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61" r:id="rId4"/>
    <p:sldId id="262" r:id="rId5"/>
    <p:sldId id="270" r:id="rId6"/>
    <p:sldId id="271" r:id="rId7"/>
    <p:sldId id="269" r:id="rId8"/>
    <p:sldId id="265" r:id="rId9"/>
    <p:sldId id="258" r:id="rId10"/>
    <p:sldId id="276" r:id="rId11"/>
    <p:sldId id="275" r:id="rId12"/>
    <p:sldId id="273" r:id="rId13"/>
    <p:sldId id="264" r:id="rId14"/>
    <p:sldId id="274" r:id="rId15"/>
    <p:sldId id="257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-112" y="-2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3DBBD-F5FE-4AC9-A58E-ABF195D38C1D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E559A-F5F9-430E-A10F-0674B0663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94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054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3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59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69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40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95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15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49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17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2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77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67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68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38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65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33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1"/>
          <p:cNvSpPr>
            <a:spLocks noGrp="1"/>
          </p:cNvSpPr>
          <p:nvPr>
            <p:ph type="title"/>
          </p:nvPr>
        </p:nvSpPr>
        <p:spPr>
          <a:xfrm>
            <a:off x="2159000" y="404870"/>
            <a:ext cx="9247717" cy="6683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Platshållare för innehåll 2"/>
          <p:cNvSpPr>
            <a:spLocks noGrp="1"/>
          </p:cNvSpPr>
          <p:nvPr>
            <p:ph idx="1"/>
          </p:nvPr>
        </p:nvSpPr>
        <p:spPr>
          <a:xfrm>
            <a:off x="2159000" y="1582739"/>
            <a:ext cx="9247717" cy="40782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7440149" y="6288510"/>
            <a:ext cx="2844800" cy="365125"/>
          </a:xfrm>
        </p:spPr>
        <p:txBody>
          <a:bodyPr/>
          <a:lstStyle>
            <a:lvl1pPr>
              <a:defRPr sz="1100"/>
            </a:lvl1pPr>
          </a:lstStyle>
          <a:p>
            <a:fld id="{10165BD3-6BC2-4965-8768-CF4D063114F6}" type="datetime1">
              <a:rPr lang="sv-SE" smtClean="0">
                <a:solidFill>
                  <a:prstClr val="white"/>
                </a:solidFill>
              </a:rPr>
              <a:pPr/>
              <a:t>27/02/19</a:t>
            </a:fld>
            <a:endParaRPr lang="sv-SE">
              <a:solidFill>
                <a:prstClr val="white"/>
              </a:solidFill>
            </a:endParaRPr>
          </a:p>
        </p:txBody>
      </p:sp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10896533" y="6301411"/>
            <a:ext cx="709151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>
                <a:solidFill>
                  <a:prstClr val="white"/>
                </a:solidFill>
              </a:rPr>
              <a:pPr/>
              <a:t>‹#›</a:t>
            </a:fld>
            <a:endParaRPr lang="sv-SE">
              <a:solidFill>
                <a:prstClr val="white"/>
              </a:solidFill>
            </a:endParaRPr>
          </a:p>
        </p:txBody>
      </p:sp>
      <p:sp>
        <p:nvSpPr>
          <p:cNvPr id="10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2159000" y="6345301"/>
            <a:ext cx="38608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endParaRPr lang="sv-S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431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46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5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88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45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0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86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06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61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2766784" y="658044"/>
            <a:ext cx="6209536" cy="4931196"/>
          </a:xfrm>
          <a:prstGeom prst="ellipse">
            <a:avLst/>
          </a:prstGeom>
          <a:blipFill rotWithShape="1">
            <a:blip r:embed="rId14">
              <a:alphaModFix amt="10000"/>
            </a:blip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2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6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OnePointCrossover.svg" TargetMode="External"/><Relationship Id="rId4" Type="http://schemas.openxmlformats.org/officeDocument/2006/relationships/image" Target="../media/image10.png"/><Relationship Id="rId5" Type="http://schemas.openxmlformats.org/officeDocument/2006/relationships/hyperlink" Target="https://en.wikipedia.org/wiki/File:TwoPointCrossover.svg" TargetMode="External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141" y="393290"/>
            <a:ext cx="1186753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NPTEL      </a:t>
            </a:r>
          </a:p>
          <a:p>
            <a:endParaRPr lang="sv-S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 Course on Machine Learning</a:t>
            </a:r>
          </a:p>
          <a:p>
            <a:endParaRPr lang="sv-S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Carl Gustaf Jansson, KTH</a:t>
            </a:r>
          </a:p>
          <a:p>
            <a:endParaRPr lang="sv-SE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 3 Forms of Representation </a:t>
            </a:r>
          </a:p>
          <a:p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</a:p>
          <a:p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 3.5  Genetic Algorithms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661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4" name="Picture 2" descr="Example-1&#10;3&#10;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312737"/>
            <a:ext cx="8852807" cy="633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844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13791" y="964096"/>
            <a:ext cx="20425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4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 descr="Example-1&#10;4&#10;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3640" y="7937"/>
            <a:ext cx="9854212" cy="685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654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8" name="Picture 4" descr="Image result for example genetic algorith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3" y="776376"/>
            <a:ext cx="8599812" cy="584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505646" y="1319154"/>
            <a:ext cx="3550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Eight queens problem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815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2775" y="797119"/>
            <a:ext cx="125267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3      Finding the  maximum for f(x)=-x^2+15x                          </a:t>
            </a:r>
          </a:p>
        </p:txBody>
      </p:sp>
      <p:pic>
        <p:nvPicPr>
          <p:cNvPr id="4098" name="Picture 2" descr="Image result for fitness function in genetic algorith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1754505"/>
            <a:ext cx="7280027" cy="4789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536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0375" y="465138"/>
            <a:ext cx="10879901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earning for this Representation   =   Classifier System</a:t>
            </a:r>
          </a:p>
          <a:p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Genetic algorithms can be used in several ways to enable</a:t>
            </a:r>
          </a:p>
          <a:p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Learning.</a:t>
            </a:r>
          </a:p>
          <a:p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classical approach is called Classifier Systems:</a:t>
            </a:r>
          </a:p>
          <a:p>
            <a:pPr marL="457200" indent="-457200">
              <a:buFontTx/>
              <a:buChar char="-"/>
            </a:pP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Problemsolving </a:t>
            </a: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olving Rules (Classifiers) are mapped onto</a:t>
            </a:r>
          </a:p>
          <a:p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genetic algorithm binary strings</a:t>
            </a:r>
          </a:p>
          <a:p>
            <a:pPr marL="457200" indent="-457200">
              <a:buFontTx/>
              <a:buChar char="-"/>
            </a:pP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 separate systems module every generation of the population of </a:t>
            </a:r>
          </a:p>
          <a:p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classifiers is applied to a specific problem given as input to the system</a:t>
            </a:r>
          </a:p>
          <a:p>
            <a:r>
              <a:rPr lang="sv-SE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v-SE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typically in the fashion of a rule-based system</a:t>
            </a:r>
            <a:endParaRPr lang="sv-SE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 applications in the problem solving and re-inforcement feedback is designed</a:t>
            </a:r>
          </a:p>
          <a:p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so that credit and blame can be given to individual contributing classifiers (bucket brigade algorithm)</a:t>
            </a:r>
          </a:p>
          <a:p>
            <a:pPr marL="342900" indent="-342900">
              <a:buFontTx/>
              <a:buChar char="-"/>
            </a:pP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feedback to the  individual classifiers forms the basis for fitness </a:t>
            </a:r>
          </a:p>
          <a:p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evaluation of the population</a:t>
            </a: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classifiers</a:t>
            </a:r>
          </a:p>
          <a:p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   For the rest, the normal Genetic algorithm machinery is run.</a:t>
            </a:r>
          </a:p>
        </p:txBody>
      </p:sp>
    </p:spTree>
    <p:extLst>
      <p:ext uri="{BB962C8B-B14F-4D97-AF65-F5344CB8AC3E}">
        <p14:creationId xmlns:p14="http://schemas.microsoft.com/office/powerpoint/2010/main" val="474968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4564" y="243659"/>
            <a:ext cx="59261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for this Representation</a:t>
            </a:r>
          </a:p>
        </p:txBody>
      </p:sp>
      <p:pic>
        <p:nvPicPr>
          <p:cNvPr id="5122" name="Picture 2" descr="Image result for classifier syst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525" y="1064156"/>
            <a:ext cx="8096250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273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141" y="393290"/>
            <a:ext cx="6126951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NPTEL      </a:t>
            </a:r>
          </a:p>
          <a:p>
            <a:endParaRPr lang="sv-S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 Course on Machine Learning</a:t>
            </a:r>
          </a:p>
          <a:p>
            <a:endParaRPr lang="sv-S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Carl Gustaf Jansson, KTH</a:t>
            </a:r>
          </a:p>
          <a:p>
            <a:endParaRPr lang="sv-SE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your attention!</a:t>
            </a:r>
          </a:p>
          <a:p>
            <a:endParaRPr lang="sv-SE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</a:t>
            </a:r>
            <a:r>
              <a:rPr lang="sv-SE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3.6 </a:t>
            </a:r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 be on the topic:</a:t>
            </a:r>
          </a:p>
          <a:p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 Programming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847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0375" y="224992"/>
            <a:ext cx="7529080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 </a:t>
            </a:r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haracteristics of this Representation</a:t>
            </a:r>
          </a:p>
          <a:p>
            <a:endParaRPr lang="sv-SE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Genetic algorithms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 a specific and early representative for a class of computational models called Evolutionary Computing. </a:t>
            </a: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for all </a:t>
            </a: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efforts in evolutionary computing it is inspired </a:t>
            </a: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theories and models from  Evolutionary Biology.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Genetic algorithms are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commonly used to generate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 to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problems. Genetic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particularly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for problem domains that have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complex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optimality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landscape. 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simplest form of Genetic algoritms is based upon  a representation of chromosoms (data-items) as simple binary strings, with discrete functions for evaluating fitness of the chromosoms and syntactically defined breeding and mutation operators designed for the binary strings.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complex representations are possible but not treated in this lecture.</a:t>
            </a:r>
          </a:p>
          <a:p>
            <a:endParaRPr lang="sv-SE" baseline="30000" dirty="0"/>
          </a:p>
          <a:p>
            <a:endParaRPr lang="sv-SE" baseline="30000" dirty="0"/>
          </a:p>
          <a:p>
            <a:endParaRPr lang="sv-SE" baseline="30000" dirty="0" smtClean="0"/>
          </a:p>
          <a:p>
            <a:endParaRPr lang="en-US" baseline="30000" dirty="0" smtClean="0"/>
          </a:p>
        </p:txBody>
      </p:sp>
      <p:pic>
        <p:nvPicPr>
          <p:cNvPr id="6" name="Picture 4" descr="Image result for genetic algorith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770" y="508000"/>
            <a:ext cx="3869459" cy="3888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40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2775" y="312738"/>
            <a:ext cx="4771798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Interdisciplinary sources of Inspiration for this Representation</a:t>
            </a:r>
          </a:p>
          <a:p>
            <a:endParaRPr lang="sv-SE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Genetic algorithms are inspired by Darwinian evolutionary theory and ideas of the survival of the fittest by natural selection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6146" name="Picture 2" descr="Image result for natural sele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22" y="4017818"/>
            <a:ext cx="2433954" cy="2108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natural selec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184" y="3917301"/>
            <a:ext cx="2656319" cy="2094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age result for natural selecti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370" y="4092579"/>
            <a:ext cx="2084830" cy="2033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Image result for natural selecti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937" y="312738"/>
            <a:ext cx="5844842" cy="4003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584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5575" y="160337"/>
            <a:ext cx="7750753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Core components of this Representation</a:t>
            </a:r>
          </a:p>
          <a:p>
            <a:endParaRPr lang="sv-S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idea is to start with an initial ´population´ of ´chromosoms´, </a:t>
            </a: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each chromosome represents a potential solution to a problem. </a:t>
            </a:r>
          </a:p>
          <a:p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simplest representation of a chromosome is as a binary string, where each position represents a ´gene´. </a:t>
            </a:r>
          </a:p>
          <a:p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Typically a ´fitness´ function ranks the chromosoms. The goal of the computation is to produce ´the fittest´ chromosom.</a:t>
            </a:r>
          </a:p>
        </p:txBody>
      </p:sp>
      <p:pic>
        <p:nvPicPr>
          <p:cNvPr id="6" name="Picture 2" descr="Image result for genetic algorith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581" y="3705735"/>
            <a:ext cx="6326909" cy="264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mage result for genetic algorithm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995" y="1002758"/>
            <a:ext cx="3421623" cy="2032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092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43595" y="160337"/>
            <a:ext cx="4716356" cy="4462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Problemsolving for</a:t>
            </a:r>
          </a:p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</a:t>
            </a:r>
          </a:p>
          <a:p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core computation cycle of a genetic </a:t>
            </a:r>
          </a:p>
          <a:p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has the following  main steps:</a:t>
            </a:r>
          </a:p>
          <a:p>
            <a:pPr marL="342900" indent="-342900">
              <a:buFontTx/>
              <a:buChar char="-"/>
            </a:pP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the fitness of all chromosoms</a:t>
            </a:r>
          </a:p>
          <a:p>
            <a:pPr marL="342900" indent="-342900">
              <a:buFontTx/>
              <a:buChar char="-"/>
            </a:pP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a subset of the fittest for</a:t>
            </a:r>
          </a:p>
          <a:p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survival to next generation</a:t>
            </a:r>
          </a:p>
          <a:p>
            <a:pPr marL="342900" indent="-342900">
              <a:buFontTx/>
              <a:buChar char="-"/>
            </a:pP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Mating pairs of chromosoms to generate</a:t>
            </a:r>
          </a:p>
          <a:p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children to restore the epopulation size</a:t>
            </a:r>
          </a:p>
          <a:p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Mating is carried out through Crossover</a:t>
            </a:r>
          </a:p>
          <a:p>
            <a:pPr marL="342900" indent="-342900">
              <a:buFontTx/>
              <a:buChar char="-"/>
            </a:pP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Mutate a subset of chromosoms</a:t>
            </a:r>
          </a:p>
          <a:p>
            <a:pPr marL="342900" indent="-342900">
              <a:buFontTx/>
              <a:buChar char="-"/>
            </a:pP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Re-establish a full new generation.</a:t>
            </a:r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Image result for genetic algorith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60337"/>
            <a:ext cx="6130925" cy="6565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810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8692" y="112902"/>
            <a:ext cx="713434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Core components of this Representation cont.</a:t>
            </a:r>
          </a:p>
          <a:p>
            <a:endParaRPr lang="sv-SE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Fitness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bject or Evaluation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valuates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close a given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to the optimum solution of the desired problem.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 sense requirements on a fitness function:</a:t>
            </a:r>
            <a:endParaRPr lang="sv-S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fitness function should be clearly defined.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fitness function should generate intuitive results.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fitness function should be implemented efficiently.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fitness function should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produce a quantitative measure (real value) that discriminates the</a:t>
            </a: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chromosoms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much as possible.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517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7975" y="160337"/>
            <a:ext cx="5769552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components of this </a:t>
            </a:r>
          </a:p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revisited</a:t>
            </a:r>
          </a:p>
          <a:p>
            <a:endParaRPr lang="sv-S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chromosoms can be generated from parent chromosoms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through Crossover (mating) and Mutation</a:t>
            </a:r>
          </a:p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operations.</a:t>
            </a:r>
            <a:endParaRPr lang="sv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Crossover operation</a:t>
            </a:r>
          </a:p>
          <a:p>
            <a:r>
              <a:rPr lang="sv-SE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sv-SE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ingle-point crossover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point on both parents' chromosomes is picked randomly, and designated a 'crossover point'. Bits to the right of that point </a:t>
            </a:r>
            <a:r>
              <a:rPr lang="en-US" altLang="en-US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swapped </a:t>
            </a:r>
            <a:r>
              <a:rPr lang="en-US" altLang="en-US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 the two parent chromosomes. This results in two offspring, each carrying some genetic information from both parents.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Mutiple-point </a:t>
            </a:r>
            <a:r>
              <a:rPr lang="sv-SE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crossover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two-point crossover, two crossover points are picked randomly from the parent chromosomes. The bits in between the two points are swapped between the parent organisms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This can be generalized to k-point.</a:t>
            </a:r>
            <a:endParaRPr lang="sv-SE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Mutation operation</a:t>
            </a:r>
            <a:endParaRPr lang="sv-S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mutation of bit strings </a:t>
            </a:r>
            <a:r>
              <a:rPr lang="en-US" altLang="en-US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means  </a:t>
            </a:r>
            <a:r>
              <a:rPr lang="en-US" alt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 flips at random </a:t>
            </a:r>
            <a:r>
              <a:rPr lang="en-US" altLang="en-US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positions. </a:t>
            </a:r>
            <a:endParaRPr lang="sv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3" descr="OnePointCrossover.sv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0" y="2930010"/>
            <a:ext cx="2830423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911273" y="4042847"/>
            <a:ext cx="177714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sng" strike="noStrike" cap="none" normalizeH="0" baseline="0" dirty="0" smtClean="0">
                <a:ln>
                  <a:noFill/>
                </a:ln>
                <a:solidFill>
                  <a:srgbClr val="0B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 tooltip="TwoPointCrossover.svg"/>
              </a:rPr>
              <a:t>  </a:t>
            </a:r>
            <a:endParaRPr kumimoji="0" lang="en-US" altLang="en-US" sz="6000" b="0" i="0" u="sng" strike="noStrike" cap="none" normalizeH="0" baseline="0" dirty="0" smtClean="0">
              <a:ln>
                <a:noFill/>
              </a:ln>
              <a:solidFill>
                <a:srgbClr val="0B008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7" descr="TwoPointCrossover.svg">
            <a:hlinkClick r:id="rId5" tooltip="TwoPointCrossover.svg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163" y="4363522"/>
            <a:ext cx="271266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379638" y="6176532"/>
            <a:ext cx="2994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e.g.   1 0 1 0 0    -&gt;     1 0 1 0 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925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2775" y="160337"/>
            <a:ext cx="8068888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Problemsolving for this Representation cont.</a:t>
            </a:r>
          </a:p>
          <a:p>
            <a:endParaRPr lang="sv-SE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 binary representation genetic programming scheme</a:t>
            </a:r>
          </a:p>
          <a:p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very simple, straightforward and appealing,</a:t>
            </a:r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...but there are some  drawbacks:</a:t>
            </a:r>
          </a:p>
          <a:p>
            <a:endParaRPr lang="sv-SE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 It is crucial and non-trivial how the features of a problem are </a:t>
            </a:r>
          </a:p>
          <a:p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mapped  to binary string</a:t>
            </a:r>
          </a:p>
          <a:p>
            <a:endParaRPr lang="sv-SE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The choice of fitness function is absolutely crucial</a:t>
            </a:r>
          </a:p>
          <a:p>
            <a:endParaRPr lang="sv-SE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The crossover and mutation operators need to be constrained to</a:t>
            </a:r>
          </a:p>
          <a:p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what is meaningful from a problem domain point of view.</a:t>
            </a:r>
          </a:p>
          <a:p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A lot of parameters (hyper parameters) have to be set to adjust </a:t>
            </a:r>
          </a:p>
          <a:p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the behaviour of the computation (size of reproduction subset,   </a:t>
            </a:r>
          </a:p>
          <a:p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mutation frequency, cross-over policies etc.)</a:t>
            </a:r>
          </a:p>
          <a:p>
            <a:endParaRPr lang="sv-SE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The amount of computations needed are typically immense.</a:t>
            </a:r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439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23392" y="3462824"/>
            <a:ext cx="2755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3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 descr="Example:1&#10;2&#10;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312738"/>
            <a:ext cx="8199211" cy="5385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105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1923</TotalTime>
  <Words>740</Words>
  <Application>Microsoft Macintosh PowerPoint</Application>
  <PresentationFormat>Custom</PresentationFormat>
  <Paragraphs>125</Paragraphs>
  <Slides>16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NPTEL</cp:lastModifiedBy>
  <cp:revision>63</cp:revision>
  <dcterms:created xsi:type="dcterms:W3CDTF">2019-01-07T11:51:34Z</dcterms:created>
  <dcterms:modified xsi:type="dcterms:W3CDTF">2019-02-27T05:07:44Z</dcterms:modified>
</cp:coreProperties>
</file>