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8" r:id="rId3"/>
    <p:sldId id="269" r:id="rId4"/>
    <p:sldId id="257" r:id="rId5"/>
    <p:sldId id="278" r:id="rId6"/>
    <p:sldId id="283" r:id="rId7"/>
    <p:sldId id="270" r:id="rId8"/>
    <p:sldId id="275" r:id="rId9"/>
    <p:sldId id="295" r:id="rId10"/>
    <p:sldId id="281" r:id="rId11"/>
    <p:sldId id="280" r:id="rId12"/>
    <p:sldId id="258" r:id="rId13"/>
    <p:sldId id="285" r:id="rId14"/>
    <p:sldId id="259" r:id="rId15"/>
    <p:sldId id="273" r:id="rId16"/>
    <p:sldId id="274"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47" autoAdjust="0"/>
    <p:restoredTop sz="94660"/>
  </p:normalViewPr>
  <p:slideViewPr>
    <p:cSldViewPr snapToGrid="0">
      <p:cViewPr varScale="1">
        <p:scale>
          <a:sx n="107" d="100"/>
          <a:sy n="107" d="100"/>
        </p:scale>
        <p:origin x="2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857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0206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239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433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330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254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91695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2410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8590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3465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935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320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2019-03-13</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383C0B74-4AAD-F849-BD15-C1CAAE4C011E}"/>
              </a:ext>
            </a:extLst>
          </p:cNvPr>
          <p:cNvSpPr/>
          <p:nvPr userDrawn="1"/>
        </p:nvSpPr>
        <p:spPr>
          <a:xfrm>
            <a:off x="3676850" y="814192"/>
            <a:ext cx="5592409" cy="5148197"/>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12156516" cy="600164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4 Inductive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and Weak Theories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4.2  Generalization </a:t>
            </a:r>
            <a:r>
              <a:rPr lang="sv-SE" sz="3200" b="1">
                <a:latin typeface="Times New Roman" panose="02020603050405020304" pitchFamily="18" charset="0"/>
                <a:cs typeface="Times New Roman" panose="02020603050405020304" pitchFamily="18" charset="0"/>
              </a:rPr>
              <a:t>as Search       Part 1</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803" y="531827"/>
            <a:ext cx="12156516" cy="4893647"/>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Generalization Strategies</a:t>
            </a:r>
          </a:p>
          <a:p>
            <a:endParaRPr lang="sv-SE" sz="2400" b="1" dirty="0">
              <a:latin typeface="Times New Roman" panose="02020603050405020304" pitchFamily="18" charset="0"/>
              <a:cs typeface="Times New Roman" panose="02020603050405020304" pitchFamily="18" charset="0"/>
            </a:endParaRPr>
          </a:p>
          <a:p>
            <a:pPr lvl="1"/>
            <a:r>
              <a:rPr lang="sv-SE" sz="2400" b="1" dirty="0">
                <a:latin typeface="Times New Roman" panose="02020603050405020304" pitchFamily="18" charset="0"/>
                <a:cs typeface="Times New Roman" panose="02020603050405020304" pitchFamily="18" charset="0"/>
              </a:rPr>
              <a:t>Data driven strategies</a:t>
            </a:r>
          </a:p>
          <a:p>
            <a:pPr lvl="1"/>
            <a:endParaRPr lang="sv-SE" sz="2400" dirty="0">
              <a:latin typeface="Times New Roman" panose="02020603050405020304" pitchFamily="18" charset="0"/>
              <a:cs typeface="Times New Roman" panose="02020603050405020304" pitchFamily="18" charset="0"/>
            </a:endParaRPr>
          </a:p>
          <a:p>
            <a:pPr lvl="2"/>
            <a:r>
              <a:rPr lang="sv-SE" sz="2400" dirty="0">
                <a:latin typeface="Times New Roman" panose="02020603050405020304" pitchFamily="18" charset="0"/>
                <a:cs typeface="Times New Roman" panose="02020603050405020304" pitchFamily="18" charset="0"/>
              </a:rPr>
              <a:t>The instance space is traversed			Depth first search</a:t>
            </a:r>
          </a:p>
          <a:p>
            <a:pPr lvl="2"/>
            <a:r>
              <a:rPr lang="sv-SE" sz="2400" dirty="0">
                <a:latin typeface="Times New Roman" panose="02020603050405020304" pitchFamily="18" charset="0"/>
                <a:cs typeface="Times New Roman" panose="02020603050405020304" pitchFamily="18" charset="0"/>
              </a:rPr>
              <a:t>and as consequence the				Breadth first search</a:t>
            </a:r>
          </a:p>
          <a:p>
            <a:pPr lvl="2"/>
            <a:r>
              <a:rPr lang="sv-SE" sz="2400" dirty="0">
                <a:latin typeface="Times New Roman" panose="02020603050405020304" pitchFamily="18" charset="0"/>
                <a:cs typeface="Times New Roman" panose="02020603050405020304" pitchFamily="18" charset="0"/>
              </a:rPr>
              <a:t>hypothesis space is  searched.            			Version Space Strategy                                             </a:t>
            </a:r>
          </a:p>
          <a:p>
            <a:pPr lvl="2"/>
            <a:r>
              <a:rPr lang="sv-SE" sz="2400" dirty="0">
                <a:latin typeface="Times New Roman" panose="02020603050405020304" pitchFamily="18" charset="0"/>
                <a:cs typeface="Times New Roman" panose="02020603050405020304" pitchFamily="18" charset="0"/>
              </a:rPr>
              <a:t>                                                       </a:t>
            </a:r>
          </a:p>
          <a:p>
            <a:pPr lvl="1"/>
            <a:r>
              <a:rPr lang="sv-SE" sz="2400" b="1" dirty="0">
                <a:latin typeface="Times New Roman" panose="02020603050405020304" pitchFamily="18" charset="0"/>
                <a:cs typeface="Times New Roman" panose="02020603050405020304" pitchFamily="18" charset="0"/>
              </a:rPr>
              <a:t>Generate and test strategies</a:t>
            </a:r>
          </a:p>
          <a:p>
            <a:pPr lvl="1"/>
            <a:endParaRPr lang="sv-SE"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hypothesis space is traversed                               General to specific</a:t>
            </a:r>
          </a:p>
          <a:p>
            <a:pPr lvl="2"/>
            <a:r>
              <a:rPr lang="sv-SE" sz="2400" dirty="0">
                <a:latin typeface="Times New Roman" panose="02020603050405020304" pitchFamily="18" charset="0"/>
                <a:cs typeface="Times New Roman" panose="02020603050405020304" pitchFamily="18" charset="0"/>
              </a:rPr>
              <a:t>And as a consequence the				</a:t>
            </a:r>
            <a:r>
              <a:rPr lang="en-US" sz="2400" dirty="0">
                <a:latin typeface="Times New Roman" panose="02020603050405020304" pitchFamily="18" charset="0"/>
                <a:cs typeface="Times New Roman" panose="02020603050405020304" pitchFamily="18" charset="0"/>
              </a:rPr>
              <a:t>Specific to General</a:t>
            </a:r>
            <a:endParaRPr lang="sv-SE" sz="2400" dirty="0">
              <a:latin typeface="Times New Roman" panose="02020603050405020304" pitchFamily="18" charset="0"/>
              <a:cs typeface="Times New Roman" panose="02020603050405020304" pitchFamily="18" charset="0"/>
            </a:endParaRPr>
          </a:p>
          <a:p>
            <a:pPr lvl="2"/>
            <a:r>
              <a:rPr lang="sv-SE" sz="2400" dirty="0">
                <a:latin typeface="Times New Roman" panose="02020603050405020304" pitchFamily="18" charset="0"/>
                <a:cs typeface="Times New Roman" panose="02020603050405020304" pitchFamily="18" charset="0"/>
              </a:rPr>
              <a:t>instance spaced is searched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95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4" y="332585"/>
            <a:ext cx="7987639" cy="600164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Generate-and-Test Strategies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Generate-and-test strategies, generates new hypotheses according to a predetermined procedure that is independent of the input data. Each newly generated hypothesis is then tested against the entire set of available training data, and identified as either an acceptable generalization, a node to be expanded further by the generator, or a node to be pruned from the search.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Generate-and-test strategies typically consider all available training instances at each step of the search to test newly generated hypotheses.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Because they judge the generated hypotheses by their performance over many instances  rather than making decisions based upon individual training instances, they can accommodate quite severe errors in the training data.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 the other hand, generate-and-test strategies are not well suited to incremental processing of training data -- should unexpected data become available, the generate-and-test search may have to be completely re-executed.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Furthermore, since the generation of hypotheses is not influenced by the data, the search can be quite branchy and expensive.</a:t>
            </a:r>
          </a:p>
        </p:txBody>
      </p:sp>
    </p:spTree>
    <p:extLst>
      <p:ext uri="{BB962C8B-B14F-4D97-AF65-F5344CB8AC3E}">
        <p14:creationId xmlns:p14="http://schemas.microsoft.com/office/powerpoint/2010/main" val="290762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465138"/>
            <a:ext cx="10040462" cy="51398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Comparison of three Data-Driven Generalization Strategies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generalization programs employ search strategies that are data-driven, in the sense that they consider discrepancies between the current hypothesis and available data in order to determine appropriate revisions to the current hypothesis.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aim of this lecture is  to study three alternative classes of data-driven strategies :</a:t>
            </a:r>
          </a:p>
          <a:p>
            <a:pPr marL="342900" indent="-342900">
              <a:buFontTx/>
              <a:buChar char="-"/>
            </a:pPr>
            <a:r>
              <a:rPr lang="sv-SE" sz="2000" dirty="0">
                <a:latin typeface="Times New Roman" panose="02020603050405020304" pitchFamily="18" charset="0"/>
                <a:cs typeface="Times New Roman" panose="02020603050405020304" pitchFamily="18" charset="0"/>
              </a:rPr>
              <a:t>Depth first search.</a:t>
            </a:r>
          </a:p>
          <a:p>
            <a:pPr marL="342900" indent="-342900">
              <a:buFontTx/>
              <a:buChar char="-"/>
            </a:pPr>
            <a:r>
              <a:rPr lang="sv-SE" sz="2000" dirty="0">
                <a:latin typeface="Times New Roman" panose="02020603050405020304" pitchFamily="18" charset="0"/>
                <a:cs typeface="Times New Roman" panose="02020603050405020304" pitchFamily="18" charset="0"/>
              </a:rPr>
              <a:t>Specific to General Breadth first search</a:t>
            </a:r>
          </a:p>
          <a:p>
            <a:pPr marL="342900" indent="-342900">
              <a:buFontTx/>
              <a:buChar char="-"/>
            </a:pPr>
            <a:r>
              <a:rPr lang="sv-SE" sz="2000" dirty="0">
                <a:latin typeface="Times New Roman" panose="02020603050405020304" pitchFamily="18" charset="0"/>
                <a:cs typeface="Times New Roman" panose="02020603050405020304" pitchFamily="18" charset="0"/>
              </a:rPr>
              <a:t>The Version Space approach.</a:t>
            </a:r>
            <a:endParaRPr lang="en-US"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For each one of these we will:</a:t>
            </a:r>
          </a:p>
          <a:p>
            <a:pPr marL="342900" indent="-342900">
              <a:buFontTx/>
              <a:buChar char="-"/>
            </a:pPr>
            <a:r>
              <a:rPr lang="sv-SE" sz="2000" dirty="0">
                <a:latin typeface="Times New Roman" panose="02020603050405020304" pitchFamily="18" charset="0"/>
                <a:cs typeface="Times New Roman" panose="02020603050405020304" pitchFamily="18" charset="0"/>
              </a:rPr>
              <a:t>Give a qualitative characterization</a:t>
            </a:r>
          </a:p>
          <a:p>
            <a:pPr marL="342900" indent="-342900">
              <a:buFontTx/>
              <a:buChar char="-"/>
            </a:pPr>
            <a:r>
              <a:rPr lang="sv-SE" sz="2000" dirty="0">
                <a:latin typeface="Times New Roman" panose="02020603050405020304" pitchFamily="18" charset="0"/>
                <a:cs typeface="Times New Roman" panose="02020603050405020304" pitchFamily="18" charset="0"/>
              </a:rPr>
              <a:t>Scetch a protypical algorithm</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a:latin typeface="Times New Roman" panose="02020603050405020304" pitchFamily="18" charset="0"/>
                <a:cs typeface="Times New Roman" panose="02020603050405020304" pitchFamily="18" charset="0"/>
              </a:rPr>
              <a:t>Trace a simple example </a:t>
            </a:r>
          </a:p>
          <a:p>
            <a:pPr marL="342900" indent="-342900">
              <a:buFontTx/>
              <a:buChar char="-"/>
            </a:pPr>
            <a:r>
              <a:rPr lang="en-US" sz="2000" dirty="0">
                <a:latin typeface="Times New Roman" panose="02020603050405020304" pitchFamily="18" charset="0"/>
                <a:cs typeface="Times New Roman" panose="02020603050405020304" pitchFamily="18" charset="0"/>
              </a:rPr>
              <a:t>Give some comments on the trace.</a:t>
            </a:r>
          </a:p>
        </p:txBody>
      </p:sp>
    </p:spTree>
    <p:extLst>
      <p:ext uri="{BB962C8B-B14F-4D97-AF65-F5344CB8AC3E}">
        <p14:creationId xmlns:p14="http://schemas.microsoft.com/office/powerpoint/2010/main" val="120624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160337"/>
            <a:ext cx="8287384" cy="644791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Depth-first Search Strategy</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data-driven strategy for generalizing from examples is Depth-first search. In this strategy, a single generalization is kept  as the current best hypothesis for describing the identity of the target generalization</a:t>
            </a:r>
            <a:r>
              <a:rPr lang="sv-SE" dirty="0">
                <a:latin typeface="Times New Roman" panose="02020603050405020304" pitchFamily="18" charset="0"/>
                <a:cs typeface="Times New Roman" panose="02020603050405020304" pitchFamily="18" charset="0"/>
              </a:rPr>
              <a:t>: the current best hypothesis = CBH.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search starts by choosing a CBH consistent with the first observation (instance).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CBH is then tested against a new  training instance, and is altered as needed making the definition either more restrictive (for negative observations) or more relaxed (for positive observations). In doing so, one must look back at all of the previous observations to insure that consistency is maintained.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each step there are many different ways of changing the CBH. Depth-first search explores all of these options  through traditional backtracking.</a:t>
            </a:r>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Drawbacks with the Depth-fist approach: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costly to test each alteration to the current hypothesis for consistency with past training instances.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event that subsequent instances reveal an incorrect choice has been made, the program must backtrack to reconsider previously training instances and generalizations.</a:t>
            </a:r>
          </a:p>
          <a:p>
            <a:endParaRPr lang="sv-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75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0"/>
            <a:ext cx="11985012" cy="649408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Depth-first Search Strategy</a:t>
            </a:r>
          </a:p>
          <a:p>
            <a:endParaRPr lang="en-US" sz="2400" b="1" dirty="0">
              <a:latin typeface="Times New Roman" panose="02020603050405020304" pitchFamily="18" charset="0"/>
              <a:cs typeface="Times New Roman" panose="02020603050405020304" pitchFamily="18" charset="0"/>
            </a:endParaRPr>
          </a:p>
          <a:p>
            <a:endParaRPr lang="sv-SE"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subsequent instance,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begin       </a:t>
            </a:r>
          </a:p>
          <a:p>
            <a:pPr lvl="1"/>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 negative instance, and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matches CBH           </a:t>
            </a:r>
          </a:p>
          <a:p>
            <a:pPr lvl="1"/>
            <a:r>
              <a:rPr lang="en-US" dirty="0">
                <a:latin typeface="Times New Roman" panose="02020603050405020304" pitchFamily="18" charset="0"/>
                <a:cs typeface="Times New Roman" panose="02020603050405020304" pitchFamily="18" charset="0"/>
              </a:rPr>
              <a:t>then </a:t>
            </a:r>
          </a:p>
          <a:p>
            <a:pPr lvl="2"/>
            <a:r>
              <a:rPr lang="en-US" dirty="0">
                <a:latin typeface="Times New Roman" panose="02020603050405020304" pitchFamily="18" charset="0"/>
                <a:cs typeface="Times New Roman" panose="02020603050405020304" pitchFamily="18" charset="0"/>
              </a:rPr>
              <a:t>begin </a:t>
            </a:r>
          </a:p>
          <a:p>
            <a:pPr marL="1257300" lvl="2" indent="-342900">
              <a:buFontTx/>
              <a:buChar char="-"/>
            </a:pPr>
            <a:r>
              <a:rPr lang="en-US" dirty="0">
                <a:latin typeface="Times New Roman" panose="02020603050405020304" pitchFamily="18" charset="0"/>
                <a:cs typeface="Times New Roman" panose="02020603050405020304" pitchFamily="18" charset="0"/>
              </a:rPr>
              <a:t>Consider ways of making CBH more specific so that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no longer matches it. </a:t>
            </a:r>
          </a:p>
          <a:p>
            <a:pPr marL="1257300" lvl="2" indent="-342900">
              <a:buFontTx/>
              <a:buChar char="-"/>
            </a:pPr>
            <a:r>
              <a:rPr lang="en-US" dirty="0">
                <a:latin typeface="Times New Roman" panose="02020603050405020304" pitchFamily="18" charset="0"/>
                <a:cs typeface="Times New Roman" panose="02020603050405020304" pitchFamily="18" charset="0"/>
              </a:rPr>
              <a:t>Test these possible revisions to find those that match all earlier positive instances. </a:t>
            </a:r>
          </a:p>
          <a:p>
            <a:pPr marL="1257300" lvl="2" indent="-342900">
              <a:buFontTx/>
              <a:buChar char="-"/>
            </a:pPr>
            <a:r>
              <a:rPr lang="en-US" dirty="0">
                <a:latin typeface="Times New Roman" panose="02020603050405020304" pitchFamily="18" charset="0"/>
                <a:cs typeface="Times New Roman" panose="02020603050405020304" pitchFamily="18" charset="0"/>
              </a:rPr>
              <a:t>Choose one acceptable revision as the new CBH. </a:t>
            </a:r>
          </a:p>
          <a:p>
            <a:pPr lvl="2"/>
            <a:r>
              <a:rPr lang="en-US" dirty="0">
                <a:latin typeface="Times New Roman" panose="02020603050405020304" pitchFamily="18" charset="0"/>
                <a:cs typeface="Times New Roman" panose="02020603050405020304" pitchFamily="18" charset="0"/>
              </a:rPr>
              <a:t>end         </a:t>
            </a:r>
          </a:p>
          <a:p>
            <a:pPr lvl="1"/>
            <a:r>
              <a:rPr lang="en-US" dirty="0">
                <a:latin typeface="Times New Roman" panose="02020603050405020304" pitchFamily="18" charset="0"/>
                <a:cs typeface="Times New Roman" panose="02020603050405020304" pitchFamily="18" charset="0"/>
              </a:rPr>
              <a:t>else </a:t>
            </a:r>
          </a:p>
          <a:p>
            <a:pPr lvl="1"/>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 positive instance, and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does not match CBH then </a:t>
            </a:r>
          </a:p>
          <a:p>
            <a:pPr lvl="2"/>
            <a:r>
              <a:rPr lang="en-US" dirty="0">
                <a:latin typeface="Times New Roman" panose="02020603050405020304" pitchFamily="18" charset="0"/>
                <a:cs typeface="Times New Roman" panose="02020603050405020304" pitchFamily="18" charset="0"/>
              </a:rPr>
              <a:t>begin </a:t>
            </a:r>
          </a:p>
          <a:p>
            <a:pPr marL="1257300" lvl="2" indent="-342900">
              <a:buFontTx/>
              <a:buChar char="-"/>
            </a:pPr>
            <a:r>
              <a:rPr lang="en-US" dirty="0">
                <a:latin typeface="Times New Roman" panose="02020603050405020304" pitchFamily="18" charset="0"/>
                <a:cs typeface="Times New Roman" panose="02020603050405020304" pitchFamily="18" charset="0"/>
              </a:rPr>
              <a:t>Consider ways of making CBH more general so that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matches it. </a:t>
            </a:r>
          </a:p>
          <a:p>
            <a:pPr marL="1257300" lvl="2" indent="-342900">
              <a:buFontTx/>
              <a:buChar char="-"/>
            </a:pPr>
            <a:r>
              <a:rPr lang="en-US" dirty="0">
                <a:latin typeface="Times New Roman" panose="02020603050405020304" pitchFamily="18" charset="0"/>
                <a:cs typeface="Times New Roman" panose="02020603050405020304" pitchFamily="18" charset="0"/>
              </a:rPr>
              <a:t>Test these possible revisions to find those that do not match any earlier negative instance. </a:t>
            </a:r>
          </a:p>
          <a:p>
            <a:pPr marL="1257300" lvl="2" indent="-342900">
              <a:buFontTx/>
              <a:buChar char="-"/>
            </a:pPr>
            <a:r>
              <a:rPr lang="en-US" dirty="0">
                <a:latin typeface="Times New Roman" panose="02020603050405020304" pitchFamily="18" charset="0"/>
                <a:cs typeface="Times New Roman" panose="02020603050405020304" pitchFamily="18" charset="0"/>
              </a:rPr>
              <a:t>Choose one acceptable revision as the new CBH. </a:t>
            </a:r>
          </a:p>
          <a:p>
            <a:pPr lvl="2"/>
            <a:r>
              <a:rPr lang="en-US" dirty="0">
                <a:latin typeface="Times New Roman" panose="02020603050405020304" pitchFamily="18" charset="0"/>
                <a:cs typeface="Times New Roman" panose="02020603050405020304" pitchFamily="18" charset="0"/>
              </a:rPr>
              <a:t>end        </a:t>
            </a:r>
          </a:p>
          <a:p>
            <a:pPr lvl="1"/>
            <a:r>
              <a:rPr lang="en-US" dirty="0">
                <a:latin typeface="Times New Roman" panose="02020603050405020304" pitchFamily="18" charset="0"/>
                <a:cs typeface="Times New Roman" panose="02020603050405020304" pitchFamily="18" charset="0"/>
              </a:rPr>
              <a:t>if none of the considered revisions to CBH result in a generalization consistent with previous instances as well as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then Backtrack to an earlier version of CBH, and try a different branch in the search, and reprocess instances that have </a:t>
            </a:r>
          </a:p>
          <a:p>
            <a:pPr lvl="1"/>
            <a:r>
              <a:rPr lang="en-US" dirty="0">
                <a:latin typeface="Times New Roman" panose="02020603050405020304" pitchFamily="18" charset="0"/>
                <a:cs typeface="Times New Roman" panose="02020603050405020304" pitchFamily="18" charset="0"/>
              </a:rPr>
              <a:t>      been processed since that point. </a:t>
            </a:r>
          </a:p>
          <a:p>
            <a:pPr lvl="1"/>
            <a:r>
              <a:rPr lang="en-US"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128246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86533" y="887094"/>
            <a:ext cx="10925364" cy="646331"/>
          </a:xfrm>
          <a:prstGeom prst="rect">
            <a:avLst/>
          </a:prstGeom>
          <a:noFill/>
        </p:spPr>
        <p:txBody>
          <a:bodyPr wrap="square" rtlCol="0">
            <a:spAutoFit/>
          </a:bodyPr>
          <a:lstStyle/>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07975" y="258112"/>
            <a:ext cx="8973954" cy="6309420"/>
          </a:xfrm>
          <a:prstGeom prst="rect">
            <a:avLst/>
          </a:prstGeom>
        </p:spPr>
        <p:txBody>
          <a:bodyPr wrap="square">
            <a:spAutoFit/>
          </a:bodyPr>
          <a:lstStyle/>
          <a:p>
            <a:r>
              <a:rPr lang="sv-SE" sz="2800" b="1" dirty="0">
                <a:latin typeface="Times New Roman" panose="02020603050405020304" pitchFamily="18" charset="0"/>
                <a:cs typeface="Times New Roman" panose="02020603050405020304" pitchFamily="18" charset="0"/>
              </a:rPr>
              <a:t>Depth-first Search trace</a:t>
            </a:r>
          </a:p>
          <a:p>
            <a:endParaRPr lang="sv-SE"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Training Instances: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Instance 1.   (Large Red Triangle) (Small Blue Circle) }            positive</a:t>
            </a:r>
          </a:p>
          <a:p>
            <a:r>
              <a:rPr lang="en-US" sz="2000" dirty="0">
                <a:latin typeface="Times New Roman" panose="02020603050405020304" pitchFamily="18" charset="0"/>
                <a:cs typeface="Times New Roman" panose="02020603050405020304" pitchFamily="18" charset="0"/>
              </a:rPr>
              <a:t>Instance 2. { (Large Blue Circle) (Small Red Triangle)}	positive</a:t>
            </a:r>
          </a:p>
          <a:p>
            <a:r>
              <a:rPr lang="en-US" sz="2000" dirty="0">
                <a:latin typeface="Times New Roman" panose="02020603050405020304" pitchFamily="18" charset="0"/>
                <a:cs typeface="Times New Roman" panose="02020603050405020304" pitchFamily="18" charset="0"/>
              </a:rPr>
              <a:t>Instance 3. { (Large Blue Triangle) (Small Blue Triangle) }      negative</a:t>
            </a:r>
          </a:p>
          <a:p>
            <a:endParaRPr lang="sv-SE"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Search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CBH1: { (Large Red Triangle) (Small Blue Circle) }</a:t>
            </a:r>
          </a:p>
          <a:p>
            <a:endParaRPr lang="en-US"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CBH2: { (Large ? ?) (Small ? ? )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CBH3: (? Red Triangle) (? Blue Circle)} </a:t>
            </a:r>
          </a:p>
          <a:p>
            <a:endParaRPr lang="sv-SE" dirty="0"/>
          </a:p>
          <a:p>
            <a:endParaRPr lang="en-US" dirty="0"/>
          </a:p>
        </p:txBody>
      </p:sp>
      <p:cxnSp>
        <p:nvCxnSpPr>
          <p:cNvPr id="7" name="Straight Arrow Connector 6"/>
          <p:cNvCxnSpPr/>
          <p:nvPr/>
        </p:nvCxnSpPr>
        <p:spPr>
          <a:xfrm flipH="1">
            <a:off x="2002055" y="4215865"/>
            <a:ext cx="702644" cy="3753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023360" y="4302493"/>
            <a:ext cx="394636" cy="4427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14248" y="4302493"/>
            <a:ext cx="48127" cy="11839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67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665715"/>
            <a:ext cx="8033953" cy="4955203"/>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Comments to the Depth-first Search trace</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positive training instance leads to initializing the current best hypothesis to CBH1, which matches no instances other than the first positive instance.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When the second positive instance is observed, CBH1 must be revised so that it will match the new positive instance. Notice that there are many plausible revisions to CBH1 in addition to CBH2.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third training instance which conflicts with CBH2.  In this case, although CBH2 could be specialized to exclude the new negative instance, no such revision is consistent with the observed positive instances.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Therefore, the system must backtrack to an earlier version of the CBH, reconsidering its previous revisions to determine a revision CBH3 that will be consistent with the new negative instance as well as the observed positive instances.</a:t>
            </a: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63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234746" y="2222372"/>
            <a:ext cx="8033953" cy="1261884"/>
          </a:xfrm>
          <a:prstGeom prst="rect">
            <a:avLst/>
          </a:prstGeom>
          <a:noFill/>
        </p:spPr>
        <p:txBody>
          <a:bodyPr wrap="square" rtlCol="0">
            <a:spAutoFit/>
          </a:bodyPr>
          <a:lstStyle/>
          <a:p>
            <a:r>
              <a:rPr lang="sv-SE" sz="4000" b="1" dirty="0">
                <a:latin typeface="Times New Roman" panose="02020603050405020304" pitchFamily="18" charset="0"/>
                <a:cs typeface="Times New Roman" panose="02020603050405020304" pitchFamily="18" charset="0"/>
              </a:rPr>
              <a:t>To be continued in Part 2</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77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160337"/>
            <a:ext cx="8054233" cy="723274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Agenda for the Lecture</a:t>
            </a:r>
          </a:p>
          <a:p>
            <a:endParaRPr lang="en-US" sz="20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Generalization as search in general</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hypothesis language</a:t>
            </a:r>
          </a:p>
          <a:p>
            <a:r>
              <a:rPr lang="sv-SE" sz="2800" dirty="0">
                <a:latin typeface="Times New Roman" panose="02020603050405020304" pitchFamily="18" charset="0"/>
                <a:cs typeface="Times New Roman" panose="02020603050405020304" pitchFamily="18" charset="0"/>
              </a:rPr>
              <a:t>The  ´more specific than´ relation</a:t>
            </a:r>
          </a:p>
          <a:p>
            <a:r>
              <a:rPr lang="sv-SE" sz="2800" dirty="0">
                <a:latin typeface="Times New Roman" panose="02020603050405020304" pitchFamily="18" charset="0"/>
                <a:cs typeface="Times New Roman" panose="02020603050405020304" pitchFamily="18" charset="0"/>
              </a:rPr>
              <a:t>Partial Orderings</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Generate and Test strategies for Generalization</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Data driven strategies for generalization</a:t>
            </a:r>
          </a:p>
          <a:p>
            <a:endParaRPr lang="sv-SE" sz="2800"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	Depth first search</a:t>
            </a:r>
          </a:p>
          <a:p>
            <a:r>
              <a:rPr lang="sv-SE" sz="2800" dirty="0">
                <a:latin typeface="Times New Roman" panose="02020603050405020304" pitchFamily="18" charset="0"/>
                <a:cs typeface="Times New Roman" panose="02020603050405020304" pitchFamily="18" charset="0"/>
              </a:rPr>
              <a:t>	Breadth first search</a:t>
            </a:r>
          </a:p>
          <a:p>
            <a:r>
              <a:rPr lang="sv-SE" sz="2800" dirty="0">
                <a:latin typeface="Times New Roman" panose="02020603050405020304" pitchFamily="18" charset="0"/>
                <a:cs typeface="Times New Roman" panose="02020603050405020304" pitchFamily="18" charset="0"/>
              </a:rPr>
              <a:t>	Version Space Approach</a:t>
            </a:r>
          </a:p>
          <a:p>
            <a:endParaRPr lang="sv-SE" sz="2400" dirty="0">
              <a:latin typeface="Times New Roman" panose="02020603050405020304" pitchFamily="18" charset="0"/>
              <a:cs typeface="Times New Roman" panose="02020603050405020304" pitchFamily="18" charset="0"/>
            </a:endParaRPr>
          </a:p>
          <a:p>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30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584880"/>
            <a:ext cx="8694510" cy="4616648"/>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Overview </a:t>
            </a:r>
            <a:endParaRPr lang="en-US" sz="3200" b="1" dirty="0">
              <a:latin typeface="Times New Roman" panose="02020603050405020304" pitchFamily="18" charset="0"/>
              <a:cs typeface="Times New Roman" panose="02020603050405020304" pitchFamily="18" charset="0"/>
            </a:endParaRPr>
          </a:p>
          <a:p>
            <a:endParaRPr lang="sv-SE"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purpose of this lecture  is to compare various approaches to generalization </a:t>
            </a:r>
          </a:p>
          <a:p>
            <a:r>
              <a:rPr lang="en-US" sz="2000" dirty="0">
                <a:latin typeface="Times New Roman" panose="02020603050405020304" pitchFamily="18" charset="0"/>
                <a:cs typeface="Times New Roman" panose="02020603050405020304" pitchFamily="18" charset="0"/>
              </a:rPr>
              <a:t>in terms of a single framework which we term </a:t>
            </a:r>
            <a:r>
              <a:rPr lang="sv-SE" sz="2000" dirty="0">
                <a:latin typeface="Times New Roman" panose="02020603050405020304" pitchFamily="18" charset="0"/>
                <a:cs typeface="Times New Roman" panose="02020603050405020304" pitchFamily="18" charset="0"/>
              </a:rPr>
              <a:t>Generalization as Search.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Toward this end, generalization is cast as a search problem, and alternative methods for generalization are characterized in terms of the search strategies that they employ. </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The lecture is based on the seminal paper  by Tom Mitchell from 1977, </a:t>
            </a:r>
            <a:r>
              <a:rPr lang="en-US" sz="2000" dirty="0">
                <a:latin typeface="Times New Roman" panose="02020603050405020304" pitchFamily="18" charset="0"/>
                <a:cs typeface="Times New Roman" panose="02020603050405020304" pitchFamily="18" charset="0"/>
              </a:rPr>
              <a:t>"Version Spaces: A Candidate Elimination Approach to Rule Learning", T.M. Mitchell, </a:t>
            </a:r>
            <a:r>
              <a:rPr lang="en-US" sz="2000" i="1" dirty="0">
                <a:latin typeface="Times New Roman" panose="02020603050405020304" pitchFamily="18" charset="0"/>
                <a:cs typeface="Times New Roman" panose="02020603050405020304" pitchFamily="18" charset="0"/>
              </a:rPr>
              <a:t>Proceedings of the 5th International Joint Conference on Artificial Intelligence</a:t>
            </a:r>
            <a:r>
              <a:rPr lang="en-US" sz="2000" dirty="0">
                <a:latin typeface="Times New Roman" panose="02020603050405020304" pitchFamily="18" charset="0"/>
                <a:cs typeface="Times New Roman" panose="02020603050405020304" pitchFamily="18" charset="0"/>
              </a:rPr>
              <a:t>, Cambridge MA, August 1977, pp. 305-310.</a:t>
            </a:r>
          </a:p>
          <a:p>
            <a:endParaRPr lang="sv-S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19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08166" y="7937"/>
            <a:ext cx="7921625" cy="694036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Generalization as Search</a:t>
            </a:r>
          </a:p>
          <a:p>
            <a:endParaRPr lang="en-US" sz="12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Given</a:t>
            </a:r>
          </a:p>
          <a:p>
            <a:endParaRPr lang="en-US" sz="105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language in which to describe instances = instance language.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set of positive and negative training  instances of a target </a:t>
            </a:r>
          </a:p>
          <a:p>
            <a:r>
              <a:rPr lang="en-US" sz="2000" dirty="0">
                <a:latin typeface="Times New Roman" panose="02020603050405020304" pitchFamily="18" charset="0"/>
                <a:cs typeface="Times New Roman" panose="02020603050405020304" pitchFamily="18" charset="0"/>
              </a:rPr>
              <a:t>      generalization to be learned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language in which to describe generalizations = hypothesis language. </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The hypothesis language spans a Hypothesis space = H</a:t>
            </a:r>
          </a:p>
          <a:p>
            <a:pPr marL="342900" indent="-342900">
              <a:buFont typeface="Arial" panose="020B0604020202020204" pitchFamily="34" charset="0"/>
              <a:buChar char="•"/>
            </a:pPr>
            <a:r>
              <a:rPr lang="sv-SE" sz="2000" dirty="0">
                <a:latin typeface="Times New Roman" panose="02020603050405020304" pitchFamily="18" charset="0"/>
                <a:cs typeface="Times New Roman" panose="02020603050405020304" pitchFamily="18" charset="0"/>
              </a:rPr>
              <a:t>H is a partially ordered set (Poset) by the ´more specific than´ order </a:t>
            </a:r>
          </a:p>
          <a:p>
            <a:r>
              <a:rPr lang="sv-SE" sz="2000" dirty="0">
                <a:latin typeface="Times New Roman" panose="02020603050405020304" pitchFamily="18" charset="0"/>
                <a:cs typeface="Times New Roman" panose="02020603050405020304" pitchFamily="18" charset="0"/>
              </a:rPr>
              <a:t>      relation that relates a more general concept to a more specific.</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matching predicate M that can test whether a given instance and generalization match.</a:t>
            </a:r>
          </a:p>
          <a:p>
            <a:endParaRPr lang="en-US" sz="9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Determine</a:t>
            </a:r>
          </a:p>
          <a:p>
            <a:endParaRPr lang="en-US" sz="11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Generalizations within the provided hypothesis language that are consistent </a:t>
            </a:r>
          </a:p>
          <a:p>
            <a:r>
              <a:rPr lang="en-US" sz="2000" dirty="0">
                <a:latin typeface="Times New Roman" panose="02020603050405020304" pitchFamily="18" charset="0"/>
                <a:cs typeface="Times New Roman" panose="02020603050405020304" pitchFamily="18" charset="0"/>
              </a:rPr>
              <a:t>with the presented training instances = if and only if it matches every positive instance and no negative instance in the set. </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Constraints for the feasibility of the approach:</a:t>
            </a:r>
          </a:p>
          <a:p>
            <a:pPr marL="457200" indent="-457200">
              <a:buAutoNum type="arabicParenBoth"/>
            </a:pPr>
            <a:r>
              <a:rPr lang="en-US" sz="2000" dirty="0">
                <a:latin typeface="Times New Roman" panose="02020603050405020304" pitchFamily="18" charset="0"/>
                <a:cs typeface="Times New Roman" panose="02020603050405020304" pitchFamily="18" charset="0"/>
              </a:rPr>
              <a:t>the training instances contain no errors and </a:t>
            </a:r>
          </a:p>
          <a:p>
            <a:pPr marL="457200" indent="-457200">
              <a:buAutoNum type="arabicParenBoth"/>
            </a:pPr>
            <a:r>
              <a:rPr lang="en-US" sz="2000" dirty="0">
                <a:latin typeface="Times New Roman" panose="02020603050405020304" pitchFamily="18" charset="0"/>
                <a:cs typeface="Times New Roman" panose="02020603050405020304" pitchFamily="18" charset="0"/>
              </a:rPr>
              <a:t>it is possible to formulate a correct description of the target generalization within the given generalization language. </a:t>
            </a:r>
            <a:endParaRPr lang="sv-SE"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flipH="1">
            <a:off x="8125804" y="1866436"/>
            <a:ext cx="4066196" cy="2585323"/>
          </a:xfrm>
          <a:prstGeom prst="rect">
            <a:avLst/>
          </a:prstGeom>
          <a:noFill/>
        </p:spPr>
        <p:txBody>
          <a:bodyPr wrap="square" rtlCol="0">
            <a:spAutoFit/>
          </a:bodyPr>
          <a:lstStyle/>
          <a:p>
            <a:r>
              <a:rPr lang="sv-SE" dirty="0">
                <a:latin typeface="Times New Roman" panose="02020603050405020304" pitchFamily="18" charset="0"/>
                <a:cs typeface="Times New Roman" panose="02020603050405020304" pitchFamily="18" charset="0"/>
              </a:rPr>
              <a:t>H1        H2        H3                        Specific</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 H4        H5         H6        </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H7        H8         H9        H10        General</a:t>
            </a:r>
            <a:endParaRPr lang="en-US"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V="1">
            <a:off x="8460259" y="2342440"/>
            <a:ext cx="510139"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412132" y="3412666"/>
            <a:ext cx="510139"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121194" y="2346727"/>
            <a:ext cx="510139"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138060" y="3381597"/>
            <a:ext cx="510139"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0075700" y="3453478"/>
            <a:ext cx="369099" cy="4928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421396" y="3381597"/>
            <a:ext cx="0"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412132" y="2312808"/>
            <a:ext cx="9264" cy="533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9750540" y="2319982"/>
            <a:ext cx="215248" cy="5561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780107" y="3412667"/>
            <a:ext cx="145806" cy="6045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9085967" y="2342441"/>
            <a:ext cx="3638" cy="4042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25804" y="1228829"/>
            <a:ext cx="1313180" cy="369332"/>
          </a:xfrm>
          <a:prstGeom prst="rect">
            <a:avLst/>
          </a:prstGeom>
          <a:noFill/>
        </p:spPr>
        <p:txBody>
          <a:bodyPr wrap="none" rtlCol="0">
            <a:spAutoFit/>
          </a:bodyPr>
          <a:lstStyle/>
          <a:p>
            <a:r>
              <a:rPr lang="sv-SE" b="1" dirty="0">
                <a:latin typeface="Times New Roman" panose="02020603050405020304" pitchFamily="18" charset="0"/>
                <a:cs typeface="Times New Roman" panose="02020603050405020304" pitchFamily="18" charset="0"/>
              </a:rPr>
              <a:t>Hypotheses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3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0787" y="185102"/>
            <a:ext cx="7849987" cy="627864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Hypothesis (Generalization) Language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choice of a Hypothesis language does have a major influence on the capabilities and efficiency of the learning system. In choosing a generalization language, the designer fixates the domain of generalizations which the program may describe, and therefore learn.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Most current systems employ generalization languages that are biased in the sense that they are capable of representing only some of the possible sets of describable instances. This bias constitutes both a strength and a weakness for the system: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if the bias is inappropriate, it can prevent the system from ever inferring correct generalizations.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the bias is appropriate, it can provide the basis for important inductive leaps beyond information directly available from the training instances.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choice of generalization language also has a strong influence on the resource requirements of the system: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complexity for hypotheses represented by graphs can be exponential, while the complexity for hypotheses represented by feature vectors is linear.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 language for which the general-to-specific ordering is shallow and branchy will typically yield larger hypothesis space than a language in which the ordering is narrow but deep. </a:t>
            </a:r>
          </a:p>
        </p:txBody>
      </p:sp>
    </p:spTree>
    <p:extLst>
      <p:ext uri="{BB962C8B-B14F-4D97-AF65-F5344CB8AC3E}">
        <p14:creationId xmlns:p14="http://schemas.microsoft.com/office/powerpoint/2010/main" val="195188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074" y="271582"/>
            <a:ext cx="8819758" cy="65864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´more-specific-than“ relation between Hypotheses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Given two generalizations, G1 and G2, G1 is ´more-specific-than G2 if and only if the set of instances that G1 matches = M(G1,i) is a proper subset of the instances that G2 matches =M(G2,i) considering all instances I and the matching predicate M.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that the definition of the relation is extensional - based upon the instance sets that the generalizations covers.  Also note that the definition of this relation is dependent only on the defined instance language, hypothesis language and matching predicate.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more-specific-than relation imposes a partial ordering over the generalizations in the hypothesis space. It provides a powerful basis for organizing the search through the hypothesis space.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order for the ´more specific-than´ relation to be practically computable by a computer program, it must be possible to determine whether G1 is more-specific-than G2 by examining the descriptions of G1 and G2, without computing the (possibly infinite) sets of instances that they match. This requirement places restrictions upon the nature of generalization languages.</a:t>
            </a:r>
          </a:p>
          <a:p>
            <a:endParaRPr lang="en-US" dirty="0"/>
          </a:p>
        </p:txBody>
      </p:sp>
      <p:sp>
        <p:nvSpPr>
          <p:cNvPr id="3" name="TextBox 2"/>
          <p:cNvSpPr txBox="1"/>
          <p:nvPr/>
        </p:nvSpPr>
        <p:spPr>
          <a:xfrm>
            <a:off x="9443131" y="762000"/>
            <a:ext cx="860877" cy="2308324"/>
          </a:xfrm>
          <a:prstGeom prst="rect">
            <a:avLst/>
          </a:prstGeom>
          <a:noFill/>
        </p:spPr>
        <p:txBody>
          <a:bodyPr wrap="none" rtlCol="0">
            <a:spAutoFit/>
          </a:bodyPr>
          <a:lstStyle/>
          <a:p>
            <a:r>
              <a:rPr lang="sv-SE" dirty="0"/>
              <a:t>  Car</a:t>
            </a:r>
          </a:p>
          <a:p>
            <a:endParaRPr lang="sv-SE" dirty="0"/>
          </a:p>
          <a:p>
            <a:endParaRPr lang="sv-SE" dirty="0"/>
          </a:p>
          <a:p>
            <a:endParaRPr lang="sv-SE" dirty="0"/>
          </a:p>
          <a:p>
            <a:endParaRPr lang="sv-SE" dirty="0"/>
          </a:p>
          <a:p>
            <a:endParaRPr lang="sv-SE" dirty="0"/>
          </a:p>
          <a:p>
            <a:endParaRPr lang="sv-SE" dirty="0"/>
          </a:p>
          <a:p>
            <a:r>
              <a:rPr lang="sv-SE" dirty="0"/>
              <a:t>Vehicle</a:t>
            </a:r>
          </a:p>
        </p:txBody>
      </p:sp>
      <p:cxnSp>
        <p:nvCxnSpPr>
          <p:cNvPr id="6" name="Straight Arrow Connector 5"/>
          <p:cNvCxnSpPr/>
          <p:nvPr/>
        </p:nvCxnSpPr>
        <p:spPr>
          <a:xfrm flipV="1">
            <a:off x="9873569" y="1130300"/>
            <a:ext cx="0" cy="15662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0693400" y="762000"/>
            <a:ext cx="546100" cy="5588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471150" y="2195989"/>
            <a:ext cx="990600" cy="1051878"/>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693400" y="2417128"/>
            <a:ext cx="546100" cy="5588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9" idx="4"/>
            <a:endCxn id="11" idx="0"/>
          </p:cNvCxnSpPr>
          <p:nvPr/>
        </p:nvCxnSpPr>
        <p:spPr>
          <a:xfrm>
            <a:off x="10966450" y="1320800"/>
            <a:ext cx="0" cy="10963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02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826978" y="423321"/>
            <a:ext cx="6861848" cy="4678204"/>
          </a:xfrm>
          <a:prstGeom prst="rect">
            <a:avLst/>
          </a:prstGeom>
          <a:noFill/>
        </p:spPr>
        <p:txBody>
          <a:bodyPr wrap="square" rtlCol="0">
            <a:spAutoFit/>
          </a:bodyPr>
          <a:lstStyle/>
          <a:p>
            <a:r>
              <a:rPr lang="sv-SE" sz="3200" b="1" dirty="0">
                <a:latin typeface="Times New Roman" panose="02020603050405020304" pitchFamily="18" charset="0"/>
                <a:cs typeface="Times New Roman" panose="02020603050405020304" pitchFamily="18" charset="0"/>
              </a:rPr>
              <a:t>Partial ordering</a:t>
            </a:r>
          </a:p>
          <a:p>
            <a:endParaRPr lang="sv-SE" sz="32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mathematics a </a:t>
            </a:r>
            <a:r>
              <a:rPr lang="en-US" b="1" dirty="0">
                <a:latin typeface="Times New Roman" panose="02020603050405020304" pitchFamily="18" charset="0"/>
                <a:cs typeface="Times New Roman" panose="02020603050405020304" pitchFamily="18" charset="0"/>
              </a:rPr>
              <a:t>partially ordered set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Poset</a:t>
            </a:r>
            <a:r>
              <a:rPr lang="en-US" dirty="0">
                <a:latin typeface="Times New Roman" panose="02020603050405020304" pitchFamily="18" charset="0"/>
                <a:cs typeface="Times New Roman" panose="02020603050405020304" pitchFamily="18" charset="0"/>
              </a:rPr>
              <a:t>) formalizes the ordering of the elements of a 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Poset</a:t>
            </a:r>
            <a:r>
              <a:rPr lang="en-US" dirty="0">
                <a:latin typeface="Times New Roman" panose="02020603050405020304" pitchFamily="18" charset="0"/>
                <a:cs typeface="Times New Roman" panose="02020603050405020304" pitchFamily="18" charset="0"/>
              </a:rPr>
              <a:t> consists of a set together with a binary relation indicating that, orders pairs of elements in the set such  one of the elements precedes the other in the ordering.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word "partial" in the name  "partially ordered set indicates that not every pair of elements needs to be directly ordered.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That is, there may be pairs of elements for which neither element precedes the other in the </a:t>
            </a:r>
            <a:r>
              <a:rPr lang="en-US" dirty="0" err="1">
                <a:latin typeface="Times New Roman" panose="02020603050405020304" pitchFamily="18" charset="0"/>
                <a:cs typeface="Times New Roman" panose="02020603050405020304" pitchFamily="18" charset="0"/>
              </a:rPr>
              <a:t>Poset</a:t>
            </a:r>
            <a:r>
              <a:rPr lang="en-US" dirty="0">
                <a:latin typeface="Times New Roman" panose="02020603050405020304" pitchFamily="18" charset="0"/>
                <a:cs typeface="Times New Roman" panose="02020603050405020304" pitchFamily="18" charset="0"/>
              </a:rPr>
              <a:t>. In contrast in a total ordering every pair is directly ordered.</a:t>
            </a:r>
            <a:endParaRPr lang="en-US" sz="2400" dirty="0">
              <a:latin typeface="Times New Roman" panose="02020603050405020304" pitchFamily="18" charset="0"/>
              <a:cs typeface="Times New Roman" panose="02020603050405020304" pitchFamily="18" charset="0"/>
            </a:endParaRPr>
          </a:p>
        </p:txBody>
      </p:sp>
      <p:pic>
        <p:nvPicPr>
          <p:cNvPr id="1026" name="Picture 2" descr="https://upload.wikimedia.org/wikipedia/commons/thumb/e/ea/Hasse_diagram_of_powerset_of_3.svg/250px-Hasse_diagram_of_powerset_of_3.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7585" y="891373"/>
            <a:ext cx="3595370" cy="2718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33348" y="3948765"/>
            <a:ext cx="374960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The </a:t>
            </a:r>
            <a:r>
              <a:rPr lang="en-US" dirty="0" err="1">
                <a:latin typeface="Times New Roman" panose="02020603050405020304" pitchFamily="18" charset="0"/>
                <a:cs typeface="Times New Roman" panose="02020603050405020304" pitchFamily="18" charset="0"/>
              </a:rPr>
              <a:t>Hasse</a:t>
            </a:r>
            <a:r>
              <a:rPr lang="en-US" dirty="0">
                <a:latin typeface="Times New Roman" panose="02020603050405020304" pitchFamily="18" charset="0"/>
                <a:cs typeface="Times New Roman" panose="02020603050405020304" pitchFamily="18" charset="0"/>
              </a:rPr>
              <a:t> diagram of the set of all subsets of a three-element set {x, y, z}, ordered by inclusion.</a:t>
            </a:r>
          </a:p>
        </p:txBody>
      </p:sp>
    </p:spTree>
    <p:extLst>
      <p:ext uri="{BB962C8B-B14F-4D97-AF65-F5344CB8AC3E}">
        <p14:creationId xmlns:p14="http://schemas.microsoft.com/office/powerpoint/2010/main" val="5855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6" y="35540"/>
            <a:ext cx="10768342" cy="691727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Example</a:t>
            </a:r>
          </a:p>
          <a:p>
            <a:endParaRPr lang="en-US" sz="1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Throughout this lecture a  simple example will be used and a pair of instance and hypothesis </a:t>
            </a:r>
            <a:r>
              <a:rPr lang="sv-SE" sz="2400" dirty="0">
                <a:latin typeface="Times New Roman" panose="02020603050405020304" pitchFamily="18" charset="0"/>
                <a:cs typeface="Times New Roman" panose="02020603050405020304" pitchFamily="18" charset="0"/>
              </a:rPr>
              <a:t>languages.</a:t>
            </a:r>
            <a:endParaRPr lang="en-US" sz="240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example , the instances are unordered pairs of simple objects characterized </a:t>
            </a:r>
          </a:p>
          <a:p>
            <a:r>
              <a:rPr lang="en-US" sz="2400" dirty="0">
                <a:latin typeface="Times New Roman" panose="02020603050405020304" pitchFamily="18" charset="0"/>
                <a:cs typeface="Times New Roman" panose="02020603050405020304" pitchFamily="18" charset="0"/>
              </a:rPr>
              <a:t>by three properties. Each object is described by </a:t>
            </a:r>
          </a:p>
          <a:p>
            <a:pPr marL="342900" indent="-342900">
              <a:buFontTx/>
              <a:buChar char="-"/>
            </a:pPr>
            <a:r>
              <a:rPr lang="en-US" sz="2400" dirty="0">
                <a:latin typeface="Times New Roman" panose="02020603050405020304" pitchFamily="18" charset="0"/>
                <a:cs typeface="Times New Roman" panose="02020603050405020304" pitchFamily="18" charset="0"/>
              </a:rPr>
              <a:t>its shape (e.g., square, circle, triangle), </a:t>
            </a:r>
          </a:p>
          <a:p>
            <a:pPr marL="342900" indent="-342900">
              <a:buFontTx/>
              <a:buChar char="-"/>
            </a:pPr>
            <a:r>
              <a:rPr lang="en-US" sz="2400" dirty="0">
                <a:latin typeface="Times New Roman" panose="02020603050405020304" pitchFamily="18" charset="0"/>
                <a:cs typeface="Times New Roman" panose="02020603050405020304" pitchFamily="18" charset="0"/>
              </a:rPr>
              <a:t>its color (e.g., red, orange, yellow) and</a:t>
            </a:r>
          </a:p>
          <a:p>
            <a:pPr marL="342900" indent="-342900">
              <a:buFontTx/>
              <a:buChar char="-"/>
            </a:pPr>
            <a:r>
              <a:rPr lang="en-US" sz="2400" dirty="0">
                <a:latin typeface="Times New Roman" panose="02020603050405020304" pitchFamily="18" charset="0"/>
                <a:cs typeface="Times New Roman" panose="02020603050405020304" pitchFamily="18" charset="0"/>
              </a:rPr>
              <a:t>its size (e.g., large, small). </a:t>
            </a:r>
          </a:p>
          <a:p>
            <a:endParaRPr lang="en-US" sz="1000"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The instance language</a:t>
            </a:r>
          </a:p>
          <a:p>
            <a:r>
              <a:rPr lang="en-US" sz="2400" dirty="0">
                <a:latin typeface="Times New Roman" panose="02020603050405020304" pitchFamily="18" charset="0"/>
                <a:cs typeface="Times New Roman" panose="02020603050405020304" pitchFamily="18" charset="0"/>
              </a:rPr>
              <a:t>The observation (instance) language describes each instance as an unordered </a:t>
            </a:r>
          </a:p>
          <a:p>
            <a:r>
              <a:rPr lang="en-US" sz="2400" dirty="0">
                <a:latin typeface="Times New Roman" panose="02020603050405020304" pitchFamily="18" charset="0"/>
                <a:cs typeface="Times New Roman" panose="02020603050405020304" pitchFamily="18" charset="0"/>
              </a:rPr>
              <a:t>pair of feature vectors.</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Example      Instance l: { (Large Red Square) (Small Yellow Circle) ) </a:t>
            </a:r>
          </a:p>
          <a:p>
            <a:r>
              <a:rPr lang="sv-SE" sz="2400" b="1" dirty="0">
                <a:latin typeface="Times New Roman" panose="02020603050405020304" pitchFamily="18" charset="0"/>
                <a:cs typeface="Times New Roman" panose="02020603050405020304" pitchFamily="18" charset="0"/>
              </a:rPr>
              <a:t>The hypothesis language</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hypothesis language is equivalent to the instance language with only addition that feature values can have a wildcard  (question mark). </a:t>
            </a:r>
          </a:p>
          <a:p>
            <a:r>
              <a:rPr lang="en-US" sz="2400" dirty="0">
                <a:latin typeface="Times New Roman" panose="02020603050405020304" pitchFamily="18" charset="0"/>
                <a:cs typeface="Times New Roman" panose="02020603050405020304" pitchFamily="18" charset="0"/>
              </a:rPr>
              <a:t>	Example   Generalization 1: {(Small ? Circle) (Large ? ?)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1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2172" y="132086"/>
            <a:ext cx="10040462" cy="83099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Example of a partially ordered hypothesis space</a:t>
            </a:r>
          </a:p>
          <a:p>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810268" y="3159587"/>
            <a:ext cx="9625914" cy="2862322"/>
          </a:xfrm>
          <a:prstGeom prst="rect">
            <a:avLst/>
          </a:prstGeom>
        </p:spPr>
        <p:txBody>
          <a:bodyPr wrap="square">
            <a:spAutoFit/>
          </a:bodyPr>
          <a:lstStyle/>
          <a:p>
            <a:r>
              <a:rPr lang="en-US" dirty="0"/>
              <a:t>G1: {(Large Red Circle) (Large ? ?)      G2: {(? ? Circle) (Large  ? ?)       G3: {(? ? Circle) (Large Blue ?)</a:t>
            </a:r>
          </a:p>
          <a:p>
            <a:endParaRPr lang="sv-SE" dirty="0"/>
          </a:p>
          <a:p>
            <a:endParaRPr lang="en-US" dirty="0"/>
          </a:p>
          <a:p>
            <a:r>
              <a:rPr lang="en-US" dirty="0"/>
              <a:t>Here, G1 is more-specific-than G2: the constraints in G2 are logically implied by those in G1, and therefore any instance which matches G1 must also match G2. </a:t>
            </a:r>
          </a:p>
          <a:p>
            <a:endParaRPr lang="en-US" dirty="0"/>
          </a:p>
          <a:p>
            <a:r>
              <a:rPr lang="en-US" dirty="0"/>
              <a:t>In contrast, G3 and G1 are not comparable generalizations according to the more-specific-than relation.</a:t>
            </a:r>
          </a:p>
          <a:p>
            <a:endParaRPr lang="en-US" dirty="0"/>
          </a:p>
          <a:p>
            <a:r>
              <a:rPr lang="en-US" dirty="0"/>
              <a:t>Although the sets of instances characterized by G3 and GI intersect, neither set contains the other. </a:t>
            </a:r>
          </a:p>
        </p:txBody>
      </p:sp>
      <p:cxnSp>
        <p:nvCxnSpPr>
          <p:cNvPr id="7" name="Straight Arrow Connector 6"/>
          <p:cNvCxnSpPr/>
          <p:nvPr/>
        </p:nvCxnSpPr>
        <p:spPr>
          <a:xfrm flipH="1" flipV="1">
            <a:off x="3356811" y="2033337"/>
            <a:ext cx="445168" cy="3850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89724" y="1690357"/>
            <a:ext cx="1522785" cy="7419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78972" y="828155"/>
            <a:ext cx="3621504" cy="2308324"/>
          </a:xfrm>
          <a:prstGeom prst="rect">
            <a:avLst/>
          </a:prstGeom>
          <a:noFill/>
        </p:spPr>
        <p:txBody>
          <a:bodyPr wrap="none" rtlCol="0">
            <a:spAutoFit/>
          </a:bodyPr>
          <a:lstStyle/>
          <a:p>
            <a:r>
              <a:rPr lang="sv-SE" dirty="0"/>
              <a:t>G1                      </a:t>
            </a:r>
          </a:p>
          <a:p>
            <a:r>
              <a:rPr lang="sv-SE" dirty="0"/>
              <a:t>           </a:t>
            </a:r>
          </a:p>
          <a:p>
            <a:r>
              <a:rPr lang="sv-SE" dirty="0"/>
              <a:t>                                                            G3</a:t>
            </a:r>
          </a:p>
          <a:p>
            <a:r>
              <a:rPr lang="sv-SE" dirty="0"/>
              <a:t>                   X</a:t>
            </a:r>
          </a:p>
          <a:p>
            <a:endParaRPr lang="sv-SE" dirty="0"/>
          </a:p>
          <a:p>
            <a:endParaRPr lang="sv-SE" dirty="0"/>
          </a:p>
          <a:p>
            <a:r>
              <a:rPr lang="sv-SE" dirty="0"/>
              <a:t>	             G2</a:t>
            </a:r>
          </a:p>
          <a:p>
            <a:endParaRPr lang="en-US" dirty="0"/>
          </a:p>
        </p:txBody>
      </p:sp>
      <p:cxnSp>
        <p:nvCxnSpPr>
          <p:cNvPr id="18" name="Straight Arrow Connector 17"/>
          <p:cNvCxnSpPr/>
          <p:nvPr/>
        </p:nvCxnSpPr>
        <p:spPr>
          <a:xfrm flipH="1" flipV="1">
            <a:off x="2501364" y="1164800"/>
            <a:ext cx="445168" cy="3850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9918700" y="1409702"/>
            <a:ext cx="12700" cy="11810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70344" y="963083"/>
            <a:ext cx="922112" cy="2031325"/>
          </a:xfrm>
          <a:prstGeom prst="rect">
            <a:avLst/>
          </a:prstGeom>
          <a:noFill/>
        </p:spPr>
        <p:txBody>
          <a:bodyPr wrap="none" rtlCol="0">
            <a:spAutoFit/>
          </a:bodyPr>
          <a:lstStyle/>
          <a:p>
            <a:r>
              <a:rPr lang="sv-SE" dirty="0"/>
              <a:t>Specific</a:t>
            </a:r>
          </a:p>
          <a:p>
            <a:endParaRPr lang="sv-SE" dirty="0"/>
          </a:p>
          <a:p>
            <a:endParaRPr lang="sv-SE" dirty="0"/>
          </a:p>
          <a:p>
            <a:endParaRPr lang="sv-SE" dirty="0"/>
          </a:p>
          <a:p>
            <a:endParaRPr lang="sv-SE" dirty="0"/>
          </a:p>
          <a:p>
            <a:endParaRPr lang="sv-SE" dirty="0"/>
          </a:p>
          <a:p>
            <a:r>
              <a:rPr lang="sv-SE" dirty="0"/>
              <a:t>General</a:t>
            </a:r>
            <a:endParaRPr lang="en-US" dirty="0"/>
          </a:p>
        </p:txBody>
      </p:sp>
    </p:spTree>
    <p:extLst>
      <p:ext uri="{BB962C8B-B14F-4D97-AF65-F5344CB8AC3E}">
        <p14:creationId xmlns:p14="http://schemas.microsoft.com/office/powerpoint/2010/main" val="230445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1766</Words>
  <Application>Microsoft Macintosh PowerPoint</Application>
  <PresentationFormat>Widescreen</PresentationFormat>
  <Paragraphs>248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109</cp:revision>
  <dcterms:created xsi:type="dcterms:W3CDTF">2019-01-07T11:51:34Z</dcterms:created>
  <dcterms:modified xsi:type="dcterms:W3CDTF">2019-03-13T04:29:37Z</dcterms:modified>
</cp:coreProperties>
</file>