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84" r:id="rId3"/>
    <p:sldId id="262" r:id="rId4"/>
    <p:sldId id="288" r:id="rId5"/>
    <p:sldId id="287" r:id="rId6"/>
    <p:sldId id="286" r:id="rId7"/>
    <p:sldId id="293" r:id="rId8"/>
    <p:sldId id="291" r:id="rId9"/>
    <p:sldId id="260" r:id="rId10"/>
    <p:sldId id="289" r:id="rId11"/>
    <p:sldId id="290" r:id="rId12"/>
    <p:sldId id="263" r:id="rId13"/>
    <p:sldId id="29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47" autoAdjust="0"/>
    <p:restoredTop sz="94660"/>
  </p:normalViewPr>
  <p:slideViewPr>
    <p:cSldViewPr snapToGrid="0">
      <p:cViewPr varScale="1">
        <p:scale>
          <a:sx n="107" d="100"/>
          <a:sy n="107" d="100"/>
        </p:scale>
        <p:origin x="200"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3DBBD-F5FE-4AC9-A58E-ABF195D38C1D}" type="datetimeFigureOut">
              <a:rPr lang="en-US" smtClean="0"/>
              <a:t>3/13/19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E559A-F5F9-430E-A10F-0674B0663FF8}" type="slidenum">
              <a:rPr lang="en-US" smtClean="0"/>
              <a:t>‹#›</a:t>
            </a:fld>
            <a:endParaRPr lang="en-US"/>
          </a:p>
        </p:txBody>
      </p:sp>
    </p:spTree>
    <p:extLst>
      <p:ext uri="{BB962C8B-B14F-4D97-AF65-F5344CB8AC3E}">
        <p14:creationId xmlns:p14="http://schemas.microsoft.com/office/powerpoint/2010/main" val="185829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28138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267091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72506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33364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82058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85133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86705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12857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96609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43911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E89297-8DEB-4FF5-BAC3-1ADC24037D20}" type="datetimeFigureOut">
              <a:rPr lang="en-US" smtClean="0"/>
              <a:t>3/13/19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94136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89297-8DEB-4FF5-BAC3-1ADC24037D20}" type="datetimeFigureOut">
              <a:rPr lang="en-US" smtClean="0"/>
              <a:t>3/13/19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138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89297-8DEB-4FF5-BAC3-1ADC24037D20}" type="datetimeFigureOut">
              <a:rPr lang="en-US" smtClean="0"/>
              <a:t>3/13/19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237733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ontent">
    <p:spTree>
      <p:nvGrpSpPr>
        <p:cNvPr id="1" name=""/>
        <p:cNvGrpSpPr/>
        <p:nvPr/>
      </p:nvGrpSpPr>
      <p:grpSpPr>
        <a:xfrm>
          <a:off x="0" y="0"/>
          <a:ext cx="0" cy="0"/>
          <a:chOff x="0" y="0"/>
          <a:chExt cx="0" cy="0"/>
        </a:xfrm>
      </p:grpSpPr>
      <p:sp>
        <p:nvSpPr>
          <p:cNvPr id="6" name="Rubrik 1"/>
          <p:cNvSpPr>
            <a:spLocks noGrp="1"/>
          </p:cNvSpPr>
          <p:nvPr>
            <p:ph type="title"/>
          </p:nvPr>
        </p:nvSpPr>
        <p:spPr>
          <a:xfrm>
            <a:off x="2159000" y="404870"/>
            <a:ext cx="9247717" cy="668338"/>
          </a:xfrm>
        </p:spPr>
        <p:txBody>
          <a:bodyPr/>
          <a:lstStyle/>
          <a:p>
            <a:r>
              <a:rPr lang="en-US"/>
              <a:t>Click to edit Master title style</a:t>
            </a:r>
            <a:endParaRPr lang="en-GB" dirty="0"/>
          </a:p>
        </p:txBody>
      </p:sp>
      <p:sp>
        <p:nvSpPr>
          <p:cNvPr id="7" name="Platshållare för innehåll 2"/>
          <p:cNvSpPr>
            <a:spLocks noGrp="1"/>
          </p:cNvSpPr>
          <p:nvPr>
            <p:ph idx="1"/>
          </p:nvPr>
        </p:nvSpPr>
        <p:spPr>
          <a:xfrm>
            <a:off x="2159000" y="1582739"/>
            <a:ext cx="9247717" cy="4078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Platshållare för datum 3"/>
          <p:cNvSpPr>
            <a:spLocks noGrp="1"/>
          </p:cNvSpPr>
          <p:nvPr>
            <p:ph type="dt" sz="half" idx="10"/>
          </p:nvPr>
        </p:nvSpPr>
        <p:spPr>
          <a:xfrm>
            <a:off x="7440149" y="6288510"/>
            <a:ext cx="2844800" cy="365125"/>
          </a:xfrm>
        </p:spPr>
        <p:txBody>
          <a:bodyPr/>
          <a:lstStyle>
            <a:lvl1pPr>
              <a:defRPr sz="1100"/>
            </a:lvl1pPr>
          </a:lstStyle>
          <a:p>
            <a:fld id="{10165BD3-6BC2-4965-8768-CF4D063114F6}" type="datetime1">
              <a:rPr lang="sv-SE" smtClean="0">
                <a:solidFill>
                  <a:prstClr val="white"/>
                </a:solidFill>
              </a:rPr>
              <a:pPr/>
              <a:t>2019-03-13</a:t>
            </a:fld>
            <a:endParaRPr lang="sv-SE">
              <a:solidFill>
                <a:prstClr val="white"/>
              </a:solidFill>
            </a:endParaRPr>
          </a:p>
        </p:txBody>
      </p:sp>
      <p:sp>
        <p:nvSpPr>
          <p:cNvPr id="9" name="Platshållare för bildnummer 5"/>
          <p:cNvSpPr>
            <a:spLocks noGrp="1"/>
          </p:cNvSpPr>
          <p:nvPr>
            <p:ph type="sldNum" sz="quarter" idx="12"/>
          </p:nvPr>
        </p:nvSpPr>
        <p:spPr>
          <a:xfrm>
            <a:off x="10896533" y="6301411"/>
            <a:ext cx="709151" cy="365125"/>
          </a:xfrm>
        </p:spPr>
        <p:txBody>
          <a:bodyPr/>
          <a:lstStyle>
            <a:lvl1pPr>
              <a:defRPr sz="1100"/>
            </a:lvl1pPr>
          </a:lstStyle>
          <a:p>
            <a:fld id="{680D72F4-1C41-4187-A4BC-492CF086CF40}" type="slidenum">
              <a:rPr lang="sv-SE" smtClean="0">
                <a:solidFill>
                  <a:prstClr val="white"/>
                </a:solidFill>
              </a:rPr>
              <a:pPr/>
              <a:t>‹#›</a:t>
            </a:fld>
            <a:endParaRPr lang="sv-SE">
              <a:solidFill>
                <a:prstClr val="white"/>
              </a:solidFill>
            </a:endParaRPr>
          </a:p>
        </p:txBody>
      </p:sp>
      <p:sp>
        <p:nvSpPr>
          <p:cNvPr id="10" name="Platshållare för sidfot 4"/>
          <p:cNvSpPr>
            <a:spLocks noGrp="1"/>
          </p:cNvSpPr>
          <p:nvPr>
            <p:ph type="ftr" sz="quarter" idx="11"/>
          </p:nvPr>
        </p:nvSpPr>
        <p:spPr>
          <a:xfrm>
            <a:off x="2159000" y="6345301"/>
            <a:ext cx="3860800" cy="365125"/>
          </a:xfrm>
        </p:spPr>
        <p:txBody>
          <a:bodyPr lIns="0" tIns="0" rIns="0" bIns="0" anchor="t"/>
          <a:lstStyle>
            <a:lvl1pPr algn="l">
              <a:lnSpc>
                <a:spcPts val="900"/>
              </a:lnSpc>
              <a:defRPr sz="1100" b="1" cap="all" baseline="0">
                <a:solidFill>
                  <a:schemeClr val="bg1"/>
                </a:solidFill>
              </a:defRPr>
            </a:lvl1pPr>
          </a:lstStyle>
          <a:p>
            <a:endParaRPr lang="sv-SE" dirty="0">
              <a:solidFill>
                <a:prstClr val="white"/>
              </a:solidFill>
            </a:endParaRPr>
          </a:p>
        </p:txBody>
      </p:sp>
    </p:spTree>
    <p:extLst>
      <p:ext uri="{BB962C8B-B14F-4D97-AF65-F5344CB8AC3E}">
        <p14:creationId xmlns:p14="http://schemas.microsoft.com/office/powerpoint/2010/main" val="1409107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89297-8DEB-4FF5-BAC3-1ADC24037D20}" type="datetimeFigureOut">
              <a:rPr lang="en-US" smtClean="0"/>
              <a:t>3/13/19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50664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E89297-8DEB-4FF5-BAC3-1ADC24037D20}" type="datetimeFigureOut">
              <a:rPr lang="en-US" smtClean="0"/>
              <a:t>3/13/19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84672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E89297-8DEB-4FF5-BAC3-1ADC24037D20}" type="datetimeFigureOut">
              <a:rPr lang="en-US" smtClean="0"/>
              <a:t>3/13/19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14798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E89297-8DEB-4FF5-BAC3-1ADC24037D20}" type="datetimeFigureOut">
              <a:rPr lang="en-US" smtClean="0"/>
              <a:t>3/13/19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67914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E89297-8DEB-4FF5-BAC3-1ADC24037D20}" type="datetimeFigureOut">
              <a:rPr lang="en-US" smtClean="0"/>
              <a:t>3/13/19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82340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89297-8DEB-4FF5-BAC3-1ADC24037D20}" type="datetimeFigureOut">
              <a:rPr lang="en-US" smtClean="0"/>
              <a:t>3/13/19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762386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3/13/19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375310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3/13/19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76161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89297-8DEB-4FF5-BAC3-1ADC24037D20}" type="datetimeFigureOut">
              <a:rPr lang="en-US" smtClean="0"/>
              <a:t>3/13/19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4A43C-B965-4FDE-AEF4-C061C10B3EB7}" type="slidenum">
              <a:rPr lang="en-US" smtClean="0"/>
              <a:t>‹#›</a:t>
            </a:fld>
            <a:endParaRPr lang="en-US"/>
          </a:p>
        </p:txBody>
      </p:sp>
      <p:sp>
        <p:nvSpPr>
          <p:cNvPr id="7" name="Oval 6">
            <a:extLst>
              <a:ext uri="{FF2B5EF4-FFF2-40B4-BE49-F238E27FC236}">
                <a16:creationId xmlns:a16="http://schemas.microsoft.com/office/drawing/2014/main" id="{3483BC9E-7B76-974E-8896-8D5748C823A1}"/>
              </a:ext>
            </a:extLst>
          </p:cNvPr>
          <p:cNvSpPr/>
          <p:nvPr userDrawn="1"/>
        </p:nvSpPr>
        <p:spPr>
          <a:xfrm>
            <a:off x="3376435" y="716419"/>
            <a:ext cx="5704935" cy="5083132"/>
          </a:xfrm>
          <a:prstGeom prst="ellipse">
            <a:avLst/>
          </a:prstGeom>
          <a:blipFill dpi="0" rotWithShape="1">
            <a:blip r:embed="rId14">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02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7626" y="195804"/>
            <a:ext cx="10336696" cy="6001643"/>
          </a:xfrm>
          <a:prstGeom prst="rect">
            <a:avLst/>
          </a:prstGeom>
          <a:noFill/>
        </p:spPr>
        <p:txBody>
          <a:bodyPr wrap="square" rtlCol="0">
            <a:spAutoFit/>
          </a:bodyPr>
          <a:lstStyle/>
          <a:p>
            <a:r>
              <a:rPr lang="sv-SE" sz="2400" b="1" dirty="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a:latin typeface="Times New Roman" panose="02020603050405020304" pitchFamily="18" charset="0"/>
                <a:cs typeface="Times New Roman" panose="02020603050405020304" pitchFamily="18" charset="0"/>
              </a:rPr>
              <a:t>Professor Carl Gustaf Jansson, KTH</a:t>
            </a: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Week 4 Inductive Learning based on </a:t>
            </a:r>
          </a:p>
          <a:p>
            <a:r>
              <a:rPr lang="sv-SE" sz="3200" b="1" dirty="0">
                <a:latin typeface="Times New Roman" panose="02020603050405020304" pitchFamily="18" charset="0"/>
                <a:cs typeface="Times New Roman" panose="02020603050405020304" pitchFamily="18" charset="0"/>
              </a:rPr>
              <a:t>      	     Symbolic Representations</a:t>
            </a:r>
          </a:p>
          <a:p>
            <a:r>
              <a:rPr lang="sv-SE" sz="3200" b="1" dirty="0">
                <a:latin typeface="Times New Roman" panose="02020603050405020304" pitchFamily="18" charset="0"/>
                <a:cs typeface="Times New Roman" panose="02020603050405020304" pitchFamily="18" charset="0"/>
              </a:rPr>
              <a:t>	     and Weak Theories</a:t>
            </a:r>
          </a:p>
          <a:p>
            <a:endParaRPr lang="sv-SE" sz="3200" b="1" dirty="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Video 4.2  Generalization as Search       Part 2</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661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686533" y="887094"/>
            <a:ext cx="10925364" cy="646331"/>
          </a:xfrm>
          <a:prstGeom prst="rect">
            <a:avLst/>
          </a:prstGeom>
          <a:noFill/>
        </p:spPr>
        <p:txBody>
          <a:bodyPr wrap="square" rtlCol="0">
            <a:spAutoFit/>
          </a:bodyPr>
          <a:lstStyle/>
          <a:p>
            <a:endParaRPr lang="sv-SE"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307975" y="258112"/>
            <a:ext cx="11565370" cy="6924973"/>
          </a:xfrm>
          <a:prstGeom prst="rect">
            <a:avLst/>
          </a:prstGeom>
        </p:spPr>
        <p:txBody>
          <a:bodyPr wrap="square">
            <a:spAutoFit/>
          </a:bodyPr>
          <a:lstStyle/>
          <a:p>
            <a:r>
              <a:rPr lang="sv-SE" sz="2800" b="1" dirty="0">
                <a:latin typeface="Times New Roman" panose="02020603050405020304" pitchFamily="18" charset="0"/>
                <a:cs typeface="Times New Roman" panose="02020603050405020304" pitchFamily="18" charset="0"/>
              </a:rPr>
              <a:t>Version space search trace</a:t>
            </a:r>
          </a:p>
          <a:p>
            <a:endParaRPr lang="sv-SE"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Training Instances: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Instance 1. {(Large Red Triangle) (Small Blue Circle) }     	positive</a:t>
            </a:r>
          </a:p>
          <a:p>
            <a:r>
              <a:rPr lang="en-US" sz="2000" dirty="0">
                <a:latin typeface="Times New Roman" panose="02020603050405020304" pitchFamily="18" charset="0"/>
                <a:cs typeface="Times New Roman" panose="02020603050405020304" pitchFamily="18" charset="0"/>
              </a:rPr>
              <a:t>Instance 2. { (Large Blue Circle) (Small Red Triangle) }     	positive</a:t>
            </a:r>
          </a:p>
          <a:p>
            <a:r>
              <a:rPr lang="en-US" sz="2000" dirty="0">
                <a:latin typeface="Times New Roman" panose="02020603050405020304" pitchFamily="18" charset="0"/>
                <a:cs typeface="Times New Roman" panose="02020603050405020304" pitchFamily="18" charset="0"/>
              </a:rPr>
              <a:t>Instance 3. { (Large Blue Triangle) (Small Blue Triangle) }  	negative</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Search</a:t>
            </a:r>
          </a:p>
          <a:p>
            <a:endParaRPr lang="sv-SE" sz="20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S1 { (Large Red Triangle) (Small Blue Circle)                                              		G1  { (? ? ?) (? ? ?) }</a:t>
            </a:r>
          </a:p>
          <a:p>
            <a:endParaRPr lang="en-US" sz="2000" dirty="0">
              <a:latin typeface="Times New Roman" panose="02020603050405020304" pitchFamily="18" charset="0"/>
              <a:cs typeface="Times New Roman" panose="02020603050405020304" pitchFamily="18" charset="0"/>
            </a:endParaRPr>
          </a:p>
          <a:p>
            <a:endParaRPr lang="sv-SE"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S2     { (? Red Triangle) (? Blue Circle) }	 { (Large ? ?), (Small ? ?) }</a:t>
            </a:r>
            <a:r>
              <a:rPr lang="sv-SE"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G2 { (? ? ?) (? ? ?) }</a:t>
            </a:r>
          </a:p>
          <a:p>
            <a:endParaRPr lang="sv-SE" sz="2000" dirty="0">
              <a:latin typeface="Times New Roman" panose="02020603050405020304" pitchFamily="18" charset="0"/>
              <a:cs typeface="Times New Roman" panose="02020603050405020304" pitchFamily="18" charset="0"/>
            </a:endParaRPr>
          </a:p>
          <a:p>
            <a:endParaRPr lang="sv-SE" sz="20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S3 </a:t>
            </a:r>
            <a:r>
              <a:rPr lang="en-US" sz="2000" dirty="0">
                <a:latin typeface="Times New Roman" panose="02020603050405020304" pitchFamily="18" charset="0"/>
                <a:cs typeface="Times New Roman" panose="02020603050405020304" pitchFamily="18" charset="0"/>
              </a:rPr>
              <a:t>{  (? Red Triangle) (? Blue Circle) } 	           G3	 { (? Red ?) </a:t>
            </a:r>
            <a:r>
              <a:rPr lang="en-SE" sz="2000" dirty="0">
                <a:latin typeface="Times New Roman" panose="02020603050405020304" pitchFamily="18" charset="0"/>
                <a:cs typeface="Times New Roman" panose="02020603050405020304" pitchFamily="18" charset="0"/>
              </a:rPr>
              <a:t>(? ? ?) </a:t>
            </a:r>
            <a:r>
              <a:rPr lang="en-US" sz="2000" dirty="0">
                <a:latin typeface="Times New Roman" panose="02020603050405020304" pitchFamily="18" charset="0"/>
                <a:cs typeface="Times New Roman" panose="02020603050405020304" pitchFamily="18" charset="0"/>
              </a:rPr>
              <a:t>}           { (? ? Circle) </a:t>
            </a:r>
            <a:r>
              <a:rPr lang="en-SE" sz="2000" dirty="0">
                <a:latin typeface="Times New Roman" panose="02020603050405020304" pitchFamily="18" charset="0"/>
                <a:cs typeface="Times New Roman" panose="02020603050405020304" pitchFamily="18" charset="0"/>
              </a:rPr>
              <a:t>(? ? ?) </a:t>
            </a:r>
            <a:r>
              <a:rPr lang="en-US" sz="2000" dirty="0">
                <a:latin typeface="Times New Roman" panose="02020603050405020304" pitchFamily="18" charset="0"/>
                <a:cs typeface="Times New Roman" panose="02020603050405020304" pitchFamily="18" charset="0"/>
              </a:rPr>
              <a:t>}</a:t>
            </a:r>
            <a:r>
              <a:rPr lang="sv-SE" sz="2000" dirty="0">
                <a:latin typeface="Times New Roman" panose="02020603050405020304" pitchFamily="18" charset="0"/>
                <a:cs typeface="Times New Roman" panose="02020603050405020304" pitchFamily="18" charset="0"/>
              </a:rPr>
              <a:t> </a:t>
            </a:r>
            <a:r>
              <a:rPr lang="en-SE"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endParaRPr lang="sv-SE" sz="2000" dirty="0">
              <a:latin typeface="Times New Roman" panose="02020603050405020304" pitchFamily="18" charset="0"/>
              <a:cs typeface="Times New Roman" panose="02020603050405020304" pitchFamily="18" charset="0"/>
            </a:endParaRPr>
          </a:p>
          <a:p>
            <a:endParaRPr lang="sv-SE" dirty="0"/>
          </a:p>
          <a:p>
            <a:endParaRPr lang="en-US" dirty="0"/>
          </a:p>
        </p:txBody>
      </p:sp>
      <p:cxnSp>
        <p:nvCxnSpPr>
          <p:cNvPr id="7" name="Straight Arrow Connector 6"/>
          <p:cNvCxnSpPr/>
          <p:nvPr/>
        </p:nvCxnSpPr>
        <p:spPr>
          <a:xfrm flipH="1">
            <a:off x="1635142" y="4537489"/>
            <a:ext cx="702644" cy="3753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237162" y="4517364"/>
            <a:ext cx="651164" cy="39551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570672" y="5377394"/>
            <a:ext cx="677043" cy="3850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9661585" y="4479461"/>
            <a:ext cx="0" cy="43341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7970808" y="5418038"/>
            <a:ext cx="1022385" cy="3548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904716" y="5377394"/>
            <a:ext cx="651164" cy="39551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204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7937"/>
            <a:ext cx="8905036" cy="7171194"/>
          </a:xfrm>
          <a:prstGeom prst="rect">
            <a:avLst/>
          </a:prstGeom>
          <a:noFill/>
        </p:spPr>
        <p:txBody>
          <a:bodyPr wrap="square" rtlCol="0">
            <a:spAutoFit/>
          </a:bodyPr>
          <a:lstStyle/>
          <a:p>
            <a:r>
              <a:rPr lang="sv-SE" sz="2800" b="1" dirty="0">
                <a:latin typeface="Times New Roman" panose="02020603050405020304" pitchFamily="18" charset="0"/>
                <a:cs typeface="Times New Roman" panose="02020603050405020304" pitchFamily="18" charset="0"/>
              </a:rPr>
              <a:t>Comments to the Version Space approach trace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situation is very similar to that for the breadth first search, except that the additional set G is initialized as shown. The generalization used to initialize the set G is the most general generalization describable within the given language, and matches every possible instance. Because it is consistent with the two positive training instances shown in this figure, the set G it unaltered  in the first two iterations.</a:t>
            </a:r>
          </a:p>
          <a:p>
            <a:endParaRPr lang="sv-SE"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set S is revised as in the breadth-first search in all the three iterations.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the third iteration, G2 is  revised since the negative instance reveals that the current member of G2 is overly general. The generalization in G2 is therefore specialized along all possible branches of the partial ordering that lead toward some member of S3. Along each such branch, it is specialized only to the extent required so that the generalization no longer matches the new negative instance.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version space at this point contains the members of S3 and G3, as well as all generalizations that lie between these two sets in the partially ordered hypothesis space.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Subsequent positive training instances may force S to become more general, while subsequent negative training instances may force G to become more specific. Given enough additional training instances, S and G may eventually converge to sets containing the same description. At this point the system will have converged to the only consistent generalization within the given generalization language.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7598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686532" y="887094"/>
            <a:ext cx="10787713" cy="2062103"/>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Performance of Search  Strategies</a:t>
            </a:r>
          </a:p>
          <a:p>
            <a:endParaRPr lang="en-US" sz="2400" dirty="0">
              <a:latin typeface="Times New Roman" panose="02020603050405020304" pitchFamily="18" charset="0"/>
              <a:cs typeface="Times New Roman" panose="02020603050405020304" pitchFamily="18" charset="0"/>
            </a:endParaRPr>
          </a:p>
          <a:p>
            <a:r>
              <a:rPr lang="sv-SE" sz="2400" dirty="0">
                <a:latin typeface="Times New Roman" panose="02020603050405020304" pitchFamily="18" charset="0"/>
                <a:cs typeface="Times New Roman" panose="02020603050405020304" pitchFamily="18" charset="0"/>
              </a:rPr>
              <a:t>p = # of positive examples   n =  # of positive examples</a:t>
            </a:r>
          </a:p>
          <a:p>
            <a:r>
              <a:rPr lang="sv-SE" sz="2400" dirty="0">
                <a:latin typeface="Times New Roman" panose="02020603050405020304" pitchFamily="18" charset="0"/>
                <a:cs typeface="Times New Roman" panose="02020603050405020304" pitchFamily="18" charset="0"/>
              </a:rPr>
              <a:t>s = # of elements in S, g = # of elements in G</a:t>
            </a:r>
          </a:p>
          <a:p>
            <a:endParaRPr lang="sv-SE" sz="2400" dirty="0">
              <a:latin typeface="Times New Roman" panose="02020603050405020304" pitchFamily="18" charset="0"/>
              <a:cs typeface="Times New Roman" panose="02020603050405020304" pitchFamily="18" charset="0"/>
            </a:endParaRPr>
          </a:p>
        </p:txBody>
      </p:sp>
      <p:sp>
        <p:nvSpPr>
          <p:cNvPr id="3" name="AutoShape 2" descr="Image result for generalization as search"/>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1636048" y="3234635"/>
            <a:ext cx="8461980" cy="3062647"/>
          </a:xfrm>
          <a:prstGeom prst="rect">
            <a:avLst/>
          </a:prstGeom>
        </p:spPr>
      </p:pic>
    </p:spTree>
    <p:extLst>
      <p:ext uri="{BB962C8B-B14F-4D97-AF65-F5344CB8AC3E}">
        <p14:creationId xmlns:p14="http://schemas.microsoft.com/office/powerpoint/2010/main" val="1528577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141" y="393290"/>
            <a:ext cx="6731707" cy="5755422"/>
          </a:xfrm>
          <a:prstGeom prst="rect">
            <a:avLst/>
          </a:prstGeom>
          <a:noFill/>
        </p:spPr>
        <p:txBody>
          <a:bodyPr wrap="square" rtlCol="0">
            <a:spAutoFit/>
          </a:bodyPr>
          <a:lstStyle/>
          <a:p>
            <a:r>
              <a:rPr lang="sv-SE" sz="2400" b="1" dirty="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a:latin typeface="Times New Roman" panose="02020603050405020304" pitchFamily="18" charset="0"/>
                <a:cs typeface="Times New Roman" panose="02020603050405020304" pitchFamily="18" charset="0"/>
              </a:rPr>
              <a:t>Professor Carl Gustaf Jansson, KTH</a:t>
            </a: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r>
              <a:rPr lang="sv-SE" sz="2800" b="1" i="1" dirty="0">
                <a:latin typeface="Times New Roman" panose="02020603050405020304" pitchFamily="18" charset="0"/>
                <a:cs typeface="Times New Roman" panose="02020603050405020304" pitchFamily="18" charset="0"/>
              </a:rPr>
              <a:t>Thanks for your attention!</a:t>
            </a: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r>
              <a:rPr lang="sv-SE" sz="2800" dirty="0">
                <a:latin typeface="Times New Roman" panose="02020603050405020304" pitchFamily="18" charset="0"/>
                <a:cs typeface="Times New Roman" panose="02020603050405020304" pitchFamily="18" charset="0"/>
              </a:rPr>
              <a:t>The next lecture 4.3 will be on the topic:</a:t>
            </a:r>
          </a:p>
          <a:p>
            <a:endParaRPr lang="sv-SE" sz="3200" b="1" dirty="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Decision Tree Learning Algorithms </a:t>
            </a:r>
            <a:endParaRPr lang="en-US" sz="3200" b="1" dirty="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2995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7937"/>
            <a:ext cx="9875116" cy="6986528"/>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Specific-to-General Breadth-first Search Strategy</a:t>
            </a:r>
          </a:p>
          <a:p>
            <a:endParaRPr lang="sv-SE"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Breadth-first Search in contrast to depth-first search  maintains a set of several alternative hypotheses.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current set of (most specific) hypotheses is termed S = {s | s is a generalization that is consistent with the observed instances, and there is no generalization which is both more specific than s and consistent with the observed instances.</a:t>
            </a:r>
          </a:p>
          <a:p>
            <a:endParaRPr lang="sv-SE"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Starting with the most specific generalizations, the search is organized to follow the branches of the partial ordering so that progressively more general generalizations are considered each time the current set must be modified.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 is initialized to the set of maximally specific generalizations that are consistent with the first observed positive training instance.  </a:t>
            </a:r>
            <a:r>
              <a:rPr lang="sv-SE"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general, positive training instances force the set S to contain progressively more general generalizations.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Negative instances eliminate generalizations from S, and thereby prune branches of the search which have become overly general. </a:t>
            </a:r>
          </a:p>
          <a:p>
            <a:r>
              <a:rPr lang="en-US" dirty="0">
                <a:latin typeface="Times New Roman" panose="02020603050405020304" pitchFamily="18" charset="0"/>
                <a:cs typeface="Times New Roman" panose="02020603050405020304" pitchFamily="18" charset="0"/>
              </a:rPr>
              <a:t>This search proceeds monotonically from specific to general generalizations.  A candidate revision of S must be tested for consistency with past positive and negative instances.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One advantage of this strategy over depth-first search stems from the fact that the set S represents a threshold in the hypothesis space. Generalizations more specific than this threshold are not consistent with all the observed positive instances, whereas those more general than this threshold are. </a:t>
            </a:r>
          </a:p>
        </p:txBody>
      </p:sp>
    </p:spTree>
    <p:extLst>
      <p:ext uri="{BB962C8B-B14F-4D97-AF65-F5344CB8AC3E}">
        <p14:creationId xmlns:p14="http://schemas.microsoft.com/office/powerpoint/2010/main" val="282811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7974" y="383992"/>
            <a:ext cx="8925478" cy="600164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Breadth-first Search Strategy</a:t>
            </a:r>
          </a:p>
          <a:p>
            <a:endParaRPr lang="sv-SE" sz="20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Initialize S to a set of  generalizations consistent with the first training instance.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for each subsequent instance,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p>
          <a:p>
            <a:pPr lvl="1"/>
            <a:r>
              <a:rPr lang="en-US" sz="2000" dirty="0">
                <a:latin typeface="Times New Roman" panose="02020603050405020304" pitchFamily="18" charset="0"/>
                <a:cs typeface="Times New Roman" panose="02020603050405020304" pitchFamily="18" charset="0"/>
              </a:rPr>
              <a:t>begin        </a:t>
            </a:r>
          </a:p>
          <a:p>
            <a:pPr lvl="1"/>
            <a:r>
              <a:rPr lang="en-US" sz="2000" dirty="0">
                <a:latin typeface="Times New Roman" panose="02020603050405020304" pitchFamily="18" charset="0"/>
                <a:cs typeface="Times New Roman" panose="02020603050405020304" pitchFamily="18" charset="0"/>
              </a:rPr>
              <a:t>if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is a negative instance </a:t>
            </a:r>
          </a:p>
          <a:p>
            <a:pPr lvl="1"/>
            <a:r>
              <a:rPr lang="en-US" sz="2000" dirty="0">
                <a:latin typeface="Times New Roman" panose="02020603050405020304" pitchFamily="18" charset="0"/>
                <a:cs typeface="Times New Roman" panose="02020603050405020304" pitchFamily="18" charset="0"/>
              </a:rPr>
              <a:t>then retain in S only those generalizations which do not match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p>
          <a:p>
            <a:pPr lvl="1"/>
            <a:r>
              <a:rPr lang="en-US" sz="2000" dirty="0">
                <a:latin typeface="Times New Roman" panose="02020603050405020304" pitchFamily="18" charset="0"/>
                <a:cs typeface="Times New Roman" panose="02020603050405020304" pitchFamily="18" charset="0"/>
              </a:rPr>
              <a:t>else </a:t>
            </a:r>
          </a:p>
          <a:p>
            <a:pPr lvl="1"/>
            <a:r>
              <a:rPr lang="en-US" sz="2000" dirty="0">
                <a:latin typeface="Times New Roman" panose="02020603050405020304" pitchFamily="18" charset="0"/>
                <a:cs typeface="Times New Roman" panose="02020603050405020304" pitchFamily="18" charset="0"/>
              </a:rPr>
              <a:t>if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is a positive instance, </a:t>
            </a:r>
          </a:p>
          <a:p>
            <a:pPr lvl="1"/>
            <a:r>
              <a:rPr lang="en-US" sz="2000" dirty="0">
                <a:latin typeface="Times New Roman" panose="02020603050405020304" pitchFamily="18" charset="0"/>
                <a:cs typeface="Times New Roman" panose="02020603050405020304" pitchFamily="18" charset="0"/>
              </a:rPr>
              <a:t>then </a:t>
            </a:r>
          </a:p>
          <a:p>
            <a:pPr lvl="2"/>
            <a:r>
              <a:rPr lang="en-US" sz="2000" dirty="0">
                <a:latin typeface="Times New Roman" panose="02020603050405020304" pitchFamily="18" charset="0"/>
                <a:cs typeface="Times New Roman" panose="02020603050405020304" pitchFamily="18" charset="0"/>
              </a:rPr>
              <a:t>begin    </a:t>
            </a:r>
          </a:p>
          <a:p>
            <a:pPr marL="1371600" lvl="2" indent="-457200">
              <a:buFont typeface="+mj-lt"/>
              <a:buAutoNum type="arabicPeriod"/>
            </a:pPr>
            <a:r>
              <a:rPr lang="en-US" sz="2000" dirty="0">
                <a:latin typeface="Times New Roman" panose="02020603050405020304" pitchFamily="18" charset="0"/>
                <a:cs typeface="Times New Roman" panose="02020603050405020304" pitchFamily="18" charset="0"/>
              </a:rPr>
              <a:t>Generalize members of S that do not match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along each branch of the partial ordering but only to the extent required to allow them to match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p>
          <a:p>
            <a:pPr marL="1371600" lvl="2" indent="-457200">
              <a:buFont typeface="+mj-lt"/>
              <a:buAutoNum type="arabicPeriod"/>
            </a:pPr>
            <a:r>
              <a:rPr lang="en-US" sz="2000" dirty="0">
                <a:latin typeface="Times New Roman" panose="02020603050405020304" pitchFamily="18" charset="0"/>
                <a:cs typeface="Times New Roman" panose="02020603050405020304" pitchFamily="18" charset="0"/>
              </a:rPr>
              <a:t>Remove from S any element that either:</a:t>
            </a:r>
          </a:p>
          <a:p>
            <a:pPr lvl="2"/>
            <a:r>
              <a:rPr lang="en-US" sz="2000" dirty="0">
                <a:latin typeface="Times New Roman" panose="02020603050405020304" pitchFamily="18" charset="0"/>
                <a:cs typeface="Times New Roman" panose="02020603050405020304" pitchFamily="18" charset="0"/>
              </a:rPr>
              <a:t>	(1) is more general than some other element in S or </a:t>
            </a:r>
          </a:p>
          <a:p>
            <a:pPr lvl="2"/>
            <a:r>
              <a:rPr lang="en-US" sz="2000" dirty="0">
                <a:latin typeface="Times New Roman" panose="02020603050405020304" pitchFamily="18" charset="0"/>
                <a:cs typeface="Times New Roman" panose="02020603050405020304" pitchFamily="18" charset="0"/>
              </a:rPr>
              <a:t>	(2) matches a previously observed negative instance. </a:t>
            </a:r>
          </a:p>
          <a:p>
            <a:pPr lvl="2"/>
            <a:r>
              <a:rPr lang="en-US" sz="2000" dirty="0">
                <a:latin typeface="Times New Roman" panose="02020603050405020304" pitchFamily="18" charset="0"/>
                <a:cs typeface="Times New Roman" panose="02020603050405020304" pitchFamily="18" charset="0"/>
              </a:rPr>
              <a:t>end </a:t>
            </a:r>
          </a:p>
          <a:p>
            <a:pPr lvl="1"/>
            <a:r>
              <a:rPr lang="en-US" sz="2000" dirty="0">
                <a:latin typeface="Times New Roman" panose="02020603050405020304" pitchFamily="18" charset="0"/>
                <a:cs typeface="Times New Roman" panose="02020603050405020304" pitchFamily="18" charset="0"/>
              </a:rPr>
              <a:t>end</a:t>
            </a:r>
          </a:p>
        </p:txBody>
      </p:sp>
    </p:spTree>
    <p:extLst>
      <p:ext uri="{BB962C8B-B14F-4D97-AF65-F5344CB8AC3E}">
        <p14:creationId xmlns:p14="http://schemas.microsoft.com/office/powerpoint/2010/main" val="2856435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686533" y="887094"/>
            <a:ext cx="10925364" cy="646331"/>
          </a:xfrm>
          <a:prstGeom prst="rect">
            <a:avLst/>
          </a:prstGeom>
          <a:noFill/>
        </p:spPr>
        <p:txBody>
          <a:bodyPr wrap="square" rtlCol="0">
            <a:spAutoFit/>
          </a:bodyPr>
          <a:lstStyle/>
          <a:p>
            <a:endParaRPr lang="sv-SE"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307975" y="258112"/>
            <a:ext cx="11565370" cy="6093976"/>
          </a:xfrm>
          <a:prstGeom prst="rect">
            <a:avLst/>
          </a:prstGeom>
        </p:spPr>
        <p:txBody>
          <a:bodyPr wrap="square">
            <a:spAutoFit/>
          </a:bodyPr>
          <a:lstStyle/>
          <a:p>
            <a:r>
              <a:rPr lang="sv-SE" sz="2800" b="1" dirty="0">
                <a:latin typeface="Times New Roman" panose="02020603050405020304" pitchFamily="18" charset="0"/>
                <a:cs typeface="Times New Roman" panose="02020603050405020304" pitchFamily="18" charset="0"/>
              </a:rPr>
              <a:t>Breadth-first search trace</a:t>
            </a:r>
          </a:p>
          <a:p>
            <a:endParaRPr lang="sv-SE" sz="20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Training Instances: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Instance 1. {(Large Red Triangle) (Small Blue Circle) }     		positive</a:t>
            </a:r>
          </a:p>
          <a:p>
            <a:r>
              <a:rPr lang="en-US" dirty="0">
                <a:latin typeface="Times New Roman" panose="02020603050405020304" pitchFamily="18" charset="0"/>
                <a:cs typeface="Times New Roman" panose="02020603050405020304" pitchFamily="18" charset="0"/>
              </a:rPr>
              <a:t>Instance 2. { (Large Blue Circle) (Small Red Triangle) }     		positive</a:t>
            </a:r>
          </a:p>
          <a:p>
            <a:r>
              <a:rPr lang="en-US" dirty="0">
                <a:latin typeface="Times New Roman" panose="02020603050405020304" pitchFamily="18" charset="0"/>
                <a:cs typeface="Times New Roman" panose="02020603050405020304" pitchFamily="18" charset="0"/>
              </a:rPr>
              <a:t>Instance 3. { (Large Blue Triangle) (Small Blue Triangle) }  	negative</a:t>
            </a:r>
          </a:p>
          <a:p>
            <a:endParaRPr lang="sv-SE"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Search</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S1:  { (Large Red Triangle) (Small Blue Circle) }</a:t>
            </a:r>
          </a:p>
          <a:p>
            <a:endParaRPr lang="en-US" dirty="0">
              <a:latin typeface="Times New Roman" panose="02020603050405020304" pitchFamily="18" charset="0"/>
              <a:cs typeface="Times New Roman" panose="02020603050405020304" pitchFamily="18" charset="0"/>
            </a:endParaRPr>
          </a:p>
          <a:p>
            <a:endParaRPr lang="sv-SE"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S2: { (?   Red Triangle) (? Blue Circle) }                  { (Large ? ?)  (Small ? ?) }</a:t>
            </a:r>
          </a:p>
          <a:p>
            <a:endParaRPr lang="en-US" dirty="0">
              <a:latin typeface="Times New Roman" panose="02020603050405020304" pitchFamily="18" charset="0"/>
              <a:cs typeface="Times New Roman" panose="02020603050405020304" pitchFamily="18" charset="0"/>
            </a:endParaRPr>
          </a:p>
          <a:p>
            <a:endParaRPr lang="sv-SE" dirty="0">
              <a:latin typeface="Times New Roman" panose="02020603050405020304" pitchFamily="18" charset="0"/>
              <a:cs typeface="Times New Roman" panose="02020603050405020304" pitchFamily="18" charset="0"/>
            </a:endParaRPr>
          </a:p>
          <a:p>
            <a:endParaRPr lang="sv-SE"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S3:	               { (? Red Triangle) (? Blue Circle) }</a:t>
            </a:r>
          </a:p>
          <a:p>
            <a:endParaRPr lang="sv-SE" dirty="0"/>
          </a:p>
          <a:p>
            <a:endParaRPr lang="en-US" dirty="0"/>
          </a:p>
        </p:txBody>
      </p:sp>
      <p:cxnSp>
        <p:nvCxnSpPr>
          <p:cNvPr id="7" name="Straight Arrow Connector 6"/>
          <p:cNvCxnSpPr/>
          <p:nvPr/>
        </p:nvCxnSpPr>
        <p:spPr>
          <a:xfrm flipH="1">
            <a:off x="2112891" y="3906982"/>
            <a:ext cx="702644" cy="3753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932218" y="3886857"/>
            <a:ext cx="651164" cy="39551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588327" y="4849091"/>
            <a:ext cx="710811" cy="5403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073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612775" y="665715"/>
            <a:ext cx="8780607" cy="5786199"/>
          </a:xfrm>
          <a:prstGeom prst="rect">
            <a:avLst/>
          </a:prstGeom>
          <a:noFill/>
        </p:spPr>
        <p:txBody>
          <a:bodyPr wrap="square" rtlCol="0">
            <a:spAutoFit/>
          </a:bodyPr>
          <a:lstStyle/>
          <a:p>
            <a:r>
              <a:rPr lang="sv-SE" sz="2800" b="1" dirty="0">
                <a:latin typeface="Times New Roman" panose="02020603050405020304" pitchFamily="18" charset="0"/>
                <a:cs typeface="Times New Roman" panose="02020603050405020304" pitchFamily="18" charset="0"/>
              </a:rPr>
              <a:t>Comments to the Breadth-first Search trace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set S 1  is determined in response to the first positive instance. It contains the most specific generalization consistent with the observed instance.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 1  is then revised in response to the second positive instance. Here, S1 is generalized along each branch of the partial ordering, to the extent needed to match the new positive instance. The resulting set, S 2, is the set of maximally specific  generalizations consistent with the two observed positive instances. </a:t>
            </a:r>
          </a:p>
          <a:p>
            <a:endParaRPr lang="sv-SE"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third  data-item is a negative training instance. In this case, one of the members of S 2 was found to match the negative instance, and was therefore removed from the revised set of current hypotheses resulting in S3.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Notice that there </a:t>
            </a:r>
            <a:r>
              <a:rPr lang="sv-SE"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no possibility of finding an acceptable specialization of the discarded generalization, no more specific generalization is consistent with the observed positive instances.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the same time, no further generalization is acceptable since this will also match the new negative instance. </a:t>
            </a:r>
            <a:endParaRPr lang="sv-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6480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465138"/>
            <a:ext cx="9561128" cy="544764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Version Space Strategy</a:t>
            </a:r>
          </a:p>
          <a:p>
            <a:endParaRPr lang="en-US" sz="24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is a combined specific to general and  general to specific breadth-first search.</a:t>
            </a:r>
          </a:p>
          <a:p>
            <a:r>
              <a:rPr lang="en-US" sz="2000" dirty="0">
                <a:latin typeface="Times New Roman" panose="02020603050405020304" pitchFamily="18" charset="0"/>
                <a:cs typeface="Times New Roman" panose="02020603050405020304" pitchFamily="18" charset="0"/>
              </a:rPr>
              <a:t>One defines a set G similar to S, such that the members are as general as possible.</a:t>
            </a:r>
            <a:endParaRPr lang="sv-SE"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 = {g | g is consistent with the observed instances, and there is no generalization which is both more general than g, and consistent with the instance.}. The sets  S and  are handled in parallel as in the breadth first case.. </a:t>
            </a:r>
          </a:p>
          <a:p>
            <a:endParaRPr lang="sv-SE"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Together, the sets S and G precisely delimit  what we call the Version Space . A generalization, x, is contained in the version space represented by S and G if and only if </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 x is more specific than or equal to some member of G, and</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 x is more general than or equal to some member of S. </a:t>
            </a:r>
          </a:p>
          <a:p>
            <a:endParaRPr lang="sv-SE"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advantage of the version space strategy lies in the fact that the set G summarizes the information implicit in the negative instances that bounds the acceptable level of generality of hypotheses, while the set S summarizes the information from the positive instances that limits the acceptable level of specialization of hypothesis.</a:t>
            </a:r>
          </a:p>
        </p:txBody>
      </p:sp>
    </p:spTree>
    <p:extLst>
      <p:ext uri="{BB962C8B-B14F-4D97-AF65-F5344CB8AC3E}">
        <p14:creationId xmlns:p14="http://schemas.microsoft.com/office/powerpoint/2010/main" val="281740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00180" y="1587260"/>
            <a:ext cx="9486024" cy="5055251"/>
          </a:xfrm>
          <a:prstGeom prst="rect">
            <a:avLst/>
          </a:prstGeom>
        </p:spPr>
      </p:pic>
      <p:sp>
        <p:nvSpPr>
          <p:cNvPr id="5" name="TextBox 4"/>
          <p:cNvSpPr txBox="1"/>
          <p:nvPr/>
        </p:nvSpPr>
        <p:spPr>
          <a:xfrm>
            <a:off x="603849" y="448574"/>
            <a:ext cx="2955296" cy="523220"/>
          </a:xfrm>
          <a:prstGeom prst="rect">
            <a:avLst/>
          </a:prstGeom>
          <a:noFill/>
        </p:spPr>
        <p:txBody>
          <a:bodyPr wrap="none" rtlCol="0">
            <a:spAutoFit/>
          </a:bodyPr>
          <a:lstStyle/>
          <a:p>
            <a:r>
              <a:rPr lang="sv-SE" sz="2800" b="1" dirty="0">
                <a:latin typeface="Times New Roman" panose="02020603050405020304" pitchFamily="18" charset="0"/>
                <a:cs typeface="Times New Roman" panose="02020603050405020304" pitchFamily="18" charset="0"/>
              </a:rPr>
              <a:t>The Version space</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6225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222952" y="91357"/>
            <a:ext cx="8955554" cy="760208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Version Space strategy  cont.</a:t>
            </a:r>
          </a:p>
          <a:p>
            <a:endParaRPr lang="sv-SE"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Testing whether a given generalization is consistent with all the observed instances is logically equivalent to testing whether it lies between the sets S and G in the partial ordering of generalizations.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version space method is assured to find all generalizations (within the given generalization language) that are consistent with the observed training instances, independent of the order of presentation of training instances.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sets S and G represent the version space in an efficient manner, summarizing the information from the observed training instances so that no training instances need be stored for later reconsideration. </a:t>
            </a:r>
            <a:endParaRPr lang="sv-SE" sz="2000" dirty="0">
              <a:latin typeface="Times New Roman" panose="02020603050405020304" pitchFamily="18" charset="0"/>
              <a:cs typeface="Times New Roman" panose="02020603050405020304" pitchFamily="18" charset="0"/>
            </a:endParaRPr>
          </a:p>
          <a:p>
            <a:endParaRPr lang="sv-SE"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 are a few restraints that should be noted for this technique: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with the breadth-first search, this only works when  the more specific than operator and more general than operator can be computed by direct examination of hypotheses.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addition, this technique assumes the existence a most general and most specific generalization. This might not always be the case.</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6560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222951" y="91357"/>
            <a:ext cx="9710757" cy="658641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Version Space Strategy</a:t>
            </a:r>
          </a:p>
          <a:p>
            <a:endParaRPr lang="en-US" sz="2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Initialize the sets S and G. </a:t>
            </a:r>
          </a:p>
          <a:p>
            <a:r>
              <a:rPr lang="en-US" dirty="0">
                <a:latin typeface="Times New Roman" panose="02020603050405020304" pitchFamily="18" charset="0"/>
                <a:cs typeface="Times New Roman" panose="02020603050405020304" pitchFamily="18" charset="0"/>
              </a:rPr>
              <a:t>For each subsequent instance,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begin      </a:t>
            </a:r>
          </a:p>
          <a:p>
            <a:r>
              <a:rPr lang="en-US" dirty="0">
                <a:latin typeface="Times New Roman" panose="02020603050405020304" pitchFamily="18" charset="0"/>
                <a:cs typeface="Times New Roman" panose="02020603050405020304" pitchFamily="18" charset="0"/>
              </a:rPr>
              <a:t>if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is a negative instance,        </a:t>
            </a:r>
          </a:p>
          <a:p>
            <a:r>
              <a:rPr lang="en-US" dirty="0">
                <a:latin typeface="Times New Roman" panose="02020603050405020304" pitchFamily="18" charset="0"/>
                <a:cs typeface="Times New Roman" panose="02020603050405020304" pitchFamily="18" charset="0"/>
              </a:rPr>
              <a:t>then </a:t>
            </a:r>
          </a:p>
          <a:p>
            <a:pPr lvl="1"/>
            <a:r>
              <a:rPr lang="en-US" dirty="0">
                <a:latin typeface="Times New Roman" panose="02020603050405020304" pitchFamily="18" charset="0"/>
                <a:cs typeface="Times New Roman" panose="02020603050405020304" pitchFamily="18" charset="0"/>
              </a:rPr>
              <a:t>begin </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Retain in S only those generalizations which do not match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Make generalizations in G that match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more specific, only to the extent required so that they no longer match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and only in such ways that each remains more general than some generalization in S. </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Remove from G any element that is more specific than some other element in G. </a:t>
            </a:r>
          </a:p>
          <a:p>
            <a:pPr lvl="1"/>
            <a:r>
              <a:rPr lang="en-US" dirty="0">
                <a:latin typeface="Times New Roman" panose="02020603050405020304" pitchFamily="18" charset="0"/>
                <a:cs typeface="Times New Roman" panose="02020603050405020304" pitchFamily="18" charset="0"/>
              </a:rPr>
              <a:t>end      </a:t>
            </a:r>
          </a:p>
          <a:p>
            <a:r>
              <a:rPr lang="en-US" dirty="0">
                <a:latin typeface="Times New Roman" panose="02020603050405020304" pitchFamily="18" charset="0"/>
                <a:cs typeface="Times New Roman" panose="02020603050405020304" pitchFamily="18" charset="0"/>
              </a:rPr>
              <a:t>else if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is a positive instance</a:t>
            </a:r>
          </a:p>
          <a:p>
            <a:r>
              <a:rPr lang="en-US" dirty="0">
                <a:latin typeface="Times New Roman" panose="02020603050405020304" pitchFamily="18" charset="0"/>
                <a:cs typeface="Times New Roman" panose="02020603050405020304" pitchFamily="18" charset="0"/>
              </a:rPr>
              <a:t>then</a:t>
            </a:r>
          </a:p>
          <a:p>
            <a:pPr lvl="1"/>
            <a:r>
              <a:rPr lang="en-US" dirty="0">
                <a:latin typeface="Times New Roman" panose="02020603050405020304" pitchFamily="18" charset="0"/>
                <a:cs typeface="Times New Roman" panose="02020603050405020304" pitchFamily="18" charset="0"/>
              </a:rPr>
              <a:t>begin </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Retain in G only those generalizations that match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Generalize members of S that do not match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only to the extent required to allow them to match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and only in such ways that each remains more specific than some generalization in G. </a:t>
            </a:r>
          </a:p>
          <a:p>
            <a:pPr lvl="1"/>
            <a:r>
              <a:rPr lang="en-US" dirty="0">
                <a:latin typeface="Times New Roman" panose="02020603050405020304" pitchFamily="18" charset="0"/>
                <a:cs typeface="Times New Roman" panose="02020603050405020304" pitchFamily="18" charset="0"/>
              </a:rPr>
              <a:t>3.   Remove from S any element that is more general than some other element in S. </a:t>
            </a:r>
          </a:p>
          <a:p>
            <a:pPr lvl="1"/>
            <a:r>
              <a:rPr lang="en-US" dirty="0">
                <a:latin typeface="Times New Roman" panose="02020603050405020304" pitchFamily="18" charset="0"/>
                <a:cs typeface="Times New Roman" panose="02020603050405020304" pitchFamily="18" charset="0"/>
              </a:rPr>
              <a:t>end</a:t>
            </a:r>
          </a:p>
          <a:p>
            <a:r>
              <a:rPr lang="en-US" dirty="0">
                <a:latin typeface="Times New Roman" panose="02020603050405020304" pitchFamily="18" charset="0"/>
                <a:cs typeface="Times New Roman" panose="02020603050405020304" pitchFamily="18" charset="0"/>
              </a:rPr>
              <a:t>end</a:t>
            </a:r>
          </a:p>
        </p:txBody>
      </p:sp>
    </p:spTree>
    <p:extLst>
      <p:ext uri="{BB962C8B-B14F-4D97-AF65-F5344CB8AC3E}">
        <p14:creationId xmlns:p14="http://schemas.microsoft.com/office/powerpoint/2010/main" val="3178308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980</TotalTime>
  <Words>1442</Words>
  <Application>Microsoft Macintosh PowerPoint</Application>
  <PresentationFormat>Widescreen</PresentationFormat>
  <Paragraphs>169</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Microsoft Office User</cp:lastModifiedBy>
  <cp:revision>101</cp:revision>
  <dcterms:created xsi:type="dcterms:W3CDTF">2019-01-07T11:51:34Z</dcterms:created>
  <dcterms:modified xsi:type="dcterms:W3CDTF">2019-03-13T04:30:51Z</dcterms:modified>
</cp:coreProperties>
</file>