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73" r:id="rId4"/>
    <p:sldId id="266" r:id="rId5"/>
    <p:sldId id="274" r:id="rId6"/>
    <p:sldId id="272" r:id="rId7"/>
    <p:sldId id="270" r:id="rId8"/>
    <p:sldId id="257" r:id="rId9"/>
    <p:sldId id="275" r:id="rId10"/>
    <p:sldId id="265" r:id="rId11"/>
    <p:sldId id="267" r:id="rId12"/>
    <p:sldId id="261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0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3DBBD-F5FE-4AC9-A58E-ABF195D38C1D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E559A-F5F9-430E-A10F-0674B066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9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02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51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5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66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87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77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36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35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44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50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6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3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title"/>
          </p:nvPr>
        </p:nvSpPr>
        <p:spPr>
          <a:xfrm>
            <a:off x="2159000" y="404870"/>
            <a:ext cx="9247717" cy="668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idx="1"/>
          </p:nvPr>
        </p:nvSpPr>
        <p:spPr>
          <a:xfrm>
            <a:off x="2159000" y="1582739"/>
            <a:ext cx="9247717" cy="4078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7440149" y="6288510"/>
            <a:ext cx="2844800" cy="365125"/>
          </a:xfrm>
        </p:spPr>
        <p:txBody>
          <a:bodyPr/>
          <a:lstStyle>
            <a:lvl1pPr>
              <a:defRPr sz="1100"/>
            </a:lvl1pPr>
          </a:lstStyle>
          <a:p>
            <a:fld id="{10165BD3-6BC2-4965-8768-CF4D063114F6}" type="datetime1">
              <a:rPr lang="sv-SE" smtClean="0">
                <a:solidFill>
                  <a:prstClr val="white"/>
                </a:solidFill>
              </a:rPr>
              <a:pPr/>
              <a:t>2019-03-13</a:t>
            </a:fld>
            <a:endParaRPr lang="sv-SE">
              <a:solidFill>
                <a:prstClr val="white"/>
              </a:solidFill>
            </a:endParaRPr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10896533" y="6301411"/>
            <a:ext cx="709151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>
                <a:solidFill>
                  <a:prstClr val="white"/>
                </a:solidFill>
              </a:rPr>
              <a:pPr/>
              <a:t>‹#›</a:t>
            </a:fld>
            <a:endParaRPr lang="sv-SE">
              <a:solidFill>
                <a:prstClr val="white"/>
              </a:solidFill>
            </a:endParaRPr>
          </a:p>
        </p:txBody>
      </p:sp>
      <p:sp>
        <p:nvSpPr>
          <p:cNvPr id="10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2159000" y="6345301"/>
            <a:ext cx="38608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10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4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8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4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0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8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0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6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89297-8DEB-4FF5-BAC3-1ADC24037D2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EC4C7F-2017-954A-A231-F96E86886201}"/>
              </a:ext>
            </a:extLst>
          </p:cNvPr>
          <p:cNvSpPr/>
          <p:nvPr userDrawn="1"/>
        </p:nvSpPr>
        <p:spPr>
          <a:xfrm>
            <a:off x="3184621" y="901444"/>
            <a:ext cx="5822758" cy="5055112"/>
          </a:xfrm>
          <a:prstGeom prst="ellipse">
            <a:avLst/>
          </a:prstGeom>
          <a:blipFill dpi="0" rotWithShape="1">
            <a:blip r:embed="rId14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84" y="332585"/>
            <a:ext cx="1215651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NPTEL      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Course on Machine Learning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Carl Gustaf Jansson, KTH</a:t>
            </a:r>
          </a:p>
          <a:p>
            <a:endParaRPr lang="sv-SE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4 Inductive Learning based on </a:t>
            </a: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Symbolic Representations</a:t>
            </a: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and Weak Theories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4.3  Decision Tree Learning Algorithms  Part 1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661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4643" y="546652"/>
            <a:ext cx="1734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 descr="Image result for example id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028" y="1307824"/>
            <a:ext cx="760095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01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575" y="0"/>
            <a:ext cx="2794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cont.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4767" y="663346"/>
            <a:ext cx="10584142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H of S (whole Data-set)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S={D1,...,D14}=[9+,5−]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H(S)=−9 /14*log2 9/14 −5/14*log2 5/14=0.940</a:t>
            </a:r>
          </a:p>
          <a:p>
            <a:endParaRPr lang="sv-S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 for Wind feature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for Weak value ={D1,D3,D4,D5,D8,D9,D10,D13}=[6+,2−]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for Strong value ={D2,D6,D7,D11,D12,D4}=[3+,3−]</a:t>
            </a:r>
          </a:p>
          <a:p>
            <a:endParaRPr lang="sv-S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Gain(S, Wind) = H(S) </a:t>
            </a:r>
            <a:r>
              <a:rPr lang="en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al v of Wind Sum (  |Sv|/|S| *H(Sv) ).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H(S) </a:t>
            </a:r>
            <a:r>
              <a:rPr lang="en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8/14*H(S weak)-6/14*H(S Strong)  =0.940-8/14*0.811 </a:t>
            </a:r>
            <a:r>
              <a:rPr lang="en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6/14* 1.0 =0.048</a:t>
            </a:r>
          </a:p>
          <a:p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gains for the four features: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S,Outlook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)=0.246 	Gain(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S,Humidity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)=0.151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S,Wind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)=0.048 		Gain(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S,Temperature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)=0.029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Outlook has the highest Information Gain and is the preferred feature to discriminate among data-items.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857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60336"/>
            <a:ext cx="961113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cont.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Gini impurity of S (whole Data-set)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S={D1,...,D14}=[9+,5−]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Gini(S)=  1 -  9/14^2 </a:t>
            </a:r>
            <a:r>
              <a:rPr lang="en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5/14^2   =</a:t>
            </a:r>
            <a:r>
              <a:rPr lang="en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Gini impurity for Wind feature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for Weak value ={D1,D3,D4,D5,D8,D9,D10,D13}=[6+,2−]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for Strong value ={D2,D6,D7,D11,D12,D4}=[3+,3−]</a:t>
            </a:r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Gini(S Weak) =  1  - 6/8^2 </a:t>
            </a:r>
            <a:r>
              <a:rPr lang="en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2/8^2 =........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Gini(S Strong) =  1-  3/6^2 </a:t>
            </a:r>
            <a:r>
              <a:rPr lang="en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3/6^2 =............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Gini Gain for Wind feature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Gini Gain(S, Wind) = Gini(S) </a:t>
            </a:r>
            <a:r>
              <a:rPr lang="en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al v of Wind Sum (  |Sv|/|S| *Gini(Sv) ).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Gini(S) </a:t>
            </a:r>
            <a:r>
              <a:rPr lang="en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8/14* Gini(S weak) </a:t>
            </a:r>
            <a:r>
              <a:rPr lang="en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6/14 *Gini(S Strong)  =    .........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10" descr="{\displaystyle \operatorname {I} _{G}(p)=\sum _{i=1}^{J}p_{i}\sum _{k\neq i}p_{k}=\sum _{i=1}^{J}p_{i}(1-p_{i})=\sum _{i=1}^{J}(p_{i}-{p_{i}}^{2})=\sum _{i=1}^{J}p_{i}-\sum _{i=1}^{J}{p_{i}}^{2}=1-\sum _{i=1}^{J}{p_{i}}^{2}}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2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3141" y="2722833"/>
            <a:ext cx="6126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continued in Part 2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84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0375" y="639632"/>
            <a:ext cx="661270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 for the lecture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 in general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TDIDT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theoretical measures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 algoritm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Treating overfitting through pruning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algorithms</a:t>
            </a:r>
          </a:p>
        </p:txBody>
      </p:sp>
    </p:spTree>
    <p:extLst>
      <p:ext uri="{BB962C8B-B14F-4D97-AF65-F5344CB8AC3E}">
        <p14:creationId xmlns:p14="http://schemas.microsoft.com/office/powerpoint/2010/main" val="343067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575" y="160337"/>
            <a:ext cx="77597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challenge is to design a decision tree such that the tree optimizes the fit of  considered data-items and the predictive performance for still unseen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data-items (minimal prediction error).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 analysis are of two main types:</a:t>
            </a:r>
          </a:p>
          <a:p>
            <a:pPr marL="285750" indent="-285750">
              <a:buFontTx/>
              <a:buChar char="-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tree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analysis when the leaves are labelled according to</a:t>
            </a: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k target classes included in the data-set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tree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analysis when the leaves are real numbers or intervals.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 represent a disjunction of conjunctions of constraints on the feature  values  of instances i.e.,(...∧...∧...)∨(...∧...∧...)∨...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decision tree can also be seen as equivalent to  a set of if-then-rules where each branch represents one if-then-rule where the if part corresponds to the conjunctions of feature tests on  the nodes and the  then-part corresponds to the class label  or numerical range of the branch.</a:t>
            </a:r>
          </a:p>
          <a:p>
            <a:endParaRPr lang="sv-S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89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75" y="606876"/>
            <a:ext cx="7254871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 and Learning Algorithms</a:t>
            </a:r>
          </a:p>
          <a:p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interpretable for humans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compact formalism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handling of irrelevant anttributes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Reasonable handling of missing data and noise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fast at testing time</a:t>
            </a:r>
          </a:p>
          <a:p>
            <a:pPr marL="457200" indent="-457200">
              <a:buFontTx/>
              <a:buChar char="-"/>
            </a:pPr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  <a:p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axis-aligned splits of data-items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Greedy and may not find the globally optimal tree.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3828" y="5992966"/>
            <a:ext cx="16129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v-SE" dirty="0"/>
              <a:t>                           </a:t>
            </a:r>
            <a:endParaRPr lang="en-US" dirty="0"/>
          </a:p>
        </p:txBody>
      </p:sp>
      <p:pic>
        <p:nvPicPr>
          <p:cNvPr id="1026" name="Picture 2" descr="Image result for decision tree data spl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548" y="1718770"/>
            <a:ext cx="5260054" cy="31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>
            <a:off x="5746770" y="4490889"/>
            <a:ext cx="3568148" cy="7156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19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7975" y="-18338"/>
            <a:ext cx="11001156" cy="918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for this Representation</a:t>
            </a:r>
          </a:p>
          <a:p>
            <a:endParaRPr lang="sv-SE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no focus on a particular category of learning techniques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Top-Down Induction of Decision Trees (TDIDT).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scenario for learning is supervised non-incremental data-driven learning from examples.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systems are presented with a set of instances  and develops a decision tree from the top down, guided by frequency information in the examples. The trees are constructed beginning with the root of the tree and proceeding down to its leaves.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 in which instances are handled is not supposed to influence the build up of the trees.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systems typically examine and re-examine all of the instances at many stages during learning. 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tree from from the top and downward, the issue is to choose and order features that discriminate data-items (instances) in an optimal way. 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Subtopics:</a:t>
            </a:r>
          </a:p>
          <a:p>
            <a:pPr marL="285750" indent="-285750">
              <a:buFontTx/>
              <a:buChar char="-"/>
            </a:pP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information theoretic measures to guide the selection and ordering of features</a:t>
            </a:r>
          </a:p>
          <a:p>
            <a:pPr marL="285750" indent="-285750">
              <a:buFontTx/>
              <a:buChar char="-"/>
            </a:pP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underfitting and overfitting by pruning of  the tree 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 several decision trees in parallel (e.g. random forest).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some kind of Inductive Bias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Occam´s razor)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75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0362" y="72552"/>
            <a:ext cx="6126163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Purity or Homogeneity</a:t>
            </a:r>
          </a:p>
          <a:p>
            <a:endParaRPr lang="sv-S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Data-set (all training instances)  is associated with the tree as a whole (the Root).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decision split based on a chosen feature and its values, the Data-set is partitioned and the sub-sets become associated with the nodes.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repeated recursively down to the leaves.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Purity or Homogeneity refers to the distribution of Data-items of the k target classes both for the root and for each  of the nodes. Less degree of mix of classes implies higher purity.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algorithms aim to maximize the purity of all nodes.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purity or im-purity  of nodes is measured by a set of alternative information theoretic metrics.</a:t>
            </a:r>
          </a:p>
        </p:txBody>
      </p:sp>
      <p:pic>
        <p:nvPicPr>
          <p:cNvPr id="6" name="Picture 6" descr="Image result for decision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450378"/>
            <a:ext cx="5705475" cy="404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77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0375" y="639632"/>
            <a:ext cx="103409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Theoretic  Measures</a:t>
            </a:r>
          </a:p>
          <a:p>
            <a:endParaRPr lang="sv-S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 based 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</a:t>
            </a:r>
            <a:endParaRPr lang="sv-S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 based on Gini measure</a:t>
            </a:r>
          </a:p>
          <a:p>
            <a:endParaRPr lang="sv-S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reduction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08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575" y="149225"/>
            <a:ext cx="1083710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 and Entropy measures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 is a statistical measure that indicates how well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given feature F  separates (discriminates)  instances according to the target classes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 arbitrary collection of examples = S.   |S|= cardinality of 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(S, F) =  Entropy ( S )  −  (v ∈values(F)): Sum ((|S v|/ |S|) * Entropy ( S v ))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v  = subsets of sets with value v of feature F.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is a statistical measure from information theory that characterizes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impurity of an arbitrary collection of examples = 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binary classiﬁcation:   H(S)  = −p (+) log2 p(+) −  p (-) log2 p(-)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classiﬁcation: H(S) =  -  (all c in target classes):Sum  (p(c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log2 p (c))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13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7975" y="312738"/>
            <a:ext cx="1013805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Gini Gain and Gini Impurity</a:t>
            </a:r>
          </a:p>
          <a:p>
            <a:endParaRPr lang="sv-S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Gini  Gain is a statistical measure that indicates how well a given feature F separates the instances in a given set S. |S|= cardinality of 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Gini Gain (S, F) =  Gini impurity ( S )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−  (v ∈values(F)) Sum ( (|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|/ |S|) * Gini impurity ( S v ))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v  = subsets of sets with value v of feature F.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494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Gini Impurity is a measurement of the likelihood of an incorrect classification of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494E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new instance of a random variable, if that new instance were randomly classified according to the distribution of class labels from the data set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Gini impurity: Gini(S) =  1 - (all c in target classes): Sum  ( (p c) * 2)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8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843</Words>
  <Application>Microsoft Macintosh PowerPoint</Application>
  <PresentationFormat>Widescreen</PresentationFormat>
  <Paragraphs>158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Microsoft Office User</cp:lastModifiedBy>
  <cp:revision>114</cp:revision>
  <dcterms:created xsi:type="dcterms:W3CDTF">2019-01-07T11:51:34Z</dcterms:created>
  <dcterms:modified xsi:type="dcterms:W3CDTF">2019-03-13T04:32:36Z</dcterms:modified>
</cp:coreProperties>
</file>