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83" r:id="rId4"/>
    <p:sldId id="260" r:id="rId5"/>
    <p:sldId id="258" r:id="rId6"/>
    <p:sldId id="276" r:id="rId7"/>
    <p:sldId id="284" r:id="rId8"/>
    <p:sldId id="264" r:id="rId9"/>
    <p:sldId id="262" r:id="rId10"/>
    <p:sldId id="279" r:id="rId11"/>
    <p:sldId id="277" r:id="rId12"/>
    <p:sldId id="278" r:id="rId13"/>
    <p:sldId id="281" r:id="rId14"/>
    <p:sldId id="26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4" autoAdjust="0"/>
    <p:restoredTop sz="94660"/>
  </p:normalViewPr>
  <p:slideViewPr>
    <p:cSldViewPr snapToGrid="0">
      <p:cViewPr varScale="1">
        <p:scale>
          <a:sx n="107" d="100"/>
          <a:sy n="107" d="100"/>
        </p:scale>
        <p:origin x="19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762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22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529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3976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9452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085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2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465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371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9873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9766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37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689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2019-03-13</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38925AC7-077E-CF44-BD96-CFEE3D30136B}"/>
              </a:ext>
            </a:extLst>
          </p:cNvPr>
          <p:cNvSpPr/>
          <p:nvPr userDrawn="1"/>
        </p:nvSpPr>
        <p:spPr>
          <a:xfrm>
            <a:off x="3581400" y="681037"/>
            <a:ext cx="5575126" cy="5218722"/>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600164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4 Inductive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and Weak Theories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4.3  Decision Tree Learning Algorithms Part 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07975" y="160337"/>
            <a:ext cx="10654886" cy="587853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A simple variant of Post Pruning</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Reduced-Error Pruning</a:t>
            </a:r>
          </a:p>
          <a:p>
            <a:r>
              <a:rPr lang="en-US" sz="28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 data into a training and a validation set.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nodes are iteratively considered for pruning.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node is removed if the resulting tree performs no worse then the original on the validation set.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Pruning means  removing the whole subtree for which the node is the root, making it a leaf and assigned the most common class of the associated instances.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Pruning continues until further pruning is considered as deteriorating accuracy.</a:t>
            </a:r>
          </a:p>
        </p:txBody>
      </p:sp>
    </p:spTree>
    <p:extLst>
      <p:ext uri="{BB962C8B-B14F-4D97-AF65-F5344CB8AC3E}">
        <p14:creationId xmlns:p14="http://schemas.microsoft.com/office/powerpoint/2010/main" val="101993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65176" y="363915"/>
            <a:ext cx="9261694" cy="6494085"/>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Alternative TDIDT algorithms </a:t>
            </a:r>
            <a:r>
              <a:rPr lang="en-SE" sz="3200" b="1" dirty="0">
                <a:latin typeface="Times New Roman" panose="02020603050405020304" pitchFamily="18" charset="0"/>
                <a:cs typeface="Times New Roman" panose="02020603050405020304" pitchFamily="18" charset="0"/>
              </a:rPr>
              <a:t>–</a:t>
            </a:r>
            <a:r>
              <a:rPr lang="sv-SE" sz="3200" b="1" dirty="0">
                <a:latin typeface="Times New Roman" panose="02020603050405020304" pitchFamily="18" charset="0"/>
                <a:cs typeface="Times New Roman" panose="02020603050405020304" pitchFamily="18" charset="0"/>
              </a:rPr>
              <a:t> similar to ID3 </a:t>
            </a:r>
          </a:p>
          <a:p>
            <a:endParaRPr lang="sv-SE" sz="2400" b="1"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CLS (Concept Learning System), Hunt</a:t>
            </a:r>
          </a:p>
          <a:p>
            <a:r>
              <a:rPr lang="sv-SE" sz="2400" dirty="0">
                <a:latin typeface="Times New Roman" panose="02020603050405020304" pitchFamily="18" charset="0"/>
                <a:cs typeface="Times New Roman" panose="02020603050405020304" pitchFamily="18" charset="0"/>
              </a:rPr>
              <a:t>	Precursor among TDIDT systems</a:t>
            </a:r>
          </a:p>
          <a:p>
            <a:r>
              <a:rPr lang="en-US" sz="2400" dirty="0">
                <a:latin typeface="Times New Roman" panose="02020603050405020304" pitchFamily="18" charset="0"/>
                <a:cs typeface="Times New Roman" panose="02020603050405020304" pitchFamily="18" charset="0"/>
              </a:rPr>
              <a:t>ID3 (Iterative </a:t>
            </a:r>
            <a:r>
              <a:rPr lang="en-US" sz="2400" dirty="0" err="1">
                <a:latin typeface="Times New Roman" panose="02020603050405020304" pitchFamily="18" charset="0"/>
                <a:cs typeface="Times New Roman" panose="02020603050405020304" pitchFamily="18" charset="0"/>
              </a:rPr>
              <a:t>Dichotomizer</a:t>
            </a:r>
            <a:r>
              <a:rPr lang="en-US" sz="2400" dirty="0">
                <a:latin typeface="Times New Roman" panose="02020603050405020304" pitchFamily="18" charset="0"/>
                <a:cs typeface="Times New Roman" panose="02020603050405020304" pitchFamily="18" charset="0"/>
              </a:rPr>
              <a:t> 3), Quinlan</a:t>
            </a:r>
          </a:p>
          <a:p>
            <a:r>
              <a:rPr lang="sv-SE" sz="2400" dirty="0">
                <a:latin typeface="Times New Roman" panose="02020603050405020304" pitchFamily="18" charset="0"/>
                <a:cs typeface="Times New Roman" panose="02020603050405020304" pitchFamily="18" charset="0"/>
              </a:rPr>
              <a:t>      	The prototypical TDIDT algorithm/system</a:t>
            </a:r>
          </a:p>
          <a:p>
            <a:r>
              <a:rPr lang="sv-SE" sz="2400" dirty="0">
                <a:latin typeface="Times New Roman" panose="02020603050405020304" pitchFamily="18" charset="0"/>
                <a:cs typeface="Times New Roman" panose="02020603050405020304" pitchFamily="18" charset="0"/>
              </a:rPr>
              <a:t>-----------------------------------------------------------------------------------</a:t>
            </a:r>
          </a:p>
          <a:p>
            <a:r>
              <a:rPr lang="sv-SE" sz="2400" dirty="0">
                <a:latin typeface="Times New Roman" panose="02020603050405020304" pitchFamily="18" charset="0"/>
                <a:cs typeface="Times New Roman" panose="02020603050405020304" pitchFamily="18" charset="0"/>
              </a:rPr>
              <a:t>C4.5 and C5 follow ups from ID3, Quinlan </a:t>
            </a:r>
          </a:p>
          <a:p>
            <a:r>
              <a:rPr lang="sv-SE" sz="2400" dirty="0">
                <a:latin typeface="Times New Roman" panose="02020603050405020304" pitchFamily="18" charset="0"/>
                <a:cs typeface="Times New Roman" panose="02020603050405020304" pitchFamily="18" charset="0"/>
              </a:rPr>
              <a:t>	C4.5 (</a:t>
            </a:r>
            <a:r>
              <a:rPr lang="en-US" sz="2400" dirty="0">
                <a:latin typeface="Times New Roman" panose="02020603050405020304" pitchFamily="18" charset="0"/>
                <a:cs typeface="Times New Roman" panose="02020603050405020304" pitchFamily="18" charset="0"/>
              </a:rPr>
              <a:t>“default” machine learning algorithm for a period)</a:t>
            </a:r>
          </a:p>
          <a:p>
            <a:r>
              <a:rPr lang="sv-SE" sz="2400" dirty="0">
                <a:latin typeface="Times New Roman" panose="02020603050405020304" pitchFamily="18" charset="0"/>
                <a:cs typeface="Times New Roman" panose="02020603050405020304" pitchFamily="18" charset="0"/>
              </a:rPr>
              <a:t>	C5, commercial version of C4.5.</a:t>
            </a:r>
            <a:endParaRPr lang="en-US"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ACLS, Niblett, </a:t>
            </a:r>
          </a:p>
          <a:p>
            <a:r>
              <a:rPr lang="sv-SE" sz="2400" dirty="0">
                <a:latin typeface="Times New Roman" panose="02020603050405020304" pitchFamily="18" charset="0"/>
                <a:cs typeface="Times New Roman" panose="02020603050405020304" pitchFamily="18" charset="0"/>
              </a:rPr>
              <a:t>Assistant, Bratko</a:t>
            </a:r>
          </a:p>
          <a:p>
            <a:r>
              <a:rPr lang="sv-SE" sz="2400" dirty="0">
                <a:latin typeface="Times New Roman" panose="02020603050405020304" pitchFamily="18" charset="0"/>
                <a:cs typeface="Times New Roman" panose="02020603050405020304" pitchFamily="18" charset="0"/>
              </a:rPr>
              <a:t>CART, Breiman</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The later systems extends the ID3 setup in various ways primarily with</a:t>
            </a:r>
          </a:p>
          <a:p>
            <a:r>
              <a:rPr lang="sv-SE" sz="2400" dirty="0">
                <a:latin typeface="Times New Roman" panose="02020603050405020304" pitchFamily="18" charset="0"/>
                <a:cs typeface="Times New Roman" panose="02020603050405020304" pitchFamily="18" charset="0"/>
              </a:rPr>
              <a:t>extended datatypes for features, better pruning and noisehandling.</a:t>
            </a:r>
          </a:p>
          <a:p>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9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535471"/>
            <a:ext cx="6640087"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Comparison of three TDIDT systems</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97514" y="1744718"/>
            <a:ext cx="10684902" cy="4008382"/>
          </a:xfrm>
          <a:prstGeom prst="rect">
            <a:avLst/>
          </a:prstGeom>
        </p:spPr>
      </p:pic>
    </p:spTree>
    <p:extLst>
      <p:ext uri="{BB962C8B-B14F-4D97-AF65-F5344CB8AC3E}">
        <p14:creationId xmlns:p14="http://schemas.microsoft.com/office/powerpoint/2010/main" val="35109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77411" y="312738"/>
            <a:ext cx="10969625" cy="5693866"/>
          </a:xfrm>
          <a:prstGeom prst="rect">
            <a:avLst/>
          </a:prstGeom>
          <a:noFill/>
        </p:spPr>
        <p:txBody>
          <a:bodyPr wrap="square" rtlCol="0">
            <a:spAutoFit/>
          </a:bodyPr>
          <a:lstStyle/>
          <a:p>
            <a:r>
              <a:rPr lang="sv-SE" sz="3600" b="1" dirty="0">
                <a:latin typeface="Times New Roman" panose="02020603050405020304" pitchFamily="18" charset="0"/>
                <a:cs typeface="Times New Roman" panose="02020603050405020304" pitchFamily="18" charset="0"/>
              </a:rPr>
              <a:t>Ensemble approaches</a:t>
            </a:r>
            <a:endParaRPr lang="sv-SE" sz="2800" b="1" dirty="0">
              <a:latin typeface="Times New Roman" panose="02020603050405020304" pitchFamily="18" charset="0"/>
              <a:cs typeface="Times New Roman" panose="02020603050405020304" pitchFamily="18" charset="0"/>
            </a:endParaRPr>
          </a:p>
          <a:p>
            <a:endParaRPr lang="sv-SE"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Ensemble methods construct more than one decision tree and use the set of trees for joint classification.</a:t>
            </a:r>
          </a:p>
          <a:p>
            <a:endParaRPr lang="en-US" sz="2000" b="1"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Two kind of approaches relevant not only for decision trees but for different kinds of classifiers: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Boosting approaches</a:t>
            </a:r>
            <a:endParaRPr lang="sv-SE"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Boosting is a sequential approach  where a sequence of average performing classifiers can give  a boosted performance by feeding experience from one classifier to the next.</a:t>
            </a:r>
          </a:p>
          <a:p>
            <a:pPr lvl="1"/>
            <a:r>
              <a:rPr lang="sv-SE" sz="2000" dirty="0">
                <a:latin typeface="Times New Roman" panose="02020603050405020304" pitchFamily="18" charset="0"/>
                <a:cs typeface="Times New Roman" panose="02020603050405020304" pitchFamily="18" charset="0"/>
              </a:rPr>
              <a:t>E.g. Ada Boost is a boosting technique that can be applied to many ML agorithms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Bagging approaches </a:t>
            </a:r>
          </a:p>
          <a:p>
            <a:pPr lvl="1"/>
            <a:r>
              <a:rPr lang="en-US" sz="2000" dirty="0">
                <a:latin typeface="Times New Roman" panose="02020603050405020304" pitchFamily="18" charset="0"/>
                <a:cs typeface="Times New Roman" panose="02020603050405020304" pitchFamily="18" charset="0"/>
              </a:rPr>
              <a:t>Bagging  is a parallel approach where a set of classifiers together can produce partial results that</a:t>
            </a:r>
          </a:p>
          <a:p>
            <a:pPr lvl="1"/>
            <a:r>
              <a:rPr lang="en-US" sz="2000" dirty="0">
                <a:latin typeface="Times New Roman" panose="02020603050405020304" pitchFamily="18" charset="0"/>
                <a:cs typeface="Times New Roman" panose="02020603050405020304" pitchFamily="18" charset="0"/>
              </a:rPr>
              <a:t>then can be the basis for a total negotiated result.</a:t>
            </a:r>
          </a:p>
          <a:p>
            <a:pPr lvl="1"/>
            <a:r>
              <a:rPr lang="en-US" sz="2000" dirty="0">
                <a:latin typeface="Times New Roman" panose="02020603050405020304" pitchFamily="18" charset="0"/>
                <a:cs typeface="Times New Roman" panose="02020603050405020304" pitchFamily="18" charset="0"/>
              </a:rPr>
              <a:t>E.g. The Random forest algorithm combines random decision trees with bagging to achieve very high classification accuracy.</a:t>
            </a:r>
          </a:p>
          <a:p>
            <a:pPr lvl="1"/>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87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86322"/>
            <a:ext cx="10724460" cy="329320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Random forests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Random forests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random decision forests</a:t>
            </a:r>
            <a:r>
              <a:rPr lang="en-US" sz="2000" dirty="0">
                <a:latin typeface="Times New Roman" panose="02020603050405020304" pitchFamily="18" charset="0"/>
                <a:cs typeface="Times New Roman" panose="02020603050405020304" pitchFamily="18" charset="0"/>
              </a:rPr>
              <a:t> is an ensemble learning method for classification, regression  and other tasks.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forests operates by constructing a multitude of decision trees at training time and outputs the class that is the most common  of the classes (classification) or mean predictions (regression) produced as results from  the individual trees.</a:t>
            </a:r>
            <a:endParaRPr lang="en-US" sz="2000" baseline="30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Random forests approach is an alternative remedy for the decision trees problem of overfitting.</a:t>
            </a:r>
            <a:endParaRPr lang="en-US" sz="36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 y="3689736"/>
            <a:ext cx="3651432" cy="273857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484" y="3730599"/>
            <a:ext cx="4540469" cy="2749404"/>
          </a:xfrm>
          <a:prstGeom prst="rect">
            <a:avLst/>
          </a:prstGeom>
        </p:spPr>
      </p:pic>
    </p:spTree>
    <p:extLst>
      <p:ext uri="{BB962C8B-B14F-4D97-AF65-F5344CB8AC3E}">
        <p14:creationId xmlns:p14="http://schemas.microsoft.com/office/powerpoint/2010/main" val="45925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126951" cy="5755422"/>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4.4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Instance Based Learning</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84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12738"/>
            <a:ext cx="9435686" cy="575542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ID3 algorithm</a:t>
            </a:r>
          </a:p>
          <a:p>
            <a:endParaRPr lang="sv-SE"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ID3</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Iterative </a:t>
            </a:r>
            <a:r>
              <a:rPr lang="en-US" sz="2400" b="1" dirty="0" err="1">
                <a:latin typeface="Times New Roman" panose="02020603050405020304" pitchFamily="18" charset="0"/>
                <a:cs typeface="Times New Roman" panose="02020603050405020304" pitchFamily="18" charset="0"/>
              </a:rPr>
              <a:t>Dichotomiser</a:t>
            </a:r>
            <a:r>
              <a:rPr lang="en-US" sz="2400" b="1" dirty="0">
                <a:latin typeface="Times New Roman" panose="02020603050405020304" pitchFamily="18" charset="0"/>
                <a:cs typeface="Times New Roman" panose="02020603050405020304" pitchFamily="18" charset="0"/>
              </a:rPr>
              <a:t> 3</a:t>
            </a:r>
            <a:r>
              <a:rPr lang="en-US" sz="2400" dirty="0">
                <a:latin typeface="Times New Roman" panose="02020603050405020304" pitchFamily="18" charset="0"/>
                <a:cs typeface="Times New Roman" panose="02020603050405020304" pitchFamily="18" charset="0"/>
              </a:rPr>
              <a:t>) is an TDIDT (Top Down Induction of Decision Trees) algorithm invented by Ross Quinlan  in 1986.</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TDIDT algorithm returns just one single consistent hypothesis and considers all examples as a batch</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Employs a greedy search algorithm (local optimizations) without backtracking through the space of all possible decision trees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Susceptible to the usual risks of hill-climbing without backtracking and as a consequence ﬁnds  a tree with short path lengths, but not necessarily the best tree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Selects and orders features recursively according to a statistical measure: Information Gain and until each  training example can be classiﬁed unambiguously</a:t>
            </a:r>
          </a:p>
          <a:p>
            <a:pPr marL="457200" indent="-4572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Inductive biases: Occam´s razor + priority for high information gain</a:t>
            </a:r>
          </a:p>
        </p:txBody>
      </p:sp>
    </p:spTree>
    <p:extLst>
      <p:ext uri="{BB962C8B-B14F-4D97-AF65-F5344CB8AC3E}">
        <p14:creationId xmlns:p14="http://schemas.microsoft.com/office/powerpoint/2010/main" val="329738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12738"/>
            <a:ext cx="10049782" cy="954107"/>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Occam´s razor</a:t>
            </a:r>
          </a:p>
          <a:p>
            <a:endParaRPr lang="sv-SE"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7360" y="893379"/>
            <a:ext cx="4866289" cy="4866289"/>
          </a:xfrm>
          <a:prstGeom prst="rect">
            <a:avLst/>
          </a:prstGeom>
        </p:spPr>
      </p:pic>
      <p:pic>
        <p:nvPicPr>
          <p:cNvPr id="8" name="Picture 7"/>
          <p:cNvPicPr>
            <a:picLocks noChangeAspect="1"/>
          </p:cNvPicPr>
          <p:nvPr/>
        </p:nvPicPr>
        <p:blipFill>
          <a:blip r:embed="rId4"/>
          <a:stretch>
            <a:fillRect/>
          </a:stretch>
        </p:blipFill>
        <p:spPr>
          <a:xfrm>
            <a:off x="5180466" y="1571646"/>
            <a:ext cx="4225375" cy="3552764"/>
          </a:xfrm>
          <a:prstGeom prst="rect">
            <a:avLst/>
          </a:prstGeom>
        </p:spPr>
      </p:pic>
    </p:spTree>
    <p:extLst>
      <p:ext uri="{BB962C8B-B14F-4D97-AF65-F5344CB8AC3E}">
        <p14:creationId xmlns:p14="http://schemas.microsoft.com/office/powerpoint/2010/main" val="258585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20350"/>
            <a:ext cx="5197257"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Outline of the ID3 algorithm</a:t>
            </a:r>
            <a:endParaRPr lang="en-US"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60375" y="617538"/>
            <a:ext cx="8702675" cy="5909310"/>
          </a:xfrm>
          <a:prstGeom prst="rect">
            <a:avLst/>
          </a:prstGeom>
        </p:spPr>
        <p:txBody>
          <a:bodyPr wrap="square">
            <a:spAutoFit/>
          </a:bodyPr>
          <a:lstStyle/>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ID3 algorithm starts  with the original data-set as the root node. On each iteration of the algorithm, it considers every unused feature  and calculates the information gain  of that feature. It then selects the feature which has the largest information gain value. </a:t>
            </a:r>
          </a:p>
          <a:p>
            <a:pPr>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data-set is then  partitioned by the selected feature to produce subsets of the data</a:t>
            </a:r>
          </a:p>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that is associated with the branched out nodes corresponding to the values of the chosen feature. The algorithm continues to recur on each subset, considering only attributes never selected before.</a:t>
            </a:r>
          </a:p>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Recursion on a subset may stop in one of these cases:</a:t>
            </a:r>
          </a:p>
          <a:p>
            <a:pPr marL="342900" lvl="0" indent="-342900">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If every element in the subset belongs to the same class, the node is turned into a leaf node and labelled with the class of the examples.</a:t>
            </a:r>
          </a:p>
          <a:p>
            <a:pPr marL="342900" indent="-342900">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If there are no examples in the subset, a leaf node is created and labelled with the most common class of the examples in the parent node's set</a:t>
            </a:r>
          </a:p>
          <a:p>
            <a:pPr marL="342900" lvl="0" indent="-342900">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If there are no more attributes to be selected, but the examples still do not belong to the same class, the node is made a leaf node and labelled with the most common class of the examples in the subset.</a:t>
            </a:r>
          </a:p>
          <a:p>
            <a:pPr marL="457200">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Throughout the algorithm, the decision tree is constructed with each non-terminal node representing selected feature on which the data is split, and terminal nodes representing the class label best suited for the final subset of this branch.</a:t>
            </a:r>
          </a:p>
        </p:txBody>
      </p:sp>
    </p:spTree>
    <p:extLst>
      <p:ext uri="{BB962C8B-B14F-4D97-AF65-F5344CB8AC3E}">
        <p14:creationId xmlns:p14="http://schemas.microsoft.com/office/powerpoint/2010/main" val="19770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0"/>
            <a:ext cx="9560631" cy="6555641"/>
          </a:xfrm>
          <a:prstGeom prst="rect">
            <a:avLst/>
          </a:prstGeom>
          <a:noFill/>
        </p:spPr>
        <p:txBody>
          <a:bodyPr wrap="none" rtlCol="0">
            <a:spAutoFit/>
          </a:bodyPr>
          <a:lstStyle/>
          <a:p>
            <a:r>
              <a:rPr lang="sv-SE" sz="2000" b="1" dirty="0">
                <a:latin typeface="Times New Roman" panose="02020603050405020304" pitchFamily="18" charset="0"/>
                <a:cs typeface="Times New Roman" panose="02020603050405020304" pitchFamily="18" charset="0"/>
              </a:rPr>
              <a:t>ID3 algorithm pseudocode</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ID3  (Instances , Classes,  Features)</a:t>
            </a:r>
          </a:p>
          <a:p>
            <a:pPr lvl="1"/>
            <a:r>
              <a:rPr lang="sv-SE" sz="2000" dirty="0">
                <a:latin typeface="Times New Roman" panose="02020603050405020304" pitchFamily="18" charset="0"/>
                <a:cs typeface="Times New Roman" panose="02020603050405020304" pitchFamily="18" charset="0"/>
              </a:rPr>
              <a:t>Create a Node  for the tree</a:t>
            </a:r>
          </a:p>
          <a:p>
            <a:pPr lvl="1"/>
            <a:r>
              <a:rPr lang="sv-SE" sz="2000" dirty="0">
                <a:latin typeface="Times New Roman" panose="02020603050405020304" pitchFamily="18" charset="0"/>
                <a:cs typeface="Times New Roman" panose="02020603050405020304" pitchFamily="18" charset="0"/>
              </a:rPr>
              <a:t>If all instances belongs to the same class, Return single node tree Node,with class label</a:t>
            </a:r>
          </a:p>
          <a:p>
            <a:pPr lvl="1"/>
            <a:r>
              <a:rPr lang="sv-SE" sz="2000" dirty="0">
                <a:latin typeface="Times New Roman" panose="02020603050405020304" pitchFamily="18" charset="0"/>
                <a:cs typeface="Times New Roman" panose="02020603050405020304" pitchFamily="18" charset="0"/>
              </a:rPr>
              <a:t>If Features is empty  Return single node tree Node with label </a:t>
            </a:r>
          </a:p>
          <a:p>
            <a:pPr lvl="1"/>
            <a:r>
              <a:rPr lang="sv-SE" sz="2000" dirty="0">
                <a:latin typeface="Times New Roman" panose="02020603050405020304" pitchFamily="18" charset="0"/>
                <a:cs typeface="Times New Roman" panose="02020603050405020304" pitchFamily="18" charset="0"/>
              </a:rPr>
              <a:t>              = the most common class label in Instances</a:t>
            </a:r>
          </a:p>
          <a:p>
            <a:pPr lvl="1"/>
            <a:r>
              <a:rPr lang="sv-SE" sz="2000" dirty="0">
                <a:latin typeface="Times New Roman" panose="02020603050405020304" pitchFamily="18" charset="0"/>
                <a:cs typeface="Times New Roman" panose="02020603050405020304" pitchFamily="18" charset="0"/>
              </a:rPr>
              <a:t>Otherwise</a:t>
            </a:r>
          </a:p>
          <a:p>
            <a:pPr lvl="1"/>
            <a:r>
              <a:rPr lang="sv-SE" sz="2000" dirty="0">
                <a:latin typeface="Times New Roman" panose="02020603050405020304" pitchFamily="18" charset="0"/>
                <a:cs typeface="Times New Roman" panose="02020603050405020304" pitchFamily="18" charset="0"/>
              </a:rPr>
              <a:t>Begin </a:t>
            </a:r>
          </a:p>
          <a:p>
            <a:pPr lvl="1"/>
            <a:r>
              <a:rPr lang="sv-SE" sz="2000" dirty="0">
                <a:latin typeface="Times New Roman" panose="02020603050405020304" pitchFamily="18" charset="0"/>
                <a:cs typeface="Times New Roman" panose="02020603050405020304" pitchFamily="18" charset="0"/>
              </a:rPr>
              <a:t>	F←feature in Featurelist  with maximum information gain</a:t>
            </a:r>
          </a:p>
          <a:p>
            <a:pPr lvl="1"/>
            <a:r>
              <a:rPr lang="sv-SE" sz="2000" dirty="0">
                <a:latin typeface="Times New Roman" panose="02020603050405020304" pitchFamily="18" charset="0"/>
                <a:cs typeface="Times New Roman" panose="02020603050405020304" pitchFamily="18" charset="0"/>
              </a:rPr>
              <a:t>	Decision feature for Node←F </a:t>
            </a:r>
          </a:p>
          <a:p>
            <a:pPr lvl="1"/>
            <a:r>
              <a:rPr lang="sv-SE" sz="2000" dirty="0">
                <a:latin typeface="Times New Roman" panose="02020603050405020304" pitchFamily="18" charset="0"/>
                <a:cs typeface="Times New Roman" panose="02020603050405020304" pitchFamily="18" charset="0"/>
              </a:rPr>
              <a:t>	For each possible value vi of  F </a:t>
            </a:r>
          </a:p>
          <a:p>
            <a:pPr lvl="1"/>
            <a:r>
              <a:rPr lang="sv-SE" sz="2000" dirty="0">
                <a:latin typeface="Times New Roman" panose="02020603050405020304" pitchFamily="18" charset="0"/>
                <a:cs typeface="Times New Roman" panose="02020603050405020304" pitchFamily="18" charset="0"/>
              </a:rPr>
              <a:t>        Begin </a:t>
            </a:r>
          </a:p>
          <a:p>
            <a:pPr lvl="2"/>
            <a:r>
              <a:rPr lang="sv-SE" sz="2000" dirty="0">
                <a:latin typeface="Times New Roman" panose="02020603050405020304" pitchFamily="18" charset="0"/>
                <a:cs typeface="Times New Roman" panose="02020603050405020304" pitchFamily="18" charset="0"/>
              </a:rPr>
              <a:t>      Add new branch  below Root with  F=vi </a:t>
            </a:r>
          </a:p>
          <a:p>
            <a:pPr lvl="2"/>
            <a:r>
              <a:rPr lang="sv-SE" sz="2000" dirty="0">
                <a:latin typeface="Times New Roman" panose="02020603050405020304" pitchFamily="18" charset="0"/>
                <a:cs typeface="Times New Roman" panose="02020603050405020304" pitchFamily="18" charset="0"/>
              </a:rPr>
              <a:t>	Let Instances-vi be the subset  of Instances with vi for F </a:t>
            </a:r>
          </a:p>
          <a:p>
            <a:pPr lvl="2"/>
            <a:r>
              <a:rPr lang="sv-SE" sz="2000" dirty="0">
                <a:latin typeface="Times New Roman" panose="02020603050405020304" pitchFamily="18" charset="0"/>
                <a:cs typeface="Times New Roman" panose="02020603050405020304" pitchFamily="18" charset="0"/>
              </a:rPr>
              <a:t>	If Instances-vi is empty ·</a:t>
            </a:r>
          </a:p>
          <a:p>
            <a:pPr lvl="2"/>
            <a:r>
              <a:rPr lang="sv-SE" sz="2000" dirty="0">
                <a:latin typeface="Times New Roman" panose="02020603050405020304" pitchFamily="18" charset="0"/>
                <a:cs typeface="Times New Roman" panose="02020603050405020304" pitchFamily="18" charset="0"/>
              </a:rPr>
              <a:t>	Then add a leafnode withlabel= the most common class in Instances ·</a:t>
            </a:r>
          </a:p>
          <a:p>
            <a:pPr lvl="2"/>
            <a:r>
              <a:rPr lang="sv-SE" sz="2000" dirty="0">
                <a:latin typeface="Times New Roman" panose="02020603050405020304" pitchFamily="18" charset="0"/>
                <a:cs typeface="Times New Roman" panose="02020603050405020304" pitchFamily="18" charset="0"/>
              </a:rPr>
              <a:t>	Else add  new branch ID3 (Instances-vi,Classes,Features−{F})</a:t>
            </a:r>
          </a:p>
          <a:p>
            <a:pPr lvl="1"/>
            <a:r>
              <a:rPr lang="sv-SE" sz="2000" dirty="0">
                <a:latin typeface="Times New Roman" panose="02020603050405020304" pitchFamily="18" charset="0"/>
                <a:cs typeface="Times New Roman" panose="02020603050405020304" pitchFamily="18" charset="0"/>
              </a:rPr>
              <a:t>       End</a:t>
            </a:r>
          </a:p>
          <a:p>
            <a:pPr lvl="1"/>
            <a:r>
              <a:rPr lang="sv-SE" sz="2000" dirty="0">
                <a:latin typeface="Times New Roman" panose="02020603050405020304" pitchFamily="18" charset="0"/>
                <a:cs typeface="Times New Roman" panose="02020603050405020304" pitchFamily="18" charset="0"/>
              </a:rPr>
              <a:t> Return Node</a:t>
            </a:r>
          </a:p>
          <a:p>
            <a:pPr lvl="1"/>
            <a:r>
              <a:rPr lang="sv-SE" sz="2000" dirty="0">
                <a:latin typeface="Times New Roman" panose="02020603050405020304" pitchFamily="18" charset="0"/>
                <a:cs typeface="Times New Roman" panose="02020603050405020304" pitchFamily="18" charset="0"/>
              </a:rPr>
              <a:t> End</a:t>
            </a:r>
          </a:p>
        </p:txBody>
      </p:sp>
    </p:spTree>
    <p:extLst>
      <p:ext uri="{BB962C8B-B14F-4D97-AF65-F5344CB8AC3E}">
        <p14:creationId xmlns:p14="http://schemas.microsoft.com/office/powerpoint/2010/main" val="120624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465138"/>
            <a:ext cx="6771405"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Result of running ID3 on the example</a:t>
            </a:r>
            <a:endParaRPr lang="en-US" sz="3200" b="1" dirty="0">
              <a:latin typeface="Times New Roman" panose="02020603050405020304" pitchFamily="18" charset="0"/>
              <a:cs typeface="Times New Roman" panose="02020603050405020304" pitchFamily="18" charset="0"/>
            </a:endParaRPr>
          </a:p>
        </p:txBody>
      </p:sp>
      <p:pic>
        <p:nvPicPr>
          <p:cNvPr id="14338" name="Picture 2" descr="Image result for decision tre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99" y="1412444"/>
            <a:ext cx="8029575" cy="4468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73347" y="1469150"/>
            <a:ext cx="2633478" cy="338554"/>
          </a:xfrm>
          <a:prstGeom prst="rect">
            <a:avLst/>
          </a:prstGeom>
          <a:noFill/>
        </p:spPr>
        <p:txBody>
          <a:bodyPr wrap="none" rtlCol="0">
            <a:spAutoFit/>
          </a:bodyPr>
          <a:lstStyle/>
          <a:p>
            <a:r>
              <a:rPr lang="sv-SE" sz="1600" dirty="0"/>
              <a:t>14 dataitems, 9 YES and 6 NO</a:t>
            </a:r>
            <a:endParaRPr lang="en-US" sz="1600" dirty="0"/>
          </a:p>
        </p:txBody>
      </p:sp>
      <p:sp>
        <p:nvSpPr>
          <p:cNvPr id="7" name="TextBox 6"/>
          <p:cNvSpPr txBox="1"/>
          <p:nvPr/>
        </p:nvSpPr>
        <p:spPr>
          <a:xfrm>
            <a:off x="307975" y="5984444"/>
            <a:ext cx="2238626" cy="307777"/>
          </a:xfrm>
          <a:prstGeom prst="rect">
            <a:avLst/>
          </a:prstGeom>
          <a:noFill/>
        </p:spPr>
        <p:txBody>
          <a:bodyPr wrap="none" rtlCol="0">
            <a:spAutoFit/>
          </a:bodyPr>
          <a:lstStyle/>
          <a:p>
            <a:r>
              <a:rPr lang="sv-SE" sz="1400" dirty="0"/>
              <a:t>3 dataitems, 3 YES and 0 NO</a:t>
            </a:r>
            <a:endParaRPr lang="en-US" sz="1400" dirty="0"/>
          </a:p>
        </p:txBody>
      </p:sp>
      <p:sp>
        <p:nvSpPr>
          <p:cNvPr id="8" name="TextBox 7"/>
          <p:cNvSpPr txBox="1"/>
          <p:nvPr/>
        </p:nvSpPr>
        <p:spPr>
          <a:xfrm>
            <a:off x="81147" y="3869894"/>
            <a:ext cx="2238626" cy="307777"/>
          </a:xfrm>
          <a:prstGeom prst="rect">
            <a:avLst/>
          </a:prstGeom>
          <a:noFill/>
        </p:spPr>
        <p:txBody>
          <a:bodyPr wrap="none" rtlCol="0">
            <a:spAutoFit/>
          </a:bodyPr>
          <a:lstStyle/>
          <a:p>
            <a:r>
              <a:rPr lang="sv-SE" sz="1400" dirty="0"/>
              <a:t>5 dataitems, 3 YES and 2 NO</a:t>
            </a:r>
            <a:endParaRPr lang="en-US" sz="1400" dirty="0"/>
          </a:p>
        </p:txBody>
      </p:sp>
      <p:sp>
        <p:nvSpPr>
          <p:cNvPr id="9" name="TextBox 8"/>
          <p:cNvSpPr txBox="1"/>
          <p:nvPr/>
        </p:nvSpPr>
        <p:spPr>
          <a:xfrm>
            <a:off x="3943350" y="3869894"/>
            <a:ext cx="2318776" cy="307777"/>
          </a:xfrm>
          <a:prstGeom prst="rect">
            <a:avLst/>
          </a:prstGeom>
          <a:noFill/>
        </p:spPr>
        <p:txBody>
          <a:bodyPr wrap="none" rtlCol="0">
            <a:spAutoFit/>
          </a:bodyPr>
          <a:lstStyle/>
          <a:p>
            <a:r>
              <a:rPr lang="sv-SE" sz="1400" dirty="0"/>
              <a:t>   4 dataitems,4 YES and 0 NO</a:t>
            </a:r>
            <a:endParaRPr lang="en-US" sz="1400" dirty="0"/>
          </a:p>
        </p:txBody>
      </p:sp>
      <p:sp>
        <p:nvSpPr>
          <p:cNvPr id="10" name="TextBox 9"/>
          <p:cNvSpPr txBox="1"/>
          <p:nvPr/>
        </p:nvSpPr>
        <p:spPr>
          <a:xfrm>
            <a:off x="8858250" y="3646519"/>
            <a:ext cx="2529282" cy="338554"/>
          </a:xfrm>
          <a:prstGeom prst="rect">
            <a:avLst/>
          </a:prstGeom>
          <a:noFill/>
        </p:spPr>
        <p:txBody>
          <a:bodyPr wrap="none" rtlCol="0">
            <a:spAutoFit/>
          </a:bodyPr>
          <a:lstStyle/>
          <a:p>
            <a:r>
              <a:rPr lang="sv-SE" sz="1600" dirty="0"/>
              <a:t>5 dataitems, 3 YES and 2 NO</a:t>
            </a:r>
            <a:endParaRPr lang="en-US" sz="1600" dirty="0"/>
          </a:p>
        </p:txBody>
      </p:sp>
      <p:sp>
        <p:nvSpPr>
          <p:cNvPr id="11" name="TextBox 10"/>
          <p:cNvSpPr txBox="1"/>
          <p:nvPr/>
        </p:nvSpPr>
        <p:spPr>
          <a:xfrm>
            <a:off x="2955925" y="5969645"/>
            <a:ext cx="2238626" cy="307777"/>
          </a:xfrm>
          <a:prstGeom prst="rect">
            <a:avLst/>
          </a:prstGeom>
          <a:noFill/>
        </p:spPr>
        <p:txBody>
          <a:bodyPr wrap="none" rtlCol="0">
            <a:spAutoFit/>
          </a:bodyPr>
          <a:lstStyle/>
          <a:p>
            <a:r>
              <a:rPr lang="sv-SE" sz="1400" dirty="0"/>
              <a:t>2 dataitems, 2 YES and 0 NO</a:t>
            </a:r>
            <a:endParaRPr lang="en-US" sz="1400" dirty="0"/>
          </a:p>
        </p:txBody>
      </p:sp>
      <p:sp>
        <p:nvSpPr>
          <p:cNvPr id="12" name="TextBox 11"/>
          <p:cNvSpPr txBox="1"/>
          <p:nvPr/>
        </p:nvSpPr>
        <p:spPr>
          <a:xfrm>
            <a:off x="5937250" y="5931545"/>
            <a:ext cx="2238626" cy="307777"/>
          </a:xfrm>
          <a:prstGeom prst="rect">
            <a:avLst/>
          </a:prstGeom>
          <a:noFill/>
        </p:spPr>
        <p:txBody>
          <a:bodyPr wrap="none" rtlCol="0">
            <a:spAutoFit/>
          </a:bodyPr>
          <a:lstStyle/>
          <a:p>
            <a:r>
              <a:rPr lang="sv-SE" sz="1400" dirty="0"/>
              <a:t>2 dataitems, 2 YES and 0 NO</a:t>
            </a:r>
            <a:endParaRPr lang="en-US" sz="1400" dirty="0"/>
          </a:p>
        </p:txBody>
      </p:sp>
      <p:sp>
        <p:nvSpPr>
          <p:cNvPr id="13" name="TextBox 12"/>
          <p:cNvSpPr txBox="1"/>
          <p:nvPr/>
        </p:nvSpPr>
        <p:spPr>
          <a:xfrm>
            <a:off x="8623300" y="5931544"/>
            <a:ext cx="2238626" cy="307777"/>
          </a:xfrm>
          <a:prstGeom prst="rect">
            <a:avLst/>
          </a:prstGeom>
          <a:noFill/>
        </p:spPr>
        <p:txBody>
          <a:bodyPr wrap="none" rtlCol="0">
            <a:spAutoFit/>
          </a:bodyPr>
          <a:lstStyle/>
          <a:p>
            <a:r>
              <a:rPr lang="sv-SE" sz="1400" dirty="0"/>
              <a:t>3 dataitems, 3 YES and 0 NO</a:t>
            </a:r>
            <a:endParaRPr lang="en-US" sz="1400" dirty="0"/>
          </a:p>
        </p:txBody>
      </p:sp>
    </p:spTree>
    <p:extLst>
      <p:ext uri="{BB962C8B-B14F-4D97-AF65-F5344CB8AC3E}">
        <p14:creationId xmlns:p14="http://schemas.microsoft.com/office/powerpoint/2010/main" val="399633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228967"/>
            <a:ext cx="1143262"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Noise</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80523" y="1154041"/>
            <a:ext cx="8004451" cy="409342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Non-systematic errors in either the values of features or class labels are usually referred to as noise.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Two modifications of the basic algorithms are required if the tree building should be able to operate with a noise-affected training set. </a:t>
            </a:r>
          </a:p>
          <a:p>
            <a:endParaRPr lang="en-US" sz="2000" dirty="0">
              <a:latin typeface="Times New Roman" panose="02020603050405020304" pitchFamily="18" charset="0"/>
              <a:cs typeface="Times New Roman" panose="02020603050405020304" pitchFamily="18" charset="0"/>
            </a:endParaRPr>
          </a:p>
          <a:p>
            <a:pPr marL="342900" indent="-342900">
              <a:buAutoNum type="arabicParenBoth"/>
            </a:pPr>
            <a:r>
              <a:rPr lang="en-US" sz="2000" dirty="0">
                <a:latin typeface="Times New Roman" panose="02020603050405020304" pitchFamily="18" charset="0"/>
                <a:cs typeface="Times New Roman" panose="02020603050405020304" pitchFamily="18" charset="0"/>
              </a:rPr>
              <a:t>The algorithm must be able to work with inadequate features, because noise can cause even the most comprehensive set of features  to appear inadequate. </a:t>
            </a:r>
          </a:p>
          <a:p>
            <a:pPr marL="342900" indent="-342900">
              <a:buAutoNum type="arabicParenBoth"/>
            </a:pPr>
            <a:endParaRPr lang="en-US" sz="2000" dirty="0">
              <a:latin typeface="Times New Roman" panose="02020603050405020304" pitchFamily="18" charset="0"/>
              <a:cs typeface="Times New Roman" panose="02020603050405020304" pitchFamily="18" charset="0"/>
            </a:endParaRPr>
          </a:p>
          <a:p>
            <a:pPr marL="342900" indent="-342900">
              <a:buAutoNum type="arabicParenBoth"/>
            </a:pPr>
            <a:r>
              <a:rPr lang="en-US" sz="2000" dirty="0">
                <a:latin typeface="Times New Roman" panose="02020603050405020304" pitchFamily="18" charset="0"/>
                <a:cs typeface="Times New Roman" panose="02020603050405020304" pitchFamily="18" charset="0"/>
              </a:rPr>
              <a:t> The algorithm must be able to detect  if testing further features will not improve the predictive accuracy of the decision tree but rather result in overfitting and as consequence take some measures like pruning.</a:t>
            </a:r>
          </a:p>
        </p:txBody>
      </p:sp>
    </p:spTree>
    <p:extLst>
      <p:ext uri="{BB962C8B-B14F-4D97-AF65-F5344CB8AC3E}">
        <p14:creationId xmlns:p14="http://schemas.microsoft.com/office/powerpoint/2010/main" val="345497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6881228" y="455860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43202" y="312738"/>
            <a:ext cx="5777544"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General definition of overfitting</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60375" y="1202314"/>
            <a:ext cx="4987925" cy="535531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Overfitting is a significant practical difficulty for decision tree models and many other predictive models. Overfitting happens when the learning algorithm continues to develop hypotheses that reduce training set error at the cost of an increased test set error.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Consider an average error for an hypothesis h over</a:t>
            </a:r>
          </a:p>
          <a:p>
            <a:r>
              <a:rPr lang="en-US" dirty="0">
                <a:latin typeface="Times New Roman" panose="02020603050405020304" pitchFamily="18" charset="0"/>
                <a:cs typeface="Times New Roman" panose="02020603050405020304" pitchFamily="18" charset="0"/>
              </a:rPr>
              <a:t>• training data: ET</a:t>
            </a:r>
          </a:p>
          <a:p>
            <a:r>
              <a:rPr lang="en-US" dirty="0">
                <a:latin typeface="Times New Roman" panose="02020603050405020304" pitchFamily="18" charset="0"/>
                <a:cs typeface="Times New Roman" panose="02020603050405020304" pitchFamily="18" charset="0"/>
              </a:rPr>
              <a:t>• training data + test data: 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Deﬁnition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Hypothesis h ∈ H is overﬁtting training data if there is an alternative hypothesis h´ ∈ H such that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ET (h) &lt; ET (h´)    and     ED (h) &gt; ED(h´)</a:t>
            </a:r>
          </a:p>
          <a:p>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0746" y="3029436"/>
            <a:ext cx="4940812" cy="254118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0746" y="1058779"/>
            <a:ext cx="5133317" cy="1759377"/>
          </a:xfrm>
          <a:prstGeom prst="rect">
            <a:avLst/>
          </a:prstGeom>
        </p:spPr>
      </p:pic>
    </p:spTree>
    <p:extLst>
      <p:ext uri="{BB962C8B-B14F-4D97-AF65-F5344CB8AC3E}">
        <p14:creationId xmlns:p14="http://schemas.microsoft.com/office/powerpoint/2010/main" val="83743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12738"/>
            <a:ext cx="10081501" cy="6186309"/>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Avoiding overfitting through pruning</a:t>
            </a:r>
          </a:p>
          <a:p>
            <a:endParaRPr lang="sv-SE"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Pruning is the major approach to avoid overfitting. Pruning should reduce the size of the decision tree without reducing predictive accuracy as measured by a cross-validation set. </a:t>
            </a:r>
          </a:p>
          <a:p>
            <a:endParaRPr lang="sv-SE" sz="2000" dirty="0">
              <a:latin typeface="Times New Roman" panose="02020603050405020304" pitchFamily="18" charset="0"/>
              <a:cs typeface="Times New Roman" panose="02020603050405020304" pitchFamily="18" charset="0"/>
            </a:endParaRPr>
          </a:p>
          <a:p>
            <a:pPr>
              <a:defRPr/>
            </a:pPr>
            <a:r>
              <a:rPr lang="en-US" sz="2000" b="1" dirty="0">
                <a:latin typeface="Times New Roman" panose="02020603050405020304" pitchFamily="18" charset="0"/>
                <a:cs typeface="Times New Roman" panose="02020603050405020304" pitchFamily="18" charset="0"/>
              </a:rPr>
              <a:t>Pre-pruning</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Stops growing of the tree earlier, before it perfectly classifies the training data-set (when data split is  not statistically signiﬁcant).</a:t>
            </a:r>
          </a:p>
          <a:p>
            <a:pPr marL="342900" indent="-342900">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Criteria for stopping are usually based on statistical signiﬁcance test to decide  whether pruning or expanding a particular node is likely to produce an improvement beyond the training set (e.g., Chi-square test).</a:t>
            </a:r>
          </a:p>
          <a:p>
            <a:pPr marL="342900" indent="-342900">
              <a:buFont typeface="Arial" panose="020B0604020202020204" pitchFamily="34" charset="0"/>
              <a:buChar char="•"/>
              <a:defRPr/>
            </a:pPr>
            <a:r>
              <a:rPr lang="sv-SE" sz="2000" dirty="0">
                <a:latin typeface="Times New Roman" panose="02020603050405020304" pitchFamily="18" charset="0"/>
                <a:cs typeface="Times New Roman" panose="02020603050405020304" pitchFamily="18" charset="0"/>
              </a:rPr>
              <a:t>Has the problem </a:t>
            </a:r>
            <a:r>
              <a:rPr lang="en-US" sz="2000" dirty="0">
                <a:latin typeface="Times New Roman" panose="02020603050405020304" pitchFamily="18" charset="0"/>
                <a:cs typeface="Times New Roman" panose="02020603050405020304" pitchFamily="18" charset="0"/>
              </a:rPr>
              <a:t>of “too early stopping”, as it is not easy to precisely estimate when to stop growing the tree.</a:t>
            </a:r>
          </a:p>
          <a:p>
            <a:pPr>
              <a:defRPr/>
            </a:pPr>
            <a:endParaRPr lang="sv-SE" sz="2000" dirty="0">
              <a:latin typeface="Times New Roman" panose="02020603050405020304" pitchFamily="18" charset="0"/>
              <a:cs typeface="Times New Roman" panose="02020603050405020304" pitchFamily="18" charset="0"/>
            </a:endParaRPr>
          </a:p>
          <a:p>
            <a:pPr>
              <a:defRPr/>
            </a:pPr>
            <a:r>
              <a:rPr lang="en-US" sz="2000" b="1" dirty="0">
                <a:latin typeface="Times New Roman" panose="02020603050405020304" pitchFamily="18" charset="0"/>
                <a:cs typeface="Times New Roman" panose="02020603050405020304" pitchFamily="18" charset="0"/>
              </a:rPr>
              <a:t>Post-pruning</a:t>
            </a:r>
            <a:r>
              <a:rPr lang="en-US" sz="2000" dirty="0">
                <a:latin typeface="Times New Roman" panose="02020603050405020304" pitchFamily="18" charset="0"/>
                <a:cs typeface="Times New Roman" panose="02020603050405020304" pitchFamily="18" charset="0"/>
              </a:rPr>
              <a:t> that allows the tree to perfectly classify the training set, and then post-prunes the tree by removal of sub-trees.  Often a distinct subset of the data-set (called validation set) is set aside, to evaluate the effect of post-pruning nodes from the tree.</a:t>
            </a:r>
          </a:p>
          <a:p>
            <a:pPr>
              <a:defRPr/>
            </a:pPr>
            <a:endParaRPr lang="en-US" sz="2400" dirty="0">
              <a:latin typeface="Times New Roman" panose="02020603050405020304" pitchFamily="18" charset="0"/>
              <a:cs typeface="Times New Roman" panose="02020603050405020304" pitchFamily="18" charset="0"/>
            </a:endParaRPr>
          </a:p>
          <a:p>
            <a:pPr>
              <a:defRP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66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587</Words>
  <Application>Microsoft Macintosh PowerPoint</Application>
  <PresentationFormat>Widescreen</PresentationFormat>
  <Paragraphs>159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117</cp:revision>
  <dcterms:created xsi:type="dcterms:W3CDTF">2019-01-07T11:51:34Z</dcterms:created>
  <dcterms:modified xsi:type="dcterms:W3CDTF">2019-03-13T04:33:51Z</dcterms:modified>
</cp:coreProperties>
</file>