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7" r:id="rId4"/>
    <p:sldId id="259" r:id="rId5"/>
    <p:sldId id="267" r:id="rId6"/>
    <p:sldId id="265" r:id="rId7"/>
    <p:sldId id="262" r:id="rId8"/>
    <p:sldId id="271" r:id="rId9"/>
    <p:sldId id="275" r:id="rId10"/>
    <p:sldId id="269" r:id="rId11"/>
    <p:sldId id="273" r:id="rId12"/>
    <p:sldId id="272" r:id="rId13"/>
    <p:sldId id="274" r:id="rId14"/>
    <p:sldId id="263" r:id="rId15"/>
    <p:sldId id="284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8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2019-03-13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938A0D-DAF3-7A48-B180-EC70BCBA068E}"/>
              </a:ext>
            </a:extLst>
          </p:cNvPr>
          <p:cNvSpPr/>
          <p:nvPr userDrawn="1"/>
        </p:nvSpPr>
        <p:spPr>
          <a:xfrm>
            <a:off x="3163525" y="463462"/>
            <a:ext cx="5864950" cy="5410189"/>
          </a:xfrm>
          <a:prstGeom prst="ellipse">
            <a:avLst/>
          </a:prstGeom>
          <a:blipFill dpi="0" rotWithShape="1">
            <a:blip r:embed="rId1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" y="332585"/>
            <a:ext cx="121565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Inductive Learning based 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Symbolic Representations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and Weak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4.4  Instance </a:t>
            </a:r>
            <a:r>
              <a:rPr lang="sv-S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Based Learning   Part 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84840"/>
            <a:ext cx="960645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Normed and Inner product vector spaces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Minkovsky distance</a:t>
            </a:r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is a metric in a normed Euclidean vector space. </a:t>
            </a:r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d(xi, xj)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r=1..n  Sum ( ar(xi)-ar(xj))^k))^1/k, range 0..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or taxicab distance  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Minkovsky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with k=1.</a:t>
            </a:r>
          </a:p>
          <a:p>
            <a:pPr lvl="0"/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d(xi,xj)  = ( r=1..n Sum (Abs (ar(xi)-ar(xj)))), range 0....infinity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absolute differences of the Cartesian coordinates for two vectors.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 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Minkovsky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with k=2</a:t>
            </a:r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||x-y|| = d(xi,xj)  = sqrt ( r=1..n Sum (ar(Xi)-ar(xj))^2), range 0....infinity</a:t>
            </a:r>
          </a:p>
          <a:p>
            <a:pPr lvl="0"/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classic Euclidean distance according to the theorem of Pythagoras.</a:t>
            </a:r>
          </a:p>
          <a:p>
            <a:pPr lvl="0"/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 or chessboard distance   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Minkovsky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with k=infinity</a:t>
            </a:r>
          </a:p>
          <a:p>
            <a:pPr lvl="0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d(xi, xj)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r=1..n  Sum ( ar(xi)-ar(xj))^k))^1/k -&gt;   max r=1..n ( ar(xi)-ar(xj)),range:0-infinity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of their difference along any coordinate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number of moves a king requires to move between two chess positions.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measure</a:t>
            </a:r>
          </a:p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d(xi,xj)  =   Cosine  (angle between xi and xj) =     </a:t>
            </a: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 ( r=1..n Sum (ar(xi)*ar(xj)))/</a:t>
            </a:r>
          </a:p>
          <a:p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(sqrt ( r=1..n Sum (ar(xi)^2))*sqrt ( r=1..n Sum (ar(xj)^2))), range: 0-infinity</a:t>
            </a:r>
          </a:p>
          <a:p>
            <a:r>
              <a:rPr lang="sv-SE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cosine measure disconsiders the magnitude of vectors, which is preferable for certain data-sets</a:t>
            </a:r>
          </a:p>
          <a:p>
            <a:pPr lvl="0"/>
            <a:endParaRPr lang="sv-S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06" y="2302327"/>
            <a:ext cx="1339954" cy="1315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67" y="5200440"/>
            <a:ext cx="1283393" cy="1313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806" y="3818739"/>
            <a:ext cx="133995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465138"/>
            <a:ext cx="10204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metrices give rise to different Voronoi diagrams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mage result for voronoi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32" y="1972808"/>
            <a:ext cx="7763782" cy="42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312738"/>
            <a:ext cx="525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Cosine similarity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i.stack.imgur.com/G6z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31" y="1049913"/>
            <a:ext cx="6411310" cy="56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137205"/>
            <a:ext cx="813933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Metrices based on overlapping elements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category of metrices measures the degree of overlap of elements in sets, arrays or vectors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could be binary digits, numbers or words.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string metric for measuring the difference between two sequences. Informally,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two words is the minimum number of single-character edits (insertions, deletions or substitutions) required to change one word into the other. 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 Similarity, Index or Coefficient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 measures similarity between finite sample sets, and is defined as the size of the intersection divided by the size of the union of the sample sets.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Hamming distance between two strings of equal length is the number of positions at which the corresponding symbols are different. In other words, it measures the minimum number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required to change one string into the other.</a:t>
            </a:r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7" descr="Image result for hamming dis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19" y="5085152"/>
            <a:ext cx="2967355" cy="16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63" y="3135086"/>
            <a:ext cx="2208842" cy="1684564"/>
          </a:xfrm>
          <a:prstGeom prst="rect">
            <a:avLst/>
          </a:prstGeom>
        </p:spPr>
      </p:pic>
      <p:pic>
        <p:nvPicPr>
          <p:cNvPr id="4107" name="Picture 11" descr="Image result for levenshtein distance algorith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21" y="1228365"/>
            <a:ext cx="2574925" cy="177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93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465138"/>
            <a:ext cx="100690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to consider for the k2-nearest neighbor algorithm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(two class) classification problems, it is helpful to choose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be an odd number as this avoids tied votes. One way of choosing the empirically optimal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this setting is via the bootstrap method.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"majority voting" for deciding the class labels can be problematic when the class distribution is skewed.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a more frequent class tend to dominate the prediction of the new examples, because they tend to be more common among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neighbors due to their large number.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features within a large feature set, tend to degrade performance.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model where all instances  are treated fairly using the same distance metric may be inadequate e.g. in sparse instance spaces.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1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6" y="160337"/>
            <a:ext cx="8139338" cy="674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 method</a:t>
            </a:r>
          </a:p>
          <a:p>
            <a:endParaRPr lang="sv-SE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 method is a statistical technique for estimating quantities about a population by averaging estimates from multiple small data samples</a:t>
            </a:r>
          </a:p>
          <a:p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Importantly, samples are constructed by drawing observations from a large data sample one at a time and returning them to the data sample after they have been chosen. This allows a given observation to be included in  a given small sample more than once. This approach to sampling is called sampling with replacement.</a:t>
            </a:r>
          </a:p>
          <a:p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 method can be used to estimate a quantity of a population. This is done by repeatedly taking small samples, calculating the statistic, and taking the average of the calculated statistics.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summarize this procedure as follows: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number of bootstrap samples to perform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sample size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bootstrap sample</a:t>
            </a:r>
          </a:p>
          <a:p>
            <a:pPr marL="1371600" lvl="2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sample with replacement with the chosen size</a:t>
            </a:r>
          </a:p>
          <a:p>
            <a:pPr marL="1371600" lvl="2" indent="-457200" fontAlgn="base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statistic on the sample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mean of the calculated sample statistics.</a:t>
            </a:r>
          </a:p>
        </p:txBody>
      </p:sp>
    </p:spTree>
    <p:extLst>
      <p:ext uri="{BB962C8B-B14F-4D97-AF65-F5344CB8AC3E}">
        <p14:creationId xmlns:p14="http://schemas.microsoft.com/office/powerpoint/2010/main" val="26825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141" y="2722833"/>
            <a:ext cx="612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 in Part 2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577486"/>
            <a:ext cx="973753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Subtopics for this lecture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Based Learning in general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instance space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algorithm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Similarity metrices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Nearest Neighbor algorithm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Linear Classifier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Methods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Trick enabling binary non-linear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9261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312738"/>
            <a:ext cx="8897809" cy="588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nstance Based Learning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 learning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based learning is a family of learning algorithms that, instead of performing explicit generalization, compares new problem instances with instances seen in training, which have been stored in memory. It is called instance-based because it evaluates test cases directly based on the training instances themselves. 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based learning is a kind of lazy learning, where the evaluation is only approximated locally and all computation is deferred until classification.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3"/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case, a hypothesis is a list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training items and the computational complexity of classifying a single new instance is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advantage that instance based learning has over other methods of machine learning is its high flexibility  to adapt its model to previously unseen data.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learners may store a  new instance and/or throw an old instance away.</a:t>
            </a:r>
          </a:p>
        </p:txBody>
      </p:sp>
    </p:spTree>
    <p:extLst>
      <p:ext uri="{BB962C8B-B14F-4D97-AF65-F5344CB8AC3E}">
        <p14:creationId xmlns:p14="http://schemas.microsoft.com/office/powerpoint/2010/main" val="23021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160337"/>
            <a:ext cx="85364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instance space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machine learning approaches the internal structure of the instance space is not explicitly considered.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character of the instance space will always implicitly influence the performance of learning algorithms even if it is not explicitly considered in the algorithm design.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for instance based learning, the character of the instance space is of key importance.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earlier lectures, a few crucial structural aspects of the instance space have been mentioned: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 features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set of features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with special status: prototypes, outliers and near misses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or distance measures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properties of the whole space such as sparseness, density etc.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aspects will come into play now.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110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K-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earest Neighbor Algorithm (KNN)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575" y="679173"/>
            <a:ext cx="84076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-nearest neighbors algorithm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analysis is based on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closest training examples in the instance space.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predefined positive integer, typically small and odd. Potentially an optimal k can be calculated by special techniques (hyper parameter optimization techniques)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typical representation of an instance x is a feature  vector ( a1(x), a2(x),....an(x)) + a target function f(x). The training phase is simply the storage of the feature vectors of all training instances in a datastructure.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v-S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metric is always needed. A default metric is the Euclidean distance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d(xi,xj)  = sqrt ((r=1..n) :Sum ( ar(xi)-ar(xj))^2)). A metric is typically manually defined but can also be learned.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-NN algorithm can be used both for classification or regression: 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classification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is a class membership. A query instance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assigned the class label most common among its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neighbors. 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1, then the instance is simply assigned  the class of that single nearest neighbor. 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regression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is the property value for the query instance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This value is the average of the values of its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neighbors.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sv-S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examples we will use binary classifications in a  feature space of two dimensions.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Image result for k-nearest neighbors algorith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33" y="1017530"/>
            <a:ext cx="3649424" cy="47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277560"/>
            <a:ext cx="7446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 simple classification application </a:t>
            </a:r>
          </a:p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K-nearest neigbour algorithm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18538" y="3342284"/>
            <a:ext cx="830316" cy="81980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95752" y="2469931"/>
            <a:ext cx="2911366" cy="272217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0744" y="2053368"/>
            <a:ext cx="4046482" cy="365375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93474" y="3602648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3351" y="4550007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92716" y="2329704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2144" y="2726007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44965" y="1801593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48757" y="5263282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0812" y="2659595"/>
            <a:ext cx="252249" cy="22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30812" y="3228098"/>
            <a:ext cx="252249" cy="228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81447" y="3709180"/>
            <a:ext cx="252249" cy="2283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97311" y="2137881"/>
            <a:ext cx="252249" cy="2283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08387" y="3765085"/>
            <a:ext cx="252249" cy="228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40412" y="3651871"/>
            <a:ext cx="252249" cy="228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96001" y="5149096"/>
            <a:ext cx="252249" cy="228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75130" y="4047905"/>
            <a:ext cx="252249" cy="228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72856" y="4119077"/>
            <a:ext cx="252249" cy="2283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14022" y="1088980"/>
            <a:ext cx="416171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circles represent instances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algorithm for values of K =1,3,5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instance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classified as BLUE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classified as RED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the query instance is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as follows: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k=1 case     BLUE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k=3 case     RED</a:t>
            </a:r>
          </a:p>
          <a:p>
            <a:pPr marL="342900" indent="-34290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k=5 case     BLUE</a:t>
            </a:r>
          </a:p>
          <a:p>
            <a:pPr marL="342900" indent="-342900">
              <a:buFontTx/>
              <a:buChar char="-"/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312738"/>
            <a:ext cx="68686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representation or visualization of the Hypothesis space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obvious that in the case of instance-based learning there is only one explicit space, the instance space. A hypothesis is never explicitly built up.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´hypotheses´ are implicit in the structure of the instance space.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form of such implicit representations is the so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Voronoi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Voronoi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is a partitioning of the decision surface into convex polyhedral surroundings of the training instances.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polyhedron covers the potential query instances positively determined by a training instance. Query points outside a specific polyhedron is closer to another training instance.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approch can be extended to  a number  of dimensions larger than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20" y="465138"/>
            <a:ext cx="2816771" cy="2816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44" y="3493748"/>
            <a:ext cx="3239321" cy="28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160336"/>
            <a:ext cx="936736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Normed and Inner Product Euclidean Vector Spaces</a:t>
            </a:r>
          </a:p>
          <a:p>
            <a:endParaRPr lang="sv-S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only considers vectors in an Euclidean space.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normed vector space is a vector space over the real or complex numbers, 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 norm or length is defined.  A norm is a real-valued function  that has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properties: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 is written as d(x) or |x| where x is a vector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d(x)&gt;=0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d(k*x) = k*d(x)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d(x+y) &lt;= d(x) + d(y)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euclidian norm is written as ||x|| and = sqrt ( (r=1..n) Sum ar(x)^2 ))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 applied to a difference of two vectors is called a distance = d(x-y).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inner product space is a normed euclidean vector space on which an inner product or dot product is defined.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product associates each pair of vectors in the space with a scalar quantity. Inner products allow the introduction of the intuitive geometrical notion of the angle between two vectors.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inner product or dot product  is written as ( x.y) where x and y are vectors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(x.y) =    r=1..n Sum ar * br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(x.y) = d(x)*d(y) * cos (angle between x and y)</a:t>
            </a:r>
          </a:p>
          <a:p>
            <a:pPr marL="342900" indent="-342900"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(x.y) = d(x)*d(y) * cos (90 degrees) = 0 =&gt; x and y are orthogonal</a:t>
            </a:r>
          </a:p>
          <a:p>
            <a:pPr marL="342900" indent="-342900">
              <a:buFontTx/>
              <a:buAutoNum type="arabicPeriod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euclidian norm ||x|| = sqrt ((x.x)).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Image result for normed vector space"/>
          <p:cNvSpPr>
            <a:spLocks noChangeAspect="1" noChangeArrowheads="1"/>
          </p:cNvSpPr>
          <p:nvPr/>
        </p:nvSpPr>
        <p:spPr bwMode="auto">
          <a:xfrm>
            <a:off x="460375" y="160337"/>
            <a:ext cx="2754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573" y="953530"/>
            <a:ext cx="285441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0"/>
            <a:ext cx="905967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Similarity Metrices</a:t>
            </a:r>
          </a:p>
          <a:p>
            <a:endParaRPr lang="sv-S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metric (measure, function)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a real-valued function that quantifies the distance between two objects: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between a point and itself are zero: 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distances are larger than zero: d(x, y) &gt;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 are symmetric: 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d(x, 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detours can not shorten the distance: d(x, z) &lt;= d(x, y)+d(y, z)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metrics and similarity metrics have been developed more or less  independently for different purposes, but intuitively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 similarity metrics are inverses of corresponding distance metrics and can be transformed into each other.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similarity metrics takes values in the range of -1...0...1, where 1 means that the objects are regarded as identical and  -1 means is the maximum distance considered by the corresponding distance metric. Distance metrics can take arbitrary values from 0 to infinity. Through some transforms and normalizations distance and similarity metrics can be made comparable.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exemplify by metrics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normed Euclidean vector space and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Metrices based on overlapping elements.</a:t>
            </a:r>
          </a:p>
        </p:txBody>
      </p:sp>
    </p:spTree>
    <p:extLst>
      <p:ext uri="{BB962C8B-B14F-4D97-AF65-F5344CB8AC3E}">
        <p14:creationId xmlns:p14="http://schemas.microsoft.com/office/powerpoint/2010/main" val="382733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1378</Words>
  <Application>Microsoft Macintosh PowerPoint</Application>
  <PresentationFormat>Widescreen</PresentationFormat>
  <Paragraphs>194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124</cp:revision>
  <dcterms:created xsi:type="dcterms:W3CDTF">2019-01-07T11:51:34Z</dcterms:created>
  <dcterms:modified xsi:type="dcterms:W3CDTF">2019-03-13T04:35:01Z</dcterms:modified>
</cp:coreProperties>
</file>