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6" r:id="rId3"/>
    <p:sldId id="285" r:id="rId4"/>
    <p:sldId id="283" r:id="rId5"/>
    <p:sldId id="268" r:id="rId6"/>
    <p:sldId id="277" r:id="rId7"/>
    <p:sldId id="278" r:id="rId8"/>
    <p:sldId id="276" r:id="rId9"/>
    <p:sldId id="287" r:id="rId10"/>
    <p:sldId id="261" r:id="rId11"/>
    <p:sldId id="260" r:id="rId12"/>
    <p:sldId id="281" r:id="rId13"/>
    <p:sldId id="280" r:id="rId14"/>
    <p:sldId id="279" r:id="rId15"/>
    <p:sldId id="282" r:id="rId16"/>
    <p:sldId id="28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88" autoAdjust="0"/>
    <p:restoredTop sz="94660"/>
  </p:normalViewPr>
  <p:slideViewPr>
    <p:cSldViewPr snapToGrid="0">
      <p:cViewPr varScale="1">
        <p:scale>
          <a:sx n="104" d="100"/>
          <a:sy n="104" d="100"/>
        </p:scale>
        <p:origin x="240" y="784"/>
      </p:cViewPr>
      <p:guideLst/>
    </p:cSldViewPr>
  </p:slideViewPr>
  <p:notesTextViewPr>
    <p:cViewPr>
      <p:scale>
        <a:sx n="1" d="1"/>
        <a:sy n="1" d="1"/>
      </p:scale>
      <p:origin x="0" y="0"/>
    </p:cViewPr>
  </p:notesTextViewPr>
  <p:sorterViewPr>
    <p:cViewPr>
      <p:scale>
        <a:sx n="100" d="100"/>
        <a:sy n="100" d="100"/>
      </p:scale>
      <p:origin x="0" y="-686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3DBBD-F5FE-4AC9-A58E-ABF195D38C1D}" type="datetimeFigureOut">
              <a:rPr lang="en-US" smtClean="0"/>
              <a:t>3/13/19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3E559A-F5F9-430E-A10F-0674B0663FF8}" type="slidenum">
              <a:rPr lang="en-US" smtClean="0"/>
              <a:t>‹#›</a:t>
            </a:fld>
            <a:endParaRPr lang="en-US"/>
          </a:p>
        </p:txBody>
      </p:sp>
    </p:spTree>
    <p:extLst>
      <p:ext uri="{BB962C8B-B14F-4D97-AF65-F5344CB8AC3E}">
        <p14:creationId xmlns:p14="http://schemas.microsoft.com/office/powerpoint/2010/main" val="1858294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51708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34300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2773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82947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91361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43413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56791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60080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08519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060186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830308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50795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913112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295649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E89297-8DEB-4FF5-BAC3-1ADC24037D20}" type="datetimeFigureOut">
              <a:rPr lang="en-US" smtClean="0"/>
              <a:t>3/13/19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941365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E89297-8DEB-4FF5-BAC3-1ADC24037D20}" type="datetimeFigureOut">
              <a:rPr lang="en-US" smtClean="0"/>
              <a:t>3/13/19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138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E89297-8DEB-4FF5-BAC3-1ADC24037D20}" type="datetimeFigureOut">
              <a:rPr lang="en-US" smtClean="0"/>
              <a:t>3/13/19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237733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and Content">
    <p:spTree>
      <p:nvGrpSpPr>
        <p:cNvPr id="1" name=""/>
        <p:cNvGrpSpPr/>
        <p:nvPr/>
      </p:nvGrpSpPr>
      <p:grpSpPr>
        <a:xfrm>
          <a:off x="0" y="0"/>
          <a:ext cx="0" cy="0"/>
          <a:chOff x="0" y="0"/>
          <a:chExt cx="0" cy="0"/>
        </a:xfrm>
      </p:grpSpPr>
      <p:sp>
        <p:nvSpPr>
          <p:cNvPr id="6" name="Rubrik 1"/>
          <p:cNvSpPr>
            <a:spLocks noGrp="1"/>
          </p:cNvSpPr>
          <p:nvPr>
            <p:ph type="title"/>
          </p:nvPr>
        </p:nvSpPr>
        <p:spPr>
          <a:xfrm>
            <a:off x="2159000" y="404870"/>
            <a:ext cx="9247717" cy="668338"/>
          </a:xfrm>
        </p:spPr>
        <p:txBody>
          <a:bodyPr/>
          <a:lstStyle/>
          <a:p>
            <a:r>
              <a:rPr lang="en-US"/>
              <a:t>Click to edit Master title style</a:t>
            </a:r>
            <a:endParaRPr lang="en-GB" dirty="0"/>
          </a:p>
        </p:txBody>
      </p:sp>
      <p:sp>
        <p:nvSpPr>
          <p:cNvPr id="7" name="Platshållare för innehåll 2"/>
          <p:cNvSpPr>
            <a:spLocks noGrp="1"/>
          </p:cNvSpPr>
          <p:nvPr>
            <p:ph idx="1"/>
          </p:nvPr>
        </p:nvSpPr>
        <p:spPr>
          <a:xfrm>
            <a:off x="2159000" y="1582739"/>
            <a:ext cx="9247717" cy="4078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Platshållare för datum 3"/>
          <p:cNvSpPr>
            <a:spLocks noGrp="1"/>
          </p:cNvSpPr>
          <p:nvPr>
            <p:ph type="dt" sz="half" idx="10"/>
          </p:nvPr>
        </p:nvSpPr>
        <p:spPr>
          <a:xfrm>
            <a:off x="7440149" y="6288510"/>
            <a:ext cx="2844800" cy="365125"/>
          </a:xfrm>
        </p:spPr>
        <p:txBody>
          <a:bodyPr/>
          <a:lstStyle>
            <a:lvl1pPr>
              <a:defRPr sz="1100"/>
            </a:lvl1pPr>
          </a:lstStyle>
          <a:p>
            <a:fld id="{10165BD3-6BC2-4965-8768-CF4D063114F6}" type="datetime1">
              <a:rPr lang="sv-SE" smtClean="0">
                <a:solidFill>
                  <a:prstClr val="white"/>
                </a:solidFill>
              </a:rPr>
              <a:pPr/>
              <a:t>2019-03-13</a:t>
            </a:fld>
            <a:endParaRPr lang="sv-SE">
              <a:solidFill>
                <a:prstClr val="white"/>
              </a:solidFill>
            </a:endParaRPr>
          </a:p>
        </p:txBody>
      </p:sp>
      <p:sp>
        <p:nvSpPr>
          <p:cNvPr id="9" name="Platshållare för bildnummer 5"/>
          <p:cNvSpPr>
            <a:spLocks noGrp="1"/>
          </p:cNvSpPr>
          <p:nvPr>
            <p:ph type="sldNum" sz="quarter" idx="12"/>
          </p:nvPr>
        </p:nvSpPr>
        <p:spPr>
          <a:xfrm>
            <a:off x="10896533" y="6301411"/>
            <a:ext cx="709151" cy="365125"/>
          </a:xfrm>
        </p:spPr>
        <p:txBody>
          <a:bodyPr/>
          <a:lstStyle>
            <a:lvl1pPr>
              <a:defRPr sz="1100"/>
            </a:lvl1pPr>
          </a:lstStyle>
          <a:p>
            <a:fld id="{680D72F4-1C41-4187-A4BC-492CF086CF40}" type="slidenum">
              <a:rPr lang="sv-SE" smtClean="0">
                <a:solidFill>
                  <a:prstClr val="white"/>
                </a:solidFill>
              </a:rPr>
              <a:pPr/>
              <a:t>‹#›</a:t>
            </a:fld>
            <a:endParaRPr lang="sv-SE">
              <a:solidFill>
                <a:prstClr val="white"/>
              </a:solidFill>
            </a:endParaRPr>
          </a:p>
        </p:txBody>
      </p:sp>
      <p:sp>
        <p:nvSpPr>
          <p:cNvPr id="10" name="Platshållare för sidfot 4"/>
          <p:cNvSpPr>
            <a:spLocks noGrp="1"/>
          </p:cNvSpPr>
          <p:nvPr>
            <p:ph type="ftr" sz="quarter" idx="11"/>
          </p:nvPr>
        </p:nvSpPr>
        <p:spPr>
          <a:xfrm>
            <a:off x="2159000" y="6345301"/>
            <a:ext cx="3860800" cy="365125"/>
          </a:xfrm>
        </p:spPr>
        <p:txBody>
          <a:bodyPr lIns="0" tIns="0" rIns="0" bIns="0" anchor="t"/>
          <a:lstStyle>
            <a:lvl1pPr algn="l">
              <a:lnSpc>
                <a:spcPts val="900"/>
              </a:lnSpc>
              <a:defRPr sz="1100" b="1" cap="all" baseline="0">
                <a:solidFill>
                  <a:schemeClr val="bg1"/>
                </a:solidFill>
              </a:defRPr>
            </a:lvl1pPr>
          </a:lstStyle>
          <a:p>
            <a:endParaRPr lang="sv-SE" dirty="0">
              <a:solidFill>
                <a:prstClr val="white"/>
              </a:solidFill>
            </a:endParaRPr>
          </a:p>
        </p:txBody>
      </p:sp>
    </p:spTree>
    <p:extLst>
      <p:ext uri="{BB962C8B-B14F-4D97-AF65-F5344CB8AC3E}">
        <p14:creationId xmlns:p14="http://schemas.microsoft.com/office/powerpoint/2010/main" val="1409107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E89297-8DEB-4FF5-BAC3-1ADC24037D20}" type="datetimeFigureOut">
              <a:rPr lang="en-US" smtClean="0"/>
              <a:t>3/13/19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506646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E89297-8DEB-4FF5-BAC3-1ADC24037D20}" type="datetimeFigureOut">
              <a:rPr lang="en-US" smtClean="0"/>
              <a:t>3/13/19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846725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E89297-8DEB-4FF5-BAC3-1ADC24037D20}" type="datetimeFigureOut">
              <a:rPr lang="en-US" smtClean="0"/>
              <a:t>3/13/19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147988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E89297-8DEB-4FF5-BAC3-1ADC24037D20}" type="datetimeFigureOut">
              <a:rPr lang="en-US" smtClean="0"/>
              <a:t>3/13/19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679145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E89297-8DEB-4FF5-BAC3-1ADC24037D20}" type="datetimeFigureOut">
              <a:rPr lang="en-US" smtClean="0"/>
              <a:t>3/13/19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823403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89297-8DEB-4FF5-BAC3-1ADC24037D20}" type="datetimeFigureOut">
              <a:rPr lang="en-US" smtClean="0"/>
              <a:t>3/13/19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762386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3/13/19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375310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3/13/19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76161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89297-8DEB-4FF5-BAC3-1ADC24037D20}" type="datetimeFigureOut">
              <a:rPr lang="en-US" smtClean="0"/>
              <a:t>3/13/19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34A43C-B965-4FDE-AEF4-C061C10B3EB7}" type="slidenum">
              <a:rPr lang="en-US" smtClean="0"/>
              <a:t>‹#›</a:t>
            </a:fld>
            <a:endParaRPr lang="en-US"/>
          </a:p>
        </p:txBody>
      </p:sp>
      <p:sp>
        <p:nvSpPr>
          <p:cNvPr id="7" name="Oval 6">
            <a:extLst>
              <a:ext uri="{FF2B5EF4-FFF2-40B4-BE49-F238E27FC236}">
                <a16:creationId xmlns:a16="http://schemas.microsoft.com/office/drawing/2014/main" id="{7F5C58F0-0F8F-E541-AEAD-66DF8C3D83B2}"/>
              </a:ext>
            </a:extLst>
          </p:cNvPr>
          <p:cNvSpPr/>
          <p:nvPr userDrawn="1"/>
        </p:nvSpPr>
        <p:spPr>
          <a:xfrm>
            <a:off x="3595093" y="798603"/>
            <a:ext cx="5875478" cy="5210311"/>
          </a:xfrm>
          <a:prstGeom prst="ellipse">
            <a:avLst/>
          </a:prstGeom>
          <a:blipFill dpi="0" rotWithShape="1">
            <a:blip r:embed="rId14">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302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0.gi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4" y="332585"/>
            <a:ext cx="12156516" cy="6001643"/>
          </a:xfrm>
          <a:prstGeom prst="rect">
            <a:avLst/>
          </a:prstGeom>
          <a:noFill/>
        </p:spPr>
        <p:txBody>
          <a:bodyPr wrap="square" rtlCol="0">
            <a:spAutoFit/>
          </a:bodyPr>
          <a:lstStyle/>
          <a:p>
            <a:r>
              <a:rPr lang="sv-SE" sz="2400" b="1" dirty="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a:latin typeface="Times New Roman" panose="02020603050405020304" pitchFamily="18" charset="0"/>
                <a:cs typeface="Times New Roman" panose="02020603050405020304" pitchFamily="18" charset="0"/>
              </a:rPr>
              <a:t>Professor Carl Gustaf Jansson, KTH</a:t>
            </a:r>
          </a:p>
          <a:p>
            <a:endParaRPr lang="sv-SE" sz="2400" i="1" dirty="0">
              <a:latin typeface="Times New Roman" panose="02020603050405020304" pitchFamily="18" charset="0"/>
              <a:cs typeface="Times New Roman" panose="02020603050405020304" pitchFamily="18" charset="0"/>
            </a:endParaRPr>
          </a:p>
          <a:p>
            <a:endParaRPr lang="sv-SE" sz="2400" i="1" dirty="0">
              <a:latin typeface="Times New Roman" panose="02020603050405020304" pitchFamily="18" charset="0"/>
              <a:cs typeface="Times New Roman" panose="02020603050405020304" pitchFamily="18" charset="0"/>
            </a:endParaRPr>
          </a:p>
          <a:p>
            <a:endParaRPr lang="sv-SE" sz="2400" i="1" dirty="0">
              <a:latin typeface="Times New Roman" panose="02020603050405020304" pitchFamily="18" charset="0"/>
              <a:cs typeface="Times New Roman" panose="02020603050405020304" pitchFamily="18" charset="0"/>
            </a:endParaRPr>
          </a:p>
          <a:p>
            <a:r>
              <a:rPr lang="sv-SE" sz="3200" b="1" dirty="0">
                <a:latin typeface="Times New Roman" panose="02020603050405020304" pitchFamily="18" charset="0"/>
                <a:cs typeface="Times New Roman" panose="02020603050405020304" pitchFamily="18" charset="0"/>
              </a:rPr>
              <a:t>Week 4 Inductive Learning based on </a:t>
            </a:r>
          </a:p>
          <a:p>
            <a:r>
              <a:rPr lang="sv-SE" sz="3200" b="1" dirty="0">
                <a:latin typeface="Times New Roman" panose="02020603050405020304" pitchFamily="18" charset="0"/>
                <a:cs typeface="Times New Roman" panose="02020603050405020304" pitchFamily="18" charset="0"/>
              </a:rPr>
              <a:t>              Symbolic Representations</a:t>
            </a:r>
          </a:p>
          <a:p>
            <a:r>
              <a:rPr lang="sv-SE" sz="3200" b="1" dirty="0">
                <a:latin typeface="Times New Roman" panose="02020603050405020304" pitchFamily="18" charset="0"/>
                <a:cs typeface="Times New Roman" panose="02020603050405020304" pitchFamily="18" charset="0"/>
              </a:rPr>
              <a:t>	     and Weak Theories</a:t>
            </a:r>
          </a:p>
          <a:p>
            <a:endParaRPr lang="sv-SE" sz="3200" b="1" dirty="0">
              <a:latin typeface="Times New Roman" panose="02020603050405020304" pitchFamily="18" charset="0"/>
              <a:cs typeface="Times New Roman" panose="02020603050405020304" pitchFamily="18" charset="0"/>
            </a:endParaRPr>
          </a:p>
          <a:p>
            <a:endParaRPr lang="sv-SE" sz="3200" b="1" dirty="0">
              <a:latin typeface="Times New Roman" panose="02020603050405020304" pitchFamily="18" charset="0"/>
              <a:cs typeface="Times New Roman" panose="02020603050405020304" pitchFamily="18" charset="0"/>
            </a:endParaRPr>
          </a:p>
          <a:p>
            <a:r>
              <a:rPr lang="sv-SE" sz="3200" b="1" dirty="0">
                <a:latin typeface="Times New Roman" panose="02020603050405020304" pitchFamily="18" charset="0"/>
                <a:cs typeface="Times New Roman" panose="02020603050405020304" pitchFamily="18" charset="0"/>
              </a:rPr>
              <a:t>Video 4.4  Instance Based Learning   Part 2</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5661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07975" y="172750"/>
            <a:ext cx="5024389" cy="646331"/>
          </a:xfrm>
          <a:prstGeom prst="rect">
            <a:avLst/>
          </a:prstGeom>
          <a:noFill/>
        </p:spPr>
        <p:txBody>
          <a:bodyPr wrap="none" rtlCol="0">
            <a:spAutoFit/>
          </a:bodyPr>
          <a:lstStyle/>
          <a:p>
            <a:r>
              <a:rPr lang="sv-SE" sz="3600" b="1" dirty="0">
                <a:latin typeface="Times New Roman" panose="02020603050405020304" pitchFamily="18" charset="0"/>
                <a:cs typeface="Times New Roman" panose="02020603050405020304" pitchFamily="18" charset="0"/>
              </a:rPr>
              <a:t>Support Vector Machine</a:t>
            </a:r>
            <a:endParaRPr lang="en-US" sz="3600" b="1" dirty="0">
              <a:latin typeface="Times New Roman" panose="02020603050405020304" pitchFamily="18" charset="0"/>
              <a:cs typeface="Times New Roman" panose="02020603050405020304" pitchFamily="18" charset="0"/>
            </a:endParaRPr>
          </a:p>
        </p:txBody>
      </p:sp>
      <p:sp>
        <p:nvSpPr>
          <p:cNvPr id="9" name="Rectangle 8"/>
          <p:cNvSpPr/>
          <p:nvPr/>
        </p:nvSpPr>
        <p:spPr>
          <a:xfrm>
            <a:off x="460375" y="983894"/>
            <a:ext cx="6082929" cy="5016758"/>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A Support Vector Machine (SVM) performs binary linear classification by finding the optimal hyperplane that separates the two classes of instances.</a:t>
            </a:r>
          </a:p>
          <a:p>
            <a:endParaRPr lang="sv-SE" sz="2000" dirty="0">
              <a:solidFill>
                <a:srgbClr val="222222"/>
              </a:solidFill>
              <a:latin typeface="Times New Roman" panose="02020603050405020304" pitchFamily="18" charset="0"/>
              <a:cs typeface="Times New Roman" panose="02020603050405020304" pitchFamily="18" charset="0"/>
            </a:endParaRPr>
          </a:p>
          <a:p>
            <a:pPr lvl="0"/>
            <a:r>
              <a:rPr lang="en-US" altLang="en-US" sz="2000" dirty="0">
                <a:latin typeface="Times New Roman" panose="02020603050405020304" pitchFamily="18" charset="0"/>
                <a:cs typeface="Times New Roman" panose="02020603050405020304" pitchFamily="18" charset="0"/>
              </a:rPr>
              <a:t>A hyperplane in an n-dimensional Euclidean space is a flat, n-1 dimensional subset of that space that divides the space into two disconnected parts. </a:t>
            </a:r>
            <a:r>
              <a:rPr lang="en-US" sz="2000" dirty="0">
                <a:latin typeface="Times New Roman" panose="02020603050405020304" pitchFamily="18" charset="0"/>
                <a:cs typeface="Times New Roman" panose="02020603050405020304" pitchFamily="18" charset="0"/>
              </a:rPr>
              <a:t>In the two dimensional space a hyperplane is a line dividing the plane in two parts.</a:t>
            </a:r>
            <a:endParaRPr lang="en-US" altLang="en-US" sz="2000" dirty="0">
              <a:latin typeface="Times New Roman" panose="02020603050405020304" pitchFamily="18" charset="0"/>
              <a:cs typeface="Times New Roman" panose="02020603050405020304" pitchFamily="18" charset="0"/>
            </a:endParaRPr>
          </a:p>
          <a:p>
            <a:endParaRPr lang="sv-SE" sz="2000" dirty="0">
              <a:solidFill>
                <a:srgbClr val="222222"/>
              </a:solidFill>
              <a:latin typeface="Times New Roman" panose="02020603050405020304" pitchFamily="18" charset="0"/>
              <a:cs typeface="Times New Roman" panose="02020603050405020304" pitchFamily="18" charset="0"/>
            </a:endParaRPr>
          </a:p>
          <a:p>
            <a:r>
              <a:rPr lang="en-US" sz="2000" dirty="0">
                <a:solidFill>
                  <a:srgbClr val="222222"/>
                </a:solidFill>
                <a:latin typeface="Times New Roman" panose="02020603050405020304" pitchFamily="18" charset="0"/>
                <a:cs typeface="Times New Roman" panose="02020603050405020304" pitchFamily="18" charset="0"/>
              </a:rPr>
              <a:t>New instances are mapped into the instance space and predicted to belong to one of the classes based on which side of the hyperplane  </a:t>
            </a:r>
            <a:r>
              <a:rPr lang="sv-SE" sz="2000" dirty="0">
                <a:solidFill>
                  <a:srgbClr val="222222"/>
                </a:solidFill>
                <a:latin typeface="Times New Roman" panose="02020603050405020304" pitchFamily="18" charset="0"/>
                <a:cs typeface="Times New Roman" panose="02020603050405020304" pitchFamily="18" charset="0"/>
              </a:rPr>
              <a:t>they are positioned.</a:t>
            </a:r>
            <a:endParaRPr lang="en-US" sz="2000" dirty="0"/>
          </a:p>
          <a:p>
            <a:endParaRPr lang="sv-SE" sz="2000" dirty="0">
              <a:solidFill>
                <a:srgbClr val="222222"/>
              </a:solidFill>
              <a:latin typeface="Times New Roman" panose="02020603050405020304" pitchFamily="18" charset="0"/>
              <a:cs typeface="Times New Roman" panose="02020603050405020304" pitchFamily="18" charset="0"/>
            </a:endParaRPr>
          </a:p>
          <a:p>
            <a:pPr lvl="0"/>
            <a:r>
              <a:rPr lang="sv-SE" altLang="en-US" sz="2000" dirty="0">
                <a:latin typeface="Times New Roman" panose="02020603050405020304" pitchFamily="18" charset="0"/>
                <a:cs typeface="Times New Roman" panose="02020603050405020304" pitchFamily="18" charset="0"/>
              </a:rPr>
              <a:t>Support Vector Machines can in the default case only be applied to linearly separable instance spaces.</a:t>
            </a:r>
            <a:endParaRPr lang="en-US" altLang="en-US"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8650" y="722637"/>
            <a:ext cx="5074171" cy="4930018"/>
          </a:xfrm>
          <a:prstGeom prst="rect">
            <a:avLst/>
          </a:prstGeom>
        </p:spPr>
      </p:pic>
    </p:spTree>
    <p:extLst>
      <p:ext uri="{BB962C8B-B14F-4D97-AF65-F5344CB8AC3E}">
        <p14:creationId xmlns:p14="http://schemas.microsoft.com/office/powerpoint/2010/main" val="1613139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5" y="1645059"/>
            <a:ext cx="6374495" cy="3970318"/>
          </a:xfrm>
          <a:prstGeom prst="rect">
            <a:avLst/>
          </a:prstGeom>
          <a:noFill/>
        </p:spPr>
        <p:txBody>
          <a:bodyPr wrap="square" rtlCol="0">
            <a:spAutoFit/>
          </a:bodyPr>
          <a:lstStyle/>
          <a:p>
            <a:r>
              <a:rPr lang="sv-SE" dirty="0">
                <a:latin typeface="Times New Roman" panose="02020603050405020304" pitchFamily="18" charset="0"/>
                <a:cs typeface="Times New Roman" panose="02020603050405020304" pitchFamily="18" charset="0"/>
              </a:rPr>
              <a:t>A small subset of instances in the border line region between the main instance space regions for the two classes are chosen as corner stones for the analysis. These are called ´Support Vectors´. </a:t>
            </a:r>
          </a:p>
          <a:p>
            <a:endParaRPr lang="sv-SE"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SVM algorithm aims at  maximizing the margins around the separating hyperplane, i.e. maximizing distances between the target hyperplane and the chosen closest support vectors. </a:t>
            </a:r>
          </a:p>
          <a:p>
            <a:endParaRPr lang="sv-SE"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optimal (maximum margin)  hyperplane is fully specified by the chosen support vectors.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optimization problem can be expressed as a Quadratic programming problem that can be solved by standard methods.</a:t>
            </a:r>
          </a:p>
          <a:p>
            <a:endParaRPr lang="sv-SE" dirty="0">
              <a:latin typeface="Times New Roman" panose="02020603050405020304" pitchFamily="18" charset="0"/>
              <a:cs typeface="Times New Roman" panose="02020603050405020304" pitchFamily="18" charset="0"/>
            </a:endParaRPr>
          </a:p>
        </p:txBody>
      </p:sp>
      <p:pic>
        <p:nvPicPr>
          <p:cNvPr id="1026" name="Picture 2" descr="Image result for support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9725" y="3412274"/>
            <a:ext cx="4495308" cy="27543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55575" y="160337"/>
            <a:ext cx="5799986" cy="1077218"/>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Informal outline of the Support </a:t>
            </a:r>
          </a:p>
          <a:p>
            <a:r>
              <a:rPr lang="en-US" sz="3200" b="1" dirty="0">
                <a:latin typeface="Times New Roman" panose="02020603050405020304" pitchFamily="18" charset="0"/>
                <a:cs typeface="Times New Roman" panose="02020603050405020304" pitchFamily="18" charset="0"/>
              </a:rPr>
              <a:t>Vector Machine algorithm</a:t>
            </a:r>
          </a:p>
        </p:txBody>
      </p:sp>
      <p:pic>
        <p:nvPicPr>
          <p:cNvPr id="8" name="Picture 4" descr="https://cdn-images-1.medium.com/max/1200/0*ecA4Ls8kBYSM5nz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9725" y="497944"/>
            <a:ext cx="4495308" cy="2914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941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 y="160337"/>
            <a:ext cx="8714508" cy="6740307"/>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Applying a SVM to non-linear and non- feature vector </a:t>
            </a:r>
            <a:r>
              <a:rPr lang="sv-SE" sz="3200" b="1" dirty="0">
                <a:latin typeface="Times New Roman" panose="02020603050405020304" pitchFamily="18" charset="0"/>
                <a:cs typeface="Times New Roman" panose="02020603050405020304" pitchFamily="18" charset="0"/>
              </a:rPr>
              <a:t>data cases.</a:t>
            </a:r>
            <a:endParaRPr lang="en-US" sz="3200" b="1" dirty="0">
              <a:latin typeface="Times New Roman" panose="02020603050405020304" pitchFamily="18" charset="0"/>
              <a:cs typeface="Times New Roman" panose="02020603050405020304" pitchFamily="18" charset="0"/>
            </a:endParaRPr>
          </a:p>
          <a:p>
            <a:endParaRPr lang="sv-SE" sz="2400" dirty="0">
              <a:latin typeface="Times New Roman" panose="02020603050405020304" pitchFamily="18" charset="0"/>
              <a:cs typeface="Times New Roman" panose="02020603050405020304" pitchFamily="18" charset="0"/>
            </a:endParaRPr>
          </a:p>
          <a:p>
            <a:r>
              <a:rPr lang="sv-SE" sz="2400" dirty="0">
                <a:latin typeface="Times New Roman" panose="02020603050405020304" pitchFamily="18" charset="0"/>
                <a:cs typeface="Times New Roman" panose="02020603050405020304" pitchFamily="18" charset="0"/>
              </a:rPr>
              <a:t>As the SVM only handles linearly separable instance spaces with instances expressed in fixed length real value feature vector form, all problems that we want to approach with SVM have to be transformed into such kind of linearly separable spaces typically of higher dimensionality than the original.</a:t>
            </a:r>
          </a:p>
          <a:p>
            <a:endParaRPr lang="sv-SE" sz="2400" dirty="0">
              <a:latin typeface="Times New Roman" panose="02020603050405020304" pitchFamily="18" charset="0"/>
              <a:cs typeface="Times New Roman" panose="02020603050405020304" pitchFamily="18" charset="0"/>
            </a:endParaRPr>
          </a:p>
          <a:p>
            <a:r>
              <a:rPr lang="sv-SE" sz="2400" dirty="0">
                <a:latin typeface="Times New Roman" panose="02020603050405020304" pitchFamily="18" charset="0"/>
                <a:cs typeface="Times New Roman" panose="02020603050405020304" pitchFamily="18" charset="0"/>
              </a:rPr>
              <a:t>We have two important cases:</a:t>
            </a:r>
          </a:p>
          <a:p>
            <a:endParaRPr lang="sv-SE" sz="2400" dirty="0">
              <a:latin typeface="Times New Roman" panose="02020603050405020304" pitchFamily="18" charset="0"/>
              <a:cs typeface="Times New Roman" panose="02020603050405020304" pitchFamily="18" charset="0"/>
            </a:endParaRPr>
          </a:p>
          <a:p>
            <a:pPr marL="457200" indent="-457200">
              <a:buAutoNum type="arabicPeriod"/>
            </a:pPr>
            <a:r>
              <a:rPr lang="sv-SE" sz="2400" dirty="0">
                <a:latin typeface="Times New Roman" panose="02020603050405020304" pitchFamily="18" charset="0"/>
                <a:cs typeface="Times New Roman" panose="02020603050405020304" pitchFamily="18" charset="0"/>
              </a:rPr>
              <a:t>Non linearly separable spaces of feature vector instances</a:t>
            </a:r>
          </a:p>
          <a:p>
            <a:endParaRPr lang="sv-SE" sz="2400" dirty="0">
              <a:latin typeface="Times New Roman" panose="02020603050405020304" pitchFamily="18" charset="0"/>
              <a:cs typeface="Times New Roman" panose="02020603050405020304" pitchFamily="18" charset="0"/>
            </a:endParaRPr>
          </a:p>
          <a:p>
            <a:r>
              <a:rPr lang="sv-SE" sz="2400" dirty="0">
                <a:latin typeface="Times New Roman" panose="02020603050405020304" pitchFamily="18" charset="0"/>
                <a:cs typeface="Times New Roman" panose="02020603050405020304" pitchFamily="18" charset="0"/>
              </a:rPr>
              <a:t>2.    Instance spaces with the raw instances expressed in other forms</a:t>
            </a:r>
            <a:endParaRPr lang="en-US" sz="2400" dirty="0">
              <a:latin typeface="Times New Roman" panose="02020603050405020304" pitchFamily="18" charset="0"/>
              <a:cs typeface="Times New Roman" panose="02020603050405020304" pitchFamily="18" charset="0"/>
            </a:endParaRPr>
          </a:p>
          <a:p>
            <a:endParaRPr lang="sv-SE" sz="2400" b="1" dirty="0">
              <a:latin typeface="Times New Roman" panose="02020603050405020304" pitchFamily="18" charset="0"/>
              <a:cs typeface="Times New Roman" panose="02020603050405020304" pitchFamily="18" charset="0"/>
            </a:endParaRPr>
          </a:p>
          <a:p>
            <a:r>
              <a:rPr lang="sv-SE" sz="2400" dirty="0">
                <a:latin typeface="Times New Roman" panose="02020603050405020304" pitchFamily="18" charset="0"/>
                <a:cs typeface="Times New Roman" panose="02020603050405020304" pitchFamily="18" charset="0"/>
              </a:rPr>
              <a:t>The further discussion will illustrate the first case.</a:t>
            </a:r>
          </a:p>
          <a:p>
            <a:endParaRPr lang="en-US" sz="32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8714509" y="1554871"/>
            <a:ext cx="3019425" cy="203717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3755" y="4061362"/>
            <a:ext cx="2910179" cy="1748579"/>
          </a:xfrm>
          <a:prstGeom prst="rect">
            <a:avLst/>
          </a:prstGeom>
        </p:spPr>
      </p:pic>
    </p:spTree>
    <p:extLst>
      <p:ext uri="{BB962C8B-B14F-4D97-AF65-F5344CB8AC3E}">
        <p14:creationId xmlns:p14="http://schemas.microsoft.com/office/powerpoint/2010/main" val="3166030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07976" y="23792"/>
            <a:ext cx="8598518" cy="6401753"/>
          </a:xfrm>
          <a:prstGeom prst="rect">
            <a:avLst/>
          </a:prstGeom>
          <a:noFill/>
        </p:spPr>
        <p:txBody>
          <a:bodyPr wrap="square" rtlCol="0">
            <a:spAutoFit/>
          </a:bodyPr>
          <a:lstStyle/>
          <a:p>
            <a:r>
              <a:rPr lang="sv-SE" sz="3200" b="1" dirty="0">
                <a:latin typeface="Times New Roman" panose="02020603050405020304" pitchFamily="18" charset="0"/>
                <a:cs typeface="Times New Roman" panose="02020603050405020304" pitchFamily="18" charset="0"/>
              </a:rPr>
              <a:t>The Kernel Trick</a:t>
            </a:r>
          </a:p>
          <a:p>
            <a:endParaRPr lang="sv-SE" sz="1600" dirty="0">
              <a:latin typeface="Times New Roman" panose="02020603050405020304" pitchFamily="18" charset="0"/>
              <a:cs typeface="Times New Roman" panose="02020603050405020304" pitchFamily="18" charset="0"/>
            </a:endParaRPr>
          </a:p>
          <a:p>
            <a:r>
              <a:rPr lang="sv-SE" sz="2400" dirty="0">
                <a:latin typeface="Times New Roman" panose="02020603050405020304" pitchFamily="18" charset="0"/>
                <a:cs typeface="Times New Roman" panose="02020603050405020304" pitchFamily="18" charset="0"/>
              </a:rPr>
              <a:t>To most natural way to transform a non-linear feature space </a:t>
            </a:r>
          </a:p>
          <a:p>
            <a:r>
              <a:rPr lang="sv-SE" sz="2400" dirty="0">
                <a:latin typeface="Times New Roman" panose="02020603050405020304" pitchFamily="18" charset="0"/>
                <a:cs typeface="Times New Roman" panose="02020603050405020304" pitchFamily="18" charset="0"/>
              </a:rPr>
              <a:t>to an equivalent linear space is to make the target space more</a:t>
            </a:r>
          </a:p>
          <a:p>
            <a:r>
              <a:rPr lang="sv-SE" sz="2400" dirty="0">
                <a:latin typeface="Times New Roman" panose="02020603050405020304" pitchFamily="18" charset="0"/>
                <a:cs typeface="Times New Roman" panose="02020603050405020304" pitchFamily="18" charset="0"/>
              </a:rPr>
              <a:t>high dimensional.</a:t>
            </a:r>
          </a:p>
          <a:p>
            <a:endParaRPr lang="sv-SE" dirty="0">
              <a:latin typeface="Times New Roman" panose="02020603050405020304" pitchFamily="18" charset="0"/>
              <a:cs typeface="Times New Roman" panose="02020603050405020304" pitchFamily="18" charset="0"/>
            </a:endParaRPr>
          </a:p>
          <a:p>
            <a:r>
              <a:rPr lang="sv-SE" sz="2400" dirty="0">
                <a:latin typeface="Times New Roman" panose="02020603050405020304" pitchFamily="18" charset="0"/>
                <a:cs typeface="Times New Roman" panose="02020603050405020304" pitchFamily="18" charset="0"/>
              </a:rPr>
              <a:t>However, computation of instance coordinates in the high dimensional target space is often more complex and costly.</a:t>
            </a:r>
          </a:p>
          <a:p>
            <a:endParaRPr lang="sv-SE" dirty="0">
              <a:latin typeface="Times New Roman" panose="02020603050405020304" pitchFamily="18" charset="0"/>
              <a:cs typeface="Times New Roman" panose="02020603050405020304" pitchFamily="18" charset="0"/>
            </a:endParaRPr>
          </a:p>
          <a:p>
            <a:r>
              <a:rPr lang="sv-SE" sz="2400" dirty="0">
                <a:latin typeface="Times New Roman" panose="02020603050405020304" pitchFamily="18" charset="0"/>
                <a:cs typeface="Times New Roman" panose="02020603050405020304" pitchFamily="18" charset="0"/>
              </a:rPr>
              <a:t>Luckily enough, the SVM algorithm only needs a distance/similarity measure between instances positioned in a linearly separable space.</a:t>
            </a:r>
          </a:p>
          <a:p>
            <a:endParaRPr lang="sv-SE" dirty="0">
              <a:latin typeface="Times New Roman" panose="02020603050405020304" pitchFamily="18" charset="0"/>
              <a:cs typeface="Times New Roman" panose="02020603050405020304" pitchFamily="18" charset="0"/>
            </a:endParaRPr>
          </a:p>
          <a:p>
            <a:r>
              <a:rPr lang="sv-SE" sz="2400" dirty="0">
                <a:latin typeface="Times New Roman" panose="02020603050405020304" pitchFamily="18" charset="0"/>
                <a:cs typeface="Times New Roman" panose="02020603050405020304" pitchFamily="18" charset="0"/>
              </a:rPr>
              <a:t>If we choose the distance/similarity function in the target space (the kernel function K) in a clever way, we can potentially express  it in terms of the coordinates from the original instance space.</a:t>
            </a:r>
          </a:p>
          <a:p>
            <a:endParaRPr lang="sv-SE" sz="2000" dirty="0">
              <a:latin typeface="Times New Roman" panose="02020603050405020304" pitchFamily="18" charset="0"/>
              <a:cs typeface="Times New Roman" panose="02020603050405020304" pitchFamily="18" charset="0"/>
            </a:endParaRPr>
          </a:p>
          <a:p>
            <a:r>
              <a:rPr lang="sv-SE" sz="2400" dirty="0">
                <a:latin typeface="Times New Roman" panose="02020603050405020304" pitchFamily="18" charset="0"/>
                <a:cs typeface="Times New Roman" panose="02020603050405020304" pitchFamily="18" charset="0"/>
              </a:rPr>
              <a:t>The clever choice is to define the kernel K in terms of  the Inner Product of the mappings of the coordinates in the original space.</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7943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 y="160337"/>
            <a:ext cx="7588332" cy="6063198"/>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Example</a:t>
            </a:r>
          </a:p>
          <a:p>
            <a:endParaRPr lang="sv-SE" sz="16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Consider a two-dimensional input space and a three-dimensional</a:t>
            </a:r>
          </a:p>
          <a:p>
            <a:r>
              <a:rPr lang="en-US" sz="2000" dirty="0">
                <a:latin typeface="Times New Roman" panose="02020603050405020304" pitchFamily="18" charset="0"/>
                <a:cs typeface="Times New Roman" panose="02020603050405020304" pitchFamily="18" charset="0"/>
              </a:rPr>
              <a:t>target space with the following feature mapping onto the </a:t>
            </a:r>
          </a:p>
          <a:p>
            <a:r>
              <a:rPr lang="en-US" sz="2000" dirty="0">
                <a:latin typeface="Times New Roman" panose="02020603050405020304" pitchFamily="18" charset="0"/>
                <a:cs typeface="Times New Roman" panose="02020603050405020304" pitchFamily="18" charset="0"/>
              </a:rPr>
              <a:t>linearly separable three dimensional space:</a:t>
            </a:r>
          </a:p>
          <a:p>
            <a:endParaRPr lang="sv-SE" sz="2000" dirty="0">
              <a:latin typeface="Times New Roman" panose="02020603050405020304" pitchFamily="18" charset="0"/>
              <a:cs typeface="Times New Roman" panose="02020603050405020304" pitchFamily="18" charset="0"/>
            </a:endParaRPr>
          </a:p>
          <a:p>
            <a:r>
              <a:rPr lang="sv-SE" sz="2000" dirty="0">
                <a:latin typeface="Times New Roman" panose="02020603050405020304" pitchFamily="18" charset="0"/>
                <a:cs typeface="Times New Roman" panose="02020603050405020304" pitchFamily="18" charset="0"/>
              </a:rPr>
              <a:t>X: = F  :  ( x1, x2  )    -&gt;    (x1^2, x2^2, sqrt 2*x1*x2)</a:t>
            </a:r>
          </a:p>
          <a:p>
            <a:r>
              <a:rPr lang="sv-SE" sz="2000" dirty="0">
                <a:latin typeface="Times New Roman" panose="02020603050405020304" pitchFamily="18" charset="0"/>
                <a:cs typeface="Times New Roman" panose="02020603050405020304" pitchFamily="18" charset="0"/>
              </a:rPr>
              <a:t>Z: = F  :  ( z1, z2  )    -&gt;    (z1^2, z2^2, sqrt 2*z1*z2)</a:t>
            </a:r>
          </a:p>
          <a:p>
            <a:endParaRPr lang="sv-SE" sz="2000" dirty="0">
              <a:latin typeface="Times New Roman" panose="02020603050405020304" pitchFamily="18" charset="0"/>
              <a:cs typeface="Times New Roman" panose="02020603050405020304" pitchFamily="18" charset="0"/>
            </a:endParaRPr>
          </a:p>
          <a:p>
            <a:r>
              <a:rPr lang="sv-SE" sz="2000" dirty="0">
                <a:latin typeface="Times New Roman" panose="02020603050405020304" pitchFamily="18" charset="0"/>
                <a:cs typeface="Times New Roman" panose="02020603050405020304" pitchFamily="18" charset="0"/>
              </a:rPr>
              <a:t>K (X,Z)= the kernal or similarity function in the three </a:t>
            </a:r>
            <a:r>
              <a:rPr lang="sv-SE" sz="2000">
                <a:latin typeface="Times New Roman" panose="02020603050405020304" pitchFamily="18" charset="0"/>
                <a:cs typeface="Times New Roman" panose="02020603050405020304" pitchFamily="18" charset="0"/>
              </a:rPr>
              <a:t>dimensional space</a:t>
            </a:r>
          </a:p>
          <a:p>
            <a:endParaRPr lang="sv-SE" sz="2000" dirty="0">
              <a:latin typeface="Times New Roman" panose="02020603050405020304" pitchFamily="18" charset="0"/>
              <a:cs typeface="Times New Roman" panose="02020603050405020304" pitchFamily="18" charset="0"/>
            </a:endParaRPr>
          </a:p>
          <a:p>
            <a:r>
              <a:rPr lang="sv-SE" sz="2000" dirty="0">
                <a:latin typeface="Times New Roman" panose="02020603050405020304" pitchFamily="18" charset="0"/>
                <a:cs typeface="Times New Roman" panose="02020603050405020304" pitchFamily="18" charset="0"/>
              </a:rPr>
              <a:t>      =  the inner product of X and Z in that space :   |X,Z|</a:t>
            </a:r>
          </a:p>
          <a:p>
            <a:endParaRPr lang="sv-SE" sz="2000" dirty="0">
              <a:latin typeface="Times New Roman" panose="02020603050405020304" pitchFamily="18" charset="0"/>
              <a:cs typeface="Times New Roman" panose="02020603050405020304" pitchFamily="18" charset="0"/>
            </a:endParaRPr>
          </a:p>
          <a:p>
            <a:r>
              <a:rPr lang="sv-SE" sz="2000" dirty="0">
                <a:latin typeface="Times New Roman" panose="02020603050405020304" pitchFamily="18" charset="0"/>
                <a:cs typeface="Times New Roman" panose="02020603050405020304" pitchFamily="18" charset="0"/>
              </a:rPr>
              <a:t>                = |(x1^2, x2^2, sqrt 2*x1*x2), z1^2, z2^2, sqrt 2*z1*x2)|</a:t>
            </a:r>
          </a:p>
          <a:p>
            <a:endParaRPr lang="sv-SE" sz="2000" dirty="0">
              <a:latin typeface="Times New Roman" panose="02020603050405020304" pitchFamily="18" charset="0"/>
              <a:cs typeface="Times New Roman" panose="02020603050405020304" pitchFamily="18" charset="0"/>
            </a:endParaRPr>
          </a:p>
          <a:p>
            <a:r>
              <a:rPr lang="sv-SE" sz="2000" dirty="0">
                <a:latin typeface="Times New Roman" panose="02020603050405020304" pitchFamily="18" charset="0"/>
                <a:cs typeface="Times New Roman" panose="02020603050405020304" pitchFamily="18" charset="0"/>
              </a:rPr>
              <a:t>                = x1^2*z1^2 +x2^2*z2^2+2*x1*x2*z1*z2=(x1*z1+x2*z2)^2</a:t>
            </a:r>
          </a:p>
          <a:p>
            <a:endParaRPr lang="sv-SE" sz="2000" dirty="0">
              <a:latin typeface="Times New Roman" panose="02020603050405020304" pitchFamily="18" charset="0"/>
              <a:cs typeface="Times New Roman" panose="02020603050405020304" pitchFamily="18" charset="0"/>
            </a:endParaRPr>
          </a:p>
          <a:p>
            <a:r>
              <a:rPr lang="sv-SE" sz="2000" dirty="0">
                <a:latin typeface="Times New Roman" panose="02020603050405020304" pitchFamily="18" charset="0"/>
                <a:cs typeface="Times New Roman" panose="02020603050405020304" pitchFamily="18" charset="0"/>
              </a:rPr>
              <a:t>	    = the square of the inner product between the corresponding </a:t>
            </a:r>
          </a:p>
          <a:p>
            <a:r>
              <a:rPr lang="sv-SE" sz="2000" dirty="0">
                <a:latin typeface="Times New Roman" panose="02020603050405020304" pitchFamily="18" charset="0"/>
                <a:cs typeface="Times New Roman" panose="02020603050405020304" pitchFamily="18" charset="0"/>
              </a:rPr>
              <a:t> 		vectors in the two dimensional space</a:t>
            </a:r>
          </a:p>
        </p:txBody>
      </p:sp>
      <p:pic>
        <p:nvPicPr>
          <p:cNvPr id="6" name="Picture 2" descr="Image result for kernel tri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8331" y="1389206"/>
            <a:ext cx="3948285" cy="3087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531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5" y="95388"/>
            <a:ext cx="7056999" cy="5878532"/>
          </a:xfrm>
          <a:prstGeom prst="rect">
            <a:avLst/>
          </a:prstGeom>
          <a:noFill/>
        </p:spPr>
        <p:txBody>
          <a:bodyPr wrap="square" rtlCol="0">
            <a:spAutoFit/>
          </a:bodyPr>
          <a:lstStyle/>
          <a:p>
            <a:r>
              <a:rPr lang="sv-SE" sz="3200" b="1" dirty="0">
                <a:latin typeface="Times New Roman" panose="02020603050405020304" pitchFamily="18" charset="0"/>
                <a:cs typeface="Times New Roman" panose="02020603050405020304" pitchFamily="18" charset="0"/>
              </a:rPr>
              <a:t>Extended use of Support Vector Machines (SVM)</a:t>
            </a:r>
          </a:p>
          <a:p>
            <a:endParaRPr lang="sv-SE" sz="2400" b="1" dirty="0">
              <a:latin typeface="Times New Roman" panose="02020603050405020304" pitchFamily="18" charset="0"/>
              <a:cs typeface="Times New Roman" panose="02020603050405020304" pitchFamily="18" charset="0"/>
            </a:endParaRPr>
          </a:p>
          <a:p>
            <a:r>
              <a:rPr lang="sv-SE" sz="2400" dirty="0">
                <a:latin typeface="Times New Roman" panose="02020603050405020304" pitchFamily="18" charset="0"/>
                <a:cs typeface="Times New Roman" panose="02020603050405020304" pitchFamily="18" charset="0"/>
              </a:rPr>
              <a:t>As described SVM handles linear binary classification problems and by transformation of the instance space also the non-linear cases.</a:t>
            </a:r>
          </a:p>
          <a:p>
            <a:endParaRPr lang="sv-SE" sz="2400" dirty="0">
              <a:latin typeface="Times New Roman" panose="02020603050405020304" pitchFamily="18" charset="0"/>
              <a:cs typeface="Times New Roman" panose="02020603050405020304" pitchFamily="18" charset="0"/>
            </a:endParaRPr>
          </a:p>
          <a:p>
            <a:r>
              <a:rPr lang="sv-SE" sz="2400" dirty="0">
                <a:latin typeface="Times New Roman" panose="02020603050405020304" pitchFamily="18" charset="0"/>
                <a:cs typeface="Times New Roman" panose="02020603050405020304" pitchFamily="18" charset="0"/>
              </a:rPr>
              <a:t>SVM can be modified and combined to handle multiple class problems. The strategy here is to </a:t>
            </a:r>
            <a:r>
              <a:rPr lang="en-US" sz="2400" dirty="0">
                <a:latin typeface="Times New Roman" panose="02020603050405020304" pitchFamily="18" charset="0"/>
                <a:cs typeface="Times New Roman" panose="02020603050405020304" pitchFamily="18" charset="0"/>
              </a:rPr>
              <a:t> reduce the single multiclass problem into multiple binary classification problems.</a:t>
            </a:r>
            <a:endParaRPr lang="sv-SE" sz="2400" dirty="0">
              <a:latin typeface="Times New Roman" panose="02020603050405020304" pitchFamily="18" charset="0"/>
              <a:cs typeface="Times New Roman" panose="02020603050405020304" pitchFamily="18" charset="0"/>
            </a:endParaRPr>
          </a:p>
          <a:p>
            <a:endParaRPr lang="sv-SE" sz="2400" dirty="0">
              <a:latin typeface="Times New Roman" panose="02020603050405020304" pitchFamily="18" charset="0"/>
              <a:cs typeface="Times New Roman" panose="02020603050405020304" pitchFamily="18" charset="0"/>
            </a:endParaRPr>
          </a:p>
          <a:p>
            <a:r>
              <a:rPr lang="sv-SE" sz="2400" dirty="0">
                <a:latin typeface="Times New Roman" panose="02020603050405020304" pitchFamily="18" charset="0"/>
                <a:cs typeface="Times New Roman" panose="02020603050405020304" pitchFamily="18" charset="0"/>
              </a:rPr>
              <a:t>SVM can also be  modified to handle regression still keeping most of the key properties of the algorithm</a:t>
            </a:r>
          </a:p>
          <a:p>
            <a:endParaRPr lang="en-US"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7407965" y="4359344"/>
            <a:ext cx="2888973" cy="1876425"/>
          </a:xfrm>
          <a:prstGeom prst="rect">
            <a:avLst/>
          </a:prstGeom>
        </p:spPr>
      </p:pic>
      <p:pic>
        <p:nvPicPr>
          <p:cNvPr id="1028" name="Picture 4" descr="Image result for binary and multiclass classific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2966" y="1566723"/>
            <a:ext cx="4629150"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117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6141" y="393290"/>
            <a:ext cx="6731707" cy="5262979"/>
          </a:xfrm>
          <a:prstGeom prst="rect">
            <a:avLst/>
          </a:prstGeom>
          <a:noFill/>
        </p:spPr>
        <p:txBody>
          <a:bodyPr wrap="square" rtlCol="0">
            <a:spAutoFit/>
          </a:bodyPr>
          <a:lstStyle/>
          <a:p>
            <a:r>
              <a:rPr lang="sv-SE" sz="2400" b="1" dirty="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a:latin typeface="Times New Roman" panose="02020603050405020304" pitchFamily="18" charset="0"/>
                <a:cs typeface="Times New Roman" panose="02020603050405020304" pitchFamily="18" charset="0"/>
              </a:rPr>
              <a:t>Professor Carl Gustaf Jansson, KTH</a:t>
            </a:r>
          </a:p>
          <a:p>
            <a:endParaRPr lang="sv-SE" sz="2400" i="1" dirty="0">
              <a:latin typeface="Times New Roman" panose="02020603050405020304" pitchFamily="18" charset="0"/>
              <a:cs typeface="Times New Roman" panose="02020603050405020304" pitchFamily="18" charset="0"/>
            </a:endParaRPr>
          </a:p>
          <a:p>
            <a:endParaRPr lang="sv-SE" sz="2400" i="1" dirty="0">
              <a:latin typeface="Times New Roman" panose="02020603050405020304" pitchFamily="18" charset="0"/>
              <a:cs typeface="Times New Roman" panose="02020603050405020304" pitchFamily="18" charset="0"/>
            </a:endParaRPr>
          </a:p>
          <a:p>
            <a:r>
              <a:rPr lang="sv-SE" sz="2800" b="1" i="1" dirty="0">
                <a:latin typeface="Times New Roman" panose="02020603050405020304" pitchFamily="18" charset="0"/>
                <a:cs typeface="Times New Roman" panose="02020603050405020304" pitchFamily="18" charset="0"/>
              </a:rPr>
              <a:t>Thanks for your attention!</a:t>
            </a:r>
          </a:p>
          <a:p>
            <a:endParaRPr lang="sv-SE" sz="2400" i="1" dirty="0">
              <a:latin typeface="Times New Roman" panose="02020603050405020304" pitchFamily="18" charset="0"/>
              <a:cs typeface="Times New Roman" panose="02020603050405020304" pitchFamily="18" charset="0"/>
            </a:endParaRPr>
          </a:p>
          <a:p>
            <a:endParaRPr lang="sv-SE" sz="2400" i="1" dirty="0">
              <a:latin typeface="Times New Roman" panose="02020603050405020304" pitchFamily="18" charset="0"/>
              <a:cs typeface="Times New Roman" panose="02020603050405020304" pitchFamily="18" charset="0"/>
            </a:endParaRPr>
          </a:p>
          <a:p>
            <a:r>
              <a:rPr lang="sv-SE" sz="2800" dirty="0">
                <a:latin typeface="Times New Roman" panose="02020603050405020304" pitchFamily="18" charset="0"/>
                <a:cs typeface="Times New Roman" panose="02020603050405020304" pitchFamily="18" charset="0"/>
              </a:rPr>
              <a:t>The next lecture 4.5 will be on the topic:</a:t>
            </a:r>
          </a:p>
          <a:p>
            <a:endParaRPr lang="sv-SE" sz="3200" b="1" dirty="0">
              <a:latin typeface="Times New Roman" panose="02020603050405020304" pitchFamily="18" charset="0"/>
              <a:cs typeface="Times New Roman" panose="02020603050405020304" pitchFamily="18" charset="0"/>
            </a:endParaRPr>
          </a:p>
          <a:p>
            <a:r>
              <a:rPr lang="sv-SE" sz="3200" b="1">
                <a:latin typeface="Times New Roman" panose="02020603050405020304" pitchFamily="18" charset="0"/>
                <a:cs typeface="Times New Roman" panose="02020603050405020304" pitchFamily="18" charset="0"/>
              </a:rPr>
              <a:t>Cluster Analysis</a:t>
            </a:r>
            <a:endParaRPr lang="sv-SE"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8930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92204" y="84138"/>
            <a:ext cx="8673336" cy="1569660"/>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 Distance-Weighted Nearest Neighbor Algorithm</a:t>
            </a:r>
          </a:p>
          <a:p>
            <a:endParaRPr lang="sv-SE" sz="3200" b="1" dirty="0">
              <a:latin typeface="Times New Roman" panose="02020603050405020304" pitchFamily="18" charset="0"/>
              <a:cs typeface="Times New Roman" panose="02020603050405020304" pitchFamily="18" charset="0"/>
            </a:endParaRPr>
          </a:p>
          <a:p>
            <a:endParaRPr lang="en-US" sz="3200" b="1" dirty="0">
              <a:latin typeface="Times New Roman" panose="02020603050405020304" pitchFamily="18" charset="0"/>
              <a:cs typeface="Times New Roman" panose="02020603050405020304" pitchFamily="18" charset="0"/>
            </a:endParaRPr>
          </a:p>
        </p:txBody>
      </p:sp>
      <p:sp>
        <p:nvSpPr>
          <p:cNvPr id="3" name="Rectangle 5"/>
          <p:cNvSpPr>
            <a:spLocks noChangeArrowheads="1"/>
          </p:cNvSpPr>
          <p:nvPr/>
        </p:nvSpPr>
        <p:spPr bwMode="auto">
          <a:xfrm>
            <a:off x="385918" y="732024"/>
            <a:ext cx="9315643"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The </a:t>
            </a:r>
            <a:r>
              <a:rPr kumimoji="0" lang="en-US" altLang="en-US" sz="2000" b="0" i="1"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k</a:t>
            </a:r>
            <a:r>
              <a:rPr kumimoji="0" lang="en-US" altLang="en-US" sz="20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-nearest neighbor classifier can be viewed as assigning the </a:t>
            </a:r>
            <a:r>
              <a:rPr kumimoji="0" lang="en-US" altLang="en-US" sz="2000" b="0" i="1"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k</a:t>
            </a:r>
            <a:r>
              <a:rPr kumimoji="0" lang="en-US" altLang="en-US" sz="20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nearest neighbors a weight of 1 and all others a</a:t>
            </a:r>
            <a:r>
              <a:rPr kumimoji="0" lang="en-US" altLang="en-US" sz="2000" b="0" i="0" u="none" strike="noStrike" cap="none" normalizeH="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weight of 0.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222222"/>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This can be generalized to weighted nearest neighbor classifiers. That is, where the </a:t>
            </a:r>
            <a:r>
              <a:rPr lang="en-US" altLang="en-US" sz="2000" i="1" dirty="0" err="1">
                <a:solidFill>
                  <a:srgbClr val="222222"/>
                </a:solidFill>
                <a:latin typeface="Times New Roman" panose="02020603050405020304" pitchFamily="18" charset="0"/>
                <a:cs typeface="Times New Roman" panose="02020603050405020304" pitchFamily="18" charset="0"/>
              </a:rPr>
              <a:t>ith</a:t>
            </a:r>
            <a:r>
              <a:rPr lang="en-US" altLang="en-US" sz="2000" i="1" dirty="0">
                <a:solidFill>
                  <a:srgbClr val="222222"/>
                </a:solidFill>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nearest neighbor is assigned a weight  </a:t>
            </a:r>
            <a:r>
              <a:rPr kumimoji="0" lang="en-US" altLang="en-US" sz="20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wi</a:t>
            </a:r>
            <a:r>
              <a:rPr kumimoji="0" lang="en-US" altLang="en-US" sz="20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where </a:t>
            </a:r>
            <a:r>
              <a:rPr kumimoji="0" lang="en-US" altLang="en-US" sz="20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i</a:t>
            </a:r>
            <a:r>
              <a:rPr kumimoji="0" lang="en-US" altLang="en-US" sz="20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=1..k.</a:t>
            </a:r>
            <a:r>
              <a:rPr kumimoji="0" lang="en-US" altLang="en-US" sz="2000" b="0" i="0" u="none" strike="noStrike" cap="none" normalizeH="0" dirty="0">
                <a:ln>
                  <a:noFill/>
                </a:ln>
                <a:solidFill>
                  <a:srgbClr val="222222"/>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en-US" sz="2000" dirty="0">
              <a:solidFill>
                <a:srgbClr val="222222"/>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sv-SE" altLang="en-US" sz="2000" dirty="0">
                <a:solidFill>
                  <a:srgbClr val="222222"/>
                </a:solidFill>
                <a:latin typeface="Times New Roman" panose="02020603050405020304" pitchFamily="18" charset="0"/>
                <a:cs typeface="Times New Roman" panose="02020603050405020304" pitchFamily="18" charset="0"/>
              </a:rPr>
              <a:t>A typical weight is the inverse of the square of the distance = 1/ d(xq, xi)^2.</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en-US" sz="2000" dirty="0">
              <a:solidFill>
                <a:srgbClr val="222222"/>
              </a:solidFill>
              <a:latin typeface="Times New Roman" panose="02020603050405020304" pitchFamily="18" charset="0"/>
              <a:cs typeface="Times New Roman" panose="02020603050405020304" pitchFamily="18" charset="0"/>
            </a:endParaRPr>
          </a:p>
          <a:p>
            <a:pPr lvl="0"/>
            <a:r>
              <a:rPr lang="en-US" altLang="en-US" sz="2000" dirty="0">
                <a:latin typeface="Times New Roman" panose="02020603050405020304" pitchFamily="18" charset="0"/>
                <a:cs typeface="Times New Roman" panose="02020603050405020304" pitchFamily="18" charset="0"/>
              </a:rPr>
              <a:t>The weighted </a:t>
            </a:r>
            <a:r>
              <a:rPr lang="en-US" altLang="en-US" sz="2000" i="1" dirty="0">
                <a:latin typeface="Times New Roman" panose="02020603050405020304" pitchFamily="18" charset="0"/>
                <a:cs typeface="Times New Roman" panose="02020603050405020304" pitchFamily="18" charset="0"/>
              </a:rPr>
              <a:t>k</a:t>
            </a:r>
            <a:r>
              <a:rPr lang="en-US" altLang="en-US" sz="2000" dirty="0">
                <a:latin typeface="Times New Roman" panose="02020603050405020304" pitchFamily="18" charset="0"/>
                <a:cs typeface="Times New Roman" panose="02020603050405020304" pitchFamily="18" charset="0"/>
              </a:rPr>
              <a:t>-NN algorithm can be used both for classification or regression: </a:t>
            </a:r>
          </a:p>
          <a:p>
            <a:pPr marL="285750" lvl="3" indent="-285750">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In weighted </a:t>
            </a:r>
            <a:r>
              <a:rPr lang="en-US" altLang="en-US" sz="2000" i="1" dirty="0">
                <a:latin typeface="Times New Roman" panose="02020603050405020304" pitchFamily="18" charset="0"/>
                <a:cs typeface="Times New Roman" panose="02020603050405020304" pitchFamily="18" charset="0"/>
              </a:rPr>
              <a:t>k-NN classification</a:t>
            </a:r>
            <a:r>
              <a:rPr lang="en-US" altLang="en-US" sz="2000" dirty="0">
                <a:latin typeface="Times New Roman" panose="02020603050405020304" pitchFamily="18" charset="0"/>
                <a:cs typeface="Times New Roman" panose="02020603050405020304" pitchFamily="18" charset="0"/>
              </a:rPr>
              <a:t>, the output is a class membership. An query instance (</a:t>
            </a:r>
            <a:r>
              <a:rPr lang="en-US" altLang="en-US" sz="2000" dirty="0" err="1">
                <a:latin typeface="Times New Roman" panose="02020603050405020304" pitchFamily="18" charset="0"/>
                <a:cs typeface="Times New Roman" panose="02020603050405020304" pitchFamily="18" charset="0"/>
              </a:rPr>
              <a:t>xq</a:t>
            </a:r>
            <a:r>
              <a:rPr lang="en-US" altLang="en-US" sz="2000" dirty="0">
                <a:latin typeface="Times New Roman" panose="02020603050405020304" pitchFamily="18" charset="0"/>
                <a:cs typeface="Times New Roman" panose="02020603050405020304" pitchFamily="18" charset="0"/>
              </a:rPr>
              <a:t>) is assigned the class label most common among its </a:t>
            </a:r>
            <a:r>
              <a:rPr lang="en-US" altLang="en-US" sz="2000" i="1" dirty="0">
                <a:latin typeface="Times New Roman" panose="02020603050405020304" pitchFamily="18" charset="0"/>
                <a:cs typeface="Times New Roman" panose="02020603050405020304" pitchFamily="18" charset="0"/>
              </a:rPr>
              <a:t>k</a:t>
            </a:r>
            <a:r>
              <a:rPr lang="en-US" altLang="en-US" sz="2000" dirty="0">
                <a:latin typeface="Times New Roman" panose="02020603050405020304" pitchFamily="18" charset="0"/>
                <a:cs typeface="Times New Roman" panose="02020603050405020304" pitchFamily="18" charset="0"/>
              </a:rPr>
              <a:t> nearest neighbors where the ´vote´  of each neighbor </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 is weighted with </a:t>
            </a:r>
            <a:r>
              <a:rPr lang="en-US" altLang="en-US" sz="2000" dirty="0" err="1">
                <a:latin typeface="Times New Roman" panose="02020603050405020304" pitchFamily="18" charset="0"/>
                <a:cs typeface="Times New Roman" panose="02020603050405020304" pitchFamily="18" charset="0"/>
              </a:rPr>
              <a:t>wi</a:t>
            </a:r>
            <a:r>
              <a:rPr lang="en-US" altLang="en-US" sz="2000" dirty="0">
                <a:latin typeface="Times New Roman" panose="02020603050405020304" pitchFamily="18" charset="0"/>
                <a:cs typeface="Times New Roman" panose="02020603050405020304" pitchFamily="18" charset="0"/>
              </a:rPr>
              <a:t>. </a:t>
            </a:r>
          </a:p>
          <a:p>
            <a:pPr marL="285750" lvl="3" indent="-285750">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In </a:t>
            </a:r>
            <a:r>
              <a:rPr lang="en-US" altLang="en-US" sz="2000" i="1" dirty="0">
                <a:latin typeface="Times New Roman" panose="02020603050405020304" pitchFamily="18" charset="0"/>
                <a:cs typeface="Times New Roman" panose="02020603050405020304" pitchFamily="18" charset="0"/>
              </a:rPr>
              <a:t>k-NN regression</a:t>
            </a:r>
            <a:r>
              <a:rPr lang="en-US" altLang="en-US" sz="2000" dirty="0">
                <a:latin typeface="Times New Roman" panose="02020603050405020304" pitchFamily="18" charset="0"/>
                <a:cs typeface="Times New Roman" panose="02020603050405020304" pitchFamily="18" charset="0"/>
              </a:rPr>
              <a:t>, the output is the property value for the query instance (</a:t>
            </a:r>
            <a:r>
              <a:rPr lang="en-US" altLang="en-US" sz="2000" dirty="0" err="1">
                <a:latin typeface="Times New Roman" panose="02020603050405020304" pitchFamily="18" charset="0"/>
                <a:cs typeface="Times New Roman" panose="02020603050405020304" pitchFamily="18" charset="0"/>
              </a:rPr>
              <a:t>xq</a:t>
            </a:r>
            <a:r>
              <a:rPr lang="en-US" altLang="en-US" sz="2000" dirty="0">
                <a:latin typeface="Times New Roman" panose="02020603050405020304" pitchFamily="18" charset="0"/>
                <a:cs typeface="Times New Roman" panose="02020603050405020304" pitchFamily="18" charset="0"/>
              </a:rPr>
              <a:t>). This value is the weighted sum of the property values of its </a:t>
            </a:r>
            <a:r>
              <a:rPr lang="en-US" altLang="en-US" sz="2000" i="1" dirty="0">
                <a:latin typeface="Times New Roman" panose="02020603050405020304" pitchFamily="18" charset="0"/>
                <a:cs typeface="Times New Roman" panose="02020603050405020304" pitchFamily="18" charset="0"/>
              </a:rPr>
              <a:t>k</a:t>
            </a:r>
            <a:r>
              <a:rPr lang="en-US" altLang="en-US" sz="2000" dirty="0">
                <a:latin typeface="Times New Roman" panose="02020603050405020304" pitchFamily="18" charset="0"/>
                <a:cs typeface="Times New Roman" panose="02020603050405020304" pitchFamily="18" charset="0"/>
              </a:rPr>
              <a:t> nearest neighbors divided by the sum of the weights.</a:t>
            </a:r>
          </a:p>
          <a:p>
            <a:pPr marL="285750" lvl="3" indent="-285750">
              <a:buFont typeface="Arial" panose="020B0604020202020204" pitchFamily="34" charset="0"/>
              <a:buChar char="•"/>
            </a:pPr>
            <a:endParaRPr lang="sv-SE" altLang="en-US" sz="2000" dirty="0">
              <a:latin typeface="Times New Roman" panose="02020603050405020304" pitchFamily="18" charset="0"/>
              <a:cs typeface="Times New Roman" panose="02020603050405020304" pitchFamily="18" charset="0"/>
            </a:endParaRPr>
          </a:p>
          <a:p>
            <a:pPr marL="0" lvl="3"/>
            <a:r>
              <a:rPr lang="sv-SE" altLang="en-US" sz="2000" dirty="0">
                <a:latin typeface="Times New Roman" panose="02020603050405020304" pitchFamily="18" charset="0"/>
                <a:cs typeface="Times New Roman" panose="02020603050405020304" pitchFamily="18" charset="0"/>
              </a:rPr>
              <a:t>In the weighted approach one can extend the k-nearest neighbor method from k to all dataitems. The alternative to keep to k elements is called a local weighted method while the extension to all dataitems is called a global weighted method.</a:t>
            </a:r>
            <a:endParaRPr lang="en-US" altLang="en-US" sz="2000" dirty="0">
              <a:latin typeface="Times New Roman" panose="02020603050405020304" pitchFamily="18" charset="0"/>
              <a:cs typeface="Times New Roman" panose="02020603050405020304" pitchFamily="18" charset="0"/>
            </a:endParaRPr>
          </a:p>
        </p:txBody>
      </p:sp>
      <p:sp>
        <p:nvSpPr>
          <p:cNvPr id="6" name="AutoShape 6" descr="1/k"/>
          <p:cNvSpPr>
            <a:spLocks noChangeAspect="1" noChangeArrowheads="1"/>
          </p:cNvSpPr>
          <p:nvPr/>
        </p:nvSpPr>
        <p:spPr bwMode="auto">
          <a:xfrm>
            <a:off x="5595938" y="-2206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7" descr="w_{{ni}}"/>
          <p:cNvSpPr>
            <a:spLocks noChangeAspect="1" noChangeArrowheads="1"/>
          </p:cNvSpPr>
          <p:nvPr/>
        </p:nvSpPr>
        <p:spPr bwMode="auto">
          <a:xfrm>
            <a:off x="14244638" y="-2206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sum _{{i=1}}^{n}w_{{ni}}=1"/>
          <p:cNvSpPr>
            <a:spLocks noChangeAspect="1" noChangeArrowheads="1"/>
          </p:cNvSpPr>
          <p:nvPr/>
        </p:nvSpPr>
        <p:spPr bwMode="auto">
          <a:xfrm>
            <a:off x="14676438" y="-2206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17280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10420" y="7937"/>
            <a:ext cx="10287027" cy="4585871"/>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 Locally Weighted Regression</a:t>
            </a:r>
          </a:p>
          <a:p>
            <a:endParaRPr lang="sv-SE" sz="2000" dirty="0">
              <a:latin typeface="Times New Roman" panose="02020603050405020304" pitchFamily="18" charset="0"/>
              <a:cs typeface="Times New Roman" panose="02020603050405020304" pitchFamily="18" charset="0"/>
            </a:endParaRPr>
          </a:p>
          <a:p>
            <a:r>
              <a:rPr lang="sv-SE" sz="2000" dirty="0">
                <a:latin typeface="Times New Roman" panose="02020603050405020304" pitchFamily="18" charset="0"/>
                <a:cs typeface="Times New Roman" panose="02020603050405020304" pitchFamily="18" charset="0"/>
              </a:rPr>
              <a:t>The  nearest neighbor approaches approximate a target function for a single query instance (xq). </a:t>
            </a:r>
            <a:r>
              <a:rPr lang="en-US" sz="2000" dirty="0">
                <a:latin typeface="Times New Roman" panose="02020603050405020304" pitchFamily="18" charset="0"/>
                <a:cs typeface="Times New Roman" panose="02020603050405020304" pitchFamily="18" charset="0"/>
              </a:rPr>
              <a:t>Locally weighted regression (LWR) is an extension of this approach. It constructs an explicit approximation of the target function over a local region surrounding  </a:t>
            </a:r>
            <a:r>
              <a:rPr lang="en-US" sz="2000" dirty="0" err="1">
                <a:latin typeface="Times New Roman" panose="02020603050405020304" pitchFamily="18" charset="0"/>
                <a:cs typeface="Times New Roman" panose="02020603050405020304" pitchFamily="18" charset="0"/>
              </a:rPr>
              <a:t>xq</a:t>
            </a:r>
            <a:r>
              <a:rPr lang="en-US" sz="2000" dirty="0">
                <a:latin typeface="Times New Roman" panose="02020603050405020304" pitchFamily="18" charset="0"/>
                <a:cs typeface="Times New Roman" panose="02020603050405020304" pitchFamily="18" charset="0"/>
              </a:rPr>
              <a:t>. </a:t>
            </a:r>
            <a:r>
              <a:rPr lang="sv-SE" sz="2000" dirty="0">
                <a:latin typeface="Times New Roman" panose="02020603050405020304" pitchFamily="18" charset="0"/>
                <a:cs typeface="Times New Roman" panose="02020603050405020304" pitchFamily="18" charset="0"/>
              </a:rPr>
              <a:t>The approximation may be a linear function, a quadratic function etc. </a:t>
            </a:r>
          </a:p>
          <a:p>
            <a:endParaRPr lang="sv-SE"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sv-SE" sz="2000" dirty="0">
                <a:latin typeface="Times New Roman" panose="02020603050405020304" pitchFamily="18" charset="0"/>
                <a:cs typeface="Times New Roman" panose="02020603050405020304" pitchFamily="18" charset="0"/>
              </a:rPr>
              <a:t>The term local in term locally weighted regression is motivated by the fact that approximation is based only on data near to xq.</a:t>
            </a:r>
            <a:r>
              <a:rPr lang="en-US" sz="20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sv-SE" sz="2000" dirty="0">
                <a:latin typeface="Times New Roman" panose="02020603050405020304" pitchFamily="18" charset="0"/>
                <a:cs typeface="Times New Roman" panose="02020603050405020304" pitchFamily="18" charset="0"/>
              </a:rPr>
              <a:t>The term weighted is motivated by the fact that the contribition of training instances are weighted based on the distance from xq. </a:t>
            </a:r>
            <a:r>
              <a:rPr lang="en-US" sz="2000" dirty="0">
                <a:latin typeface="Times New Roman" panose="02020603050405020304" pitchFamily="18" charset="0"/>
                <a:cs typeface="Times New Roman" panose="02020603050405020304" pitchFamily="18" charset="0"/>
              </a:rPr>
              <a:t>The weights are defined by a so called kernel function. </a:t>
            </a:r>
          </a:p>
          <a:p>
            <a:r>
              <a:rPr lang="sv-SE" sz="2000" dirty="0">
                <a:latin typeface="Times New Roman" panose="02020603050405020304" pitchFamily="18" charset="0"/>
                <a:cs typeface="Times New Roman" panose="02020603050405020304" pitchFamily="18" charset="0"/>
              </a:rPr>
              <a:t>      One can say that the kernel function moderates the original distance measure.</a:t>
            </a:r>
          </a:p>
          <a:p>
            <a:pPr marL="342900" indent="-342900">
              <a:buFont typeface="Arial" panose="020B0604020202020204" pitchFamily="34" charset="0"/>
              <a:buChar char="•"/>
            </a:pPr>
            <a:r>
              <a:rPr lang="sv-SE" sz="2000" dirty="0">
                <a:latin typeface="Times New Roman" panose="02020603050405020304" pitchFamily="18" charset="0"/>
                <a:cs typeface="Times New Roman" panose="02020603050405020304" pitchFamily="18" charset="0"/>
              </a:rPr>
              <a:t>The term regression is motivated by the fact that we aim at approximating real-valued functions.</a:t>
            </a:r>
            <a:endParaRPr lang="en-US" sz="2000" dirty="0">
              <a:latin typeface="Times New Roman" panose="02020603050405020304" pitchFamily="18" charset="0"/>
              <a:cs typeface="Times New Roman" panose="02020603050405020304" pitchFamily="18" charset="0"/>
            </a:endParaRPr>
          </a:p>
        </p:txBody>
      </p:sp>
      <p:sp>
        <p:nvSpPr>
          <p:cNvPr id="6" name="AutoShape 6" descr="1/k"/>
          <p:cNvSpPr>
            <a:spLocks noChangeAspect="1" noChangeArrowheads="1"/>
          </p:cNvSpPr>
          <p:nvPr/>
        </p:nvSpPr>
        <p:spPr bwMode="auto">
          <a:xfrm>
            <a:off x="5595938" y="-2206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7" descr="w_{{ni}}"/>
          <p:cNvSpPr>
            <a:spLocks noChangeAspect="1" noChangeArrowheads="1"/>
          </p:cNvSpPr>
          <p:nvPr/>
        </p:nvSpPr>
        <p:spPr bwMode="auto">
          <a:xfrm>
            <a:off x="14244638" y="-2206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sum _{{i=1}}^{n}w_{{ni}}=1"/>
          <p:cNvSpPr>
            <a:spLocks noChangeAspect="1" noChangeArrowheads="1"/>
          </p:cNvSpPr>
          <p:nvPr/>
        </p:nvSpPr>
        <p:spPr bwMode="auto">
          <a:xfrm>
            <a:off x="14676438" y="-2206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2530" name="Picture 2" descr="Image result for weighted k-nearest-neighbor kern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653" y="4540868"/>
            <a:ext cx="7505313" cy="216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877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07975" y="160337"/>
            <a:ext cx="5221572" cy="8894743"/>
          </a:xfrm>
          <a:prstGeom prst="rect">
            <a:avLst/>
          </a:prstGeom>
          <a:noFill/>
        </p:spPr>
        <p:txBody>
          <a:bodyPr wrap="square" rtlCol="0">
            <a:spAutoFit/>
          </a:bodyPr>
          <a:lstStyle/>
          <a:p>
            <a:r>
              <a:rPr lang="sv-SE" sz="3200" b="1" dirty="0">
                <a:latin typeface="Times New Roman" panose="02020603050405020304" pitchFamily="18" charset="0"/>
                <a:cs typeface="Times New Roman" panose="02020603050405020304" pitchFamily="18" charset="0"/>
              </a:rPr>
              <a:t>Kernel functions in</a:t>
            </a:r>
          </a:p>
          <a:p>
            <a:r>
              <a:rPr lang="sv-SE" sz="3200" b="1" dirty="0">
                <a:latin typeface="Times New Roman" panose="02020603050405020304" pitchFamily="18" charset="0"/>
                <a:cs typeface="Times New Roman" panose="02020603050405020304" pitchFamily="18" charset="0"/>
              </a:rPr>
              <a:t>Non parametric Statistics</a:t>
            </a:r>
          </a:p>
          <a:p>
            <a:endParaRPr lang="sv-SE" sz="2000" dirty="0">
              <a:latin typeface="Times New Roman" panose="02020603050405020304" pitchFamily="18" charset="0"/>
              <a:cs typeface="Times New Roman" panose="02020603050405020304" pitchFamily="18" charset="0"/>
            </a:endParaRPr>
          </a:p>
          <a:p>
            <a:r>
              <a:rPr lang="sv-SE" sz="2000" dirty="0">
                <a:latin typeface="Times New Roman" panose="02020603050405020304" pitchFamily="18" charset="0"/>
                <a:cs typeface="Times New Roman" panose="02020603050405020304" pitchFamily="18" charset="0"/>
              </a:rPr>
              <a:t>A Kernel is a window function. When the</a:t>
            </a:r>
          </a:p>
          <a:p>
            <a:r>
              <a:rPr lang="sv-SE" sz="2000" dirty="0">
                <a:latin typeface="Times New Roman" panose="02020603050405020304" pitchFamily="18" charset="0"/>
                <a:cs typeface="Times New Roman" panose="02020603050405020304" pitchFamily="18" charset="0"/>
              </a:rPr>
              <a:t>Argument is a distance measure on can say that</a:t>
            </a:r>
          </a:p>
          <a:p>
            <a:r>
              <a:rPr lang="sv-SE" sz="2000" dirty="0">
                <a:latin typeface="Times New Roman" panose="02020603050405020304" pitchFamily="18" charset="0"/>
                <a:cs typeface="Times New Roman" panose="02020603050405020304" pitchFamily="18" charset="0"/>
              </a:rPr>
              <a:t>the kernel function is a moderation of the original distance measure.</a:t>
            </a:r>
          </a:p>
          <a:p>
            <a:endParaRPr lang="sv-SE"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Kernel is a non-negative real valued </a:t>
            </a:r>
            <a:r>
              <a:rPr lang="en-US" sz="2000" dirty="0" err="1">
                <a:latin typeface="Times New Roman" panose="02020603050405020304" pitchFamily="18" charset="0"/>
                <a:cs typeface="Times New Roman" panose="02020603050405020304" pitchFamily="18" charset="0"/>
              </a:rPr>
              <a:t>integrable</a:t>
            </a:r>
            <a:r>
              <a:rPr lang="en-US" sz="2000" dirty="0">
                <a:latin typeface="Times New Roman" panose="02020603050405020304" pitchFamily="18" charset="0"/>
                <a:cs typeface="Times New Roman" panose="02020603050405020304" pitchFamily="18" charset="0"/>
              </a:rPr>
              <a:t> function </a:t>
            </a:r>
            <a:r>
              <a:rPr lang="en-US" sz="2000" i="1" dirty="0">
                <a:latin typeface="Times New Roman" panose="02020603050405020304" pitchFamily="18" charset="0"/>
                <a:cs typeface="Times New Roman" panose="02020603050405020304" pitchFamily="18" charset="0"/>
              </a:rPr>
              <a:t>K.</a:t>
            </a:r>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For most applications, it is common to define the function to satisfy two additional requirements:</a:t>
            </a:r>
          </a:p>
          <a:p>
            <a:pPr marL="342900" indent="-342900">
              <a:buFontTx/>
              <a:buChar char="-"/>
            </a:pPr>
            <a:r>
              <a:rPr lang="sv-SE" sz="2000" dirty="0">
                <a:latin typeface="Times New Roman" panose="02020603050405020304" pitchFamily="18" charset="0"/>
                <a:cs typeface="Times New Roman" panose="02020603050405020304" pitchFamily="18" charset="0"/>
              </a:rPr>
              <a:t>The infinite  integral over K(x)dx = 1</a:t>
            </a:r>
          </a:p>
          <a:p>
            <a:pPr marL="342900" indent="-342900">
              <a:buFontTx/>
              <a:buChar char="-"/>
            </a:pPr>
            <a:r>
              <a:rPr lang="sv-SE" sz="2000" dirty="0">
                <a:latin typeface="Times New Roman" panose="02020603050405020304" pitchFamily="18" charset="0"/>
                <a:cs typeface="Times New Roman" panose="02020603050405020304" pitchFamily="18" charset="0"/>
              </a:rPr>
              <a:t>K(x) = K(-x) for all x.</a:t>
            </a:r>
          </a:p>
          <a:p>
            <a:pPr marL="342900" indent="-342900">
              <a:buFontTx/>
              <a:buChar char="-"/>
            </a:pPr>
            <a:endParaRPr lang="sv-SE"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Several types of kernel functions are </a:t>
            </a:r>
          </a:p>
          <a:p>
            <a:r>
              <a:rPr lang="en-US" sz="2000" dirty="0">
                <a:latin typeface="Times New Roman" panose="02020603050405020304" pitchFamily="18" charset="0"/>
                <a:cs typeface="Times New Roman" panose="02020603050405020304" pitchFamily="18" charset="0"/>
              </a:rPr>
              <a:t>commonly used: uniform, triangle, </a:t>
            </a:r>
          </a:p>
          <a:p>
            <a:r>
              <a:rPr lang="en-US" sz="2000" dirty="0" err="1">
                <a:latin typeface="Times New Roman" panose="02020603050405020304" pitchFamily="18" charset="0"/>
                <a:cs typeface="Times New Roman" panose="02020603050405020304" pitchFamily="18" charset="0"/>
              </a:rPr>
              <a:t>Epanechnikov</a:t>
            </a:r>
            <a:r>
              <a:rPr lang="en-US" sz="2000" dirty="0">
                <a:latin typeface="Times New Roman" panose="02020603050405020304" pitchFamily="18" charset="0"/>
                <a:cs typeface="Times New Roman" panose="02020603050405020304" pitchFamily="18" charset="0"/>
              </a:rPr>
              <a:t>, quartic (bi-weight),</a:t>
            </a:r>
          </a:p>
          <a:p>
            <a:r>
              <a:rPr lang="en-US" sz="2000" dirty="0">
                <a:latin typeface="Times New Roman" panose="02020603050405020304" pitchFamily="18" charset="0"/>
                <a:cs typeface="Times New Roman" panose="02020603050405020304" pitchFamily="18" charset="0"/>
              </a:rPr>
              <a:t>tri-weight, Gaussian, and cosine.</a:t>
            </a:r>
          </a:p>
          <a:p>
            <a:endParaRPr lang="sv-SE" sz="3200" b="1" dirty="0">
              <a:latin typeface="Times New Roman" panose="02020603050405020304" pitchFamily="18" charset="0"/>
              <a:cs typeface="Times New Roman" panose="02020603050405020304" pitchFamily="18" charset="0"/>
            </a:endParaRPr>
          </a:p>
          <a:p>
            <a:endParaRPr lang="sv-SE" sz="3200" b="1" dirty="0">
              <a:latin typeface="Times New Roman" panose="02020603050405020304" pitchFamily="18" charset="0"/>
              <a:cs typeface="Times New Roman" panose="02020603050405020304" pitchFamily="18" charset="0"/>
            </a:endParaRPr>
          </a:p>
          <a:p>
            <a:endParaRPr lang="sv-SE" sz="3200" b="1" dirty="0">
              <a:latin typeface="Times New Roman" panose="02020603050405020304" pitchFamily="18" charset="0"/>
              <a:cs typeface="Times New Roman" panose="02020603050405020304" pitchFamily="18" charset="0"/>
            </a:endParaRPr>
          </a:p>
          <a:p>
            <a:endParaRPr lang="en-US" sz="3200" b="1" dirty="0">
              <a:latin typeface="Times New Roman" panose="02020603050405020304" pitchFamily="18" charset="0"/>
              <a:cs typeface="Times New Roman" panose="02020603050405020304" pitchFamily="18" charset="0"/>
            </a:endParaRPr>
          </a:p>
        </p:txBody>
      </p:sp>
      <p:pic>
        <p:nvPicPr>
          <p:cNvPr id="19458" name="Picture 2" descr="https://upload.wikimedia.org/wikipedia/commons/thumb/4/47/Kernels.svg/500px-Kernels.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4485" y="300740"/>
            <a:ext cx="6331939" cy="5136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765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612775" y="465138"/>
            <a:ext cx="9286599" cy="5724644"/>
          </a:xfrm>
          <a:prstGeom prst="rect">
            <a:avLst/>
          </a:prstGeom>
          <a:noFill/>
        </p:spPr>
        <p:txBody>
          <a:bodyPr wrap="square" rtlCol="0">
            <a:spAutoFit/>
          </a:bodyPr>
          <a:lstStyle/>
          <a:p>
            <a:r>
              <a:rPr lang="sv-SE" sz="3200" b="1" dirty="0">
                <a:latin typeface="Times New Roman" panose="02020603050405020304" pitchFamily="18" charset="0"/>
                <a:cs typeface="Times New Roman" panose="02020603050405020304" pitchFamily="18" charset="0"/>
              </a:rPr>
              <a:t>Kernel methods as a kind of instance-based learners</a:t>
            </a:r>
          </a:p>
          <a:p>
            <a:endParaRPr lang="sv-SE" sz="14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Kernel functions are also useful in a kind of  weighted instance-based learners called kernel methods.</a:t>
            </a:r>
            <a:r>
              <a:rPr lang="en-US" sz="2000" u="sng"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The kernel function here serves as a similarity function.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This kind of method typically computes a classification as  a weighted sum of similarities:</a:t>
            </a:r>
          </a:p>
          <a:p>
            <a:r>
              <a:rPr lang="en-US" sz="2000"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Cq</a:t>
            </a:r>
            <a:r>
              <a:rPr lang="en-US" sz="2000" dirty="0">
                <a:latin typeface="Times New Roman" panose="02020603050405020304" pitchFamily="18" charset="0"/>
                <a:cs typeface="Times New Roman" panose="02020603050405020304" pitchFamily="18" charset="0"/>
              </a:rPr>
              <a:t> =Sign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=1..n Sum </a:t>
            </a:r>
            <a:r>
              <a:rPr lang="en-US" sz="2000" dirty="0" err="1">
                <a:latin typeface="Times New Roman" panose="02020603050405020304" pitchFamily="18" charset="0"/>
                <a:cs typeface="Times New Roman" panose="02020603050405020304" pitchFamily="18" charset="0"/>
              </a:rPr>
              <a:t>wi</a:t>
            </a:r>
            <a:r>
              <a:rPr lang="en-US" sz="2000" dirty="0">
                <a:latin typeface="Times New Roman" panose="02020603050405020304" pitchFamily="18" charset="0"/>
                <a:cs typeface="Times New Roman" panose="02020603050405020304" pitchFamily="18" charset="0"/>
              </a:rPr>
              <a:t>*ci*k(xi, </a:t>
            </a:r>
            <a:r>
              <a:rPr lang="en-US" sz="2000" dirty="0" err="1">
                <a:latin typeface="Times New Roman" panose="02020603050405020304" pitchFamily="18" charset="0"/>
                <a:cs typeface="Times New Roman" panose="02020603050405020304" pitchFamily="18" charset="0"/>
              </a:rPr>
              <a:t>xq</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where </a:t>
            </a: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xi and ci are the feature vector and class label (+1, -1) for the  training instance </a:t>
            </a:r>
            <a:r>
              <a:rPr lang="en-US" sz="2000" dirty="0" err="1">
                <a:latin typeface="Times New Roman" panose="02020603050405020304" pitchFamily="18" charset="0"/>
                <a:cs typeface="Times New Roman" panose="02020603050405020304" pitchFamily="18" charset="0"/>
              </a:rPr>
              <a:t>i</a:t>
            </a:r>
            <a:endParaRPr lang="en-US"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cq</a:t>
            </a:r>
            <a:r>
              <a:rPr lang="en-US" sz="2000" dirty="0">
                <a:latin typeface="Times New Roman" panose="02020603050405020304" pitchFamily="18" charset="0"/>
                <a:cs typeface="Times New Roman" panose="02020603050405020304" pitchFamily="18" charset="0"/>
              </a:rPr>
              <a:t> is the (+1 or -1 )for the unlabeled input </a:t>
            </a:r>
            <a:r>
              <a:rPr lang="en-US" sz="2000" dirty="0" err="1">
                <a:latin typeface="Times New Roman" panose="02020603050405020304" pitchFamily="18" charset="0"/>
                <a:cs typeface="Times New Roman" panose="02020603050405020304" pitchFamily="18" charset="0"/>
              </a:rPr>
              <a:t>xq</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wi</a:t>
            </a:r>
            <a:r>
              <a:rPr lang="en-US" sz="2000" dirty="0">
                <a:latin typeface="Times New Roman" panose="02020603050405020304" pitchFamily="18" charset="0"/>
                <a:cs typeface="Times New Roman" panose="02020603050405020304" pitchFamily="18" charset="0"/>
              </a:rPr>
              <a:t> are the weights for the training examples</a:t>
            </a: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  is the function that measures similarity between any pair of instances = kernel</a:t>
            </a: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sum ranges over the </a:t>
            </a:r>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labeled examples  in the classifier's training set </a:t>
            </a: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Sign function determines whether the predicted classification  comes out positive or negative (+1, -1).</a:t>
            </a:r>
          </a:p>
        </p:txBody>
      </p:sp>
    </p:spTree>
    <p:extLst>
      <p:ext uri="{BB962C8B-B14F-4D97-AF65-F5344CB8AC3E}">
        <p14:creationId xmlns:p14="http://schemas.microsoft.com/office/powerpoint/2010/main" val="394610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5" y="240804"/>
            <a:ext cx="12187952" cy="6617196"/>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 Structure for the rest of the lecture</a:t>
            </a:r>
          </a:p>
          <a:p>
            <a:endParaRPr lang="en-US" sz="2800" b="1" dirty="0">
              <a:latin typeface="Times New Roman" panose="02020603050405020304" pitchFamily="18" charset="0"/>
              <a:cs typeface="Times New Roman" panose="02020603050405020304" pitchFamily="18" charset="0"/>
            </a:endParaRPr>
          </a:p>
          <a:p>
            <a:r>
              <a:rPr lang="en-US" sz="2800" b="1" dirty="0">
                <a:solidFill>
                  <a:srgbClr val="FF0000"/>
                </a:solidFill>
                <a:latin typeface="Times New Roman" panose="02020603050405020304" pitchFamily="18" charset="0"/>
                <a:cs typeface="Times New Roman" panose="02020603050405020304" pitchFamily="18" charset="0"/>
              </a:rPr>
              <a:t>        </a:t>
            </a:r>
            <a:r>
              <a:rPr lang="en-US" sz="2800" dirty="0">
                <a:solidFill>
                  <a:srgbClr val="FF0000"/>
                </a:solidFill>
                <a:latin typeface="Times New Roman" panose="02020603050405020304" pitchFamily="18" charset="0"/>
                <a:cs typeface="Times New Roman" panose="02020603050405020304" pitchFamily="18" charset="0"/>
              </a:rPr>
              <a:t> 1a. Binary Linear Classifier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en-US" sz="2800" dirty="0">
                <a:solidFill>
                  <a:srgbClr val="00B050"/>
                </a:solidFill>
                <a:latin typeface="Times New Roman" panose="02020603050405020304" pitchFamily="18" charset="0"/>
                <a:cs typeface="Times New Roman" panose="02020603050405020304" pitchFamily="18" charset="0"/>
              </a:rPr>
              <a:t>Instance Based Learning</a:t>
            </a:r>
            <a:endParaRPr lang="sv-SE" sz="2800" dirty="0">
              <a:solidFill>
                <a:srgbClr val="00B050"/>
              </a:solidFill>
              <a:latin typeface="Times New Roman" panose="02020603050405020304" pitchFamily="18" charset="0"/>
              <a:cs typeface="Times New Roman" panose="02020603050405020304" pitchFamily="18" charset="0"/>
            </a:endParaRPr>
          </a:p>
          <a:p>
            <a:endParaRPr lang="sv-SE" sz="2800" dirty="0">
              <a:latin typeface="Times New Roman" panose="02020603050405020304" pitchFamily="18" charset="0"/>
              <a:cs typeface="Times New Roman" panose="02020603050405020304" pitchFamily="18" charset="0"/>
            </a:endParaRPr>
          </a:p>
          <a:p>
            <a:r>
              <a:rPr lang="sv-SE" sz="2800" dirty="0">
                <a:latin typeface="Times New Roman" panose="02020603050405020304" pitchFamily="18" charset="0"/>
                <a:cs typeface="Times New Roman" panose="02020603050405020304" pitchFamily="18" charset="0"/>
              </a:rPr>
              <a:t>								</a:t>
            </a:r>
          </a:p>
          <a:p>
            <a:r>
              <a:rPr lang="sv-SE" sz="2800" dirty="0">
                <a:latin typeface="Times New Roman" panose="02020603050405020304" pitchFamily="18" charset="0"/>
                <a:cs typeface="Times New Roman" panose="02020603050405020304" pitchFamily="18" charset="0"/>
              </a:rPr>
              <a:t>								</a:t>
            </a:r>
            <a:r>
              <a:rPr lang="en-US" sz="2800" dirty="0">
                <a:solidFill>
                  <a:srgbClr val="FF0000"/>
                </a:solidFill>
                <a:latin typeface="Times New Roman" panose="02020603050405020304" pitchFamily="18" charset="0"/>
                <a:cs typeface="Times New Roman" panose="02020603050405020304" pitchFamily="18" charset="0"/>
              </a:rPr>
              <a:t>2. Kernel Methods</a:t>
            </a:r>
            <a:r>
              <a:rPr lang="sv-SE" sz="2800" dirty="0">
                <a:latin typeface="Times New Roman" panose="02020603050405020304" pitchFamily="18" charset="0"/>
                <a:cs typeface="Times New Roman" panose="02020603050405020304" pitchFamily="18" charset="0"/>
              </a:rPr>
              <a:t>			</a:t>
            </a:r>
          </a:p>
          <a:p>
            <a:r>
              <a:rPr lang="sv-SE" sz="2800" dirty="0">
                <a:latin typeface="Times New Roman" panose="02020603050405020304" pitchFamily="18" charset="0"/>
                <a:cs typeface="Times New Roman" panose="02020603050405020304" pitchFamily="18" charset="0"/>
              </a:rPr>
              <a:t>			</a:t>
            </a:r>
            <a:r>
              <a:rPr lang="sv-SE" sz="2800" dirty="0">
                <a:solidFill>
                  <a:srgbClr val="FF0000"/>
                </a:solidFill>
                <a:latin typeface="Times New Roman" panose="02020603050405020304" pitchFamily="18" charset="0"/>
                <a:cs typeface="Times New Roman" panose="02020603050405020304" pitchFamily="18" charset="0"/>
              </a:rPr>
              <a:t>      3. Support Vector Machine</a:t>
            </a:r>
          </a:p>
          <a:p>
            <a:endParaRPr lang="sv-SE" sz="2800" dirty="0">
              <a:latin typeface="Times New Roman" panose="02020603050405020304" pitchFamily="18" charset="0"/>
              <a:cs typeface="Times New Roman" panose="02020603050405020304" pitchFamily="18" charset="0"/>
            </a:endParaRPr>
          </a:p>
          <a:p>
            <a:endParaRPr lang="sv-SE" sz="2800" dirty="0">
              <a:latin typeface="Times New Roman" panose="02020603050405020304" pitchFamily="18" charset="0"/>
              <a:cs typeface="Times New Roman" panose="02020603050405020304" pitchFamily="18" charset="0"/>
            </a:endParaRPr>
          </a:p>
          <a:p>
            <a:r>
              <a:rPr lang="sv-SE" sz="2800" dirty="0">
                <a:latin typeface="Times New Roman" panose="02020603050405020304" pitchFamily="18" charset="0"/>
                <a:cs typeface="Times New Roman" panose="02020603050405020304" pitchFamily="18" charset="0"/>
              </a:rPr>
              <a:t>                                                                                   </a:t>
            </a:r>
            <a:r>
              <a:rPr lang="sv-SE" sz="2800" dirty="0">
                <a:solidFill>
                  <a:srgbClr val="FF0000"/>
                </a:solidFill>
                <a:latin typeface="Times New Roman" panose="02020603050405020304" pitchFamily="18" charset="0"/>
                <a:cs typeface="Times New Roman" panose="02020603050405020304" pitchFamily="18" charset="0"/>
              </a:rPr>
              <a:t>4. The Kernel Trick</a:t>
            </a:r>
          </a:p>
          <a:p>
            <a:endParaRPr lang="sv-SE" sz="2800" dirty="0">
              <a:latin typeface="Times New Roman" panose="02020603050405020304" pitchFamily="18" charset="0"/>
              <a:cs typeface="Times New Roman" panose="02020603050405020304" pitchFamily="18" charset="0"/>
            </a:endParaRPr>
          </a:p>
          <a:p>
            <a:endParaRPr lang="sv-SE" sz="2800" dirty="0">
              <a:latin typeface="Times New Roman" panose="02020603050405020304" pitchFamily="18" charset="0"/>
              <a:cs typeface="Times New Roman" panose="02020603050405020304" pitchFamily="18" charset="0"/>
            </a:endParaRPr>
          </a:p>
          <a:p>
            <a:r>
              <a:rPr lang="sv-SE" sz="2800" dirty="0">
                <a:latin typeface="Times New Roman" panose="02020603050405020304" pitchFamily="18" charset="0"/>
                <a:cs typeface="Times New Roman" panose="02020603050405020304" pitchFamily="18" charset="0"/>
              </a:rPr>
              <a:t>	</a:t>
            </a:r>
            <a:r>
              <a:rPr lang="sv-SE" sz="2800" dirty="0">
                <a:solidFill>
                  <a:srgbClr val="FF0000"/>
                </a:solidFill>
                <a:latin typeface="Times New Roman" panose="02020603050405020304" pitchFamily="18" charset="0"/>
                <a:cs typeface="Times New Roman" panose="02020603050405020304" pitchFamily="18" charset="0"/>
              </a:rPr>
              <a:t>                    1 b.   Binary Non Linear Classifier</a:t>
            </a:r>
            <a:endParaRPr lang="en-US" sz="2800" dirty="0">
              <a:solidFill>
                <a:srgbClr val="FF0000"/>
              </a:solidFill>
              <a:latin typeface="Times New Roman" panose="02020603050405020304" pitchFamily="18" charset="0"/>
              <a:cs typeface="Times New Roman" panose="02020603050405020304" pitchFamily="18" charset="0"/>
            </a:endParaRPr>
          </a:p>
        </p:txBody>
      </p:sp>
      <p:cxnSp>
        <p:nvCxnSpPr>
          <p:cNvPr id="6" name="Straight Arrow Connector 5"/>
          <p:cNvCxnSpPr/>
          <p:nvPr/>
        </p:nvCxnSpPr>
        <p:spPr>
          <a:xfrm>
            <a:off x="2517058" y="1858297"/>
            <a:ext cx="1803482" cy="18907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4965291" y="5319250"/>
            <a:ext cx="2357943"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771779" y="4419969"/>
            <a:ext cx="5961" cy="195133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905135" y="2640330"/>
            <a:ext cx="9833" cy="7223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771780" y="2640330"/>
            <a:ext cx="1216065" cy="114908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7914968" y="3845427"/>
            <a:ext cx="16299" cy="117885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458686" y="2057400"/>
            <a:ext cx="1513114" cy="4158343"/>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871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5" y="312738"/>
            <a:ext cx="7518854" cy="6771084"/>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Binary Linear ( and Non Linear) Classifiers</a:t>
            </a:r>
          </a:p>
          <a:p>
            <a:endParaRPr lang="en-US" sz="28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Binary Linear Classifiers are classifiers which are both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binary (they distinguish between two categories) and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linear (the classification is based on a linear function of the inputs).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Each data item is characterized by a vector x of features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=1..n. We will refer to  features </a:t>
            </a:r>
            <a:r>
              <a:rPr lang="sv-SE" sz="2000" dirty="0">
                <a:latin typeface="Times New Roman" panose="02020603050405020304" pitchFamily="18" charset="0"/>
                <a:cs typeface="Times New Roman" panose="02020603050405020304" pitchFamily="18" charset="0"/>
              </a:rPr>
              <a:t>of an instance x as ai(x).</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Associated with each instance is a binary-valued class label: c(x).</a:t>
            </a:r>
          </a:p>
          <a:p>
            <a:endParaRPr lang="sv-SE" sz="2000" dirty="0">
              <a:latin typeface="Times New Roman" panose="02020603050405020304" pitchFamily="18" charset="0"/>
              <a:cs typeface="Times New Roman" panose="02020603050405020304" pitchFamily="18" charset="0"/>
            </a:endParaRPr>
          </a:p>
          <a:p>
            <a:r>
              <a:rPr lang="sv-SE" sz="2000" dirty="0">
                <a:latin typeface="Times New Roman" panose="02020603050405020304" pitchFamily="18" charset="0"/>
                <a:cs typeface="Times New Roman" panose="02020603050405020304" pitchFamily="18" charset="0"/>
              </a:rPr>
              <a:t>The goal of a Binary Linear Classifier is to find a  a hyperplane (line, plane...) that separates the instances of the two categories. </a:t>
            </a:r>
          </a:p>
          <a:p>
            <a:endParaRPr lang="sv-SE" sz="2000" dirty="0">
              <a:latin typeface="Times New Roman" panose="02020603050405020304" pitchFamily="18" charset="0"/>
              <a:cs typeface="Times New Roman" panose="02020603050405020304" pitchFamily="18" charset="0"/>
            </a:endParaRPr>
          </a:p>
          <a:p>
            <a:r>
              <a:rPr lang="sv-SE" sz="2000" dirty="0">
                <a:latin typeface="Times New Roman" panose="02020603050405020304" pitchFamily="18" charset="0"/>
                <a:cs typeface="Times New Roman" panose="02020603050405020304" pitchFamily="18" charset="0"/>
              </a:rPr>
              <a:t>The property of the instance space required for such a hyper plane to  be found is called linear separability. Obviously the linear classification techniques can only handle  linearly separable cases.</a:t>
            </a:r>
          </a:p>
          <a:p>
            <a:endParaRPr lang="sv-SE" sz="2000" dirty="0">
              <a:latin typeface="Times New Roman" panose="02020603050405020304" pitchFamily="18" charset="0"/>
              <a:cs typeface="Times New Roman" panose="02020603050405020304" pitchFamily="18" charset="0"/>
            </a:endParaRPr>
          </a:p>
          <a:p>
            <a:r>
              <a:rPr lang="sv-SE" sz="2000" dirty="0">
                <a:latin typeface="Times New Roman" panose="02020603050405020304" pitchFamily="18" charset="0"/>
                <a:cs typeface="Times New Roman" panose="02020603050405020304" pitchFamily="18" charset="0"/>
              </a:rPr>
              <a:t>Techniques that can handle the non-linear situations we call non linear classifier techniques.</a:t>
            </a:r>
            <a:endParaRPr lang="en-US" sz="2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8083066" y="312738"/>
            <a:ext cx="3804490" cy="2691719"/>
          </a:xfrm>
          <a:prstGeom prst="rect">
            <a:avLst/>
          </a:prstGeom>
        </p:spPr>
      </p:pic>
      <p:pic>
        <p:nvPicPr>
          <p:cNvPr id="12" name="Picture 11"/>
          <p:cNvPicPr>
            <a:picLocks noChangeAspect="1"/>
          </p:cNvPicPr>
          <p:nvPr/>
        </p:nvPicPr>
        <p:blipFill>
          <a:blip r:embed="rId4"/>
          <a:stretch>
            <a:fillRect/>
          </a:stretch>
        </p:blipFill>
        <p:spPr>
          <a:xfrm>
            <a:off x="8375230" y="3470997"/>
            <a:ext cx="3019425" cy="2037174"/>
          </a:xfrm>
          <a:prstGeom prst="rect">
            <a:avLst/>
          </a:prstGeom>
        </p:spPr>
      </p:pic>
    </p:spTree>
    <p:extLst>
      <p:ext uri="{BB962C8B-B14F-4D97-AF65-F5344CB8AC3E}">
        <p14:creationId xmlns:p14="http://schemas.microsoft.com/office/powerpoint/2010/main" val="2466399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6" y="134023"/>
            <a:ext cx="7442654" cy="2123658"/>
          </a:xfrm>
          <a:prstGeom prst="rect">
            <a:avLst/>
          </a:prstGeom>
          <a:noFill/>
        </p:spPr>
        <p:txBody>
          <a:bodyPr wrap="square" rtlCol="0">
            <a:spAutoFit/>
          </a:bodyPr>
          <a:lstStyle/>
          <a:p>
            <a:pPr lvl="0" eaLnBrk="0" fontAlgn="base" hangingPunct="0">
              <a:spcBef>
                <a:spcPct val="0"/>
              </a:spcBef>
              <a:spcAft>
                <a:spcPct val="0"/>
              </a:spcAft>
            </a:pPr>
            <a:r>
              <a:rPr lang="en-US" sz="3200" b="1" dirty="0">
                <a:latin typeface="Times New Roman" panose="02020603050405020304" pitchFamily="18" charset="0"/>
                <a:cs typeface="Times New Roman" panose="02020603050405020304" pitchFamily="18" charset="0"/>
              </a:rPr>
              <a:t>Hyperplane</a:t>
            </a:r>
          </a:p>
          <a:p>
            <a:pPr lvl="0" eaLnBrk="0" fontAlgn="base" hangingPunct="0">
              <a:spcBef>
                <a:spcPct val="0"/>
              </a:spcBef>
              <a:spcAft>
                <a:spcPct val="0"/>
              </a:spcAft>
            </a:pPr>
            <a:endParaRPr lang="en-US" sz="2000" b="1"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A hyperplane in an n-dimensional Euclidean space is a  </a:t>
            </a:r>
          </a:p>
          <a:p>
            <a:pPr lvl="0"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n-1 dimensional subset of that space that divides the space </a:t>
            </a:r>
          </a:p>
          <a:p>
            <a:pPr lvl="0"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into two disconnected parts. Examples show h</a:t>
            </a:r>
            <a:r>
              <a:rPr lang="en-US" sz="2000" dirty="0">
                <a:latin typeface="Times New Roman" panose="02020603050405020304" pitchFamily="18" charset="0"/>
                <a:cs typeface="Times New Roman" panose="02020603050405020304" pitchFamily="18" charset="0"/>
              </a:rPr>
              <a:t>yperplanes </a:t>
            </a:r>
          </a:p>
          <a:p>
            <a:pPr lvl="0" eaLnBrk="0" fontAlgn="base" hangingPunct="0">
              <a:spcBef>
                <a:spcPct val="0"/>
              </a:spcBef>
              <a:spcAft>
                <a:spcPct val="0"/>
              </a:spcAft>
            </a:pPr>
            <a:r>
              <a:rPr lang="en-US" sz="2000" dirty="0">
                <a:latin typeface="Times New Roman" panose="02020603050405020304" pitchFamily="18" charset="0"/>
                <a:cs typeface="Times New Roman" panose="02020603050405020304" pitchFamily="18" charset="0"/>
              </a:rPr>
              <a:t>in 2 and 3 dimensions.</a:t>
            </a:r>
          </a:p>
        </p:txBody>
      </p:sp>
      <p:pic>
        <p:nvPicPr>
          <p:cNvPr id="12290" name="Picture 2" descr="https://cdn-images-1.medium.com/max/1800/1*ZpkLQf2FNfzfH4HXeMw4M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2409001"/>
            <a:ext cx="10065405" cy="4258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838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765175" y="91583"/>
            <a:ext cx="4485843" cy="584775"/>
          </a:xfrm>
          <a:prstGeom prst="rect">
            <a:avLst/>
          </a:prstGeom>
          <a:noFill/>
        </p:spPr>
        <p:txBody>
          <a:bodyPr wrap="none" rtlCol="0">
            <a:spAutoFit/>
          </a:bodyPr>
          <a:lstStyle/>
          <a:p>
            <a:r>
              <a:rPr lang="sv-SE" sz="3200" b="1" dirty="0">
                <a:latin typeface="Times New Roman" panose="02020603050405020304" pitchFamily="18" charset="0"/>
                <a:cs typeface="Times New Roman" panose="02020603050405020304" pitchFamily="18" charset="0"/>
              </a:rPr>
              <a:t>Support Vector Machine</a:t>
            </a:r>
            <a:endParaRPr lang="en-US" sz="3200" b="1"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789832" y="945663"/>
            <a:ext cx="9467351" cy="5247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endParaRPr kumimoji="0" lang="sv-SE"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Support Vector Machine is a kind of machine learning algorithm which:</a:t>
            </a:r>
          </a:p>
          <a:p>
            <a:pPr marL="742950" lvl="1" indent="-285750">
              <a:buFont typeface="Arial" panose="020B0604020202020204" pitchFamily="34" charset="0"/>
              <a:buChar char="•"/>
            </a:pPr>
            <a:r>
              <a:rPr lang="sv-SE" sz="2000" dirty="0">
                <a:latin typeface="Times New Roman" panose="02020603050405020304" pitchFamily="18" charset="0"/>
                <a:cs typeface="Times New Roman" panose="02020603050405020304" pitchFamily="18" charset="0"/>
              </a:rPr>
              <a:t>Operates in a supervised mode with pre-classified examples</a:t>
            </a:r>
          </a:p>
          <a:p>
            <a:pPr marL="742950" lvl="1" indent="-285750">
              <a:buFont typeface="Arial" panose="020B0604020202020204" pitchFamily="34" charset="0"/>
              <a:buChar char="•"/>
            </a:pPr>
            <a:r>
              <a:rPr lang="sv-SE" sz="2000" dirty="0">
                <a:latin typeface="Times New Roman" panose="02020603050405020304" pitchFamily="18" charset="0"/>
                <a:cs typeface="Times New Roman" panose="02020603050405020304" pitchFamily="18" charset="0"/>
              </a:rPr>
              <a:t>Can also operate in an incremental model</a:t>
            </a:r>
            <a:endParaRPr lang="en-US"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Is an instance of a non-probabilistic binary linear classifier system, where binary means that it classifies instances into two classes and linear means that the instance space have to be linearly separable</a:t>
            </a:r>
          </a:p>
          <a:p>
            <a:pPr marL="742950" lvl="1" indent="-285750">
              <a:buFont typeface="Arial" panose="020B0604020202020204" pitchFamily="34" charset="0"/>
              <a:buChar char="•"/>
            </a:pPr>
            <a:r>
              <a:rPr lang="sv-SE" sz="2000" dirty="0">
                <a:latin typeface="Times New Roman" panose="02020603050405020304" pitchFamily="18" charset="0"/>
                <a:cs typeface="Times New Roman" panose="02020603050405020304" pitchFamily="18" charset="0"/>
              </a:rPr>
              <a:t>Can be used to handle non-linear problems if the original instance space is transformed into a linearly separable one</a:t>
            </a:r>
            <a:endParaRPr lang="en-US"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Manages a flexible representation of the class boundaries </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Contains mechanisms to handle overfitting</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Has a single global minimum which can be found in polynomial time.</a:t>
            </a:r>
          </a:p>
          <a:p>
            <a:endParaRPr lang="en-US" sz="11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It is popular because:</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easy to use </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often has good generalization performance </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same algorithm solves a variety of problems with little tuning.</a:t>
            </a:r>
          </a:p>
        </p:txBody>
      </p:sp>
    </p:spTree>
    <p:extLst>
      <p:ext uri="{BB962C8B-B14F-4D97-AF65-F5344CB8AC3E}">
        <p14:creationId xmlns:p14="http://schemas.microsoft.com/office/powerpoint/2010/main" val="13701172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5728</TotalTime>
  <Words>1010</Words>
  <Application>Microsoft Macintosh PowerPoint</Application>
  <PresentationFormat>Widescreen</PresentationFormat>
  <Paragraphs>199</Paragraphs>
  <Slides>16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Microsoft Office User</cp:lastModifiedBy>
  <cp:revision>150</cp:revision>
  <dcterms:created xsi:type="dcterms:W3CDTF">2019-01-07T11:51:34Z</dcterms:created>
  <dcterms:modified xsi:type="dcterms:W3CDTF">2019-03-13T04:36:40Z</dcterms:modified>
</cp:coreProperties>
</file>