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6" r:id="rId3"/>
    <p:sldId id="271" r:id="rId4"/>
    <p:sldId id="259" r:id="rId5"/>
    <p:sldId id="273" r:id="rId6"/>
    <p:sldId id="272" r:id="rId7"/>
    <p:sldId id="263" r:id="rId8"/>
    <p:sldId id="257" r:id="rId9"/>
    <p:sldId id="262" r:id="rId10"/>
    <p:sldId id="265" r:id="rId11"/>
    <p:sldId id="270" r:id="rId12"/>
    <p:sldId id="261" r:id="rId13"/>
    <p:sldId id="266" r:id="rId14"/>
    <p:sldId id="267" r:id="rId15"/>
    <p:sldId id="264"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2" autoAdjust="0"/>
    <p:restoredTop sz="94660"/>
  </p:normalViewPr>
  <p:slideViewPr>
    <p:cSldViewPr snapToGrid="0">
      <p:cViewPr varScale="1">
        <p:scale>
          <a:sx n="107" d="100"/>
          <a:sy n="107" d="100"/>
        </p:scale>
        <p:origin x="192"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3DBBD-F5FE-4AC9-A58E-ABF195D38C1D}" type="datetimeFigureOut">
              <a:rPr lang="en-US" smtClean="0"/>
              <a:t>3/13/19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E559A-F5F9-430E-A10F-0674B0663FF8}" type="slidenum">
              <a:rPr lang="en-US" smtClean="0"/>
              <a:t>‹#›</a:t>
            </a:fld>
            <a:endParaRPr lang="en-US"/>
          </a:p>
        </p:txBody>
      </p:sp>
    </p:spTree>
    <p:extLst>
      <p:ext uri="{BB962C8B-B14F-4D97-AF65-F5344CB8AC3E}">
        <p14:creationId xmlns:p14="http://schemas.microsoft.com/office/powerpoint/2010/main" val="18582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29051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61269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00418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90538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2049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72756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27437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57488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1320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75542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57309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61224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82544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480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76850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9413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13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23773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6" name="Rubrik 1"/>
          <p:cNvSpPr>
            <a:spLocks noGrp="1"/>
          </p:cNvSpPr>
          <p:nvPr>
            <p:ph type="title"/>
          </p:nvPr>
        </p:nvSpPr>
        <p:spPr>
          <a:xfrm>
            <a:off x="2159000" y="404870"/>
            <a:ext cx="9247717" cy="668338"/>
          </a:xfrm>
        </p:spPr>
        <p:txBody>
          <a:bodyPr/>
          <a:lstStyle/>
          <a:p>
            <a:r>
              <a:rPr lang="en-US"/>
              <a:t>Click to edit Master title style</a:t>
            </a:r>
            <a:endParaRPr lang="en-GB" dirty="0"/>
          </a:p>
        </p:txBody>
      </p:sp>
      <p:sp>
        <p:nvSpPr>
          <p:cNvPr id="7" name="Platshållare för innehåll 2"/>
          <p:cNvSpPr>
            <a:spLocks noGrp="1"/>
          </p:cNvSpPr>
          <p:nvPr>
            <p:ph idx="1"/>
          </p:nvPr>
        </p:nvSpPr>
        <p:spPr>
          <a:xfrm>
            <a:off x="2159000" y="1582739"/>
            <a:ext cx="9247717" cy="4078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Platshållare för datum 3"/>
          <p:cNvSpPr>
            <a:spLocks noGrp="1"/>
          </p:cNvSpPr>
          <p:nvPr>
            <p:ph type="dt" sz="half" idx="10"/>
          </p:nvPr>
        </p:nvSpPr>
        <p:spPr>
          <a:xfrm>
            <a:off x="7440149" y="6288510"/>
            <a:ext cx="2844800" cy="365125"/>
          </a:xfrm>
        </p:spPr>
        <p:txBody>
          <a:bodyPr/>
          <a:lstStyle>
            <a:lvl1pPr>
              <a:defRPr sz="1100"/>
            </a:lvl1pPr>
          </a:lstStyle>
          <a:p>
            <a:fld id="{10165BD3-6BC2-4965-8768-CF4D063114F6}" type="datetime1">
              <a:rPr lang="sv-SE" smtClean="0">
                <a:solidFill>
                  <a:prstClr val="white"/>
                </a:solidFill>
              </a:rPr>
              <a:pPr/>
              <a:t>2019-03-13</a:t>
            </a:fld>
            <a:endParaRPr lang="sv-SE">
              <a:solidFill>
                <a:prstClr val="white"/>
              </a:solidFill>
            </a:endParaRPr>
          </a:p>
        </p:txBody>
      </p:sp>
      <p:sp>
        <p:nvSpPr>
          <p:cNvPr id="9" name="Platshållare för bildnummer 5"/>
          <p:cNvSpPr>
            <a:spLocks noGrp="1"/>
          </p:cNvSpPr>
          <p:nvPr>
            <p:ph type="sldNum" sz="quarter" idx="12"/>
          </p:nvPr>
        </p:nvSpPr>
        <p:spPr>
          <a:xfrm>
            <a:off x="10896533" y="6301411"/>
            <a:ext cx="709151" cy="365125"/>
          </a:xfrm>
        </p:spPr>
        <p:txBody>
          <a:bodyPr/>
          <a:lstStyle>
            <a:lvl1pPr>
              <a:defRPr sz="1100"/>
            </a:lvl1pPr>
          </a:lstStyle>
          <a:p>
            <a:fld id="{680D72F4-1C41-4187-A4BC-492CF086CF40}" type="slidenum">
              <a:rPr lang="sv-SE" smtClean="0">
                <a:solidFill>
                  <a:prstClr val="white"/>
                </a:solidFill>
              </a:rPr>
              <a:pPr/>
              <a:t>‹#›</a:t>
            </a:fld>
            <a:endParaRPr lang="sv-SE">
              <a:solidFill>
                <a:prstClr val="white"/>
              </a:solidFill>
            </a:endParaRPr>
          </a:p>
        </p:txBody>
      </p:sp>
      <p:sp>
        <p:nvSpPr>
          <p:cNvPr id="10" name="Platshållare för sidfot 4"/>
          <p:cNvSpPr>
            <a:spLocks noGrp="1"/>
          </p:cNvSpPr>
          <p:nvPr>
            <p:ph type="ftr" sz="quarter" idx="11"/>
          </p:nvPr>
        </p:nvSpPr>
        <p:spPr>
          <a:xfrm>
            <a:off x="2159000" y="6345301"/>
            <a:ext cx="3860800" cy="365125"/>
          </a:xfrm>
        </p:spPr>
        <p:txBody>
          <a:bodyPr lIns="0" tIns="0" rIns="0" bIns="0" anchor="t"/>
          <a:lstStyle>
            <a:lvl1pPr algn="l">
              <a:lnSpc>
                <a:spcPts val="900"/>
              </a:lnSpc>
              <a:defRPr sz="1100" b="1" cap="all" baseline="0">
                <a:solidFill>
                  <a:schemeClr val="bg1"/>
                </a:solidFill>
              </a:defRPr>
            </a:lvl1pPr>
          </a:lstStyle>
          <a:p>
            <a:endParaRPr lang="sv-SE" dirty="0">
              <a:solidFill>
                <a:prstClr val="white"/>
              </a:solidFill>
            </a:endParaRPr>
          </a:p>
        </p:txBody>
      </p:sp>
    </p:spTree>
    <p:extLst>
      <p:ext uri="{BB962C8B-B14F-4D97-AF65-F5344CB8AC3E}">
        <p14:creationId xmlns:p14="http://schemas.microsoft.com/office/powerpoint/2010/main" val="1409107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50664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8467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E89297-8DEB-4FF5-BAC3-1ADC24037D20}" type="datetimeFigureOut">
              <a:rPr lang="en-US" smtClean="0"/>
              <a:t>3/13/19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14798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E89297-8DEB-4FF5-BAC3-1ADC24037D20}" type="datetimeFigureOut">
              <a:rPr lang="en-US" smtClean="0"/>
              <a:t>3/13/19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6791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E89297-8DEB-4FF5-BAC3-1ADC24037D20}" type="datetimeFigureOut">
              <a:rPr lang="en-US" smtClean="0"/>
              <a:t>3/13/19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8234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9297-8DEB-4FF5-BAC3-1ADC24037D20}" type="datetimeFigureOut">
              <a:rPr lang="en-US" smtClean="0"/>
              <a:t>3/13/19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7623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375310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7616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9297-8DEB-4FF5-BAC3-1ADC24037D20}" type="datetimeFigureOut">
              <a:rPr lang="en-US" smtClean="0"/>
              <a:t>3/13/19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A43C-B965-4FDE-AEF4-C061C10B3EB7}" type="slidenum">
              <a:rPr lang="en-US" smtClean="0"/>
              <a:t>‹#›</a:t>
            </a:fld>
            <a:endParaRPr lang="en-US"/>
          </a:p>
        </p:txBody>
      </p:sp>
      <p:sp>
        <p:nvSpPr>
          <p:cNvPr id="7" name="Oval 6">
            <a:extLst>
              <a:ext uri="{FF2B5EF4-FFF2-40B4-BE49-F238E27FC236}">
                <a16:creationId xmlns:a16="http://schemas.microsoft.com/office/drawing/2014/main" id="{10C451D1-C50B-C64D-A74F-5A2736C453E1}"/>
              </a:ext>
            </a:extLst>
          </p:cNvPr>
          <p:cNvSpPr/>
          <p:nvPr userDrawn="1"/>
        </p:nvSpPr>
        <p:spPr>
          <a:xfrm>
            <a:off x="3889794" y="681037"/>
            <a:ext cx="5391992" cy="4626410"/>
          </a:xfrm>
          <a:prstGeom prst="ellipse">
            <a:avLst/>
          </a:prstGeom>
          <a:blipFill dpi="0" rotWithShape="1">
            <a:blip r:embed="rId14">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0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4" y="332585"/>
            <a:ext cx="12156516" cy="5632311"/>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a:latin typeface="Times New Roman" panose="02020603050405020304" pitchFamily="18" charset="0"/>
                <a:cs typeface="Times New Roman" panose="02020603050405020304" pitchFamily="18" charset="0"/>
              </a:rPr>
              <a:t>Professor Carl Gustaf Jansson, KTH</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Week 4 Inductive Learning based on </a:t>
            </a:r>
          </a:p>
          <a:p>
            <a:r>
              <a:rPr lang="sv-SE" sz="3200" b="1" dirty="0">
                <a:latin typeface="Times New Roman" panose="02020603050405020304" pitchFamily="18" charset="0"/>
                <a:cs typeface="Times New Roman" panose="02020603050405020304" pitchFamily="18" charset="0"/>
              </a:rPr>
              <a:t>              Symbolic Representations</a:t>
            </a:r>
          </a:p>
          <a:p>
            <a:r>
              <a:rPr lang="sv-SE" sz="3200" b="1" dirty="0">
                <a:latin typeface="Times New Roman" panose="02020603050405020304" pitchFamily="18" charset="0"/>
                <a:cs typeface="Times New Roman" panose="02020603050405020304" pitchFamily="18" charset="0"/>
              </a:rPr>
              <a:t>	     and Weak Theories</a:t>
            </a:r>
          </a:p>
          <a:p>
            <a:endParaRPr lang="sv-SE" sz="32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Video 4.5  Cluster Analysis</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661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5" y="11917"/>
            <a:ext cx="6888472" cy="6940361"/>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Hierarchical-based Clustering or Hierarchical clustering</a:t>
            </a:r>
            <a:r>
              <a:rPr lang="en-US" sz="3200" dirty="0">
                <a:latin typeface="Times New Roman" panose="02020603050405020304" pitchFamily="18" charset="0"/>
                <a:cs typeface="Times New Roman" panose="02020603050405020304" pitchFamily="18" charset="0"/>
              </a:rPr>
              <a:t> </a:t>
            </a:r>
          </a:p>
          <a:p>
            <a:endParaRPr lang="en-US" sz="11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Hierarchical clustering is a cluster technique which seeks to build a hierarchy of clusters. The results of the hierarchical clustering are usually presented in a </a:t>
            </a:r>
            <a:r>
              <a:rPr lang="en-US" sz="2000" dirty="0" err="1">
                <a:latin typeface="Times New Roman" panose="02020603050405020304" pitchFamily="18" charset="0"/>
                <a:cs typeface="Times New Roman" panose="02020603050405020304" pitchFamily="18" charset="0"/>
              </a:rPr>
              <a:t>dendrogram</a:t>
            </a:r>
            <a:r>
              <a:rPr lang="en-US" sz="2000" dirty="0">
                <a:latin typeface="Times New Roman" panose="02020603050405020304" pitchFamily="18" charset="0"/>
                <a:cs typeface="Times New Roman" panose="02020603050405020304" pitchFamily="18" charset="0"/>
              </a:rPr>
              <a:t>.</a:t>
            </a:r>
          </a:p>
          <a:p>
            <a:endParaRPr lang="sv-SE" sz="12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Properties of hierachical clustering:</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does not assume a particular value of 𝑘, as needed by e.g. 𝑘-means clustering.</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generated tree may correspond to a meaningful taxonomy= concept hierarchy.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distance matrix is needed to compute the clustering steps.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Initial seeds have a strong impact on the final results as assignments cannot be undone iteratively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Very sensitive to outliers</a:t>
            </a:r>
          </a:p>
          <a:p>
            <a:endParaRPr lang="sv-SE"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Algorithms:</a:t>
            </a: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CURE</a:t>
            </a: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BIRCH </a:t>
            </a: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ROCK</a:t>
            </a: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Chameleon</a:t>
            </a:r>
            <a:endParaRPr lang="en-US" dirty="0"/>
          </a:p>
        </p:txBody>
      </p:sp>
      <p:pic>
        <p:nvPicPr>
          <p:cNvPr id="6" name="Picture 5"/>
          <p:cNvPicPr>
            <a:picLocks noChangeAspect="1"/>
          </p:cNvPicPr>
          <p:nvPr/>
        </p:nvPicPr>
        <p:blipFill>
          <a:blip r:embed="rId3"/>
          <a:stretch>
            <a:fillRect/>
          </a:stretch>
        </p:blipFill>
        <p:spPr>
          <a:xfrm>
            <a:off x="7491000" y="285049"/>
            <a:ext cx="4009469" cy="2549541"/>
          </a:xfrm>
          <a:prstGeom prst="rect">
            <a:avLst/>
          </a:prstGeom>
        </p:spPr>
      </p:pic>
      <p:pic>
        <p:nvPicPr>
          <p:cNvPr id="7172" name="Picture 4" descr="Image result for hierarchical cluster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9460" y="3372632"/>
            <a:ext cx="4166936" cy="2683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26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4659" y="807521"/>
            <a:ext cx="6811513" cy="53676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12775" y="465138"/>
            <a:ext cx="3899848" cy="3970318"/>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Dendrogram</a:t>
            </a:r>
          </a:p>
          <a:p>
            <a:endParaRPr lang="sv-SE"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dendrogram</a:t>
            </a:r>
            <a:r>
              <a:rPr lang="en-US" sz="2000" dirty="0">
                <a:latin typeface="Times New Roman" panose="02020603050405020304" pitchFamily="18" charset="0"/>
                <a:cs typeface="Times New Roman" panose="02020603050405020304" pitchFamily="18" charset="0"/>
              </a:rPr>
              <a:t> is a diagram that shows the hierarchical relationship between objects.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is most commonly created as an output from hierarchical clustering.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main use of a </a:t>
            </a:r>
            <a:r>
              <a:rPr lang="en-US" sz="2000" dirty="0" err="1">
                <a:latin typeface="Times New Roman" panose="02020603050405020304" pitchFamily="18" charset="0"/>
                <a:cs typeface="Times New Roman" panose="02020603050405020304" pitchFamily="18" charset="0"/>
              </a:rPr>
              <a:t>dendrogram</a:t>
            </a:r>
            <a:r>
              <a:rPr lang="en-US" sz="2000" dirty="0">
                <a:latin typeface="Times New Roman" panose="02020603050405020304" pitchFamily="18" charset="0"/>
                <a:cs typeface="Times New Roman" panose="02020603050405020304" pitchFamily="18" charset="0"/>
              </a:rPr>
              <a:t> is to work out  the best way to allocate objects to clusters.</a:t>
            </a:r>
          </a:p>
        </p:txBody>
      </p:sp>
    </p:spTree>
    <p:extLst>
      <p:ext uri="{BB962C8B-B14F-4D97-AF65-F5344CB8AC3E}">
        <p14:creationId xmlns:p14="http://schemas.microsoft.com/office/powerpoint/2010/main" val="3339216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307975" y="7937"/>
            <a:ext cx="5843443" cy="6755696"/>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Hierarchical-based Clustering or Hierarchical clustering</a:t>
            </a:r>
            <a:r>
              <a:rPr lang="en-US" sz="2400"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Hierarchical clustering proceeds successively either in a:</a:t>
            </a:r>
          </a:p>
          <a:p>
            <a:endParaRPr lang="en-US" sz="1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Agglomerative fashion: a bottom-up approach where each observation starts in its own cluster, and pairs </a:t>
            </a:r>
          </a:p>
          <a:p>
            <a:r>
              <a:rPr lang="en-US" dirty="0">
                <a:latin typeface="Times New Roman" panose="02020603050405020304" pitchFamily="18" charset="0"/>
                <a:cs typeface="Times New Roman" panose="02020603050405020304" pitchFamily="18" charset="0"/>
              </a:rPr>
              <a:t>      of clusters are merged as one moves up the hierarchy</a:t>
            </a:r>
          </a:p>
          <a:p>
            <a:r>
              <a:rPr lang="en-US"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Divisive fashion: a top-down approach where all observations start in one cluster, and splits are performed </a:t>
            </a:r>
          </a:p>
          <a:p>
            <a:r>
              <a:rPr lang="en-US" dirty="0">
                <a:latin typeface="Times New Roman" panose="02020603050405020304" pitchFamily="18" charset="0"/>
                <a:cs typeface="Times New Roman" panose="02020603050405020304" pitchFamily="18" charset="0"/>
              </a:rPr>
              <a:t>	recursively as one moves down the hierarchy.</a:t>
            </a:r>
          </a:p>
          <a:p>
            <a:endParaRPr lang="sv-SE" sz="800"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Splits and Merges are typically performed based on a proximity  matrix between clusters.</a:t>
            </a:r>
          </a:p>
          <a:p>
            <a:endParaRPr lang="sv-SE" sz="1200" b="1"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Proximity of two clusters is the average of the distances between the instances in the two clusters. </a:t>
            </a:r>
          </a:p>
          <a:p>
            <a:endParaRPr lang="sv-SE" sz="1100"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A Proximity matrics for clusters can be calculated from a Distance Matrix for the instances. </a:t>
            </a:r>
          </a:p>
          <a:p>
            <a:endParaRPr lang="sv-SE"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The ´proximity´ matrix is recalculated in each step of the algorithm. </a:t>
            </a:r>
            <a:r>
              <a:rPr lang="en-US" dirty="0">
                <a:latin typeface="Times New Roman" panose="02020603050405020304" pitchFamily="18" charset="0"/>
                <a:cs typeface="Times New Roman" panose="02020603050405020304" pitchFamily="18" charset="0"/>
              </a:rPr>
              <a:t>In general, the merges and splits are determined in a greedy manner. </a:t>
            </a:r>
          </a:p>
        </p:txBody>
      </p:sp>
      <p:pic>
        <p:nvPicPr>
          <p:cNvPr id="5122" name="Picture 2" descr="Image result for proximity matrix hierarchical cluste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1267" y="312738"/>
            <a:ext cx="5425828" cy="406937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proximity matrix hierarchical cluster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0602" y="3750644"/>
            <a:ext cx="4767159" cy="2741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99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12775" y="160337"/>
            <a:ext cx="8054233" cy="650434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Density-based clustering</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Density-based  clustering </a:t>
            </a:r>
            <a:r>
              <a:rPr lang="en-US" sz="2000" dirty="0">
                <a:latin typeface="Times New Roman" panose="02020603050405020304" pitchFamily="18" charset="0"/>
                <a:cs typeface="Times New Roman" panose="02020603050405020304" pitchFamily="18" charset="0"/>
              </a:rPr>
              <a:t> is a clustering technique which groups together instances  that are closely packed together (instances with many nearby neighbors), marking as outliers instances  that lie alone in low-density regions (whose nearest neighbors are far away).</a:t>
            </a:r>
          </a:p>
          <a:p>
            <a:endParaRPr lang="sv-SE" sz="2000" baseline="30000" dirty="0">
              <a:latin typeface="Times New Roman" panose="02020603050405020304" pitchFamily="18" charset="0"/>
              <a:cs typeface="Times New Roman" panose="02020603050405020304" pitchFamily="18" charset="0"/>
            </a:endParaRPr>
          </a:p>
          <a:p>
            <a:endParaRPr lang="sv-SE" sz="2000" baseline="30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Properties of algorithms: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Clusters are dense regions in the instance  space, separated by regions of lower instance  density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cluster is defined as a set of connected instances with maximal density </a:t>
            </a: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Does not need a  predefined target value for # of clusters but needs</a:t>
            </a:r>
          </a:p>
          <a:p>
            <a:r>
              <a:rPr lang="sv-SE" sz="2000" dirty="0">
                <a:latin typeface="Times New Roman" panose="02020603050405020304" pitchFamily="18" charset="0"/>
                <a:cs typeface="Times New Roman" panose="02020603050405020304" pitchFamily="18" charset="0"/>
              </a:rPr>
              <a:t>     definitions of tresholds for reachability and density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Discovers clusters of arbitrary shape.</a:t>
            </a:r>
            <a:endParaRPr lang="sv-SE"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Is insensitive to noise.</a:t>
            </a:r>
            <a:endParaRPr lang="en-US" sz="2000" dirty="0">
              <a:latin typeface="Times New Roman" panose="02020603050405020304" pitchFamily="18" charset="0"/>
              <a:cs typeface="Times New Roman" panose="02020603050405020304" pitchFamily="18" charset="0"/>
            </a:endParaRPr>
          </a:p>
          <a:p>
            <a:endParaRPr lang="sv-SE" sz="2000" b="1"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Examples of algorithms:</a:t>
            </a:r>
            <a:endParaRPr lang="sv-SE"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DBSCAN       </a:t>
            </a: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OPTICS</a:t>
            </a:r>
            <a:endParaRPr lang="en-US"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14321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96639" y="312738"/>
            <a:ext cx="6261059" cy="664797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Density-based clustering as exemplified with the approach in DBSCAN</a:t>
            </a:r>
          </a:p>
          <a:p>
            <a:endParaRPr lang="sv-SE" b="1" dirty="0">
              <a:latin typeface="Times New Roman" panose="02020603050405020304" pitchFamily="18" charset="0"/>
              <a:cs typeface="Times New Roman" panose="02020603050405020304" pitchFamily="18" charset="0"/>
            </a:endParaRPr>
          </a:p>
          <a:p>
            <a:r>
              <a:rPr lang="sv-SE" b="1" dirty="0">
                <a:latin typeface="Times New Roman" panose="02020603050405020304" pitchFamily="18" charset="0"/>
                <a:cs typeface="Times New Roman" panose="02020603050405020304" pitchFamily="18" charset="0"/>
              </a:rPr>
              <a:t>Instances are classified as core instances, reachable instances or outliers.</a:t>
            </a:r>
          </a:p>
          <a:p>
            <a:pPr marL="285750" indent="-28575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A </a:t>
            </a:r>
            <a:r>
              <a:rPr lang="sv-SE" b="1" dirty="0">
                <a:latin typeface="Times New Roman" panose="02020603050405020304" pitchFamily="18" charset="0"/>
                <a:cs typeface="Times New Roman" panose="02020603050405020304" pitchFamily="18" charset="0"/>
              </a:rPr>
              <a:t>core instance </a:t>
            </a:r>
            <a:r>
              <a:rPr lang="sv-SE" dirty="0">
                <a:latin typeface="Times New Roman" panose="02020603050405020304" pitchFamily="18" charset="0"/>
                <a:cs typeface="Times New Roman" panose="02020603050405020304" pitchFamily="18" charset="0"/>
              </a:rPr>
              <a:t>has a minimum numbers of instances with a treshold radius. </a:t>
            </a:r>
          </a:p>
          <a:p>
            <a:pPr marL="285750" indent="-28575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An instance is </a:t>
            </a:r>
            <a:r>
              <a:rPr lang="sv-SE" b="1" dirty="0">
                <a:latin typeface="Times New Roman" panose="02020603050405020304" pitchFamily="18" charset="0"/>
                <a:cs typeface="Times New Roman" panose="02020603050405020304" pitchFamily="18" charset="0"/>
              </a:rPr>
              <a:t>density reachable </a:t>
            </a:r>
            <a:r>
              <a:rPr lang="sv-SE" dirty="0">
                <a:latin typeface="Times New Roman" panose="02020603050405020304" pitchFamily="18" charset="0"/>
                <a:cs typeface="Times New Roman" panose="02020603050405020304" pitchFamily="18" charset="0"/>
              </a:rPr>
              <a:t>fram another instance if it is within a treshold radius from a core instance.</a:t>
            </a:r>
          </a:p>
          <a:p>
            <a:pPr marL="285750" indent="-28575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An instance is </a:t>
            </a:r>
            <a:r>
              <a:rPr lang="sv-SE" b="1" dirty="0">
                <a:latin typeface="Times New Roman" panose="02020603050405020304" pitchFamily="18" charset="0"/>
                <a:cs typeface="Times New Roman" panose="02020603050405020304" pitchFamily="18" charset="0"/>
              </a:rPr>
              <a:t>density connected </a:t>
            </a:r>
            <a:r>
              <a:rPr lang="sv-SE" dirty="0">
                <a:latin typeface="Times New Roman" panose="02020603050405020304" pitchFamily="18" charset="0"/>
                <a:cs typeface="Times New Roman" panose="02020603050405020304" pitchFamily="18" charset="0"/>
              </a:rPr>
              <a:t>to another instance if both instances are density reachable from a third instance or if they are directly density reachable from each other. </a:t>
            </a:r>
          </a:p>
          <a:p>
            <a:pPr marL="285750" indent="-28575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All instances not reachable from any other instances are considered as </a:t>
            </a:r>
            <a:r>
              <a:rPr lang="sv-SE" b="1" dirty="0">
                <a:latin typeface="Times New Roman" panose="02020603050405020304" pitchFamily="18" charset="0"/>
                <a:cs typeface="Times New Roman" panose="02020603050405020304" pitchFamily="18" charset="0"/>
              </a:rPr>
              <a:t>outliers </a:t>
            </a:r>
            <a:r>
              <a:rPr lang="sv-SE" dirty="0">
                <a:latin typeface="Times New Roman" panose="02020603050405020304" pitchFamily="18" charset="0"/>
                <a:cs typeface="Times New Roman" panose="02020603050405020304" pitchFamily="18" charset="0"/>
              </a:rPr>
              <a:t>(possibly noise).</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If </a:t>
            </a:r>
            <a:r>
              <a:rPr lang="en-US" b="1" i="1" dirty="0">
                <a:latin typeface="Times New Roman" panose="02020603050405020304" pitchFamily="18" charset="0"/>
                <a:cs typeface="Times New Roman" panose="02020603050405020304" pitchFamily="18" charset="0"/>
              </a:rPr>
              <a:t>p</a:t>
            </a:r>
            <a:r>
              <a:rPr lang="en-US" b="1" dirty="0">
                <a:latin typeface="Times New Roman" panose="02020603050405020304" pitchFamily="18" charset="0"/>
                <a:cs typeface="Times New Roman" panose="02020603050405020304" pitchFamily="18" charset="0"/>
              </a:rPr>
              <a:t> is a core instance, then it forms a </a:t>
            </a:r>
            <a:r>
              <a:rPr lang="en-US" b="1" i="1" dirty="0">
                <a:latin typeface="Times New Roman" panose="02020603050405020304" pitchFamily="18" charset="0"/>
                <a:cs typeface="Times New Roman" panose="02020603050405020304" pitchFamily="18" charset="0"/>
              </a:rPr>
              <a:t>cluster</a:t>
            </a:r>
            <a:r>
              <a:rPr lang="en-US" b="1" dirty="0">
                <a:latin typeface="Times New Roman" panose="02020603050405020304" pitchFamily="18" charset="0"/>
                <a:cs typeface="Times New Roman" panose="02020603050405020304" pitchFamily="18" charset="0"/>
              </a:rPr>
              <a:t> together with all instances that are reachable from it. </a:t>
            </a:r>
            <a:r>
              <a:rPr lang="en-US" dirty="0">
                <a:latin typeface="Times New Roman" panose="02020603050405020304" pitchFamily="18" charset="0"/>
                <a:cs typeface="Times New Roman" panose="02020603050405020304" pitchFamily="18" charset="0"/>
              </a:rPr>
              <a:t>Each cluster contains at least one core instance ; non-core points can be part of a cluster, but they form its "edge“.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points within the cluster are mutually density-connected.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a point is density-reachable from any point of the cluster, it is part of the cluster as well.</a:t>
            </a:r>
          </a:p>
          <a:p>
            <a:endParaRPr lang="sv-SE" b="1" dirty="0">
              <a:latin typeface="Times New Roman" panose="02020603050405020304" pitchFamily="18" charset="0"/>
              <a:cs typeface="Times New Roman" panose="02020603050405020304" pitchFamily="18" charset="0"/>
            </a:endParaRPr>
          </a:p>
          <a:p>
            <a:endParaRPr lang="en-US" dirty="0"/>
          </a:p>
        </p:txBody>
      </p:sp>
      <p:pic>
        <p:nvPicPr>
          <p:cNvPr id="3074" name="Picture 2" descr="https://upload.wikimedia.org/wikipedia/commons/thumb/a/af/DBSCAN-Illustration.svg/400px-DBSCAN-Illustratio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9529" y="312738"/>
            <a:ext cx="4107667" cy="33047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960545" y="3913080"/>
            <a:ext cx="5398016" cy="2585323"/>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Point A and the other red instances  are core instances, </a:t>
            </a:r>
          </a:p>
          <a:p>
            <a:r>
              <a:rPr lang="en-US" dirty="0">
                <a:latin typeface="Times New Roman" panose="02020603050405020304" pitchFamily="18" charset="0"/>
                <a:cs typeface="Times New Roman" panose="02020603050405020304" pitchFamily="18" charset="0"/>
              </a:rPr>
              <a:t>because the area surrounding these instances in an </a:t>
            </a:r>
          </a:p>
          <a:p>
            <a:r>
              <a:rPr lang="en-US" i="1" dirty="0">
                <a:latin typeface="Times New Roman" panose="02020603050405020304" pitchFamily="18" charset="0"/>
                <a:cs typeface="Times New Roman" panose="02020603050405020304" pitchFamily="18" charset="0"/>
              </a:rPr>
              <a:t>ε</a:t>
            </a:r>
            <a:r>
              <a:rPr lang="en-US" dirty="0">
                <a:latin typeface="Times New Roman" panose="02020603050405020304" pitchFamily="18" charset="0"/>
                <a:cs typeface="Times New Roman" panose="02020603050405020304" pitchFamily="18" charset="0"/>
              </a:rPr>
              <a:t> radius contain a specified minimum of 4 points </a:t>
            </a:r>
          </a:p>
          <a:p>
            <a:r>
              <a:rPr lang="en-US" dirty="0">
                <a:latin typeface="Times New Roman" panose="02020603050405020304" pitchFamily="18" charset="0"/>
                <a:cs typeface="Times New Roman" panose="02020603050405020304" pitchFamily="18" charset="0"/>
              </a:rPr>
              <a:t>Because they are all reachable from one another, </a:t>
            </a:r>
          </a:p>
          <a:p>
            <a:r>
              <a:rPr lang="en-US" dirty="0">
                <a:latin typeface="Times New Roman" panose="02020603050405020304" pitchFamily="18" charset="0"/>
                <a:cs typeface="Times New Roman" panose="02020603050405020304" pitchFamily="18" charset="0"/>
              </a:rPr>
              <a:t>they form a single cluster. Points B and C are not core </a:t>
            </a:r>
          </a:p>
          <a:p>
            <a:r>
              <a:rPr lang="en-US" dirty="0">
                <a:latin typeface="Times New Roman" panose="02020603050405020304" pitchFamily="18" charset="0"/>
                <a:cs typeface="Times New Roman" panose="02020603050405020304" pitchFamily="18" charset="0"/>
              </a:rPr>
              <a:t>points, but are reachable from A (via other core points)</a:t>
            </a:r>
          </a:p>
          <a:p>
            <a:r>
              <a:rPr lang="en-US" dirty="0">
                <a:latin typeface="Times New Roman" panose="02020603050405020304" pitchFamily="18" charset="0"/>
                <a:cs typeface="Times New Roman" panose="02020603050405020304" pitchFamily="18" charset="0"/>
              </a:rPr>
              <a:t> and thus belong to the cluster as well. </a:t>
            </a:r>
          </a:p>
          <a:p>
            <a:r>
              <a:rPr lang="en-US" dirty="0">
                <a:latin typeface="Times New Roman" panose="02020603050405020304" pitchFamily="18" charset="0"/>
                <a:cs typeface="Times New Roman" panose="02020603050405020304" pitchFamily="18" charset="0"/>
              </a:rPr>
              <a:t>Point N is a noise point that is neither </a:t>
            </a:r>
          </a:p>
          <a:p>
            <a:r>
              <a:rPr lang="en-US" dirty="0">
                <a:latin typeface="Times New Roman" panose="02020603050405020304" pitchFamily="18" charset="0"/>
                <a:cs typeface="Times New Roman" panose="02020603050405020304" pitchFamily="18" charset="0"/>
              </a:rPr>
              <a:t>a core point nor directly-reachable.</a:t>
            </a:r>
          </a:p>
        </p:txBody>
      </p:sp>
    </p:spTree>
    <p:extLst>
      <p:ext uri="{BB962C8B-B14F-4D97-AF65-F5344CB8AC3E}">
        <p14:creationId xmlns:p14="http://schemas.microsoft.com/office/powerpoint/2010/main" val="3809481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160337"/>
            <a:ext cx="7843366" cy="550920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Grid-based clustering</a:t>
            </a:r>
          </a:p>
          <a:p>
            <a:endParaRPr lang="sv-SE"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Grid based methods quantize the instance space into a finite number of cells (hyper-rectangles) and then perform the required operations on the quantized space. </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Typical steps in algoritms:</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Define a set of grid-cells</a:t>
            </a: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Assign instances to grid cells and compute densities of cells</a:t>
            </a: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Eliminate cells that have densities below a certain threshold</a:t>
            </a: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Form clusters from adjacent cells based upon some objective (optimization) function.</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Examples of algorithms:</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CLIQUE (</a:t>
            </a:r>
            <a:r>
              <a:rPr lang="en-US" sz="2000" dirty="0" err="1">
                <a:latin typeface="Times New Roman" panose="02020603050405020304" pitchFamily="18" charset="0"/>
                <a:cs typeface="Times New Roman" panose="02020603050405020304" pitchFamily="18" charset="0"/>
              </a:rPr>
              <a:t>CLustering</a:t>
            </a:r>
            <a:r>
              <a:rPr lang="en-US" sz="2000" dirty="0">
                <a:latin typeface="Times New Roman" panose="02020603050405020304" pitchFamily="18" charset="0"/>
                <a:cs typeface="Times New Roman" panose="02020603050405020304" pitchFamily="18" charset="0"/>
              </a:rPr>
              <a:t> In </a:t>
            </a:r>
            <a:r>
              <a:rPr lang="en-US" sz="2000" dirty="0" err="1">
                <a:latin typeface="Times New Roman" panose="02020603050405020304" pitchFamily="18" charset="0"/>
                <a:cs typeface="Times New Roman" panose="02020603050405020304" pitchFamily="18" charset="0"/>
              </a:rPr>
              <a:t>QUEst</a:t>
            </a:r>
            <a:r>
              <a:rPr lang="en-US"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STING (</a:t>
            </a:r>
            <a:r>
              <a:rPr lang="en-US" sz="2000" dirty="0" err="1">
                <a:latin typeface="Times New Roman" panose="02020603050405020304" pitchFamily="18" charset="0"/>
                <a:cs typeface="Times New Roman" panose="02020603050405020304" pitchFamily="18" charset="0"/>
              </a:rPr>
              <a:t>STatistical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INformation</a:t>
            </a:r>
            <a:r>
              <a:rPr lang="en-US" sz="2000" dirty="0">
                <a:latin typeface="Times New Roman" panose="02020603050405020304" pitchFamily="18" charset="0"/>
                <a:cs typeface="Times New Roman" panose="02020603050405020304" pitchFamily="18" charset="0"/>
              </a:rPr>
              <a:t> Grid)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Wave Cluster</a:t>
            </a:r>
          </a:p>
        </p:txBody>
      </p:sp>
      <p:pic>
        <p:nvPicPr>
          <p:cNvPr id="6" name="Picture 5"/>
          <p:cNvPicPr>
            <a:picLocks noChangeAspect="1"/>
          </p:cNvPicPr>
          <p:nvPr/>
        </p:nvPicPr>
        <p:blipFill>
          <a:blip r:embed="rId3"/>
          <a:stretch>
            <a:fillRect/>
          </a:stretch>
        </p:blipFill>
        <p:spPr>
          <a:xfrm>
            <a:off x="8600354" y="963828"/>
            <a:ext cx="3304097" cy="3929448"/>
          </a:xfrm>
          <a:prstGeom prst="rect">
            <a:avLst/>
          </a:prstGeom>
        </p:spPr>
      </p:pic>
    </p:spTree>
    <p:extLst>
      <p:ext uri="{BB962C8B-B14F-4D97-AF65-F5344CB8AC3E}">
        <p14:creationId xmlns:p14="http://schemas.microsoft.com/office/powerpoint/2010/main" val="1074595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12775" y="0"/>
            <a:ext cx="9350622" cy="7530267"/>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Model-based clustering</a:t>
            </a:r>
          </a:p>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Model-based Clustering means that clustering is based on some model or background knowledge about the domain from which the instances of the dataset is harvested. </a:t>
            </a:r>
          </a:p>
          <a:p>
            <a:endParaRPr lang="en-US" sz="16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model can be more or less extensive but can in all cases guide the clustering process. Model-based clustering can in principle be an extension to any of the other clustering approaches.</a:t>
            </a:r>
          </a:p>
          <a:p>
            <a:endParaRPr lang="sv-SE" sz="12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If the domain knowledge is some statistical information about the distributions for the various kinds of instances involved one can call this kind of clustering techniques Distribution-based clustering.</a:t>
            </a:r>
            <a:endParaRPr lang="en-US" sz="2000" dirty="0">
              <a:latin typeface="Times New Roman" panose="02020603050405020304" pitchFamily="18" charset="0"/>
              <a:cs typeface="Times New Roman" panose="02020603050405020304" pitchFamily="18" charset="0"/>
            </a:endParaRPr>
          </a:p>
          <a:p>
            <a:endParaRPr lang="sv-SE" sz="14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Example of a distribution  based clustering scenario:</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Sample instances arise from a distribution that is a mixture of two or more components. </a:t>
            </a:r>
          </a:p>
          <a:p>
            <a:r>
              <a:rPr lang="en-US" sz="2000" dirty="0">
                <a:latin typeface="Times New Roman" panose="02020603050405020304" pitchFamily="18" charset="0"/>
                <a:cs typeface="Times New Roman" panose="02020603050405020304" pitchFamily="18" charset="0"/>
              </a:rPr>
              <a:t>• Each component is described by a density function and has an associated probability or “weight” in the mixture. </a:t>
            </a:r>
          </a:p>
          <a:p>
            <a:r>
              <a:rPr lang="en-US" sz="2000" dirty="0">
                <a:latin typeface="Times New Roman" panose="02020603050405020304" pitchFamily="18" charset="0"/>
                <a:cs typeface="Times New Roman" panose="02020603050405020304" pitchFamily="18" charset="0"/>
              </a:rPr>
              <a:t>• In principle, we can adopt any probability model for the components, but typically we will assume that components are p-variate normal distributions. </a:t>
            </a:r>
          </a:p>
          <a:p>
            <a:r>
              <a:rPr lang="en-US" sz="2000" dirty="0">
                <a:latin typeface="Times New Roman" panose="02020603050405020304" pitchFamily="18" charset="0"/>
                <a:cs typeface="Times New Roman" panose="02020603050405020304" pitchFamily="18" charset="0"/>
              </a:rPr>
              <a:t>• Thus, the probability model for clustering will often be a mixture of multivariate normal distributions. </a:t>
            </a:r>
          </a:p>
          <a:p>
            <a:r>
              <a:rPr lang="en-US" sz="2000" dirty="0">
                <a:latin typeface="Times New Roman" panose="02020603050405020304" pitchFamily="18" charset="0"/>
                <a:cs typeface="Times New Roman" panose="02020603050405020304" pitchFamily="18" charset="0"/>
              </a:rPr>
              <a:t>• Each component in the mixture is what we call a cluster. </a:t>
            </a:r>
            <a:endParaRPr lang="sv-SE" sz="2000" baseline="30000" dirty="0">
              <a:latin typeface="Times New Roman" panose="02020603050405020304" pitchFamily="18" charset="0"/>
              <a:cs typeface="Times New Roman" panose="02020603050405020304" pitchFamily="18" charset="0"/>
            </a:endParaRPr>
          </a:p>
          <a:p>
            <a:endParaRPr lang="sv-SE" sz="2000" baseline="30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76403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141" y="393290"/>
            <a:ext cx="6731707" cy="5262979"/>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a:latin typeface="Times New Roman" panose="02020603050405020304" pitchFamily="18" charset="0"/>
                <a:cs typeface="Times New Roman" panose="02020603050405020304" pitchFamily="18" charset="0"/>
              </a:rPr>
              <a:t>Professor Carl Gustaf Jansson, KTH</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2800" b="1" i="1" dirty="0">
                <a:latin typeface="Times New Roman" panose="02020603050405020304" pitchFamily="18" charset="0"/>
                <a:cs typeface="Times New Roman" panose="02020603050405020304" pitchFamily="18" charset="0"/>
              </a:rPr>
              <a:t>Thanks for your attention!</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2800" dirty="0">
                <a:latin typeface="Times New Roman" panose="02020603050405020304" pitchFamily="18" charset="0"/>
                <a:cs typeface="Times New Roman" panose="02020603050405020304" pitchFamily="18" charset="0"/>
              </a:rPr>
              <a:t>The next lecture 4.6 will be on the topic:</a:t>
            </a:r>
          </a:p>
          <a:p>
            <a:endParaRPr lang="sv-SE" sz="3200" b="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Tutorial for Week 4</a:t>
            </a:r>
          </a:p>
        </p:txBody>
      </p:sp>
    </p:spTree>
    <p:extLst>
      <p:ext uri="{BB962C8B-B14F-4D97-AF65-F5344CB8AC3E}">
        <p14:creationId xmlns:p14="http://schemas.microsoft.com/office/powerpoint/2010/main" val="333181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723612" y="821891"/>
            <a:ext cx="8054233" cy="4585871"/>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Agenda for the Lecture</a:t>
            </a:r>
          </a:p>
          <a:p>
            <a:endParaRPr lang="en-US" sz="2000" dirty="0">
              <a:latin typeface="Times New Roman" panose="02020603050405020304" pitchFamily="18" charset="0"/>
              <a:cs typeface="Times New Roman" panose="02020603050405020304" pitchFamily="18" charset="0"/>
            </a:endParaRPr>
          </a:p>
          <a:p>
            <a:r>
              <a:rPr lang="sv-SE" sz="2400" dirty="0">
                <a:latin typeface="Times New Roman" panose="02020603050405020304" pitchFamily="18" charset="0"/>
                <a:cs typeface="Times New Roman" panose="02020603050405020304" pitchFamily="18" charset="0"/>
              </a:rPr>
              <a:t>Clustering Analysis in general</a:t>
            </a:r>
          </a:p>
          <a:p>
            <a:r>
              <a:rPr lang="sv-SE" sz="2400" dirty="0">
                <a:latin typeface="Times New Roman" panose="02020603050405020304" pitchFamily="18" charset="0"/>
                <a:cs typeface="Times New Roman" panose="02020603050405020304" pitchFamily="18" charset="0"/>
              </a:rPr>
              <a:t>Hyperparameters</a:t>
            </a:r>
          </a:p>
          <a:p>
            <a:r>
              <a:rPr lang="sv-SE" sz="2400" dirty="0">
                <a:latin typeface="Times New Roman" panose="02020603050405020304" pitchFamily="18" charset="0"/>
                <a:cs typeface="Times New Roman" panose="02020603050405020304" pitchFamily="18" charset="0"/>
              </a:rPr>
              <a:t>Distance measures</a:t>
            </a:r>
          </a:p>
          <a:p>
            <a:endParaRPr lang="sv-SE" sz="2400" dirty="0">
              <a:latin typeface="Times New Roman" panose="02020603050405020304" pitchFamily="18" charset="0"/>
              <a:cs typeface="Times New Roman" panose="02020603050405020304" pitchFamily="18" charset="0"/>
            </a:endParaRPr>
          </a:p>
          <a:p>
            <a:r>
              <a:rPr lang="sv-SE" sz="2400" dirty="0">
                <a:latin typeface="Times New Roman" panose="02020603050405020304" pitchFamily="18" charset="0"/>
                <a:cs typeface="Times New Roman" panose="02020603050405020304" pitchFamily="18" charset="0"/>
              </a:rPr>
              <a:t>Categories of clustering algorithms:</a:t>
            </a:r>
          </a:p>
          <a:p>
            <a:pPr marL="800100" lvl="1" indent="-342900">
              <a:buFont typeface="Arial" panose="020B0604020202020204" pitchFamily="34" charset="0"/>
              <a:buChar char="•"/>
            </a:pPr>
            <a:r>
              <a:rPr lang="sv-SE" sz="2400" dirty="0">
                <a:latin typeface="Times New Roman" panose="02020603050405020304" pitchFamily="18" charset="0"/>
                <a:cs typeface="Times New Roman" panose="02020603050405020304" pitchFamily="18" charset="0"/>
              </a:rPr>
              <a:t>Partitioning</a:t>
            </a:r>
            <a:r>
              <a:rPr lang="en-SE" sz="2400" dirty="0">
                <a:latin typeface="Times New Roman" panose="02020603050405020304" pitchFamily="18" charset="0"/>
                <a:cs typeface="Times New Roman" panose="02020603050405020304" pitchFamily="18" charset="0"/>
              </a:rPr>
              <a:t>–</a:t>
            </a:r>
            <a:r>
              <a:rPr lang="sv-SE" sz="2400" dirty="0">
                <a:latin typeface="Times New Roman" panose="02020603050405020304" pitchFamily="18" charset="0"/>
                <a:cs typeface="Times New Roman" panose="02020603050405020304" pitchFamily="18" charset="0"/>
              </a:rPr>
              <a:t>based clustering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Hierarchical-based Clustering</a:t>
            </a:r>
            <a:endParaRPr lang="sv-SE"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Density-based  clustering</a:t>
            </a:r>
          </a:p>
          <a:p>
            <a:pPr marL="800100" lvl="1" indent="-342900">
              <a:buFont typeface="Arial" panose="020B0604020202020204" pitchFamily="34" charset="0"/>
              <a:buChar char="•"/>
            </a:pPr>
            <a:r>
              <a:rPr lang="sv-SE" sz="2400" dirty="0">
                <a:latin typeface="Times New Roman" panose="02020603050405020304" pitchFamily="18" charset="0"/>
                <a:cs typeface="Times New Roman" panose="02020603050405020304" pitchFamily="18" charset="0"/>
              </a:rPr>
              <a:t>Grid-based clustering</a:t>
            </a:r>
          </a:p>
          <a:p>
            <a:pPr marL="800100" lvl="1" indent="-342900">
              <a:buFont typeface="Arial" panose="020B0604020202020204" pitchFamily="34" charset="0"/>
              <a:buChar char="•"/>
            </a:pPr>
            <a:r>
              <a:rPr lang="sv-SE" sz="2400" dirty="0">
                <a:latin typeface="Times New Roman" panose="02020603050405020304" pitchFamily="18" charset="0"/>
                <a:cs typeface="Times New Roman" panose="02020603050405020304" pitchFamily="18" charset="0"/>
              </a:rPr>
              <a:t>Model-based clustering</a:t>
            </a:r>
          </a:p>
        </p:txBody>
      </p:sp>
    </p:spTree>
    <p:extLst>
      <p:ext uri="{BB962C8B-B14F-4D97-AF65-F5344CB8AC3E}">
        <p14:creationId xmlns:p14="http://schemas.microsoft.com/office/powerpoint/2010/main" val="1162499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nvSpPr>
        <p:spPr>
          <a:xfrm>
            <a:off x="310039" y="181480"/>
            <a:ext cx="11545137" cy="954107"/>
          </a:xfrm>
          <a:prstGeom prst="rect">
            <a:avLst/>
          </a:prstGeom>
          <a:noFill/>
        </p:spPr>
        <p:txBody>
          <a:bodyPr wrap="square" rtlCol="0">
            <a:spAutoFit/>
          </a:bodyPr>
          <a:lstStyle/>
          <a:p>
            <a:r>
              <a:rPr lang="sv-SE" sz="2800" b="1" dirty="0">
                <a:latin typeface="Times New Roman" panose="02020603050405020304" pitchFamily="18" charset="0"/>
                <a:cs typeface="Times New Roman" panose="02020603050405020304" pitchFamily="18" charset="0"/>
              </a:rPr>
              <a:t>Cluster analysis is an important element in unsupervised  concept learning, i.e.  learning of multiple concepts from unsorted examples</a:t>
            </a:r>
            <a:endParaRPr lang="en-US" sz="2800" b="1" dirty="0">
              <a:latin typeface="Times New Roman" panose="02020603050405020304" pitchFamily="18" charset="0"/>
              <a:cs typeface="Times New Roman" panose="02020603050405020304" pitchFamily="18" charset="0"/>
            </a:endParaRPr>
          </a:p>
        </p:txBody>
      </p:sp>
      <p:sp>
        <p:nvSpPr>
          <p:cNvPr id="3" name="Oval 2"/>
          <p:cNvSpPr/>
          <p:nvPr/>
        </p:nvSpPr>
        <p:spPr>
          <a:xfrm flipH="1">
            <a:off x="8600169" y="1925631"/>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 name="Oval 5"/>
          <p:cNvSpPr/>
          <p:nvPr/>
        </p:nvSpPr>
        <p:spPr>
          <a:xfrm flipH="1">
            <a:off x="8669511" y="2096319"/>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Oval 6"/>
          <p:cNvSpPr/>
          <p:nvPr/>
        </p:nvSpPr>
        <p:spPr>
          <a:xfrm flipH="1">
            <a:off x="8801337" y="2327856"/>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 name="Oval 7"/>
          <p:cNvSpPr/>
          <p:nvPr/>
        </p:nvSpPr>
        <p:spPr>
          <a:xfrm flipH="1">
            <a:off x="8522445" y="1679283"/>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 name="Oval 8"/>
          <p:cNvSpPr/>
          <p:nvPr/>
        </p:nvSpPr>
        <p:spPr>
          <a:xfrm flipH="1">
            <a:off x="8142969" y="2604457"/>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 name="Oval 9"/>
          <p:cNvSpPr/>
          <p:nvPr/>
        </p:nvSpPr>
        <p:spPr>
          <a:xfrm flipH="1">
            <a:off x="8549877" y="2354309"/>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Oval 10"/>
          <p:cNvSpPr/>
          <p:nvPr/>
        </p:nvSpPr>
        <p:spPr>
          <a:xfrm flipH="1">
            <a:off x="8677893" y="2630587"/>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 name="Oval 11"/>
          <p:cNvSpPr/>
          <p:nvPr/>
        </p:nvSpPr>
        <p:spPr>
          <a:xfrm flipH="1">
            <a:off x="8251935" y="2803879"/>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Oval 12"/>
          <p:cNvSpPr/>
          <p:nvPr/>
        </p:nvSpPr>
        <p:spPr>
          <a:xfrm flipH="1">
            <a:off x="8268699" y="2363665"/>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Oval 13"/>
          <p:cNvSpPr/>
          <p:nvPr/>
        </p:nvSpPr>
        <p:spPr>
          <a:xfrm flipH="1">
            <a:off x="8424147" y="2594667"/>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 name="Oval 14"/>
          <p:cNvSpPr/>
          <p:nvPr/>
        </p:nvSpPr>
        <p:spPr>
          <a:xfrm flipH="1">
            <a:off x="8901921" y="2005747"/>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7" name="Oval 16"/>
          <p:cNvSpPr/>
          <p:nvPr/>
        </p:nvSpPr>
        <p:spPr>
          <a:xfrm flipH="1">
            <a:off x="8766285" y="1787815"/>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8" name="Oval 17"/>
          <p:cNvSpPr/>
          <p:nvPr/>
        </p:nvSpPr>
        <p:spPr>
          <a:xfrm flipH="1">
            <a:off x="7970757" y="2757079"/>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9" name="Oval 18"/>
          <p:cNvSpPr/>
          <p:nvPr/>
        </p:nvSpPr>
        <p:spPr>
          <a:xfrm flipH="1">
            <a:off x="8321277" y="1581419"/>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1" name="Oval 20"/>
          <p:cNvSpPr/>
          <p:nvPr/>
        </p:nvSpPr>
        <p:spPr>
          <a:xfrm flipH="1">
            <a:off x="7635477" y="1923451"/>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2" name="Oval 21"/>
          <p:cNvSpPr/>
          <p:nvPr/>
        </p:nvSpPr>
        <p:spPr>
          <a:xfrm flipH="1">
            <a:off x="7787877" y="2075851"/>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3" name="Oval 22"/>
          <p:cNvSpPr/>
          <p:nvPr/>
        </p:nvSpPr>
        <p:spPr>
          <a:xfrm flipH="1">
            <a:off x="7761969" y="1661323"/>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4" name="Oval 23"/>
          <p:cNvSpPr/>
          <p:nvPr/>
        </p:nvSpPr>
        <p:spPr>
          <a:xfrm flipH="1">
            <a:off x="7484601" y="2123529"/>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5" name="Oval 24"/>
          <p:cNvSpPr/>
          <p:nvPr/>
        </p:nvSpPr>
        <p:spPr>
          <a:xfrm flipH="1">
            <a:off x="7710153" y="2337979"/>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6" name="Oval 25"/>
          <p:cNvSpPr/>
          <p:nvPr/>
        </p:nvSpPr>
        <p:spPr>
          <a:xfrm flipH="1">
            <a:off x="7560801" y="2476007"/>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7" name="Oval 26"/>
          <p:cNvSpPr/>
          <p:nvPr/>
        </p:nvSpPr>
        <p:spPr>
          <a:xfrm flipH="1">
            <a:off x="7787877" y="2640599"/>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8" name="Oval 27"/>
          <p:cNvSpPr/>
          <p:nvPr/>
        </p:nvSpPr>
        <p:spPr>
          <a:xfrm flipH="1">
            <a:off x="7937229" y="2476007"/>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9" name="Oval 28"/>
          <p:cNvSpPr/>
          <p:nvPr/>
        </p:nvSpPr>
        <p:spPr>
          <a:xfrm flipH="1">
            <a:off x="8065245" y="2240443"/>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0" name="Oval 29"/>
          <p:cNvSpPr/>
          <p:nvPr/>
        </p:nvSpPr>
        <p:spPr>
          <a:xfrm flipH="1">
            <a:off x="7929609" y="1859443"/>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1" name="Oval 30"/>
          <p:cNvSpPr/>
          <p:nvPr/>
        </p:nvSpPr>
        <p:spPr>
          <a:xfrm flipH="1">
            <a:off x="8156685" y="1993555"/>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2" name="Oval 31"/>
          <p:cNvSpPr/>
          <p:nvPr/>
        </p:nvSpPr>
        <p:spPr>
          <a:xfrm flipH="1">
            <a:off x="8054577" y="1653703"/>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3" name="Oval 32"/>
          <p:cNvSpPr/>
          <p:nvPr/>
        </p:nvSpPr>
        <p:spPr>
          <a:xfrm flipH="1">
            <a:off x="8298417" y="1786291"/>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4" name="Oval 33"/>
          <p:cNvSpPr/>
          <p:nvPr/>
        </p:nvSpPr>
        <p:spPr>
          <a:xfrm flipH="1">
            <a:off x="8383761" y="2088043"/>
            <a:ext cx="244338" cy="111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Oval 44"/>
          <p:cNvSpPr/>
          <p:nvPr/>
        </p:nvSpPr>
        <p:spPr>
          <a:xfrm flipH="1">
            <a:off x="8296923" y="3458080"/>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46" name="Oval 45"/>
          <p:cNvSpPr/>
          <p:nvPr/>
        </p:nvSpPr>
        <p:spPr>
          <a:xfrm flipH="1">
            <a:off x="8366265" y="3628768"/>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47" name="Oval 46"/>
          <p:cNvSpPr/>
          <p:nvPr/>
        </p:nvSpPr>
        <p:spPr>
          <a:xfrm flipH="1">
            <a:off x="8498091" y="3860305"/>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48" name="Oval 47"/>
          <p:cNvSpPr/>
          <p:nvPr/>
        </p:nvSpPr>
        <p:spPr>
          <a:xfrm flipH="1">
            <a:off x="8219199" y="3211732"/>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49" name="Oval 48"/>
          <p:cNvSpPr/>
          <p:nvPr/>
        </p:nvSpPr>
        <p:spPr>
          <a:xfrm flipH="1">
            <a:off x="7839723" y="4136906"/>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50" name="Oval 49"/>
          <p:cNvSpPr/>
          <p:nvPr/>
        </p:nvSpPr>
        <p:spPr>
          <a:xfrm flipH="1">
            <a:off x="8246631" y="3886758"/>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51" name="Oval 50"/>
          <p:cNvSpPr/>
          <p:nvPr/>
        </p:nvSpPr>
        <p:spPr>
          <a:xfrm flipH="1">
            <a:off x="8374647" y="4163036"/>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52" name="Oval 51"/>
          <p:cNvSpPr/>
          <p:nvPr/>
        </p:nvSpPr>
        <p:spPr>
          <a:xfrm flipH="1">
            <a:off x="7948689" y="4336328"/>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53" name="Oval 52"/>
          <p:cNvSpPr/>
          <p:nvPr/>
        </p:nvSpPr>
        <p:spPr>
          <a:xfrm flipH="1">
            <a:off x="7965453" y="3896114"/>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54" name="Oval 53"/>
          <p:cNvSpPr/>
          <p:nvPr/>
        </p:nvSpPr>
        <p:spPr>
          <a:xfrm flipH="1">
            <a:off x="8120901" y="4127116"/>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55" name="Oval 54"/>
          <p:cNvSpPr/>
          <p:nvPr/>
        </p:nvSpPr>
        <p:spPr>
          <a:xfrm flipH="1">
            <a:off x="8598675" y="3538196"/>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56" name="Oval 55"/>
          <p:cNvSpPr/>
          <p:nvPr/>
        </p:nvSpPr>
        <p:spPr>
          <a:xfrm flipH="1">
            <a:off x="8463039" y="3320264"/>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57" name="Oval 56"/>
          <p:cNvSpPr/>
          <p:nvPr/>
        </p:nvSpPr>
        <p:spPr>
          <a:xfrm flipH="1">
            <a:off x="7667511" y="4289528"/>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58" name="Oval 57"/>
          <p:cNvSpPr/>
          <p:nvPr/>
        </p:nvSpPr>
        <p:spPr>
          <a:xfrm flipH="1">
            <a:off x="8018031" y="3113868"/>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59" name="Oval 58"/>
          <p:cNvSpPr/>
          <p:nvPr/>
        </p:nvSpPr>
        <p:spPr>
          <a:xfrm flipH="1">
            <a:off x="7332231" y="3455900"/>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60" name="Oval 59"/>
          <p:cNvSpPr/>
          <p:nvPr/>
        </p:nvSpPr>
        <p:spPr>
          <a:xfrm flipH="1">
            <a:off x="7484631" y="3608300"/>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61" name="Oval 60"/>
          <p:cNvSpPr/>
          <p:nvPr/>
        </p:nvSpPr>
        <p:spPr>
          <a:xfrm flipH="1">
            <a:off x="7458723" y="3193772"/>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62" name="Oval 61"/>
          <p:cNvSpPr/>
          <p:nvPr/>
        </p:nvSpPr>
        <p:spPr>
          <a:xfrm flipH="1">
            <a:off x="7181355" y="3655978"/>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63" name="Oval 62"/>
          <p:cNvSpPr/>
          <p:nvPr/>
        </p:nvSpPr>
        <p:spPr>
          <a:xfrm flipH="1">
            <a:off x="7406907" y="3870428"/>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64" name="Oval 63"/>
          <p:cNvSpPr/>
          <p:nvPr/>
        </p:nvSpPr>
        <p:spPr>
          <a:xfrm flipH="1">
            <a:off x="7257555" y="4008456"/>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65" name="Oval 64"/>
          <p:cNvSpPr/>
          <p:nvPr/>
        </p:nvSpPr>
        <p:spPr>
          <a:xfrm flipH="1">
            <a:off x="7484631" y="4173048"/>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66" name="Oval 65"/>
          <p:cNvSpPr/>
          <p:nvPr/>
        </p:nvSpPr>
        <p:spPr>
          <a:xfrm flipH="1">
            <a:off x="7633983" y="4008456"/>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67" name="Oval 66"/>
          <p:cNvSpPr/>
          <p:nvPr/>
        </p:nvSpPr>
        <p:spPr>
          <a:xfrm flipH="1">
            <a:off x="7725423" y="3754354"/>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68" name="Oval 67"/>
          <p:cNvSpPr/>
          <p:nvPr/>
        </p:nvSpPr>
        <p:spPr>
          <a:xfrm flipH="1">
            <a:off x="7626363" y="3391892"/>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69" name="Oval 68"/>
          <p:cNvSpPr/>
          <p:nvPr/>
        </p:nvSpPr>
        <p:spPr>
          <a:xfrm flipH="1">
            <a:off x="7853439" y="3526004"/>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70" name="Oval 69"/>
          <p:cNvSpPr/>
          <p:nvPr/>
        </p:nvSpPr>
        <p:spPr>
          <a:xfrm flipH="1">
            <a:off x="7751331" y="3186152"/>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71" name="Oval 70"/>
          <p:cNvSpPr/>
          <p:nvPr/>
        </p:nvSpPr>
        <p:spPr>
          <a:xfrm flipH="1">
            <a:off x="7995171" y="3318740"/>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72" name="Oval 71"/>
          <p:cNvSpPr/>
          <p:nvPr/>
        </p:nvSpPr>
        <p:spPr>
          <a:xfrm flipH="1">
            <a:off x="8080515" y="3620492"/>
            <a:ext cx="154383" cy="1693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78" name="Oval 77"/>
          <p:cNvSpPr/>
          <p:nvPr/>
        </p:nvSpPr>
        <p:spPr>
          <a:xfrm>
            <a:off x="10239435" y="2234760"/>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79" name="Oval 78"/>
          <p:cNvSpPr/>
          <p:nvPr/>
        </p:nvSpPr>
        <p:spPr>
          <a:xfrm>
            <a:off x="10308777" y="2405448"/>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80" name="Oval 79"/>
          <p:cNvSpPr/>
          <p:nvPr/>
        </p:nvSpPr>
        <p:spPr>
          <a:xfrm>
            <a:off x="10488365" y="2636982"/>
            <a:ext cx="208252" cy="20592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81" name="Oval 80"/>
          <p:cNvSpPr/>
          <p:nvPr/>
        </p:nvSpPr>
        <p:spPr>
          <a:xfrm>
            <a:off x="10161711" y="1988412"/>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82" name="Oval 81"/>
          <p:cNvSpPr/>
          <p:nvPr/>
        </p:nvSpPr>
        <p:spPr>
          <a:xfrm>
            <a:off x="9782235" y="2913586"/>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83" name="Oval 82"/>
          <p:cNvSpPr/>
          <p:nvPr/>
        </p:nvSpPr>
        <p:spPr>
          <a:xfrm>
            <a:off x="10189143" y="2682125"/>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84" name="Oval 83"/>
          <p:cNvSpPr/>
          <p:nvPr/>
        </p:nvSpPr>
        <p:spPr>
          <a:xfrm>
            <a:off x="9845385" y="3072641"/>
            <a:ext cx="363928" cy="17898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85" name="Oval 84"/>
          <p:cNvSpPr/>
          <p:nvPr/>
        </p:nvSpPr>
        <p:spPr>
          <a:xfrm>
            <a:off x="9891201" y="3113008"/>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86" name="Oval 85"/>
          <p:cNvSpPr/>
          <p:nvPr/>
        </p:nvSpPr>
        <p:spPr>
          <a:xfrm>
            <a:off x="9907965" y="2672794"/>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87" name="Oval 86"/>
          <p:cNvSpPr/>
          <p:nvPr/>
        </p:nvSpPr>
        <p:spPr>
          <a:xfrm>
            <a:off x="10063413" y="2903796"/>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88" name="Oval 87"/>
          <p:cNvSpPr/>
          <p:nvPr/>
        </p:nvSpPr>
        <p:spPr>
          <a:xfrm>
            <a:off x="10541187" y="2314876"/>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89" name="Oval 88"/>
          <p:cNvSpPr/>
          <p:nvPr/>
        </p:nvSpPr>
        <p:spPr>
          <a:xfrm>
            <a:off x="10405551" y="2096944"/>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90" name="Oval 89"/>
          <p:cNvSpPr/>
          <p:nvPr/>
        </p:nvSpPr>
        <p:spPr>
          <a:xfrm>
            <a:off x="9610023" y="3066208"/>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91" name="Oval 90"/>
          <p:cNvSpPr/>
          <p:nvPr/>
        </p:nvSpPr>
        <p:spPr>
          <a:xfrm>
            <a:off x="9960543" y="1890548"/>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92" name="Oval 91"/>
          <p:cNvSpPr/>
          <p:nvPr/>
        </p:nvSpPr>
        <p:spPr>
          <a:xfrm>
            <a:off x="9274743" y="2232580"/>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3" name="Oval 92"/>
          <p:cNvSpPr/>
          <p:nvPr/>
        </p:nvSpPr>
        <p:spPr>
          <a:xfrm>
            <a:off x="9427143" y="2384980"/>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94" name="Oval 93"/>
          <p:cNvSpPr/>
          <p:nvPr/>
        </p:nvSpPr>
        <p:spPr>
          <a:xfrm>
            <a:off x="9401235" y="1970452"/>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95" name="Oval 94"/>
          <p:cNvSpPr/>
          <p:nvPr/>
        </p:nvSpPr>
        <p:spPr>
          <a:xfrm>
            <a:off x="9123867" y="2432658"/>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6" name="Oval 95"/>
          <p:cNvSpPr/>
          <p:nvPr/>
        </p:nvSpPr>
        <p:spPr>
          <a:xfrm>
            <a:off x="9349419" y="2647108"/>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7" name="Oval 96"/>
          <p:cNvSpPr/>
          <p:nvPr/>
        </p:nvSpPr>
        <p:spPr>
          <a:xfrm>
            <a:off x="9200067" y="2785136"/>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8" name="Oval 97"/>
          <p:cNvSpPr/>
          <p:nvPr/>
        </p:nvSpPr>
        <p:spPr>
          <a:xfrm>
            <a:off x="9427143" y="2949728"/>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99" name="Oval 98"/>
          <p:cNvSpPr/>
          <p:nvPr/>
        </p:nvSpPr>
        <p:spPr>
          <a:xfrm>
            <a:off x="9576495" y="2785136"/>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100" name="Oval 99"/>
          <p:cNvSpPr/>
          <p:nvPr/>
        </p:nvSpPr>
        <p:spPr>
          <a:xfrm>
            <a:off x="9704511" y="2549572"/>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101" name="Oval 100"/>
          <p:cNvSpPr/>
          <p:nvPr/>
        </p:nvSpPr>
        <p:spPr>
          <a:xfrm>
            <a:off x="9568875" y="2168572"/>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102" name="Oval 101"/>
          <p:cNvSpPr/>
          <p:nvPr/>
        </p:nvSpPr>
        <p:spPr>
          <a:xfrm>
            <a:off x="9795951" y="2302684"/>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103" name="Oval 102"/>
          <p:cNvSpPr/>
          <p:nvPr/>
        </p:nvSpPr>
        <p:spPr>
          <a:xfrm>
            <a:off x="9693843" y="1962832"/>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104" name="Oval 103"/>
          <p:cNvSpPr/>
          <p:nvPr/>
        </p:nvSpPr>
        <p:spPr>
          <a:xfrm>
            <a:off x="9937683" y="2095420"/>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105" name="Oval 104"/>
          <p:cNvSpPr/>
          <p:nvPr/>
        </p:nvSpPr>
        <p:spPr>
          <a:xfrm>
            <a:off x="10023027" y="2397172"/>
            <a:ext cx="248769" cy="168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110" name="Oval 109"/>
          <p:cNvSpPr/>
          <p:nvPr/>
        </p:nvSpPr>
        <p:spPr>
          <a:xfrm flipH="1">
            <a:off x="9907866" y="3690609"/>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1" name="Oval 110"/>
          <p:cNvSpPr/>
          <p:nvPr/>
        </p:nvSpPr>
        <p:spPr>
          <a:xfrm flipH="1">
            <a:off x="9977208" y="3861297"/>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2" name="Oval 111"/>
          <p:cNvSpPr/>
          <p:nvPr/>
        </p:nvSpPr>
        <p:spPr>
          <a:xfrm flipH="1">
            <a:off x="10109034" y="4092834"/>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3" name="Oval 112"/>
          <p:cNvSpPr/>
          <p:nvPr/>
        </p:nvSpPr>
        <p:spPr>
          <a:xfrm flipH="1">
            <a:off x="9830142" y="3444261"/>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4" name="Oval 113"/>
          <p:cNvSpPr/>
          <p:nvPr/>
        </p:nvSpPr>
        <p:spPr>
          <a:xfrm flipH="1">
            <a:off x="9450666" y="4369435"/>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5" name="Oval 114"/>
          <p:cNvSpPr/>
          <p:nvPr/>
        </p:nvSpPr>
        <p:spPr>
          <a:xfrm flipH="1">
            <a:off x="9857574" y="4119287"/>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6" name="Oval 115"/>
          <p:cNvSpPr/>
          <p:nvPr/>
        </p:nvSpPr>
        <p:spPr>
          <a:xfrm flipH="1">
            <a:off x="9985590" y="4395565"/>
            <a:ext cx="144648" cy="194673"/>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7" name="Oval 116"/>
          <p:cNvSpPr/>
          <p:nvPr/>
        </p:nvSpPr>
        <p:spPr>
          <a:xfrm flipH="1">
            <a:off x="9559632" y="4568857"/>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8" name="Oval 117"/>
          <p:cNvSpPr/>
          <p:nvPr/>
        </p:nvSpPr>
        <p:spPr>
          <a:xfrm flipH="1">
            <a:off x="9576396" y="4128643"/>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9" name="Oval 118"/>
          <p:cNvSpPr/>
          <p:nvPr/>
        </p:nvSpPr>
        <p:spPr>
          <a:xfrm flipH="1">
            <a:off x="9731844" y="4359645"/>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0" name="Oval 119"/>
          <p:cNvSpPr/>
          <p:nvPr/>
        </p:nvSpPr>
        <p:spPr>
          <a:xfrm flipH="1">
            <a:off x="10241443" y="3770724"/>
            <a:ext cx="133464" cy="439230"/>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1" name="Oval 120"/>
          <p:cNvSpPr/>
          <p:nvPr/>
        </p:nvSpPr>
        <p:spPr>
          <a:xfrm flipH="1">
            <a:off x="10073982" y="3552793"/>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2" name="Oval 121"/>
          <p:cNvSpPr/>
          <p:nvPr/>
        </p:nvSpPr>
        <p:spPr>
          <a:xfrm flipH="1">
            <a:off x="9278454" y="4522057"/>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3" name="Oval 122"/>
          <p:cNvSpPr/>
          <p:nvPr/>
        </p:nvSpPr>
        <p:spPr>
          <a:xfrm flipH="1">
            <a:off x="9628974" y="3346397"/>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4" name="Oval 123"/>
          <p:cNvSpPr/>
          <p:nvPr/>
        </p:nvSpPr>
        <p:spPr>
          <a:xfrm flipH="1">
            <a:off x="8943174" y="3688429"/>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5" name="Oval 124"/>
          <p:cNvSpPr/>
          <p:nvPr/>
        </p:nvSpPr>
        <p:spPr>
          <a:xfrm flipH="1">
            <a:off x="9095574" y="3840829"/>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6" name="Oval 125"/>
          <p:cNvSpPr/>
          <p:nvPr/>
        </p:nvSpPr>
        <p:spPr>
          <a:xfrm flipH="1">
            <a:off x="9069666" y="3426301"/>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7" name="Oval 126"/>
          <p:cNvSpPr/>
          <p:nvPr/>
        </p:nvSpPr>
        <p:spPr>
          <a:xfrm flipH="1">
            <a:off x="8792298" y="3888507"/>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8" name="Oval 127"/>
          <p:cNvSpPr/>
          <p:nvPr/>
        </p:nvSpPr>
        <p:spPr>
          <a:xfrm flipH="1">
            <a:off x="9017850" y="4102957"/>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9" name="Oval 128"/>
          <p:cNvSpPr/>
          <p:nvPr/>
        </p:nvSpPr>
        <p:spPr>
          <a:xfrm flipH="1">
            <a:off x="8868498" y="4240985"/>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0" name="Oval 129"/>
          <p:cNvSpPr/>
          <p:nvPr/>
        </p:nvSpPr>
        <p:spPr>
          <a:xfrm flipH="1">
            <a:off x="9095574" y="4405577"/>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1" name="Oval 130"/>
          <p:cNvSpPr/>
          <p:nvPr/>
        </p:nvSpPr>
        <p:spPr>
          <a:xfrm flipH="1">
            <a:off x="9244926" y="4240985"/>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2" name="Oval 131"/>
          <p:cNvSpPr/>
          <p:nvPr/>
        </p:nvSpPr>
        <p:spPr>
          <a:xfrm flipH="1">
            <a:off x="9372942" y="4005421"/>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3" name="Oval 132"/>
          <p:cNvSpPr/>
          <p:nvPr/>
        </p:nvSpPr>
        <p:spPr>
          <a:xfrm flipH="1">
            <a:off x="9237306" y="3624421"/>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4" name="Oval 133"/>
          <p:cNvSpPr/>
          <p:nvPr/>
        </p:nvSpPr>
        <p:spPr>
          <a:xfrm flipH="1">
            <a:off x="9464382" y="3758533"/>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5" name="Oval 134"/>
          <p:cNvSpPr/>
          <p:nvPr/>
        </p:nvSpPr>
        <p:spPr>
          <a:xfrm flipH="1">
            <a:off x="9362274" y="3418681"/>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6" name="Oval 135"/>
          <p:cNvSpPr/>
          <p:nvPr/>
        </p:nvSpPr>
        <p:spPr>
          <a:xfrm flipH="1">
            <a:off x="9606114" y="3551269"/>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7" name="Oval 136"/>
          <p:cNvSpPr/>
          <p:nvPr/>
        </p:nvSpPr>
        <p:spPr>
          <a:xfrm flipH="1">
            <a:off x="9691458" y="3853021"/>
            <a:ext cx="154383" cy="169398"/>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8" name="Oval 137"/>
          <p:cNvSpPr/>
          <p:nvPr/>
        </p:nvSpPr>
        <p:spPr>
          <a:xfrm flipH="1">
            <a:off x="9225024" y="2719923"/>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39" name="Oval 138"/>
          <p:cNvSpPr/>
          <p:nvPr/>
        </p:nvSpPr>
        <p:spPr>
          <a:xfrm flipH="1">
            <a:off x="9294366" y="2890611"/>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40" name="Oval 139"/>
          <p:cNvSpPr/>
          <p:nvPr/>
        </p:nvSpPr>
        <p:spPr>
          <a:xfrm flipH="1">
            <a:off x="9426192" y="3122148"/>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41" name="Oval 140"/>
          <p:cNvSpPr/>
          <p:nvPr/>
        </p:nvSpPr>
        <p:spPr>
          <a:xfrm flipH="1">
            <a:off x="9147300" y="2473575"/>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42" name="Oval 141"/>
          <p:cNvSpPr/>
          <p:nvPr/>
        </p:nvSpPr>
        <p:spPr>
          <a:xfrm flipH="1">
            <a:off x="8767824" y="3398749"/>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43" name="Oval 142"/>
          <p:cNvSpPr/>
          <p:nvPr/>
        </p:nvSpPr>
        <p:spPr>
          <a:xfrm flipH="1">
            <a:off x="9174732" y="3148601"/>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44" name="Oval 143"/>
          <p:cNvSpPr/>
          <p:nvPr/>
        </p:nvSpPr>
        <p:spPr>
          <a:xfrm flipH="1">
            <a:off x="9302748" y="3424879"/>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45" name="Oval 144"/>
          <p:cNvSpPr/>
          <p:nvPr/>
        </p:nvSpPr>
        <p:spPr>
          <a:xfrm flipH="1">
            <a:off x="8876790" y="3598171"/>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46" name="Oval 145"/>
          <p:cNvSpPr/>
          <p:nvPr/>
        </p:nvSpPr>
        <p:spPr>
          <a:xfrm flipH="1">
            <a:off x="8893554" y="3157957"/>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47" name="Oval 146"/>
          <p:cNvSpPr/>
          <p:nvPr/>
        </p:nvSpPr>
        <p:spPr>
          <a:xfrm flipH="1">
            <a:off x="9049002" y="3388959"/>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48" name="Oval 147"/>
          <p:cNvSpPr/>
          <p:nvPr/>
        </p:nvSpPr>
        <p:spPr>
          <a:xfrm flipH="1">
            <a:off x="9526776" y="2800039"/>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49" name="Oval 148"/>
          <p:cNvSpPr/>
          <p:nvPr/>
        </p:nvSpPr>
        <p:spPr>
          <a:xfrm flipH="1">
            <a:off x="9391140" y="2582107"/>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50" name="Oval 149"/>
          <p:cNvSpPr/>
          <p:nvPr/>
        </p:nvSpPr>
        <p:spPr>
          <a:xfrm flipH="1">
            <a:off x="8595612" y="3551371"/>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51" name="Oval 150"/>
          <p:cNvSpPr/>
          <p:nvPr/>
        </p:nvSpPr>
        <p:spPr>
          <a:xfrm flipH="1">
            <a:off x="8946132" y="2375711"/>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52" name="Oval 151"/>
          <p:cNvSpPr/>
          <p:nvPr/>
        </p:nvSpPr>
        <p:spPr>
          <a:xfrm flipH="1">
            <a:off x="8260332" y="2717743"/>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53" name="Oval 152"/>
          <p:cNvSpPr/>
          <p:nvPr/>
        </p:nvSpPr>
        <p:spPr>
          <a:xfrm flipH="1">
            <a:off x="8412732" y="2870143"/>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54" name="Oval 153"/>
          <p:cNvSpPr/>
          <p:nvPr/>
        </p:nvSpPr>
        <p:spPr>
          <a:xfrm flipH="1">
            <a:off x="8386824" y="2455615"/>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55" name="Oval 154"/>
          <p:cNvSpPr/>
          <p:nvPr/>
        </p:nvSpPr>
        <p:spPr>
          <a:xfrm flipH="1">
            <a:off x="8109456" y="2917821"/>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56" name="Oval 155"/>
          <p:cNvSpPr/>
          <p:nvPr/>
        </p:nvSpPr>
        <p:spPr>
          <a:xfrm flipH="1">
            <a:off x="8335008" y="3132271"/>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57" name="Oval 156"/>
          <p:cNvSpPr/>
          <p:nvPr/>
        </p:nvSpPr>
        <p:spPr>
          <a:xfrm flipH="1">
            <a:off x="8185656" y="3270299"/>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58" name="Oval 157"/>
          <p:cNvSpPr/>
          <p:nvPr/>
        </p:nvSpPr>
        <p:spPr>
          <a:xfrm flipH="1">
            <a:off x="8412732" y="3434891"/>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59" name="Oval 158"/>
          <p:cNvSpPr/>
          <p:nvPr/>
        </p:nvSpPr>
        <p:spPr>
          <a:xfrm flipH="1">
            <a:off x="8562084" y="3270299"/>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60" name="Oval 159"/>
          <p:cNvSpPr/>
          <p:nvPr/>
        </p:nvSpPr>
        <p:spPr>
          <a:xfrm flipH="1">
            <a:off x="8690100" y="3034735"/>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61" name="Oval 160"/>
          <p:cNvSpPr/>
          <p:nvPr/>
        </p:nvSpPr>
        <p:spPr>
          <a:xfrm flipH="1">
            <a:off x="8554464" y="2653735"/>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62" name="Oval 161"/>
          <p:cNvSpPr/>
          <p:nvPr/>
        </p:nvSpPr>
        <p:spPr>
          <a:xfrm flipH="1">
            <a:off x="8781540" y="2787847"/>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63" name="Oval 162"/>
          <p:cNvSpPr/>
          <p:nvPr/>
        </p:nvSpPr>
        <p:spPr>
          <a:xfrm flipH="1">
            <a:off x="8679432" y="2447995"/>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64" name="Oval 163"/>
          <p:cNvSpPr/>
          <p:nvPr/>
        </p:nvSpPr>
        <p:spPr>
          <a:xfrm flipH="1">
            <a:off x="8923272" y="2580583"/>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65" name="Oval 164"/>
          <p:cNvSpPr/>
          <p:nvPr/>
        </p:nvSpPr>
        <p:spPr>
          <a:xfrm flipH="1">
            <a:off x="9008616" y="2882335"/>
            <a:ext cx="175822" cy="216887"/>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16" name="TextBox 15"/>
          <p:cNvSpPr txBox="1"/>
          <p:nvPr/>
        </p:nvSpPr>
        <p:spPr>
          <a:xfrm>
            <a:off x="286726" y="1772639"/>
            <a:ext cx="6353227" cy="4093428"/>
          </a:xfrm>
          <a:prstGeom prst="rect">
            <a:avLst/>
          </a:prstGeom>
          <a:noFill/>
        </p:spPr>
        <p:txBody>
          <a:bodyPr wrap="square" rtlCol="0">
            <a:spAutoFit/>
          </a:bodyPr>
          <a:lstStyle/>
          <a:p>
            <a:r>
              <a:rPr lang="sv-SE" sz="2000" dirty="0">
                <a:latin typeface="Times New Roman" panose="02020603050405020304" pitchFamily="18" charset="0"/>
                <a:cs typeface="Times New Roman" panose="02020603050405020304" pitchFamily="18" charset="0"/>
              </a:rPr>
              <a:t>Apart from being an important methodology for preprocessing of datasets in the unsupervised machine learning scenario, Cluster Analys can be used as a stand alone technique for particular categorization purposes.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 instances are not classified in the unsupervised scenario, algorithms have to identify commonalities and structures in the data-set and to group the instances based on similarity.</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The detailed concept formation can then be performed by any of techniques for supervised learning ( scenario 1-10  as of an earlier lecture).</a:t>
            </a:r>
          </a:p>
          <a:p>
            <a:endParaRPr lang="sv-S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607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TextBox 2"/>
          <p:cNvSpPr txBox="1"/>
          <p:nvPr/>
        </p:nvSpPr>
        <p:spPr>
          <a:xfrm>
            <a:off x="86001" y="312738"/>
            <a:ext cx="8228404" cy="5755422"/>
          </a:xfrm>
          <a:prstGeom prst="rect">
            <a:avLst/>
          </a:prstGeom>
          <a:noFill/>
        </p:spPr>
        <p:txBody>
          <a:bodyPr wrap="square" rtlCol="0">
            <a:spAutoFit/>
          </a:bodyPr>
          <a:lstStyle/>
          <a:p>
            <a:r>
              <a:rPr lang="sv-SE" sz="2800" b="1" dirty="0">
                <a:latin typeface="Times New Roman" panose="02020603050405020304" pitchFamily="18" charset="0"/>
                <a:cs typeface="Times New Roman" panose="02020603050405020304" pitchFamily="18" charset="0"/>
              </a:rPr>
              <a:t>Cluster Analysis</a:t>
            </a:r>
          </a:p>
          <a:p>
            <a:endParaRPr lang="sv-SE" sz="2000" dirty="0">
              <a:latin typeface="Times New Roman" panose="02020603050405020304" pitchFamily="18" charset="0"/>
              <a:cs typeface="Times New Roman" panose="02020603050405020304" pitchFamily="18" charset="0"/>
            </a:endParaRPr>
          </a:p>
          <a:p>
            <a:r>
              <a:rPr lang="sv-SE" sz="2000" b="1" dirty="0">
                <a:latin typeface="Times New Roman" panose="02020603050405020304" pitchFamily="18" charset="0"/>
                <a:cs typeface="Times New Roman" panose="02020603050405020304" pitchFamily="18" charset="0"/>
              </a:rPr>
              <a:t>Synonyms:  Clustering, Conceptual Clustering, Clustering techniques</a:t>
            </a:r>
          </a:p>
          <a:p>
            <a:endParaRPr lang="sv-SE"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Cluster analysis</a:t>
            </a:r>
            <a:r>
              <a:rPr lang="en-US" sz="2000" dirty="0">
                <a:latin typeface="Times New Roman" panose="02020603050405020304" pitchFamily="18" charset="0"/>
                <a:cs typeface="Times New Roman" panose="02020603050405020304" pitchFamily="18" charset="0"/>
              </a:rPr>
              <a:t>  is the task of grouping a set of objects in such a way that objects in the same group called a </a:t>
            </a:r>
            <a:r>
              <a:rPr lang="en-US" sz="2000" b="1" dirty="0">
                <a:latin typeface="Times New Roman" panose="02020603050405020304" pitchFamily="18" charset="0"/>
                <a:cs typeface="Times New Roman" panose="02020603050405020304" pitchFamily="18" charset="0"/>
              </a:rPr>
              <a:t>cluster</a:t>
            </a:r>
            <a:r>
              <a:rPr lang="en-US" sz="2000" dirty="0">
                <a:latin typeface="Times New Roman" panose="02020603050405020304" pitchFamily="18" charset="0"/>
                <a:cs typeface="Times New Roman" panose="02020603050405020304" pitchFamily="18" charset="0"/>
              </a:rPr>
              <a:t>  are more similar (in some sense) to each other than to those in other groups (clusters).</a:t>
            </a:r>
          </a:p>
          <a:p>
            <a:endParaRPr lang="sv-SE"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Cluster analysis can be achieved by various algorithms that differ significantly in their understanding of what constitutes a cluster and how to efficiently find them.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are possibly over 100 published clustering algorithms.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Typically clustering algorithms are dependent on several hyper parameter settings. Potentially the parameter settings can also be automated based on  separate l</a:t>
            </a:r>
            <a:r>
              <a:rPr lang="sv-SE" sz="2000" dirty="0">
                <a:latin typeface="Times New Roman" panose="02020603050405020304" pitchFamily="18" charset="0"/>
                <a:cs typeface="Times New Roman" panose="02020603050405020304" pitchFamily="18" charset="0"/>
              </a:rPr>
              <a:t>earning processes.</a:t>
            </a:r>
            <a:endParaRPr lang="sv-SE" sz="16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8390153" y="1467095"/>
            <a:ext cx="3605425" cy="3876801"/>
          </a:xfrm>
          <a:prstGeom prst="rect">
            <a:avLst/>
          </a:prstGeom>
        </p:spPr>
      </p:pic>
    </p:spTree>
    <p:extLst>
      <p:ext uri="{BB962C8B-B14F-4D97-AF65-F5344CB8AC3E}">
        <p14:creationId xmlns:p14="http://schemas.microsoft.com/office/powerpoint/2010/main" val="1282465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nvSpPr>
        <p:spPr>
          <a:xfrm>
            <a:off x="612775" y="465138"/>
            <a:ext cx="7159268" cy="5570756"/>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Examples of hyper parameters that may  </a:t>
            </a:r>
          </a:p>
          <a:p>
            <a:r>
              <a:rPr lang="en-US" sz="2800" b="1" dirty="0">
                <a:latin typeface="Times New Roman" panose="02020603050405020304" pitchFamily="18" charset="0"/>
                <a:cs typeface="Times New Roman" panose="02020603050405020304" pitchFamily="18" charset="0"/>
              </a:rPr>
              <a:t>need to be specified for Clustering algorithms</a:t>
            </a:r>
          </a:p>
          <a:p>
            <a:endParaRPr lang="sv-SE" sz="2000" dirty="0">
              <a:latin typeface="Times New Roman" panose="02020603050405020304" pitchFamily="18" charset="0"/>
              <a:cs typeface="Times New Roman" panose="02020603050405020304" pitchFamily="18" charset="0"/>
            </a:endParaRPr>
          </a:p>
          <a:p>
            <a:endParaRPr lang="sv-SE" sz="2000" dirty="0">
              <a:latin typeface="Times New Roman" panose="02020603050405020304" pitchFamily="18" charset="0"/>
              <a:cs typeface="Times New Roman" panose="02020603050405020304" pitchFamily="18" charset="0"/>
            </a:endParaRPr>
          </a:p>
          <a:p>
            <a:pPr marL="342900" indent="-342900">
              <a:buAutoNum type="arabicPeriod"/>
            </a:pPr>
            <a:r>
              <a:rPr lang="sv-SE" sz="2000" dirty="0">
                <a:latin typeface="Times New Roman" panose="02020603050405020304" pitchFamily="18" charset="0"/>
                <a:cs typeface="Times New Roman" panose="02020603050405020304" pitchFamily="18" charset="0"/>
              </a:rPr>
              <a:t>Number of Clusters to establish</a:t>
            </a:r>
          </a:p>
          <a:p>
            <a:pPr marL="342900" indent="-342900">
              <a:buAutoNum type="arabicPeriod"/>
            </a:pPr>
            <a:endParaRPr lang="sv-SE" sz="2000" dirty="0">
              <a:latin typeface="Times New Roman" panose="02020603050405020304" pitchFamily="18" charset="0"/>
              <a:cs typeface="Times New Roman" panose="02020603050405020304" pitchFamily="18" charset="0"/>
            </a:endParaRPr>
          </a:p>
          <a:p>
            <a:pPr marL="342900" indent="-342900">
              <a:buAutoNum type="arabicPeriod"/>
            </a:pPr>
            <a:r>
              <a:rPr lang="sv-SE" sz="2000" dirty="0">
                <a:latin typeface="Times New Roman" panose="02020603050405020304" pitchFamily="18" charset="0"/>
                <a:cs typeface="Times New Roman" panose="02020603050405020304" pitchFamily="18" charset="0"/>
              </a:rPr>
              <a:t>Number of features used to describe instances</a:t>
            </a:r>
          </a:p>
          <a:p>
            <a:pPr marL="342900" indent="-342900">
              <a:buAutoNum type="arabicPeriod"/>
            </a:pPr>
            <a:endParaRPr lang="sv-SE" sz="2000" dirty="0">
              <a:latin typeface="Times New Roman" panose="02020603050405020304" pitchFamily="18" charset="0"/>
              <a:cs typeface="Times New Roman" panose="02020603050405020304" pitchFamily="18" charset="0"/>
            </a:endParaRPr>
          </a:p>
          <a:p>
            <a:pPr marL="342900" indent="-342900">
              <a:buAutoNum type="arabicPeriod"/>
            </a:pPr>
            <a:r>
              <a:rPr lang="sv-SE" sz="2000" dirty="0">
                <a:latin typeface="Times New Roman" panose="02020603050405020304" pitchFamily="18" charset="0"/>
                <a:cs typeface="Times New Roman" panose="02020603050405020304" pitchFamily="18" charset="0"/>
              </a:rPr>
              <a:t>Type of distance measure to employ</a:t>
            </a:r>
          </a:p>
          <a:p>
            <a:pPr marL="342900" indent="-342900">
              <a:buAutoNum type="arabicPeriod"/>
            </a:pPr>
            <a:endParaRPr lang="sv-SE" sz="2000" dirty="0">
              <a:latin typeface="Times New Roman" panose="02020603050405020304" pitchFamily="18" charset="0"/>
              <a:cs typeface="Times New Roman" panose="02020603050405020304" pitchFamily="18" charset="0"/>
            </a:endParaRPr>
          </a:p>
          <a:p>
            <a:pPr marL="342900" indent="-342900">
              <a:buAutoNum type="arabicPeriod"/>
            </a:pPr>
            <a:r>
              <a:rPr lang="sv-SE" sz="2000" dirty="0">
                <a:latin typeface="Times New Roman" panose="02020603050405020304" pitchFamily="18" charset="0"/>
                <a:cs typeface="Times New Roman" panose="02020603050405020304" pitchFamily="18" charset="0"/>
              </a:rPr>
              <a:t>Treshold for maximum distance between instances and</a:t>
            </a:r>
          </a:p>
          <a:p>
            <a:r>
              <a:rPr lang="sv-SE" sz="2000" dirty="0">
                <a:latin typeface="Times New Roman" panose="02020603050405020304" pitchFamily="18" charset="0"/>
                <a:cs typeface="Times New Roman" panose="02020603050405020304" pitchFamily="18" charset="0"/>
              </a:rPr>
              <a:t>      minimum numbers of instances that satisfies that treshold </a:t>
            </a:r>
          </a:p>
          <a:p>
            <a:r>
              <a:rPr lang="sv-SE" sz="2000" dirty="0">
                <a:latin typeface="Times New Roman" panose="02020603050405020304" pitchFamily="18" charset="0"/>
                <a:cs typeface="Times New Roman" panose="02020603050405020304" pitchFamily="18" charset="0"/>
              </a:rPr>
              <a:t>      as one kind of definition of density</a:t>
            </a:r>
          </a:p>
          <a:p>
            <a:endParaRPr lang="sv-SE" sz="2000" dirty="0">
              <a:latin typeface="Times New Roman" panose="02020603050405020304" pitchFamily="18" charset="0"/>
              <a:cs typeface="Times New Roman" panose="02020603050405020304" pitchFamily="18" charset="0"/>
            </a:endParaRPr>
          </a:p>
          <a:p>
            <a:pPr marL="457200" indent="-457200">
              <a:buAutoNum type="arabicPeriod" startAt="5"/>
            </a:pPr>
            <a:r>
              <a:rPr lang="sv-SE" sz="2000" dirty="0">
                <a:latin typeface="Times New Roman" panose="02020603050405020304" pitchFamily="18" charset="0"/>
                <a:cs typeface="Times New Roman" panose="02020603050405020304" pitchFamily="18" charset="0"/>
              </a:rPr>
              <a:t>Alternative density threshold measures</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6.    Number of sessions  for  inspection of the data-set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40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nvSpPr>
        <p:spPr>
          <a:xfrm>
            <a:off x="155574" y="160337"/>
            <a:ext cx="8038399" cy="6678751"/>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Distance and Similarity Metrices</a:t>
            </a:r>
          </a:p>
          <a:p>
            <a:endParaRPr lang="sv-SE"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Distance metrics have been described in the lecture on instance-based learning but has also a crucial role in Cluster Analysis. A distance metric (measure, function) </a:t>
            </a:r>
            <a:r>
              <a:rPr lang="en-US" dirty="0">
                <a:latin typeface="Times New Roman" panose="02020603050405020304" pitchFamily="18" charset="0"/>
                <a:cs typeface="Times New Roman" panose="02020603050405020304" pitchFamily="18" charset="0"/>
              </a:rPr>
              <a:t>is typically a real-valued function that quantifies the distance between two objects: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Distance metrics and similarity metrics have been developed more or less  independently for different purposes, but usually specific similarity metrics are  intuitively inverses of corresponding distance metrics and can be transformed into each other.</a:t>
            </a:r>
            <a:r>
              <a:rPr lang="sv-SE" dirty="0">
                <a:latin typeface="Times New Roman" panose="02020603050405020304" pitchFamily="18" charset="0"/>
                <a:cs typeface="Times New Roman" panose="02020603050405020304" pitchFamily="18" charset="0"/>
              </a:rPr>
              <a:t> </a:t>
            </a:r>
          </a:p>
          <a:p>
            <a:endParaRPr lang="sv-SE"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We will exemplify by:</a:t>
            </a:r>
          </a:p>
          <a:p>
            <a:pPr lvl="1"/>
            <a:r>
              <a:rPr lang="sv-SE" dirty="0">
                <a:latin typeface="Times New Roman" panose="02020603050405020304" pitchFamily="18" charset="0"/>
                <a:cs typeface="Times New Roman" panose="02020603050405020304" pitchFamily="18" charset="0"/>
              </a:rPr>
              <a:t>Metrices in </a:t>
            </a:r>
            <a:r>
              <a:rPr lang="en-US" dirty="0">
                <a:latin typeface="Times New Roman" panose="02020603050405020304" pitchFamily="18" charset="0"/>
                <a:cs typeface="Times New Roman" panose="02020603050405020304" pitchFamily="18" charset="0"/>
              </a:rPr>
              <a:t>a normed Euclidean vector space </a:t>
            </a:r>
          </a:p>
          <a:p>
            <a:pPr lvl="2"/>
            <a:r>
              <a:rPr lang="sv-SE" b="1" dirty="0">
                <a:latin typeface="Times New Roman" panose="02020603050405020304" pitchFamily="18" charset="0"/>
                <a:cs typeface="Times New Roman" panose="02020603050405020304" pitchFamily="18" charset="0"/>
              </a:rPr>
              <a:t>Minkovsky distance</a:t>
            </a:r>
          </a:p>
          <a:p>
            <a:pPr lvl="2"/>
            <a:r>
              <a:rPr lang="sv-SE" b="1" dirty="0">
                <a:latin typeface="Times New Roman" panose="02020603050405020304" pitchFamily="18" charset="0"/>
                <a:cs typeface="Times New Roman" panose="02020603050405020304" pitchFamily="18" charset="0"/>
              </a:rPr>
              <a:t>Manhattan or taxicab distance = </a:t>
            </a: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Minkovsky</a:t>
            </a:r>
            <a:r>
              <a:rPr lang="en-US" dirty="0">
                <a:latin typeface="Times New Roman" panose="02020603050405020304" pitchFamily="18" charset="0"/>
                <a:cs typeface="Times New Roman" panose="02020603050405020304" pitchFamily="18" charset="0"/>
              </a:rPr>
              <a:t> distance with k=1.</a:t>
            </a:r>
            <a:endParaRPr lang="sv-SE" dirty="0">
              <a:latin typeface="Times New Roman" panose="02020603050405020304" pitchFamily="18" charset="0"/>
              <a:cs typeface="Times New Roman" panose="02020603050405020304" pitchFamily="18" charset="0"/>
            </a:endParaRPr>
          </a:p>
          <a:p>
            <a:pPr lvl="2"/>
            <a:r>
              <a:rPr lang="sv-SE" b="1" dirty="0">
                <a:latin typeface="Times New Roman" panose="02020603050405020304" pitchFamily="18" charset="0"/>
                <a:cs typeface="Times New Roman" panose="02020603050405020304" pitchFamily="18" charset="0"/>
              </a:rPr>
              <a:t>Euclidean distance = </a:t>
            </a: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Minkovsky</a:t>
            </a:r>
            <a:r>
              <a:rPr lang="en-US" dirty="0">
                <a:latin typeface="Times New Roman" panose="02020603050405020304" pitchFamily="18" charset="0"/>
                <a:cs typeface="Times New Roman" panose="02020603050405020304" pitchFamily="18" charset="0"/>
              </a:rPr>
              <a:t> distance with k=2</a:t>
            </a:r>
            <a:r>
              <a:rPr lang="sv-SE" altLang="en-US" dirty="0">
                <a:latin typeface="Times New Roman" panose="02020603050405020304" pitchFamily="18" charset="0"/>
                <a:cs typeface="Times New Roman" panose="02020603050405020304" pitchFamily="18" charset="0"/>
              </a:rPr>
              <a:t>	</a:t>
            </a:r>
            <a:endParaRPr lang="sv-SE" dirty="0">
              <a:latin typeface="Times New Roman" panose="02020603050405020304" pitchFamily="18" charset="0"/>
              <a:cs typeface="Times New Roman" panose="02020603050405020304" pitchFamily="18" charset="0"/>
            </a:endParaRPr>
          </a:p>
          <a:p>
            <a:pPr lvl="2"/>
            <a:r>
              <a:rPr lang="sv-SE" b="1" dirty="0">
                <a:latin typeface="Times New Roman" panose="02020603050405020304" pitchFamily="18" charset="0"/>
                <a:cs typeface="Times New Roman" panose="02020603050405020304" pitchFamily="18" charset="0"/>
              </a:rPr>
              <a:t>Chebyshev or chessboard distance  = </a:t>
            </a: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Minkovsky</a:t>
            </a:r>
            <a:r>
              <a:rPr lang="en-US" dirty="0">
                <a:latin typeface="Times New Roman" panose="02020603050405020304" pitchFamily="18" charset="0"/>
                <a:cs typeface="Times New Roman" panose="02020603050405020304" pitchFamily="18" charset="0"/>
              </a:rPr>
              <a:t> distance with k=inf.</a:t>
            </a:r>
            <a:endParaRPr lang="sv-SE" b="1" dirty="0">
              <a:latin typeface="Times New Roman" panose="02020603050405020304" pitchFamily="18" charset="0"/>
              <a:cs typeface="Times New Roman" panose="02020603050405020304" pitchFamily="18" charset="0"/>
            </a:endParaRPr>
          </a:p>
          <a:p>
            <a:pPr lvl="2"/>
            <a:r>
              <a:rPr lang="sv-SE" b="1" dirty="0">
                <a:latin typeface="Times New Roman" panose="02020603050405020304" pitchFamily="18" charset="0"/>
                <a:cs typeface="Times New Roman" panose="02020603050405020304" pitchFamily="18" charset="0"/>
              </a:rPr>
              <a:t>Cosine similarity measure</a:t>
            </a:r>
            <a:endParaRPr lang="en-US" dirty="0">
              <a:latin typeface="Times New Roman" panose="02020603050405020304" pitchFamily="18" charset="0"/>
              <a:cs typeface="Times New Roman" panose="02020603050405020304" pitchFamily="18" charset="0"/>
            </a:endParaRPr>
          </a:p>
          <a:p>
            <a:pPr lvl="1"/>
            <a:r>
              <a:rPr lang="sv-SE" dirty="0">
                <a:latin typeface="Times New Roman" panose="02020603050405020304" pitchFamily="18" charset="0"/>
                <a:cs typeface="Times New Roman" panose="02020603050405020304" pitchFamily="18" charset="0"/>
              </a:rPr>
              <a:t>Metrices based on overlapping elements</a:t>
            </a:r>
            <a:endParaRPr lang="sv-SE" b="1" dirty="0">
              <a:latin typeface="Times New Roman" panose="02020603050405020304" pitchFamily="18" charset="0"/>
              <a:cs typeface="Times New Roman" panose="02020603050405020304" pitchFamily="18" charset="0"/>
            </a:endParaRPr>
          </a:p>
          <a:p>
            <a:pPr lvl="2"/>
            <a:r>
              <a:rPr lang="en-US" b="1" dirty="0" err="1">
                <a:latin typeface="Times New Roman" panose="02020603050405020304" pitchFamily="18" charset="0"/>
                <a:cs typeface="Times New Roman" panose="02020603050405020304" pitchFamily="18" charset="0"/>
              </a:rPr>
              <a:t>Levenshtein</a:t>
            </a:r>
            <a:r>
              <a:rPr lang="en-US" b="1" dirty="0">
                <a:latin typeface="Times New Roman" panose="02020603050405020304" pitchFamily="18" charset="0"/>
                <a:cs typeface="Times New Roman" panose="02020603050405020304" pitchFamily="18" charset="0"/>
              </a:rPr>
              <a:t> Distance</a:t>
            </a:r>
            <a:endParaRPr lang="sv-SE" b="1" dirty="0">
              <a:latin typeface="Times New Roman" panose="02020603050405020304" pitchFamily="18" charset="0"/>
              <a:cs typeface="Times New Roman" panose="02020603050405020304" pitchFamily="18" charset="0"/>
            </a:endParaRPr>
          </a:p>
          <a:p>
            <a:pPr lvl="2"/>
            <a:r>
              <a:rPr lang="sv-SE" b="1" dirty="0">
                <a:latin typeface="Times New Roman" panose="02020603050405020304" pitchFamily="18" charset="0"/>
                <a:cs typeface="Times New Roman" panose="02020603050405020304" pitchFamily="18" charset="0"/>
              </a:rPr>
              <a:t>Jaccard Similarity, Index or Coefficient</a:t>
            </a:r>
          </a:p>
          <a:p>
            <a:pPr lvl="2"/>
            <a:r>
              <a:rPr lang="sv-SE" b="1" dirty="0">
                <a:latin typeface="Times New Roman" panose="02020603050405020304" pitchFamily="18" charset="0"/>
                <a:cs typeface="Times New Roman" panose="02020603050405020304" pitchFamily="18" charset="0"/>
              </a:rPr>
              <a:t>Hamming distance</a:t>
            </a:r>
            <a:endParaRPr lang="en-US" b="1" dirty="0">
              <a:latin typeface="Times New Roman" panose="02020603050405020304" pitchFamily="18" charset="0"/>
              <a:cs typeface="Times New Roman" panose="02020603050405020304" pitchFamily="18" charset="0"/>
            </a:endParaRPr>
          </a:p>
          <a:p>
            <a:pPr lvl="1"/>
            <a:endParaRPr lang="sv-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655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12775" y="312738"/>
            <a:ext cx="11040266" cy="1815882"/>
          </a:xfrm>
          <a:prstGeom prst="rect">
            <a:avLst/>
          </a:prstGeom>
          <a:noFill/>
        </p:spPr>
        <p:txBody>
          <a:bodyPr wrap="none" rtlCol="0">
            <a:spAutoFit/>
          </a:bodyPr>
          <a:lstStyle/>
          <a:p>
            <a:r>
              <a:rPr lang="sv-SE" sz="3200" b="1" dirty="0">
                <a:latin typeface="Times New Roman" panose="02020603050405020304" pitchFamily="18" charset="0"/>
                <a:cs typeface="Times New Roman" panose="02020603050405020304" pitchFamily="18" charset="0"/>
              </a:rPr>
              <a:t>Categorization of Clustering Methods</a:t>
            </a:r>
          </a:p>
          <a:p>
            <a:endParaRPr lang="sv-SE" sz="3200" b="1"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The more than 100 published clustering algorithms can be clustered in many ways.</a:t>
            </a:r>
          </a:p>
          <a:p>
            <a:r>
              <a:rPr lang="sv-SE" sz="2400" b="1" dirty="0">
                <a:latin typeface="Times New Roman" panose="02020603050405020304" pitchFamily="18" charset="0"/>
                <a:cs typeface="Times New Roman" panose="02020603050405020304" pitchFamily="18" charset="0"/>
              </a:rPr>
              <a:t>Below is depicted the structure chosen for this lecture</a:t>
            </a:r>
            <a:endParaRPr lang="en-US" sz="2400" b="1" dirty="0">
              <a:latin typeface="Times New Roman" panose="02020603050405020304" pitchFamily="18" charset="0"/>
              <a:cs typeface="Times New Roman" panose="02020603050405020304" pitchFamily="18" charset="0"/>
            </a:endParaRPr>
          </a:p>
        </p:txBody>
      </p:sp>
      <p:pic>
        <p:nvPicPr>
          <p:cNvPr id="1026" name="Picture 2" descr="Image result for clustering techniqu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7016" y="2030680"/>
            <a:ext cx="7819493" cy="4598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025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5" y="160337"/>
            <a:ext cx="7921625" cy="6771084"/>
          </a:xfrm>
          <a:prstGeom prst="rect">
            <a:avLst/>
          </a:prstGeom>
          <a:noFill/>
        </p:spPr>
        <p:txBody>
          <a:bodyPr wrap="square" rtlCol="0">
            <a:spAutoFit/>
          </a:bodyPr>
          <a:lstStyle/>
          <a:p>
            <a:pPr fontAlgn="base"/>
            <a:r>
              <a:rPr lang="en-US" sz="2400" b="1" dirty="0">
                <a:latin typeface="Times New Roman" panose="02020603050405020304" pitchFamily="18" charset="0"/>
                <a:cs typeface="Times New Roman" panose="02020603050405020304" pitchFamily="18" charset="0"/>
              </a:rPr>
              <a:t>Partitioning-based Clustering</a:t>
            </a:r>
          </a:p>
          <a:p>
            <a:pPr fontAlgn="base"/>
            <a:endParaRPr lang="en-US" sz="2000" b="1"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Partitioning algorithms are clustering techniques that subdivide the data sets into a set of k clusters. </a:t>
            </a:r>
          </a:p>
          <a:p>
            <a:pPr fontAlgn="base"/>
            <a:endParaRPr lang="sv-SE" sz="1600" dirty="0">
              <a:latin typeface="Times New Roman" panose="02020603050405020304" pitchFamily="18" charset="0"/>
              <a:cs typeface="Times New Roman" panose="02020603050405020304" pitchFamily="18" charset="0"/>
            </a:endParaRPr>
          </a:p>
          <a:p>
            <a:pPr fontAlgn="base"/>
            <a:r>
              <a:rPr lang="sv-SE" sz="2000" dirty="0">
                <a:latin typeface="Times New Roman" panose="02020603050405020304" pitchFamily="18" charset="0"/>
                <a:cs typeface="Times New Roman" panose="02020603050405020304" pitchFamily="18" charset="0"/>
              </a:rPr>
              <a:t>A majority of partitioning algorithms are based on the selection of prototypical instances or synonymously centroid intances. These algorithms may be termed Centroid clustering techniques. In this approach, the selection of  centroids are iteratively optimized and instances are iteratively reallocated to the closest centroid to ultimately form the resulting clusters.</a:t>
            </a:r>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The result can be illustrated in a partitioning of the data space in a </a:t>
            </a:r>
            <a:r>
              <a:rPr lang="en-US" sz="2000" dirty="0" err="1">
                <a:latin typeface="Times New Roman" panose="02020603050405020304" pitchFamily="18" charset="0"/>
                <a:cs typeface="Times New Roman" panose="02020603050405020304" pitchFamily="18" charset="0"/>
              </a:rPr>
              <a:t>Voronoi</a:t>
            </a:r>
            <a:r>
              <a:rPr lang="en-US" sz="2000" dirty="0">
                <a:latin typeface="Times New Roman" panose="02020603050405020304" pitchFamily="18" charset="0"/>
                <a:cs typeface="Times New Roman" panose="02020603050405020304" pitchFamily="18" charset="0"/>
              </a:rPr>
              <a:t> diagram.</a:t>
            </a:r>
          </a:p>
          <a:p>
            <a:pPr fontAlgn="base"/>
            <a:endParaRPr lang="sv-SE" sz="1400" dirty="0">
              <a:latin typeface="Times New Roman" panose="02020603050405020304" pitchFamily="18" charset="0"/>
              <a:cs typeface="Times New Roman" panose="02020603050405020304" pitchFamily="18" charset="0"/>
            </a:endParaRPr>
          </a:p>
          <a:p>
            <a:pPr fontAlgn="base"/>
            <a:r>
              <a:rPr lang="sv-SE" sz="2000" dirty="0">
                <a:latin typeface="Times New Roman" panose="02020603050405020304" pitchFamily="18" charset="0"/>
                <a:cs typeface="Times New Roman" panose="02020603050405020304" pitchFamily="18" charset="0"/>
              </a:rPr>
              <a:t>Properties of the algorithms:</a:t>
            </a:r>
          </a:p>
          <a:p>
            <a:pPr marL="342900" indent="-342900"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target number of clusters = k needs to be preset, a sensitive choice</a:t>
            </a:r>
          </a:p>
          <a:p>
            <a:pPr marL="342900" indent="-342900"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initial seeds have a strong impact on the final results </a:t>
            </a:r>
          </a:p>
          <a:p>
            <a:pPr marL="342900" indent="-342900"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partitioning may produce tighter clusters than hierarchical approaches</a:t>
            </a:r>
          </a:p>
          <a:p>
            <a:pPr fontAlgn="base"/>
            <a:endParaRPr lang="en-US" sz="2000" dirty="0"/>
          </a:p>
          <a:p>
            <a:pPr fontAlgn="base"/>
            <a:r>
              <a:rPr lang="sv-SE" sz="2000" dirty="0">
                <a:latin typeface="Times New Roman" panose="02020603050405020304" pitchFamily="18" charset="0"/>
                <a:cs typeface="Times New Roman" panose="02020603050405020304" pitchFamily="18" charset="0"/>
              </a:rPr>
              <a:t>Algorithms</a:t>
            </a:r>
          </a:p>
          <a:p>
            <a:pPr lvl="1" fontAlgn="base"/>
            <a:r>
              <a:rPr lang="en-US" sz="2000" dirty="0">
                <a:latin typeface="Times New Roman" panose="02020603050405020304" pitchFamily="18" charset="0"/>
                <a:cs typeface="Times New Roman" panose="02020603050405020304" pitchFamily="18" charset="0"/>
              </a:rPr>
              <a:t>K-means clustering</a:t>
            </a:r>
          </a:p>
          <a:p>
            <a:pPr lvl="1" fontAlgn="base"/>
            <a:r>
              <a:rPr lang="sv-SE" sz="2000" dirty="0">
                <a:latin typeface="Times New Roman" panose="02020603050405020304" pitchFamily="18" charset="0"/>
                <a:cs typeface="Times New Roman" panose="02020603050405020304" pitchFamily="18" charset="0"/>
              </a:rPr>
              <a:t>K-medio</a:t>
            </a:r>
          </a:p>
          <a:p>
            <a:pPr lvl="1" fontAlgn="base"/>
            <a:r>
              <a:rPr lang="sv-SE" sz="2000" dirty="0">
                <a:latin typeface="Times New Roman" panose="02020603050405020304" pitchFamily="18" charset="0"/>
                <a:cs typeface="Times New Roman" panose="02020603050405020304" pitchFamily="18" charset="0"/>
              </a:rPr>
              <a:t>CLARA</a:t>
            </a:r>
            <a:endParaRPr lang="en-US" sz="2000" dirty="0">
              <a:latin typeface="Times New Roman" panose="02020603050405020304" pitchFamily="18" charset="0"/>
              <a:cs typeface="Times New Roman" panose="02020603050405020304" pitchFamily="18" charset="0"/>
            </a:endParaRPr>
          </a:p>
        </p:txBody>
      </p:sp>
      <p:pic>
        <p:nvPicPr>
          <p:cNvPr id="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202" y="679417"/>
            <a:ext cx="3278662" cy="3546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131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296572" y="85887"/>
            <a:ext cx="7682728" cy="4985980"/>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Partitioning</a:t>
            </a:r>
            <a:r>
              <a:rPr lang="en-SE" sz="2400" b="1" dirty="0">
                <a:latin typeface="Times New Roman" panose="02020603050405020304" pitchFamily="18" charset="0"/>
                <a:cs typeface="Times New Roman" panose="02020603050405020304" pitchFamily="18" charset="0"/>
              </a:rPr>
              <a:t>–</a:t>
            </a:r>
            <a:r>
              <a:rPr lang="sv-SE" sz="2400" b="1" dirty="0">
                <a:latin typeface="Times New Roman" panose="02020603050405020304" pitchFamily="18" charset="0"/>
                <a:cs typeface="Times New Roman" panose="02020603050405020304" pitchFamily="18" charset="0"/>
              </a:rPr>
              <a:t>based clustering as exemplified by the approach in  the k-means algorithm</a:t>
            </a:r>
          </a:p>
          <a:p>
            <a:endParaRPr lang="sv-SE" b="1" dirty="0"/>
          </a:p>
          <a:p>
            <a:pPr fontAlgn="base"/>
            <a:r>
              <a:rPr lang="en-US" dirty="0">
                <a:latin typeface="Times New Roman" panose="02020603050405020304" pitchFamily="18" charset="0"/>
                <a:cs typeface="Times New Roman" panose="02020603050405020304" pitchFamily="18" charset="0"/>
              </a:rPr>
              <a:t>Goal : partition N instances into </a:t>
            </a:r>
            <a:r>
              <a:rPr lang="en-US"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clusters.</a:t>
            </a:r>
          </a:p>
          <a:p>
            <a:pPr fontAlgn="base"/>
            <a:endParaRPr lang="sv-SE" dirty="0">
              <a:latin typeface="Times New Roman" panose="02020603050405020304" pitchFamily="18" charset="0"/>
              <a:cs typeface="Times New Roman" panose="02020603050405020304" pitchFamily="18" charset="0"/>
            </a:endParaRPr>
          </a:p>
          <a:p>
            <a:pPr fontAlgn="base"/>
            <a:r>
              <a:rPr lang="sv-SE" dirty="0">
                <a:latin typeface="Times New Roman" panose="02020603050405020304" pitchFamily="18" charset="0"/>
                <a:cs typeface="Times New Roman" panose="02020603050405020304" pitchFamily="18" charset="0"/>
              </a:rPr>
              <a:t>Steps of the algorithm:</a:t>
            </a:r>
          </a:p>
          <a:p>
            <a:pPr marL="800100" lvl="1" indent="-342900" fontAlgn="base">
              <a:buFont typeface="+mj-lt"/>
              <a:buAutoNum type="arabicPeriod"/>
            </a:pPr>
            <a:r>
              <a:rPr lang="sv-SE" dirty="0">
                <a:latin typeface="Times New Roman" panose="02020603050405020304" pitchFamily="18" charset="0"/>
                <a:cs typeface="Times New Roman" panose="02020603050405020304" pitchFamily="18" charset="0"/>
              </a:rPr>
              <a:t>Select  k instances and allocate these as initial means (centroids, prototypes)</a:t>
            </a:r>
          </a:p>
          <a:p>
            <a:pPr marL="800100" lvl="1" indent="-342900" fontAlgn="base">
              <a:buFont typeface="+mj-lt"/>
              <a:buAutoNum type="arabicPeriod"/>
            </a:pPr>
            <a:r>
              <a:rPr lang="sv-SE" dirty="0">
                <a:latin typeface="Times New Roman" panose="02020603050405020304" pitchFamily="18" charset="0"/>
                <a:cs typeface="Times New Roman" panose="02020603050405020304" pitchFamily="18" charset="0"/>
              </a:rPr>
              <a:t>Calculate the distance (typically Euclidean) from each instance to all the centroids</a:t>
            </a:r>
          </a:p>
          <a:p>
            <a:pPr marL="800100" lvl="1" indent="-342900" fontAlgn="base">
              <a:buFont typeface="+mj-lt"/>
              <a:buAutoNum type="arabicPeriod"/>
            </a:pPr>
            <a:r>
              <a:rPr lang="sv-SE" dirty="0">
                <a:latin typeface="Times New Roman" panose="02020603050405020304" pitchFamily="18" charset="0"/>
                <a:cs typeface="Times New Roman" panose="02020603050405020304" pitchFamily="18" charset="0"/>
              </a:rPr>
              <a:t>Associate all instances to the closest means (centroids, protype)</a:t>
            </a:r>
          </a:p>
          <a:p>
            <a:pPr marL="800100" lvl="1" indent="-342900" fontAlgn="base">
              <a:buFont typeface="+mj-lt"/>
              <a:buAutoNum type="arabicPeriod"/>
            </a:pPr>
            <a:r>
              <a:rPr lang="sv-SE" dirty="0">
                <a:latin typeface="Times New Roman" panose="02020603050405020304" pitchFamily="18" charset="0"/>
                <a:cs typeface="Times New Roman" panose="02020603050405020304" pitchFamily="18" charset="0"/>
              </a:rPr>
              <a:t>Let the resulting subsets of instances constitute the initial clusters</a:t>
            </a:r>
          </a:p>
          <a:p>
            <a:pPr marL="800100" lvl="1" indent="-342900" fontAlgn="base">
              <a:buFont typeface="+mj-lt"/>
              <a:buAutoNum type="arabicPeriod"/>
            </a:pPr>
            <a:r>
              <a:rPr lang="sv-SE" dirty="0">
                <a:latin typeface="Times New Roman" panose="02020603050405020304" pitchFamily="18" charset="0"/>
                <a:cs typeface="Times New Roman" panose="02020603050405020304" pitchFamily="18" charset="0"/>
              </a:rPr>
              <a:t>Create new means (centroids, prototype)  as the centroid of all instances in each cluster</a:t>
            </a:r>
          </a:p>
          <a:p>
            <a:pPr marL="800100" lvl="1" indent="-342900" fontAlgn="base">
              <a:buFont typeface="+mj-lt"/>
              <a:buAutoNum type="arabicPeriod"/>
            </a:pPr>
            <a:r>
              <a:rPr lang="sv-SE" dirty="0">
                <a:latin typeface="Times New Roman" panose="02020603050405020304" pitchFamily="18" charset="0"/>
                <a:cs typeface="Times New Roman" panose="02020603050405020304" pitchFamily="18" charset="0"/>
              </a:rPr>
              <a:t>Recalculate and reallocate all instances. </a:t>
            </a:r>
            <a:r>
              <a:rPr lang="en-US" dirty="0">
                <a:latin typeface="Times New Roman" panose="02020603050405020304" pitchFamily="18" charset="0"/>
                <a:cs typeface="Times New Roman" panose="02020603050405020304" pitchFamily="18" charset="0"/>
              </a:rPr>
              <a:t>An instance can change cluster when the centroids are recomputed.</a:t>
            </a:r>
            <a:endParaRPr lang="sv-SE" dirty="0">
              <a:latin typeface="Times New Roman" panose="02020603050405020304" pitchFamily="18" charset="0"/>
              <a:cs typeface="Times New Roman" panose="02020603050405020304" pitchFamily="18" charset="0"/>
            </a:endParaRPr>
          </a:p>
          <a:p>
            <a:pPr marL="800100" lvl="1" indent="-342900" fontAlgn="base">
              <a:buFont typeface="+mj-lt"/>
              <a:buAutoNum type="arabicPeriod"/>
            </a:pPr>
            <a:r>
              <a:rPr lang="sv-SE" dirty="0">
                <a:latin typeface="Times New Roman" panose="02020603050405020304" pitchFamily="18" charset="0"/>
                <a:cs typeface="Times New Roman" panose="02020603050405020304" pitchFamily="18" charset="0"/>
              </a:rPr>
              <a:t>Reiterate from</a:t>
            </a:r>
            <a:r>
              <a:rPr lang="en-US" dirty="0">
                <a:latin typeface="Times New Roman" panose="02020603050405020304" pitchFamily="18" charset="0"/>
                <a:cs typeface="Times New Roman" panose="02020603050405020304" pitchFamily="18" charset="0"/>
              </a:rPr>
              <a:t>  4 until centroids remains stable.</a:t>
            </a:r>
            <a:endParaRPr lang="sv-SE" dirty="0">
              <a:latin typeface="Times New Roman" panose="02020603050405020304" pitchFamily="18" charset="0"/>
              <a:cs typeface="Times New Roman" panose="02020603050405020304" pitchFamily="18" charset="0"/>
            </a:endParaRPr>
          </a:p>
        </p:txBody>
      </p:sp>
      <p:pic>
        <p:nvPicPr>
          <p:cNvPr id="4098" name="Picture 2" descr="https://upload.wikimedia.org/wikipedia/commons/thumb/5/5e/K_Means_Example_Step_1.svg/124px-K_Means_Example_Step_1.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969" y="5006789"/>
            <a:ext cx="1657308" cy="16038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upload.wikimedia.org/wikipedia/commons/thumb/a/a5/K_Means_Example_Step_2.svg/139px-K_Means_Example_Step_2.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4842" y="5071867"/>
            <a:ext cx="1626189" cy="14039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upload.wikimedia.org/wikipedia/commons/thumb/3/3e/K_Means_Example_Step_3.svg/139px-K_Means_Example_Step_3.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1596" y="4928739"/>
            <a:ext cx="1791978" cy="154703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upload.wikimedia.org/wikipedia/commons/thumb/d/d2/K_Means_Example_Step_4.svg/139px-K_Means_Example_Step_4.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00168" y="4985651"/>
            <a:ext cx="1726055" cy="1490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34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5228</TotalTime>
  <Words>1003</Words>
  <Application>Microsoft Macintosh PowerPoint</Application>
  <PresentationFormat>Widescreen</PresentationFormat>
  <Paragraphs>224</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Microsoft Office User</cp:lastModifiedBy>
  <cp:revision>95</cp:revision>
  <dcterms:created xsi:type="dcterms:W3CDTF">2019-01-07T11:51:34Z</dcterms:created>
  <dcterms:modified xsi:type="dcterms:W3CDTF">2019-03-13T04:39:55Z</dcterms:modified>
</cp:coreProperties>
</file>