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3" r:id="rId3"/>
    <p:sldId id="262" r:id="rId4"/>
    <p:sldId id="266" r:id="rId5"/>
    <p:sldId id="260" r:id="rId6"/>
    <p:sldId id="268" r:id="rId7"/>
    <p:sldId id="269" r:id="rId8"/>
    <p:sldId id="271" r:id="rId9"/>
    <p:sldId id="270"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811" autoAdjust="0"/>
    <p:restoredTop sz="94660"/>
  </p:normalViewPr>
  <p:slideViewPr>
    <p:cSldViewPr snapToGrid="0">
      <p:cViewPr varScale="1">
        <p:scale>
          <a:sx n="95" d="100"/>
          <a:sy n="95" d="100"/>
        </p:scale>
        <p:origin x="216"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3/18/19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45921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6035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35049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75616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17072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E89297-8DEB-4FF5-BAC3-1ADC24037D20}"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2019-03-18</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140910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E89297-8DEB-4FF5-BAC3-1ADC24037D20}"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E89297-8DEB-4FF5-BAC3-1ADC24037D20}" type="datetimeFigureOut">
              <a:rPr lang="en-US" smtClean="0"/>
              <a:t>3/18/19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89297-8DEB-4FF5-BAC3-1ADC24037D20}" type="datetimeFigureOut">
              <a:rPr lang="en-US" smtClean="0"/>
              <a:t>3/18/19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3/18/19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3/18/19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
        <p:nvSpPr>
          <p:cNvPr id="7" name="Oval 6">
            <a:extLst>
              <a:ext uri="{FF2B5EF4-FFF2-40B4-BE49-F238E27FC236}">
                <a16:creationId xmlns:a16="http://schemas.microsoft.com/office/drawing/2014/main" id="{B9E4CE3E-6D7F-8A47-A9FC-F97558E1EB59}"/>
              </a:ext>
            </a:extLst>
          </p:cNvPr>
          <p:cNvSpPr/>
          <p:nvPr userDrawn="1"/>
        </p:nvSpPr>
        <p:spPr>
          <a:xfrm>
            <a:off x="3215148" y="501446"/>
            <a:ext cx="6223820" cy="5486399"/>
          </a:xfrm>
          <a:prstGeom prst="ellipse">
            <a:avLst/>
          </a:prstGeom>
          <a:blipFill dpi="0" rotWithShape="1">
            <a:blip r:embed="rId14">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quora.com/What-is-the-difference-between-model-based-and-model-free-reinforcement-learning"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4" y="332585"/>
            <a:ext cx="12156516" cy="5509200"/>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Week 5 	Machine Learning enabled </a:t>
            </a:r>
          </a:p>
          <a:p>
            <a:r>
              <a:rPr lang="sv-SE" sz="3200" b="1" dirty="0">
                <a:latin typeface="Times New Roman" panose="02020603050405020304" pitchFamily="18" charset="0"/>
                <a:cs typeface="Times New Roman" panose="02020603050405020304" pitchFamily="18" charset="0"/>
              </a:rPr>
              <a:t>		by prior Theories</a:t>
            </a:r>
          </a:p>
          <a:p>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Video 5.1  Machine Learning enabled</a:t>
            </a:r>
          </a:p>
          <a:p>
            <a:r>
              <a:rPr lang="sv-SE" sz="3200" b="1" dirty="0">
                <a:latin typeface="Times New Roman" panose="02020603050405020304" pitchFamily="18" charset="0"/>
                <a:cs typeface="Times New Roman" panose="02020603050405020304" pitchFamily="18" charset="0"/>
              </a:rPr>
              <a:t>		by prior Theories</a:t>
            </a:r>
          </a:p>
        </p:txBody>
      </p:sp>
    </p:spTree>
    <p:extLst>
      <p:ext uri="{BB962C8B-B14F-4D97-AF65-F5344CB8AC3E}">
        <p14:creationId xmlns:p14="http://schemas.microsoft.com/office/powerpoint/2010/main" val="130566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6731707" cy="5755422"/>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The next lecture 5.2 will be on the topic:</a:t>
            </a:r>
          </a:p>
          <a:p>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Explanation Based Learning</a:t>
            </a:r>
            <a:endParaRPr lang="en-US"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66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07975" y="465138"/>
            <a:ext cx="11263915" cy="7140416"/>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Subthemes of Machine Learning enabled by prior Theories</a:t>
            </a:r>
          </a:p>
          <a:p>
            <a:endParaRPr lang="sv-SE" b="1"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Themes related to  mixed Inductive, Deductive and  Abductive scenarios</a:t>
            </a:r>
          </a:p>
          <a:p>
            <a:endParaRPr lang="sv-SE" sz="2400" dirty="0">
              <a:latin typeface="Times New Roman" panose="02020603050405020304" pitchFamily="18" charset="0"/>
              <a:cs typeface="Times New Roman" panose="02020603050405020304" pitchFamily="18" charset="0"/>
            </a:endParaRPr>
          </a:p>
          <a:p>
            <a:pPr lvl="1"/>
            <a:r>
              <a:rPr lang="en-US" altLang="en-US" sz="2400" dirty="0">
                <a:latin typeface="Times New Roman" panose="02020603050405020304" pitchFamily="18" charset="0"/>
                <a:cs typeface="Times New Roman" panose="02020603050405020304" pitchFamily="18" charset="0"/>
              </a:rPr>
              <a:t>Explanation Based Learning (EBL) 	- </a:t>
            </a:r>
            <a:r>
              <a:rPr lang="en-US" altLang="en-US" sz="2400" dirty="0">
                <a:latin typeface="Times New Roman" panose="02020603050405020304" pitchFamily="18" charset="0"/>
              </a:rPr>
              <a:t>separate lecture</a:t>
            </a:r>
            <a:endParaRPr lang="en-US" altLang="en-US" sz="2400" dirty="0">
              <a:latin typeface="Times New Roman" panose="02020603050405020304" pitchFamily="18" charset="0"/>
              <a:cs typeface="Times New Roman" panose="02020603050405020304" pitchFamily="18" charset="0"/>
            </a:endParaRPr>
          </a:p>
          <a:p>
            <a:pPr lvl="1"/>
            <a:r>
              <a:rPr lang="sv-SE" sz="2400" dirty="0">
                <a:latin typeface="Times New Roman" panose="02020603050405020304" pitchFamily="18" charset="0"/>
                <a:cs typeface="Times New Roman" panose="02020603050405020304" pitchFamily="18" charset="0"/>
              </a:rPr>
              <a:t>Inductive Logic Programming (ILP)	- </a:t>
            </a:r>
            <a:r>
              <a:rPr lang="en-US" altLang="en-US" sz="2400" dirty="0">
                <a:latin typeface="Times New Roman" panose="02020603050405020304" pitchFamily="18" charset="0"/>
              </a:rPr>
              <a:t>separate lecture</a:t>
            </a:r>
            <a:endParaRPr lang="sv-SE" sz="2400" dirty="0">
              <a:latin typeface="Times New Roman" panose="02020603050405020304" pitchFamily="18" charset="0"/>
              <a:cs typeface="Times New Roman" panose="02020603050405020304" pitchFamily="18" charset="0"/>
            </a:endParaRPr>
          </a:p>
          <a:p>
            <a:endParaRPr lang="sv-SE"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Reinforcement Learning (RL)    		- separate lecture in three parts: I..III.</a:t>
            </a:r>
          </a:p>
          <a:p>
            <a:endParaRPr lang="sv-SE" sz="2400"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Various other theory based learning techniques:</a:t>
            </a:r>
          </a:p>
          <a:p>
            <a:endParaRPr lang="en-US" sz="2400" dirty="0">
              <a:latin typeface="Times New Roman" panose="02020603050405020304" pitchFamily="18" charset="0"/>
              <a:cs typeface="Times New Roman" panose="02020603050405020304" pitchFamily="18" charset="0"/>
            </a:endParaRPr>
          </a:p>
          <a:p>
            <a:pPr lvl="1"/>
            <a:r>
              <a:rPr lang="en-US" altLang="en-US" sz="2400" dirty="0">
                <a:latin typeface="Times New Roman" panose="02020603050405020304" pitchFamily="18" charset="0"/>
              </a:rPr>
              <a:t>Case-Based Reasoning (CBR)   		- separate lecture</a:t>
            </a:r>
          </a:p>
          <a:p>
            <a:pPr lvl="1"/>
            <a:r>
              <a:rPr lang="sv-SE" sz="2400" dirty="0">
                <a:latin typeface="Times New Roman" panose="02020603050405020304" pitchFamily="18" charset="0"/>
                <a:cs typeface="Times New Roman" panose="02020603050405020304" pitchFamily="18" charset="0"/>
              </a:rPr>
              <a:t>Learning of Bayesian Belief Networks </a:t>
            </a:r>
          </a:p>
          <a:p>
            <a:pPr lvl="1"/>
            <a:r>
              <a:rPr lang="en-US" sz="2400" dirty="0">
                <a:latin typeface="Times New Roman" panose="02020603050405020304" pitchFamily="18" charset="0"/>
                <a:cs typeface="Times New Roman" panose="02020603050405020304" pitchFamily="18" charset="0"/>
              </a:rPr>
              <a:t>Model-based Clustering.</a:t>
            </a:r>
          </a:p>
          <a:p>
            <a:endParaRPr lang="en-US" sz="1200" b="1" dirty="0">
              <a:latin typeface="Times New Roman" panose="02020603050405020304" pitchFamily="18" charset="0"/>
              <a:cs typeface="Times New Roman" panose="02020603050405020304" pitchFamily="18" charset="0"/>
            </a:endParaRPr>
          </a:p>
          <a:p>
            <a:endParaRPr lang="en-US" dirty="0"/>
          </a:p>
          <a:p>
            <a:endParaRPr lang="en-US" dirty="0"/>
          </a:p>
          <a:p>
            <a:endParaRPr lang="en-US" b="1" dirty="0">
              <a:latin typeface="Times New Roman" panose="02020603050405020304" pitchFamily="18" charset="0"/>
              <a:cs typeface="Times New Roman" panose="02020603050405020304" pitchFamily="18" charset="0"/>
            </a:endParaRPr>
          </a:p>
          <a:p>
            <a:endParaRPr lang="en-US" dirty="0"/>
          </a:p>
          <a:p>
            <a:endParaRPr lang="sv-SE"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3963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7937"/>
            <a:ext cx="11458356" cy="6580263"/>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Inference techniques</a:t>
            </a:r>
          </a:p>
          <a:p>
            <a:endParaRPr lang="sv-SE" sz="20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Deduction</a:t>
            </a:r>
          </a:p>
          <a:p>
            <a:pPr lvl="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Derive a conclusion from given axioms (domain knowledge) and facts (observations). The conclusion can be derived by applying inference schemes such as natural deduction (e.g. modus ponens) and resolution.  </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Induction</a:t>
            </a:r>
          </a:p>
          <a:p>
            <a:pPr marL="457200" lvl="2"/>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Derive an axiom (general rule) from observations and possibly some background knowledge. Induction is the main inference mechanism for learning.</a:t>
            </a:r>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Abduction</a:t>
            </a:r>
          </a:p>
          <a:p>
            <a:pPr lvl="1">
              <a:lnSpc>
                <a:spcPct val="8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From a known axiom (theory) and some observation, derive a premise (using a rule backwards). Abduction is a core element of explanations and has a strong relation to causation.</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Explanation-based learning</a:t>
            </a:r>
          </a:p>
          <a:p>
            <a:pPr lvl="1"/>
            <a:r>
              <a:rPr lang="sv-SE" sz="2400" dirty="0">
                <a:latin typeface="Times New Roman" panose="02020603050405020304" pitchFamily="18" charset="0"/>
                <a:cs typeface="Times New Roman" panose="02020603050405020304" pitchFamily="18" charset="0"/>
              </a:rPr>
              <a:t>Enables a spectrum of inferences from abduction to deduction</a:t>
            </a:r>
          </a:p>
          <a:p>
            <a:r>
              <a:rPr lang="sv-SE" sz="2400" b="1" dirty="0">
                <a:latin typeface="Times New Roman" panose="02020603050405020304" pitchFamily="18" charset="0"/>
                <a:cs typeface="Times New Roman" panose="02020603050405020304" pitchFamily="18" charset="0"/>
              </a:rPr>
              <a:t>Inductive Logic programming</a:t>
            </a:r>
          </a:p>
          <a:p>
            <a:pPr lvl="1"/>
            <a:r>
              <a:rPr lang="sv-SE" sz="2400" dirty="0">
                <a:latin typeface="Times New Roman" panose="02020603050405020304" pitchFamily="18" charset="0"/>
                <a:cs typeface="Times New Roman" panose="02020603050405020304" pitchFamily="18" charset="0"/>
              </a:rPr>
              <a:t>Enables primarily structured combinations of deduction  and induction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89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299841" y="1094532"/>
            <a:ext cx="11304758" cy="5147596"/>
          </a:xfrm>
        </p:spPr>
        <p:txBody>
          <a:bodyPr>
            <a:noAutofit/>
          </a:bodyPr>
          <a:lstStyle/>
          <a:p>
            <a:pPr marL="0" lvl="1" indent="0">
              <a:lnSpc>
                <a:spcPct val="80000"/>
              </a:lnSpc>
              <a:spcBef>
                <a:spcPts val="1000"/>
              </a:spcBef>
              <a:buNone/>
            </a:pPr>
            <a:r>
              <a:rPr lang="en-US" altLang="en-US" sz="1800" dirty="0">
                <a:latin typeface="Times New Roman" panose="02020603050405020304" pitchFamily="18" charset="0"/>
                <a:cs typeface="Times New Roman" panose="02020603050405020304" pitchFamily="18" charset="0"/>
              </a:rPr>
              <a:t>Explanation-based learning (EBL) creates general problem solving schemata by observing and analyzing solutions to specific problems.</a:t>
            </a:r>
          </a:p>
          <a:p>
            <a:pPr marL="0" indent="0" eaLnBrk="1" hangingPunct="1">
              <a:lnSpc>
                <a:spcPct val="80000"/>
              </a:lnSpc>
              <a:buNone/>
            </a:pPr>
            <a:endParaRPr lang="en-US" altLang="en-US" sz="1200" dirty="0">
              <a:latin typeface="Times New Roman" panose="02020603050405020304" pitchFamily="18" charset="0"/>
              <a:cs typeface="Times New Roman" panose="02020603050405020304" pitchFamily="18" charset="0"/>
            </a:endParaRPr>
          </a:p>
          <a:p>
            <a:pPr marL="0" indent="0" eaLnBrk="1" hangingPunct="1">
              <a:lnSpc>
                <a:spcPct val="80000"/>
              </a:lnSpc>
              <a:buNone/>
            </a:pPr>
            <a:r>
              <a:rPr lang="en-US" altLang="en-US" sz="1800" dirty="0">
                <a:latin typeface="Times New Roman" panose="02020603050405020304" pitchFamily="18" charset="0"/>
                <a:cs typeface="Times New Roman" panose="02020603050405020304" pitchFamily="18" charset="0"/>
              </a:rPr>
              <a:t>EBL spans the spectrum from deduction to abduction:</a:t>
            </a:r>
          </a:p>
          <a:p>
            <a:pPr lvl="1" eaLnBrk="1" hangingPunct="1">
              <a:lnSpc>
                <a:spcPct val="80000"/>
              </a:lnSpc>
            </a:pPr>
            <a:r>
              <a:rPr lang="en-US" altLang="en-US" sz="1800" dirty="0">
                <a:latin typeface="Times New Roman" panose="02020603050405020304" pitchFamily="18" charset="0"/>
                <a:cs typeface="Times New Roman" panose="02020603050405020304" pitchFamily="18" charset="0"/>
              </a:rPr>
              <a:t>uses prior knowledge (domain theory) to ´explain´ why a training example is an instance of a concept</a:t>
            </a:r>
          </a:p>
          <a:p>
            <a:pPr lvl="1" eaLnBrk="1" hangingPunct="1">
              <a:lnSpc>
                <a:spcPct val="80000"/>
              </a:lnSpc>
            </a:pPr>
            <a:r>
              <a:rPr lang="en-US" altLang="en-US" sz="1800" dirty="0">
                <a:latin typeface="Times New Roman" panose="02020603050405020304" pitchFamily="18" charset="0"/>
                <a:cs typeface="Times New Roman" panose="02020603050405020304" pitchFamily="18" charset="0"/>
              </a:rPr>
              <a:t>the explanations identify what features (predicates) are relevant to the target concept.</a:t>
            </a:r>
          </a:p>
          <a:p>
            <a:pPr marL="0" indent="0" eaLnBrk="1" hangingPunct="1">
              <a:lnSpc>
                <a:spcPct val="80000"/>
              </a:lnSpc>
              <a:buNone/>
            </a:pPr>
            <a:endParaRPr lang="en-US" altLang="en-US" sz="1800" dirty="0">
              <a:latin typeface="Times New Roman" panose="02020603050405020304" pitchFamily="18" charset="0"/>
              <a:cs typeface="Times New Roman" panose="02020603050405020304" pitchFamily="18" charset="0"/>
            </a:endParaRPr>
          </a:p>
          <a:p>
            <a:pPr marL="0" indent="0" eaLnBrk="1" hangingPunct="1">
              <a:lnSpc>
                <a:spcPct val="80000"/>
              </a:lnSpc>
              <a:buNone/>
            </a:pPr>
            <a:r>
              <a:rPr lang="en-US" altLang="en-US" sz="1800" dirty="0">
                <a:latin typeface="Times New Roman" panose="02020603050405020304" pitchFamily="18" charset="0"/>
                <a:cs typeface="Times New Roman" panose="02020603050405020304" pitchFamily="18" charset="0"/>
              </a:rPr>
              <a:t>Prior knowledge is used to reduce the hypothesis space and focus the learner on hypotheses that are consistent with that knowledge.</a:t>
            </a:r>
          </a:p>
          <a:p>
            <a:pPr marL="0" indent="0" eaLnBrk="1" hangingPunct="1">
              <a:lnSpc>
                <a:spcPct val="90000"/>
              </a:lnSpc>
              <a:buNone/>
            </a:pPr>
            <a:endParaRPr lang="en-US" altLang="en-US" sz="900"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en-US" sz="1800" dirty="0">
                <a:latin typeface="Times New Roman" panose="02020603050405020304" pitchFamily="18" charset="0"/>
                <a:cs typeface="Times New Roman" panose="02020603050405020304" pitchFamily="18" charset="0"/>
              </a:rPr>
              <a:t>Accurate learning is possible even in the presence of very few training instances. There is an obvious  trade-off between:</a:t>
            </a:r>
          </a:p>
          <a:p>
            <a:pPr eaLnBrk="1" hangingPunct="1">
              <a:lnSpc>
                <a:spcPct val="90000"/>
              </a:lnSpc>
              <a:buFontTx/>
              <a:buChar char="-"/>
            </a:pPr>
            <a:r>
              <a:rPr lang="en-US" altLang="en-US" sz="1800" dirty="0">
                <a:latin typeface="Times New Roman" panose="02020603050405020304" pitchFamily="18" charset="0"/>
                <a:cs typeface="Times New Roman" panose="02020603050405020304" pitchFamily="18" charset="0"/>
              </a:rPr>
              <a:t>the need to collect many examples to be able to induce without prior knowledge and </a:t>
            </a:r>
          </a:p>
          <a:p>
            <a:pPr eaLnBrk="1" hangingPunct="1">
              <a:lnSpc>
                <a:spcPct val="90000"/>
              </a:lnSpc>
              <a:buFontTx/>
              <a:buChar char="-"/>
            </a:pPr>
            <a:r>
              <a:rPr lang="en-US" altLang="en-US" sz="1800" dirty="0">
                <a:latin typeface="Times New Roman" panose="02020603050405020304" pitchFamily="18" charset="0"/>
                <a:cs typeface="Times New Roman" panose="02020603050405020304" pitchFamily="18" charset="0"/>
              </a:rPr>
              <a:t>the ability to explain single examples in the presence of a strong domain theory.</a:t>
            </a:r>
            <a:endParaRPr lang="sv-SE" altLang="en-US" sz="1800" dirty="0">
              <a:latin typeface="Times New Roman" panose="02020603050405020304" pitchFamily="18" charset="0"/>
              <a:cs typeface="Times New Roman" panose="02020603050405020304" pitchFamily="18" charset="0"/>
            </a:endParaRPr>
          </a:p>
          <a:p>
            <a:pPr marL="533400" indent="-533400">
              <a:buNone/>
            </a:pPr>
            <a:endParaRPr lang="en-US" alt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13636" y="153555"/>
            <a:ext cx="6397905" cy="584775"/>
          </a:xfrm>
          <a:prstGeom prst="rect">
            <a:avLst/>
          </a:prstGeom>
          <a:noFill/>
        </p:spPr>
        <p:txBody>
          <a:bodyPr wrap="none" rtlCol="0">
            <a:spAutoFit/>
          </a:bodyPr>
          <a:lstStyle/>
          <a:p>
            <a:r>
              <a:rPr lang="en-US" altLang="en-US" sz="3200" b="1" dirty="0">
                <a:latin typeface="Times New Roman" panose="02020603050405020304" pitchFamily="18" charset="0"/>
                <a:cs typeface="Times New Roman" panose="02020603050405020304" pitchFamily="18" charset="0"/>
              </a:rPr>
              <a:t>Explanation Based Learning (EBL)</a:t>
            </a:r>
            <a:endParaRPr lang="en-US" sz="3200" dirty="0"/>
          </a:p>
        </p:txBody>
      </p:sp>
    </p:spTree>
    <p:extLst>
      <p:ext uri="{BB962C8B-B14F-4D97-AF65-F5344CB8AC3E}">
        <p14:creationId xmlns:p14="http://schemas.microsoft.com/office/powerpoint/2010/main" val="10002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172750"/>
            <a:ext cx="6547562" cy="584775"/>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Inductive Logic Programming (ILP)</a:t>
            </a:r>
            <a:endParaRPr lang="en-US"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60375" y="1151454"/>
            <a:ext cx="10939808" cy="507831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goal of ILP is to find  general hypotheses  expressed as logic programming clauses, from a set of positive and negative examples possibly in the presence of a domain theory. </a:t>
            </a:r>
          </a:p>
          <a:p>
            <a:endParaRPr lang="sv-SE" dirty="0">
              <a:latin typeface="Times New Roman" panose="02020603050405020304" pitchFamily="18" charset="0"/>
              <a:cs typeface="Times New Roman" panose="02020603050405020304" pitchFamily="18" charset="0"/>
            </a:endParaRPr>
          </a:p>
          <a:p>
            <a:r>
              <a:rPr lang="sv-SE" b="1" dirty="0">
                <a:latin typeface="Times New Roman" panose="02020603050405020304" pitchFamily="18" charset="0"/>
                <a:cs typeface="Times New Roman" panose="02020603050405020304" pitchFamily="18" charset="0"/>
              </a:rPr>
              <a:t>Advantages of ILP</a:t>
            </a:r>
            <a:endParaRPr lang="sv-SE"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Possibility to express examples, hypotheses and domain(background) theory in the same formalism</a:t>
            </a:r>
          </a:p>
          <a:p>
            <a:pPr marL="742950" lvl="1"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Handling deduction and induction within the same framework. </a:t>
            </a:r>
          </a:p>
          <a:p>
            <a:pPr marL="742950" lvl="1"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Convenient handling of structured data and multiple relations as needed for e.g. descriptions of chemical molecules.</a:t>
            </a:r>
          </a:p>
          <a:p>
            <a:pPr marL="742950" lvl="1" indent="-28575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Some ILP systems can also  invent new predicates and add them to the Domain theory.</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Given:  </a:t>
            </a:r>
          </a:p>
          <a:p>
            <a:pPr lvl="1"/>
            <a:r>
              <a:rPr lang="en-US" dirty="0">
                <a:latin typeface="Times New Roman" panose="02020603050405020304" pitchFamily="18" charset="0"/>
                <a:cs typeface="Times New Roman" panose="02020603050405020304" pitchFamily="18" charset="0"/>
              </a:rPr>
              <a:t>• a set of positive E+ and negative E- training examples expressed in an ´observation language´ LE.</a:t>
            </a:r>
          </a:p>
          <a:p>
            <a:pPr lvl="1"/>
            <a:r>
              <a:rPr lang="en-US" dirty="0">
                <a:latin typeface="Times New Roman" panose="02020603050405020304" pitchFamily="18" charset="0"/>
                <a:cs typeface="Times New Roman" panose="02020603050405020304" pitchFamily="18" charset="0"/>
              </a:rPr>
              <a:t>• a Domain Theory T</a:t>
            </a:r>
          </a:p>
          <a:p>
            <a:pPr lvl="1"/>
            <a:r>
              <a:rPr lang="en-US" dirty="0">
                <a:latin typeface="Times New Roman" panose="02020603050405020304" pitchFamily="18" charset="0"/>
                <a:cs typeface="Times New Roman" panose="02020603050405020304" pitchFamily="18" charset="0"/>
              </a:rPr>
              <a:t>• a hypothesis language LH that delimits  the clauses that are allowed in the hypotheses space H,  </a:t>
            </a:r>
          </a:p>
          <a:p>
            <a:pPr lvl="1"/>
            <a:r>
              <a:rPr lang="en-US" dirty="0">
                <a:latin typeface="Times New Roman" panose="02020603050405020304" pitchFamily="18" charset="0"/>
                <a:cs typeface="Times New Roman" panose="02020603050405020304" pitchFamily="18" charset="0"/>
              </a:rPr>
              <a:t>• a relation covers(e, H, B) which determines the classification of an example e with respect to H considering B. </a:t>
            </a:r>
          </a:p>
          <a:p>
            <a:r>
              <a:rPr lang="en-US" b="1" dirty="0">
                <a:latin typeface="Times New Roman" panose="02020603050405020304" pitchFamily="18" charset="0"/>
                <a:cs typeface="Times New Roman" panose="02020603050405020304" pitchFamily="18" charset="0"/>
              </a:rPr>
              <a:t>Find </a:t>
            </a:r>
            <a:r>
              <a:rPr lang="en-US" dirty="0">
                <a:latin typeface="Times New Roman" panose="02020603050405020304" pitchFamily="18" charset="0"/>
                <a:cs typeface="Times New Roman" panose="02020603050405020304" pitchFamily="18" charset="0"/>
              </a:rPr>
              <a:t>a hypothesis h ∈ H that covers</a:t>
            </a:r>
          </a:p>
          <a:p>
            <a:pPr marL="742950" lvl="1" indent="-285750">
              <a:buFont typeface="Arial" panose="020B0604020202020204" pitchFamily="34" charset="0"/>
              <a:buChar char="•"/>
            </a:pPr>
            <a:r>
              <a:rPr lang="en-GB" altLang="en-US" dirty="0">
                <a:latin typeface="Times New Roman" panose="02020603050405020304" pitchFamily="18" charset="0"/>
                <a:cs typeface="Times New Roman" panose="02020603050405020304" pitchFamily="18" charset="0"/>
              </a:rPr>
              <a:t>all positive examples (completeness)</a:t>
            </a:r>
          </a:p>
          <a:p>
            <a:pPr marL="742950" lvl="1" indent="-285750">
              <a:buFont typeface="Arial" panose="020B0604020202020204" pitchFamily="34" charset="0"/>
              <a:buChar char="•"/>
            </a:pPr>
            <a:r>
              <a:rPr lang="en-GB" altLang="en-US" dirty="0">
                <a:latin typeface="Times New Roman" panose="02020603050405020304" pitchFamily="18" charset="0"/>
                <a:cs typeface="Times New Roman" panose="02020603050405020304" pitchFamily="18" charset="0"/>
              </a:rPr>
              <a:t>no negative examples (consistency).</a:t>
            </a:r>
            <a:endParaRPr lang="sv-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47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hlinkClick r:id="rId2"/>
          </p:cNvPr>
          <p:cNvSpPr>
            <a:spLocks noChangeArrowheads="1"/>
          </p:cNvSpPr>
          <p:nvPr/>
        </p:nvSpPr>
        <p:spPr bwMode="auto">
          <a:xfrm>
            <a:off x="308225" y="2270588"/>
            <a:ext cx="6362700" cy="0"/>
          </a:xfrm>
          <a:prstGeom prst="rect">
            <a:avLst/>
          </a:prstGeom>
          <a:solidFill>
            <a:srgbClr val="E6E6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3"/>
          <p:cNvSpPr>
            <a:spLocks noChangeArrowheads="1"/>
          </p:cNvSpPr>
          <p:nvPr/>
        </p:nvSpPr>
        <p:spPr bwMode="auto">
          <a:xfrm>
            <a:off x="308225" y="2232104"/>
            <a:ext cx="0" cy="7696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B6DAD"/>
              </a:solidFill>
              <a:effectLst/>
              <a:latin typeface="Helvetica Neue"/>
            </a:endParaRPr>
          </a:p>
        </p:txBody>
      </p:sp>
      <p:sp>
        <p:nvSpPr>
          <p:cNvPr id="7" name="Rectangle 5"/>
          <p:cNvSpPr>
            <a:spLocks noChangeArrowheads="1"/>
          </p:cNvSpPr>
          <p:nvPr/>
        </p:nvSpPr>
        <p:spPr bwMode="auto">
          <a:xfrm>
            <a:off x="308224" y="1040205"/>
            <a:ext cx="695728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intuitive scenario for Reinforcement</a:t>
            </a:r>
            <a:r>
              <a:rPr kumimoji="0" lang="en-US" altLang="en-US"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rPr>
              <a:t> Learning </a:t>
            </a:r>
            <a:r>
              <a:rPr lang="en-US" dirty="0">
                <a:latin typeface="Times New Roman" panose="02020603050405020304" pitchFamily="18" charset="0"/>
                <a:cs typeface="Times New Roman" panose="02020603050405020304" pitchFamily="18" charset="0"/>
              </a:rPr>
              <a:t>is an </a:t>
            </a:r>
            <a:r>
              <a:rPr lang="en-US" b="1" dirty="0">
                <a:latin typeface="Times New Roman" panose="02020603050405020304" pitchFamily="18" charset="0"/>
                <a:cs typeface="Times New Roman" panose="02020603050405020304" pitchFamily="18" charset="0"/>
              </a:rPr>
              <a:t>Agent </a:t>
            </a:r>
            <a:r>
              <a:rPr lang="en-US" dirty="0">
                <a:latin typeface="Times New Roman" panose="02020603050405020304" pitchFamily="18" charset="0"/>
                <a:cs typeface="Times New Roman" panose="02020603050405020304" pitchFamily="18" charset="0"/>
              </a:rPr>
              <a:t>that learns from interaction with an</a:t>
            </a:r>
            <a:r>
              <a:rPr lang="en-US" b="1" dirty="0">
                <a:latin typeface="Times New Roman" panose="02020603050405020304" pitchFamily="18" charset="0"/>
                <a:cs typeface="Times New Roman" panose="02020603050405020304" pitchFamily="18" charset="0"/>
              </a:rPr>
              <a:t> Environment </a:t>
            </a:r>
            <a:r>
              <a:rPr lang="en-US" dirty="0">
                <a:latin typeface="Times New Roman" panose="02020603050405020304" pitchFamily="18" charset="0"/>
                <a:cs typeface="Times New Roman" panose="02020603050405020304" pitchFamily="18" charset="0"/>
              </a:rPr>
              <a:t>to achieve some long-term goals related to the </a:t>
            </a:r>
            <a:r>
              <a:rPr lang="en-US" b="1" dirty="0">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of the environment by performing a sequence of actions and by receiving feedback. </a:t>
            </a: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The mapping from states to possible actions is called a Policy.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satisfaction of goals is defined by </a:t>
            </a:r>
            <a:r>
              <a:rPr lang="en-US" b="1" dirty="0">
                <a:latin typeface="Times New Roman" panose="02020603050405020304" pitchFamily="18" charset="0"/>
                <a:cs typeface="Times New Roman" panose="02020603050405020304" pitchFamily="18" charset="0"/>
              </a:rPr>
              <a:t>Rewards </a:t>
            </a:r>
            <a:r>
              <a:rPr lang="en-US" dirty="0">
                <a:latin typeface="Times New Roman" panose="02020603050405020304" pitchFamily="18" charset="0"/>
                <a:cs typeface="Times New Roman" panose="02020603050405020304" pitchFamily="18" charset="0"/>
              </a:rPr>
              <a:t>or reward signals being the feedback on actions from the environment.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Return</a:t>
            </a:r>
            <a:r>
              <a:rPr lang="en-US" dirty="0">
                <a:latin typeface="Times New Roman" panose="02020603050405020304" pitchFamily="18" charset="0"/>
                <a:cs typeface="Times New Roman" panose="02020603050405020304" pitchFamily="18" charset="0"/>
              </a:rPr>
              <a:t> is defined as the cumulative rewards over an </a:t>
            </a:r>
            <a:r>
              <a:rPr lang="en-US" b="1" dirty="0">
                <a:latin typeface="Times New Roman" panose="02020603050405020304" pitchFamily="18" charset="0"/>
                <a:cs typeface="Times New Roman" panose="02020603050405020304" pitchFamily="18" charset="0"/>
              </a:rPr>
              <a:t>Episode</a:t>
            </a:r>
            <a:r>
              <a:rPr lang="en-US" dirty="0">
                <a:latin typeface="Times New Roman" panose="02020603050405020304" pitchFamily="18" charset="0"/>
                <a:cs typeface="Times New Roman" panose="02020603050405020304" pitchFamily="18" charset="0"/>
              </a:rPr>
              <a:t> = action sequence, leading to a </a:t>
            </a:r>
            <a:r>
              <a:rPr lang="en-US" b="1" dirty="0">
                <a:latin typeface="Times New Roman" panose="02020603050405020304" pitchFamily="18" charset="0"/>
                <a:cs typeface="Times New Roman" panose="02020603050405020304" pitchFamily="18" charset="0"/>
              </a:rPr>
              <a:t>Terminal state</a:t>
            </a:r>
            <a:r>
              <a:rPr lang="en-US" dirty="0">
                <a:latin typeface="Times New Roman" panose="02020603050405020304" pitchFamily="18" charset="0"/>
                <a:cs typeface="Times New Roman" panose="02020603050405020304" pitchFamily="18" charset="0"/>
              </a:rPr>
              <a:t>.</a:t>
            </a: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The goal of any RL algorithm  </a:t>
            </a:r>
            <a:r>
              <a:rPr lang="en-US" dirty="0">
                <a:latin typeface="Times New Roman" panose="02020603050405020304" pitchFamily="18" charset="0"/>
                <a:cs typeface="Times New Roman" panose="02020603050405020304" pitchFamily="18" charset="0"/>
              </a:rPr>
              <a:t>is to establish a policy that maximizes the </a:t>
            </a:r>
            <a:r>
              <a:rPr lang="en-US" b="1" dirty="0">
                <a:latin typeface="Times New Roman" panose="02020603050405020304" pitchFamily="18" charset="0"/>
                <a:cs typeface="Times New Roman" panose="02020603050405020304" pitchFamily="18" charset="0"/>
              </a:rPr>
              <a:t>Returns</a:t>
            </a:r>
            <a:r>
              <a:rPr lang="en-US"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en-US"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endParaRPr>
          </a:p>
        </p:txBody>
      </p:sp>
      <p:sp>
        <p:nvSpPr>
          <p:cNvPr id="10" name="TextBox 9"/>
          <p:cNvSpPr txBox="1"/>
          <p:nvPr/>
        </p:nvSpPr>
        <p:spPr>
          <a:xfrm>
            <a:off x="198782" y="77908"/>
            <a:ext cx="902075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Reinforcement Learning (RL)</a:t>
            </a:r>
            <a:endParaRPr lang="en-US" sz="3200" dirty="0"/>
          </a:p>
        </p:txBody>
      </p:sp>
      <p:pic>
        <p:nvPicPr>
          <p:cNvPr id="12" name="Picture 1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855" y="292387"/>
            <a:ext cx="2892288" cy="246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Content Placeholder 4" descr="micromouse.jpg"/>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7851855" y="3053668"/>
            <a:ext cx="3251477" cy="2438608"/>
          </a:xfrm>
        </p:spPr>
      </p:pic>
    </p:spTree>
    <p:extLst>
      <p:ext uri="{BB962C8B-B14F-4D97-AF65-F5344CB8AC3E}">
        <p14:creationId xmlns:p14="http://schemas.microsoft.com/office/powerpoint/2010/main" val="413272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040" y="129070"/>
            <a:ext cx="8940619" cy="584775"/>
          </a:xfrm>
          <a:prstGeom prst="rect">
            <a:avLst/>
          </a:prstGeom>
          <a:noFill/>
        </p:spPr>
        <p:txBody>
          <a:bodyPr wrap="square" rtlCol="0">
            <a:spAutoFit/>
          </a:bodyPr>
          <a:lstStyle/>
          <a:p>
            <a:r>
              <a:rPr lang="en-US" altLang="en-US" sz="3200" b="1" dirty="0">
                <a:latin typeface="Times New Roman" panose="02020603050405020304" pitchFamily="18" charset="0"/>
              </a:rPr>
              <a:t>Case-Based reasoning (CBR)</a:t>
            </a:r>
            <a:endParaRPr lang="en-US" dirty="0"/>
          </a:p>
        </p:txBody>
      </p:sp>
      <p:sp>
        <p:nvSpPr>
          <p:cNvPr id="5" name="TextBox 4"/>
          <p:cNvSpPr txBox="1"/>
          <p:nvPr/>
        </p:nvSpPr>
        <p:spPr>
          <a:xfrm>
            <a:off x="587361" y="1058825"/>
            <a:ext cx="9658326" cy="5172698"/>
          </a:xfrm>
          <a:prstGeom prst="rect">
            <a:avLst/>
          </a:prstGeom>
          <a:noFill/>
        </p:spPr>
        <p:txBody>
          <a:bodyPr wrap="square" rtlCol="0">
            <a:spAutoFit/>
          </a:bodyPr>
          <a:lstStyle/>
          <a:p>
            <a:pPr marL="0" lvl="1" indent="0">
              <a:spcBef>
                <a:spcPts val="1000"/>
              </a:spcBef>
              <a:buNone/>
            </a:pPr>
            <a:r>
              <a:rPr lang="en-US" altLang="en-US" dirty="0">
                <a:latin typeface="Times New Roman" panose="02020603050405020304" pitchFamily="18" charset="0"/>
                <a:cs typeface="Times New Roman" panose="02020603050405020304" pitchFamily="18" charset="0"/>
              </a:rPr>
              <a:t>Case-Based reasoning (CBR), is the process of solving new problems based on the experiences from solutions of similar past problems. Expressed in an alternative fashion,  CBR does solve a new problem by remembering  previous similar problems and by reusing  knowledge of successful problem solving for those problems.</a:t>
            </a:r>
          </a:p>
          <a:p>
            <a:pPr marL="0" lvl="1" indent="0">
              <a:spcBef>
                <a:spcPts val="1000"/>
              </a:spcBef>
              <a:buNone/>
            </a:pPr>
            <a:endParaRPr lang="sv-SE" altLang="en-US" dirty="0">
              <a:latin typeface="Times New Roman" panose="02020603050405020304" pitchFamily="18" charset="0"/>
              <a:cs typeface="Times New Roman" panose="02020603050405020304" pitchFamily="18" charset="0"/>
            </a:endParaRPr>
          </a:p>
          <a:p>
            <a:pPr>
              <a:lnSpc>
                <a:spcPct val="90000"/>
              </a:lnSpc>
            </a:pPr>
            <a:r>
              <a:rPr lang="en-GB" altLang="en-US" dirty="0">
                <a:latin typeface="Times New Roman" panose="02020603050405020304" pitchFamily="18" charset="0"/>
                <a:cs typeface="Times New Roman" panose="02020603050405020304" pitchFamily="18" charset="0"/>
              </a:rPr>
              <a:t>Case-based reasoning can be motivated by assumptions such as:</a:t>
            </a:r>
          </a:p>
          <a:p>
            <a:pPr marL="800100" lvl="1" indent="-342900">
              <a:lnSpc>
                <a:spcPct val="90000"/>
              </a:lnSpc>
              <a:buFont typeface="Arial" panose="020B0604020202020204" pitchFamily="34" charset="0"/>
              <a:buChar char="•"/>
            </a:pPr>
            <a:r>
              <a:rPr lang="en-GB" altLang="en-US" dirty="0">
                <a:latin typeface="Times New Roman" panose="02020603050405020304" pitchFamily="18" charset="0"/>
                <a:cs typeface="Times New Roman" panose="02020603050405020304" pitchFamily="18" charset="0"/>
              </a:rPr>
              <a:t>Similar problems have similar solutions</a:t>
            </a:r>
          </a:p>
          <a:p>
            <a:pPr marL="800100" lvl="1" indent="-342900">
              <a:lnSpc>
                <a:spcPct val="90000"/>
              </a:lnSpc>
              <a:buFont typeface="Arial" panose="020B0604020202020204" pitchFamily="34" charset="0"/>
              <a:buChar char="•"/>
            </a:pPr>
            <a:r>
              <a:rPr lang="en-GB" altLang="en-US" dirty="0">
                <a:latin typeface="Times New Roman" panose="02020603050405020304" pitchFamily="18" charset="0"/>
                <a:cs typeface="Times New Roman" panose="02020603050405020304" pitchFamily="18" charset="0"/>
              </a:rPr>
              <a:t>Many domains are regular in the sense that successful problem solving schemes are invariant over time.</a:t>
            </a:r>
            <a:endParaRPr lang="sv-SE" altLang="en-US" dirty="0">
              <a:latin typeface="Times New Roman" panose="02020603050405020304" pitchFamily="18" charset="0"/>
              <a:cs typeface="Times New Roman" panose="02020603050405020304" pitchFamily="18" charset="0"/>
            </a:endParaRPr>
          </a:p>
          <a:p>
            <a:pPr marL="0" lvl="1" indent="0">
              <a:spcBef>
                <a:spcPts val="1000"/>
              </a:spcBef>
              <a:buNone/>
            </a:pPr>
            <a:r>
              <a:rPr lang="sv-SE" altLang="en-US" dirty="0">
                <a:latin typeface="Times New Roman" panose="02020603050405020304" pitchFamily="18" charset="0"/>
                <a:cs typeface="Times New Roman" panose="02020603050405020304" pitchFamily="18" charset="0"/>
              </a:rPr>
              <a:t>Case-based reasoning should be contrasted by Rule-based reasoning.</a:t>
            </a:r>
          </a:p>
          <a:p>
            <a:pPr marL="0" lvl="1">
              <a:spcBef>
                <a:spcPts val="1000"/>
              </a:spcBef>
            </a:pPr>
            <a:r>
              <a:rPr lang="sv-SE" altLang="en-US" dirty="0">
                <a:latin typeface="Times New Roman" panose="02020603050405020304" pitchFamily="18" charset="0"/>
                <a:cs typeface="Times New Roman" panose="02020603050405020304" pitchFamily="18" charset="0"/>
              </a:rPr>
              <a:t>Cases are stored in a case-base or case memory to be retrieved and reused. </a:t>
            </a:r>
            <a:r>
              <a:rPr lang="en-US" altLang="en-US" dirty="0">
                <a:latin typeface="Times New Roman" panose="02020603050405020304" pitchFamily="18" charset="0"/>
              </a:rPr>
              <a:t>When a successful solution to the new problem is  found, an adapted case can be stored in the case-base to increase its competence, thus implementing a learning behavior.</a:t>
            </a:r>
            <a:endParaRPr lang="en-GB" altLang="en-US" dirty="0">
              <a:latin typeface="Times New Roman" panose="02020603050405020304" pitchFamily="18" charset="0"/>
              <a:cs typeface="Times New Roman" panose="02020603050405020304" pitchFamily="18" charset="0"/>
            </a:endParaRPr>
          </a:p>
          <a:p>
            <a:pPr marL="0" lvl="1" indent="0">
              <a:spcBef>
                <a:spcPts val="1000"/>
              </a:spcBef>
              <a:buNone/>
            </a:pPr>
            <a:r>
              <a:rPr lang="en-GB" altLang="en-US" dirty="0">
                <a:latin typeface="Times New Roman" panose="02020603050405020304" pitchFamily="18" charset="0"/>
                <a:cs typeface="Times New Roman" panose="02020603050405020304" pitchFamily="18" charset="0"/>
              </a:rPr>
              <a:t>Technically, case-based reasoning is primarily supported by the techniques described in the previous lecture on Similarity based learning or Memory based learning. Particular examples here are the  schemes for distance and similarity measures. </a:t>
            </a:r>
          </a:p>
          <a:p>
            <a:endParaRPr lang="en-US" sz="1600" dirty="0"/>
          </a:p>
        </p:txBody>
      </p:sp>
    </p:spTree>
    <p:extLst>
      <p:ext uri="{BB962C8B-B14F-4D97-AF65-F5344CB8AC3E}">
        <p14:creationId xmlns:p14="http://schemas.microsoft.com/office/powerpoint/2010/main" val="114513691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64905"/>
            <a:ext cx="9029573" cy="7325082"/>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Learning of Bayesian Belief Networks </a:t>
            </a:r>
          </a:p>
          <a:p>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a:t>
            </a:r>
            <a:r>
              <a:rPr lang="sv-SE" dirty="0">
                <a:latin typeface="Times New Roman" panose="02020603050405020304" pitchFamily="18" charset="0"/>
                <a:cs typeface="Times New Roman" panose="02020603050405020304" pitchFamily="18" charset="0"/>
              </a:rPr>
              <a:t>Bayesian Belief Network (BBN)</a:t>
            </a:r>
            <a:r>
              <a:rPr lang="en-US" dirty="0">
                <a:latin typeface="Times New Roman" panose="02020603050405020304" pitchFamily="18" charset="0"/>
                <a:cs typeface="Times New Roman" panose="02020603050405020304" pitchFamily="18" charset="0"/>
              </a:rPr>
              <a:t> is a probabilistic graphical model that represents a set of variables and their conditional dependencies describing effects in terms of causes. Structurally a BBN is  a Directed Acyclic Graph (DAG).  </a:t>
            </a:r>
          </a:p>
          <a:p>
            <a:endParaRPr lang="sv-SE"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Inferences typically aims to update our beliefs concerning  causes in the light of new evidence. </a:t>
            </a:r>
          </a:p>
          <a:p>
            <a:r>
              <a:rPr lang="en-US" dirty="0">
                <a:latin typeface="Times New Roman" panose="02020603050405020304" pitchFamily="18" charset="0"/>
                <a:cs typeface="Times New Roman" panose="02020603050405020304" pitchFamily="18" charset="0"/>
              </a:rPr>
              <a:t>Bayesian inference derives the posterior probability of  the subset of  hypothesis variables through systematic use of Bayes theorem : </a:t>
            </a:r>
            <a:r>
              <a:rPr lang="sv-SE" b="1" dirty="0">
                <a:latin typeface="Times New Roman" panose="02020603050405020304" pitchFamily="18" charset="0"/>
                <a:cs typeface="Times New Roman" panose="02020603050405020304" pitchFamily="18" charset="0"/>
              </a:rPr>
              <a:t>P(H|E) = P (E|H) * P(E) / P(H).</a:t>
            </a:r>
            <a:r>
              <a:rPr lang="en-US" dirty="0">
                <a:latin typeface="Times New Roman" panose="02020603050405020304" pitchFamily="18" charset="0"/>
                <a:cs typeface="Times New Roman" panose="02020603050405020304" pitchFamily="18" charset="0"/>
              </a:rPr>
              <a:t> </a:t>
            </a:r>
            <a:r>
              <a:rPr lang="sv-SE" dirty="0">
                <a:latin typeface="Times New Roman" panose="02020603050405020304" pitchFamily="18" charset="0"/>
                <a:cs typeface="Times New Roman" panose="02020603050405020304" pitchFamily="18" charset="0"/>
              </a:rPr>
              <a:t>Inferences of this kind can be recursively applied throughout the whole structure.</a:t>
            </a:r>
          </a:p>
          <a:p>
            <a:endParaRPr lang="sv-SE"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r>
              <a:rPr lang="sv-SE" b="1" dirty="0">
                <a:latin typeface="Times New Roman" panose="02020603050405020304" pitchFamily="18" charset="0"/>
                <a:cs typeface="Times New Roman" panose="02020603050405020304" pitchFamily="18" charset="0"/>
              </a:rPr>
              <a:t>Learning for BBNs</a:t>
            </a:r>
          </a:p>
          <a:p>
            <a:endParaRPr lang="sv-SE" dirty="0">
              <a:latin typeface="Times New Roman" panose="02020603050405020304" pitchFamily="18" charset="0"/>
              <a:cs typeface="Times New Roman" panose="02020603050405020304" pitchFamily="18" charset="0"/>
            </a:endParaRPr>
          </a:p>
          <a:p>
            <a:pPr lvl="1"/>
            <a:r>
              <a:rPr lang="sv-SE" b="1" dirty="0">
                <a:latin typeface="Times New Roman" panose="02020603050405020304" pitchFamily="18" charset="0"/>
                <a:cs typeface="Times New Roman" panose="02020603050405020304" pitchFamily="18" charset="0"/>
              </a:rPr>
              <a:t>PARAMETER learning</a:t>
            </a:r>
          </a:p>
          <a:p>
            <a:pPr marL="914400" lvl="1" indent="-45720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Learning parameters (conditional probabilities) given a fixed variable structure</a:t>
            </a:r>
          </a:p>
          <a:p>
            <a:pPr marL="914400" lvl="1" indent="-457200">
              <a:buFont typeface="Arial" panose="020B0604020202020204" pitchFamily="34" charset="0"/>
              <a:buChar char="•"/>
            </a:pPr>
            <a:endParaRPr lang="sv-SE" dirty="0">
              <a:latin typeface="Times New Roman" panose="02020603050405020304" pitchFamily="18" charset="0"/>
              <a:cs typeface="Times New Roman" panose="02020603050405020304" pitchFamily="18" charset="0"/>
            </a:endParaRPr>
          </a:p>
          <a:p>
            <a:pPr lvl="1"/>
            <a:r>
              <a:rPr lang="sv-SE" b="1" dirty="0">
                <a:latin typeface="Times New Roman" panose="02020603050405020304" pitchFamily="18" charset="0"/>
                <a:cs typeface="Times New Roman" panose="02020603050405020304" pitchFamily="18" charset="0"/>
              </a:rPr>
              <a:t>STRUCTURE learning</a:t>
            </a:r>
            <a:endParaRPr lang="sv-SE"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Learning  the variable structure</a:t>
            </a:r>
          </a:p>
          <a:p>
            <a:pPr marL="914400" lvl="1" indent="-45720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Learning  new hidden variables (non observables).</a:t>
            </a:r>
          </a:p>
          <a:p>
            <a:endParaRPr lang="en-US" sz="2000" dirty="0">
              <a:latin typeface="Times New Roman" panose="02020603050405020304" pitchFamily="18" charset="0"/>
              <a:cs typeface="Times New Roman" panose="02020603050405020304" pitchFamily="18" charset="0"/>
            </a:endParaRPr>
          </a:p>
          <a:p>
            <a:endParaRPr lang="sv-SE" sz="36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1026" name="Picture 2" descr="Image result for bayesian network p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9280" y="385556"/>
            <a:ext cx="2159234" cy="137212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a:off x="9503139" y="2624218"/>
            <a:ext cx="8625" cy="13802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10771220" y="2574695"/>
            <a:ext cx="8628" cy="14297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280129" y="2166185"/>
            <a:ext cx="2748949" cy="2246769"/>
          </a:xfrm>
          <a:prstGeom prst="rect">
            <a:avLst/>
          </a:prstGeom>
          <a:noFill/>
        </p:spPr>
        <p:txBody>
          <a:bodyPr wrap="square" rtlCol="0">
            <a:spAutoFit/>
          </a:bodyPr>
          <a:lstStyle/>
          <a:p>
            <a:r>
              <a:rPr lang="sv-SE" sz="2000" b="1" dirty="0">
                <a:latin typeface="Times New Roman" panose="02020603050405020304" pitchFamily="18" charset="0"/>
                <a:cs typeface="Times New Roman" panose="02020603050405020304" pitchFamily="18" charset="0"/>
              </a:rPr>
              <a:t>H                   H</a:t>
            </a:r>
          </a:p>
          <a:p>
            <a:endParaRPr lang="sv-SE" sz="2000" b="1" dirty="0">
              <a:latin typeface="Times New Roman" panose="02020603050405020304" pitchFamily="18" charset="0"/>
              <a:cs typeface="Times New Roman" panose="02020603050405020304" pitchFamily="18" charset="0"/>
            </a:endParaRPr>
          </a:p>
          <a:p>
            <a:endParaRPr lang="sv-SE" sz="2000" b="1" dirty="0">
              <a:latin typeface="Times New Roman" panose="02020603050405020304" pitchFamily="18" charset="0"/>
              <a:cs typeface="Times New Roman" panose="02020603050405020304" pitchFamily="18" charset="0"/>
            </a:endParaRPr>
          </a:p>
          <a:p>
            <a:r>
              <a:rPr lang="sv-SE" sz="2000" b="1" dirty="0">
                <a:latin typeface="Times New Roman" panose="02020603050405020304" pitchFamily="18" charset="0"/>
                <a:cs typeface="Times New Roman" panose="02020603050405020304" pitchFamily="18" charset="0"/>
              </a:rPr>
              <a:t>     P(E|H)         P(H|E)</a:t>
            </a:r>
          </a:p>
          <a:p>
            <a:endParaRPr lang="sv-SE" sz="2000" b="1" dirty="0">
              <a:latin typeface="Times New Roman" panose="02020603050405020304" pitchFamily="18" charset="0"/>
              <a:cs typeface="Times New Roman" panose="02020603050405020304" pitchFamily="18" charset="0"/>
            </a:endParaRPr>
          </a:p>
          <a:p>
            <a:endParaRPr lang="sv-SE" sz="2000" b="1" dirty="0">
              <a:latin typeface="Times New Roman" panose="02020603050405020304" pitchFamily="18" charset="0"/>
              <a:cs typeface="Times New Roman" panose="02020603050405020304" pitchFamily="18" charset="0"/>
            </a:endParaRPr>
          </a:p>
          <a:p>
            <a:r>
              <a:rPr lang="sv-SE" sz="2000" b="1" dirty="0">
                <a:latin typeface="Times New Roman" panose="02020603050405020304" pitchFamily="18" charset="0"/>
                <a:cs typeface="Times New Roman" panose="02020603050405020304" pitchFamily="18" charset="0"/>
              </a:rPr>
              <a:t>E                    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14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312738"/>
            <a:ext cx="9350622" cy="685315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Model-based clustering</a:t>
            </a:r>
          </a:p>
          <a:p>
            <a:endParaRPr lang="en-US" sz="20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Model-based Clustering means that clustering is based on some model or background knowledge (typically statistical) about the domain from which the instances of the dataset is harvested.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More or less synonymously one can talk about distribution-based clustering or statistical-based clustering.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model can be more or less extensive but will  in all cases guide the clustering process to some extent. Model-based clustering can in principle be an extension to any of the other clustering approaches.</a:t>
            </a: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The most common case is that statistical distributions are known or hypothesized for the instances of the aimed for clusters.</a:t>
            </a: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Examples of model-based methods are:</a:t>
            </a:r>
          </a:p>
          <a:p>
            <a:pPr marL="285750" indent="-285750">
              <a:buFontTx/>
              <a:buChar char="-"/>
            </a:pPr>
            <a:r>
              <a:rPr lang="en-US" dirty="0">
                <a:latin typeface="Times New Roman" panose="02020603050405020304" pitchFamily="18" charset="0"/>
                <a:cs typeface="Times New Roman" panose="02020603050405020304" pitchFamily="18" charset="0"/>
              </a:rPr>
              <a:t>Gaussian mixture models, where the data set is usually modeled with a fixed number of Gaussian distributions that are initialized randomly and whose parameters are iteratively optimized to better fit the data set. </a:t>
            </a:r>
          </a:p>
          <a:p>
            <a:r>
              <a:rPr lang="sv-SE" dirty="0">
                <a:latin typeface="Times New Roman" panose="02020603050405020304" pitchFamily="18" charset="0"/>
                <a:cs typeface="Times New Roman" panose="02020603050405020304" pitchFamily="18" charset="0"/>
              </a:rPr>
              <a:t>-  Clustering based on Bayesian statistics techniques like AUTOCLASS.</a:t>
            </a:r>
            <a:endParaRPr lang="en-US"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  Conceptual clustering techniques exemplified by systems like COBWEB or CLASSIT.</a:t>
            </a:r>
            <a:endParaRPr lang="en-US" dirty="0">
              <a:latin typeface="Times New Roman" panose="02020603050405020304" pitchFamily="18" charset="0"/>
              <a:cs typeface="Times New Roman" panose="02020603050405020304" pitchFamily="18" charset="0"/>
            </a:endParaRPr>
          </a:p>
          <a:p>
            <a:endParaRPr lang="sv-SE" sz="1400" dirty="0">
              <a:latin typeface="Times New Roman" panose="02020603050405020304" pitchFamily="18" charset="0"/>
              <a:cs typeface="Times New Roman" panose="02020603050405020304" pitchFamily="18" charset="0"/>
            </a:endParaRPr>
          </a:p>
          <a:p>
            <a:endParaRPr lang="sv-SE" sz="2000" baseline="30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12137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1031</Words>
  <Application>Microsoft Macintosh PowerPoint</Application>
  <PresentationFormat>Widescreen</PresentationFormat>
  <Paragraphs>146</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Microsoft Office User</cp:lastModifiedBy>
  <cp:revision>51</cp:revision>
  <dcterms:created xsi:type="dcterms:W3CDTF">2019-01-07T11:51:34Z</dcterms:created>
  <dcterms:modified xsi:type="dcterms:W3CDTF">2019-03-18T07:51:20Z</dcterms:modified>
</cp:coreProperties>
</file>