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14" r:id="rId3"/>
    <p:sldId id="329" r:id="rId4"/>
    <p:sldId id="315" r:id="rId5"/>
    <p:sldId id="345" r:id="rId6"/>
    <p:sldId id="313" r:id="rId7"/>
    <p:sldId id="321" r:id="rId8"/>
    <p:sldId id="317" r:id="rId9"/>
    <p:sldId id="340" r:id="rId10"/>
    <p:sldId id="341" r:id="rId11"/>
    <p:sldId id="353" r:id="rId12"/>
    <p:sldId id="336" r:id="rId13"/>
    <p:sldId id="337" r:id="rId14"/>
    <p:sldId id="343" r:id="rId15"/>
    <p:sldId id="354" r:id="rId16"/>
    <p:sldId id="352" r:id="rId17"/>
    <p:sldId id="258" r:id="rId18"/>
    <p:sldId id="26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16" autoAdjust="0"/>
    <p:restoredTop sz="94660"/>
  </p:normalViewPr>
  <p:slideViewPr>
    <p:cSldViewPr snapToGrid="0">
      <p:cViewPr varScale="1">
        <p:scale>
          <a:sx n="94" d="100"/>
          <a:sy n="94" d="100"/>
        </p:scale>
        <p:origin x="216" y="9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3465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6335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153A5DC-2BFB-487A-8975-D1EDD4234BA8}" type="slidenum">
              <a:rPr lang="en-US" altLang="en-US"/>
              <a:pPr>
                <a:defRPr/>
              </a:pPr>
              <a:t>‹#›</a:t>
            </a:fld>
            <a:endParaRPr lang="en-US" altLang="en-US"/>
          </a:p>
        </p:txBody>
      </p:sp>
    </p:spTree>
    <p:extLst>
      <p:ext uri="{BB962C8B-B14F-4D97-AF65-F5344CB8AC3E}">
        <p14:creationId xmlns:p14="http://schemas.microsoft.com/office/powerpoint/2010/main" val="423031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a:extLst>
              <a:ext uri="{FF2B5EF4-FFF2-40B4-BE49-F238E27FC236}">
                <a16:creationId xmlns:a16="http://schemas.microsoft.com/office/drawing/2014/main" id="{FF8781AE-5A37-274B-A593-C2D0C1D30879}"/>
              </a:ext>
            </a:extLst>
          </p:cNvPr>
          <p:cNvSpPr/>
          <p:nvPr userDrawn="1"/>
        </p:nvSpPr>
        <p:spPr>
          <a:xfrm>
            <a:off x="2900060" y="366739"/>
            <a:ext cx="6124017" cy="5449460"/>
          </a:xfrm>
          <a:prstGeom prst="ellipse">
            <a:avLst/>
          </a:prstGeom>
          <a:blipFill dpi="0" rotWithShape="1">
            <a:blip r:embed="rId1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 y="332585"/>
            <a:ext cx="12156516" cy="5016758"/>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5 	Machine Learning enabled </a:t>
            </a:r>
          </a:p>
          <a:p>
            <a:r>
              <a:rPr lang="sv-SE" sz="3200" b="1" dirty="0">
                <a:latin typeface="Times New Roman" panose="02020603050405020304" pitchFamily="18" charset="0"/>
                <a:cs typeface="Times New Roman" panose="02020603050405020304" pitchFamily="18" charset="0"/>
              </a:rPr>
              <a:t>		by prior Theories</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5.2  Explanation Based Learning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1555531" y="5334001"/>
            <a:ext cx="21020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Volume(Obj1, 2)</a:t>
            </a:r>
          </a:p>
        </p:txBody>
      </p:sp>
      <p:sp>
        <p:nvSpPr>
          <p:cNvPr id="6148" name="Text Box 6"/>
          <p:cNvSpPr txBox="1">
            <a:spLocks noChangeArrowheads="1"/>
          </p:cNvSpPr>
          <p:nvPr/>
        </p:nvSpPr>
        <p:spPr bwMode="auto">
          <a:xfrm>
            <a:off x="4800600" y="13716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SafeToStack</a:t>
            </a:r>
            <a:r>
              <a:rPr lang="en-US" altLang="en-US" sz="1800" dirty="0">
                <a:latin typeface="Times New Roman" panose="02020603050405020304" pitchFamily="18" charset="0"/>
                <a:cs typeface="Times New Roman" panose="02020603050405020304" pitchFamily="18" charset="0"/>
              </a:rPr>
              <a:t>(Obj1,Obj2)</a:t>
            </a:r>
          </a:p>
        </p:txBody>
      </p:sp>
      <p:sp>
        <p:nvSpPr>
          <p:cNvPr id="6149" name="Text Box 7"/>
          <p:cNvSpPr txBox="1">
            <a:spLocks noChangeArrowheads="1"/>
          </p:cNvSpPr>
          <p:nvPr/>
        </p:nvSpPr>
        <p:spPr bwMode="auto">
          <a:xfrm>
            <a:off x="4953000" y="2681287"/>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Lighter(Obj1,Obj2)</a:t>
            </a:r>
          </a:p>
        </p:txBody>
      </p:sp>
      <p:sp>
        <p:nvSpPr>
          <p:cNvPr id="6150" name="Text Box 8"/>
          <p:cNvSpPr txBox="1">
            <a:spLocks noChangeArrowheads="1"/>
          </p:cNvSpPr>
          <p:nvPr/>
        </p:nvSpPr>
        <p:spPr bwMode="auto">
          <a:xfrm>
            <a:off x="2819400" y="39624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latin typeface="Times New Roman" panose="02020603050405020304" pitchFamily="18" charset="0"/>
                <a:cs typeface="Times New Roman" panose="02020603050405020304" pitchFamily="18" charset="0"/>
              </a:rPr>
              <a:t>Weight(Obj1,0.6)</a:t>
            </a:r>
          </a:p>
        </p:txBody>
      </p:sp>
      <p:sp>
        <p:nvSpPr>
          <p:cNvPr id="6151" name="Text Box 9"/>
          <p:cNvSpPr txBox="1">
            <a:spLocks noChangeArrowheads="1"/>
          </p:cNvSpPr>
          <p:nvPr/>
        </p:nvSpPr>
        <p:spPr bwMode="auto">
          <a:xfrm>
            <a:off x="7924800" y="3962401"/>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Weight(Obj2, 5)</a:t>
            </a:r>
          </a:p>
        </p:txBody>
      </p:sp>
      <p:sp>
        <p:nvSpPr>
          <p:cNvPr id="6152" name="Text Box 10"/>
          <p:cNvSpPr txBox="1">
            <a:spLocks noChangeArrowheads="1"/>
          </p:cNvSpPr>
          <p:nvPr/>
        </p:nvSpPr>
        <p:spPr bwMode="auto">
          <a:xfrm>
            <a:off x="7772400" y="5486401"/>
            <a:ext cx="27694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Type(Obj2, </a:t>
            </a:r>
            <a:r>
              <a:rPr lang="en-US" altLang="en-US" sz="1800" dirty="0" err="1">
                <a:latin typeface="Times New Roman" panose="02020603050405020304" pitchFamily="18" charset="0"/>
                <a:cs typeface="Times New Roman" panose="02020603050405020304" pitchFamily="18" charset="0"/>
              </a:rPr>
              <a:t>Endtable</a:t>
            </a:r>
            <a:r>
              <a:rPr lang="en-US" altLang="en-US" sz="1800" dirty="0">
                <a:latin typeface="Times New Roman" panose="02020603050405020304" pitchFamily="18" charset="0"/>
                <a:cs typeface="Times New Roman" panose="02020603050405020304" pitchFamily="18" charset="0"/>
              </a:rPr>
              <a:t>)</a:t>
            </a:r>
          </a:p>
        </p:txBody>
      </p:sp>
      <p:sp>
        <p:nvSpPr>
          <p:cNvPr id="6153" name="Text Box 11"/>
          <p:cNvSpPr txBox="1">
            <a:spLocks noChangeArrowheads="1"/>
          </p:cNvSpPr>
          <p:nvPr/>
        </p:nvSpPr>
        <p:spPr bwMode="auto">
          <a:xfrm>
            <a:off x="4343400" y="5334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0.6=2*0.3</a:t>
            </a:r>
          </a:p>
        </p:txBody>
      </p:sp>
      <p:sp>
        <p:nvSpPr>
          <p:cNvPr id="6154" name="Text Box 12"/>
          <p:cNvSpPr txBox="1">
            <a:spLocks noChangeArrowheads="1"/>
          </p:cNvSpPr>
          <p:nvPr/>
        </p:nvSpPr>
        <p:spPr bwMode="auto">
          <a:xfrm>
            <a:off x="5638800" y="4586288"/>
            <a:ext cx="997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latin typeface="Times New Roman" panose="02020603050405020304" pitchFamily="18" charset="0"/>
                <a:cs typeface="Times New Roman" panose="02020603050405020304" pitchFamily="18" charset="0"/>
              </a:rPr>
              <a:t>0.6&lt;5</a:t>
            </a:r>
          </a:p>
        </p:txBody>
      </p:sp>
      <p:sp>
        <p:nvSpPr>
          <p:cNvPr id="6155" name="Text Box 13"/>
          <p:cNvSpPr txBox="1">
            <a:spLocks noChangeArrowheads="1"/>
          </p:cNvSpPr>
          <p:nvPr/>
        </p:nvSpPr>
        <p:spPr bwMode="auto">
          <a:xfrm>
            <a:off x="3657600" y="5936998"/>
            <a:ext cx="207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156" name="Text Box 14"/>
          <p:cNvSpPr txBox="1">
            <a:spLocks noChangeArrowheads="1"/>
          </p:cNvSpPr>
          <p:nvPr/>
        </p:nvSpPr>
        <p:spPr bwMode="auto">
          <a:xfrm>
            <a:off x="2971800" y="59436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Density(Obj1, 0.3)</a:t>
            </a:r>
          </a:p>
        </p:txBody>
      </p:sp>
      <p:sp>
        <p:nvSpPr>
          <p:cNvPr id="6157" name="Line 15"/>
          <p:cNvSpPr>
            <a:spLocks noChangeShapeType="1"/>
          </p:cNvSpPr>
          <p:nvPr/>
        </p:nvSpPr>
        <p:spPr bwMode="auto">
          <a:xfrm>
            <a:off x="6019800" y="1752600"/>
            <a:ext cx="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18"/>
          <p:cNvSpPr>
            <a:spLocks noChangeShapeType="1"/>
          </p:cNvSpPr>
          <p:nvPr/>
        </p:nvSpPr>
        <p:spPr bwMode="auto">
          <a:xfrm>
            <a:off x="6019800" y="3048000"/>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0"/>
          <p:cNvSpPr>
            <a:spLocks noChangeShapeType="1"/>
          </p:cNvSpPr>
          <p:nvPr/>
        </p:nvSpPr>
        <p:spPr bwMode="auto">
          <a:xfrm flipH="1">
            <a:off x="3886200" y="3048000"/>
            <a:ext cx="2133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1"/>
          <p:cNvSpPr>
            <a:spLocks noChangeShapeType="1"/>
          </p:cNvSpPr>
          <p:nvPr/>
        </p:nvSpPr>
        <p:spPr bwMode="auto">
          <a:xfrm>
            <a:off x="6019800" y="3048000"/>
            <a:ext cx="2133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22"/>
          <p:cNvSpPr>
            <a:spLocks noChangeShapeType="1"/>
          </p:cNvSpPr>
          <p:nvPr/>
        </p:nvSpPr>
        <p:spPr bwMode="auto">
          <a:xfrm>
            <a:off x="3886200" y="4343400"/>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23"/>
          <p:cNvSpPr>
            <a:spLocks noChangeShapeType="1"/>
          </p:cNvSpPr>
          <p:nvPr/>
        </p:nvSpPr>
        <p:spPr bwMode="auto">
          <a:xfrm>
            <a:off x="8839200" y="4343400"/>
            <a:ext cx="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24"/>
          <p:cNvSpPr>
            <a:spLocks noChangeShapeType="1"/>
          </p:cNvSpPr>
          <p:nvPr/>
        </p:nvSpPr>
        <p:spPr bwMode="auto">
          <a:xfrm>
            <a:off x="3886200" y="4343400"/>
            <a:ext cx="990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25"/>
          <p:cNvSpPr>
            <a:spLocks noChangeShapeType="1"/>
          </p:cNvSpPr>
          <p:nvPr/>
        </p:nvSpPr>
        <p:spPr bwMode="auto">
          <a:xfrm flipH="1">
            <a:off x="2895600" y="4343400"/>
            <a:ext cx="990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Box 22"/>
          <p:cNvSpPr txBox="1"/>
          <p:nvPr/>
        </p:nvSpPr>
        <p:spPr>
          <a:xfrm>
            <a:off x="515007" y="293757"/>
            <a:ext cx="4594528"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a:t>
            </a:r>
            <a:r>
              <a:rPr lang="en-US" altLang="en-US" sz="3200" b="1" dirty="0">
                <a:latin typeface="Times New Roman" panose="02020603050405020304" pitchFamily="18" charset="0"/>
                <a:cs typeface="Times New Roman" panose="02020603050405020304" pitchFamily="18" charset="0"/>
              </a:rPr>
              <a:t>Explanation</a:t>
            </a:r>
            <a:endParaRPr lang="en-US" sz="3200" dirty="0"/>
          </a:p>
        </p:txBody>
      </p:sp>
    </p:spTree>
    <p:extLst>
      <p:ext uri="{BB962C8B-B14F-4D97-AF65-F5344CB8AC3E}">
        <p14:creationId xmlns:p14="http://schemas.microsoft.com/office/powerpoint/2010/main" val="252862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704193" y="3868109"/>
            <a:ext cx="10422172" cy="2057400"/>
          </a:xfrm>
        </p:spPr>
        <p:txBody>
          <a:bodyPr>
            <a:normAutofit fontScale="92500" lnSpcReduction="10000"/>
          </a:bodyPr>
          <a:lstStyle/>
          <a:p>
            <a:pPr eaLnBrk="1" hangingPunct="1">
              <a:buFontTx/>
              <a:buNone/>
            </a:pPr>
            <a:r>
              <a:rPr lang="en-US" altLang="en-US" sz="2400" dirty="0">
                <a:latin typeface="Times New Roman" panose="02020603050405020304" pitchFamily="18" charset="0"/>
                <a:cs typeface="Times New Roman" panose="02020603050405020304" pitchFamily="18" charset="0"/>
              </a:rPr>
              <a:t>P: empty set</a:t>
            </a:r>
          </a:p>
          <a:p>
            <a:pPr eaLnBrk="1" hangingPunct="1">
              <a:buFontTx/>
              <a:buNone/>
            </a:pPr>
            <a:endParaRPr lang="en-US" altLang="en-US" sz="2400" dirty="0">
              <a:latin typeface="Times New Roman" panose="02020603050405020304" pitchFamily="18" charset="0"/>
              <a:cs typeface="Times New Roman" panose="02020603050405020304" pitchFamily="18" charset="0"/>
            </a:endParaRPr>
          </a:p>
          <a:p>
            <a:pPr eaLnBrk="1" hangingPunct="1">
              <a:buFontTx/>
              <a:buNone/>
            </a:pPr>
            <a:r>
              <a:rPr lang="en-US" altLang="en-US" sz="2400" dirty="0">
                <a:latin typeface="Times New Roman" panose="02020603050405020304" pitchFamily="18" charset="0"/>
                <a:cs typeface="Times New Roman" panose="02020603050405020304" pitchFamily="18" charset="0"/>
              </a:rPr>
              <a:t>Regress {</a:t>
            </a:r>
            <a:r>
              <a:rPr lang="en-US" altLang="en-US" sz="2400" b="1" dirty="0" err="1">
                <a:latin typeface="Times New Roman" panose="02020603050405020304" pitchFamily="18" charset="0"/>
                <a:cs typeface="Times New Roman" panose="02020603050405020304" pitchFamily="18" charset="0"/>
              </a:rPr>
              <a:t>SafeToStack</a:t>
            </a:r>
            <a:r>
              <a:rPr lang="en-US" altLang="en-US" sz="2400" b="1" dirty="0">
                <a:latin typeface="Times New Roman" panose="02020603050405020304" pitchFamily="18" charset="0"/>
                <a:cs typeface="Times New Roman" panose="02020603050405020304" pitchFamily="18" charset="0"/>
              </a:rPr>
              <a:t>(</a:t>
            </a:r>
            <a:r>
              <a:rPr lang="en-US" altLang="en-US" sz="2400" b="1" dirty="0" err="1">
                <a:latin typeface="Times New Roman" panose="02020603050405020304" pitchFamily="18" charset="0"/>
                <a:cs typeface="Times New Roman" panose="02020603050405020304" pitchFamily="18" charset="0"/>
              </a:rPr>
              <a:t>x,y</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through   </a:t>
            </a:r>
            <a:r>
              <a:rPr lang="en-US" altLang="en-US" sz="2400" dirty="0" err="1">
                <a:latin typeface="Times New Roman" panose="02020603050405020304" pitchFamily="18" charset="0"/>
                <a:cs typeface="Times New Roman" panose="02020603050405020304" pitchFamily="18" charset="0"/>
              </a:rPr>
              <a:t>SafeToStack</a:t>
            </a:r>
            <a:r>
              <a:rPr lang="en-US" altLang="en-US" sz="2400" dirty="0">
                <a:latin typeface="Times New Roman" panose="02020603050405020304" pitchFamily="18" charset="0"/>
                <a:cs typeface="Times New Roman" panose="02020603050405020304" pitchFamily="18" charset="0"/>
              </a:rPr>
              <a:t>(x1,y1) :- Lighter(x1,y1).</a:t>
            </a:r>
          </a:p>
          <a:p>
            <a:pPr eaLnBrk="1" hangingPunct="1">
              <a:buFontTx/>
              <a:buNone/>
            </a:pPr>
            <a:endParaRPr lang="en-US" altLang="en-US" sz="2400" dirty="0">
              <a:latin typeface="Times New Roman" panose="02020603050405020304" pitchFamily="18" charset="0"/>
              <a:cs typeface="Times New Roman" panose="02020603050405020304" pitchFamily="18" charset="0"/>
            </a:endParaRPr>
          </a:p>
          <a:p>
            <a:pPr eaLnBrk="1" hangingPunct="1">
              <a:buFontTx/>
              <a:buNone/>
            </a:pPr>
            <a:r>
              <a:rPr lang="en-US" altLang="en-US" sz="2400" dirty="0">
                <a:latin typeface="Times New Roman" panose="02020603050405020304" pitchFamily="18" charset="0"/>
                <a:cs typeface="Times New Roman" panose="02020603050405020304" pitchFamily="18" charset="0"/>
              </a:rPr>
              <a:t>Unifier: </a:t>
            </a:r>
            <a:r>
              <a:rPr lang="ru-RU" altLang="en-US" sz="2400" dirty="0">
                <a:latin typeface="Times New Roman" panose="02020603050405020304" pitchFamily="18" charset="0"/>
                <a:cs typeface="Times New Roman" panose="02020603050405020304" pitchFamily="18" charset="0"/>
              </a:rPr>
              <a:t>Ф</a:t>
            </a:r>
            <a:r>
              <a:rPr lang="en-US" altLang="en-US" sz="2400" dirty="0">
                <a:latin typeface="Times New Roman" panose="02020603050405020304" pitchFamily="18" charset="0"/>
                <a:cs typeface="Times New Roman" panose="02020603050405020304" pitchFamily="18" charset="0"/>
              </a:rPr>
              <a:t> = {x/x1, y/y1}                                 P: {</a:t>
            </a:r>
            <a:r>
              <a:rPr lang="en-US" altLang="en-US" sz="2400" b="1" dirty="0">
                <a:latin typeface="Times New Roman" panose="02020603050405020304" pitchFamily="18" charset="0"/>
                <a:cs typeface="Times New Roman" panose="02020603050405020304" pitchFamily="18" charset="0"/>
              </a:rPr>
              <a:t>Lighter(</a:t>
            </a:r>
            <a:r>
              <a:rPr lang="en-US" altLang="en-US" sz="2400" b="1" dirty="0" err="1">
                <a:latin typeface="Times New Roman" panose="02020603050405020304" pitchFamily="18" charset="0"/>
                <a:cs typeface="Times New Roman" panose="02020603050405020304" pitchFamily="18" charset="0"/>
              </a:rPr>
              <a:t>x,y</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p>
        </p:txBody>
      </p:sp>
      <p:sp>
        <p:nvSpPr>
          <p:cNvPr id="8196" name="Text Box 11"/>
          <p:cNvSpPr txBox="1">
            <a:spLocks noChangeArrowheads="1"/>
          </p:cNvSpPr>
          <p:nvPr/>
        </p:nvSpPr>
        <p:spPr bwMode="auto">
          <a:xfrm>
            <a:off x="4062140" y="5742153"/>
            <a:ext cx="2073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9" name="TextBox 18"/>
          <p:cNvSpPr txBox="1"/>
          <p:nvPr/>
        </p:nvSpPr>
        <p:spPr>
          <a:xfrm>
            <a:off x="230383" y="209725"/>
            <a:ext cx="7217040"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Generalization , step 1</a:t>
            </a:r>
            <a:endParaRPr lang="en-US" sz="3200" b="1" dirty="0">
              <a:latin typeface="Times New Roman" panose="02020603050405020304" pitchFamily="18" charset="0"/>
              <a:cs typeface="Times New Roman" panose="02020603050405020304" pitchFamily="18" charset="0"/>
            </a:endParaRPr>
          </a:p>
        </p:txBody>
      </p:sp>
      <p:sp>
        <p:nvSpPr>
          <p:cNvPr id="18" name="Text Box 6"/>
          <p:cNvSpPr txBox="1">
            <a:spLocks noChangeArrowheads="1"/>
          </p:cNvSpPr>
          <p:nvPr/>
        </p:nvSpPr>
        <p:spPr bwMode="auto">
          <a:xfrm>
            <a:off x="3593075" y="1254087"/>
            <a:ext cx="378518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err="1">
                <a:latin typeface="Times New Roman" panose="02020603050405020304" pitchFamily="18" charset="0"/>
                <a:cs typeface="Times New Roman" panose="02020603050405020304" pitchFamily="18" charset="0"/>
              </a:rPr>
              <a:t>SafeToStack</a:t>
            </a:r>
            <a:r>
              <a:rPr lang="en-US" altLang="en-US" sz="2000" dirty="0">
                <a:latin typeface="Times New Roman" panose="02020603050405020304" pitchFamily="18" charset="0"/>
                <a:cs typeface="Times New Roman" panose="02020603050405020304" pitchFamily="18" charset="0"/>
              </a:rPr>
              <a:t>(Obj1,Obj2)</a:t>
            </a:r>
          </a:p>
          <a:p>
            <a:pPr eaLnBrk="1" hangingPunct="1">
              <a:spcBef>
                <a:spcPct val="0"/>
              </a:spcBef>
              <a:buFontTx/>
              <a:buNone/>
            </a:pPr>
            <a:endParaRPr lang="sv-SE"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sv-SE"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p:txBody>
      </p:sp>
      <p:sp>
        <p:nvSpPr>
          <p:cNvPr id="20" name="Text Box 7"/>
          <p:cNvSpPr txBox="1">
            <a:spLocks noChangeArrowheads="1"/>
          </p:cNvSpPr>
          <p:nvPr/>
        </p:nvSpPr>
        <p:spPr bwMode="auto">
          <a:xfrm>
            <a:off x="3838903" y="2917711"/>
            <a:ext cx="31189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Lighter(Obj1,Obj2)</a:t>
            </a:r>
          </a:p>
        </p:txBody>
      </p:sp>
      <p:sp>
        <p:nvSpPr>
          <p:cNvPr id="21" name="Line 15"/>
          <p:cNvSpPr>
            <a:spLocks noChangeShapeType="1"/>
          </p:cNvSpPr>
          <p:nvPr/>
        </p:nvSpPr>
        <p:spPr bwMode="auto">
          <a:xfrm>
            <a:off x="4821621" y="1900739"/>
            <a:ext cx="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Tree>
    <p:extLst>
      <p:ext uri="{BB962C8B-B14F-4D97-AF65-F5344CB8AC3E}">
        <p14:creationId xmlns:p14="http://schemas.microsoft.com/office/powerpoint/2010/main" val="245038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30383" y="4101692"/>
            <a:ext cx="11961617" cy="2590800"/>
          </a:xfrm>
        </p:spPr>
        <p:txBody>
          <a:bodyPr/>
          <a:lstStyle/>
          <a:p>
            <a:pPr eaLnBrk="1" hangingPunct="1">
              <a:buFontTx/>
              <a:buNone/>
            </a:pPr>
            <a:r>
              <a:rPr lang="en-US" altLang="en-US" sz="2400" dirty="0">
                <a:latin typeface="Times New Roman" panose="02020603050405020304" pitchFamily="18" charset="0"/>
                <a:cs typeface="Times New Roman" panose="02020603050405020304" pitchFamily="18" charset="0"/>
              </a:rPr>
              <a:t>Regress {</a:t>
            </a:r>
            <a:r>
              <a:rPr lang="en-US" altLang="en-US" sz="2400" b="1" dirty="0">
                <a:latin typeface="Times New Roman" panose="02020603050405020304" pitchFamily="18" charset="0"/>
                <a:cs typeface="Times New Roman" panose="02020603050405020304" pitchFamily="18" charset="0"/>
              </a:rPr>
              <a:t>Lighter(</a:t>
            </a:r>
            <a:r>
              <a:rPr lang="en-US" altLang="en-US" sz="2400" b="1" dirty="0" err="1">
                <a:latin typeface="Times New Roman" panose="02020603050405020304" pitchFamily="18" charset="0"/>
                <a:cs typeface="Times New Roman" panose="02020603050405020304" pitchFamily="18" charset="0"/>
              </a:rPr>
              <a:t>x,y</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through Lighter(x2,y2) :- Weight(x2,wx), Weight(y2,wy), wx2&lt;wy2.</a:t>
            </a:r>
          </a:p>
          <a:p>
            <a:pPr eaLnBrk="1" hangingPunct="1">
              <a:buFontTx/>
              <a:buNone/>
            </a:pPr>
            <a:r>
              <a:rPr lang="en-US" altLang="en-US" sz="2400" dirty="0">
                <a:latin typeface="Times New Roman" panose="02020603050405020304" pitchFamily="18" charset="0"/>
                <a:cs typeface="Times New Roman" panose="02020603050405020304" pitchFamily="18" charset="0"/>
              </a:rPr>
              <a:t>	</a:t>
            </a:r>
          </a:p>
          <a:p>
            <a:pPr eaLnBrk="1" hangingPunct="1">
              <a:buFontTx/>
              <a:buNone/>
            </a:pPr>
            <a:r>
              <a:rPr lang="en-US" altLang="en-US" sz="2400" dirty="0">
                <a:latin typeface="Times New Roman" panose="02020603050405020304" pitchFamily="18" charset="0"/>
                <a:cs typeface="Times New Roman" panose="02020603050405020304" pitchFamily="18" charset="0"/>
              </a:rPr>
              <a:t>Unifier: </a:t>
            </a:r>
            <a:r>
              <a:rPr lang="ru-RU" altLang="en-US" sz="2400" dirty="0">
                <a:latin typeface="Times New Roman" panose="02020603050405020304" pitchFamily="18" charset="0"/>
                <a:cs typeface="Times New Roman" panose="02020603050405020304" pitchFamily="18" charset="0"/>
              </a:rPr>
              <a:t>Ф</a:t>
            </a:r>
            <a:r>
              <a:rPr lang="en-US" altLang="en-US" sz="2400" dirty="0">
                <a:latin typeface="Times New Roman" panose="02020603050405020304" pitchFamily="18" charset="0"/>
                <a:cs typeface="Times New Roman" panose="02020603050405020304" pitchFamily="18" charset="0"/>
              </a:rPr>
              <a:t> = {x/x2, y/y2}                      P:  {</a:t>
            </a:r>
            <a:r>
              <a:rPr lang="en-US" altLang="en-US" sz="2400" b="1" dirty="0">
                <a:latin typeface="Times New Roman" panose="02020603050405020304" pitchFamily="18" charset="0"/>
                <a:cs typeface="Times New Roman" panose="02020603050405020304" pitchFamily="18" charset="0"/>
              </a:rPr>
              <a:t>Weight(</a:t>
            </a:r>
            <a:r>
              <a:rPr lang="en-US" altLang="en-US" sz="2400" b="1" dirty="0" err="1">
                <a:latin typeface="Times New Roman" panose="02020603050405020304" pitchFamily="18" charset="0"/>
                <a:cs typeface="Times New Roman" panose="02020603050405020304" pitchFamily="18" charset="0"/>
              </a:rPr>
              <a:t>x,wx</a:t>
            </a:r>
            <a:r>
              <a:rPr lang="en-US" altLang="en-US" sz="2400" b="1" dirty="0">
                <a:latin typeface="Times New Roman" panose="02020603050405020304" pitchFamily="18" charset="0"/>
                <a:cs typeface="Times New Roman" panose="02020603050405020304" pitchFamily="18" charset="0"/>
              </a:rPr>
              <a:t>), Weight(</a:t>
            </a:r>
            <a:r>
              <a:rPr lang="en-US" altLang="en-US" sz="2400" b="1" dirty="0" err="1">
                <a:latin typeface="Times New Roman" panose="02020603050405020304" pitchFamily="18" charset="0"/>
                <a:cs typeface="Times New Roman" panose="02020603050405020304" pitchFamily="18" charset="0"/>
              </a:rPr>
              <a:t>y,wy</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 &lt; </a:t>
            </a:r>
            <a:r>
              <a:rPr lang="en-US" altLang="en-US" sz="2400" b="1" dirty="0" err="1">
                <a:latin typeface="Times New Roman" panose="02020603050405020304" pitchFamily="18" charset="0"/>
                <a:cs typeface="Times New Roman" panose="02020603050405020304" pitchFamily="18" charset="0"/>
              </a:rPr>
              <a:t>wy</a:t>
            </a:r>
            <a:r>
              <a:rPr lang="en-US" altLang="en-US" sz="2400" dirty="0">
                <a:latin typeface="Times New Roman" panose="02020603050405020304" pitchFamily="18" charset="0"/>
                <a:cs typeface="Times New Roman" panose="02020603050405020304" pitchFamily="18" charset="0"/>
              </a:rPr>
              <a:t>}</a:t>
            </a:r>
          </a:p>
          <a:p>
            <a:pPr eaLnBrk="1" hangingPunct="1">
              <a:buFontTx/>
              <a:buNone/>
            </a:pPr>
            <a:endParaRPr lang="en-US" altLang="en-US" sz="2400" dirty="0"/>
          </a:p>
        </p:txBody>
      </p:sp>
      <p:sp>
        <p:nvSpPr>
          <p:cNvPr id="18436" name="Text Box 8"/>
          <p:cNvSpPr txBox="1">
            <a:spLocks noChangeArrowheads="1"/>
          </p:cNvSpPr>
          <p:nvPr/>
        </p:nvSpPr>
        <p:spPr bwMode="auto">
          <a:xfrm>
            <a:off x="3641726" y="6299201"/>
            <a:ext cx="2073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13" name="Group 26"/>
          <p:cNvGrpSpPr>
            <a:grpSpLocks/>
          </p:cNvGrpSpPr>
          <p:nvPr/>
        </p:nvGrpSpPr>
        <p:grpSpPr bwMode="auto">
          <a:xfrm>
            <a:off x="1793178" y="1403433"/>
            <a:ext cx="7010400" cy="2514600"/>
            <a:chOff x="816" y="2352"/>
            <a:chExt cx="4416" cy="1584"/>
          </a:xfrm>
        </p:grpSpPr>
        <p:sp>
          <p:nvSpPr>
            <p:cNvPr id="14" name="Text Box 7"/>
            <p:cNvSpPr txBox="1">
              <a:spLocks noChangeArrowheads="1"/>
            </p:cNvSpPr>
            <p:nvPr/>
          </p:nvSpPr>
          <p:spPr bwMode="auto">
            <a:xfrm>
              <a:off x="4032" y="3168"/>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rPr>
                <a:t>Weight(Obj2,5)</a:t>
              </a:r>
            </a:p>
          </p:txBody>
        </p:sp>
        <p:sp>
          <p:nvSpPr>
            <p:cNvPr id="15" name="Text Box 5"/>
            <p:cNvSpPr txBox="1">
              <a:spLocks noChangeArrowheads="1"/>
            </p:cNvSpPr>
            <p:nvPr/>
          </p:nvSpPr>
          <p:spPr bwMode="auto">
            <a:xfrm>
              <a:off x="2208" y="2352"/>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cs typeface="Times New Roman" panose="02020603050405020304" pitchFamily="18" charset="0"/>
                </a:rPr>
                <a:t>Lighter(Obj1,Obj2)</a:t>
              </a:r>
            </a:p>
          </p:txBody>
        </p:sp>
        <p:sp>
          <p:nvSpPr>
            <p:cNvPr id="16" name="Text Box 6"/>
            <p:cNvSpPr txBox="1">
              <a:spLocks noChangeArrowheads="1"/>
            </p:cNvSpPr>
            <p:nvPr/>
          </p:nvSpPr>
          <p:spPr bwMode="auto">
            <a:xfrm>
              <a:off x="816" y="3168"/>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Weight(Obj1,0.6)</a:t>
              </a:r>
            </a:p>
          </p:txBody>
        </p:sp>
        <p:sp>
          <p:nvSpPr>
            <p:cNvPr id="17" name="Text Box 10"/>
            <p:cNvSpPr txBox="1">
              <a:spLocks noChangeArrowheads="1"/>
            </p:cNvSpPr>
            <p:nvPr/>
          </p:nvSpPr>
          <p:spPr bwMode="auto">
            <a:xfrm>
              <a:off x="2592" y="356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06.&lt;5</a:t>
              </a:r>
            </a:p>
          </p:txBody>
        </p:sp>
        <p:sp>
          <p:nvSpPr>
            <p:cNvPr id="18" name="Line 13"/>
            <p:cNvSpPr>
              <a:spLocks noChangeShapeType="1"/>
            </p:cNvSpPr>
            <p:nvPr/>
          </p:nvSpPr>
          <p:spPr bwMode="auto">
            <a:xfrm>
              <a:off x="2832" y="2592"/>
              <a:ext cx="0" cy="9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9" name="Line 14"/>
            <p:cNvSpPr>
              <a:spLocks noChangeShapeType="1"/>
            </p:cNvSpPr>
            <p:nvPr/>
          </p:nvSpPr>
          <p:spPr bwMode="auto">
            <a:xfrm flipH="1">
              <a:off x="1488" y="2592"/>
              <a:ext cx="1344" cy="5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0" name="Line 15"/>
            <p:cNvSpPr>
              <a:spLocks noChangeShapeType="1"/>
            </p:cNvSpPr>
            <p:nvPr/>
          </p:nvSpPr>
          <p:spPr bwMode="auto">
            <a:xfrm>
              <a:off x="2832" y="2592"/>
              <a:ext cx="1344" cy="5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grpSp>
          <p:nvGrpSpPr>
            <p:cNvPr id="21" name="Group 23"/>
            <p:cNvGrpSpPr>
              <a:grpSpLocks/>
            </p:cNvGrpSpPr>
            <p:nvPr/>
          </p:nvGrpSpPr>
          <p:grpSpPr bwMode="auto">
            <a:xfrm>
              <a:off x="960" y="3408"/>
              <a:ext cx="960" cy="528"/>
              <a:chOff x="864" y="3312"/>
              <a:chExt cx="1248" cy="960"/>
            </a:xfrm>
          </p:grpSpPr>
          <p:sp>
            <p:nvSpPr>
              <p:cNvPr id="23" name="Line 20"/>
              <p:cNvSpPr>
                <a:spLocks noChangeShapeType="1"/>
              </p:cNvSpPr>
              <p:nvPr/>
            </p:nvSpPr>
            <p:spPr bwMode="auto">
              <a:xfrm>
                <a:off x="1488" y="3312"/>
                <a:ext cx="0" cy="9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4" name="Line 21"/>
              <p:cNvSpPr>
                <a:spLocks noChangeShapeType="1"/>
              </p:cNvSpPr>
              <p:nvPr/>
            </p:nvSpPr>
            <p:spPr bwMode="auto">
              <a:xfrm>
                <a:off x="1488" y="3312"/>
                <a:ext cx="624" cy="5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5" name="Line 22"/>
              <p:cNvSpPr>
                <a:spLocks noChangeShapeType="1"/>
              </p:cNvSpPr>
              <p:nvPr/>
            </p:nvSpPr>
            <p:spPr bwMode="auto">
              <a:xfrm flipH="1">
                <a:off x="864" y="3312"/>
                <a:ext cx="624" cy="5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grpSp>
        <p:sp>
          <p:nvSpPr>
            <p:cNvPr id="22" name="Line 24"/>
            <p:cNvSpPr>
              <a:spLocks noChangeShapeType="1"/>
            </p:cNvSpPr>
            <p:nvPr/>
          </p:nvSpPr>
          <p:spPr bwMode="auto">
            <a:xfrm>
              <a:off x="4608" y="3408"/>
              <a:ext cx="0"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0383" y="209725"/>
            <a:ext cx="7217040"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Generalization , step 2</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2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574128" y="4000645"/>
            <a:ext cx="10226565" cy="2746996"/>
          </a:xfrm>
        </p:spPr>
        <p:txBody>
          <a:bodyPr>
            <a:normAutofit/>
          </a:bodyPr>
          <a:lstStyle/>
          <a:p>
            <a:pPr eaLnBrk="1" hangingPunct="1">
              <a:buFontTx/>
              <a:buNone/>
            </a:pPr>
            <a:r>
              <a:rPr lang="en-US" altLang="en-US" sz="2400" dirty="0">
                <a:latin typeface="Times New Roman" panose="02020603050405020304" pitchFamily="18" charset="0"/>
                <a:cs typeface="Times New Roman" panose="02020603050405020304" pitchFamily="18" charset="0"/>
              </a:rPr>
              <a:t>	Regress {</a:t>
            </a:r>
            <a:r>
              <a:rPr lang="en-US" altLang="en-US" sz="2400" b="1" dirty="0">
                <a:latin typeface="Times New Roman" panose="02020603050405020304" pitchFamily="18" charset="0"/>
                <a:cs typeface="Times New Roman" panose="02020603050405020304" pitchFamily="18" charset="0"/>
              </a:rPr>
              <a:t>Weight(</a:t>
            </a:r>
            <a:r>
              <a:rPr lang="en-US" altLang="en-US" sz="2400" b="1" dirty="0" err="1">
                <a:latin typeface="Times New Roman" panose="02020603050405020304" pitchFamily="18" charset="0"/>
                <a:cs typeface="Times New Roman" panose="02020603050405020304" pitchFamily="18" charset="0"/>
              </a:rPr>
              <a:t>x,wx</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Weight(</a:t>
            </a:r>
            <a:r>
              <a:rPr lang="en-US" altLang="en-US" sz="2400" dirty="0" err="1">
                <a:latin typeface="Times New Roman" panose="02020603050405020304" pitchFamily="18" charset="0"/>
                <a:cs typeface="Times New Roman" panose="02020603050405020304" pitchFamily="18" charset="0"/>
              </a:rPr>
              <a:t>y,wy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wx</a:t>
            </a:r>
            <a:r>
              <a:rPr lang="en-US" altLang="en-US" sz="2400" dirty="0">
                <a:latin typeface="Times New Roman" panose="02020603050405020304" pitchFamily="18" charset="0"/>
                <a:cs typeface="Times New Roman" panose="02020603050405020304" pitchFamily="18" charset="0"/>
              </a:rPr>
              <a:t> &lt; </a:t>
            </a:r>
            <a:r>
              <a:rPr lang="en-US" altLang="en-US" sz="2400" dirty="0" err="1">
                <a:latin typeface="Times New Roman" panose="02020603050405020304" pitchFamily="18" charset="0"/>
                <a:cs typeface="Times New Roman" panose="02020603050405020304" pitchFamily="18" charset="0"/>
              </a:rPr>
              <a:t>wy</a:t>
            </a:r>
            <a:r>
              <a:rPr lang="en-US" altLang="en-US" sz="24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through</a:t>
            </a:r>
          </a:p>
          <a:p>
            <a:pPr eaLnBrk="1" hangingPunct="1">
              <a:buFontTx/>
              <a:buNone/>
            </a:pPr>
            <a:endParaRPr lang="en-US" altLang="en-US" sz="2400" dirty="0">
              <a:latin typeface="Times New Roman" panose="02020603050405020304" pitchFamily="18" charset="0"/>
              <a:cs typeface="Times New Roman" panose="02020603050405020304" pitchFamily="18" charset="0"/>
            </a:endParaRPr>
          </a:p>
          <a:p>
            <a:pPr eaLnBrk="1" hangingPunct="1">
              <a:buFontTx/>
              <a:buNone/>
            </a:pPr>
            <a:r>
              <a:rPr lang="en-US" altLang="en-US" sz="2400" dirty="0">
                <a:latin typeface="Times New Roman" panose="02020603050405020304" pitchFamily="18" charset="0"/>
                <a:cs typeface="Times New Roman" panose="02020603050405020304" pitchFamily="18" charset="0"/>
              </a:rPr>
              <a:t>		Weight(x3,w) :- Volume(x3,v), Density(x3,d), w=v*d.</a:t>
            </a:r>
          </a:p>
          <a:p>
            <a:pPr eaLnBrk="1" hangingPunct="1">
              <a:buFontTx/>
              <a:buNone/>
            </a:pPr>
            <a:endParaRPr lang="en-US" altLang="en-US" sz="2400" dirty="0">
              <a:latin typeface="Times New Roman" panose="02020603050405020304" pitchFamily="18" charset="0"/>
              <a:cs typeface="Times New Roman" panose="02020603050405020304" pitchFamily="18" charset="0"/>
            </a:endParaRPr>
          </a:p>
          <a:p>
            <a:pPr eaLnBrk="1" hangingPunct="1">
              <a:buFontTx/>
              <a:buNone/>
            </a:pPr>
            <a:r>
              <a:rPr lang="en-US" altLang="en-US" sz="2400" dirty="0">
                <a:latin typeface="Times New Roman" panose="02020603050405020304" pitchFamily="18" charset="0"/>
                <a:cs typeface="Times New Roman" panose="02020603050405020304" pitchFamily="18" charset="0"/>
              </a:rPr>
              <a:t>	Unifier: </a:t>
            </a:r>
            <a:r>
              <a:rPr lang="ru-RU" altLang="en-US" sz="2400" dirty="0">
                <a:latin typeface="Times New Roman" panose="02020603050405020304" pitchFamily="18" charset="0"/>
                <a:cs typeface="Times New Roman" panose="02020603050405020304" pitchFamily="18" charset="0"/>
              </a:rPr>
              <a:t>Ф</a:t>
            </a:r>
            <a:r>
              <a:rPr lang="en-US" altLang="en-US" sz="2400" dirty="0">
                <a:latin typeface="Times New Roman" panose="02020603050405020304" pitchFamily="18" charset="0"/>
                <a:cs typeface="Times New Roman" panose="02020603050405020304" pitchFamily="18" charset="0"/>
              </a:rPr>
              <a:t> = {x/x3, </a:t>
            </a:r>
            <a:r>
              <a:rPr lang="en-US" altLang="en-US" sz="2400" dirty="0" err="1">
                <a:latin typeface="Times New Roman" panose="02020603050405020304" pitchFamily="18" charset="0"/>
                <a:cs typeface="Times New Roman" panose="02020603050405020304" pitchFamily="18" charset="0"/>
              </a:rPr>
              <a:t>wx</a:t>
            </a:r>
            <a:r>
              <a:rPr lang="en-US" altLang="en-US" sz="2400" dirty="0">
                <a:latin typeface="Times New Roman" panose="02020603050405020304" pitchFamily="18" charset="0"/>
                <a:cs typeface="Times New Roman" panose="02020603050405020304" pitchFamily="18" charset="0"/>
              </a:rPr>
              <a:t>/w}  P: {</a:t>
            </a:r>
            <a:r>
              <a:rPr lang="en-US" altLang="en-US" sz="2400" b="1" dirty="0">
                <a:latin typeface="Times New Roman" panose="02020603050405020304" pitchFamily="18" charset="0"/>
                <a:cs typeface="Times New Roman" panose="02020603050405020304" pitchFamily="18" charset="0"/>
              </a:rPr>
              <a:t>Volume(</a:t>
            </a:r>
            <a:r>
              <a:rPr lang="en-US" altLang="en-US" sz="2400" b="1" dirty="0" err="1">
                <a:latin typeface="Times New Roman" panose="02020603050405020304" pitchFamily="18" charset="0"/>
                <a:cs typeface="Times New Roman" panose="02020603050405020304" pitchFamily="18" charset="0"/>
              </a:rPr>
              <a:t>x,v</a:t>
            </a:r>
            <a:r>
              <a:rPr lang="en-US" altLang="en-US" sz="2400" b="1" dirty="0">
                <a:latin typeface="Times New Roman" panose="02020603050405020304" pitchFamily="18" charset="0"/>
                <a:cs typeface="Times New Roman" panose="02020603050405020304" pitchFamily="18" charset="0"/>
              </a:rPr>
              <a:t>), Density(</a:t>
            </a:r>
            <a:r>
              <a:rPr lang="en-US" altLang="en-US" sz="2400" b="1" dirty="0" err="1">
                <a:latin typeface="Times New Roman" panose="02020603050405020304" pitchFamily="18" charset="0"/>
                <a:cs typeface="Times New Roman" panose="02020603050405020304" pitchFamily="18" charset="0"/>
              </a:rPr>
              <a:t>x,d</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=v*d, </a:t>
            </a:r>
          </a:p>
          <a:p>
            <a:pPr eaLnBrk="1" hangingPunct="1">
              <a:buFontTx/>
              <a:buNone/>
            </a:pPr>
            <a:r>
              <a:rPr lang="en-US" altLang="en-US" sz="2400" b="1" dirty="0">
                <a:latin typeface="Times New Roman" panose="02020603050405020304" pitchFamily="18" charset="0"/>
                <a:cs typeface="Times New Roman" panose="02020603050405020304" pitchFamily="18" charset="0"/>
              </a:rPr>
              <a:t>			Weight(</a:t>
            </a:r>
            <a:r>
              <a:rPr lang="en-US" altLang="en-US" sz="2400" b="1" dirty="0" err="1">
                <a:latin typeface="Times New Roman" panose="02020603050405020304" pitchFamily="18" charset="0"/>
                <a:cs typeface="Times New Roman" panose="02020603050405020304" pitchFamily="18" charset="0"/>
              </a:rPr>
              <a:t>y,wy</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 &lt; </a:t>
            </a:r>
            <a:r>
              <a:rPr lang="en-US" altLang="en-US" sz="2400" b="1" dirty="0" err="1">
                <a:latin typeface="Times New Roman" panose="02020603050405020304" pitchFamily="18" charset="0"/>
                <a:cs typeface="Times New Roman" panose="02020603050405020304" pitchFamily="18" charset="0"/>
              </a:rPr>
              <a:t>wy</a:t>
            </a:r>
            <a:r>
              <a:rPr lang="en-US" altLang="en-US" sz="2400" dirty="0">
                <a:latin typeface="Times New Roman" panose="02020603050405020304" pitchFamily="18" charset="0"/>
                <a:cs typeface="Times New Roman" panose="02020603050405020304" pitchFamily="18" charset="0"/>
              </a:rPr>
              <a:t>} </a:t>
            </a:r>
            <a:endParaRPr lang="en-US" alt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7862" y="432826"/>
            <a:ext cx="6476453"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Generalization step 3</a:t>
            </a:r>
            <a:endParaRPr lang="en-US" sz="3200" b="1" dirty="0">
              <a:latin typeface="Times New Roman" panose="02020603050405020304" pitchFamily="18" charset="0"/>
              <a:cs typeface="Times New Roman" panose="02020603050405020304" pitchFamily="18" charset="0"/>
            </a:endParaRPr>
          </a:p>
        </p:txBody>
      </p:sp>
      <p:sp>
        <p:nvSpPr>
          <p:cNvPr id="10" name="Rectangle 4"/>
          <p:cNvSpPr>
            <a:spLocks noChangeArrowheads="1"/>
          </p:cNvSpPr>
          <p:nvPr/>
        </p:nvSpPr>
        <p:spPr bwMode="auto">
          <a:xfrm>
            <a:off x="1303283" y="2681014"/>
            <a:ext cx="21020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Volume(Obj1, 2)</a:t>
            </a:r>
          </a:p>
        </p:txBody>
      </p:sp>
      <p:sp>
        <p:nvSpPr>
          <p:cNvPr id="11" name="Text Box 8"/>
          <p:cNvSpPr txBox="1">
            <a:spLocks noChangeArrowheads="1"/>
          </p:cNvSpPr>
          <p:nvPr/>
        </p:nvSpPr>
        <p:spPr bwMode="auto">
          <a:xfrm>
            <a:off x="2567152" y="1309414"/>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latin typeface="Times New Roman" panose="02020603050405020304" pitchFamily="18" charset="0"/>
                <a:cs typeface="Times New Roman" panose="02020603050405020304" pitchFamily="18" charset="0"/>
              </a:rPr>
              <a:t>Weight(Obj1, 0.6)</a:t>
            </a:r>
          </a:p>
        </p:txBody>
      </p:sp>
      <p:sp>
        <p:nvSpPr>
          <p:cNvPr id="12" name="Text Box 11"/>
          <p:cNvSpPr txBox="1">
            <a:spLocks noChangeArrowheads="1"/>
          </p:cNvSpPr>
          <p:nvPr/>
        </p:nvSpPr>
        <p:spPr bwMode="auto">
          <a:xfrm>
            <a:off x="4091152" y="2681014"/>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0.6=2*0.3</a:t>
            </a:r>
          </a:p>
        </p:txBody>
      </p:sp>
      <p:sp>
        <p:nvSpPr>
          <p:cNvPr id="13" name="Text Box 13"/>
          <p:cNvSpPr txBox="1">
            <a:spLocks noChangeArrowheads="1"/>
          </p:cNvSpPr>
          <p:nvPr/>
        </p:nvSpPr>
        <p:spPr bwMode="auto">
          <a:xfrm>
            <a:off x="3405352" y="3284011"/>
            <a:ext cx="207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4" name="Text Box 14"/>
          <p:cNvSpPr txBox="1">
            <a:spLocks noChangeArrowheads="1"/>
          </p:cNvSpPr>
          <p:nvPr/>
        </p:nvSpPr>
        <p:spPr bwMode="auto">
          <a:xfrm>
            <a:off x="2719552" y="3290614"/>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Density(Obj1, 0.3)</a:t>
            </a:r>
          </a:p>
        </p:txBody>
      </p:sp>
      <p:sp>
        <p:nvSpPr>
          <p:cNvPr id="15" name="Line 22"/>
          <p:cNvSpPr>
            <a:spLocks noChangeShapeType="1"/>
          </p:cNvSpPr>
          <p:nvPr/>
        </p:nvSpPr>
        <p:spPr bwMode="auto">
          <a:xfrm>
            <a:off x="3633952" y="1690413"/>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4"/>
          <p:cNvSpPr>
            <a:spLocks noChangeShapeType="1"/>
          </p:cNvSpPr>
          <p:nvPr/>
        </p:nvSpPr>
        <p:spPr bwMode="auto">
          <a:xfrm>
            <a:off x="3633952" y="1690413"/>
            <a:ext cx="990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5"/>
          <p:cNvSpPr>
            <a:spLocks noChangeShapeType="1"/>
          </p:cNvSpPr>
          <p:nvPr/>
        </p:nvSpPr>
        <p:spPr bwMode="auto">
          <a:xfrm flipH="1">
            <a:off x="2643352" y="1690413"/>
            <a:ext cx="990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3747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72966" y="3149341"/>
            <a:ext cx="11981794" cy="3271617"/>
          </a:xfrm>
        </p:spPr>
        <p:txBody>
          <a:bodyPr/>
          <a:lstStyle/>
          <a:p>
            <a:pPr>
              <a:buNone/>
            </a:pPr>
            <a:r>
              <a:rPr lang="en-US" altLang="en-US" sz="2400" dirty="0">
                <a:latin typeface="Times New Roman" panose="02020603050405020304" pitchFamily="18" charset="0"/>
                <a:cs typeface="Times New Roman" panose="02020603050405020304" pitchFamily="18" charset="0"/>
              </a:rPr>
              <a:t>Regress { </a:t>
            </a:r>
            <a:r>
              <a:rPr lang="en-US" altLang="en-US" sz="2400" b="1" dirty="0">
                <a:latin typeface="Times New Roman" panose="02020603050405020304" pitchFamily="18" charset="0"/>
                <a:cs typeface="Times New Roman" panose="02020603050405020304" pitchFamily="18" charset="0"/>
              </a:rPr>
              <a:t>Volume(</a:t>
            </a:r>
            <a:r>
              <a:rPr lang="en-US" altLang="en-US" sz="2400" b="1" dirty="0" err="1">
                <a:latin typeface="Times New Roman" panose="02020603050405020304" pitchFamily="18" charset="0"/>
                <a:cs typeface="Times New Roman" panose="02020603050405020304" pitchFamily="18" charset="0"/>
              </a:rPr>
              <a:t>x,v</a:t>
            </a:r>
            <a:r>
              <a:rPr lang="en-US" altLang="en-US" sz="2400" b="1" dirty="0">
                <a:latin typeface="Times New Roman" panose="02020603050405020304" pitchFamily="18" charset="0"/>
                <a:cs typeface="Times New Roman" panose="02020603050405020304" pitchFamily="18" charset="0"/>
              </a:rPr>
              <a:t>), Density(</a:t>
            </a:r>
            <a:r>
              <a:rPr lang="en-US" altLang="en-US" sz="2400" b="1" dirty="0" err="1">
                <a:latin typeface="Times New Roman" panose="02020603050405020304" pitchFamily="18" charset="0"/>
                <a:cs typeface="Times New Roman" panose="02020603050405020304" pitchFamily="18" charset="0"/>
              </a:rPr>
              <a:t>x,d</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=v*d, Weight(</a:t>
            </a:r>
            <a:r>
              <a:rPr lang="en-US" altLang="en-US" sz="2400" b="1" dirty="0" err="1">
                <a:latin typeface="Times New Roman" panose="02020603050405020304" pitchFamily="18" charset="0"/>
                <a:cs typeface="Times New Roman" panose="02020603050405020304" pitchFamily="18" charset="0"/>
              </a:rPr>
              <a:t>y,wy</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 &lt; </a:t>
            </a:r>
            <a:r>
              <a:rPr lang="en-US" altLang="en-US" sz="2400" b="1" dirty="0" err="1">
                <a:latin typeface="Times New Roman" panose="02020603050405020304" pitchFamily="18" charset="0"/>
                <a:cs typeface="Times New Roman" panose="02020603050405020304" pitchFamily="18" charset="0"/>
              </a:rPr>
              <a:t>wy</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p>
          <a:p>
            <a:pPr>
              <a:buNone/>
            </a:pPr>
            <a:endParaRPr lang="en-US" altLang="en-US" sz="2400" dirty="0">
              <a:latin typeface="Times New Roman" panose="02020603050405020304" pitchFamily="18" charset="0"/>
              <a:cs typeface="Times New Roman" panose="02020603050405020304" pitchFamily="18" charset="0"/>
            </a:endParaRPr>
          </a:p>
          <a:p>
            <a:pPr>
              <a:buNone/>
            </a:pPr>
            <a:r>
              <a:rPr lang="en-US" altLang="en-US" sz="2400" dirty="0">
                <a:latin typeface="Times New Roman" panose="02020603050405020304" pitchFamily="18" charset="0"/>
                <a:cs typeface="Times New Roman" panose="02020603050405020304" pitchFamily="18" charset="0"/>
              </a:rPr>
              <a:t>through   Weight(x4,5) :- Type(x4,Endtable).</a:t>
            </a:r>
          </a:p>
          <a:p>
            <a:pPr eaLnBrk="1" hangingPunct="1">
              <a:buFontTx/>
              <a:buNone/>
            </a:pPr>
            <a:r>
              <a:rPr lang="en-US" altLang="en-US" sz="2400" dirty="0">
                <a:latin typeface="Times New Roman" panose="02020603050405020304" pitchFamily="18" charset="0"/>
                <a:cs typeface="Times New Roman" panose="02020603050405020304" pitchFamily="18" charset="0"/>
              </a:rPr>
              <a:t>	</a:t>
            </a:r>
          </a:p>
          <a:p>
            <a:pPr eaLnBrk="1" hangingPunct="1">
              <a:buFontTx/>
              <a:buNone/>
            </a:pPr>
            <a:r>
              <a:rPr lang="en-US" altLang="en-US" sz="2400" dirty="0">
                <a:latin typeface="Times New Roman" panose="02020603050405020304" pitchFamily="18" charset="0"/>
                <a:cs typeface="Times New Roman" panose="02020603050405020304" pitchFamily="18" charset="0"/>
              </a:rPr>
              <a:t>Unifier: </a:t>
            </a:r>
            <a:r>
              <a:rPr lang="ru-RU" altLang="en-US" sz="2400" dirty="0">
                <a:latin typeface="Times New Roman" panose="02020603050405020304" pitchFamily="18" charset="0"/>
                <a:cs typeface="Times New Roman" panose="02020603050405020304" pitchFamily="18" charset="0"/>
              </a:rPr>
              <a:t>Ф</a:t>
            </a:r>
            <a:r>
              <a:rPr lang="en-US" altLang="en-US" sz="2400" dirty="0">
                <a:latin typeface="Times New Roman" panose="02020603050405020304" pitchFamily="18" charset="0"/>
                <a:cs typeface="Times New Roman" panose="02020603050405020304" pitchFamily="18" charset="0"/>
              </a:rPr>
              <a:t> = {y/x4, 5/</a:t>
            </a:r>
            <a:r>
              <a:rPr lang="en-US" altLang="en-US" sz="2400" dirty="0" err="1">
                <a:latin typeface="Times New Roman" panose="02020603050405020304" pitchFamily="18" charset="0"/>
                <a:cs typeface="Times New Roman" panose="02020603050405020304" pitchFamily="18" charset="0"/>
              </a:rPr>
              <a:t>wy</a:t>
            </a:r>
            <a:r>
              <a:rPr lang="en-US" altLang="en-US" sz="2400" dirty="0">
                <a:latin typeface="Times New Roman" panose="02020603050405020304" pitchFamily="18" charset="0"/>
                <a:cs typeface="Times New Roman" panose="02020603050405020304" pitchFamily="18" charset="0"/>
              </a:rPr>
              <a:t>} </a:t>
            </a:r>
          </a:p>
          <a:p>
            <a:pPr eaLnBrk="1" hangingPunct="1">
              <a:buFontTx/>
              <a:buNone/>
            </a:pPr>
            <a:endParaRPr lang="en-US" altLang="en-US" sz="2400" dirty="0">
              <a:latin typeface="Times New Roman" panose="02020603050405020304" pitchFamily="18" charset="0"/>
              <a:cs typeface="Times New Roman" panose="02020603050405020304" pitchFamily="18" charset="0"/>
            </a:endParaRPr>
          </a:p>
          <a:p>
            <a:pPr eaLnBrk="1" hangingPunct="1">
              <a:buFontTx/>
              <a:buNone/>
            </a:pPr>
            <a:r>
              <a:rPr lang="en-US" altLang="en-US" sz="2400" dirty="0">
                <a:latin typeface="Times New Roman" panose="02020603050405020304" pitchFamily="18" charset="0"/>
                <a:cs typeface="Times New Roman" panose="02020603050405020304" pitchFamily="18" charset="0"/>
              </a:rPr>
              <a:t>P: {</a:t>
            </a:r>
            <a:r>
              <a:rPr lang="en-US" altLang="en-US" sz="2400" b="1" dirty="0">
                <a:latin typeface="Times New Roman" panose="02020603050405020304" pitchFamily="18" charset="0"/>
                <a:cs typeface="Times New Roman" panose="02020603050405020304" pitchFamily="18" charset="0"/>
              </a:rPr>
              <a:t>Volume(</a:t>
            </a:r>
            <a:r>
              <a:rPr lang="en-US" altLang="en-US" sz="2400" b="1" dirty="0" err="1">
                <a:latin typeface="Times New Roman" panose="02020603050405020304" pitchFamily="18" charset="0"/>
                <a:cs typeface="Times New Roman" panose="02020603050405020304" pitchFamily="18" charset="0"/>
              </a:rPr>
              <a:t>x,v</a:t>
            </a:r>
            <a:r>
              <a:rPr lang="en-US" altLang="en-US" sz="2400" b="1" dirty="0">
                <a:latin typeface="Times New Roman" panose="02020603050405020304" pitchFamily="18" charset="0"/>
                <a:cs typeface="Times New Roman" panose="02020603050405020304" pitchFamily="18" charset="0"/>
              </a:rPr>
              <a:t>), Density(</a:t>
            </a:r>
            <a:r>
              <a:rPr lang="en-US" altLang="en-US" sz="2400" b="1" dirty="0" err="1">
                <a:latin typeface="Times New Roman" panose="02020603050405020304" pitchFamily="18" charset="0"/>
                <a:cs typeface="Times New Roman" panose="02020603050405020304" pitchFamily="18" charset="0"/>
              </a:rPr>
              <a:t>x,d</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=v*d, Type(</a:t>
            </a:r>
            <a:r>
              <a:rPr lang="en-US" altLang="en-US" sz="2400" b="1" dirty="0" err="1">
                <a:latin typeface="Times New Roman" panose="02020603050405020304" pitchFamily="18" charset="0"/>
                <a:cs typeface="Times New Roman" panose="02020603050405020304" pitchFamily="18" charset="0"/>
              </a:rPr>
              <a:t>y,Endtable</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 &lt; 5</a:t>
            </a:r>
            <a:r>
              <a:rPr lang="en-US" altLang="en-US" sz="2400" dirty="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2909" y="89057"/>
            <a:ext cx="4743606"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Generalization 4</a:t>
            </a:r>
            <a:endParaRPr lang="en-US" sz="3200" b="1" dirty="0">
              <a:latin typeface="Times New Roman" panose="02020603050405020304" pitchFamily="18" charset="0"/>
              <a:cs typeface="Times New Roman" panose="02020603050405020304" pitchFamily="18" charset="0"/>
            </a:endParaRPr>
          </a:p>
        </p:txBody>
      </p:sp>
      <p:sp>
        <p:nvSpPr>
          <p:cNvPr id="7" name="Text Box 9"/>
          <p:cNvSpPr txBox="1">
            <a:spLocks noChangeArrowheads="1"/>
          </p:cNvSpPr>
          <p:nvPr/>
        </p:nvSpPr>
        <p:spPr bwMode="auto">
          <a:xfrm>
            <a:off x="4992414" y="640399"/>
            <a:ext cx="25645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Weight(Obj2, 5)</a:t>
            </a:r>
          </a:p>
        </p:txBody>
      </p:sp>
      <p:sp>
        <p:nvSpPr>
          <p:cNvPr id="8" name="Text Box 10"/>
          <p:cNvSpPr txBox="1">
            <a:spLocks noChangeArrowheads="1"/>
          </p:cNvSpPr>
          <p:nvPr/>
        </p:nvSpPr>
        <p:spPr bwMode="auto">
          <a:xfrm>
            <a:off x="4861033" y="2243516"/>
            <a:ext cx="30532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Type(Obj2, </a:t>
            </a:r>
            <a:r>
              <a:rPr lang="en-US" altLang="en-US" sz="2400" dirty="0" err="1">
                <a:latin typeface="Times New Roman" panose="02020603050405020304" pitchFamily="18" charset="0"/>
                <a:cs typeface="Times New Roman" panose="02020603050405020304" pitchFamily="18" charset="0"/>
              </a:rPr>
              <a:t>Endtable</a:t>
            </a:r>
            <a:r>
              <a:rPr lang="en-US" altLang="en-US" sz="2400" dirty="0">
                <a:latin typeface="Times New Roman" panose="02020603050405020304" pitchFamily="18" charset="0"/>
                <a:cs typeface="Times New Roman" panose="02020603050405020304" pitchFamily="18" charset="0"/>
              </a:rPr>
              <a:t>)</a:t>
            </a:r>
          </a:p>
        </p:txBody>
      </p:sp>
      <p:sp>
        <p:nvSpPr>
          <p:cNvPr id="9" name="Line 23"/>
          <p:cNvSpPr>
            <a:spLocks noChangeShapeType="1"/>
          </p:cNvSpPr>
          <p:nvPr/>
        </p:nvSpPr>
        <p:spPr bwMode="auto">
          <a:xfrm>
            <a:off x="5917324" y="1078609"/>
            <a:ext cx="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1781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25820" y="1574801"/>
            <a:ext cx="11140965" cy="4724400"/>
          </a:xfrm>
        </p:spPr>
        <p:txBody>
          <a:bodyPr/>
          <a:lstStyle/>
          <a:p>
            <a:pPr eaLnBrk="1" hangingPunct="1">
              <a:buFontTx/>
              <a:buNone/>
            </a:pPr>
            <a:r>
              <a:rPr lang="en-US" altLang="en-US" sz="2400" dirty="0">
                <a:latin typeface="Times New Roman" panose="02020603050405020304" pitchFamily="18" charset="0"/>
                <a:cs typeface="Times New Roman" panose="02020603050405020304" pitchFamily="18" charset="0"/>
              </a:rPr>
              <a:t>	     Goal:-P   considering all unifications made.</a:t>
            </a:r>
          </a:p>
          <a:p>
            <a:pPr eaLnBrk="1" hangingPunct="1">
              <a:buFontTx/>
              <a:buNone/>
            </a:pPr>
            <a:endParaRPr lang="en-US" altLang="en-US" sz="2400" b="1" dirty="0">
              <a:latin typeface="Times New Roman" panose="02020603050405020304" pitchFamily="18" charset="0"/>
              <a:cs typeface="Times New Roman" panose="02020603050405020304" pitchFamily="18" charset="0"/>
            </a:endParaRPr>
          </a:p>
          <a:p>
            <a:pPr eaLnBrk="1" hangingPunct="1">
              <a:buFontTx/>
              <a:buNone/>
            </a:pP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SafeToStack</a:t>
            </a:r>
            <a:r>
              <a:rPr lang="en-US" altLang="en-US" sz="2400" b="1" dirty="0">
                <a:latin typeface="Times New Roman" panose="02020603050405020304" pitchFamily="18" charset="0"/>
                <a:cs typeface="Times New Roman" panose="02020603050405020304" pitchFamily="18" charset="0"/>
              </a:rPr>
              <a:t>(</a:t>
            </a:r>
            <a:r>
              <a:rPr lang="en-US" altLang="en-US" sz="2400" b="1" dirty="0" err="1">
                <a:latin typeface="Times New Roman" panose="02020603050405020304" pitchFamily="18" charset="0"/>
                <a:cs typeface="Times New Roman" panose="02020603050405020304" pitchFamily="18" charset="0"/>
              </a:rPr>
              <a:t>x,y</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p>
          <a:p>
            <a:pPr eaLnBrk="1" hangingPunct="1">
              <a:buFontTx/>
              <a:buNone/>
            </a:pPr>
            <a:r>
              <a:rPr lang="en-US" altLang="en-US" sz="2400" b="1" dirty="0">
                <a:latin typeface="Times New Roman" panose="02020603050405020304" pitchFamily="18" charset="0"/>
                <a:cs typeface="Times New Roman" panose="02020603050405020304" pitchFamily="18" charset="0"/>
              </a:rPr>
              <a:t>                      Volume(</a:t>
            </a:r>
            <a:r>
              <a:rPr lang="en-US" altLang="en-US" sz="2400" b="1" dirty="0" err="1">
                <a:latin typeface="Times New Roman" panose="02020603050405020304" pitchFamily="18" charset="0"/>
                <a:cs typeface="Times New Roman" panose="02020603050405020304" pitchFamily="18" charset="0"/>
              </a:rPr>
              <a:t>x,v</a:t>
            </a:r>
            <a:r>
              <a:rPr lang="en-US" altLang="en-US" sz="2400" b="1" dirty="0">
                <a:latin typeface="Times New Roman" panose="02020603050405020304" pitchFamily="18" charset="0"/>
                <a:cs typeface="Times New Roman" panose="02020603050405020304" pitchFamily="18" charset="0"/>
              </a:rPr>
              <a:t>), Density(</a:t>
            </a:r>
            <a:r>
              <a:rPr lang="en-US" altLang="en-US" sz="2400" b="1" dirty="0" err="1">
                <a:latin typeface="Times New Roman" panose="02020603050405020304" pitchFamily="18" charset="0"/>
                <a:cs typeface="Times New Roman" panose="02020603050405020304" pitchFamily="18" charset="0"/>
              </a:rPr>
              <a:t>x,d</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=v*d, Type(y, </a:t>
            </a:r>
            <a:r>
              <a:rPr lang="en-US" altLang="en-US" sz="2400" b="1" dirty="0" err="1">
                <a:latin typeface="Times New Roman" panose="02020603050405020304" pitchFamily="18" charset="0"/>
                <a:cs typeface="Times New Roman" panose="02020603050405020304" pitchFamily="18" charset="0"/>
              </a:rPr>
              <a:t>Endtable</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wx</a:t>
            </a:r>
            <a:r>
              <a:rPr lang="en-US" altLang="en-US" sz="2400" b="1" dirty="0">
                <a:latin typeface="Times New Roman" panose="02020603050405020304" pitchFamily="18" charset="0"/>
                <a:cs typeface="Times New Roman" panose="02020603050405020304" pitchFamily="18" charset="0"/>
              </a:rPr>
              <a:t> &lt; 5</a:t>
            </a:r>
          </a:p>
        </p:txBody>
      </p:sp>
      <p:sp>
        <p:nvSpPr>
          <p:cNvPr id="9220" name="Text Box 4"/>
          <p:cNvSpPr txBox="1">
            <a:spLocks noChangeArrowheads="1"/>
          </p:cNvSpPr>
          <p:nvPr/>
        </p:nvSpPr>
        <p:spPr bwMode="auto">
          <a:xfrm>
            <a:off x="3641726" y="6299201"/>
            <a:ext cx="2073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 name="TextBox 4"/>
          <p:cNvSpPr txBox="1"/>
          <p:nvPr/>
        </p:nvSpPr>
        <p:spPr>
          <a:xfrm>
            <a:off x="241738" y="180578"/>
            <a:ext cx="4448654"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Learned Rule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689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515008" y="1531335"/>
            <a:ext cx="10515600" cy="4351338"/>
          </a:xfrm>
        </p:spPr>
        <p:txBody>
          <a:bodyPr>
            <a:normAutofit fontScale="85000" lnSpcReduction="10000"/>
          </a:bodyPr>
          <a:lstStyle/>
          <a:p>
            <a:pPr>
              <a:buFontTx/>
              <a:buNone/>
            </a:pP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dirty="0">
                <a:latin typeface="Times New Roman" panose="02020603050405020304" pitchFamily="18" charset="0"/>
                <a:cs typeface="Times New Roman" panose="02020603050405020304" pitchFamily="18" charset="0"/>
              </a:rPr>
              <a:t>EBL techniques aims at the improvement of imperfect domain theories.</a:t>
            </a:r>
          </a:p>
          <a:p>
            <a:pPr>
              <a:buFontTx/>
              <a:buNone/>
            </a:pPr>
            <a:endParaRPr lang="en-US" altLang="en-US" sz="2000" dirty="0">
              <a:latin typeface="Times New Roman" panose="02020603050405020304" pitchFamily="18" charset="0"/>
              <a:cs typeface="Times New Roman" panose="02020603050405020304" pitchFamily="18" charset="0"/>
            </a:endParaRPr>
          </a:p>
          <a:p>
            <a:pPr>
              <a:buFontTx/>
              <a:buNone/>
            </a:pPr>
            <a:r>
              <a:rPr lang="en-US" altLang="en-US" sz="2000" dirty="0">
                <a:latin typeface="Times New Roman" panose="02020603050405020304" pitchFamily="18" charset="0"/>
                <a:cs typeface="Times New Roman" panose="02020603050405020304" pitchFamily="18" charset="0"/>
              </a:rPr>
              <a:t>We can separate four scenarios for imperfect domain theories:</a:t>
            </a:r>
          </a:p>
          <a:p>
            <a:r>
              <a:rPr lang="en-US" altLang="en-US" sz="2000" dirty="0">
                <a:latin typeface="Times New Roman" panose="02020603050405020304" pitchFamily="18" charset="0"/>
                <a:cs typeface="Times New Roman" panose="02020603050405020304" pitchFamily="18" charset="0"/>
              </a:rPr>
              <a:t>Incomplete Theory Problem</a:t>
            </a:r>
          </a:p>
          <a:p>
            <a:r>
              <a:rPr lang="en-US" altLang="en-US" sz="2000" dirty="0">
                <a:latin typeface="Times New Roman" panose="02020603050405020304" pitchFamily="18" charset="0"/>
                <a:cs typeface="Times New Roman" panose="02020603050405020304" pitchFamily="18" charset="0"/>
              </a:rPr>
              <a:t>Inconsistent Theory Problem</a:t>
            </a:r>
          </a:p>
          <a:p>
            <a:r>
              <a:rPr lang="sv-SE" altLang="en-US" sz="2000" dirty="0">
                <a:latin typeface="Times New Roman" panose="02020603050405020304" pitchFamily="18" charset="0"/>
                <a:cs typeface="Times New Roman" panose="02020603050405020304" pitchFamily="18" charset="0"/>
              </a:rPr>
              <a:t>Incorrect Theory Problem (theory not consistent with the real world domain)</a:t>
            </a:r>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Intractable Theory Problem (computationally complex)</a:t>
            </a:r>
          </a:p>
          <a:p>
            <a:pPr lvl="1">
              <a:buFontTx/>
              <a:buNone/>
            </a:pPr>
            <a:endParaRPr lang="sv-SE" altLang="en-US" sz="2000" dirty="0">
              <a:latin typeface="Times New Roman" panose="02020603050405020304" pitchFamily="18" charset="0"/>
              <a:cs typeface="Times New Roman" panose="02020603050405020304" pitchFamily="18" charset="0"/>
            </a:endParaRPr>
          </a:p>
          <a:p>
            <a:pPr>
              <a:buFontTx/>
              <a:buNone/>
            </a:pPr>
            <a:r>
              <a:rPr lang="en-US" altLang="en-US" sz="2000" dirty="0">
                <a:latin typeface="Times New Roman" panose="02020603050405020304" pitchFamily="18" charset="0"/>
                <a:cs typeface="Times New Roman" panose="02020603050405020304" pitchFamily="18" charset="0"/>
              </a:rPr>
              <a:t>EBL techniques can be useful in these scenarios but can also be disabled by Domain Theory imperfections.</a:t>
            </a:r>
          </a:p>
          <a:p>
            <a:pPr>
              <a:buFontTx/>
              <a:buNone/>
            </a:pPr>
            <a:endParaRPr lang="sv-SE" altLang="en-US" sz="2000" dirty="0">
              <a:latin typeface="Times New Roman" panose="02020603050405020304" pitchFamily="18" charset="0"/>
              <a:cs typeface="Times New Roman" panose="02020603050405020304" pitchFamily="18" charset="0"/>
            </a:endParaRPr>
          </a:p>
          <a:p>
            <a:pPr>
              <a:buFontTx/>
              <a:buNone/>
            </a:pPr>
            <a:r>
              <a:rPr lang="sv-SE" altLang="en-US" sz="2000" dirty="0">
                <a:latin typeface="Times New Roman" panose="02020603050405020304" pitchFamily="18" charset="0"/>
                <a:cs typeface="Times New Roman" panose="02020603050405020304" pitchFamily="18" charset="0"/>
              </a:rPr>
              <a:t>Application of  EBL techniques requires a careful analysis of the properties of the available Domain Theories</a:t>
            </a:r>
          </a:p>
          <a:p>
            <a:pPr>
              <a:buFontTx/>
              <a:buNone/>
            </a:pPr>
            <a:r>
              <a:rPr lang="sv-SE" altLang="en-US" sz="2000" dirty="0">
                <a:latin typeface="Times New Roman" panose="02020603050405020304" pitchFamily="18" charset="0"/>
                <a:cs typeface="Times New Roman" panose="02020603050405020304" pitchFamily="18" charset="0"/>
              </a:rPr>
              <a:t>and realistic strategies for  utilizing the most promising opportunities for improvements.</a:t>
            </a:r>
            <a:endParaRPr lang="en-US" altLang="en-US" sz="2000" dirty="0">
              <a:latin typeface="Times New Roman" panose="02020603050405020304" pitchFamily="18" charset="0"/>
              <a:cs typeface="Times New Roman" panose="02020603050405020304" pitchFamily="18" charset="0"/>
            </a:endParaRPr>
          </a:p>
          <a:p>
            <a:pPr lvl="1">
              <a:buFontTx/>
              <a:buNone/>
            </a:pPr>
            <a:endParaRPr lang="en-US" altLang="en-US" sz="1800" dirty="0"/>
          </a:p>
        </p:txBody>
      </p:sp>
      <p:sp>
        <p:nvSpPr>
          <p:cNvPr id="3" name="TextBox 2"/>
          <p:cNvSpPr txBox="1"/>
          <p:nvPr/>
        </p:nvSpPr>
        <p:spPr>
          <a:xfrm>
            <a:off x="515008" y="599089"/>
            <a:ext cx="5769336" cy="584775"/>
          </a:xfrm>
          <a:prstGeom prst="rect">
            <a:avLst/>
          </a:prstGeom>
          <a:noFill/>
        </p:spPr>
        <p:txBody>
          <a:bodyPr wrap="none" rtlCol="0">
            <a:spAutoFit/>
          </a:bodyPr>
          <a:lstStyle/>
          <a:p>
            <a:r>
              <a:rPr lang="en-US" altLang="en-US" sz="3200" b="1" dirty="0">
                <a:latin typeface="Times New Roman" panose="02020603050405020304" pitchFamily="18" charset="0"/>
                <a:cs typeface="Times New Roman" panose="02020603050405020304" pitchFamily="18" charset="0"/>
              </a:rPr>
              <a:t>EBL  and the quality of theories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26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312738"/>
            <a:ext cx="9411244" cy="7121950"/>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The utility of the created  new operational </a:t>
            </a:r>
          </a:p>
          <a:p>
            <a:r>
              <a:rPr lang="sv-SE" sz="3200" b="1" dirty="0">
                <a:latin typeface="Times New Roman" panose="02020603050405020304" pitchFamily="18" charset="0"/>
                <a:cs typeface="Times New Roman" panose="02020603050405020304" pitchFamily="18" charset="0"/>
              </a:rPr>
              <a:t>concept definitions (rules)</a:t>
            </a:r>
          </a:p>
          <a:p>
            <a:endParaRPr lang="sv-SE" altLang="en-US" sz="2000" b="1" dirty="0">
              <a:latin typeface="Times New Roman" panose="02020603050405020304" pitchFamily="18" charset="0"/>
              <a:cs typeface="Times New Roman" panose="02020603050405020304" pitchFamily="18" charset="0"/>
            </a:endParaRPr>
          </a:p>
          <a:p>
            <a:r>
              <a:rPr lang="sv-SE" altLang="en-US" sz="2000" b="1" dirty="0">
                <a:latin typeface="Times New Roman" panose="02020603050405020304" pitchFamily="18" charset="0"/>
                <a:cs typeface="Times New Roman" panose="02020603050405020304" pitchFamily="18" charset="0"/>
              </a:rPr>
              <a:t>EBL in many cases do not create entirely new knowledge but has the goal to improve the domain theory so that problem becomes more efficient. One way of looking at EBL is as Knowledge Compilation.</a:t>
            </a:r>
          </a:p>
          <a:p>
            <a:endParaRPr lang="sv-SE" altLang="en-US" sz="2000" dirty="0">
              <a:latin typeface="Times New Roman" panose="02020603050405020304" pitchFamily="18" charset="0"/>
              <a:cs typeface="Times New Roman" panose="02020603050405020304" pitchFamily="18" charset="0"/>
            </a:endParaRPr>
          </a:p>
          <a:p>
            <a:pPr>
              <a:lnSpc>
                <a:spcPct val="90000"/>
              </a:lnSpc>
            </a:pPr>
            <a:r>
              <a:rPr lang="sv-SE" altLang="en-US" sz="2000" dirty="0">
                <a:latin typeface="Times New Roman" panose="02020603050405020304" pitchFamily="18" charset="0"/>
                <a:cs typeface="Times New Roman" panose="02020603050405020304" pitchFamily="18" charset="0"/>
              </a:rPr>
              <a:t>EBL represents a </a:t>
            </a:r>
            <a:r>
              <a:rPr lang="en-US" altLang="en-US" sz="2000" b="1" dirty="0">
                <a:latin typeface="Times New Roman" panose="02020603050405020304" pitchFamily="18" charset="0"/>
                <a:cs typeface="Times New Roman" panose="02020603050405020304" pitchFamily="18" charset="0"/>
              </a:rPr>
              <a:t>Dynamic form of knowledge compilation </a:t>
            </a:r>
            <a:r>
              <a:rPr lang="en-US" altLang="en-US" sz="2000" dirty="0">
                <a:latin typeface="Times New Roman" panose="02020603050405020304" pitchFamily="18" charset="0"/>
                <a:cs typeface="Times New Roman" panose="02020603050405020304" pitchFamily="18" charset="0"/>
              </a:rPr>
              <a:t>where  a system is tuned to incrementally improve efficiency on a particular distribution of problems (training instances).</a:t>
            </a:r>
          </a:p>
          <a:p>
            <a:pPr>
              <a:lnSpc>
                <a:spcPct val="90000"/>
              </a:lnSpc>
            </a:pPr>
            <a:endParaRPr lang="sv-SE" altLang="en-US" sz="2000" dirty="0">
              <a:latin typeface="Times New Roman" panose="02020603050405020304" pitchFamily="18" charset="0"/>
              <a:cs typeface="Times New Roman" panose="02020603050405020304" pitchFamily="18" charset="0"/>
            </a:endParaRPr>
          </a:p>
          <a:p>
            <a:pPr>
              <a:lnSpc>
                <a:spcPct val="80000"/>
              </a:lnSpc>
            </a:pPr>
            <a:r>
              <a:rPr lang="en-US" altLang="en-US" sz="2000" dirty="0">
                <a:latin typeface="Times New Roman" panose="02020603050405020304" pitchFamily="18" charset="0"/>
                <a:cs typeface="Times New Roman" panose="02020603050405020304" pitchFamily="18" charset="0"/>
              </a:rPr>
              <a:t>However after learning many new rules (macro-operators, macro-rules, or search control rules), the time to match and search through this added knowledge may start to outweigh its benefits. This means that the negative overall utility becomes negative resulting in slowdown rather than the intended speedup.</a:t>
            </a:r>
          </a:p>
          <a:p>
            <a:pPr>
              <a:lnSpc>
                <a:spcPct val="80000"/>
              </a:lnSpc>
            </a:pPr>
            <a:endParaRPr lang="sv-SE" altLang="en-US" sz="2000" dirty="0">
              <a:latin typeface="Times New Roman" panose="02020603050405020304" pitchFamily="18" charset="0"/>
              <a:cs typeface="Times New Roman" panose="02020603050405020304" pitchFamily="18" charset="0"/>
            </a:endParaRPr>
          </a:p>
          <a:p>
            <a:pPr>
              <a:lnSpc>
                <a:spcPct val="80000"/>
              </a:lnSpc>
            </a:pPr>
            <a:r>
              <a:rPr lang="sv-SE" altLang="en-US" sz="2000" dirty="0">
                <a:latin typeface="Times New Roman" panose="02020603050405020304" pitchFamily="18" charset="0"/>
                <a:cs typeface="Times New Roman" panose="02020603050405020304" pitchFamily="18" charset="0"/>
              </a:rPr>
              <a:t>Possible counter measures include:</a:t>
            </a:r>
          </a:p>
          <a:p>
            <a:pPr marL="285750" indent="-285750">
              <a:lnSpc>
                <a:spcPct val="8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Selective Acquisition: Only learn rules whose expected benefit outweighs their cost.</a:t>
            </a:r>
          </a:p>
          <a:p>
            <a:pPr marL="285750" indent="-285750">
              <a:lnSpc>
                <a:spcPct val="8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Restrict Expressiveness: Prevent learning of rules with combinatorial match costs.</a:t>
            </a:r>
          </a:p>
          <a:p>
            <a:pPr marL="285750" indent="-285750">
              <a:lnSpc>
                <a:spcPct val="8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Selective Retention: Dynamically forget expensive rules that are rarely used.</a:t>
            </a:r>
            <a:endParaRPr lang="sv-SE" altLang="en-US" sz="1600" dirty="0">
              <a:latin typeface="Times New Roman" panose="02020603050405020304" pitchFamily="18" charset="0"/>
              <a:cs typeface="Times New Roman" panose="02020603050405020304" pitchFamily="18" charset="0"/>
            </a:endParaRPr>
          </a:p>
          <a:p>
            <a:pPr marL="285750" indent="-285750">
              <a:lnSpc>
                <a:spcPct val="8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Improve Efficiency of Matching: Preprocess learned rules to improve their match efficiency.</a:t>
            </a:r>
          </a:p>
          <a:p>
            <a:pPr marL="285750" indent="-285750">
              <a:lnSpc>
                <a:spcPct val="8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Selective Utilization: Restrict the use of learned rules to avoid undue cost of application.</a:t>
            </a:r>
          </a:p>
          <a:p>
            <a:pPr>
              <a:lnSpc>
                <a:spcPct val="80000"/>
              </a:lnSpc>
            </a:pPr>
            <a:endParaRPr lang="en-US" altLang="en-US" sz="2400" dirty="0"/>
          </a:p>
          <a:p>
            <a:pPr>
              <a:lnSpc>
                <a:spcPct val="90000"/>
              </a:lnSpc>
            </a:pPr>
            <a:endParaRPr lang="en-US" altLang="en-US" sz="2400" dirty="0"/>
          </a:p>
          <a:p>
            <a:endParaRPr lang="en-US" altLang="en-US" sz="2000" dirty="0"/>
          </a:p>
        </p:txBody>
      </p:sp>
    </p:spTree>
    <p:extLst>
      <p:ext uri="{BB962C8B-B14F-4D97-AF65-F5344CB8AC3E}">
        <p14:creationId xmlns:p14="http://schemas.microsoft.com/office/powerpoint/2010/main" val="1206249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312738"/>
            <a:ext cx="9072889" cy="5755422"/>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A sample of EBL systems</a:t>
            </a:r>
          </a:p>
          <a:p>
            <a:endParaRPr lang="sv-SE" sz="1600" b="1"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STRIPS+MACROPS, Fikes et al, 1972,</a:t>
            </a:r>
          </a:p>
          <a:p>
            <a:r>
              <a:rPr lang="sv-SE" sz="1600" dirty="0">
                <a:latin typeface="Times New Roman" panose="02020603050405020304" pitchFamily="18" charset="0"/>
                <a:cs typeface="Times New Roman" panose="02020603050405020304" pitchFamily="18" charset="0"/>
              </a:rPr>
              <a:t>´Generalization and memorization of successful plans (Macro operators)´</a:t>
            </a:r>
          </a:p>
          <a:p>
            <a:endParaRPr lang="sv-SE" sz="1600"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HACKER, Sussman, 1973,</a:t>
            </a:r>
          </a:p>
          <a:p>
            <a:r>
              <a:rPr lang="sv-SE" sz="1600" dirty="0">
                <a:latin typeface="Times New Roman" panose="02020603050405020304" pitchFamily="18" charset="0"/>
                <a:cs typeface="Times New Roman" panose="02020603050405020304" pitchFamily="18" charset="0"/>
              </a:rPr>
              <a:t>´Memorization of generalized subroutines and generalized bugs´</a:t>
            </a:r>
          </a:p>
          <a:p>
            <a:endParaRPr lang="sv-SE" sz="1600"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SOAR, Rosenbloom, Laird and Newell, 1986,</a:t>
            </a:r>
          </a:p>
          <a:p>
            <a:r>
              <a:rPr lang="sv-SE" sz="1600" dirty="0">
                <a:latin typeface="Times New Roman" panose="02020603050405020304" pitchFamily="18" charset="0"/>
                <a:cs typeface="Times New Roman" panose="02020603050405020304" pitchFamily="18" charset="0"/>
              </a:rPr>
              <a:t>´Chunking production rules through ´generalization of impasses´.</a:t>
            </a:r>
          </a:p>
          <a:p>
            <a:endParaRPr lang="sv-SE" sz="1600"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EBG-Explanation Based Generalization, Mitchell, Keller andKedar-Cabelli, 1986,</a:t>
            </a:r>
          </a:p>
          <a:p>
            <a:r>
              <a:rPr lang="sv-SE" sz="1600" dirty="0">
                <a:latin typeface="Times New Roman" panose="02020603050405020304" pitchFamily="18" charset="0"/>
                <a:cs typeface="Times New Roman" panose="02020603050405020304" pitchFamily="18" charset="0"/>
              </a:rPr>
              <a:t>´A unified framework for Explanation Based Learning´.</a:t>
            </a:r>
          </a:p>
          <a:p>
            <a:endParaRPr lang="sv-SE" sz="1600"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BAGGER </a:t>
            </a:r>
            <a:r>
              <a:rPr lang="en-US" sz="1600" dirty="0">
                <a:latin typeface="Times New Roman" panose="02020603050405020304" pitchFamily="18" charset="0"/>
                <a:cs typeface="Times New Roman" panose="02020603050405020304" pitchFamily="18" charset="0"/>
              </a:rPr>
              <a:t>: An EBL System that Extends and Generalizes Explanations, </a:t>
            </a:r>
            <a:r>
              <a:rPr lang="en-US" sz="1600" dirty="0" err="1">
                <a:latin typeface="Times New Roman" panose="02020603050405020304" pitchFamily="18" charset="0"/>
                <a:cs typeface="Times New Roman" panose="02020603050405020304" pitchFamily="18" charset="0"/>
              </a:rPr>
              <a:t>Shavlik</a:t>
            </a:r>
            <a:r>
              <a:rPr lang="en-US" sz="1600" dirty="0">
                <a:latin typeface="Times New Roman" panose="02020603050405020304" pitchFamily="18" charset="0"/>
                <a:cs typeface="Times New Roman" panose="02020603050405020304" pitchFamily="18" charset="0"/>
              </a:rPr>
              <a:t>, 1987,</a:t>
            </a:r>
          </a:p>
          <a:p>
            <a:r>
              <a:rPr lang="sv-SE" sz="1600" dirty="0">
                <a:latin typeface="Times New Roman" panose="02020603050405020304" pitchFamily="18" charset="0"/>
                <a:cs typeface="Times New Roman" panose="02020603050405020304" pitchFamily="18" charset="0"/>
              </a:rPr>
              <a:t>´focus on minimizing the number of rule applications´</a:t>
            </a:r>
            <a:endParaRPr lang="en-US" sz="1600" dirty="0">
              <a:latin typeface="Times New Roman" panose="02020603050405020304" pitchFamily="18" charset="0"/>
              <a:cs typeface="Times New Roman" panose="02020603050405020304" pitchFamily="18" charset="0"/>
            </a:endParaRPr>
          </a:p>
          <a:p>
            <a:endParaRPr lang="sv-SE" sz="1600"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PRODIGY - Learning Control Knowledge, Minton, 1989,</a:t>
            </a:r>
          </a:p>
          <a:p>
            <a:r>
              <a:rPr lang="sv-SE" sz="1600" dirty="0">
                <a:latin typeface="Times New Roman" panose="02020603050405020304" pitchFamily="18" charset="0"/>
                <a:cs typeface="Times New Roman" panose="02020603050405020304" pitchFamily="18" charset="0"/>
              </a:rPr>
              <a:t>´building up a separate knowledgebase of control rules´.</a:t>
            </a:r>
          </a:p>
          <a:p>
            <a:endParaRPr lang="sv-SE" sz="1600"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IOU-Induction over the unexplained, Mooney and Ourston, 1989,</a:t>
            </a:r>
          </a:p>
          <a:p>
            <a:r>
              <a:rPr lang="sv-SE" sz="1600" dirty="0">
                <a:latin typeface="Times New Roman" panose="02020603050405020304" pitchFamily="18" charset="0"/>
                <a:cs typeface="Times New Roman" panose="02020603050405020304" pitchFamily="18" charset="0"/>
              </a:rPr>
              <a:t>´specialization of overly general theories´.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03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755422"/>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5.3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Inductive Logic Programming</a:t>
            </a:r>
            <a:endParaRPr lang="en-US"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00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381000"/>
            <a:ext cx="10363200" cy="1143000"/>
          </a:xfrm>
        </p:spPr>
        <p:txBody>
          <a:bodyPr/>
          <a:lstStyle/>
          <a:p>
            <a:r>
              <a:rPr lang="en-US" altLang="en-US" sz="4000" b="1" dirty="0">
                <a:latin typeface="Times New Roman" panose="02020603050405020304" pitchFamily="18" charset="0"/>
                <a:cs typeface="Times New Roman" panose="02020603050405020304" pitchFamily="18" charset="0"/>
              </a:rPr>
              <a:t>Explanation-Based Learning (EBL)</a:t>
            </a:r>
            <a:endParaRPr lang="en-US" altLang="en-US" b="1" dirty="0">
              <a:latin typeface="Times New Roman" panose="02020603050405020304" pitchFamily="18" charset="0"/>
              <a:cs typeface="Times New Roman" panose="02020603050405020304" pitchFamily="18" charset="0"/>
            </a:endParaRPr>
          </a:p>
        </p:txBody>
      </p:sp>
      <p:graphicFrame>
        <p:nvGraphicFramePr>
          <p:cNvPr id="2052" name="Object 5"/>
          <p:cNvGraphicFramePr>
            <a:graphicFrameLocks noGrp="1" noChangeAspect="1"/>
          </p:cNvGraphicFramePr>
          <p:nvPr>
            <p:ph sz="half" idx="2"/>
            <p:extLst>
              <p:ext uri="{D42A27DB-BD31-4B8C-83A1-F6EECF244321}">
                <p14:modId xmlns:p14="http://schemas.microsoft.com/office/powerpoint/2010/main" val="4200808073"/>
              </p:ext>
            </p:extLst>
          </p:nvPr>
        </p:nvGraphicFramePr>
        <p:xfrm>
          <a:off x="6769100" y="1600200"/>
          <a:ext cx="3570288" cy="4876800"/>
        </p:xfrm>
        <a:graphic>
          <a:graphicData uri="http://schemas.openxmlformats.org/presentationml/2006/ole">
            <mc:AlternateContent xmlns:mc="http://schemas.openxmlformats.org/markup-compatibility/2006">
              <mc:Choice xmlns:v="urn:schemas-microsoft-com:vml" Requires="v">
                <p:oleObj spid="_x0000_s2072" name="Bitmap Image" r:id="rId3" imgW="5162155" imgH="7028846" progId="Paint.Picture">
                  <p:embed/>
                </p:oleObj>
              </mc:Choice>
              <mc:Fallback>
                <p:oleObj name="Bitmap Image" r:id="rId3" imgW="5162155" imgH="7028846" progId="Paint.Picture">
                  <p:embed/>
                  <p:pic>
                    <p:nvPicPr>
                      <p:cNvPr id="205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100" y="1600200"/>
                        <a:ext cx="357028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TextBox 2"/>
          <p:cNvSpPr txBox="1"/>
          <p:nvPr/>
        </p:nvSpPr>
        <p:spPr>
          <a:xfrm>
            <a:off x="302891" y="2361976"/>
            <a:ext cx="5560581" cy="1661993"/>
          </a:xfrm>
          <a:prstGeom prst="rect">
            <a:avLst/>
          </a:prstGeom>
          <a:noFill/>
        </p:spPr>
        <p:txBody>
          <a:bodyPr wrap="square" rtlCol="0">
            <a:spAutoFit/>
          </a:bodyPr>
          <a:lstStyle/>
          <a:p>
            <a:pPr marL="0" lvl="1"/>
            <a:r>
              <a:rPr lang="en-US" altLang="en-US" sz="2800" dirty="0">
                <a:latin typeface="Times New Roman" panose="02020603050405020304" pitchFamily="18" charset="0"/>
                <a:cs typeface="Times New Roman" panose="02020603050405020304" pitchFamily="18" charset="0"/>
              </a:rPr>
              <a:t>Learning </a:t>
            </a:r>
            <a:r>
              <a:rPr lang="en-US" altLang="en-US" sz="2800" i="1" dirty="0">
                <a:latin typeface="Times New Roman" panose="02020603050405020304" pitchFamily="18" charset="0"/>
                <a:cs typeface="Times New Roman" panose="02020603050405020304" pitchFamily="18" charset="0"/>
              </a:rPr>
              <a:t>general</a:t>
            </a:r>
            <a:r>
              <a:rPr lang="en-US" altLang="en-US" sz="2800" dirty="0">
                <a:latin typeface="Times New Roman" panose="02020603050405020304" pitchFamily="18" charset="0"/>
                <a:cs typeface="Times New Roman" panose="02020603050405020304" pitchFamily="18" charset="0"/>
              </a:rPr>
              <a:t> problem solving schemata by observing and analyzing solutions to </a:t>
            </a:r>
            <a:r>
              <a:rPr lang="en-US" altLang="en-US" sz="2800" i="1" dirty="0">
                <a:latin typeface="Times New Roman" panose="02020603050405020304" pitchFamily="18" charset="0"/>
                <a:cs typeface="Times New Roman" panose="02020603050405020304" pitchFamily="18" charset="0"/>
              </a:rPr>
              <a:t>specific</a:t>
            </a:r>
            <a:r>
              <a:rPr lang="en-US" altLang="en-US" sz="2800" dirty="0">
                <a:latin typeface="Times New Roman" panose="02020603050405020304" pitchFamily="18" charset="0"/>
                <a:cs typeface="Times New Roman" panose="02020603050405020304" pitchFamily="18" charset="0"/>
              </a:rPr>
              <a:t> problems.</a:t>
            </a:r>
          </a:p>
          <a:p>
            <a:endParaRPr lang="en-US" dirty="0"/>
          </a:p>
        </p:txBody>
      </p:sp>
    </p:spTree>
    <p:extLst>
      <p:ext uri="{BB962C8B-B14F-4D97-AF65-F5344CB8AC3E}">
        <p14:creationId xmlns:p14="http://schemas.microsoft.com/office/powerpoint/2010/main" val="168287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975" y="141402"/>
            <a:ext cx="5620449" cy="523220"/>
          </a:xfrm>
          <a:prstGeom prst="rect">
            <a:avLst/>
          </a:prstGeom>
          <a:noFill/>
        </p:spPr>
        <p:txBody>
          <a:bodyPr wrap="none" rtlCol="0">
            <a:spAutoFit/>
          </a:bodyPr>
          <a:lstStyle/>
          <a:p>
            <a:r>
              <a:rPr lang="en-US" altLang="en-US" sz="2800" b="1" dirty="0">
                <a:latin typeface="Times New Roman" panose="02020603050405020304" pitchFamily="18" charset="0"/>
                <a:cs typeface="Times New Roman" panose="02020603050405020304" pitchFamily="18" charset="0"/>
              </a:rPr>
              <a:t>Explanation Based Learning (EBL)</a:t>
            </a:r>
            <a:endParaRPr lang="en-US" sz="2800" dirty="0"/>
          </a:p>
        </p:txBody>
      </p:sp>
      <p:sp>
        <p:nvSpPr>
          <p:cNvPr id="4" name="TextBox 3"/>
          <p:cNvSpPr txBox="1"/>
          <p:nvPr/>
        </p:nvSpPr>
        <p:spPr>
          <a:xfrm>
            <a:off x="402479" y="1305269"/>
            <a:ext cx="8975697" cy="4398640"/>
          </a:xfrm>
          <a:prstGeom prst="rect">
            <a:avLst/>
          </a:prstGeom>
          <a:noFill/>
        </p:spPr>
        <p:txBody>
          <a:bodyPr wrap="square" rtlCol="0">
            <a:spAutoFit/>
          </a:bodyPr>
          <a:lstStyle/>
          <a:p>
            <a:pPr marL="0" lvl="1" indent="0">
              <a:lnSpc>
                <a:spcPct val="80000"/>
              </a:lnSpc>
              <a:spcBef>
                <a:spcPts val="1000"/>
              </a:spcBef>
              <a:buNone/>
            </a:pPr>
            <a:r>
              <a:rPr lang="en-US" altLang="en-US" dirty="0">
                <a:latin typeface="Times New Roman" panose="02020603050405020304" pitchFamily="18" charset="0"/>
                <a:cs typeface="Times New Roman" panose="02020603050405020304" pitchFamily="18" charset="0"/>
              </a:rPr>
              <a:t>Explanation-based learning (EBL) creates Learning general problem solving schemata by observing and analyzing solutions to specific problems.</a:t>
            </a:r>
          </a:p>
          <a:p>
            <a:pPr marL="0" lvl="1" indent="0">
              <a:lnSpc>
                <a:spcPct val="80000"/>
              </a:lnSpc>
              <a:spcBef>
                <a:spcPts val="1000"/>
              </a:spcBef>
              <a:buNone/>
            </a:pPr>
            <a:endParaRPr lang="en-US" altLang="en-US" dirty="0">
              <a:latin typeface="Times New Roman" panose="02020603050405020304" pitchFamily="18" charset="0"/>
              <a:cs typeface="Times New Roman" panose="02020603050405020304" pitchFamily="18" charset="0"/>
            </a:endParaRPr>
          </a:p>
          <a:p>
            <a:pPr>
              <a:lnSpc>
                <a:spcPct val="80000"/>
              </a:lnSpc>
            </a:pPr>
            <a:endParaRPr lang="en-US" altLang="en-US" sz="1200" dirty="0">
              <a:latin typeface="Times New Roman" panose="02020603050405020304" pitchFamily="18" charset="0"/>
              <a:cs typeface="Times New Roman" panose="02020603050405020304" pitchFamily="18" charset="0"/>
            </a:endParaRPr>
          </a:p>
          <a:p>
            <a:pPr>
              <a:lnSpc>
                <a:spcPct val="80000"/>
              </a:lnSpc>
            </a:pPr>
            <a:r>
              <a:rPr lang="en-US" altLang="en-US" dirty="0">
                <a:latin typeface="Times New Roman" panose="02020603050405020304" pitchFamily="18" charset="0"/>
                <a:cs typeface="Times New Roman" panose="02020603050405020304" pitchFamily="18" charset="0"/>
              </a:rPr>
              <a:t>EBL spans the spectrum from deduction to abduction:</a:t>
            </a:r>
          </a:p>
          <a:p>
            <a:pPr marL="742950" lvl="1" indent="-285750">
              <a:lnSpc>
                <a:spcPct val="8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that uses prior knowledge (domain theory) to ´explain´ why a training example is an instance of a concept</a:t>
            </a:r>
          </a:p>
          <a:p>
            <a:pPr marL="742950" lvl="1" indent="-285750">
              <a:lnSpc>
                <a:spcPct val="8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and where the explanations identify what features (predicates) are relevant to the target concept.</a:t>
            </a:r>
          </a:p>
          <a:p>
            <a:pPr lvl="1">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dirty="0">
                <a:latin typeface="Times New Roman" panose="02020603050405020304" pitchFamily="18" charset="0"/>
                <a:cs typeface="Times New Roman" panose="02020603050405020304" pitchFamily="18" charset="0"/>
              </a:rPr>
              <a:t>Prior knowledge is used to reduce the hypothesis space and focus the learner on hypotheses that are consistent with that knowledge.</a:t>
            </a:r>
          </a:p>
          <a:p>
            <a:pPr>
              <a:lnSpc>
                <a:spcPct val="80000"/>
              </a:lnSpc>
            </a:pPr>
            <a:endParaRPr lang="en-US" altLang="en-US" dirty="0">
              <a:latin typeface="Times New Roman" panose="02020603050405020304" pitchFamily="18" charset="0"/>
              <a:cs typeface="Times New Roman" panose="02020603050405020304" pitchFamily="18" charset="0"/>
            </a:endParaRPr>
          </a:p>
          <a:p>
            <a:pPr>
              <a:lnSpc>
                <a:spcPct val="90000"/>
              </a:lnSpc>
            </a:pPr>
            <a:endParaRPr lang="en-US" altLang="en-US" sz="900" dirty="0">
              <a:latin typeface="Times New Roman" panose="02020603050405020304" pitchFamily="18" charset="0"/>
              <a:cs typeface="Times New Roman" panose="02020603050405020304" pitchFamily="18" charset="0"/>
            </a:endParaRPr>
          </a:p>
          <a:p>
            <a:pPr>
              <a:lnSpc>
                <a:spcPct val="90000"/>
              </a:lnSpc>
            </a:pPr>
            <a:r>
              <a:rPr lang="en-US" altLang="en-US" dirty="0">
                <a:latin typeface="Times New Roman" panose="02020603050405020304" pitchFamily="18" charset="0"/>
                <a:cs typeface="Times New Roman" panose="02020603050405020304" pitchFamily="18" charset="0"/>
              </a:rPr>
              <a:t>Accurate learning is possible even for very few training instances. There is a trade-off between:</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need to collect many examples to be able to induce without prior knowledge and </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ability to explain single examples in the presence of a domain theory.</a:t>
            </a:r>
            <a:endParaRPr lang="sv-SE"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991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927" y="952107"/>
            <a:ext cx="11202914" cy="5293757"/>
          </a:xfrm>
          <a:prstGeom prst="rect">
            <a:avLst/>
          </a:prstGeom>
          <a:noFill/>
        </p:spPr>
        <p:txBody>
          <a:bodyPr wrap="square" rtlCol="0">
            <a:spAutoFit/>
          </a:bodyPr>
          <a:lstStyle/>
          <a:p>
            <a:pPr>
              <a:lnSpc>
                <a:spcPct val="90000"/>
              </a:lnSpc>
              <a:buFontTx/>
              <a:buNone/>
            </a:pPr>
            <a:r>
              <a:rPr lang="en-US" altLang="en-US" sz="2000" dirty="0">
                <a:latin typeface="Times New Roman" panose="02020603050405020304" pitchFamily="18" charset="0"/>
                <a:cs typeface="Times New Roman" panose="02020603050405020304" pitchFamily="18" charset="0"/>
              </a:rPr>
              <a:t>Given:</a:t>
            </a:r>
          </a:p>
          <a:p>
            <a:pPr lvl="1">
              <a:lnSpc>
                <a:spcPct val="90000"/>
              </a:lnSpc>
            </a:pPr>
            <a:r>
              <a:rPr lang="en-US" altLang="en-US" sz="2000" dirty="0">
                <a:latin typeface="Times New Roman" panose="02020603050405020304" pitchFamily="18" charset="0"/>
                <a:cs typeface="Times New Roman" panose="02020603050405020304" pitchFamily="18" charset="0"/>
              </a:rPr>
              <a:t>A Target concept defined by a predicate statement)</a:t>
            </a:r>
          </a:p>
          <a:p>
            <a:pPr lvl="1">
              <a:lnSpc>
                <a:spcPct val="90000"/>
              </a:lnSpc>
            </a:pPr>
            <a:r>
              <a:rPr lang="en-US" altLang="en-US" sz="2000" dirty="0">
                <a:latin typeface="Times New Roman" panose="02020603050405020304" pitchFamily="18" charset="0"/>
                <a:cs typeface="Times New Roman" panose="02020603050405020304" pitchFamily="18" charset="0"/>
              </a:rPr>
              <a:t>Training examples (some facts expressed by grounded predicates)</a:t>
            </a:r>
          </a:p>
          <a:p>
            <a:pPr lvl="1"/>
            <a:r>
              <a:rPr lang="en-US" altLang="en-US" sz="2000" dirty="0">
                <a:latin typeface="Times New Roman" panose="02020603050405020304" pitchFamily="18" charset="0"/>
                <a:cs typeface="Times New Roman" panose="02020603050405020304" pitchFamily="18" charset="0"/>
              </a:rPr>
              <a:t>A Domain theory (some facts and inference rules that express background knowledge potentially relevant for the target concept)</a:t>
            </a:r>
          </a:p>
          <a:p>
            <a:pPr lvl="1">
              <a:lnSpc>
                <a:spcPct val="90000"/>
              </a:lnSpc>
            </a:pPr>
            <a:r>
              <a:rPr lang="en-US" altLang="en-US" sz="2000" dirty="0">
                <a:latin typeface="Times New Roman" panose="02020603050405020304" pitchFamily="18" charset="0"/>
                <a:cs typeface="Times New Roman" panose="02020603050405020304" pitchFamily="18" charset="0"/>
              </a:rPr>
              <a:t>An </a:t>
            </a:r>
            <a:r>
              <a:rPr lang="en-US" altLang="en-US" sz="2000" dirty="0" err="1">
                <a:latin typeface="Times New Roman" panose="02020603050405020304" pitchFamily="18" charset="0"/>
                <a:cs typeface="Times New Roman" panose="02020603050405020304" pitchFamily="18" charset="0"/>
              </a:rPr>
              <a:t>Operationality</a:t>
            </a:r>
            <a:r>
              <a:rPr lang="en-US" altLang="en-US" sz="2000" dirty="0">
                <a:latin typeface="Times New Roman" panose="02020603050405020304" pitchFamily="18" charset="0"/>
                <a:cs typeface="Times New Roman" panose="02020603050405020304" pitchFamily="18" charset="0"/>
              </a:rPr>
              <a:t> Criteria (which specifies which predicates can occur in the derived concept definition: typically the predicates used to describe the training instance case).</a:t>
            </a:r>
          </a:p>
          <a:p>
            <a:pPr lvl="1">
              <a:lnSpc>
                <a:spcPct val="90000"/>
              </a:lnSpc>
            </a:pPr>
            <a:endParaRPr lang="sv-SE" altLang="en-US" sz="2000" dirty="0">
              <a:latin typeface="Times New Roman" panose="02020603050405020304" pitchFamily="18" charset="0"/>
              <a:cs typeface="Times New Roman" panose="02020603050405020304" pitchFamily="18" charset="0"/>
            </a:endParaRPr>
          </a:p>
          <a:p>
            <a:pPr>
              <a:lnSpc>
                <a:spcPct val="80000"/>
              </a:lnSpc>
            </a:pPr>
            <a:r>
              <a:rPr lang="en-US" altLang="en-US" sz="2000" dirty="0">
                <a:latin typeface="Times New Roman" panose="02020603050405020304" pitchFamily="18" charset="0"/>
                <a:cs typeface="Times New Roman" panose="02020603050405020304" pitchFamily="18" charset="0"/>
              </a:rPr>
              <a:t>The goal is to find an alternative </a:t>
            </a:r>
            <a:r>
              <a:rPr lang="en-US" altLang="en-US" sz="2000" i="1" dirty="0">
                <a:latin typeface="Times New Roman" panose="02020603050405020304" pitchFamily="18" charset="0"/>
                <a:cs typeface="Times New Roman" panose="02020603050405020304" pitchFamily="18" charset="0"/>
              </a:rPr>
              <a:t>operational and more efficient </a:t>
            </a:r>
            <a:r>
              <a:rPr lang="en-US" altLang="en-US" sz="2000" dirty="0">
                <a:latin typeface="Times New Roman" panose="02020603050405020304" pitchFamily="18" charset="0"/>
                <a:cs typeface="Times New Roman" panose="02020603050405020304" pitchFamily="18" charset="0"/>
              </a:rPr>
              <a:t>definition of the target concept that is consistent with (logically entailed by) both the domain theory and the training examples. </a:t>
            </a:r>
          </a:p>
          <a:p>
            <a:pPr marL="533400" indent="-533400">
              <a:buNone/>
            </a:pPr>
            <a:endParaRPr lang="sv-SE" altLang="en-US" sz="2000" dirty="0">
              <a:latin typeface="Times New Roman" panose="02020603050405020304" pitchFamily="18" charset="0"/>
              <a:cs typeface="Times New Roman" panose="02020603050405020304" pitchFamily="18" charset="0"/>
            </a:endParaRPr>
          </a:p>
          <a:p>
            <a:pPr marL="533400" indent="-533400">
              <a:buNone/>
            </a:pPr>
            <a:r>
              <a:rPr lang="sv-SE" altLang="en-US" sz="2000" dirty="0">
                <a:latin typeface="Times New Roman" panose="02020603050405020304" pitchFamily="18" charset="0"/>
                <a:cs typeface="Times New Roman" panose="02020603050405020304" pitchFamily="18" charset="0"/>
              </a:rPr>
              <a:t>A typical EBL algorithm has the following steps for each example not covered by an already operational</a:t>
            </a:r>
          </a:p>
          <a:p>
            <a:pPr marL="533400" indent="-533400">
              <a:buNone/>
            </a:pPr>
            <a:r>
              <a:rPr lang="sv-SE" altLang="en-US" sz="2000" dirty="0">
                <a:latin typeface="Times New Roman" panose="02020603050405020304" pitchFamily="18" charset="0"/>
                <a:cs typeface="Times New Roman" panose="02020603050405020304" pitchFamily="18" charset="0"/>
              </a:rPr>
              <a:t>concept definition:</a:t>
            </a:r>
            <a:endParaRPr lang="en-US" altLang="en-US" sz="2000" dirty="0">
              <a:latin typeface="Times New Roman" panose="02020603050405020304" pitchFamily="18" charset="0"/>
              <a:cs typeface="Times New Roman" panose="02020603050405020304" pitchFamily="18" charset="0"/>
            </a:endParaRPr>
          </a:p>
          <a:p>
            <a:pPr marL="914400" lvl="1" indent="-457200">
              <a:buFontTx/>
              <a:buAutoNum type="arabicPeriod"/>
            </a:pPr>
            <a:r>
              <a:rPr lang="en-US" altLang="en-US" sz="2000" b="1" dirty="0">
                <a:latin typeface="Times New Roman" panose="02020603050405020304" pitchFamily="18" charset="0"/>
                <a:cs typeface="Times New Roman" panose="02020603050405020304" pitchFamily="18" charset="0"/>
              </a:rPr>
              <a:t>Explain</a:t>
            </a:r>
            <a:r>
              <a:rPr lang="en-US" altLang="en-US" sz="2000" dirty="0">
                <a:latin typeface="Times New Roman" panose="02020603050405020304" pitchFamily="18" charset="0"/>
                <a:cs typeface="Times New Roman" panose="02020603050405020304" pitchFamily="18" charset="0"/>
              </a:rPr>
              <a:t>: Use the domain theory to infer an ´explanation´ or ´proof´ (combined application of rules)  of why  an example is a member of the target concept.  </a:t>
            </a:r>
          </a:p>
          <a:p>
            <a:pPr marL="914400" lvl="1" indent="-457200">
              <a:buFontTx/>
              <a:buAutoNum type="arabicPeriod"/>
            </a:pPr>
            <a:r>
              <a:rPr lang="en-US" altLang="en-US" sz="2000" b="1" dirty="0">
                <a:latin typeface="Times New Roman" panose="02020603050405020304" pitchFamily="18" charset="0"/>
                <a:cs typeface="Times New Roman" panose="02020603050405020304" pitchFamily="18" charset="0"/>
              </a:rPr>
              <a:t>Analyze</a:t>
            </a:r>
            <a:r>
              <a:rPr lang="en-US" altLang="en-US" sz="2000" dirty="0">
                <a:latin typeface="Times New Roman" panose="02020603050405020304" pitchFamily="18" charset="0"/>
                <a:cs typeface="Times New Roman" panose="02020603050405020304" pitchFamily="18" charset="0"/>
              </a:rPr>
              <a:t>: Generalize the explanation to determine the most general  rule that is still operational.</a:t>
            </a:r>
          </a:p>
          <a:p>
            <a:pPr marL="914400" lvl="1" indent="-457200">
              <a:buFontTx/>
              <a:buAutoNum type="arabicPeriod"/>
            </a:pPr>
            <a:r>
              <a:rPr lang="en-US" altLang="en-US" sz="2000" b="1" dirty="0">
                <a:latin typeface="Times New Roman" panose="02020603050405020304" pitchFamily="18" charset="0"/>
                <a:cs typeface="Times New Roman" panose="02020603050405020304" pitchFamily="18" charset="0"/>
              </a:rPr>
              <a:t>Add</a:t>
            </a:r>
            <a:r>
              <a:rPr lang="en-US" altLang="en-US" sz="2000" dirty="0">
                <a:latin typeface="Times New Roman" panose="02020603050405020304" pitchFamily="18" charset="0"/>
                <a:cs typeface="Times New Roman" panose="02020603050405020304" pitchFamily="18" charset="0"/>
              </a:rPr>
              <a:t> the new rule to the domain theory.</a:t>
            </a:r>
          </a:p>
          <a:p>
            <a:endParaRPr lang="en-US" dirty="0"/>
          </a:p>
        </p:txBody>
      </p:sp>
      <p:sp>
        <p:nvSpPr>
          <p:cNvPr id="4" name="TextBox 3"/>
          <p:cNvSpPr txBox="1"/>
          <p:nvPr/>
        </p:nvSpPr>
        <p:spPr>
          <a:xfrm>
            <a:off x="301658" y="103696"/>
            <a:ext cx="8993171" cy="584775"/>
          </a:xfrm>
          <a:prstGeom prst="rect">
            <a:avLst/>
          </a:prstGeom>
          <a:noFill/>
        </p:spPr>
        <p:txBody>
          <a:bodyPr wrap="square" rtlCol="0">
            <a:spAutoFit/>
          </a:bodyPr>
          <a:lstStyle/>
          <a:p>
            <a:r>
              <a:rPr lang="en-US" altLang="en-US" sz="3200" b="1" dirty="0">
                <a:latin typeface="Times New Roman" panose="02020603050405020304" pitchFamily="18" charset="0"/>
                <a:cs typeface="Times New Roman" panose="02020603050405020304" pitchFamily="18" charset="0"/>
              </a:rPr>
              <a:t>Explanation Based Learning (EBL)</a:t>
            </a:r>
            <a:endParaRPr lang="en-US" sz="3200" dirty="0"/>
          </a:p>
        </p:txBody>
      </p:sp>
    </p:spTree>
    <p:extLst>
      <p:ext uri="{BB962C8B-B14F-4D97-AF65-F5344CB8AC3E}">
        <p14:creationId xmlns:p14="http://schemas.microsoft.com/office/powerpoint/2010/main" val="357946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838200" y="1825625"/>
            <a:ext cx="8707244" cy="4351338"/>
          </a:xfrm>
        </p:spPr>
        <p:txBody>
          <a:bodyPr>
            <a:normAutofit fontScale="92500" lnSpcReduction="10000"/>
          </a:bodyPr>
          <a:lstStyle/>
          <a:p>
            <a:pPr eaLnBrk="1" hangingPunct="1">
              <a:lnSpc>
                <a:spcPct val="90000"/>
              </a:lnSpc>
            </a:pPr>
            <a:r>
              <a:rPr lang="en-US" altLang="en-US" sz="2400" b="1" dirty="0">
                <a:latin typeface="Times New Roman" panose="02020603050405020304" pitchFamily="18" charset="0"/>
                <a:cs typeface="Times New Roman" panose="02020603050405020304" pitchFamily="18" charset="0"/>
              </a:rPr>
              <a:t>EBL as theory guided generalization of examples</a:t>
            </a:r>
            <a:r>
              <a:rPr lang="en-US" altLang="en-US" sz="240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en-US" sz="2400" dirty="0">
                <a:latin typeface="Times New Roman" panose="02020603050405020304" pitchFamily="18" charset="0"/>
                <a:cs typeface="Times New Roman" panose="02020603050405020304" pitchFamily="18" charset="0"/>
              </a:rPr>
              <a:t>	Explanations are used to distinguish relevant from irrelevant features.</a:t>
            </a:r>
          </a:p>
          <a:p>
            <a:pPr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b="1" dirty="0">
                <a:latin typeface="Times New Roman" panose="02020603050405020304" pitchFamily="18" charset="0"/>
                <a:cs typeface="Times New Roman" panose="02020603050405020304" pitchFamily="18" charset="0"/>
              </a:rPr>
              <a:t>EBL as example guided reformulation of theories</a:t>
            </a:r>
            <a:r>
              <a:rPr lang="en-US" altLang="en-US" sz="2400" dirty="0">
                <a:latin typeface="Times New Roman" panose="02020603050405020304" pitchFamily="18" charset="0"/>
                <a:cs typeface="Times New Roman" panose="02020603050405020304" pitchFamily="18" charset="0"/>
              </a:rPr>
              <a:t>:</a:t>
            </a:r>
          </a:p>
          <a:p>
            <a:pPr>
              <a:buNone/>
            </a:pPr>
            <a:r>
              <a:rPr lang="en-US" altLang="en-US" sz="2400" dirty="0">
                <a:latin typeface="Times New Roman" panose="02020603050405020304" pitchFamily="18" charset="0"/>
                <a:cs typeface="Times New Roman" panose="02020603050405020304" pitchFamily="18" charset="0"/>
              </a:rPr>
              <a:t>	Examples are used to focus on which reformulations to make in order to produce operational concepts.</a:t>
            </a:r>
          </a:p>
          <a:p>
            <a:pPr eaLnBrk="1" hangingPunct="1">
              <a:lnSpc>
                <a:spcPct val="90000"/>
              </a:lnSpc>
              <a:buFontTx/>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b="1" dirty="0">
                <a:latin typeface="Times New Roman" panose="02020603050405020304" pitchFamily="18" charset="0"/>
                <a:cs typeface="Times New Roman" panose="02020603050405020304" pitchFamily="18" charset="0"/>
              </a:rPr>
              <a:t>EBL as knowledge compilation</a:t>
            </a:r>
            <a:r>
              <a:rPr lang="en-US" altLang="en-US" sz="2400" dirty="0">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en-US" sz="2400" dirty="0">
                <a:latin typeface="Times New Roman" panose="02020603050405020304" pitchFamily="18" charset="0"/>
                <a:cs typeface="Times New Roman" panose="02020603050405020304" pitchFamily="18" charset="0"/>
              </a:rPr>
              <a:t>   Explanations that are particularly useful for explaining the</a:t>
            </a:r>
          </a:p>
          <a:p>
            <a:pPr marL="0" indent="0" eaLnBrk="1" hangingPunct="1">
              <a:lnSpc>
                <a:spcPct val="90000"/>
              </a:lnSpc>
              <a:buNone/>
            </a:pPr>
            <a:r>
              <a:rPr lang="en-US" altLang="en-US" sz="2400" dirty="0">
                <a:latin typeface="Times New Roman" panose="02020603050405020304" pitchFamily="18" charset="0"/>
                <a:cs typeface="Times New Roman" panose="02020603050405020304" pitchFamily="18" charset="0"/>
              </a:rPr>
              <a:t>   training examples are “compiled out” to improve efficiency.  </a:t>
            </a:r>
          </a:p>
          <a:p>
            <a:pPr marL="0" indent="0" eaLnBrk="1" hangingPunct="1">
              <a:lnSpc>
                <a:spcPct val="90000"/>
              </a:lnSpc>
              <a:buNone/>
            </a:pPr>
            <a:r>
              <a:rPr lang="en-US" altLang="en-US" sz="2400" dirty="0">
                <a:latin typeface="Times New Roman" panose="02020603050405020304" pitchFamily="18" charset="0"/>
                <a:cs typeface="Times New Roman" panose="02020603050405020304" pitchFamily="18" charset="0"/>
              </a:rPr>
              <a:t>   </a:t>
            </a:r>
            <a:endParaRPr lang="en-US" altLang="en-US" sz="2400" dirty="0"/>
          </a:p>
          <a:p>
            <a:pPr eaLnBrk="1" hangingPunct="1">
              <a:lnSpc>
                <a:spcPct val="90000"/>
              </a:lnSpc>
              <a:buFontTx/>
              <a:buNone/>
            </a:pPr>
            <a:endParaRPr lang="en-US" altLang="en-US" sz="2400" dirty="0"/>
          </a:p>
        </p:txBody>
      </p:sp>
      <p:sp>
        <p:nvSpPr>
          <p:cNvPr id="3" name="TextBox 2"/>
          <p:cNvSpPr txBox="1"/>
          <p:nvPr/>
        </p:nvSpPr>
        <p:spPr>
          <a:xfrm>
            <a:off x="490194" y="499621"/>
            <a:ext cx="5502404" cy="584775"/>
          </a:xfrm>
          <a:prstGeom prst="rect">
            <a:avLst/>
          </a:prstGeom>
          <a:noFill/>
        </p:spPr>
        <p:txBody>
          <a:bodyPr wrap="none" rtlCol="0">
            <a:spAutoFit/>
          </a:bodyPr>
          <a:lstStyle/>
          <a:p>
            <a:r>
              <a:rPr lang="en-US" altLang="en-US" sz="3200" b="1" dirty="0">
                <a:latin typeface="Times New Roman" panose="02020603050405020304" pitchFamily="18" charset="0"/>
                <a:cs typeface="Times New Roman" panose="02020603050405020304" pitchFamily="18" charset="0"/>
              </a:rPr>
              <a:t>Different Perspectives on EBL</a:t>
            </a:r>
            <a:endParaRPr lang="en-US" sz="3200" dirty="0"/>
          </a:p>
        </p:txBody>
      </p:sp>
    </p:spTree>
    <p:extLst>
      <p:ext uri="{BB962C8B-B14F-4D97-AF65-F5344CB8AC3E}">
        <p14:creationId xmlns:p14="http://schemas.microsoft.com/office/powerpoint/2010/main" val="724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293" y="258451"/>
            <a:ext cx="7772400" cy="762000"/>
          </a:xfrm>
        </p:spPr>
        <p:txBody>
          <a:bodyPr>
            <a:normAutofit/>
          </a:bodyPr>
          <a:lstStyle/>
          <a:p>
            <a:r>
              <a:rPr lang="en-US" altLang="en-US" sz="3200" b="1" dirty="0">
                <a:latin typeface="Times New Roman" panose="02020603050405020304" pitchFamily="18" charset="0"/>
                <a:cs typeface="Times New Roman" panose="02020603050405020304" pitchFamily="18" charset="0"/>
              </a:rPr>
              <a:t>Standard Approach to EBL</a:t>
            </a:r>
          </a:p>
        </p:txBody>
      </p:sp>
      <p:graphicFrame>
        <p:nvGraphicFramePr>
          <p:cNvPr id="5123" name="Object 3"/>
          <p:cNvGraphicFramePr>
            <a:graphicFrameLocks noGrp="1" noChangeAspect="1"/>
          </p:cNvGraphicFramePr>
          <p:nvPr>
            <p:ph idx="1"/>
            <p:extLst>
              <p:ext uri="{D42A27DB-BD31-4B8C-83A1-F6EECF244321}">
                <p14:modId xmlns:p14="http://schemas.microsoft.com/office/powerpoint/2010/main" val="4007957220"/>
              </p:ext>
            </p:extLst>
          </p:nvPr>
        </p:nvGraphicFramePr>
        <p:xfrm>
          <a:off x="2694213" y="1256122"/>
          <a:ext cx="6246605" cy="5248373"/>
        </p:xfrm>
        <a:graphic>
          <a:graphicData uri="http://schemas.openxmlformats.org/presentationml/2006/ole">
            <mc:AlternateContent xmlns:mc="http://schemas.openxmlformats.org/markup-compatibility/2006">
              <mc:Choice xmlns:v="urn:schemas-microsoft-com:vml" Requires="v">
                <p:oleObj spid="_x0000_s3095" name="VISIO" r:id="rId3" imgW="5207508" imgH="4201668" progId="Visio.Drawing.4">
                  <p:embed/>
                </p:oleObj>
              </mc:Choice>
              <mc:Fallback>
                <p:oleObj name="VISIO" r:id="rId3" imgW="5207508" imgH="4201668" progId="Visio.Drawing.4">
                  <p:embed/>
                  <p:pic>
                    <p:nvPicPr>
                      <p:cNvPr id="51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213" y="1256122"/>
                        <a:ext cx="6246605" cy="524837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73884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6543" y="336845"/>
            <a:ext cx="10515600" cy="1325563"/>
          </a:xfrm>
        </p:spPr>
        <p:txBody>
          <a:bodyPr>
            <a:normAutofit/>
          </a:bodyPr>
          <a:lstStyle/>
          <a:p>
            <a:r>
              <a:rPr lang="en-US" altLang="en-US" sz="3200" b="1" dirty="0">
                <a:latin typeface="Times New Roman" panose="02020603050405020304" pitchFamily="18" charset="0"/>
                <a:cs typeface="Times New Roman" panose="02020603050405020304" pitchFamily="18" charset="0"/>
              </a:rPr>
              <a:t>Prototypical EBL Architecture</a:t>
            </a:r>
          </a:p>
        </p:txBody>
      </p:sp>
      <p:graphicFrame>
        <p:nvGraphicFramePr>
          <p:cNvPr id="11267" name="Object 3"/>
          <p:cNvGraphicFramePr>
            <a:graphicFrameLocks noGrp="1" noChangeAspect="1"/>
          </p:cNvGraphicFramePr>
          <p:nvPr>
            <p:ph idx="1"/>
            <p:extLst>
              <p:ext uri="{D42A27DB-BD31-4B8C-83A1-F6EECF244321}">
                <p14:modId xmlns:p14="http://schemas.microsoft.com/office/powerpoint/2010/main" val="927054705"/>
              </p:ext>
            </p:extLst>
          </p:nvPr>
        </p:nvGraphicFramePr>
        <p:xfrm>
          <a:off x="2466518" y="1764385"/>
          <a:ext cx="6127750" cy="4114800"/>
        </p:xfrm>
        <a:graphic>
          <a:graphicData uri="http://schemas.openxmlformats.org/presentationml/2006/ole">
            <mc:AlternateContent xmlns:mc="http://schemas.openxmlformats.org/markup-compatibility/2006">
              <mc:Choice xmlns:v="urn:schemas-microsoft-com:vml" Requires="v">
                <p:oleObj spid="_x0000_s4118" name="VISIO" r:id="rId3" imgW="4590197" imgH="2961564" progId="Visio.Drawing.4">
                  <p:embed/>
                </p:oleObj>
              </mc:Choice>
              <mc:Fallback>
                <p:oleObj name="VISIO" r:id="rId3" imgW="4590197" imgH="2961564" progId="Visio.Drawing.4">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518" y="1764385"/>
                        <a:ext cx="61277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36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228" y="106404"/>
            <a:ext cx="6030818" cy="584775"/>
          </a:xfrm>
          <a:prstGeom prst="rect">
            <a:avLst/>
          </a:prstGeom>
          <a:noFill/>
        </p:spPr>
        <p:txBody>
          <a:bodyPr wrap="none" rtlCol="0">
            <a:spAutoFit/>
          </a:bodyPr>
          <a:lstStyle/>
          <a:p>
            <a:r>
              <a:rPr lang="en-US" altLang="en-US" sz="3200" b="1" dirty="0">
                <a:latin typeface="Times New Roman" panose="02020603050405020304" pitchFamily="18" charset="0"/>
                <a:cs typeface="Times New Roman" panose="02020603050405020304" pitchFamily="18" charset="0"/>
              </a:rPr>
              <a:t>Unification-Based Generalization</a:t>
            </a:r>
            <a:endParaRPr lang="en-US"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15310" y="809297"/>
            <a:ext cx="11403724" cy="5299912"/>
          </a:xfrm>
          <a:prstGeom prst="rect">
            <a:avLst/>
          </a:prstGeom>
          <a:noFill/>
        </p:spPr>
        <p:txBody>
          <a:bodyPr wrap="square" rtlCol="0">
            <a:spAutoFit/>
          </a:bodyPr>
          <a:lstStyle/>
          <a:p>
            <a:r>
              <a:rPr lang="en-US" altLang="en-US" dirty="0">
                <a:latin typeface="Times New Roman" panose="02020603050405020304" pitchFamily="18" charset="0"/>
                <a:cs typeface="Times New Roman" panose="02020603050405020304" pitchFamily="18" charset="0"/>
              </a:rPr>
              <a:t>An explanation is an inter-connected collection of “pieces” of knowledge (inference rules, rewrite rules, etc.)</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These “rules” are connected using </a:t>
            </a:r>
            <a:r>
              <a:rPr lang="en-US" altLang="en-US" i="1" dirty="0">
                <a:latin typeface="Times New Roman" panose="02020603050405020304" pitchFamily="18" charset="0"/>
                <a:cs typeface="Times New Roman" panose="02020603050405020304" pitchFamily="18" charset="0"/>
              </a:rPr>
              <a:t>unification</a:t>
            </a:r>
            <a:r>
              <a:rPr lang="en-US" altLang="en-US" dirty="0">
                <a:latin typeface="Times New Roman" panose="02020603050405020304" pitchFamily="18" charset="0"/>
                <a:cs typeface="Times New Roman" panose="02020603050405020304" pitchFamily="18" charset="0"/>
              </a:rPr>
              <a:t>, as in Logic Programming.</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generalization task is to compute the </a:t>
            </a:r>
            <a:r>
              <a:rPr lang="en-US" altLang="en-US" i="1" dirty="0">
                <a:latin typeface="Times New Roman" panose="02020603050405020304" pitchFamily="18" charset="0"/>
                <a:cs typeface="Times New Roman" panose="02020603050405020304" pitchFamily="18" charset="0"/>
              </a:rPr>
              <a:t>most general unifier</a:t>
            </a:r>
            <a:r>
              <a:rPr lang="en-US" altLang="en-US" dirty="0">
                <a:latin typeface="Times New Roman" panose="02020603050405020304" pitchFamily="18" charset="0"/>
                <a:cs typeface="Times New Roman" panose="02020603050405020304" pitchFamily="18" charset="0"/>
              </a:rPr>
              <a:t> that allows the “knowledge pieces” to be connected together as generally as possible.</a:t>
            </a:r>
          </a:p>
          <a:p>
            <a:endParaRPr lang="sv-SE" altLang="en-US" dirty="0">
              <a:latin typeface="Times New Roman" panose="02020603050405020304" pitchFamily="18" charset="0"/>
              <a:cs typeface="Times New Roman" panose="02020603050405020304" pitchFamily="18" charset="0"/>
            </a:endParaRPr>
          </a:p>
          <a:p>
            <a:r>
              <a:rPr lang="sv-SE" altLang="en-US" b="1" dirty="0">
                <a:latin typeface="Times New Roman" panose="02020603050405020304" pitchFamily="18" charset="0"/>
                <a:cs typeface="Times New Roman" panose="02020603050405020304" pitchFamily="18" charset="0"/>
              </a:rPr>
              <a:t>Unification-based generalization algorithm</a:t>
            </a:r>
          </a:p>
          <a:p>
            <a:endParaRPr lang="sv-SE" altLang="en-US" dirty="0">
              <a:latin typeface="Times New Roman" panose="02020603050405020304" pitchFamily="18" charset="0"/>
              <a:cs typeface="Times New Roman" panose="02020603050405020304" pitchFamily="18" charset="0"/>
            </a:endParaRPr>
          </a:p>
          <a:p>
            <a:pPr>
              <a:lnSpc>
                <a:spcPct val="80000"/>
              </a:lnSpc>
            </a:pPr>
            <a:r>
              <a:rPr lang="en-US" altLang="en-US" dirty="0">
                <a:latin typeface="Times New Roman" panose="02020603050405020304" pitchFamily="18" charset="0"/>
                <a:cs typeface="Times New Roman" panose="02020603050405020304" pitchFamily="18" charset="0"/>
              </a:rPr>
              <a:t>Find the </a:t>
            </a:r>
            <a:r>
              <a:rPr lang="en-US" altLang="en-US" i="1" dirty="0">
                <a:latin typeface="Times New Roman" panose="02020603050405020304" pitchFamily="18" charset="0"/>
                <a:cs typeface="Times New Roman" panose="02020603050405020304" pitchFamily="18" charset="0"/>
              </a:rPr>
              <a:t>weakest preconditions</a:t>
            </a:r>
            <a:r>
              <a:rPr lang="en-US" altLang="en-US" dirty="0">
                <a:latin typeface="Times New Roman" panose="02020603050405020304" pitchFamily="18" charset="0"/>
                <a:cs typeface="Times New Roman" panose="02020603050405020304" pitchFamily="18" charset="0"/>
              </a:rPr>
              <a:t> A for a conclusion C such that A entails C using the given proof.</a:t>
            </a:r>
          </a:p>
          <a:p>
            <a:pPr>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dirty="0">
                <a:latin typeface="Times New Roman" panose="02020603050405020304" pitchFamily="18" charset="0"/>
                <a:cs typeface="Times New Roman" panose="02020603050405020304" pitchFamily="18" charset="0"/>
              </a:rPr>
              <a:t>The general target predicate is regressed through each rule used in the proof and  at each step building up a set</a:t>
            </a:r>
          </a:p>
          <a:p>
            <a:pPr>
              <a:lnSpc>
                <a:spcPct val="80000"/>
              </a:lnSpc>
            </a:pPr>
            <a:r>
              <a:rPr lang="sv-SE" altLang="en-US" dirty="0">
                <a:latin typeface="Times New Roman" panose="02020603050405020304" pitchFamily="18" charset="0"/>
                <a:cs typeface="Times New Roman" panose="02020603050405020304" pitchFamily="18" charset="0"/>
              </a:rPr>
              <a:t>of literals P.      An element of P we term Q.</a:t>
            </a:r>
            <a:endParaRPr lang="en-US" altLang="en-US" dirty="0">
              <a:latin typeface="Times New Roman" panose="02020603050405020304" pitchFamily="18" charset="0"/>
              <a:cs typeface="Times New Roman" panose="02020603050405020304" pitchFamily="18" charset="0"/>
            </a:endParaRPr>
          </a:p>
          <a:p>
            <a:pPr>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dirty="0">
                <a:latin typeface="Times New Roman" panose="02020603050405020304" pitchFamily="18" charset="0"/>
                <a:cs typeface="Times New Roman" panose="02020603050405020304" pitchFamily="18" charset="0"/>
              </a:rPr>
              <a:t>To regress a set of literals P through a rule H :- B1,...</a:t>
            </a:r>
            <a:r>
              <a:rPr lang="en-US" altLang="en-US" dirty="0" err="1">
                <a:latin typeface="Times New Roman" panose="02020603050405020304" pitchFamily="18" charset="0"/>
                <a:cs typeface="Times New Roman" panose="02020603050405020304" pitchFamily="18" charset="0"/>
              </a:rPr>
              <a:t>Bn</a:t>
            </a:r>
            <a:r>
              <a:rPr lang="en-US" altLang="en-US" dirty="0">
                <a:latin typeface="Times New Roman" panose="02020603050405020304" pitchFamily="18" charset="0"/>
                <a:cs typeface="Times New Roman" panose="02020603050405020304" pitchFamily="18" charset="0"/>
              </a:rPr>
              <a:t>,  (B={B1,...</a:t>
            </a:r>
            <a:r>
              <a:rPr lang="en-US" altLang="en-US" dirty="0" err="1">
                <a:latin typeface="Times New Roman" panose="02020603050405020304" pitchFamily="18" charset="0"/>
                <a:cs typeface="Times New Roman" panose="02020603050405020304" pitchFamily="18" charset="0"/>
              </a:rPr>
              <a:t>Bn</a:t>
            </a:r>
            <a:r>
              <a:rPr lang="en-US" altLang="en-US" dirty="0">
                <a:latin typeface="Times New Roman" panose="02020603050405020304" pitchFamily="18" charset="0"/>
                <a:cs typeface="Times New Roman" panose="02020603050405020304" pitchFamily="18" charset="0"/>
              </a:rPr>
              <a:t>})  using one literal Q being an element of P </a:t>
            </a:r>
          </a:p>
          <a:p>
            <a:pPr>
              <a:lnSpc>
                <a:spcPct val="80000"/>
              </a:lnSpc>
              <a:buNone/>
            </a:pPr>
            <a:r>
              <a:rPr lang="en-US" altLang="en-US" dirty="0">
                <a:latin typeface="Times New Roman" panose="02020603050405020304" pitchFamily="18" charset="0"/>
                <a:cs typeface="Times New Roman" panose="02020603050405020304" pitchFamily="18" charset="0"/>
              </a:rPr>
              <a:t>	</a:t>
            </a:r>
          </a:p>
          <a:p>
            <a:pPr>
              <a:lnSpc>
                <a:spcPct val="80000"/>
              </a:lnSpc>
              <a:buNone/>
            </a:pPr>
            <a:r>
              <a:rPr lang="en-US" altLang="en-US" dirty="0">
                <a:latin typeface="Times New Roman" panose="02020603050405020304" pitchFamily="18" charset="0"/>
                <a:cs typeface="Times New Roman" panose="02020603050405020304" pitchFamily="18" charset="0"/>
              </a:rPr>
              <a:t>Let </a:t>
            </a:r>
            <a:r>
              <a:rPr lang="ru-RU" altLang="en-US" dirty="0">
                <a:latin typeface="Times New Roman" panose="02020603050405020304" pitchFamily="18" charset="0"/>
                <a:cs typeface="Times New Roman" panose="02020603050405020304" pitchFamily="18" charset="0"/>
              </a:rPr>
              <a:t>Ф</a:t>
            </a:r>
            <a:r>
              <a:rPr lang="en-US" altLang="en-US" dirty="0">
                <a:latin typeface="Times New Roman" panose="02020603050405020304" pitchFamily="18" charset="0"/>
                <a:cs typeface="Times New Roman" panose="02020603050405020304" pitchFamily="18" charset="0"/>
              </a:rPr>
              <a:t> be the most general unifier of Q and H apply the resulting substitution to all the literals in P and B and </a:t>
            </a:r>
          </a:p>
          <a:p>
            <a:pPr>
              <a:lnSpc>
                <a:spcPct val="80000"/>
              </a:lnSpc>
              <a:buNone/>
            </a:pPr>
            <a:r>
              <a:rPr lang="en-US" altLang="en-US" dirty="0">
                <a:latin typeface="Times New Roman" panose="02020603050405020304" pitchFamily="18" charset="0"/>
                <a:cs typeface="Times New Roman" panose="02020603050405020304" pitchFamily="18" charset="0"/>
              </a:rPr>
              <a:t>return: P = (P</a:t>
            </a:r>
            <a:r>
              <a:rPr lang="ru-RU" altLang="en-US" dirty="0">
                <a:latin typeface="Times New Roman" panose="02020603050405020304" pitchFamily="18" charset="0"/>
                <a:cs typeface="Times New Roman" panose="02020603050405020304" pitchFamily="18" charset="0"/>
              </a:rPr>
              <a:t>Ф</a:t>
            </a:r>
            <a:r>
              <a:rPr lang="en-US" altLang="en-US" dirty="0">
                <a:latin typeface="Times New Roman" panose="02020603050405020304" pitchFamily="18" charset="0"/>
                <a:cs typeface="Times New Roman" panose="02020603050405020304" pitchFamily="18" charset="0"/>
              </a:rPr>
              <a:t> - Q</a:t>
            </a:r>
            <a:r>
              <a:rPr lang="ru-RU" altLang="en-US" dirty="0">
                <a:latin typeface="Times New Roman" panose="02020603050405020304" pitchFamily="18" charset="0"/>
                <a:cs typeface="Times New Roman" panose="02020603050405020304" pitchFamily="18" charset="0"/>
              </a:rPr>
              <a:t>Ф</a:t>
            </a:r>
            <a:r>
              <a:rPr lang="en-US" altLang="en-US" dirty="0">
                <a:latin typeface="Times New Roman" panose="02020603050405020304" pitchFamily="18" charset="0"/>
                <a:cs typeface="Times New Roman" panose="02020603050405020304" pitchFamily="18" charset="0"/>
              </a:rPr>
              <a:t>) U B</a:t>
            </a:r>
            <a:r>
              <a:rPr lang="ru-RU" altLang="en-US" dirty="0">
                <a:latin typeface="Times New Roman" panose="02020603050405020304" pitchFamily="18" charset="0"/>
                <a:cs typeface="Times New Roman" panose="02020603050405020304" pitchFamily="18" charset="0"/>
              </a:rPr>
              <a:t>Ф</a:t>
            </a:r>
            <a:endParaRPr lang="en-US" altLang="en-US" dirty="0">
              <a:latin typeface="Times New Roman" panose="02020603050405020304" pitchFamily="18" charset="0"/>
              <a:cs typeface="Times New Roman" panose="02020603050405020304" pitchFamily="18" charset="0"/>
            </a:endParaRPr>
          </a:p>
          <a:p>
            <a:pPr>
              <a:lnSpc>
                <a:spcPct val="80000"/>
              </a:lnSpc>
              <a:buNone/>
            </a:pPr>
            <a:r>
              <a:rPr lang="en-US" altLang="en-US" dirty="0">
                <a:latin typeface="Times New Roman" panose="02020603050405020304" pitchFamily="18" charset="0"/>
                <a:cs typeface="Times New Roman" panose="02020603050405020304" pitchFamily="18" charset="0"/>
              </a:rPr>
              <a:t>	</a:t>
            </a:r>
          </a:p>
          <a:p>
            <a:pPr>
              <a:lnSpc>
                <a:spcPct val="80000"/>
              </a:lnSpc>
            </a:pPr>
            <a:r>
              <a:rPr lang="en-US" altLang="en-US" dirty="0">
                <a:latin typeface="Times New Roman" panose="02020603050405020304" pitchFamily="18" charset="0"/>
                <a:cs typeface="Times New Roman" panose="02020603050405020304" pitchFamily="18" charset="0"/>
              </a:rPr>
              <a:t>After regressing the general target concept through each rule used in the proof return:    C :-  P={P1...</a:t>
            </a:r>
            <a:r>
              <a:rPr lang="en-US" altLang="en-US" dirty="0" err="1">
                <a:latin typeface="Times New Roman" panose="02020603050405020304" pitchFamily="18" charset="0"/>
                <a:cs typeface="Times New Roman" panose="02020603050405020304" pitchFamily="18" charset="0"/>
              </a:rPr>
              <a:t>Pn</a:t>
            </a:r>
            <a:r>
              <a:rPr lang="en-US" alt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40662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6234" y="966953"/>
            <a:ext cx="10867697" cy="5656933"/>
          </a:xfrm>
          <a:prstGeom prst="rect">
            <a:avLst/>
          </a:prstGeom>
          <a:noFill/>
        </p:spPr>
        <p:txBody>
          <a:bodyPr wrap="square" rtlCol="0">
            <a:spAutoFit/>
          </a:bodyPr>
          <a:lstStyle/>
          <a:p>
            <a:pPr>
              <a:lnSpc>
                <a:spcPct val="90000"/>
              </a:lnSpc>
            </a:pPr>
            <a:r>
              <a:rPr lang="en-US" altLang="en-US" sz="1600" b="1" dirty="0">
                <a:latin typeface="Times New Roman" panose="02020603050405020304" pitchFamily="18" charset="0"/>
                <a:cs typeface="Times New Roman" panose="02020603050405020304" pitchFamily="18" charset="0"/>
              </a:rPr>
              <a:t>Domain Theory</a:t>
            </a:r>
            <a:r>
              <a:rPr lang="en-US" altLang="en-US" sz="1600" dirty="0">
                <a:latin typeface="Times New Roman" panose="02020603050405020304" pitchFamily="18" charset="0"/>
                <a:cs typeface="Times New Roman" panose="02020603050405020304" pitchFamily="18" charset="0"/>
              </a:rPr>
              <a:t>:</a:t>
            </a:r>
          </a:p>
          <a:p>
            <a:pPr lvl="2"/>
            <a:r>
              <a:rPr lang="en-US" altLang="en-US" sz="1600" dirty="0" err="1">
                <a:latin typeface="Times New Roman" panose="02020603050405020304" pitchFamily="18" charset="0"/>
                <a:cs typeface="Times New Roman" panose="02020603050405020304" pitchFamily="18" charset="0"/>
              </a:rPr>
              <a:t>SafeToStack</a:t>
            </a:r>
            <a:r>
              <a:rPr lang="en-US" altLang="en-US" sz="1600" dirty="0">
                <a:latin typeface="Times New Roman" panose="02020603050405020304" pitchFamily="18" charset="0"/>
                <a:cs typeface="Times New Roman" panose="02020603050405020304" pitchFamily="18" charset="0"/>
              </a:rPr>
              <a:t>(X,Y) :- not(Fragile(Y)).</a:t>
            </a:r>
          </a:p>
          <a:p>
            <a:pPr lvl="2"/>
            <a:r>
              <a:rPr lang="en-US" altLang="en-US" sz="1600" dirty="0" err="1">
                <a:latin typeface="Times New Roman" panose="02020603050405020304" pitchFamily="18" charset="0"/>
                <a:cs typeface="Times New Roman" panose="02020603050405020304" pitchFamily="18" charset="0"/>
              </a:rPr>
              <a:t>SafeToStack</a:t>
            </a:r>
            <a:r>
              <a:rPr lang="en-US" altLang="en-US" sz="1600" dirty="0">
                <a:latin typeface="Times New Roman" panose="02020603050405020304" pitchFamily="18" charset="0"/>
                <a:cs typeface="Times New Roman" panose="02020603050405020304" pitchFamily="18" charset="0"/>
              </a:rPr>
              <a:t>(X,Y) :- Lighter(X,Y).</a:t>
            </a:r>
          </a:p>
          <a:p>
            <a:pPr lvl="2"/>
            <a:r>
              <a:rPr lang="en-US" altLang="en-US" sz="1600" dirty="0">
                <a:latin typeface="Times New Roman" panose="02020603050405020304" pitchFamily="18" charset="0"/>
                <a:cs typeface="Times New Roman" panose="02020603050405020304" pitchFamily="18" charset="0"/>
              </a:rPr>
              <a:t>Lighter(X,Y) :- Weight(X,WX), Weight(Y,WY), WX &lt; WY.</a:t>
            </a:r>
          </a:p>
          <a:p>
            <a:pPr lvl="2"/>
            <a:r>
              <a:rPr lang="en-US" altLang="en-US" sz="1600" dirty="0">
                <a:latin typeface="Times New Roman" panose="02020603050405020304" pitchFamily="18" charset="0"/>
                <a:cs typeface="Times New Roman" panose="02020603050405020304" pitchFamily="18" charset="0"/>
              </a:rPr>
              <a:t>Weight(X,W) :- Volume(X,V) Density(D,D), W=V*D.</a:t>
            </a:r>
          </a:p>
          <a:p>
            <a:pPr lvl="2"/>
            <a:r>
              <a:rPr lang="en-US" altLang="en-US" sz="1600" dirty="0">
                <a:latin typeface="Times New Roman" panose="02020603050405020304" pitchFamily="18" charset="0"/>
                <a:cs typeface="Times New Roman" panose="02020603050405020304" pitchFamily="18" charset="0"/>
              </a:rPr>
              <a:t>Weight(X,5) :- Type(</a:t>
            </a:r>
            <a:r>
              <a:rPr lang="en-US" altLang="en-US" sz="1600" dirty="0" err="1">
                <a:latin typeface="Times New Roman" panose="02020603050405020304" pitchFamily="18" charset="0"/>
                <a:cs typeface="Times New Roman" panose="02020603050405020304" pitchFamily="18" charset="0"/>
              </a:rPr>
              <a:t>X,Endtable</a:t>
            </a:r>
            <a:r>
              <a:rPr lang="en-US" altLang="en-US" sz="1600" dirty="0">
                <a:latin typeface="Times New Roman" panose="02020603050405020304" pitchFamily="18" charset="0"/>
                <a:cs typeface="Times New Roman" panose="02020603050405020304" pitchFamily="18" charset="0"/>
              </a:rPr>
              <a:t>).</a:t>
            </a:r>
          </a:p>
          <a:p>
            <a:pPr lvl="2"/>
            <a:r>
              <a:rPr lang="en-US" altLang="en-US" sz="1600" dirty="0">
                <a:latin typeface="Times New Roman" panose="02020603050405020304" pitchFamily="18" charset="0"/>
                <a:cs typeface="Times New Roman" panose="02020603050405020304" pitchFamily="18" charset="0"/>
              </a:rPr>
              <a:t>Fragile(X) :- Material(</a:t>
            </a:r>
            <a:r>
              <a:rPr lang="en-US" altLang="en-US" sz="1600" dirty="0" err="1">
                <a:latin typeface="Times New Roman" panose="02020603050405020304" pitchFamily="18" charset="0"/>
                <a:cs typeface="Times New Roman" panose="02020603050405020304" pitchFamily="18" charset="0"/>
              </a:rPr>
              <a:t>X,Glass</a:t>
            </a:r>
            <a:r>
              <a:rPr lang="en-US" altLang="en-US" sz="1600" dirty="0">
                <a:latin typeface="Times New Roman" panose="02020603050405020304" pitchFamily="18" charset="0"/>
                <a:cs typeface="Times New Roman" panose="02020603050405020304" pitchFamily="18" charset="0"/>
              </a:rPr>
              <a:t>).</a:t>
            </a:r>
          </a:p>
          <a:p>
            <a:pPr lvl="1">
              <a:buFontTx/>
              <a:buNone/>
            </a:pPr>
            <a:endParaRPr lang="en-US" altLang="en-US" sz="1600" dirty="0">
              <a:latin typeface="Times New Roman" panose="02020603050405020304" pitchFamily="18" charset="0"/>
              <a:cs typeface="Times New Roman" panose="02020603050405020304" pitchFamily="18" charset="0"/>
            </a:endParaRPr>
          </a:p>
          <a:p>
            <a:pPr>
              <a:lnSpc>
                <a:spcPct val="90000"/>
              </a:lnSpc>
            </a:pPr>
            <a:r>
              <a:rPr lang="en-US" altLang="en-US" sz="1600" b="1" dirty="0">
                <a:latin typeface="Times New Roman" panose="02020603050405020304" pitchFamily="18" charset="0"/>
                <a:cs typeface="Times New Roman" panose="02020603050405020304" pitchFamily="18" charset="0"/>
              </a:rPr>
              <a:t>Operational predicates</a:t>
            </a:r>
            <a:r>
              <a:rPr lang="en-US" altLang="en-US" sz="1600" dirty="0">
                <a:latin typeface="Times New Roman" panose="02020603050405020304" pitchFamily="18" charset="0"/>
                <a:cs typeface="Times New Roman" panose="02020603050405020304" pitchFamily="18" charset="0"/>
              </a:rPr>
              <a:t>: </a:t>
            </a:r>
          </a:p>
          <a:p>
            <a:pPr>
              <a:lnSpc>
                <a:spcPct val="90000"/>
              </a:lnSpc>
            </a:pPr>
            <a:r>
              <a:rPr lang="en-US" altLang="en-US" sz="1600" dirty="0">
                <a:latin typeface="Times New Roman" panose="02020603050405020304" pitchFamily="18" charset="0"/>
                <a:cs typeface="Times New Roman" panose="02020603050405020304" pitchFamily="18" charset="0"/>
              </a:rPr>
              <a:t>	Type, Color, Volume, Owner, Fragile, Material, Density, On, &lt;, &gt;, =.</a:t>
            </a:r>
          </a:p>
          <a:p>
            <a:pPr>
              <a:lnSpc>
                <a:spcPct val="90000"/>
              </a:lnSpc>
            </a:pPr>
            <a:endParaRPr lang="sv-SE" altLang="en-US"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Training Example</a:t>
            </a:r>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SafeToStack</a:t>
            </a:r>
            <a:r>
              <a:rPr lang="en-US" altLang="en-US" sz="1600" dirty="0">
                <a:latin typeface="Times New Roman" panose="02020603050405020304" pitchFamily="18" charset="0"/>
                <a:cs typeface="Times New Roman" panose="02020603050405020304" pitchFamily="18" charset="0"/>
              </a:rPr>
              <a:t> (Obj1,Obj2)</a:t>
            </a:r>
          </a:p>
          <a:p>
            <a:pPr>
              <a:buNone/>
            </a:pPr>
            <a:r>
              <a:rPr lang="en-US" altLang="en-US" sz="1600" dirty="0">
                <a:latin typeface="Times New Roman" panose="02020603050405020304" pitchFamily="18" charset="0"/>
                <a:cs typeface="Times New Roman" panose="02020603050405020304" pitchFamily="18" charset="0"/>
              </a:rPr>
              <a:t>	On(Obj1,Obj2)                    Owner(Obj1,Molly)</a:t>
            </a:r>
          </a:p>
          <a:p>
            <a:pPr>
              <a:buNone/>
            </a:pPr>
            <a:r>
              <a:rPr lang="en-US" altLang="en-US" sz="1600" dirty="0">
                <a:latin typeface="Times New Roman" panose="02020603050405020304" pitchFamily="18" charset="0"/>
                <a:cs typeface="Times New Roman" panose="02020603050405020304" pitchFamily="18" charset="0"/>
              </a:rPr>
              <a:t>	Type(Obj1,Box)                  Owner(Obj2, </a:t>
            </a:r>
            <a:r>
              <a:rPr lang="en-US" altLang="en-US" sz="1600" dirty="0" err="1">
                <a:latin typeface="Times New Roman" panose="02020603050405020304" pitchFamily="18" charset="0"/>
                <a:cs typeface="Times New Roman" panose="02020603050405020304" pitchFamily="18" charset="0"/>
              </a:rPr>
              <a:t>Muffet</a:t>
            </a:r>
            <a:r>
              <a:rPr lang="en-US" altLang="en-US" sz="1600" dirty="0">
                <a:latin typeface="Times New Roman" panose="02020603050405020304" pitchFamily="18" charset="0"/>
                <a:cs typeface="Times New Roman" panose="02020603050405020304" pitchFamily="18" charset="0"/>
              </a:rPr>
              <a:t>)</a:t>
            </a:r>
          </a:p>
          <a:p>
            <a:pPr>
              <a:buNone/>
            </a:pPr>
            <a:r>
              <a:rPr lang="en-US" altLang="en-US" sz="1600" dirty="0">
                <a:latin typeface="Times New Roman" panose="02020603050405020304" pitchFamily="18" charset="0"/>
                <a:cs typeface="Times New Roman" panose="02020603050405020304" pitchFamily="18" charset="0"/>
              </a:rPr>
              <a:t>	Type(Obj2,Endtable)          Fragile(Obj2)</a:t>
            </a:r>
          </a:p>
          <a:p>
            <a:pPr>
              <a:buNone/>
            </a:pPr>
            <a:r>
              <a:rPr lang="en-US" altLang="en-US" sz="1600" dirty="0">
                <a:latin typeface="Times New Roman" panose="02020603050405020304" pitchFamily="18" charset="0"/>
                <a:cs typeface="Times New Roman" panose="02020603050405020304" pitchFamily="18" charset="0"/>
              </a:rPr>
              <a:t>	Color(Obj1,Red)                 Material(Obj1,Cardboard)</a:t>
            </a:r>
          </a:p>
          <a:p>
            <a:pPr>
              <a:buNone/>
            </a:pPr>
            <a:r>
              <a:rPr lang="en-US" altLang="en-US" sz="1600" dirty="0">
                <a:latin typeface="Times New Roman" panose="02020603050405020304" pitchFamily="18" charset="0"/>
                <a:cs typeface="Times New Roman" panose="02020603050405020304" pitchFamily="18" charset="0"/>
              </a:rPr>
              <a:t>	Color(Obj2,Blue)                Material(Obj2,Wood)</a:t>
            </a:r>
          </a:p>
          <a:p>
            <a:pPr>
              <a:buNone/>
            </a:pPr>
            <a:r>
              <a:rPr lang="en-US" altLang="en-US" sz="1600" dirty="0">
                <a:latin typeface="Times New Roman" panose="02020603050405020304" pitchFamily="18" charset="0"/>
                <a:cs typeface="Times New Roman" panose="02020603050405020304" pitchFamily="18" charset="0"/>
              </a:rPr>
              <a:t>	Volume(Obj1, 2)                   Density(Obj1, 0.3)</a:t>
            </a:r>
          </a:p>
          <a:p>
            <a:endParaRPr lang="sv-SE"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Goal concept</a:t>
            </a:r>
            <a:r>
              <a:rPr lang="en-US" altLang="en-US" sz="1600" dirty="0">
                <a:latin typeface="Times New Roman" panose="02020603050405020304" pitchFamily="18" charset="0"/>
                <a:cs typeface="Times New Roman" panose="02020603050405020304" pitchFamily="18" charset="0"/>
              </a:rPr>
              <a:t>: </a:t>
            </a:r>
          </a:p>
          <a:p>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SafeToStack</a:t>
            </a:r>
            <a:r>
              <a:rPr lang="en-US" altLang="en-US" sz="1600" dirty="0">
                <a:latin typeface="Times New Roman" panose="02020603050405020304" pitchFamily="18" charset="0"/>
                <a:cs typeface="Times New Roman" panose="02020603050405020304" pitchFamily="18" charset="0"/>
              </a:rPr>
              <a:t>(</a:t>
            </a:r>
            <a:r>
              <a:rPr lang="en-US" altLang="en-US" sz="1600" dirty="0" err="1">
                <a:latin typeface="Times New Roman" panose="02020603050405020304" pitchFamily="18" charset="0"/>
                <a:cs typeface="Times New Roman" panose="02020603050405020304" pitchFamily="18" charset="0"/>
              </a:rPr>
              <a:t>x,y</a:t>
            </a:r>
            <a:r>
              <a:rPr lang="en-US" altLang="en-US" sz="1600" dirty="0">
                <a:latin typeface="Times New Roman" panose="02020603050405020304" pitchFamily="18" charset="0"/>
                <a:cs typeface="Times New Roman" panose="02020603050405020304" pitchFamily="18" charset="0"/>
              </a:rPr>
              <a:t>)</a:t>
            </a:r>
          </a:p>
          <a:p>
            <a:endParaRPr lang="en-US" sz="1600" dirty="0"/>
          </a:p>
        </p:txBody>
      </p:sp>
      <p:sp>
        <p:nvSpPr>
          <p:cNvPr id="7" name="TextBox 6"/>
          <p:cNvSpPr txBox="1"/>
          <p:nvPr/>
        </p:nvSpPr>
        <p:spPr>
          <a:xfrm>
            <a:off x="241738" y="180578"/>
            <a:ext cx="6044219"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Problem formulation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98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1356</Words>
  <Application>Microsoft Macintosh PowerPoint</Application>
  <PresentationFormat>Widescreen</PresentationFormat>
  <Paragraphs>217</Paragraphs>
  <Slides>19</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6" baseType="lpstr">
      <vt:lpstr>Arial</vt:lpstr>
      <vt:lpstr>Calibri</vt:lpstr>
      <vt:lpstr>Calibri Light</vt:lpstr>
      <vt:lpstr>Times New Roman</vt:lpstr>
      <vt:lpstr>Office Theme</vt:lpstr>
      <vt:lpstr>Bitmap Image</vt:lpstr>
      <vt:lpstr>VISIO</vt:lpstr>
      <vt:lpstr>PowerPoint Presentation</vt:lpstr>
      <vt:lpstr>Explanation-Based Learning (EBL)</vt:lpstr>
      <vt:lpstr>PowerPoint Presentation</vt:lpstr>
      <vt:lpstr>PowerPoint Presentation</vt:lpstr>
      <vt:lpstr>PowerPoint Presentation</vt:lpstr>
      <vt:lpstr>Standard Approach to EBL</vt:lpstr>
      <vt:lpstr>Prototypical EBL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92</cp:revision>
  <dcterms:created xsi:type="dcterms:W3CDTF">2019-01-07T11:51:34Z</dcterms:created>
  <dcterms:modified xsi:type="dcterms:W3CDTF">2019-03-18T07:52:41Z</dcterms:modified>
</cp:coreProperties>
</file>