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65" r:id="rId4"/>
    <p:sldId id="266" r:id="rId5"/>
    <p:sldId id="310" r:id="rId6"/>
    <p:sldId id="321" r:id="rId7"/>
    <p:sldId id="302" r:id="rId8"/>
    <p:sldId id="300" r:id="rId9"/>
    <p:sldId id="299" r:id="rId10"/>
    <p:sldId id="301" r:id="rId11"/>
    <p:sldId id="324" r:id="rId12"/>
    <p:sldId id="317" r:id="rId13"/>
    <p:sldId id="316" r:id="rId14"/>
    <p:sldId id="314" r:id="rId15"/>
    <p:sldId id="312" r:id="rId16"/>
    <p:sldId id="315" r:id="rId17"/>
    <p:sldId id="313" r:id="rId18"/>
    <p:sldId id="281" r:id="rId19"/>
    <p:sldId id="297" r:id="rId20"/>
    <p:sldId id="298" r:id="rId21"/>
    <p:sldId id="306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4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BBD-F5FE-4AC9-A58E-ABF195D38C1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559A-F5F9-430E-A10F-0674B06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9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>
              <a:ea typeface="ＭＳ Ｐゴシック" panose="020B0600070205080204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0097075" indent="-396128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0338417-E6ED-49C9-BD6D-16616507EED7}" type="slidenum">
              <a:rPr lang="en-US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87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91E89A-E5B6-4066-A7F5-B1E6D60C838E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307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339DD5-C94D-482C-AE5F-482E7AD4FAC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447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C859258-9008-4E37-AAF6-DAC7A8B0341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2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6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9297-8DEB-4FF5-BAC3-1ADC24037D20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CA12A7-F145-5245-A6A6-384A1EB92192}"/>
              </a:ext>
            </a:extLst>
          </p:cNvPr>
          <p:cNvSpPr/>
          <p:nvPr userDrawn="1"/>
        </p:nvSpPr>
        <p:spPr>
          <a:xfrm>
            <a:off x="3151676" y="873527"/>
            <a:ext cx="6372334" cy="4874130"/>
          </a:xfrm>
          <a:prstGeom prst="ellipse">
            <a:avLst/>
          </a:prstGeom>
          <a:blipFill dpi="0" rotWithShape="1">
            <a:blip r:embed="rId1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84" y="332585"/>
            <a:ext cx="121565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5 	Machine Learning enabled </a:t>
            </a: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by prior Theories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5.3  Inductive Logic Programming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6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 the search space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and specialization form the basis for pruning the search space; this is because: 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∪ H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⊭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e ∈ E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background theory,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hypothesis, then the specializations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H’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not imply the evidence and can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pruned. </a:t>
            </a:r>
          </a:p>
          <a:p>
            <a:pPr lvl="2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{e}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⊧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□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e ∈ E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background theory,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hypothesis, then all generalizations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H’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also be inconsistent with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be pruned.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lvl="1" indent="0">
              <a:buNone/>
            </a:pP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02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8052" y="1470964"/>
            <a:ext cx="9971576" cy="268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ILP algorithm has the goal to form  </a:t>
            </a:r>
            <a:r>
              <a:rPr lang="en-US" sz="2000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 hypotheses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sense that they  satisfying the following requirements:</a:t>
            </a:r>
            <a:endParaRPr lang="en-US" sz="1600" baseline="30000" dirty="0">
              <a:solidFill>
                <a:srgbClr val="0B008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Sufficiency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 - the hypotheses  explains all positive examples </a:t>
            </a:r>
            <a:endParaRPr lang="en-US" sz="3200" dirty="0">
              <a:solidFill>
                <a:srgbClr val="22222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Necessity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  - all the positive examples  are NOT explainable without the hypotheses.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Weak consistency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the hypotheses  do not contradict any element of  the Domain theory D 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Strong consistency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the hypotheses are not consistent with the negative examples.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052" y="357808"/>
            <a:ext cx="5499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further ILP terminology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9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225" y="0"/>
            <a:ext cx="10876721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through Inverse Resolution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father(X,Y) :- male(X)               male(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father(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resolution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father(X)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knowledge: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male(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male(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abdullah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male(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muhammad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male(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adam,kain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parent(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eve,kain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parent(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abdullah,muhammad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father(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adam,kain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father(X,Y) :- male(X),parent(X,Y)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parent(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father(X,Y) :- male(X)               				male(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father(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1719470"/>
            <a:ext cx="397565" cy="4770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977887" y="1719470"/>
            <a:ext cx="1315278" cy="4770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258614" y="5804223"/>
            <a:ext cx="0" cy="4472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258614" y="4947059"/>
            <a:ext cx="0" cy="4472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635526" y="5578022"/>
            <a:ext cx="3884544" cy="19879"/>
          </a:xfrm>
          <a:prstGeom prst="straightConnector1">
            <a:avLst/>
          </a:prstGeom>
          <a:ln w="19050"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862095" y="4795688"/>
            <a:ext cx="2763080" cy="49695"/>
          </a:xfrm>
          <a:prstGeom prst="straightConnector1">
            <a:avLst/>
          </a:prstGeom>
          <a:ln w="19050"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02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350" y="0"/>
            <a:ext cx="11778915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through Θ-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subsumption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 G subsumes clause F if and only G |= F or, equivalently G ⊆  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- propositional logic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H:-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|= H :-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p,q,r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 {H, ¬p, ¬q} ⊆ {H, ¬p, ¬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q,¬r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}</a:t>
            </a:r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H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H:-p	           H:-q	 	           H:-r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H:-p, q	           H:-p, r	 	          H:-q,r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H:-p, q, 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095052" y="3036740"/>
            <a:ext cx="0" cy="709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095052" y="5253760"/>
            <a:ext cx="9626" cy="6978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35775" y="4159688"/>
            <a:ext cx="1336510" cy="709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958645" y="3036740"/>
            <a:ext cx="1831607" cy="709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09478" y="3036740"/>
            <a:ext cx="2245894" cy="709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10130" y="4159688"/>
            <a:ext cx="34294" cy="709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75676" y="4159688"/>
            <a:ext cx="9626" cy="637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298210" y="5237717"/>
            <a:ext cx="1787092" cy="7138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738466" y="5253760"/>
            <a:ext cx="2051786" cy="776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84713" y="4086192"/>
            <a:ext cx="1696054" cy="7931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33794" y="4175133"/>
            <a:ext cx="1690835" cy="6936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853845" y="4159688"/>
            <a:ext cx="1670784" cy="709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350" y="0"/>
            <a:ext cx="1177891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Θ-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subsumption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 predicate logic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subsumes S  if and only if there is a substitution θ such that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e.g. p(X,Y,X) subsumes p(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a,Y,a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or p(f(X),Y) subsumes p(f(a),Y)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P(X,Y,Z) 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P(a,Y,Z)	         P(X,b,Z)		             P(X,Y,c)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P(a,b,Z)	         P(a,Y,c)		             P(X,b,c)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P(a,b,c)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58114" y="2338939"/>
            <a:ext cx="0" cy="709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158114" y="4555959"/>
            <a:ext cx="9626" cy="6978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98837" y="3461887"/>
            <a:ext cx="1336510" cy="709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021707" y="2338939"/>
            <a:ext cx="1831607" cy="709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72540" y="2338939"/>
            <a:ext cx="2245894" cy="709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73192" y="3461887"/>
            <a:ext cx="34294" cy="709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138738" y="3461887"/>
            <a:ext cx="9626" cy="637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61272" y="4539916"/>
            <a:ext cx="1787092" cy="7138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01528" y="4555959"/>
            <a:ext cx="2051786" cy="776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047775" y="3388391"/>
            <a:ext cx="1696054" cy="7931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6856" y="3477332"/>
            <a:ext cx="1690835" cy="6936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16906" y="3346384"/>
            <a:ext cx="1661159" cy="8245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82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044564" y="1128086"/>
            <a:ext cx="7532831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Examples:   </a:t>
            </a:r>
          </a:p>
          <a:p>
            <a:pPr>
              <a:buFontTx/>
              <a:buNone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bird(penguin)   ,  bird(eagle)   ,  bird(sparrow)</a:t>
            </a:r>
          </a:p>
          <a:p>
            <a:pPr>
              <a:buFontTx/>
              <a:buNone/>
            </a:pPr>
            <a:endParaRPr lang="sv-SE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knowledge:  </a:t>
            </a:r>
          </a:p>
          <a:p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lays-eggs(penguin), lays-eggs(sparrow), lays-eggs(eagle),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flies(eagle), flies(sparrow).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has-talons(eagle), 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bird(X).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253" name="Group 37"/>
          <p:cNvGrpSpPr>
            <a:grpSpLocks/>
          </p:cNvGrpSpPr>
          <p:nvPr/>
        </p:nvGrpSpPr>
        <p:grpSpPr bwMode="auto">
          <a:xfrm>
            <a:off x="2888376" y="3009325"/>
            <a:ext cx="4667251" cy="2139951"/>
            <a:chOff x="188" y="1683"/>
            <a:chExt cx="2940" cy="1348"/>
          </a:xfrm>
        </p:grpSpPr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188" y="1683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endPara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39" name="Text Box 23"/>
            <p:cNvSpPr txBox="1">
              <a:spLocks noChangeArrowheads="1"/>
            </p:cNvSpPr>
            <p:nvPr/>
          </p:nvSpPr>
          <p:spPr bwMode="auto">
            <a:xfrm>
              <a:off x="3012" y="2109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endPara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45" name="Group 29"/>
            <p:cNvGrpSpPr>
              <a:grpSpLocks/>
            </p:cNvGrpSpPr>
            <p:nvPr/>
          </p:nvGrpSpPr>
          <p:grpSpPr bwMode="auto">
            <a:xfrm>
              <a:off x="1797" y="2156"/>
              <a:ext cx="168" cy="875"/>
              <a:chOff x="2961" y="2349"/>
              <a:chExt cx="168" cy="875"/>
            </a:xfrm>
          </p:grpSpPr>
          <p:sp>
            <p:nvSpPr>
              <p:cNvPr id="9241" name="Text Box 25"/>
              <p:cNvSpPr txBox="1">
                <a:spLocks noChangeArrowheads="1"/>
              </p:cNvSpPr>
              <p:nvPr/>
            </p:nvSpPr>
            <p:spPr bwMode="auto">
              <a:xfrm>
                <a:off x="3013" y="2972"/>
                <a:ext cx="11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endPara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42" name="Text Box 26"/>
              <p:cNvSpPr txBox="1">
                <a:spLocks noChangeArrowheads="1"/>
              </p:cNvSpPr>
              <p:nvPr/>
            </p:nvSpPr>
            <p:spPr bwMode="auto">
              <a:xfrm>
                <a:off x="2961" y="2349"/>
                <a:ext cx="11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endPara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1722658" y="3102280"/>
            <a:ext cx="8874125" cy="20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279" y="94799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85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4521823" y="652767"/>
            <a:ext cx="15504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bird(X):- true.</a:t>
            </a:r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92562" y="4856075"/>
            <a:ext cx="15224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bird(penguin).</a:t>
            </a:r>
          </a:p>
        </p:txBody>
      </p:sp>
      <p:grpSp>
        <p:nvGrpSpPr>
          <p:cNvPr id="31801" name="Group 57"/>
          <p:cNvGrpSpPr>
            <a:grpSpLocks/>
          </p:cNvGrpSpPr>
          <p:nvPr/>
        </p:nvGrpSpPr>
        <p:grpSpPr bwMode="auto">
          <a:xfrm>
            <a:off x="5074609" y="4786872"/>
            <a:ext cx="1255713" cy="1033461"/>
            <a:chOff x="1805" y="3288"/>
            <a:chExt cx="791" cy="651"/>
          </a:xfrm>
        </p:grpSpPr>
        <p:sp>
          <p:nvSpPr>
            <p:cNvPr id="31779" name="Rectangle 35"/>
            <p:cNvSpPr>
              <a:spLocks noChangeArrowheads="1"/>
            </p:cNvSpPr>
            <p:nvPr/>
          </p:nvSpPr>
          <p:spPr bwMode="auto">
            <a:xfrm>
              <a:off x="1805" y="3357"/>
              <a:ext cx="791" cy="58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bird(eagle).</a:t>
              </a:r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>
              <a:off x="2196" y="3288"/>
              <a:ext cx="3" cy="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802" name="Group 58"/>
          <p:cNvGrpSpPr>
            <a:grpSpLocks/>
          </p:cNvGrpSpPr>
          <p:nvPr/>
        </p:nvGrpSpPr>
        <p:grpSpPr bwMode="auto">
          <a:xfrm>
            <a:off x="400221" y="2439209"/>
            <a:ext cx="9967921" cy="3222626"/>
            <a:chOff x="-3204" y="2520"/>
            <a:chExt cx="6279" cy="2030"/>
          </a:xfrm>
        </p:grpSpPr>
        <p:sp>
          <p:nvSpPr>
            <p:cNvPr id="31780" name="Rectangle 36"/>
            <p:cNvSpPr>
              <a:spLocks noChangeArrowheads="1"/>
            </p:cNvSpPr>
            <p:nvPr/>
          </p:nvSpPr>
          <p:spPr bwMode="auto">
            <a:xfrm>
              <a:off x="-2285" y="4317"/>
              <a:ext cx="14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bird(sparrow).</a:t>
              </a:r>
            </a:p>
          </p:txBody>
        </p:sp>
        <p:sp>
          <p:nvSpPr>
            <p:cNvPr id="31781" name="Rectangle 37"/>
            <p:cNvSpPr>
              <a:spLocks noChangeArrowheads="1"/>
            </p:cNvSpPr>
            <p:nvPr/>
          </p:nvSpPr>
          <p:spPr bwMode="auto">
            <a:xfrm>
              <a:off x="2741" y="3369"/>
              <a:ext cx="33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…..</a:t>
              </a:r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 flipH="1">
              <a:off x="-3204" y="2520"/>
              <a:ext cx="741" cy="14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804" name="Group 60"/>
          <p:cNvGrpSpPr>
            <a:grpSpLocks/>
          </p:cNvGrpSpPr>
          <p:nvPr/>
        </p:nvGrpSpPr>
        <p:grpSpPr bwMode="auto">
          <a:xfrm>
            <a:off x="1265922" y="3178487"/>
            <a:ext cx="10733099" cy="2128840"/>
            <a:chOff x="197" y="2432"/>
            <a:chExt cx="6761" cy="1341"/>
          </a:xfrm>
        </p:grpSpPr>
        <p:sp>
          <p:nvSpPr>
            <p:cNvPr id="31758" name="Rectangle 14"/>
            <p:cNvSpPr>
              <a:spLocks noChangeArrowheads="1"/>
            </p:cNvSpPr>
            <p:nvPr/>
          </p:nvSpPr>
          <p:spPr bwMode="auto">
            <a:xfrm>
              <a:off x="197" y="2432"/>
              <a:ext cx="6761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bird(X):- lays-eggs(X), flies(X)     bird(X):- lays-eggs(X), has-talons(X)       bird(X):- flies(X), has-talons(X) </a:t>
              </a:r>
            </a:p>
            <a:p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endParaRPr lang="sv-S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endParaRPr lang="sv-S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bird(X):- lays-eggs(X), flies(X), has-talons(X)</a:t>
              </a:r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828" y="2706"/>
              <a:ext cx="292" cy="1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809" name="Group 65"/>
          <p:cNvGrpSpPr>
            <a:grpSpLocks/>
          </p:cNvGrpSpPr>
          <p:nvPr/>
        </p:nvGrpSpPr>
        <p:grpSpPr bwMode="auto">
          <a:xfrm>
            <a:off x="4407521" y="1123983"/>
            <a:ext cx="1851026" cy="1252538"/>
            <a:chOff x="1667" y="850"/>
            <a:chExt cx="1166" cy="789"/>
          </a:xfrm>
        </p:grpSpPr>
        <p:sp>
          <p:nvSpPr>
            <p:cNvPr id="31787" name="Rectangle 43"/>
            <p:cNvSpPr>
              <a:spLocks noChangeArrowheads="1"/>
            </p:cNvSpPr>
            <p:nvPr/>
          </p:nvSpPr>
          <p:spPr bwMode="auto">
            <a:xfrm>
              <a:off x="1667" y="1406"/>
              <a:ext cx="1166" cy="233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bird(X):- flies(X).</a:t>
              </a:r>
            </a:p>
          </p:txBody>
        </p:sp>
        <p:sp>
          <p:nvSpPr>
            <p:cNvPr id="31788" name="Line 44"/>
            <p:cNvSpPr>
              <a:spLocks noChangeShapeType="1"/>
            </p:cNvSpPr>
            <p:nvPr/>
          </p:nvSpPr>
          <p:spPr bwMode="auto">
            <a:xfrm>
              <a:off x="2194" y="850"/>
              <a:ext cx="21" cy="5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808" name="Group 64"/>
          <p:cNvGrpSpPr>
            <a:grpSpLocks/>
          </p:cNvGrpSpPr>
          <p:nvPr/>
        </p:nvGrpSpPr>
        <p:grpSpPr bwMode="auto">
          <a:xfrm>
            <a:off x="1319829" y="1025519"/>
            <a:ext cx="3133725" cy="1377950"/>
            <a:chOff x="565" y="1056"/>
            <a:chExt cx="1974" cy="868"/>
          </a:xfrm>
        </p:grpSpPr>
        <p:sp>
          <p:nvSpPr>
            <p:cNvPr id="31794" name="Rectangle 50"/>
            <p:cNvSpPr>
              <a:spLocks noChangeArrowheads="1"/>
            </p:cNvSpPr>
            <p:nvPr/>
          </p:nvSpPr>
          <p:spPr bwMode="auto">
            <a:xfrm>
              <a:off x="565" y="1691"/>
              <a:ext cx="14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bird(X):- lays-eggs(X).</a:t>
              </a:r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 flipH="1">
              <a:off x="1443" y="1056"/>
              <a:ext cx="1096" cy="6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810" name="Group 66"/>
          <p:cNvGrpSpPr>
            <a:grpSpLocks/>
          </p:cNvGrpSpPr>
          <p:nvPr/>
        </p:nvGrpSpPr>
        <p:grpSpPr bwMode="auto">
          <a:xfrm>
            <a:off x="11579954" y="1022335"/>
            <a:ext cx="484188" cy="4110038"/>
            <a:chOff x="133" y="886"/>
            <a:chExt cx="305" cy="2589"/>
          </a:xfrm>
        </p:grpSpPr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 flipH="1" flipV="1">
              <a:off x="438" y="886"/>
              <a:ext cx="0" cy="25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97" name="Text Box 53"/>
            <p:cNvSpPr txBox="1">
              <a:spLocks noChangeArrowheads="1"/>
            </p:cNvSpPr>
            <p:nvPr/>
          </p:nvSpPr>
          <p:spPr bwMode="auto">
            <a:xfrm rot="16222314">
              <a:off x="-331" y="2172"/>
              <a:ext cx="11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Inverse resolution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96493" y="-19681"/>
            <a:ext cx="9733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up search typically based on inverse resolution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65"/>
          <p:cNvGrpSpPr>
            <a:grpSpLocks/>
          </p:cNvGrpSpPr>
          <p:nvPr/>
        </p:nvGrpSpPr>
        <p:grpSpPr bwMode="auto">
          <a:xfrm>
            <a:off x="6041059" y="1125050"/>
            <a:ext cx="3551242" cy="1244600"/>
            <a:chOff x="1255" y="800"/>
            <a:chExt cx="2237" cy="784"/>
          </a:xfrm>
        </p:grpSpPr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998" y="1351"/>
              <a:ext cx="14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bird(X):- has-talons(X).</a:t>
              </a: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1255" y="800"/>
              <a:ext cx="884" cy="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Line 51"/>
          <p:cNvSpPr>
            <a:spLocks noChangeShapeType="1"/>
          </p:cNvSpPr>
          <p:nvPr/>
        </p:nvSpPr>
        <p:spPr bwMode="auto">
          <a:xfrm flipH="1">
            <a:off x="5695122" y="2376791"/>
            <a:ext cx="1601650" cy="8744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>
            <a:off x="2857979" y="2432043"/>
            <a:ext cx="0" cy="7956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Line 51"/>
          <p:cNvSpPr>
            <a:spLocks noChangeShapeType="1"/>
          </p:cNvSpPr>
          <p:nvPr/>
        </p:nvSpPr>
        <p:spPr bwMode="auto">
          <a:xfrm>
            <a:off x="8814831" y="2432043"/>
            <a:ext cx="0" cy="7956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Line 51"/>
          <p:cNvSpPr>
            <a:spLocks noChangeShapeType="1"/>
          </p:cNvSpPr>
          <p:nvPr/>
        </p:nvSpPr>
        <p:spPr bwMode="auto">
          <a:xfrm>
            <a:off x="2779414" y="3590130"/>
            <a:ext cx="2293326" cy="6769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 flipH="1">
            <a:off x="7871063" y="3589583"/>
            <a:ext cx="1721237" cy="6800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>
            <a:off x="5664848" y="3589583"/>
            <a:ext cx="0" cy="7956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Line 51"/>
          <p:cNvSpPr>
            <a:spLocks noChangeShapeType="1"/>
          </p:cNvSpPr>
          <p:nvPr/>
        </p:nvSpPr>
        <p:spPr bwMode="auto">
          <a:xfrm flipH="1">
            <a:off x="3127334" y="2351897"/>
            <a:ext cx="1601650" cy="8744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Line 51"/>
          <p:cNvSpPr>
            <a:spLocks noChangeShapeType="1"/>
          </p:cNvSpPr>
          <p:nvPr/>
        </p:nvSpPr>
        <p:spPr bwMode="auto">
          <a:xfrm>
            <a:off x="5893904" y="2418365"/>
            <a:ext cx="2295939" cy="7978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Line 51"/>
          <p:cNvSpPr>
            <a:spLocks noChangeShapeType="1"/>
          </p:cNvSpPr>
          <p:nvPr/>
        </p:nvSpPr>
        <p:spPr bwMode="auto">
          <a:xfrm>
            <a:off x="3192074" y="2439287"/>
            <a:ext cx="2295939" cy="7978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27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4521823" y="652767"/>
            <a:ext cx="15504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bird(X):- true.</a:t>
            </a: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5424500" y="6409879"/>
            <a:ext cx="6771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false.</a:t>
            </a:r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9066834" y="5218417"/>
            <a:ext cx="4058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</a:p>
        </p:txBody>
      </p:sp>
      <p:grpSp>
        <p:nvGrpSpPr>
          <p:cNvPr id="31800" name="Group 56"/>
          <p:cNvGrpSpPr>
            <a:grpSpLocks/>
          </p:cNvGrpSpPr>
          <p:nvPr/>
        </p:nvGrpSpPr>
        <p:grpSpPr bwMode="auto">
          <a:xfrm>
            <a:off x="110191" y="4895406"/>
            <a:ext cx="5210173" cy="1514473"/>
            <a:chOff x="-986" y="3026"/>
            <a:chExt cx="3282" cy="954"/>
          </a:xfrm>
        </p:grpSpPr>
        <p:sp>
          <p:nvSpPr>
            <p:cNvPr id="31778" name="Rectangle 34"/>
            <p:cNvSpPr>
              <a:spLocks noChangeArrowheads="1"/>
            </p:cNvSpPr>
            <p:nvPr/>
          </p:nvSpPr>
          <p:spPr bwMode="auto">
            <a:xfrm>
              <a:off x="-986" y="3026"/>
              <a:ext cx="9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bird(penguin).</a:t>
              </a:r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>
              <a:off x="1376" y="3576"/>
              <a:ext cx="920" cy="4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801" name="Group 57"/>
          <p:cNvGrpSpPr>
            <a:grpSpLocks/>
          </p:cNvGrpSpPr>
          <p:nvPr/>
        </p:nvGrpSpPr>
        <p:grpSpPr bwMode="auto">
          <a:xfrm>
            <a:off x="5074609" y="4786872"/>
            <a:ext cx="1255713" cy="1033461"/>
            <a:chOff x="1805" y="3288"/>
            <a:chExt cx="791" cy="651"/>
          </a:xfrm>
        </p:grpSpPr>
        <p:sp>
          <p:nvSpPr>
            <p:cNvPr id="31779" name="Rectangle 35"/>
            <p:cNvSpPr>
              <a:spLocks noChangeArrowheads="1"/>
            </p:cNvSpPr>
            <p:nvPr/>
          </p:nvSpPr>
          <p:spPr bwMode="auto">
            <a:xfrm>
              <a:off x="1805" y="3357"/>
              <a:ext cx="79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bird(eagle).</a:t>
              </a:r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>
              <a:off x="2196" y="3288"/>
              <a:ext cx="3" cy="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802" name="Group 58"/>
          <p:cNvGrpSpPr>
            <a:grpSpLocks/>
          </p:cNvGrpSpPr>
          <p:nvPr/>
        </p:nvGrpSpPr>
        <p:grpSpPr bwMode="auto">
          <a:xfrm>
            <a:off x="400221" y="2439209"/>
            <a:ext cx="9967921" cy="3222626"/>
            <a:chOff x="-3204" y="2520"/>
            <a:chExt cx="6279" cy="2030"/>
          </a:xfrm>
        </p:grpSpPr>
        <p:sp>
          <p:nvSpPr>
            <p:cNvPr id="31780" name="Rectangle 36"/>
            <p:cNvSpPr>
              <a:spLocks noChangeArrowheads="1"/>
            </p:cNvSpPr>
            <p:nvPr/>
          </p:nvSpPr>
          <p:spPr bwMode="auto">
            <a:xfrm>
              <a:off x="-2285" y="4317"/>
              <a:ext cx="14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bird(sparrow).</a:t>
              </a:r>
            </a:p>
          </p:txBody>
        </p:sp>
        <p:sp>
          <p:nvSpPr>
            <p:cNvPr id="31781" name="Rectangle 37"/>
            <p:cNvSpPr>
              <a:spLocks noChangeArrowheads="1"/>
            </p:cNvSpPr>
            <p:nvPr/>
          </p:nvSpPr>
          <p:spPr bwMode="auto">
            <a:xfrm>
              <a:off x="2741" y="3369"/>
              <a:ext cx="33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…..</a:t>
              </a:r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 flipH="1">
              <a:off x="-3204" y="2520"/>
              <a:ext cx="741" cy="14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804" name="Group 60"/>
          <p:cNvGrpSpPr>
            <a:grpSpLocks/>
          </p:cNvGrpSpPr>
          <p:nvPr/>
        </p:nvGrpSpPr>
        <p:grpSpPr bwMode="auto">
          <a:xfrm>
            <a:off x="1265922" y="3178487"/>
            <a:ext cx="10733099" cy="2128840"/>
            <a:chOff x="197" y="2432"/>
            <a:chExt cx="6761" cy="1341"/>
          </a:xfrm>
        </p:grpSpPr>
        <p:sp>
          <p:nvSpPr>
            <p:cNvPr id="31758" name="Rectangle 14"/>
            <p:cNvSpPr>
              <a:spLocks noChangeArrowheads="1"/>
            </p:cNvSpPr>
            <p:nvPr/>
          </p:nvSpPr>
          <p:spPr bwMode="auto">
            <a:xfrm>
              <a:off x="197" y="2432"/>
              <a:ext cx="6761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bird(X):- lays-eggs(X), flies(X)     bird(X):- lays-eggs(X), has-talons(X)       bird(X):- flies(X). has-talons(X) </a:t>
              </a:r>
            </a:p>
            <a:p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endParaRPr lang="sv-S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endParaRPr lang="sv-SE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bird(X):- lays-eggs(X), flies(X), has-talons(X)</a:t>
              </a:r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828" y="2706"/>
              <a:ext cx="292" cy="1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809" name="Group 65"/>
          <p:cNvGrpSpPr>
            <a:grpSpLocks/>
          </p:cNvGrpSpPr>
          <p:nvPr/>
        </p:nvGrpSpPr>
        <p:grpSpPr bwMode="auto">
          <a:xfrm>
            <a:off x="4407521" y="1123983"/>
            <a:ext cx="1851026" cy="1252538"/>
            <a:chOff x="1667" y="850"/>
            <a:chExt cx="1166" cy="789"/>
          </a:xfrm>
        </p:grpSpPr>
        <p:sp>
          <p:nvSpPr>
            <p:cNvPr id="31787" name="Rectangle 43"/>
            <p:cNvSpPr>
              <a:spLocks noChangeArrowheads="1"/>
            </p:cNvSpPr>
            <p:nvPr/>
          </p:nvSpPr>
          <p:spPr bwMode="auto">
            <a:xfrm>
              <a:off x="1667" y="1406"/>
              <a:ext cx="11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bird(X):- flies(X).</a:t>
              </a:r>
            </a:p>
          </p:txBody>
        </p:sp>
        <p:sp>
          <p:nvSpPr>
            <p:cNvPr id="31788" name="Line 44"/>
            <p:cNvSpPr>
              <a:spLocks noChangeShapeType="1"/>
            </p:cNvSpPr>
            <p:nvPr/>
          </p:nvSpPr>
          <p:spPr bwMode="auto">
            <a:xfrm>
              <a:off x="2194" y="850"/>
              <a:ext cx="21" cy="5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808" name="Group 64"/>
          <p:cNvGrpSpPr>
            <a:grpSpLocks/>
          </p:cNvGrpSpPr>
          <p:nvPr/>
        </p:nvGrpSpPr>
        <p:grpSpPr bwMode="auto">
          <a:xfrm>
            <a:off x="1319829" y="1025519"/>
            <a:ext cx="3133725" cy="1377950"/>
            <a:chOff x="565" y="1056"/>
            <a:chExt cx="1974" cy="868"/>
          </a:xfrm>
        </p:grpSpPr>
        <p:sp>
          <p:nvSpPr>
            <p:cNvPr id="31794" name="Rectangle 50"/>
            <p:cNvSpPr>
              <a:spLocks noChangeArrowheads="1"/>
            </p:cNvSpPr>
            <p:nvPr/>
          </p:nvSpPr>
          <p:spPr bwMode="auto">
            <a:xfrm>
              <a:off x="565" y="1691"/>
              <a:ext cx="14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bird(X):- lays-eggs(X).</a:t>
              </a:r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 flipH="1">
              <a:off x="1443" y="1056"/>
              <a:ext cx="1096" cy="6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810" name="Group 66"/>
          <p:cNvGrpSpPr>
            <a:grpSpLocks/>
          </p:cNvGrpSpPr>
          <p:nvPr/>
        </p:nvGrpSpPr>
        <p:grpSpPr bwMode="auto">
          <a:xfrm>
            <a:off x="11576778" y="1149335"/>
            <a:ext cx="469900" cy="4133850"/>
            <a:chOff x="131" y="966"/>
            <a:chExt cx="296" cy="2604"/>
          </a:xfrm>
        </p:grpSpPr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 flipH="1">
              <a:off x="427" y="966"/>
              <a:ext cx="0" cy="2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97" name="Text Box 53"/>
            <p:cNvSpPr txBox="1">
              <a:spLocks noChangeArrowheads="1"/>
            </p:cNvSpPr>
            <p:nvPr/>
          </p:nvSpPr>
          <p:spPr bwMode="auto">
            <a:xfrm rot="16222314">
              <a:off x="-342" y="2172"/>
              <a:ext cx="117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theta subsumption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283" y="67992"/>
            <a:ext cx="9951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down search   typically based on theta subsumption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65"/>
          <p:cNvGrpSpPr>
            <a:grpSpLocks/>
          </p:cNvGrpSpPr>
          <p:nvPr/>
        </p:nvGrpSpPr>
        <p:grpSpPr bwMode="auto">
          <a:xfrm>
            <a:off x="6041059" y="1125050"/>
            <a:ext cx="3551242" cy="1244600"/>
            <a:chOff x="1255" y="800"/>
            <a:chExt cx="2237" cy="784"/>
          </a:xfrm>
        </p:grpSpPr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998" y="1351"/>
              <a:ext cx="14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bird(X):- has-talons(X).</a:t>
              </a: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1255" y="800"/>
              <a:ext cx="884" cy="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Line 51"/>
          <p:cNvSpPr>
            <a:spLocks noChangeShapeType="1"/>
          </p:cNvSpPr>
          <p:nvPr/>
        </p:nvSpPr>
        <p:spPr bwMode="auto">
          <a:xfrm flipH="1">
            <a:off x="5695122" y="2376791"/>
            <a:ext cx="1601650" cy="8744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>
            <a:off x="2857979" y="2432043"/>
            <a:ext cx="0" cy="7956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Line 51"/>
          <p:cNvSpPr>
            <a:spLocks noChangeShapeType="1"/>
          </p:cNvSpPr>
          <p:nvPr/>
        </p:nvSpPr>
        <p:spPr bwMode="auto">
          <a:xfrm>
            <a:off x="8814831" y="2432043"/>
            <a:ext cx="0" cy="7956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Line 51"/>
          <p:cNvSpPr>
            <a:spLocks noChangeShapeType="1"/>
          </p:cNvSpPr>
          <p:nvPr/>
        </p:nvSpPr>
        <p:spPr bwMode="auto">
          <a:xfrm>
            <a:off x="2779414" y="3590130"/>
            <a:ext cx="2293326" cy="6769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 flipH="1">
            <a:off x="7871063" y="3589583"/>
            <a:ext cx="1721237" cy="6800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>
            <a:off x="5664848" y="3589583"/>
            <a:ext cx="0" cy="7956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Line 51"/>
          <p:cNvSpPr>
            <a:spLocks noChangeShapeType="1"/>
          </p:cNvSpPr>
          <p:nvPr/>
        </p:nvSpPr>
        <p:spPr bwMode="auto">
          <a:xfrm flipH="1">
            <a:off x="3127334" y="2351897"/>
            <a:ext cx="1601650" cy="8744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Line 51"/>
          <p:cNvSpPr>
            <a:spLocks noChangeShapeType="1"/>
          </p:cNvSpPr>
          <p:nvPr/>
        </p:nvSpPr>
        <p:spPr bwMode="auto">
          <a:xfrm>
            <a:off x="5893904" y="2418365"/>
            <a:ext cx="2295939" cy="7978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Line 51"/>
          <p:cNvSpPr>
            <a:spLocks noChangeShapeType="1"/>
          </p:cNvSpPr>
          <p:nvPr/>
        </p:nvSpPr>
        <p:spPr bwMode="auto">
          <a:xfrm>
            <a:off x="3192074" y="2439287"/>
            <a:ext cx="2295939" cy="7978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Line 40"/>
          <p:cNvSpPr>
            <a:spLocks noChangeShapeType="1"/>
          </p:cNvSpPr>
          <p:nvPr/>
        </p:nvSpPr>
        <p:spPr bwMode="auto">
          <a:xfrm>
            <a:off x="5721887" y="5737282"/>
            <a:ext cx="4763" cy="7556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Line 39"/>
          <p:cNvSpPr>
            <a:spLocks noChangeShapeType="1"/>
          </p:cNvSpPr>
          <p:nvPr/>
        </p:nvSpPr>
        <p:spPr bwMode="auto">
          <a:xfrm>
            <a:off x="805247" y="5279072"/>
            <a:ext cx="4259838" cy="13214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sample of ILP systems</a:t>
            </a:r>
            <a:endParaRPr lang="en-GB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0644" y="2026763"/>
            <a:ext cx="101432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FOIL (Quinlan and Cameron-Jones, 1993)            </a:t>
            </a:r>
            <a:r>
              <a:rPr lang="sv-S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top down   hill climbing search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PROGOL 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Muggleton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1995)			top down   best first  search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Golem 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Muggleton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Feng, 1992)		bottom up  hill-climbing search.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Marvin 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Sammut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Banerji, 1986)                       	bottom up search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741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EDAM Reading Group © 2004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062A86-6B20-42C3-933D-FDB01E68CF47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4130" y="1359244"/>
            <a:ext cx="7772400" cy="410458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 search top down search where background knowledge 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limited to ground facts</a:t>
            </a: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candidate hypotheses is scored using information gain: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a specialization of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WIG(c1)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(weighted information gain) is</a:t>
            </a:r>
          </a:p>
          <a:p>
            <a:pPr lvl="1"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endParaRPr lang="sv-SE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</a:t>
            </a:r>
            <a:r>
              <a:rPr lang="en-US" alt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possible bindings that make the clause cover positive examples,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positive examples covered and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negative examples covered.</a:t>
            </a:r>
          </a:p>
        </p:txBody>
      </p:sp>
      <p:graphicFrame>
        <p:nvGraphicFramePr>
          <p:cNvPr id="245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899331"/>
              </p:ext>
            </p:extLst>
          </p:nvPr>
        </p:nvGraphicFramePr>
        <p:xfrm>
          <a:off x="4148959" y="3266046"/>
          <a:ext cx="42672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3" imgW="1930400" imgH="673100" progId="Equation.3">
                  <p:embed/>
                </p:oleObj>
              </mc:Choice>
              <mc:Fallback>
                <p:oleObj name="Equation" r:id="rId3" imgW="1930400" imgH="673100" progId="Equation.3">
                  <p:embed/>
                  <p:pic>
                    <p:nvPicPr>
                      <p:cNvPr id="245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959" y="3266046"/>
                        <a:ext cx="4267200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0449" y="412978"/>
            <a:ext cx="9011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FOIL  (Quinlan et al, 1993)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0449" y="6291477"/>
            <a:ext cx="8050490" cy="501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1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2511" y="618892"/>
            <a:ext cx="9198243" cy="1143000"/>
          </a:xfrm>
        </p:spPr>
        <p:txBody>
          <a:bodyPr anchor="ctr">
            <a:normAutofit/>
          </a:bodyPr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 Logic Programming (ILP)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48" y="2442059"/>
            <a:ext cx="7854176" cy="2982952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Machine Learning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 Logic Programming</a:t>
            </a:r>
          </a:p>
          <a:p>
            <a:pPr eaLnBrk="1" hangingPunct="1"/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Learning with Logic</a:t>
            </a:r>
            <a:endParaRPr lang="en-GB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927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/>
              <a:t>EDAM Reading Group © 2004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2AFC1E-3EE1-4784-A0D7-A095090A6F32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449" y="201891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PROGOL (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Muggleton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1995)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  best first search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P-N-l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scoring function: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number of positive examples covered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number of negative examples covered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literals in the clause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step: build a bottom clause using a positive example and Background knowledge to restrict search space.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mode declarations to restrict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knowledge not limited to ground facts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doing branch and bound top-down search: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use literals appearing in bottom clause to refine clauses.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literal is a generalization of this bottom clause.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set depth bound on variable chaining and theorem proving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650449" y="6219825"/>
            <a:ext cx="8050490" cy="501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34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7088" y="221247"/>
            <a:ext cx="8618620" cy="1143000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important application areas for ILP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833" y="1556753"/>
            <a:ext cx="801687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speech tagging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parsing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toxicology (carcinogens)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Discovering rules governing the 3D topology of protein structures</a:t>
            </a:r>
          </a:p>
        </p:txBody>
      </p:sp>
    </p:spTree>
    <p:extLst>
      <p:ext uri="{BB962C8B-B14F-4D97-AF65-F5344CB8AC3E}">
        <p14:creationId xmlns:p14="http://schemas.microsoft.com/office/powerpoint/2010/main" val="447915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1" y="393290"/>
            <a:ext cx="673170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</a:t>
            </a:r>
            <a:r>
              <a:rPr lang="sv-SE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lecture 5.4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on the topic: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Re-inforcement Learning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1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reasoning: deduction</a:t>
            </a:r>
            <a:endParaRPr lang="en-GB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From rules to facts…</a:t>
            </a:r>
            <a:endParaRPr lang="en-GB" alt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817813" y="2811464"/>
            <a:ext cx="6051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3200">
                <a:latin typeface="Times New Roman" panose="02020603050405020304" pitchFamily="18" charset="0"/>
              </a:rPr>
              <a:t>B             </a:t>
            </a:r>
            <a:r>
              <a:rPr lang="en-US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           T          |-           E</a:t>
            </a:r>
            <a:endParaRPr lang="en-GB" altLang="en-US" sz="3200">
              <a:latin typeface="Times New Roman" panose="02020603050405020304" pitchFamily="18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792289" y="3657601"/>
            <a:ext cx="2992437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mother(penelope,victoria).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mother(penelope,arthur).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father(christopher,victoria).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father(christopher,arthur).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572001" y="5486401"/>
            <a:ext cx="3089275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parent(X,Y) :- father(X,Y).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parent(X,Y) :- mother(X,Y).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8772525" y="3676650"/>
            <a:ext cx="28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3200">
                <a:latin typeface="Times New Roman" panose="02020603050405020304" pitchFamily="18" charset="0"/>
              </a:rPr>
              <a:t> </a:t>
            </a:r>
            <a:endParaRPr lang="en-GB" altLang="en-US" sz="3200">
              <a:latin typeface="Times New Roman" panose="02020603050405020304" pitchFamily="18" charset="0"/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239000" y="3657601"/>
            <a:ext cx="3035300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parent(penelope,victoria).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parent(penelope,arthur).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parent(christopher,victoria).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parent(christopher,arthur).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36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reasoning: induction</a:t>
            </a:r>
            <a:endParaRPr lang="en-GB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facts to rules…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16213" y="2811464"/>
            <a:ext cx="6254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3200">
                <a:latin typeface="Times New Roman" panose="02020603050405020304" pitchFamily="18" charset="0"/>
              </a:rPr>
              <a:t>B             </a:t>
            </a:r>
            <a:r>
              <a:rPr lang="en-US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              E          |-          T</a:t>
            </a:r>
            <a:endParaRPr lang="en-GB" altLang="en-US" sz="3200">
              <a:latin typeface="Times New Roman" panose="02020603050405020304" pitchFamily="18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792289" y="3657601"/>
            <a:ext cx="2992437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mother(penelope,victoria).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mother(penelope,arthur).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father(christopher,victoria).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father(christopher,arthur).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7162801" y="5486401"/>
            <a:ext cx="3089275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parent(X,Y) :- father(X,Y).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parent(X,Y) :- mother(X,Y).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8772525" y="3676650"/>
            <a:ext cx="28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3200">
                <a:latin typeface="Times New Roman" panose="02020603050405020304" pitchFamily="18" charset="0"/>
              </a:rPr>
              <a:t> </a:t>
            </a:r>
            <a:endParaRPr lang="en-GB" altLang="en-US" sz="3200">
              <a:latin typeface="Times New Roman" panose="02020603050405020304" pitchFamily="18" charset="0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4876800" y="3657601"/>
            <a:ext cx="3035300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>
              <a:spcBef>
                <a:spcPct val="20000"/>
              </a:spcBef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parent(penelope,victoria).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parent(penelope,arthur).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parent(christopher,victoria).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parent(christopher,arthur).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4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208" y="424906"/>
            <a:ext cx="1038319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 Logic Programming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ILP is to find  hypotheses  expressed as logic programming clauses, from a set of positive and negative examples and in the presence of a domain theory where the latter also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expressed in the same formalism.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Given: 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 set of positive E+ and negative E- training examples expressed in an ´observation language´ LE.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 Domain Theory 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 hypothesis language LH that delimits  the clauses that are allowed in the hypotheses space H, 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 relation covers(e, H, B) which determines the classification of an example e with respect to H considering B.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hypothesis h ∈ H that covers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positive examples (completeness)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negative examples (consistency).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1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445" y="526774"/>
            <a:ext cx="62202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ILP</a:t>
            </a: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Possibility to express examples, hypotheses and domain(background) theory in the same formalism</a:t>
            </a:r>
          </a:p>
          <a:p>
            <a:pPr lvl="1"/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deduction and induction within the same framework. </a:t>
            </a:r>
          </a:p>
          <a:p>
            <a:pPr lvl="1"/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 handling of structured data and multiple relations as needed for e.g. descriptions of chemical molecules.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ILP systems can also invent new predicates and add them to the Domain theory.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/>
          </a:p>
          <a:p>
            <a:endParaRPr lang="en-US" dirty="0"/>
          </a:p>
        </p:txBody>
      </p:sp>
      <p:pic>
        <p:nvPicPr>
          <p:cNvPr id="3" name="Picture 4" descr="E:\teaching\cs363\molecu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141" y="1050922"/>
            <a:ext cx="2022748" cy="2022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E:\teaching\cs363\molecule2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63" y="1339156"/>
            <a:ext cx="1753568" cy="162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680751"/>
              </p:ext>
            </p:extLst>
          </p:nvPr>
        </p:nvGraphicFramePr>
        <p:xfrm>
          <a:off x="7357319" y="3384295"/>
          <a:ext cx="1242392" cy="1666794"/>
        </p:xfrm>
        <a:graphic>
          <a:graphicData uri="http://schemas.openxmlformats.org/drawingml/2006/table">
            <a:tbl>
              <a:tblPr/>
              <a:tblGrid>
                <a:gridCol w="672962">
                  <a:extLst>
                    <a:ext uri="{9D8B030D-6E8A-4147-A177-3AD203B41FA5}">
                      <a16:colId xmlns:a16="http://schemas.microsoft.com/office/drawing/2014/main" val="362777211"/>
                    </a:ext>
                  </a:extLst>
                </a:gridCol>
                <a:gridCol w="569430">
                  <a:extLst>
                    <a:ext uri="{9D8B030D-6E8A-4147-A177-3AD203B41FA5}">
                      <a16:colId xmlns:a16="http://schemas.microsoft.com/office/drawing/2014/main" val="1818104603"/>
                    </a:ext>
                  </a:extLst>
                </a:gridCol>
              </a:tblGrid>
              <a:tr h="227072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Train</a:t>
                      </a:r>
                      <a:endParaRPr kumimoji="0" lang="en-GB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Car</a:t>
                      </a:r>
                      <a:endParaRPr kumimoji="0" lang="en-GB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025784"/>
                  </a:ext>
                </a:extLst>
              </a:tr>
              <a:tr h="227072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t1</a:t>
                      </a:r>
                      <a:endParaRPr kumimoji="0" lang="en-GB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c11</a:t>
                      </a:r>
                      <a:endParaRPr kumimoji="0" lang="en-GB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665299"/>
                  </a:ext>
                </a:extLst>
              </a:tr>
              <a:tr h="227072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t1</a:t>
                      </a:r>
                      <a:endParaRPr kumimoji="0" lang="en-GB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c12</a:t>
                      </a:r>
                      <a:endParaRPr kumimoji="0" lang="en-GB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501940"/>
                  </a:ext>
                </a:extLst>
              </a:tr>
              <a:tr h="227072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t1</a:t>
                      </a:r>
                      <a:endParaRPr kumimoji="0" lang="en-GB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c13</a:t>
                      </a:r>
                      <a:endParaRPr kumimoji="0" lang="en-GB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465004"/>
                  </a:ext>
                </a:extLst>
              </a:tr>
              <a:tr h="227072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t1</a:t>
                      </a:r>
                      <a:endParaRPr kumimoji="0" lang="en-GB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c14</a:t>
                      </a:r>
                      <a:endParaRPr kumimoji="0" lang="en-GB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721835"/>
                  </a:ext>
                </a:extLst>
              </a:tr>
              <a:tr h="227072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t2</a:t>
                      </a:r>
                      <a:endParaRPr kumimoji="0" lang="en-GB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c21</a:t>
                      </a:r>
                      <a:endParaRPr kumimoji="0" lang="en-GB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729860"/>
                  </a:ext>
                </a:extLst>
              </a:tr>
              <a:tr h="295194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…</a:t>
                      </a:r>
                      <a:endParaRPr kumimoji="0" lang="en-GB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…</a:t>
                      </a:r>
                      <a:endParaRPr kumimoji="0" lang="en-GB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345330"/>
                  </a:ext>
                </a:extLst>
              </a:tr>
            </a:tbl>
          </a:graphicData>
        </a:graphic>
      </p:graphicFrame>
      <p:graphicFrame>
        <p:nvGraphicFramePr>
          <p:cNvPr id="6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115898"/>
              </p:ext>
            </p:extLst>
          </p:nvPr>
        </p:nvGraphicFramePr>
        <p:xfrm>
          <a:off x="9158054" y="3384295"/>
          <a:ext cx="2667966" cy="1686290"/>
        </p:xfrm>
        <a:graphic>
          <a:graphicData uri="http://schemas.openxmlformats.org/drawingml/2006/table">
            <a:tbl>
              <a:tblPr/>
              <a:tblGrid>
                <a:gridCol w="338192">
                  <a:extLst>
                    <a:ext uri="{9D8B030D-6E8A-4147-A177-3AD203B41FA5}">
                      <a16:colId xmlns:a16="http://schemas.microsoft.com/office/drawing/2014/main" val="2313810904"/>
                    </a:ext>
                  </a:extLst>
                </a:gridCol>
                <a:gridCol w="488501">
                  <a:extLst>
                    <a:ext uri="{9D8B030D-6E8A-4147-A177-3AD203B41FA5}">
                      <a16:colId xmlns:a16="http://schemas.microsoft.com/office/drawing/2014/main" val="2503593397"/>
                    </a:ext>
                  </a:extLst>
                </a:gridCol>
                <a:gridCol w="563655">
                  <a:extLst>
                    <a:ext uri="{9D8B030D-6E8A-4147-A177-3AD203B41FA5}">
                      <a16:colId xmlns:a16="http://schemas.microsoft.com/office/drawing/2014/main" val="1516324802"/>
                    </a:ext>
                  </a:extLst>
                </a:gridCol>
                <a:gridCol w="375770">
                  <a:extLst>
                    <a:ext uri="{9D8B030D-6E8A-4147-A177-3AD203B41FA5}">
                      <a16:colId xmlns:a16="http://schemas.microsoft.com/office/drawing/2014/main" val="574838603"/>
                    </a:ext>
                  </a:extLst>
                </a:gridCol>
                <a:gridCol w="488501">
                  <a:extLst>
                    <a:ext uri="{9D8B030D-6E8A-4147-A177-3AD203B41FA5}">
                      <a16:colId xmlns:a16="http://schemas.microsoft.com/office/drawing/2014/main" val="807456540"/>
                    </a:ext>
                  </a:extLst>
                </a:gridCol>
                <a:gridCol w="413347">
                  <a:extLst>
                    <a:ext uri="{9D8B030D-6E8A-4147-A177-3AD203B41FA5}">
                      <a16:colId xmlns:a16="http://schemas.microsoft.com/office/drawing/2014/main" val="960860822"/>
                    </a:ext>
                  </a:extLst>
                </a:gridCol>
              </a:tblGrid>
              <a:tr h="323365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Car</a:t>
                      </a:r>
                      <a:endParaRPr kumimoji="0" lang="en-GB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Length</a:t>
                      </a:r>
                      <a:endParaRPr kumimoji="0" lang="en-GB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Shape</a:t>
                      </a:r>
                      <a:endParaRPr kumimoji="0" lang="en-GB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Axes</a:t>
                      </a:r>
                      <a:endParaRPr kumimoji="0" lang="en-GB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Roof</a:t>
                      </a:r>
                      <a:endParaRPr kumimoji="0" lang="en-GB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kumimoji="0" lang="en-GB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723096"/>
                  </a:ext>
                </a:extLst>
              </a:tr>
              <a:tr h="22753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c11</a:t>
                      </a:r>
                      <a:endParaRPr kumimoji="0" lang="en-GB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short</a:t>
                      </a:r>
                      <a:endParaRPr kumimoji="0" lang="en-GB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rectangle</a:t>
                      </a:r>
                      <a:endParaRPr kumimoji="0" lang="en-GB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n-GB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none</a:t>
                      </a:r>
                      <a:endParaRPr kumimoji="0" lang="en-GB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kumimoji="0" lang="en-GB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779281"/>
                  </a:ext>
                </a:extLst>
              </a:tr>
              <a:tr h="22753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c12</a:t>
                      </a:r>
                      <a:endParaRPr kumimoji="0" lang="en-GB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long</a:t>
                      </a:r>
                      <a:endParaRPr kumimoji="0" lang="en-GB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rectangle</a:t>
                      </a:r>
                      <a:endParaRPr kumimoji="0" lang="en-GB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n-GB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none</a:t>
                      </a:r>
                      <a:endParaRPr kumimoji="0" lang="en-GB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kumimoji="0" lang="en-GB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335383"/>
                  </a:ext>
                </a:extLst>
              </a:tr>
              <a:tr h="22753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c13</a:t>
                      </a:r>
                      <a:endParaRPr kumimoji="0" lang="en-GB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short</a:t>
                      </a:r>
                      <a:endParaRPr kumimoji="0" lang="en-GB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rectangle</a:t>
                      </a:r>
                      <a:endParaRPr kumimoji="0" lang="en-GB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n-GB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peaked</a:t>
                      </a:r>
                      <a:endParaRPr kumimoji="0" lang="en-GB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kumimoji="0" lang="en-GB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977808"/>
                  </a:ext>
                </a:extLst>
              </a:tr>
              <a:tr h="22753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c14</a:t>
                      </a:r>
                      <a:endParaRPr kumimoji="0" lang="en-GB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long</a:t>
                      </a:r>
                      <a:endParaRPr kumimoji="0" lang="en-GB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rectangle</a:t>
                      </a:r>
                      <a:endParaRPr kumimoji="0" lang="en-GB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n-GB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none</a:t>
                      </a:r>
                      <a:endParaRPr kumimoji="0" lang="en-GB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kumimoji="0" lang="en-GB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698441"/>
                  </a:ext>
                </a:extLst>
              </a:tr>
              <a:tr h="22753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c21</a:t>
                      </a:r>
                      <a:endParaRPr kumimoji="0" lang="en-GB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short</a:t>
                      </a:r>
                      <a:endParaRPr kumimoji="0" lang="en-GB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rectangle</a:t>
                      </a:r>
                      <a:endParaRPr kumimoji="0" lang="en-GB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n-GB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flat</a:t>
                      </a:r>
                      <a:endParaRPr kumimoji="0" lang="en-GB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kumimoji="0" lang="en-GB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588496"/>
                  </a:ext>
                </a:extLst>
              </a:tr>
              <a:tr h="20577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kumimoji="0" lang="en-GB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kumimoji="0" lang="en-GB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kumimoji="0" lang="en-GB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kumimoji="0" lang="en-GB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kumimoji="0" lang="en-GB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kumimoji="0" lang="en-GB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816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7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329561" y="927997"/>
            <a:ext cx="11627213" cy="57411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hypothesis G is more general than a hypothesis S if and only if G ⊧ S. S is also said to be more specific than G. </a:t>
            </a:r>
          </a:p>
          <a:p>
            <a:pPr marL="457200" lvl="1" indent="0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search algorithms, the notions of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and specialization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incorporated using inductive and deductive inference rules: </a:t>
            </a:r>
          </a:p>
          <a:p>
            <a:pPr marL="0" indent="0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deductive inference rule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that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a conjunction of clauses G onto a conjunction of clauses S such that G ⊧ S  is called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rule.</a:t>
            </a:r>
          </a:p>
          <a:p>
            <a:pPr marL="457200" lvl="1" indent="0">
              <a:buNone/>
            </a:pPr>
            <a:r>
              <a:rPr lang="sv-SE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-  the typical  ILP rule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-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subsumption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sv-SE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 -  </a:t>
            </a:r>
            <a:r>
              <a:rPr lang="sv-SE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search space is a lattice under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subsumption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sv-SE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-  there exists a  least upper bound (lub) greatest lower bound (glb) and for every pair of clauses </a:t>
            </a:r>
          </a:p>
          <a:p>
            <a:pPr marL="457200" lvl="1" indent="0">
              <a:buNone/>
            </a:pPr>
            <a:endParaRPr lang="sv-SE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inductive inference rule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that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a conjunction of clauses S onto a conjunction of clauses G such that G ⊧ S is called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rule.</a:t>
            </a:r>
          </a:p>
          <a:p>
            <a:pPr marL="457200" lvl="1" indent="0">
              <a:buNone/>
            </a:pPr>
            <a:r>
              <a:rPr lang="sv-SE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the typical  ILP rules  are  </a:t>
            </a:r>
            <a:r>
              <a:rPr lang="sv-SE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resolution and inverse entailment</a:t>
            </a:r>
          </a:p>
          <a:p>
            <a:pPr marL="457200" lvl="1" indent="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- Bottom-up approaches establishes  the least general generalization (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lgg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of the positive examples.</a:t>
            </a:r>
          </a:p>
          <a:p>
            <a:pPr marL="457200" lvl="1" indent="0">
              <a:buNone/>
            </a:pPr>
            <a:endParaRPr lang="sv-SE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sv-SE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Induction is viewed as the inverse of deduction.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457200" lvl="1" indent="0">
              <a:buNone/>
            </a:pPr>
            <a:endParaRPr lang="sv-SE" altLang="en-US" sz="1800" dirty="0"/>
          </a:p>
          <a:p>
            <a:pPr marL="0" indent="0">
              <a:buNone/>
            </a:pPr>
            <a:endParaRPr lang="en-US" alt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218660" y="149087"/>
            <a:ext cx="7170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and Generalization Rules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8638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xfrm>
            <a:off x="603289" y="950060"/>
            <a:ext cx="10515600" cy="488625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key ideas of ILP as search,  a generic ILP algorithm can be   defined as follows: </a:t>
            </a:r>
          </a:p>
          <a:p>
            <a:pPr>
              <a:lnSpc>
                <a:spcPct val="80000"/>
              </a:lnSpc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sv-SE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algorithm:</a:t>
            </a:r>
          </a:p>
          <a:p>
            <a:pPr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track of a queue of candidate hypotheses QH</a:t>
            </a:r>
          </a:p>
          <a:p>
            <a:pPr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repeatedly 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deletes a hypothesis H from the queue 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expands H using some generalization or specialization rules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the resulting  hypotheses are then added to the queue of hypotheses QH 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QH is pruned to discard unpromising hypotheses from further consideration</a:t>
            </a:r>
          </a:p>
          <a:p>
            <a:pPr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continues until the stop-criterion is satisfied.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642" y="1429452"/>
            <a:ext cx="5562600" cy="19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9510" y="147144"/>
            <a:ext cx="4619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Generic ILP Algorithm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928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xfrm>
            <a:off x="16553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ILP Algorithm – </a:t>
            </a:r>
            <a:r>
              <a:rPr lang="en-US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Elements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501868" y="1184494"/>
            <a:ext cx="10660118" cy="3217715"/>
          </a:xfrm>
        </p:spPr>
        <p:txBody>
          <a:bodyPr>
            <a:noAutofit/>
          </a:bodyPr>
          <a:lstStyle/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 (HQ)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HQ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{true} in Top Down or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Bottom UP)</a:t>
            </a:r>
          </a:p>
          <a:p>
            <a:pPr marL="0" indent="0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denotes the set of inference rules applied, generalizations or  specializations</a:t>
            </a:r>
          </a:p>
          <a:p>
            <a:pPr marL="0" indent="0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influences the search strategy. One can realize a depth-­first (Delete = LIFO), a breadth-­first (Delete = FIFO) or a best-­first algorithm. </a:t>
            </a:r>
          </a:p>
          <a:p>
            <a:pPr marL="0" indent="0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the inference rules to be applied on the hypothesis H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which candidate hypotheses are to be deleted from the queue. Delete and prune together implement the search strategy. (e.g. for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hill-climbing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only keep the best hypothesis)</a:t>
            </a:r>
          </a:p>
          <a:p>
            <a:pPr marL="0" indent="0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Stop-­criterion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the conditions under which the algorithm stops , when the current set of hypothesis is already good enough (e.g. when it contains a correct hypothesis).</a:t>
            </a:r>
          </a:p>
        </p:txBody>
      </p:sp>
    </p:spTree>
    <p:extLst>
      <p:ext uri="{BB962C8B-B14F-4D97-AF65-F5344CB8AC3E}">
        <p14:creationId xmlns:p14="http://schemas.microsoft.com/office/powerpoint/2010/main" val="342251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1579</Words>
  <Application>Microsoft Macintosh PowerPoint</Application>
  <PresentationFormat>Widescreen</PresentationFormat>
  <Paragraphs>353</Paragraphs>
  <Slides>22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Equation</vt:lpstr>
      <vt:lpstr>PowerPoint Presentation</vt:lpstr>
      <vt:lpstr>Inductive Logic Programming (ILP)</vt:lpstr>
      <vt:lpstr>Logical reasoning: deduction</vt:lpstr>
      <vt:lpstr>Logical reasoning: induction</vt:lpstr>
      <vt:lpstr>PowerPoint Presentation</vt:lpstr>
      <vt:lpstr>PowerPoint Presentation</vt:lpstr>
      <vt:lpstr>PowerPoint Presentation</vt:lpstr>
      <vt:lpstr>PowerPoint Presentation</vt:lpstr>
      <vt:lpstr>ILP Algorithm – Elements</vt:lpstr>
      <vt:lpstr>Pruning the search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sample of ILP systems</vt:lpstr>
      <vt:lpstr>PowerPoint Presentation</vt:lpstr>
      <vt:lpstr>PROGOL (Muggleton, 1995)</vt:lpstr>
      <vt:lpstr>Two important application areas for ILP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Office User</cp:lastModifiedBy>
  <cp:revision>88</cp:revision>
  <dcterms:created xsi:type="dcterms:W3CDTF">2019-01-07T11:51:34Z</dcterms:created>
  <dcterms:modified xsi:type="dcterms:W3CDTF">2019-03-18T07:54:28Z</dcterms:modified>
</cp:coreProperties>
</file>