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268" r:id="rId2"/>
    <p:sldId id="256" r:id="rId3"/>
    <p:sldId id="299" r:id="rId4"/>
    <p:sldId id="258" r:id="rId5"/>
    <p:sldId id="260" r:id="rId6"/>
    <p:sldId id="279" r:id="rId7"/>
    <p:sldId id="288" r:id="rId8"/>
    <p:sldId id="294" r:id="rId9"/>
    <p:sldId id="300" r:id="rId10"/>
    <p:sldId id="295" r:id="rId11"/>
    <p:sldId id="298" r:id="rId12"/>
    <p:sldId id="296" r:id="rId13"/>
    <p:sldId id="297" r:id="rId14"/>
    <p:sldId id="292"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79" autoAdjust="0"/>
    <p:restoredTop sz="94660"/>
  </p:normalViewPr>
  <p:slideViewPr>
    <p:cSldViewPr snapToGrid="0">
      <p:cViewPr varScale="1">
        <p:scale>
          <a:sx n="103" d="100"/>
          <a:sy n="103" d="100"/>
        </p:scale>
        <p:origin x="168"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251F0-0A99-4AF0-8435-0788CFF5DF84}" type="datetimeFigureOut">
              <a:rPr lang="en-US" smtClean="0"/>
              <a:t>3/18/19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55951-5824-4C64-886D-E6F528772AF3}" type="slidenum">
              <a:rPr lang="en-US" smtClean="0"/>
              <a:t>‹#›</a:t>
            </a:fld>
            <a:endParaRPr lang="en-US"/>
          </a:p>
        </p:txBody>
      </p:sp>
    </p:spTree>
    <p:extLst>
      <p:ext uri="{BB962C8B-B14F-4D97-AF65-F5344CB8AC3E}">
        <p14:creationId xmlns:p14="http://schemas.microsoft.com/office/powerpoint/2010/main" val="2097734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fld id="{596B4EA1-3816-4EB6-BB15-D7DF5169271A}" type="slidenum">
              <a:rPr lang="zh-TW" altLang="en-US" sz="1200"/>
              <a:pPr eaLnBrk="1" hangingPunct="1"/>
              <a:t>12</a:t>
            </a:fld>
            <a:endParaRPr lang="en-US" altLang="zh-TW"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3096404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anose="020B0604030504040204" pitchFamily="34" charset="0"/>
                <a:ea typeface="新細明體" pitchFamily="18" charset="-120"/>
              </a:defRPr>
            </a:lvl1pPr>
            <a:lvl2pPr marL="742950" indent="-285750" eaLnBrk="0" hangingPunct="0">
              <a:defRPr kumimoji="1" sz="2400">
                <a:solidFill>
                  <a:schemeClr val="tx1"/>
                </a:solidFill>
                <a:latin typeface="Tahoma" panose="020B0604030504040204" pitchFamily="34" charset="0"/>
                <a:ea typeface="新細明體" pitchFamily="18" charset="-120"/>
              </a:defRPr>
            </a:lvl2pPr>
            <a:lvl3pPr marL="1143000" indent="-228600" eaLnBrk="0" hangingPunct="0">
              <a:defRPr kumimoji="1" sz="2400">
                <a:solidFill>
                  <a:schemeClr val="tx1"/>
                </a:solidFill>
                <a:latin typeface="Tahoma" panose="020B0604030504040204" pitchFamily="34" charset="0"/>
                <a:ea typeface="新細明體" pitchFamily="18" charset="-120"/>
              </a:defRPr>
            </a:lvl3pPr>
            <a:lvl4pPr marL="1600200" indent="-228600" eaLnBrk="0" hangingPunct="0">
              <a:defRPr kumimoji="1" sz="2400">
                <a:solidFill>
                  <a:schemeClr val="tx1"/>
                </a:solidFill>
                <a:latin typeface="Tahoma" panose="020B0604030504040204" pitchFamily="34" charset="0"/>
                <a:ea typeface="新細明體" pitchFamily="18" charset="-120"/>
              </a:defRPr>
            </a:lvl4pPr>
            <a:lvl5pPr marL="2057400" indent="-228600" eaLnBrk="0" hangingPunct="0">
              <a:defRPr kumimoji="1" sz="2400">
                <a:solidFill>
                  <a:schemeClr val="tx1"/>
                </a:solidFill>
                <a:latin typeface="Tahoma" panose="020B0604030504040204"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新細明體" pitchFamily="18" charset="-120"/>
              </a:defRPr>
            </a:lvl9pPr>
          </a:lstStyle>
          <a:p>
            <a:pPr eaLnBrk="1" hangingPunct="1"/>
            <a:fld id="{42CFD2FE-B926-4F62-A70E-EB178E61B7AA}" type="slidenum">
              <a:rPr lang="zh-TW" altLang="en-US" sz="1200"/>
              <a:pPr eaLnBrk="1" hangingPunct="1"/>
              <a:t>13</a:t>
            </a:fld>
            <a:endParaRPr lang="en-US" altLang="zh-TW"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en-US"/>
          </a:p>
        </p:txBody>
      </p:sp>
    </p:spTree>
    <p:extLst>
      <p:ext uri="{BB962C8B-B14F-4D97-AF65-F5344CB8AC3E}">
        <p14:creationId xmlns:p14="http://schemas.microsoft.com/office/powerpoint/2010/main" val="594819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15520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186552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01633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82826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AFD4E9-C6BE-4AAB-9AB8-0FBBCEA66F68}" type="datetimeFigureOut">
              <a:rPr lang="en-US" smtClean="0"/>
              <a:t>3/18/19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427405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286068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AFD4E9-C6BE-4AAB-9AB8-0FBBCEA66F68}" type="datetimeFigureOut">
              <a:rPr lang="en-US" smtClean="0"/>
              <a:t>3/18/19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15821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AFD4E9-C6BE-4AAB-9AB8-0FBBCEA66F68}" type="datetimeFigureOut">
              <a:rPr lang="en-US" smtClean="0"/>
              <a:t>3/18/19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98038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AFD4E9-C6BE-4AAB-9AB8-0FBBCEA66F68}" type="datetimeFigureOut">
              <a:rPr lang="en-US" smtClean="0"/>
              <a:t>3/18/19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14595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289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AFD4E9-C6BE-4AAB-9AB8-0FBBCEA66F68}" type="datetimeFigureOut">
              <a:rPr lang="en-US" smtClean="0"/>
              <a:t>3/18/19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093850-5433-4F1B-AE52-5ED5ED64DADC}" type="slidenum">
              <a:rPr lang="en-US" smtClean="0"/>
              <a:t>‹#›</a:t>
            </a:fld>
            <a:endParaRPr lang="en-US"/>
          </a:p>
        </p:txBody>
      </p:sp>
    </p:spTree>
    <p:extLst>
      <p:ext uri="{BB962C8B-B14F-4D97-AF65-F5344CB8AC3E}">
        <p14:creationId xmlns:p14="http://schemas.microsoft.com/office/powerpoint/2010/main" val="3774097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AFD4E9-C6BE-4AAB-9AB8-0FBBCEA66F68}" type="datetimeFigureOut">
              <a:rPr lang="en-US" smtClean="0"/>
              <a:t>3/18/19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93850-5433-4F1B-AE52-5ED5ED64DADC}" type="slidenum">
              <a:rPr lang="en-US" smtClean="0"/>
              <a:t>‹#›</a:t>
            </a:fld>
            <a:endParaRPr lang="en-US"/>
          </a:p>
        </p:txBody>
      </p:sp>
      <p:sp>
        <p:nvSpPr>
          <p:cNvPr id="7" name="Oval 6">
            <a:extLst>
              <a:ext uri="{FF2B5EF4-FFF2-40B4-BE49-F238E27FC236}">
                <a16:creationId xmlns:a16="http://schemas.microsoft.com/office/drawing/2014/main" id="{E831272D-89DD-A84A-B7C6-6D20A34A758C}"/>
              </a:ext>
            </a:extLst>
          </p:cNvPr>
          <p:cNvSpPr/>
          <p:nvPr userDrawn="1"/>
        </p:nvSpPr>
        <p:spPr>
          <a:xfrm>
            <a:off x="3077816" y="445397"/>
            <a:ext cx="6463749" cy="5688496"/>
          </a:xfrm>
          <a:prstGeom prst="ellipse">
            <a:avLst/>
          </a:prstGeom>
          <a:blipFill dpi="0" rotWithShape="1">
            <a:blip r:embed="rId13">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1965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quora.com/What-is-the-difference-between-model-based-and-model-free-reinforcement-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quora.com/What-is-the-difference-between-model-based-and-model-free-reinforcement-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quora.com/What-is-the-difference-between-model-based-and-model-free-reinforcement-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580" y="1168366"/>
            <a:ext cx="12156516" cy="5016758"/>
          </a:xfrm>
          <a:prstGeom prst="rect">
            <a:avLst/>
          </a:prstGeom>
          <a:noFill/>
        </p:spPr>
        <p:txBody>
          <a:bodyPr wrap="square" rtlCol="0">
            <a:spAutoFit/>
          </a:bodyPr>
          <a:lstStyle/>
          <a:p>
            <a:r>
              <a:rPr lang="sv-SE" sz="2400" b="1" dirty="0">
                <a:latin typeface="Times New Roman" panose="02020603050405020304" pitchFamily="18" charset="0"/>
                <a:cs typeface="Times New Roman" panose="02020603050405020304" pitchFamily="18" charset="0"/>
              </a:rPr>
              <a:t>NPTEL      </a:t>
            </a:r>
          </a:p>
          <a:p>
            <a:endParaRPr lang="sv-SE" sz="2400" b="1"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Video Course on Machine Learning</a:t>
            </a:r>
          </a:p>
          <a:p>
            <a:endParaRPr lang="sv-SE" sz="2400" b="1" dirty="0">
              <a:latin typeface="Times New Roman" panose="02020603050405020304" pitchFamily="18" charset="0"/>
              <a:cs typeface="Times New Roman" panose="02020603050405020304" pitchFamily="18" charset="0"/>
            </a:endParaRPr>
          </a:p>
          <a:p>
            <a:r>
              <a:rPr lang="sv-SE" sz="2400" i="1" dirty="0">
                <a:latin typeface="Times New Roman" panose="02020603050405020304" pitchFamily="18" charset="0"/>
                <a:cs typeface="Times New Roman" panose="02020603050405020304" pitchFamily="18" charset="0"/>
              </a:rPr>
              <a:t>Professor Carl Gustaf Jansson, KTH</a:t>
            </a: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endParaRPr lang="sv-SE" sz="2400" i="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Week 5 	Machine Learning enabled </a:t>
            </a:r>
          </a:p>
          <a:p>
            <a:r>
              <a:rPr lang="sv-SE" sz="3200" b="1" dirty="0">
                <a:latin typeface="Times New Roman" panose="02020603050405020304" pitchFamily="18" charset="0"/>
                <a:cs typeface="Times New Roman" panose="02020603050405020304" pitchFamily="18" charset="0"/>
              </a:rPr>
              <a:t>		by prior Theories</a:t>
            </a:r>
          </a:p>
          <a:p>
            <a:endParaRPr lang="sv-SE" sz="3200" b="1" dirty="0">
              <a:latin typeface="Times New Roman" panose="02020603050405020304" pitchFamily="18" charset="0"/>
              <a:cs typeface="Times New Roman" panose="02020603050405020304" pitchFamily="18" charset="0"/>
            </a:endParaRPr>
          </a:p>
          <a:p>
            <a:r>
              <a:rPr lang="sv-SE" sz="3200" b="1" dirty="0">
                <a:latin typeface="Times New Roman" panose="02020603050405020304" pitchFamily="18" charset="0"/>
                <a:cs typeface="Times New Roman" panose="02020603050405020304" pitchFamily="18" charset="0"/>
              </a:rPr>
              <a:t>Video 5.4   Reinforcement Learning </a:t>
            </a:r>
            <a:r>
              <a:rPr lang="en-SE" sz="3200" b="1" dirty="0">
                <a:latin typeface="Times New Roman" panose="02020603050405020304" pitchFamily="18" charset="0"/>
                <a:cs typeface="Times New Roman" panose="02020603050405020304" pitchFamily="18" charset="0"/>
              </a:rPr>
              <a:t>–</a:t>
            </a:r>
            <a:r>
              <a:rPr lang="sv-SE" sz="3200" b="1" dirty="0">
                <a:latin typeface="Times New Roman" panose="02020603050405020304" pitchFamily="18" charset="0"/>
                <a:cs typeface="Times New Roman" panose="02020603050405020304" pitchFamily="18" charset="0"/>
              </a:rPr>
              <a:t> Part 1 - Introduction</a:t>
            </a:r>
            <a:endParaRPr lang="en-US" sz="3200" b="1" dirty="0">
              <a:latin typeface="Times New Roman" panose="02020603050405020304" pitchFamily="18" charset="0"/>
              <a:cs typeface="Times New Roman" panose="02020603050405020304" pitchFamily="18" charset="0"/>
            </a:endParaRPr>
          </a:p>
        </p:txBody>
      </p:sp>
      <p:pic>
        <p:nvPicPr>
          <p:cNvPr id="9218" name="Picture 2" descr="Image result for reinforcement learning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195" y="545924"/>
            <a:ext cx="3471203" cy="243502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reinforcement learning g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195" y="2905873"/>
            <a:ext cx="3471203" cy="195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17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618856" y="3326709"/>
            <a:ext cx="1012466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Richard Bellman's Principle of Optimality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An optimal policy has the property that whatever the initial state and initial decision are, the remaining decisions must constitute an optimal policy with regard to the state resulting from the first decision. </a:t>
            </a:r>
            <a:endParaRPr lang="sv-SE"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en-US" b="1" dirty="0">
                <a:latin typeface="Times New Roman" panose="02020603050405020304" pitchFamily="18" charset="0"/>
                <a:cs typeface="Times New Roman" panose="02020603050405020304" pitchFamily="18" charset="0"/>
              </a:rPr>
              <a:t>An optimal value function </a:t>
            </a:r>
            <a:r>
              <a:rPr lang="sv-SE" altLang="en-US" dirty="0">
                <a:latin typeface="Times New Roman" panose="02020603050405020304" pitchFamily="18" charset="0"/>
                <a:cs typeface="Times New Roman" panose="02020603050405020304" pitchFamily="18" charset="0"/>
              </a:rPr>
              <a:t>is a solution to the so called </a:t>
            </a:r>
            <a:r>
              <a:rPr lang="sv-SE" altLang="en-US" b="1" dirty="0">
                <a:latin typeface="Times New Roman" panose="02020603050405020304" pitchFamily="18" charset="0"/>
                <a:cs typeface="Times New Roman" panose="02020603050405020304" pitchFamily="18" charset="0"/>
              </a:rPr>
              <a:t>Bellman equation: </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sv-SE" altLang="en-US" b="1" dirty="0">
                <a:latin typeface="Times New Roman" panose="02020603050405020304" pitchFamily="18" charset="0"/>
                <a:cs typeface="Times New Roman" panose="02020603050405020304" pitchFamily="18" charset="0"/>
              </a:rPr>
              <a:t> An optimal value function can be the basis for an optimal policy function.</a:t>
            </a:r>
            <a:endParaRPr lang="sv-SE"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559890" y="1651146"/>
            <a:ext cx="4790414" cy="1477328"/>
          </a:xfrm>
          <a:prstGeom prst="rect">
            <a:avLst/>
          </a:prstGeom>
          <a:noFill/>
        </p:spPr>
        <p:txBody>
          <a:bodyPr wrap="none" rtlCol="0">
            <a:spAutoFit/>
          </a:bodyPr>
          <a:lstStyle/>
          <a:p>
            <a:pPr lvl="1" indent="-45720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π</a:t>
            </a:r>
            <a:r>
              <a:rPr lang="en-US" altLang="en-US" dirty="0">
                <a:solidFill>
                  <a:srgbClr val="222222"/>
                </a:solidFill>
                <a:latin typeface="Times New Roman" panose="02020603050405020304" pitchFamily="18" charset="0"/>
                <a:cs typeface="Times New Roman" panose="02020603050405020304" pitchFamily="18" charset="0"/>
              </a:rPr>
              <a:t>(s):= </a:t>
            </a:r>
            <a:r>
              <a:rPr lang="en-US" altLang="en-US" dirty="0" err="1">
                <a:solidFill>
                  <a:srgbClr val="222222"/>
                </a:solidFill>
                <a:latin typeface="Times New Roman" panose="02020603050405020304" pitchFamily="18" charset="0"/>
                <a:cs typeface="Times New Roman" panose="02020603050405020304" pitchFamily="18" charset="0"/>
              </a:rPr>
              <a:t>argmax</a:t>
            </a:r>
            <a:r>
              <a:rPr lang="en-US" altLang="en-US" dirty="0">
                <a:solidFill>
                  <a:srgbClr val="222222"/>
                </a:solidFill>
                <a:latin typeface="Times New Roman" panose="02020603050405020304" pitchFamily="18" charset="0"/>
                <a:cs typeface="Times New Roman" panose="02020603050405020304" pitchFamily="18" charset="0"/>
              </a:rPr>
              <a:t> ∑ T(</a:t>
            </a:r>
            <a:r>
              <a:rPr lang="en-US" altLang="en-US" dirty="0" err="1">
                <a:solidFill>
                  <a:srgbClr val="222222"/>
                </a:solidFill>
                <a:latin typeface="Times New Roman" panose="02020603050405020304" pitchFamily="18" charset="0"/>
                <a:cs typeface="Times New Roman" panose="02020603050405020304" pitchFamily="18" charset="0"/>
              </a:rPr>
              <a:t>s,a</a:t>
            </a:r>
            <a:r>
              <a:rPr lang="en-US" altLang="en-US" dirty="0">
                <a:solidFill>
                  <a:srgbClr val="222222"/>
                </a:solidFill>
                <a:latin typeface="Times New Roman" panose="02020603050405020304" pitchFamily="18" charset="0"/>
                <a:cs typeface="Times New Roman" panose="02020603050405020304" pitchFamily="18" charset="0"/>
              </a:rPr>
              <a:t>) * (R(s´|</a:t>
            </a:r>
            <a:r>
              <a:rPr lang="en-US" altLang="en-US" dirty="0" err="1">
                <a:solidFill>
                  <a:srgbClr val="222222"/>
                </a:solidFill>
                <a:latin typeface="Times New Roman" panose="02020603050405020304" pitchFamily="18" charset="0"/>
                <a:cs typeface="Times New Roman" panose="02020603050405020304" pitchFamily="18" charset="0"/>
              </a:rPr>
              <a:t>s,a</a:t>
            </a:r>
            <a:r>
              <a:rPr lang="en-US" altLang="en-US" dirty="0">
                <a:solidFill>
                  <a:srgbClr val="222222"/>
                </a:solidFill>
                <a:latin typeface="Times New Roman" panose="02020603050405020304" pitchFamily="18" charset="0"/>
                <a:cs typeface="Times New Roman" panose="02020603050405020304" pitchFamily="18" charset="0"/>
              </a:rPr>
              <a:t>)+</a:t>
            </a:r>
            <a:r>
              <a:rPr lang="sv-SE" dirty="0">
                <a:latin typeface="Times New Roman" panose="02020603050405020304" pitchFamily="18" charset="0"/>
                <a:cs typeface="Times New Roman" panose="02020603050405020304" pitchFamily="18" charset="0"/>
              </a:rPr>
              <a:t>      * </a:t>
            </a:r>
            <a:r>
              <a:rPr lang="en-US" altLang="en-US" dirty="0">
                <a:solidFill>
                  <a:srgbClr val="222222"/>
                </a:solidFill>
                <a:latin typeface="Times New Roman" panose="02020603050405020304" pitchFamily="18" charset="0"/>
                <a:cs typeface="Times New Roman" panose="02020603050405020304" pitchFamily="18" charset="0"/>
              </a:rPr>
              <a:t>V(s') )   </a:t>
            </a:r>
          </a:p>
          <a:p>
            <a:pPr lvl="1" indent="-457200" eaLnBrk="0" fontAlgn="base" hangingPunct="0">
              <a:spcBef>
                <a:spcPct val="0"/>
              </a:spcBef>
              <a:spcAft>
                <a:spcPct val="0"/>
              </a:spcAft>
            </a:pPr>
            <a:r>
              <a:rPr lang="sv-SE" dirty="0">
                <a:solidFill>
                  <a:srgbClr val="222222"/>
                </a:solidFill>
                <a:latin typeface="Times New Roman" panose="02020603050405020304" pitchFamily="18" charset="0"/>
                <a:cs typeface="Times New Roman" panose="02020603050405020304" pitchFamily="18" charset="0"/>
              </a:rPr>
              <a:t>                    a     s´</a:t>
            </a:r>
          </a:p>
          <a:p>
            <a:pPr lvl="1" indent="-457200" eaLnBrk="0" fontAlgn="base" hangingPunct="0">
              <a:spcBef>
                <a:spcPct val="0"/>
              </a:spcBef>
              <a:spcAft>
                <a:spcPct val="0"/>
              </a:spcAft>
            </a:pPr>
            <a:endParaRPr lang="en-US" altLang="en-US" dirty="0">
              <a:solidFill>
                <a:srgbClr val="222222"/>
              </a:solidFill>
              <a:latin typeface="Times New Roman" panose="02020603050405020304" pitchFamily="18" charset="0"/>
              <a:cs typeface="Times New Roman" panose="02020603050405020304" pitchFamily="18" charset="0"/>
            </a:endParaRPr>
          </a:p>
          <a:p>
            <a:pPr lvl="1" indent="-45720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V</a:t>
            </a:r>
            <a:r>
              <a:rPr lang="en-US" altLang="en-US" dirty="0">
                <a:solidFill>
                  <a:srgbClr val="222222"/>
                </a:solidFill>
                <a:latin typeface="Times New Roman" panose="02020603050405020304" pitchFamily="18" charset="0"/>
                <a:cs typeface="Times New Roman" panose="02020603050405020304" pitchFamily="18" charset="0"/>
              </a:rPr>
              <a:t>(s):= ∑ T</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solidFill>
                  <a:srgbClr val="222222"/>
                </a:solidFill>
                <a:latin typeface="Times New Roman" panose="02020603050405020304" pitchFamily="18" charset="0"/>
                <a:cs typeface="Times New Roman" panose="02020603050405020304" pitchFamily="18" charset="0"/>
              </a:rPr>
              <a:t>(</a:t>
            </a:r>
            <a:r>
              <a:rPr lang="en-US" altLang="en-US" dirty="0" err="1">
                <a:solidFill>
                  <a:srgbClr val="222222"/>
                </a:solidFill>
                <a:latin typeface="Times New Roman" panose="02020603050405020304" pitchFamily="18" charset="0"/>
                <a:cs typeface="Times New Roman" panose="02020603050405020304" pitchFamily="18" charset="0"/>
              </a:rPr>
              <a:t>s,a</a:t>
            </a:r>
            <a:r>
              <a:rPr lang="en-US" altLang="en-US" dirty="0">
                <a:solidFill>
                  <a:srgbClr val="222222"/>
                </a:solidFill>
                <a:latin typeface="Times New Roman" panose="02020603050405020304" pitchFamily="18" charset="0"/>
                <a:cs typeface="Times New Roman" panose="02020603050405020304" pitchFamily="18" charset="0"/>
              </a:rPr>
              <a:t>) * (R(s´|</a:t>
            </a:r>
            <a:r>
              <a:rPr lang="en-US" altLang="en-US" dirty="0" err="1">
                <a:solidFill>
                  <a:srgbClr val="222222"/>
                </a:solidFill>
                <a:latin typeface="Times New Roman" panose="02020603050405020304" pitchFamily="18" charset="0"/>
                <a:cs typeface="Times New Roman" panose="02020603050405020304" pitchFamily="18" charset="0"/>
              </a:rPr>
              <a:t>s,a</a:t>
            </a:r>
            <a:r>
              <a:rPr lang="en-US" altLang="en-US" dirty="0">
                <a:solidFill>
                  <a:srgbClr val="222222"/>
                </a:solidFill>
                <a:latin typeface="Times New Roman" panose="02020603050405020304" pitchFamily="18" charset="0"/>
                <a:cs typeface="Times New Roman" panose="02020603050405020304" pitchFamily="18" charset="0"/>
              </a:rPr>
              <a:t>)+</a:t>
            </a:r>
            <a:r>
              <a:rPr lang="sv-SE" dirty="0">
                <a:latin typeface="Times New Roman" panose="02020603050405020304" pitchFamily="18" charset="0"/>
                <a:cs typeface="Times New Roman" panose="02020603050405020304" pitchFamily="18" charset="0"/>
              </a:rPr>
              <a:t>     *   </a:t>
            </a:r>
            <a:r>
              <a:rPr lang="en-US" altLang="en-US" dirty="0">
                <a:solidFill>
                  <a:srgbClr val="222222"/>
                </a:solidFill>
                <a:latin typeface="Times New Roman" panose="02020603050405020304" pitchFamily="18" charset="0"/>
                <a:cs typeface="Times New Roman" panose="02020603050405020304" pitchFamily="18" charset="0"/>
              </a:rPr>
              <a:t>V(s') )   </a:t>
            </a:r>
          </a:p>
          <a:p>
            <a:pPr lvl="1" indent="-457200" eaLnBrk="0" fontAlgn="base" hangingPunct="0">
              <a:spcBef>
                <a:spcPct val="0"/>
              </a:spcBef>
              <a:spcAft>
                <a:spcPct val="0"/>
              </a:spcAft>
            </a:pPr>
            <a:r>
              <a:rPr lang="sv-SE" dirty="0">
                <a:solidFill>
                  <a:srgbClr val="222222"/>
                </a:solidFill>
                <a:latin typeface="Times New Roman" panose="02020603050405020304" pitchFamily="18" charset="0"/>
                <a:cs typeface="Times New Roman" panose="02020603050405020304" pitchFamily="18" charset="0"/>
              </a:rPr>
              <a:t>           s´</a:t>
            </a:r>
          </a:p>
        </p:txBody>
      </p:sp>
      <p:pic>
        <p:nvPicPr>
          <p:cNvPr id="7" name="Picture 6"/>
          <p:cNvPicPr>
            <a:picLocks noChangeAspect="1"/>
          </p:cNvPicPr>
          <p:nvPr/>
        </p:nvPicPr>
        <p:blipFill>
          <a:blip r:embed="rId2"/>
          <a:stretch>
            <a:fillRect/>
          </a:stretch>
        </p:blipFill>
        <p:spPr>
          <a:xfrm>
            <a:off x="4314988" y="5339253"/>
            <a:ext cx="203520" cy="203520"/>
          </a:xfrm>
          <a:prstGeom prst="rect">
            <a:avLst/>
          </a:prstGeom>
        </p:spPr>
      </p:pic>
      <p:sp>
        <p:nvSpPr>
          <p:cNvPr id="9" name="TextBox 8"/>
          <p:cNvSpPr txBox="1"/>
          <p:nvPr/>
        </p:nvSpPr>
        <p:spPr>
          <a:xfrm>
            <a:off x="1431691" y="5212781"/>
            <a:ext cx="4804200" cy="646331"/>
          </a:xfrm>
          <a:prstGeom prst="rect">
            <a:avLst/>
          </a:prstGeom>
          <a:noFill/>
        </p:spPr>
        <p:txBody>
          <a:bodyPr wrap="none" rtlCol="0">
            <a:spAutoFit/>
          </a:bodyPr>
          <a:lstStyle/>
          <a:p>
            <a:r>
              <a:rPr lang="sv-SE" dirty="0">
                <a:latin typeface="Times New Roman" panose="02020603050405020304" pitchFamily="18" charset="0"/>
                <a:cs typeface="Times New Roman" panose="02020603050405020304" pitchFamily="18" charset="0"/>
              </a:rPr>
              <a:t> V(s) =   Max    (  R(s´|s,ai) +      * V(s´ =T(s,ai)   )</a:t>
            </a:r>
          </a:p>
          <a:p>
            <a:r>
              <a:rPr lang="sv-SE" dirty="0">
                <a:latin typeface="Times New Roman" panose="02020603050405020304" pitchFamily="18" charset="0"/>
                <a:cs typeface="Times New Roman" panose="02020603050405020304" pitchFamily="18" charset="0"/>
              </a:rPr>
              <a:t>                 i=1..n</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70906" y="214553"/>
            <a:ext cx="927529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Bellman´s  principle of optimality and the Bellman equation</a:t>
            </a:r>
          </a:p>
        </p:txBody>
      </p:sp>
      <p:sp>
        <p:nvSpPr>
          <p:cNvPr id="2" name="TextBox 1"/>
          <p:cNvSpPr txBox="1"/>
          <p:nvPr/>
        </p:nvSpPr>
        <p:spPr>
          <a:xfrm>
            <a:off x="618856" y="1155078"/>
            <a:ext cx="8815234" cy="1754326"/>
          </a:xfrm>
          <a:prstGeom prst="rect">
            <a:avLst/>
          </a:prstGeom>
          <a:noFill/>
        </p:spPr>
        <p:txBody>
          <a:bodyPr wrap="none" rtlCol="0">
            <a:spAutoFit/>
          </a:bodyPr>
          <a:lstStyle/>
          <a:p>
            <a:r>
              <a:rPr lang="sv-SE" dirty="0">
                <a:latin typeface="Times New Roman" panose="02020603050405020304" pitchFamily="18" charset="0"/>
                <a:cs typeface="Times New Roman" panose="02020603050405020304" pitchFamily="18" charset="0"/>
              </a:rPr>
              <a:t>Dynamic programming algorithms has the ambition to  optimize the following two functions:</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Policy function:</a:t>
            </a:r>
          </a:p>
          <a:p>
            <a:endParaRPr lang="sv-SE" dirty="0">
              <a:latin typeface="Times New Roman" panose="02020603050405020304" pitchFamily="18" charset="0"/>
              <a:cs typeface="Times New Roman" panose="02020603050405020304" pitchFamily="18" charset="0"/>
            </a:endParaRP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Value  function:                                                                           </a:t>
            </a:r>
            <a:endParaRPr lang="en-US"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6071609" y="1651146"/>
            <a:ext cx="261382" cy="261382"/>
          </a:xfrm>
          <a:prstGeom prst="rect">
            <a:avLst/>
          </a:prstGeom>
        </p:spPr>
      </p:pic>
      <p:pic>
        <p:nvPicPr>
          <p:cNvPr id="13" name="Picture 12"/>
          <p:cNvPicPr>
            <a:picLocks noChangeAspect="1"/>
          </p:cNvPicPr>
          <p:nvPr/>
        </p:nvPicPr>
        <p:blipFill>
          <a:blip r:embed="rId2"/>
          <a:stretch>
            <a:fillRect/>
          </a:stretch>
        </p:blipFill>
        <p:spPr>
          <a:xfrm>
            <a:off x="5358397" y="2540409"/>
            <a:ext cx="203520" cy="203520"/>
          </a:xfrm>
          <a:prstGeom prst="rect">
            <a:avLst/>
          </a:prstGeom>
        </p:spPr>
      </p:pic>
    </p:spTree>
    <p:extLst>
      <p:ext uri="{BB962C8B-B14F-4D97-AF65-F5344CB8AC3E}">
        <p14:creationId xmlns:p14="http://schemas.microsoft.com/office/powerpoint/2010/main" val="151169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062" y="302359"/>
            <a:ext cx="10493770" cy="5663089"/>
          </a:xfrm>
          <a:prstGeom prst="rect">
            <a:avLst/>
          </a:prstGeom>
          <a:noFill/>
        </p:spPr>
        <p:txBody>
          <a:bodyPr wrap="none" rtlCol="0">
            <a:spAutoFit/>
          </a:bodyPr>
          <a:lstStyle/>
          <a:p>
            <a:r>
              <a:rPr lang="sv-SE" sz="2800" b="1" dirty="0">
                <a:latin typeface="Times New Roman" panose="02020603050405020304" pitchFamily="18" charset="0"/>
                <a:cs typeface="Times New Roman" panose="02020603050405020304" pitchFamily="18" charset="0"/>
              </a:rPr>
              <a:t>Three standard approaches to solve the Bellman Equation</a:t>
            </a:r>
          </a:p>
          <a:p>
            <a:endParaRPr lang="sv-SE" sz="2800" b="1" dirty="0">
              <a:latin typeface="Times New Roman" panose="02020603050405020304" pitchFamily="18" charset="0"/>
              <a:cs typeface="Times New Roman" panose="02020603050405020304" pitchFamily="18" charset="0"/>
            </a:endParaRPr>
          </a:p>
          <a:p>
            <a:r>
              <a:rPr lang="sv-SE" sz="2800" b="1" dirty="0">
                <a:latin typeface="Times New Roman" panose="02020603050405020304" pitchFamily="18" charset="0"/>
                <a:cs typeface="Times New Roman" panose="02020603050405020304" pitchFamily="18" charset="0"/>
              </a:rPr>
              <a:t>Value iteration</a:t>
            </a:r>
          </a:p>
          <a:p>
            <a:pPr lvl="1"/>
            <a:r>
              <a:rPr lang="en-US" sz="2000" dirty="0" err="1">
                <a:latin typeface="Times New Roman" panose="02020603050405020304" pitchFamily="18" charset="0"/>
                <a:cs typeface="Times New Roman" panose="02020603050405020304" pitchFamily="18" charset="0"/>
              </a:rPr>
              <a:t>Initialise</a:t>
            </a:r>
            <a:r>
              <a:rPr lang="en-US" sz="2000" dirty="0">
                <a:latin typeface="Times New Roman" panose="02020603050405020304" pitchFamily="18" charset="0"/>
                <a:cs typeface="Times New Roman" panose="02020603050405020304" pitchFamily="18" charset="0"/>
              </a:rPr>
              <a:t> V arbitrarily </a:t>
            </a:r>
          </a:p>
          <a:p>
            <a:pPr lvl="1"/>
            <a:r>
              <a:rPr lang="en-US" sz="2000" dirty="0">
                <a:latin typeface="Times New Roman" panose="02020603050405020304" pitchFamily="18" charset="0"/>
                <a:cs typeface="Times New Roman" panose="02020603050405020304" pitchFamily="18" charset="0"/>
              </a:rPr>
              <a:t>repeat </a:t>
            </a:r>
          </a:p>
          <a:p>
            <a:pPr lvl="2"/>
            <a:r>
              <a:rPr lang="en-US" sz="2000" dirty="0">
                <a:latin typeface="Times New Roman" panose="02020603050405020304" pitchFamily="18" charset="0"/>
                <a:cs typeface="Times New Roman" panose="02020603050405020304" pitchFamily="18" charset="0"/>
              </a:rPr>
              <a:t>Improve Vk+1 using the estimate of </a:t>
            </a:r>
            <a:r>
              <a:rPr lang="en-US" sz="2000" dirty="0" err="1">
                <a:latin typeface="Times New Roman" panose="02020603050405020304" pitchFamily="18" charset="0"/>
                <a:cs typeface="Times New Roman" panose="02020603050405020304" pitchFamily="18" charset="0"/>
              </a:rPr>
              <a:t>Vk</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until convergence</a:t>
            </a:r>
            <a:endParaRPr lang="sv-SE" sz="2000" dirty="0">
              <a:latin typeface="Times New Roman" panose="02020603050405020304" pitchFamily="18" charset="0"/>
              <a:cs typeface="Times New Roman" panose="02020603050405020304" pitchFamily="18" charset="0"/>
            </a:endParaRPr>
          </a:p>
          <a:p>
            <a:r>
              <a:rPr lang="sv-SE" sz="2800" b="1" dirty="0">
                <a:latin typeface="Times New Roman" panose="02020603050405020304" pitchFamily="18" charset="0"/>
                <a:cs typeface="Times New Roman" panose="02020603050405020304" pitchFamily="18" charset="0"/>
              </a:rPr>
              <a:t>Policy iteration</a:t>
            </a:r>
          </a:p>
          <a:p>
            <a:pPr lvl="1"/>
            <a:r>
              <a:rPr lang="en-US" sz="2000" dirty="0" err="1">
                <a:latin typeface="Times New Roman" panose="02020603050405020304" pitchFamily="18" charset="0"/>
                <a:cs typeface="Times New Roman" panose="02020603050405020304" pitchFamily="18" charset="0"/>
              </a:rPr>
              <a:t>Initialise</a:t>
            </a:r>
            <a:r>
              <a:rPr lang="en-US" sz="2000" dirty="0">
                <a:latin typeface="Times New Roman" panose="02020603050405020304" pitchFamily="18" charset="0"/>
                <a:cs typeface="Times New Roman" panose="02020603050405020304" pitchFamily="18" charset="0"/>
              </a:rPr>
              <a:t> V and </a:t>
            </a:r>
            <a:r>
              <a:rPr lang="el-GR" sz="2000" dirty="0">
                <a:latin typeface="Times New Roman" panose="02020603050405020304" pitchFamily="18" charset="0"/>
                <a:cs typeface="Times New Roman" panose="02020603050405020304" pitchFamily="18" charset="0"/>
              </a:rPr>
              <a:t>π </a:t>
            </a:r>
            <a:r>
              <a:rPr lang="en-US" sz="2000" dirty="0">
                <a:latin typeface="Times New Roman" panose="02020603050405020304" pitchFamily="18" charset="0"/>
                <a:cs typeface="Times New Roman" panose="02020603050405020304" pitchFamily="18" charset="0"/>
              </a:rPr>
              <a:t>arbitrarily </a:t>
            </a:r>
          </a:p>
          <a:p>
            <a:pPr lvl="1"/>
            <a:r>
              <a:rPr lang="en-US" sz="2000" dirty="0">
                <a:latin typeface="Times New Roman" panose="02020603050405020304" pitchFamily="18" charset="0"/>
                <a:cs typeface="Times New Roman" panose="02020603050405020304" pitchFamily="18" charset="0"/>
              </a:rPr>
              <a:t>repeat </a:t>
            </a:r>
          </a:p>
          <a:p>
            <a:pPr lvl="2"/>
            <a:r>
              <a:rPr lang="en-US" sz="2000" dirty="0">
                <a:latin typeface="Times New Roman" panose="02020603050405020304" pitchFamily="18" charset="0"/>
                <a:cs typeface="Times New Roman" panose="02020603050405020304" pitchFamily="18" charset="0"/>
              </a:rPr>
              <a:t>Evaluate V using </a:t>
            </a:r>
            <a:r>
              <a:rPr lang="el-GR" sz="2000" dirty="0">
                <a:latin typeface="Times New Roman" panose="02020603050405020304" pitchFamily="18" charset="0"/>
                <a:cs typeface="Times New Roman" panose="02020603050405020304" pitchFamily="18" charset="0"/>
              </a:rPr>
              <a:t>π </a:t>
            </a:r>
            <a:r>
              <a:rPr lang="sv-S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p>
          <a:p>
            <a:pPr lvl="2"/>
            <a:r>
              <a:rPr lang="en-US" sz="2000" dirty="0">
                <a:latin typeface="Times New Roman" panose="02020603050405020304" pitchFamily="18" charset="0"/>
                <a:cs typeface="Times New Roman" panose="02020603050405020304" pitchFamily="18" charset="0"/>
              </a:rPr>
              <a:t>Improve </a:t>
            </a:r>
            <a:r>
              <a:rPr lang="el-GR" sz="2000" dirty="0">
                <a:latin typeface="Times New Roman" panose="02020603050405020304" pitchFamily="18" charset="0"/>
                <a:cs typeface="Times New Roman" panose="02020603050405020304" pitchFamily="18" charset="0"/>
              </a:rPr>
              <a:t>π </a:t>
            </a:r>
            <a:r>
              <a:rPr lang="en-US" sz="2000" dirty="0">
                <a:latin typeface="Times New Roman" panose="02020603050405020304" pitchFamily="18" charset="0"/>
                <a:cs typeface="Times New Roman" panose="02020603050405020304" pitchFamily="18" charset="0"/>
              </a:rPr>
              <a:t>using V </a:t>
            </a:r>
          </a:p>
          <a:p>
            <a:pPr lvl="1"/>
            <a:r>
              <a:rPr lang="en-US" sz="2000" dirty="0">
                <a:latin typeface="Times New Roman" panose="02020603050405020304" pitchFamily="18" charset="0"/>
                <a:cs typeface="Times New Roman" panose="02020603050405020304" pitchFamily="18" charset="0"/>
              </a:rPr>
              <a:t>until convergence.</a:t>
            </a:r>
            <a:endParaRPr lang="sv-SE" sz="2000" dirty="0">
              <a:latin typeface="Times New Roman" panose="02020603050405020304" pitchFamily="18" charset="0"/>
              <a:cs typeface="Times New Roman" panose="02020603050405020304" pitchFamily="18" charset="0"/>
            </a:endParaRPr>
          </a:p>
          <a:p>
            <a:endParaRPr lang="sv-SE" sz="1400" b="1" dirty="0">
              <a:latin typeface="Times New Roman" panose="02020603050405020304" pitchFamily="18" charset="0"/>
              <a:cs typeface="Times New Roman" panose="02020603050405020304" pitchFamily="18" charset="0"/>
            </a:endParaRPr>
          </a:p>
          <a:p>
            <a:r>
              <a:rPr lang="sv-SE" sz="2800" b="1" dirty="0">
                <a:latin typeface="Times New Roman" panose="02020603050405020304" pitchFamily="18" charset="0"/>
                <a:cs typeface="Times New Roman" panose="02020603050405020304" pitchFamily="18" charset="0"/>
              </a:rPr>
              <a:t>Linear programming</a:t>
            </a:r>
          </a:p>
          <a:p>
            <a:r>
              <a:rPr lang="sv-SE" sz="2800" b="1" dirty="0">
                <a:latin typeface="Times New Roman" panose="02020603050405020304" pitchFamily="18" charset="0"/>
                <a:cs typeface="Times New Roman" panose="02020603050405020304" pitchFamily="18" charset="0"/>
              </a:rPr>
              <a:t>Prioritized sweeping   - </a:t>
            </a:r>
            <a:r>
              <a:rPr lang="en-US" sz="2000" dirty="0">
                <a:latin typeface="Times New Roman" panose="02020603050405020304" pitchFamily="18" charset="0"/>
                <a:cs typeface="Times New Roman" panose="02020603050405020304" pitchFamily="18" charset="0"/>
              </a:rPr>
              <a:t>use priority queue to update states with large potential for change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32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idx="1"/>
          </p:nvPr>
        </p:nvSpPr>
        <p:spPr>
          <a:xfrm>
            <a:off x="838200" y="1328669"/>
            <a:ext cx="10515600" cy="4351338"/>
          </a:xfrm>
        </p:spPr>
        <p:txBody>
          <a:bodyPr>
            <a:normAutofit/>
          </a:bodyPr>
          <a:lstStyle/>
          <a:p>
            <a:pPr marL="0" indent="0" eaLnBrk="1" hangingPunct="1">
              <a:lnSpc>
                <a:spcPct val="90000"/>
              </a:lnSpc>
              <a:buNone/>
            </a:pPr>
            <a:endParaRPr lang="sv-SE" altLang="zh-TW" dirty="0"/>
          </a:p>
          <a:p>
            <a:pPr marL="0" indent="0" eaLnBrk="1" hangingPunct="1">
              <a:lnSpc>
                <a:spcPct val="90000"/>
              </a:lnSpc>
              <a:buNone/>
            </a:pPr>
            <a:endParaRPr lang="zh-TW" altLang="en-US" dirty="0"/>
          </a:p>
          <a:p>
            <a:pPr eaLnBrk="1" hangingPunct="1">
              <a:lnSpc>
                <a:spcPct val="90000"/>
              </a:lnSpc>
            </a:pPr>
            <a:endParaRPr lang="zh-TW" altLang="en-US" dirty="0"/>
          </a:p>
          <a:p>
            <a:pPr eaLnBrk="1" hangingPunct="1">
              <a:lnSpc>
                <a:spcPct val="90000"/>
              </a:lnSpc>
            </a:pPr>
            <a:endParaRPr lang="zh-TW" altLang="en-US" dirty="0"/>
          </a:p>
          <a:p>
            <a:pPr eaLnBrk="1" hangingPunct="1">
              <a:lnSpc>
                <a:spcPct val="90000"/>
              </a:lnSpc>
            </a:pPr>
            <a:endParaRPr lang="zh-TW" altLang="en-US" dirty="0"/>
          </a:p>
          <a:p>
            <a:pPr eaLnBrk="1" hangingPunct="1">
              <a:lnSpc>
                <a:spcPct val="90000"/>
              </a:lnSpc>
            </a:pPr>
            <a:endParaRPr lang="en-US" altLang="zh-TW" dirty="0"/>
          </a:p>
          <a:p>
            <a:pPr marL="0" indent="0">
              <a:buNone/>
            </a:pPr>
            <a:r>
              <a:rPr lang="en-US" altLang="zh-TW" sz="2000" dirty="0">
                <a:latin typeface="Times New Roman" panose="02020603050405020304" pitchFamily="18" charset="0"/>
                <a:cs typeface="Times New Roman" panose="02020603050405020304" pitchFamily="18" charset="0"/>
              </a:rPr>
              <a:t>The shortest path is:  (S, C, F, T)=&gt; 5+2+2 = 9. A greedy method gives (S, A, D, T) =&gt;   1+4+18 = 23.</a:t>
            </a:r>
          </a:p>
          <a:p>
            <a:pPr eaLnBrk="1" hangingPunct="1">
              <a:lnSpc>
                <a:spcPct val="90000"/>
              </a:lnSpc>
            </a:pPr>
            <a:endParaRPr lang="zh-TW" altLang="en-US" dirty="0"/>
          </a:p>
        </p:txBody>
      </p:sp>
      <p:graphicFrame>
        <p:nvGraphicFramePr>
          <p:cNvPr id="7173" name="Object 4"/>
          <p:cNvGraphicFramePr>
            <a:graphicFrameLocks noChangeAspect="1"/>
          </p:cNvGraphicFramePr>
          <p:nvPr>
            <p:extLst>
              <p:ext uri="{D42A27DB-BD31-4B8C-83A1-F6EECF244321}">
                <p14:modId xmlns:p14="http://schemas.microsoft.com/office/powerpoint/2010/main" val="3154923727"/>
              </p:ext>
            </p:extLst>
          </p:nvPr>
        </p:nvGraphicFramePr>
        <p:xfrm>
          <a:off x="1782417" y="1447938"/>
          <a:ext cx="5441950" cy="2640013"/>
        </p:xfrm>
        <a:graphic>
          <a:graphicData uri="http://schemas.openxmlformats.org/presentationml/2006/ole">
            <mc:AlternateContent xmlns:mc="http://schemas.openxmlformats.org/markup-compatibility/2006">
              <mc:Choice xmlns:v="urn:schemas-microsoft-com:vml" Requires="v">
                <p:oleObj spid="_x0000_s7197" name="VISIO" r:id="rId4" imgW="4792246" imgH="2697632" progId="Visio.Drawing.6">
                  <p:embed/>
                </p:oleObj>
              </mc:Choice>
              <mc:Fallback>
                <p:oleObj name="VISIO" r:id="rId4" imgW="4792246" imgH="2697632" progId="Visio.Drawing.6">
                  <p:embed/>
                  <p:pic>
                    <p:nvPicPr>
                      <p:cNvPr id="717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417" y="1447938"/>
                        <a:ext cx="544195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0" y="421493"/>
            <a:ext cx="12447703"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Simple example to illustrate Dynamic Programming: The shortest path in multi-stage graphs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215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64435" y="104570"/>
            <a:ext cx="9826487" cy="693738"/>
          </a:xfrm>
        </p:spPr>
        <p:txBody>
          <a:bodyPr>
            <a:normAutofit/>
          </a:bodyPr>
          <a:lstStyle/>
          <a:p>
            <a:pPr eaLnBrk="1" hangingPunct="1"/>
            <a:r>
              <a:rPr lang="en-US" altLang="zh-TW" sz="3200" b="1" dirty="0">
                <a:latin typeface="Times New Roman" panose="02020603050405020304" pitchFamily="18" charset="0"/>
                <a:cs typeface="Times New Roman" panose="02020603050405020304" pitchFamily="18" charset="0"/>
              </a:rPr>
              <a:t>Example with Dynamic programming approach</a:t>
            </a:r>
            <a:r>
              <a:rPr lang="en-US" altLang="zh-TW" sz="3600" b="1" dirty="0">
                <a:latin typeface="Times New Roman" panose="02020603050405020304" pitchFamily="18" charset="0"/>
                <a:cs typeface="Times New Roman" panose="02020603050405020304" pitchFamily="18" charset="0"/>
              </a:rPr>
              <a:t> </a:t>
            </a:r>
            <a:endParaRPr lang="zh-TW" altLang="en-US" sz="3600" b="1" dirty="0">
              <a:latin typeface="Times New Roman" panose="02020603050405020304" pitchFamily="18" charset="0"/>
              <a:cs typeface="Times New Roman" panose="02020603050405020304" pitchFamily="18" charset="0"/>
            </a:endParaRPr>
          </a:p>
        </p:txBody>
      </p:sp>
      <p:sp>
        <p:nvSpPr>
          <p:cNvPr id="8196" name="Rectangle 3"/>
          <p:cNvSpPr>
            <a:spLocks noGrp="1" noChangeArrowheads="1"/>
          </p:cNvSpPr>
          <p:nvPr>
            <p:ph type="body" idx="1"/>
          </p:nvPr>
        </p:nvSpPr>
        <p:spPr>
          <a:xfrm>
            <a:off x="636104" y="934278"/>
            <a:ext cx="10982739" cy="5787197"/>
          </a:xfrm>
        </p:spPr>
        <p:txBody>
          <a:bodyPr>
            <a:normAutofit fontScale="62500" lnSpcReduction="20000"/>
          </a:bodyPr>
          <a:lstStyle/>
          <a:p>
            <a:pPr marL="0" indent="0" eaLnBrk="1" hangingPunct="1">
              <a:buNone/>
            </a:pPr>
            <a:r>
              <a:rPr lang="en-US" altLang="zh-TW" sz="3800" b="1" dirty="0">
                <a:latin typeface="Times New Roman" panose="02020603050405020304" pitchFamily="18" charset="0"/>
                <a:cs typeface="Times New Roman" panose="02020603050405020304" pitchFamily="18" charset="0"/>
              </a:rPr>
              <a:t>Forward approach </a:t>
            </a:r>
          </a:p>
          <a:p>
            <a:pPr marL="0" indent="0" eaLnBrk="1" hangingPunct="1">
              <a:buNone/>
            </a:pPr>
            <a:endParaRPr lang="sv-SE" altLang="zh-TW" sz="2900" dirty="0">
              <a:latin typeface="Times New Roman" panose="02020603050405020304" pitchFamily="18" charset="0"/>
              <a:cs typeface="Times New Roman" panose="02020603050405020304" pitchFamily="18" charset="0"/>
            </a:endParaRPr>
          </a:p>
          <a:p>
            <a:pPr marL="0" indent="0" eaLnBrk="1" hangingPunct="1">
              <a:buNone/>
            </a:pPr>
            <a:endParaRPr lang="sv-SE" altLang="zh-TW" sz="2900" dirty="0">
              <a:latin typeface="Times New Roman" panose="02020603050405020304" pitchFamily="18" charset="0"/>
              <a:cs typeface="Times New Roman" panose="02020603050405020304" pitchFamily="18" charset="0"/>
            </a:endParaRPr>
          </a:p>
          <a:p>
            <a:pPr marL="0" indent="0" eaLnBrk="1" hangingPunct="1">
              <a:buNone/>
            </a:pPr>
            <a:endParaRPr lang="sv-SE" altLang="zh-TW" sz="2900" dirty="0">
              <a:latin typeface="Times New Roman" panose="02020603050405020304" pitchFamily="18" charset="0"/>
              <a:cs typeface="Times New Roman" panose="02020603050405020304" pitchFamily="18" charset="0"/>
            </a:endParaRPr>
          </a:p>
          <a:p>
            <a:pPr marL="0" indent="0" eaLnBrk="1" hangingPunct="1">
              <a:buNone/>
            </a:pPr>
            <a:endParaRPr lang="en-US" altLang="zh-TW" sz="2900" dirty="0">
              <a:latin typeface="Times New Roman" panose="02020603050405020304" pitchFamily="18" charset="0"/>
              <a:cs typeface="Times New Roman" panose="02020603050405020304" pitchFamily="18" charset="0"/>
            </a:endParaRPr>
          </a:p>
          <a:p>
            <a:pPr eaLnBrk="1" hangingPunct="1"/>
            <a:endParaRPr lang="zh-TW" altLang="en-US" sz="2900" dirty="0"/>
          </a:p>
          <a:p>
            <a:pPr eaLnBrk="1" hangingPunct="1"/>
            <a:endParaRPr lang="zh-TW" altLang="en-US" sz="2900" dirty="0"/>
          </a:p>
          <a:p>
            <a:pPr eaLnBrk="1" hangingPunct="1"/>
            <a:endParaRPr lang="zh-TW" altLang="en-US" sz="2900" dirty="0"/>
          </a:p>
          <a:p>
            <a:pPr eaLnBrk="1" hangingPunct="1"/>
            <a:endParaRPr lang="en-US" altLang="zh-TW" sz="2900" dirty="0"/>
          </a:p>
          <a:p>
            <a:pPr eaLnBrk="1" hangingPunct="1"/>
            <a:endParaRPr lang="en-US" altLang="zh-TW" sz="2900" dirty="0"/>
          </a:p>
          <a:p>
            <a:pPr eaLnBrk="1" hangingPunct="1"/>
            <a:endParaRPr lang="en-US" altLang="zh-TW" sz="2900" dirty="0"/>
          </a:p>
          <a:p>
            <a:pPr eaLnBrk="1" hangingPunct="1"/>
            <a:r>
              <a:rPr lang="en-US" altLang="zh-TW" sz="2900" dirty="0">
                <a:latin typeface="Times New Roman" panose="02020603050405020304" pitchFamily="18" charset="0"/>
                <a:cs typeface="Times New Roman" panose="02020603050405020304" pitchFamily="18" charset="0"/>
              </a:rPr>
              <a:t>d(S, T) = min{1+d(A, T), 2+d(B, T), 5+d(C, T)}</a:t>
            </a:r>
          </a:p>
          <a:p>
            <a:pPr marL="0" indent="0" eaLnBrk="1" hangingPunct="1">
              <a:buNone/>
            </a:pPr>
            <a:endParaRPr lang="en-US" altLang="zh-TW" sz="2900" dirty="0">
              <a:latin typeface="Times New Roman" panose="02020603050405020304" pitchFamily="18" charset="0"/>
              <a:cs typeface="Times New Roman" panose="02020603050405020304" pitchFamily="18" charset="0"/>
            </a:endParaRPr>
          </a:p>
          <a:p>
            <a:pPr eaLnBrk="1" hangingPunct="1"/>
            <a:r>
              <a:rPr lang="en-US" altLang="zh-TW" sz="2900" dirty="0">
                <a:latin typeface="Times New Roman" panose="02020603050405020304" pitchFamily="18" charset="0"/>
                <a:cs typeface="Times New Roman" panose="02020603050405020304" pitchFamily="18" charset="0"/>
              </a:rPr>
              <a:t>d(A,T) = min{4+d(D,T), 11+d(E,T)} = min{4+18, 11+13} = 22. </a:t>
            </a:r>
          </a:p>
          <a:p>
            <a:r>
              <a:rPr lang="en-US" altLang="zh-TW" sz="2900" dirty="0">
                <a:latin typeface="Times New Roman" panose="02020603050405020304" pitchFamily="18" charset="0"/>
                <a:cs typeface="Times New Roman" panose="02020603050405020304" pitchFamily="18" charset="0"/>
              </a:rPr>
              <a:t>d(B, T) = min{9+d(D, T), 5+d(E, T), 16+d(F, T)} = min{9+18, 5+13, 16+2} = 18.</a:t>
            </a:r>
          </a:p>
          <a:p>
            <a:r>
              <a:rPr lang="en-US" altLang="zh-TW" sz="2900" dirty="0">
                <a:latin typeface="Times New Roman" panose="02020603050405020304" pitchFamily="18" charset="0"/>
                <a:cs typeface="Times New Roman" panose="02020603050405020304" pitchFamily="18" charset="0"/>
              </a:rPr>
              <a:t>d(C, T) = min{ 2+d(F, T) } = 2+2 = 4</a:t>
            </a:r>
          </a:p>
          <a:p>
            <a:endParaRPr lang="sv-SE" altLang="zh-TW" sz="2900" dirty="0">
              <a:latin typeface="Times New Roman" panose="02020603050405020304" pitchFamily="18" charset="0"/>
              <a:cs typeface="Times New Roman" panose="02020603050405020304" pitchFamily="18" charset="0"/>
            </a:endParaRPr>
          </a:p>
          <a:p>
            <a:r>
              <a:rPr lang="en-US" altLang="zh-TW" sz="2900" dirty="0">
                <a:latin typeface="Times New Roman" panose="02020603050405020304" pitchFamily="18" charset="0"/>
                <a:cs typeface="Times New Roman" panose="02020603050405020304" pitchFamily="18" charset="0"/>
              </a:rPr>
              <a:t>d(S, T) = min{1+d(A, T), 2+d(B, T), 5+d(C, T)}  = min{1+22, 2+18, 5+4} = 9.  </a:t>
            </a:r>
          </a:p>
          <a:p>
            <a:endParaRPr lang="en-US" altLang="zh-TW" sz="2100" dirty="0"/>
          </a:p>
          <a:p>
            <a:pPr>
              <a:spcBef>
                <a:spcPct val="20000"/>
              </a:spcBef>
              <a:buClr>
                <a:schemeClr val="folHlink"/>
              </a:buClr>
              <a:buSzPct val="60000"/>
              <a:buNone/>
            </a:pPr>
            <a:endParaRPr lang="en-US" altLang="zh-TW" sz="2400" dirty="0">
              <a:latin typeface="Times New Roman" panose="02020603050405020304" pitchFamily="18" charset="0"/>
              <a:cs typeface="Times New Roman" panose="02020603050405020304" pitchFamily="18" charset="0"/>
            </a:endParaRPr>
          </a:p>
        </p:txBody>
      </p:sp>
      <p:graphicFrame>
        <p:nvGraphicFramePr>
          <p:cNvPr id="8197" name="Object 4"/>
          <p:cNvGraphicFramePr>
            <a:graphicFrameLocks noChangeAspect="1"/>
          </p:cNvGraphicFramePr>
          <p:nvPr>
            <p:extLst>
              <p:ext uri="{D42A27DB-BD31-4B8C-83A1-F6EECF244321}">
                <p14:modId xmlns:p14="http://schemas.microsoft.com/office/powerpoint/2010/main" val="1868998190"/>
              </p:ext>
            </p:extLst>
          </p:nvPr>
        </p:nvGraphicFramePr>
        <p:xfrm>
          <a:off x="5589778" y="1759225"/>
          <a:ext cx="3184817" cy="1489973"/>
        </p:xfrm>
        <a:graphic>
          <a:graphicData uri="http://schemas.openxmlformats.org/presentationml/2006/ole">
            <mc:AlternateContent xmlns:mc="http://schemas.openxmlformats.org/markup-compatibility/2006">
              <mc:Choice xmlns:v="urn:schemas-microsoft-com:vml" Requires="v">
                <p:oleObj spid="_x0000_s8297" name="VISIO" r:id="rId4" imgW="2949775" imgH="1802978" progId="Visio.Drawing.6">
                  <p:embed/>
                </p:oleObj>
              </mc:Choice>
              <mc:Fallback>
                <p:oleObj name="VISIO" r:id="rId4" imgW="2949775" imgH="1802978" progId="Visio.Drawing.6">
                  <p:embed/>
                  <p:pic>
                    <p:nvPicPr>
                      <p:cNvPr id="8197"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9778" y="1759225"/>
                        <a:ext cx="3184817" cy="1489973"/>
                      </a:xfrm>
                      <a:prstGeom prst="rect">
                        <a:avLst/>
                      </a:prstGeom>
                      <a:noFill/>
                      <a:ln>
                        <a:noFill/>
                      </a:ln>
                      <a:effectLst/>
                      <a:extLst/>
                    </p:spPr>
                  </p:pic>
                </p:oleObj>
              </mc:Fallback>
            </mc:AlternateContent>
          </a:graphicData>
        </a:graphic>
      </p:graphicFrame>
      <p:graphicFrame>
        <p:nvGraphicFramePr>
          <p:cNvPr id="8198" name="Object 6"/>
          <p:cNvGraphicFramePr>
            <a:graphicFrameLocks noChangeAspect="1"/>
          </p:cNvGraphicFramePr>
          <p:nvPr>
            <p:extLst>
              <p:ext uri="{D42A27DB-BD31-4B8C-83A1-F6EECF244321}">
                <p14:modId xmlns:p14="http://schemas.microsoft.com/office/powerpoint/2010/main" val="4052178444"/>
              </p:ext>
            </p:extLst>
          </p:nvPr>
        </p:nvGraphicFramePr>
        <p:xfrm>
          <a:off x="8643730" y="2772581"/>
          <a:ext cx="2710070" cy="1132878"/>
        </p:xfrm>
        <a:graphic>
          <a:graphicData uri="http://schemas.openxmlformats.org/presentationml/2006/ole">
            <mc:AlternateContent xmlns:mc="http://schemas.openxmlformats.org/markup-compatibility/2006">
              <mc:Choice xmlns:v="urn:schemas-microsoft-com:vml" Requires="v">
                <p:oleObj spid="_x0000_s8298" name="VISIO" r:id="rId6" imgW="2949775" imgH="1231858" progId="Visio.Drawing.6">
                  <p:embed/>
                </p:oleObj>
              </mc:Choice>
              <mc:Fallback>
                <p:oleObj name="VISIO" r:id="rId6" imgW="2949775" imgH="1231858" progId="Visio.Drawing.6">
                  <p:embed/>
                  <p:pic>
                    <p:nvPicPr>
                      <p:cNvPr id="819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3730" y="2772581"/>
                        <a:ext cx="2710070" cy="1132878"/>
                      </a:xfrm>
                      <a:prstGeom prst="rect">
                        <a:avLst/>
                      </a:prstGeom>
                      <a:noFill/>
                      <a:ln>
                        <a:noFill/>
                      </a:ln>
                      <a:effectLst/>
                      <a:extLst/>
                    </p:spPr>
                  </p:pic>
                </p:oleObj>
              </mc:Fallback>
            </mc:AlternateContent>
          </a:graphicData>
        </a:graphic>
      </p:graphicFrame>
      <p:graphicFrame>
        <p:nvGraphicFramePr>
          <p:cNvPr id="8200" name="Object 8"/>
          <p:cNvGraphicFramePr>
            <a:graphicFrameLocks noChangeAspect="1"/>
          </p:cNvGraphicFramePr>
          <p:nvPr>
            <p:extLst>
              <p:ext uri="{D42A27DB-BD31-4B8C-83A1-F6EECF244321}">
                <p14:modId xmlns:p14="http://schemas.microsoft.com/office/powerpoint/2010/main" val="3059104297"/>
              </p:ext>
            </p:extLst>
          </p:nvPr>
        </p:nvGraphicFramePr>
        <p:xfrm>
          <a:off x="874643" y="2173357"/>
          <a:ext cx="4191000" cy="2033588"/>
        </p:xfrm>
        <a:graphic>
          <a:graphicData uri="http://schemas.openxmlformats.org/presentationml/2006/ole">
            <mc:AlternateContent xmlns:mc="http://schemas.openxmlformats.org/markup-compatibility/2006">
              <mc:Choice xmlns:v="urn:schemas-microsoft-com:vml" Requires="v">
                <p:oleObj spid="_x0000_s8299" name="VISIO" r:id="rId8" imgW="4792246" imgH="2697632" progId="Visio.Drawing.6">
                  <p:embed/>
                </p:oleObj>
              </mc:Choice>
              <mc:Fallback>
                <p:oleObj name="VISIO" r:id="rId8" imgW="4792246" imgH="2697632" progId="Visio.Drawing.6">
                  <p:embed/>
                  <p:pic>
                    <p:nvPicPr>
                      <p:cNvPr id="820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4643" y="2173357"/>
                        <a:ext cx="41910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71734304"/>
              </p:ext>
            </p:extLst>
          </p:nvPr>
        </p:nvGraphicFramePr>
        <p:xfrm>
          <a:off x="8835887" y="4376125"/>
          <a:ext cx="2945296" cy="1585929"/>
        </p:xfrm>
        <a:graphic>
          <a:graphicData uri="http://schemas.openxmlformats.org/presentationml/2006/ole">
            <mc:AlternateContent xmlns:mc="http://schemas.openxmlformats.org/markup-compatibility/2006">
              <mc:Choice xmlns:v="urn:schemas-microsoft-com:vml" Requires="v">
                <p:oleObj spid="_x0000_s8300" r:id="rId10" imgW="3148584" imgH="1898904" progId="Visio.Drawing.6">
                  <p:embed/>
                </p:oleObj>
              </mc:Choice>
              <mc:Fallback>
                <p:oleObj r:id="rId10" imgW="3148584" imgH="1898904" progId="Visio.Drawing.6">
                  <p:embed/>
                  <p:pic>
                    <p:nvPicPr>
                      <p:cNvPr id="9221" name="Object 4"/>
                      <p:cNvPicPr>
                        <a:picLocks noChangeAspect="1" noChangeArrowheads="1"/>
                      </p:cNvPicPr>
                      <p:nvPr/>
                    </p:nvPicPr>
                    <p:blipFill>
                      <a:blip r:embed="rId11">
                        <a:extLst>
                          <a:ext uri="{28A0092B-C50C-407E-A947-70E740481C1C}">
                            <a14:useLocalDpi xmlns:a14="http://schemas.microsoft.com/office/drawing/2010/main" val="0"/>
                          </a:ext>
                        </a:extLst>
                      </a:blip>
                      <a:srcRect t="-3612" r="3389" b="-2408"/>
                      <a:stretch>
                        <a:fillRect/>
                      </a:stretch>
                    </p:blipFill>
                    <p:spPr bwMode="auto">
                      <a:xfrm>
                        <a:off x="8835887" y="4376125"/>
                        <a:ext cx="2945296" cy="158592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26441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hlinkClick r:id="rId2"/>
          </p:cNvPr>
          <p:cNvSpPr>
            <a:spLocks noChangeArrowheads="1"/>
          </p:cNvSpPr>
          <p:nvPr/>
        </p:nvSpPr>
        <p:spPr bwMode="auto">
          <a:xfrm>
            <a:off x="308225" y="2270588"/>
            <a:ext cx="6362700" cy="0"/>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08225" y="2232104"/>
            <a:ext cx="0" cy="769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B6DAD"/>
              </a:solidFill>
              <a:effectLst/>
              <a:latin typeface="Helvetica Neue"/>
            </a:endParaRPr>
          </a:p>
        </p:txBody>
      </p:sp>
      <p:sp>
        <p:nvSpPr>
          <p:cNvPr id="7" name="Rectangle 5"/>
          <p:cNvSpPr>
            <a:spLocks noChangeArrowheads="1"/>
          </p:cNvSpPr>
          <p:nvPr/>
        </p:nvSpPr>
        <p:spPr bwMode="auto">
          <a:xfrm>
            <a:off x="289590" y="3440322"/>
            <a:ext cx="63627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dirty="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88843" y="236671"/>
            <a:ext cx="9817610"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Markov Decision Process (MDP) can be generalized to Partially Observable Markov Decision Process (POMDP) </a:t>
            </a:r>
            <a:endParaRPr lang="en-US" sz="2800" dirty="0"/>
          </a:p>
        </p:txBody>
      </p:sp>
      <p:sp>
        <p:nvSpPr>
          <p:cNvPr id="70" name="Rectangle 5"/>
          <p:cNvSpPr>
            <a:spLocks noChangeArrowheads="1"/>
          </p:cNvSpPr>
          <p:nvPr/>
        </p:nvSpPr>
        <p:spPr bwMode="auto">
          <a:xfrm>
            <a:off x="470882" y="1434810"/>
            <a:ext cx="67883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dirty="0">
                <a:latin typeface="Times New Roman" panose="02020603050405020304" pitchFamily="18" charset="0"/>
                <a:cs typeface="Times New Roman" panose="02020603050405020304" pitchFamily="18" charset="0"/>
              </a:rPr>
              <a:t>A POMDP models an agent decision process in which it is assumed that the system dynamics are determined by an MDP, </a:t>
            </a:r>
            <a:r>
              <a:rPr lang="en-US" b="1" dirty="0">
                <a:latin typeface="Times New Roman" panose="02020603050405020304" pitchFamily="18" charset="0"/>
                <a:cs typeface="Times New Roman" panose="02020603050405020304" pitchFamily="18" charset="0"/>
              </a:rPr>
              <a:t>but the agent cannot directly observe the underlying state. </a:t>
            </a:r>
            <a:r>
              <a:rPr lang="en-US" dirty="0">
                <a:latin typeface="Times New Roman" panose="02020603050405020304" pitchFamily="18" charset="0"/>
                <a:cs typeface="Times New Roman" panose="02020603050405020304" pitchFamily="18" charset="0"/>
              </a:rPr>
              <a:t>The POMDPs enlarge the applicability of model-based MDPs.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Instead, it must maintain a probability distribution over the set of possible states, based on a set of observations and observation probabilities, and the underlying MDP.</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A POMDP have two additional elements on top of the MDP elements.</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 set of observations</a:t>
            </a:r>
          </a:p>
          <a:p>
            <a:pPr marL="285750" indent="-285750">
              <a:buFont typeface="Arial" panose="020B0604020202020204" pitchFamily="34" charset="0"/>
              <a:buChar char="•"/>
            </a:pPr>
            <a:r>
              <a:rPr lang="sv-SE" dirty="0">
                <a:latin typeface="Times New Roman" panose="02020603050405020304" pitchFamily="18" charset="0"/>
                <a:cs typeface="Times New Roman" panose="02020603050405020304" pitchFamily="18" charset="0"/>
              </a:rPr>
              <a:t>A set of observational probabilities.</a:t>
            </a:r>
          </a:p>
          <a:p>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Because the agent does not directly observe the environment's state, the agent must make decisions under uncertainty of the true environment state.</a:t>
            </a:r>
          </a:p>
          <a:p>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a:p>
            <a:r>
              <a:rPr lang="sv-SE" altLang="en-US" b="1" dirty="0">
                <a:solidFill>
                  <a:srgbClr val="333333"/>
                </a:solidFill>
                <a:latin typeface="Times New Roman" panose="02020603050405020304" pitchFamily="18" charset="0"/>
                <a:cs typeface="Times New Roman" panose="02020603050405020304" pitchFamily="18" charset="0"/>
              </a:rPr>
              <a:t>The details of POMDP are outside the scope of this lecture.</a:t>
            </a:r>
            <a:endParaRPr kumimoji="0" lang="sv-SE" altLang="en-US" b="1"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3" name="AutoShape 2" descr="\Omega "/>
          <p:cNvSpPr>
            <a:spLocks noChangeAspect="1" noChangeArrowheads="1"/>
          </p:cNvSpPr>
          <p:nvPr/>
        </p:nvSpPr>
        <p:spPr bwMode="auto">
          <a:xfrm>
            <a:off x="556454" y="142288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3" descr="O"/>
          <p:cNvSpPr>
            <a:spLocks noChangeAspect="1" noChangeArrowheads="1"/>
          </p:cNvSpPr>
          <p:nvPr/>
        </p:nvSpPr>
        <p:spPr bwMode="auto">
          <a:xfrm>
            <a:off x="556454" y="17118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3" name="Picture 5" descr="Image result for pomd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9196" y="2232104"/>
            <a:ext cx="4564132" cy="295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53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3141" y="2722833"/>
            <a:ext cx="6126951" cy="1200329"/>
          </a:xfrm>
          <a:prstGeom prst="rect">
            <a:avLst/>
          </a:prstGeom>
          <a:noFill/>
        </p:spPr>
        <p:txBody>
          <a:bodyPr wrap="square" rtlCol="0">
            <a:spAutoFit/>
          </a:bodyPr>
          <a:lstStyle/>
          <a:p>
            <a:r>
              <a:rPr lang="sv-SE" sz="4000" b="1" dirty="0">
                <a:latin typeface="Times New Roman" panose="02020603050405020304" pitchFamily="18" charset="0"/>
                <a:cs typeface="Times New Roman" panose="02020603050405020304" pitchFamily="18" charset="0"/>
              </a:rPr>
              <a:t>To be continued in Part 2</a:t>
            </a:r>
            <a:endParaRPr lang="en-US" sz="4800" b="1" dirty="0">
              <a:latin typeface="Times New Roman" panose="02020603050405020304" pitchFamily="18" charset="0"/>
              <a:cs typeface="Times New Roman" panose="02020603050405020304" pitchFamily="18" charset="0"/>
            </a:endParaRPr>
          </a:p>
          <a:p>
            <a:endParaRPr lang="sv-SE"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90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hlinkClick r:id="rId2"/>
          </p:cNvPr>
          <p:cNvSpPr>
            <a:spLocks noChangeArrowheads="1"/>
          </p:cNvSpPr>
          <p:nvPr/>
        </p:nvSpPr>
        <p:spPr bwMode="auto">
          <a:xfrm>
            <a:off x="308225" y="2270588"/>
            <a:ext cx="6362700" cy="0"/>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08225" y="2232104"/>
            <a:ext cx="0" cy="769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B6DAD"/>
              </a:solidFill>
              <a:effectLst/>
              <a:latin typeface="Helvetica Neue"/>
            </a:endParaRPr>
          </a:p>
        </p:txBody>
      </p:sp>
      <p:sp>
        <p:nvSpPr>
          <p:cNvPr id="7" name="Rectangle 5"/>
          <p:cNvSpPr>
            <a:spLocks noChangeArrowheads="1"/>
          </p:cNvSpPr>
          <p:nvPr/>
        </p:nvSpPr>
        <p:spPr bwMode="auto">
          <a:xfrm>
            <a:off x="308224" y="1173347"/>
            <a:ext cx="660628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intuitive scenario for Reinforcement</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Learning </a:t>
            </a:r>
            <a:r>
              <a:rPr lang="en-US" dirty="0">
                <a:latin typeface="Times New Roman" panose="02020603050405020304" pitchFamily="18" charset="0"/>
                <a:cs typeface="Times New Roman" panose="02020603050405020304" pitchFamily="18" charset="0"/>
              </a:rPr>
              <a:t>is an </a:t>
            </a:r>
            <a:r>
              <a:rPr lang="en-US" b="1" dirty="0">
                <a:latin typeface="Times New Roman" panose="02020603050405020304" pitchFamily="18" charset="0"/>
                <a:cs typeface="Times New Roman" panose="02020603050405020304" pitchFamily="18" charset="0"/>
              </a:rPr>
              <a:t>Agent </a:t>
            </a:r>
            <a:r>
              <a:rPr lang="en-US" dirty="0">
                <a:latin typeface="Times New Roman" panose="02020603050405020304" pitchFamily="18" charset="0"/>
                <a:cs typeface="Times New Roman" panose="02020603050405020304" pitchFamily="18" charset="0"/>
              </a:rPr>
              <a:t>that learns from interaction with an</a:t>
            </a:r>
            <a:r>
              <a:rPr lang="en-US" b="1" dirty="0">
                <a:latin typeface="Times New Roman" panose="02020603050405020304" pitchFamily="18" charset="0"/>
                <a:cs typeface="Times New Roman" panose="02020603050405020304" pitchFamily="18" charset="0"/>
              </a:rPr>
              <a:t> Environment </a:t>
            </a:r>
            <a:r>
              <a:rPr lang="en-US" dirty="0">
                <a:latin typeface="Times New Roman" panose="02020603050405020304" pitchFamily="18" charset="0"/>
                <a:cs typeface="Times New Roman" panose="02020603050405020304" pitchFamily="18" charset="0"/>
              </a:rPr>
              <a:t>to achieve some long-term goals related to the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of the environment by performing a sequence of actions and by receiving feedback. </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mapping from states to possible actions is called a</a:t>
            </a:r>
          </a:p>
          <a:p>
            <a:r>
              <a:rPr lang="sv-SE" dirty="0">
                <a:latin typeface="Times New Roman" panose="02020603050405020304" pitchFamily="18" charset="0"/>
                <a:cs typeface="Times New Roman" panose="02020603050405020304" pitchFamily="18" charset="0"/>
              </a:rPr>
              <a:t>Policy.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achievement  of goals is defined by </a:t>
            </a:r>
            <a:r>
              <a:rPr lang="en-US" b="1" dirty="0">
                <a:latin typeface="Times New Roman" panose="02020603050405020304" pitchFamily="18" charset="0"/>
                <a:cs typeface="Times New Roman" panose="02020603050405020304" pitchFamily="18" charset="0"/>
              </a:rPr>
              <a:t>Rewards </a:t>
            </a:r>
            <a:r>
              <a:rPr lang="en-US" dirty="0">
                <a:latin typeface="Times New Roman" panose="02020603050405020304" pitchFamily="18" charset="0"/>
                <a:cs typeface="Times New Roman" panose="02020603050405020304" pitchFamily="18" charset="0"/>
              </a:rPr>
              <a:t>or reward signals being the feedback on actions from the environment.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Return</a:t>
            </a:r>
            <a:r>
              <a:rPr lang="en-US" dirty="0">
                <a:latin typeface="Times New Roman" panose="02020603050405020304" pitchFamily="18" charset="0"/>
                <a:cs typeface="Times New Roman" panose="02020603050405020304" pitchFamily="18" charset="0"/>
              </a:rPr>
              <a:t> is defined as the cumulative (possibly </a:t>
            </a:r>
            <a:r>
              <a:rPr lang="en-US" b="1" dirty="0">
                <a:latin typeface="Times New Roman" panose="02020603050405020304" pitchFamily="18" charset="0"/>
                <a:cs typeface="Times New Roman" panose="02020603050405020304" pitchFamily="18" charset="0"/>
              </a:rPr>
              <a:t>discounted</a:t>
            </a:r>
            <a:r>
              <a:rPr lang="en-US" dirty="0">
                <a:latin typeface="Times New Roman" panose="02020603050405020304" pitchFamily="18" charset="0"/>
                <a:cs typeface="Times New Roman" panose="02020603050405020304" pitchFamily="18" charset="0"/>
              </a:rPr>
              <a:t>) rewards over an </a:t>
            </a:r>
            <a:r>
              <a:rPr lang="en-US" b="1" dirty="0">
                <a:latin typeface="Times New Roman" panose="02020603050405020304" pitchFamily="18" charset="0"/>
                <a:cs typeface="Times New Roman" panose="02020603050405020304" pitchFamily="18" charset="0"/>
              </a:rPr>
              <a:t>Episode</a:t>
            </a:r>
            <a:r>
              <a:rPr lang="en-US" dirty="0">
                <a:latin typeface="Times New Roman" panose="02020603050405020304" pitchFamily="18" charset="0"/>
                <a:cs typeface="Times New Roman" panose="02020603050405020304" pitchFamily="18" charset="0"/>
              </a:rPr>
              <a:t> = action sequence, leading to a </a:t>
            </a:r>
            <a:r>
              <a:rPr lang="en-US" b="1" dirty="0">
                <a:latin typeface="Times New Roman" panose="02020603050405020304" pitchFamily="18" charset="0"/>
                <a:cs typeface="Times New Roman" panose="02020603050405020304" pitchFamily="18" charset="0"/>
              </a:rPr>
              <a:t>Terminal state</a:t>
            </a:r>
            <a:r>
              <a:rPr lang="en-US" dirty="0">
                <a:latin typeface="Times New Roman" panose="02020603050405020304" pitchFamily="18" charset="0"/>
                <a:cs typeface="Times New Roman" panose="02020603050405020304" pitchFamily="18" charset="0"/>
              </a:rPr>
              <a:t>.</a:t>
            </a:r>
          </a:p>
          <a:p>
            <a:endParaRPr lang="sv-SE" dirty="0">
              <a:latin typeface="Times New Roman" panose="02020603050405020304" pitchFamily="18" charset="0"/>
              <a:cs typeface="Times New Roman" panose="02020603050405020304" pitchFamily="18" charset="0"/>
            </a:endParaRPr>
          </a:p>
          <a:p>
            <a:r>
              <a:rPr lang="sv-SE" dirty="0">
                <a:latin typeface="Times New Roman" panose="02020603050405020304" pitchFamily="18" charset="0"/>
                <a:cs typeface="Times New Roman" panose="02020603050405020304" pitchFamily="18" charset="0"/>
              </a:rPr>
              <a:t>The goal of any RL algorithm  </a:t>
            </a:r>
            <a:r>
              <a:rPr lang="en-US" dirty="0">
                <a:latin typeface="Times New Roman" panose="02020603050405020304" pitchFamily="18" charset="0"/>
                <a:cs typeface="Times New Roman" panose="02020603050405020304" pitchFamily="18" charset="0"/>
              </a:rPr>
              <a:t>is to establish a policy that maximizes the </a:t>
            </a:r>
            <a:r>
              <a:rPr lang="en-US" b="1" dirty="0">
                <a:latin typeface="Times New Roman" panose="02020603050405020304" pitchFamily="18" charset="0"/>
                <a:cs typeface="Times New Roman" panose="02020603050405020304" pitchFamily="18" charset="0"/>
              </a:rPr>
              <a:t>Returns</a:t>
            </a:r>
            <a:r>
              <a:rPr lang="en-US"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308224" y="173074"/>
            <a:ext cx="902075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Reinforcement Learning (RL)</a:t>
            </a:r>
            <a:endParaRPr lang="en-US" sz="3200" dirty="0"/>
          </a:p>
        </p:txBody>
      </p:sp>
      <p:pic>
        <p:nvPicPr>
          <p:cNvPr id="12" name="Picture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6297" y="757849"/>
            <a:ext cx="4865826" cy="415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796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Micromouse</a:t>
            </a:r>
          </a:p>
        </p:txBody>
      </p:sp>
      <p:pic>
        <p:nvPicPr>
          <p:cNvPr id="7171" name="Content Placeholder 4" descr="micromous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12913" y="1709738"/>
            <a:ext cx="5080000" cy="3810000"/>
          </a:xfrm>
        </p:spPr>
      </p:pic>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FF3300"/>
              </a:buClr>
              <a:buSzPct val="85000"/>
              <a:buFont typeface="Marlett" pitchFamily="2" charset="2"/>
              <a:buChar char="h"/>
              <a:defRPr kumimoji="1" sz="2800">
                <a:solidFill>
                  <a:schemeClr val="tx1"/>
                </a:solidFill>
                <a:latin typeface="Arial" panose="020B0604020202020204" pitchFamily="34" charset="0"/>
              </a:defRPr>
            </a:lvl1pPr>
            <a:lvl2pPr marL="742950" indent="-285750">
              <a:spcBef>
                <a:spcPct val="20000"/>
              </a:spcBef>
              <a:buClr>
                <a:srgbClr val="339933"/>
              </a:buClr>
              <a:buSzPct val="85000"/>
              <a:buFont typeface="Marlett" pitchFamily="2" charset="2"/>
              <a:buChar char="5"/>
              <a:defRPr kumimoji="1" sz="2400">
                <a:solidFill>
                  <a:schemeClr val="tx1"/>
                </a:solidFill>
                <a:latin typeface="Arial" panose="020B0604020202020204" pitchFamily="34" charset="0"/>
              </a:defRPr>
            </a:lvl2pPr>
            <a:lvl3pPr marL="1143000" indent="-228600">
              <a:spcBef>
                <a:spcPct val="20000"/>
              </a:spcBef>
              <a:buClr>
                <a:srgbClr val="0000FF"/>
              </a:buClr>
              <a:buSzPct val="50000"/>
              <a:buFont typeface="Marlett" pitchFamily="2" charset="2"/>
              <a:buChar char="g"/>
              <a:defRPr kumimoji="1" sz="2400">
                <a:solidFill>
                  <a:schemeClr val="tx1"/>
                </a:solidFill>
                <a:latin typeface="Arial" panose="020B0604020202020204" pitchFamily="34" charset="0"/>
              </a:defRPr>
            </a:lvl3pPr>
            <a:lvl4pPr marL="1600200" indent="-228600">
              <a:spcBef>
                <a:spcPct val="20000"/>
              </a:spcBef>
              <a:buClr>
                <a:schemeClr val="accent2"/>
              </a:buClr>
              <a:buFont typeface="Marlett" pitchFamily="2" charset="2"/>
              <a:buChar char="6"/>
              <a:defRPr kumimoji="1" sz="2000">
                <a:solidFill>
                  <a:schemeClr val="tx1"/>
                </a:solidFill>
                <a:latin typeface="Arial" panose="020B0604020202020204" pitchFamily="34" charset="0"/>
              </a:defRPr>
            </a:lvl4pPr>
            <a:lvl5pPr marL="2057400" indent="-228600">
              <a:spcBef>
                <a:spcPct val="20000"/>
              </a:spcBef>
              <a:buClr>
                <a:schemeClr val="tx1"/>
              </a:buClr>
              <a:buSzPct val="120000"/>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20000"/>
              <a:buChar char="»"/>
              <a:defRPr kumimoji="1" sz="2000">
                <a:solidFill>
                  <a:schemeClr val="tx1"/>
                </a:solidFill>
                <a:latin typeface="Arial" panose="020B0604020202020204" pitchFamily="34" charset="0"/>
              </a:defRPr>
            </a:lvl9pPr>
          </a:lstStyle>
          <a:p>
            <a:pPr>
              <a:spcBef>
                <a:spcPct val="0"/>
              </a:spcBef>
              <a:buClrTx/>
              <a:buSzTx/>
              <a:buFontTx/>
              <a:buNone/>
            </a:pPr>
            <a:fld id="{3B22F9B3-574E-4811-8625-588B0BCE0B5C}" type="slidenum">
              <a:rPr kumimoji="0" lang="en-US" altLang="en-US" sz="1400">
                <a:latin typeface="Comic Sans MS" panose="030F0702030302020204" pitchFamily="66" charset="0"/>
              </a:rPr>
              <a:pPr>
                <a:spcBef>
                  <a:spcPct val="0"/>
                </a:spcBef>
                <a:buClrTx/>
                <a:buSzTx/>
                <a:buFontTx/>
                <a:buNone/>
              </a:pPr>
              <a:t>3</a:t>
            </a:fld>
            <a:endParaRPr kumimoji="0" lang="en-US" altLang="en-US" sz="1400">
              <a:latin typeface="Comic Sans MS" panose="030F0702030302020204" pitchFamily="66" charset="0"/>
            </a:endParaRPr>
          </a:p>
        </p:txBody>
      </p:sp>
      <p:pic>
        <p:nvPicPr>
          <p:cNvPr id="7173" name="Picture 5" descr="airat2_1-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9776" y="1751014"/>
            <a:ext cx="35782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74" name="Straight Arrow Connector 7"/>
          <p:cNvCxnSpPr>
            <a:cxnSpLocks noChangeShapeType="1"/>
          </p:cNvCxnSpPr>
          <p:nvPr/>
        </p:nvCxnSpPr>
        <p:spPr bwMode="auto">
          <a:xfrm>
            <a:off x="4044951" y="3089275"/>
            <a:ext cx="3311525" cy="471488"/>
          </a:xfrm>
          <a:prstGeom prst="straightConnector1">
            <a:avLst/>
          </a:prstGeom>
          <a:noFill/>
          <a:ln w="38100" algn="ctr">
            <a:solidFill>
              <a:srgbClr val="FFFF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584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13" y="899636"/>
            <a:ext cx="12020122" cy="4668198"/>
          </a:xfrm>
        </p:spPr>
        <p:txBody>
          <a:bodyPr>
            <a:no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457200" lvl="1" indent="0">
              <a:buNone/>
            </a:pPr>
            <a:r>
              <a:rPr lang="sv-SE" sz="1400" b="1" dirty="0">
                <a:latin typeface="Times New Roman" panose="02020603050405020304" pitchFamily="18" charset="0"/>
                <a:cs typeface="Times New Roman" panose="02020603050405020304" pitchFamily="18" charset="0"/>
              </a:rPr>
              <a:t>Environment </a:t>
            </a:r>
            <a:r>
              <a:rPr lang="sv-SE" sz="1400" dirty="0">
                <a:latin typeface="Times New Roman" panose="02020603050405020304" pitchFamily="18" charset="0"/>
                <a:cs typeface="Times New Roman" panose="02020603050405020304" pitchFamily="18" charset="0"/>
              </a:rPr>
              <a:t>            	The ´microworld´defined for the particular RL problem including the agent. Designated as E.</a:t>
            </a:r>
          </a:p>
          <a:p>
            <a:pPr marL="457200" lvl="1" indent="0">
              <a:buNone/>
            </a:pPr>
            <a:r>
              <a:rPr lang="sv-SE" sz="1400" b="1" dirty="0">
                <a:latin typeface="Times New Roman" panose="02020603050405020304" pitchFamily="18" charset="0"/>
                <a:cs typeface="Times New Roman" panose="02020603050405020304" pitchFamily="18" charset="0"/>
              </a:rPr>
              <a:t>Agent	</a:t>
            </a:r>
            <a:r>
              <a:rPr lang="sv-SE" sz="1400" dirty="0">
                <a:latin typeface="Times New Roman" panose="02020603050405020304" pitchFamily="18" charset="0"/>
                <a:cs typeface="Times New Roman" panose="02020603050405020304" pitchFamily="18" charset="0"/>
              </a:rPr>
              <a:t>		An agent Designated as A.</a:t>
            </a:r>
          </a:p>
          <a:p>
            <a:pPr marL="457200" lvl="1" indent="0">
              <a:buNone/>
            </a:pPr>
            <a:r>
              <a:rPr lang="sv-SE" sz="1400" b="1" dirty="0">
                <a:latin typeface="Times New Roman" panose="02020603050405020304" pitchFamily="18" charset="0"/>
                <a:cs typeface="Times New Roman" panose="02020603050405020304" pitchFamily="18" charset="0"/>
              </a:rPr>
              <a:t>State</a:t>
            </a:r>
            <a:r>
              <a:rPr lang="sv-SE" sz="1400" dirty="0">
                <a:latin typeface="Times New Roman" panose="02020603050405020304" pitchFamily="18" charset="0"/>
                <a:cs typeface="Times New Roman" panose="02020603050405020304" pitchFamily="18" charset="0"/>
              </a:rPr>
              <a:t>			A particular configuration of the agent within the environment. Designated as s.</a:t>
            </a:r>
          </a:p>
          <a:p>
            <a:pPr marL="457200" lvl="1" indent="0">
              <a:buNone/>
            </a:pPr>
            <a:r>
              <a:rPr lang="sv-SE" sz="1400" b="1" dirty="0">
                <a:latin typeface="Times New Roman" panose="02020603050405020304" pitchFamily="18" charset="0"/>
                <a:cs typeface="Times New Roman" panose="02020603050405020304" pitchFamily="18" charset="0"/>
              </a:rPr>
              <a:t>Terminal states</a:t>
            </a:r>
            <a:r>
              <a:rPr lang="sv-SE" sz="1400" dirty="0">
                <a:latin typeface="Times New Roman" panose="02020603050405020304" pitchFamily="18" charset="0"/>
                <a:cs typeface="Times New Roman" panose="02020603050405020304" pitchFamily="18" charset="0"/>
              </a:rPr>
              <a:t>		Defined end states for the particular RL problem. Designated as TS.</a:t>
            </a:r>
          </a:p>
          <a:p>
            <a:pPr marL="457200" lvl="1" indent="0">
              <a:buNone/>
            </a:pPr>
            <a:r>
              <a:rPr lang="sv-SE" sz="1400" b="1" dirty="0">
                <a:latin typeface="Times New Roman" panose="02020603050405020304" pitchFamily="18" charset="0"/>
                <a:cs typeface="Times New Roman" panose="02020603050405020304" pitchFamily="18" charset="0"/>
              </a:rPr>
              <a:t>Action</a:t>
            </a:r>
            <a:r>
              <a:rPr lang="sv-SE"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 agent select an action based upon the current state S and the policy </a:t>
            </a:r>
            <a:r>
              <a:rPr lang="sv-SE" sz="1400" dirty="0">
                <a:latin typeface="Times New Roman" panose="02020603050405020304" pitchFamily="18" charset="0"/>
                <a:cs typeface="Times New Roman" panose="02020603050405020304" pitchFamily="18" charset="0"/>
              </a:rPr>
              <a:t> </a:t>
            </a:r>
            <a:r>
              <a:rPr lang="en-US" altLang="en-US" sz="1400" dirty="0">
                <a:solidFill>
                  <a:srgbClr val="333333"/>
                </a:solidFill>
                <a:latin typeface="Times New Roman" panose="02020603050405020304" pitchFamily="18" charset="0"/>
                <a:cs typeface="Times New Roman" panose="02020603050405020304" pitchFamily="18" charset="0"/>
              </a:rPr>
              <a:t>π </a:t>
            </a:r>
            <a:endParaRPr lang="sv-SE" sz="1400" dirty="0">
              <a:latin typeface="Times New Roman" panose="02020603050405020304" pitchFamily="18" charset="0"/>
              <a:cs typeface="Times New Roman" panose="02020603050405020304" pitchFamily="18" charset="0"/>
            </a:endParaRPr>
          </a:p>
          <a:p>
            <a:pPr marL="457200" lvl="1" indent="0">
              <a:buNone/>
            </a:pPr>
            <a:r>
              <a:rPr lang="sv-SE" sz="1400" b="1" dirty="0">
                <a:latin typeface="Times New Roman" panose="02020603050405020304" pitchFamily="18" charset="0"/>
                <a:cs typeface="Times New Roman" panose="02020603050405020304" pitchFamily="18" charset="0"/>
              </a:rPr>
              <a:t>Policy</a:t>
            </a:r>
            <a:r>
              <a:rPr lang="sv-SE"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policy </a:t>
            </a:r>
            <a:r>
              <a:rPr lang="en-US" altLang="en-US" sz="1400" dirty="0">
                <a:solidFill>
                  <a:srgbClr val="333333"/>
                </a:solidFill>
                <a:latin typeface="Times New Roman" panose="02020603050405020304" pitchFamily="18" charset="0"/>
                <a:cs typeface="Times New Roman" panose="02020603050405020304" pitchFamily="18" charset="0"/>
              </a:rPr>
              <a:t>π </a:t>
            </a:r>
            <a:r>
              <a:rPr lang="en-US" sz="1400" dirty="0">
                <a:latin typeface="Times New Roman" panose="02020603050405020304" pitchFamily="18" charset="0"/>
                <a:cs typeface="Times New Roman" panose="02020603050405020304" pitchFamily="18" charset="0"/>
              </a:rPr>
              <a:t>is a mapping from states of the environment to the potential actions of an agent in those states. </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dirty="0">
                <a:latin typeface="Times New Roman" panose="02020603050405020304" pitchFamily="18" charset="0"/>
                <a:cs typeface="Times New Roman" panose="02020603050405020304" pitchFamily="18" charset="0"/>
              </a:rPr>
              <a:t>(s) can be 			deterministic, only depending on s or stochastic </a:t>
            </a:r>
            <a:r>
              <a:rPr lang="en-US" altLang="en-US" sz="14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400" dirty="0">
                <a:latin typeface="Times New Roman" panose="02020603050405020304" pitchFamily="18" charset="0"/>
                <a:cs typeface="Times New Roman" panose="02020603050405020304" pitchFamily="18" charset="0"/>
              </a:rPr>
              <a:t>(</a:t>
            </a:r>
            <a:r>
              <a:rPr lang="en-US" altLang="en-US" sz="1400" dirty="0" err="1">
                <a:latin typeface="Times New Roman" panose="02020603050405020304" pitchFamily="18" charset="0"/>
                <a:cs typeface="Times New Roman" panose="02020603050405020304" pitchFamily="18" charset="0"/>
              </a:rPr>
              <a:t>s,a</a:t>
            </a:r>
            <a:r>
              <a:rPr lang="en-US" altLang="en-US" sz="1400" dirty="0">
                <a:latin typeface="Times New Roman" panose="02020603050405020304" pitchFamily="18" charset="0"/>
                <a:cs typeface="Times New Roman" panose="02020603050405020304" pitchFamily="18" charset="0"/>
              </a:rPr>
              <a:t>) depending also on a. </a:t>
            </a:r>
          </a:p>
          <a:p>
            <a:pPr marL="457200" lvl="1" indent="0">
              <a:buNone/>
            </a:pPr>
            <a:r>
              <a:rPr lang="sv-SE" altLang="en-US" sz="1400" b="1" dirty="0">
                <a:solidFill>
                  <a:srgbClr val="333333"/>
                </a:solidFill>
                <a:latin typeface="Times New Roman" panose="02020603050405020304" pitchFamily="18" charset="0"/>
                <a:cs typeface="Times New Roman" panose="02020603050405020304" pitchFamily="18" charset="0"/>
              </a:rPr>
              <a:t>Transition Probability function </a:t>
            </a:r>
            <a:r>
              <a:rPr lang="en-US" altLang="en-US" sz="1400" dirty="0">
                <a:solidFill>
                  <a:srgbClr val="333333"/>
                </a:solidFill>
                <a:latin typeface="Times New Roman" panose="02020603050405020304" pitchFamily="18" charset="0"/>
                <a:cs typeface="Times New Roman" panose="02020603050405020304" pitchFamily="18" charset="0"/>
              </a:rPr>
              <a:t> s´ = T(  s , a) specifies  the probability that the environment will transition to state s′  if the agent takes action a in state s.</a:t>
            </a:r>
          </a:p>
          <a:p>
            <a:pPr marL="457200" lvl="1" indent="0">
              <a:buNone/>
            </a:pPr>
            <a:r>
              <a:rPr lang="sv-SE" sz="1400" b="1" dirty="0">
                <a:latin typeface="Times New Roman" panose="02020603050405020304" pitchFamily="18" charset="0"/>
                <a:cs typeface="Times New Roman" panose="02020603050405020304" pitchFamily="18" charset="0"/>
              </a:rPr>
              <a:t>Episode</a:t>
            </a:r>
            <a:r>
              <a:rPr lang="sv-SE" sz="1400" dirty="0">
                <a:latin typeface="Times New Roman" panose="02020603050405020304" pitchFamily="18" charset="0"/>
                <a:cs typeface="Times New Roman" panose="02020603050405020304" pitchFamily="18" charset="0"/>
              </a:rPr>
              <a:t>		Sometimes called an epoque. </a:t>
            </a:r>
            <a:r>
              <a:rPr lang="en-US" sz="1400" dirty="0">
                <a:latin typeface="Times New Roman" panose="02020603050405020304" pitchFamily="18" charset="0"/>
                <a:cs typeface="Times New Roman" panose="02020603050405020304" pitchFamily="18" charset="0"/>
              </a:rPr>
              <a:t>A sequence of states, actions and rewards, which ends in  a terminal state. </a:t>
            </a:r>
          </a:p>
          <a:p>
            <a:pPr marL="457200" lvl="1" indent="0">
              <a:buNone/>
            </a:pPr>
            <a:r>
              <a:rPr lang="en-US" sz="1400" b="1" dirty="0">
                <a:latin typeface="Times New Roman" panose="02020603050405020304" pitchFamily="18" charset="0"/>
                <a:cs typeface="Times New Roman" panose="02020603050405020304" pitchFamily="18" charset="0"/>
              </a:rPr>
              <a:t>Reward </a:t>
            </a:r>
            <a:r>
              <a:rPr lang="en-US" sz="1400" dirty="0">
                <a:latin typeface="Times New Roman" panose="02020603050405020304" pitchFamily="18" charset="0"/>
                <a:cs typeface="Times New Roman" panose="02020603050405020304" pitchFamily="18" charset="0"/>
              </a:rPr>
              <a:t>or Reward signal   	The reward R </a:t>
            </a:r>
            <a:r>
              <a:rPr lang="en-US" altLang="en-US" sz="1400" dirty="0">
                <a:solidFill>
                  <a:srgbClr val="222222"/>
                </a:solidFill>
                <a:latin typeface="Times New Roman" panose="02020603050405020304" pitchFamily="18" charset="0"/>
                <a:cs typeface="Times New Roman" panose="02020603050405020304" pitchFamily="18" charset="0"/>
              </a:rPr>
              <a:t>( s´|</a:t>
            </a:r>
            <a:r>
              <a:rPr lang="en-US" altLang="en-US" sz="1400" dirty="0" err="1">
                <a:solidFill>
                  <a:srgbClr val="222222"/>
                </a:solidFill>
                <a:latin typeface="Times New Roman" panose="02020603050405020304" pitchFamily="18" charset="0"/>
                <a:cs typeface="Times New Roman" panose="02020603050405020304" pitchFamily="18" charset="0"/>
              </a:rPr>
              <a:t>s,a</a:t>
            </a:r>
            <a:r>
              <a:rPr lang="en-US" altLang="en-US" sz="1400" dirty="0">
                <a:solidFill>
                  <a:srgbClr val="222222"/>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gives feedback from the environment on the effect of a single action a in state s leading to s´</a:t>
            </a:r>
          </a:p>
          <a:p>
            <a:pPr marL="457200" lvl="1" indent="0">
              <a:buNone/>
            </a:pPr>
            <a:r>
              <a:rPr lang="sv-SE" sz="1400" b="1" dirty="0">
                <a:latin typeface="Times New Roman" panose="02020603050405020304" pitchFamily="18" charset="0"/>
                <a:cs typeface="Times New Roman" panose="02020603050405020304" pitchFamily="18" charset="0"/>
              </a:rPr>
              <a:t>Discounted Reward</a:t>
            </a:r>
            <a:r>
              <a:rPr lang="sv-SE" sz="1400" dirty="0">
                <a:latin typeface="Times New Roman" panose="02020603050405020304" pitchFamily="18" charset="0"/>
                <a:cs typeface="Times New Roman" panose="02020603050405020304" pitchFamily="18" charset="0"/>
              </a:rPr>
              <a:t>	When calculating the Return, the expected rewards for future steps can be weighted with a discount </a:t>
            </a:r>
            <a:r>
              <a:rPr lang="en-US" sz="1400" dirty="0">
                <a:latin typeface="Times New Roman" panose="02020603050405020304" pitchFamily="18" charset="0"/>
                <a:cs typeface="Times New Roman" panose="02020603050405020304" pitchFamily="18" charset="0"/>
              </a:rPr>
              <a:t>factor </a:t>
            </a:r>
            <a:r>
              <a:rPr lang="en-US" altLang="en-US" sz="1400" dirty="0">
                <a:solidFill>
                  <a:srgbClr val="222222"/>
                </a:solidFill>
                <a:latin typeface="Times New Roman" panose="02020603050405020304" pitchFamily="18" charset="0"/>
                <a:cs typeface="Times New Roman" panose="02020603050405020304" pitchFamily="18" charset="0"/>
              </a:rPr>
              <a:t>γ </a:t>
            </a:r>
            <a:r>
              <a:rPr lang="en-US" sz="1400" dirty="0">
                <a:latin typeface="Times New Roman" panose="02020603050405020304" pitchFamily="18" charset="0"/>
                <a:cs typeface="Times New Roman" panose="02020603050405020304" pitchFamily="18" charset="0"/>
              </a:rPr>
              <a:t>in the interval [0,1]</a:t>
            </a:r>
            <a:endParaRPr lang="sv-SE" sz="1400" dirty="0">
              <a:latin typeface="Times New Roman" panose="02020603050405020304" pitchFamily="18" charset="0"/>
              <a:cs typeface="Times New Roman" panose="02020603050405020304" pitchFamily="18" charset="0"/>
            </a:endParaRPr>
          </a:p>
          <a:p>
            <a:pPr marL="457200" lvl="1" indent="0">
              <a:buNone/>
            </a:pPr>
            <a:r>
              <a:rPr lang="sv-SE" sz="1400" b="1" dirty="0">
                <a:latin typeface="Times New Roman" panose="02020603050405020304" pitchFamily="18" charset="0"/>
                <a:cs typeface="Times New Roman" panose="02020603050405020304" pitchFamily="18" charset="0"/>
              </a:rPr>
              <a:t>Return</a:t>
            </a:r>
            <a:r>
              <a:rPr lang="en-US" sz="1400" dirty="0">
                <a:latin typeface="Times New Roman" panose="02020603050405020304" pitchFamily="18" charset="0"/>
                <a:cs typeface="Times New Roman" panose="02020603050405020304" pitchFamily="18" charset="0"/>
              </a:rPr>
              <a:t>		The accumulated rewards for an episode. </a:t>
            </a:r>
            <a:r>
              <a:rPr lang="sv-SE" sz="1400" dirty="0">
                <a:latin typeface="Times New Roman" panose="02020603050405020304" pitchFamily="18" charset="0"/>
                <a:cs typeface="Times New Roman" panose="02020603050405020304" pitchFamily="18" charset="0"/>
              </a:rPr>
              <a:t>Designated as G.</a:t>
            </a:r>
            <a:endParaRPr lang="en-US" sz="1400" dirty="0">
              <a:latin typeface="Times New Roman" panose="02020603050405020304" pitchFamily="18" charset="0"/>
              <a:cs typeface="Times New Roman" panose="02020603050405020304" pitchFamily="18" charset="0"/>
            </a:endParaRPr>
          </a:p>
          <a:p>
            <a:pPr marL="457200" lvl="1" indent="0">
              <a:buNone/>
            </a:pPr>
            <a:r>
              <a:rPr lang="en-US" sz="1400" b="1" dirty="0">
                <a:latin typeface="Times New Roman" panose="02020603050405020304" pitchFamily="18" charset="0"/>
                <a:cs typeface="Times New Roman" panose="02020603050405020304" pitchFamily="18" charset="0"/>
              </a:rPr>
              <a:t>Value function</a:t>
            </a:r>
            <a:r>
              <a:rPr lang="en-US" sz="1400" dirty="0">
                <a:latin typeface="Times New Roman" panose="02020603050405020304" pitchFamily="18" charset="0"/>
                <a:cs typeface="Times New Roman" panose="02020603050405020304" pitchFamily="18" charset="0"/>
              </a:rPr>
              <a:t>		The Value function  V = V(s) is the estimation  of the Value or Utility of s with respect to its average Return considering all 			possible episodes possible within the current policy. It must  continually be re-estimated for each action taken.   </a:t>
            </a:r>
          </a:p>
          <a:p>
            <a:pPr marL="457200" lvl="1" indent="0">
              <a:buNone/>
            </a:pPr>
            <a:r>
              <a:rPr lang="en-US" sz="1400" dirty="0">
                <a:latin typeface="Times New Roman" panose="02020603050405020304" pitchFamily="18" charset="0"/>
                <a:cs typeface="Times New Roman" panose="02020603050405020304" pitchFamily="18" charset="0"/>
              </a:rPr>
              <a:t>                                                    The state-value function v(s) for the policy π is given below. Note that the value of the terminal state (if any) is always zero.</a:t>
            </a:r>
          </a:p>
          <a:p>
            <a:pPr marL="457200" lvl="1" indent="0">
              <a:buNone/>
            </a:pPr>
            <a:r>
              <a:rPr lang="en-US" sz="1400" b="1" dirty="0">
                <a:latin typeface="Times New Roman" panose="02020603050405020304" pitchFamily="18" charset="0"/>
                <a:cs typeface="Times New Roman" panose="02020603050405020304" pitchFamily="18" charset="0"/>
              </a:rPr>
              <a:t>Model of the environment  </a:t>
            </a:r>
            <a:r>
              <a:rPr lang="en-US" sz="1400" dirty="0">
                <a:latin typeface="Times New Roman" panose="02020603050405020304" pitchFamily="18" charset="0"/>
                <a:cs typeface="Times New Roman" panose="02020603050405020304" pitchFamily="18" charset="0"/>
              </a:rPr>
              <a:t>	</a:t>
            </a:r>
            <a:r>
              <a:rPr lang="sv-SE" sz="1400" dirty="0">
                <a:latin typeface="Times New Roman" panose="02020603050405020304" pitchFamily="18" charset="0"/>
                <a:cs typeface="Times New Roman" panose="02020603050405020304" pitchFamily="18" charset="0"/>
              </a:rPr>
              <a:t>A set of  tuples </a:t>
            </a:r>
            <a:r>
              <a:rPr lang="en-US" altLang="en-US" sz="1400" dirty="0">
                <a:solidFill>
                  <a:srgbClr val="000000"/>
                </a:solidFill>
                <a:latin typeface="Times New Roman" panose="02020603050405020304" pitchFamily="18" charset="0"/>
                <a:cs typeface="Times New Roman" panose="02020603050405020304" pitchFamily="18" charset="0"/>
              </a:rPr>
              <a:t>T(</a:t>
            </a:r>
            <a:r>
              <a:rPr lang="en-US" altLang="en-US" sz="1400" dirty="0" err="1">
                <a:solidFill>
                  <a:srgbClr val="000000"/>
                </a:solidFill>
                <a:latin typeface="Times New Roman" panose="02020603050405020304" pitchFamily="18" charset="0"/>
                <a:cs typeface="Times New Roman" panose="02020603050405020304" pitchFamily="18" charset="0"/>
              </a:rPr>
              <a:t>s,a</a:t>
            </a:r>
            <a:r>
              <a:rPr lang="en-US" altLang="en-US" sz="1400" dirty="0">
                <a:solidFill>
                  <a:srgbClr val="000000"/>
                </a:solidFill>
                <a:latin typeface="Times New Roman" panose="02020603050405020304" pitchFamily="18" charset="0"/>
                <a:cs typeface="Times New Roman" panose="02020603050405020304" pitchFamily="18" charset="0"/>
              </a:rPr>
              <a:t>)=s´, and R(s´|</a:t>
            </a:r>
            <a:r>
              <a:rPr lang="en-US" altLang="en-US" sz="1400" dirty="0" err="1">
                <a:solidFill>
                  <a:srgbClr val="000000"/>
                </a:solidFill>
                <a:latin typeface="Times New Roman" panose="02020603050405020304" pitchFamily="18" charset="0"/>
                <a:cs typeface="Times New Roman" panose="02020603050405020304" pitchFamily="18" charset="0"/>
              </a:rPr>
              <a:t>s,a</a:t>
            </a:r>
            <a:r>
              <a:rPr lang="en-US" altLang="en-US" sz="1400" dirty="0">
                <a:solidFill>
                  <a:srgbClr val="000000"/>
                </a:solidFill>
                <a:latin typeface="Times New Roman" panose="02020603050405020304" pitchFamily="18" charset="0"/>
                <a:cs typeface="Times New Roman" panose="02020603050405020304" pitchFamily="18" charset="0"/>
              </a:rPr>
              <a:t>) representing the possible state transitions and the rewards given.</a:t>
            </a:r>
          </a:p>
        </p:txBody>
      </p:sp>
      <p:sp>
        <p:nvSpPr>
          <p:cNvPr id="4" name="TextBox 3"/>
          <p:cNvSpPr txBox="1"/>
          <p:nvPr/>
        </p:nvSpPr>
        <p:spPr>
          <a:xfrm>
            <a:off x="264244" y="233427"/>
            <a:ext cx="671908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Reinforcement Learning terminology</a:t>
            </a:r>
            <a:endParaRPr lang="en-US" sz="3200" dirty="0"/>
          </a:p>
        </p:txBody>
      </p:sp>
      <p:sp>
        <p:nvSpPr>
          <p:cNvPr id="2" name="Rectangle 1"/>
          <p:cNvSpPr>
            <a:spLocks noChangeArrowheads="1"/>
          </p:cNvSpPr>
          <p:nvPr/>
        </p:nvSpPr>
        <p:spPr bwMode="auto">
          <a:xfrm>
            <a:off x="79513" y="2433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01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981" y="38177"/>
            <a:ext cx="4982454" cy="584775"/>
          </a:xfrm>
          <a:prstGeom prst="rect">
            <a:avLst/>
          </a:prstGeom>
          <a:noFill/>
        </p:spPr>
        <p:txBody>
          <a:bodyPr wrap="none" rtlCol="0">
            <a:spAutoFit/>
          </a:bodyPr>
          <a:lstStyle/>
          <a:p>
            <a:r>
              <a:rPr lang="sv-SE" sz="3200" b="1" dirty="0">
                <a:latin typeface="Times New Roman" panose="02020603050405020304" pitchFamily="18" charset="0"/>
                <a:cs typeface="Times New Roman" panose="02020603050405020304" pitchFamily="18" charset="0"/>
              </a:rPr>
              <a:t>Example 1   - the 4x3 world</a:t>
            </a:r>
            <a:endParaRPr lang="en-US" sz="3200" b="1" dirty="0">
              <a:latin typeface="Times New Roman" panose="02020603050405020304" pitchFamily="18" charset="0"/>
              <a:cs typeface="Times New Roman" panose="02020603050405020304" pitchFamily="18" charset="0"/>
            </a:endParaRPr>
          </a:p>
        </p:txBody>
      </p:sp>
      <p:grpSp>
        <p:nvGrpSpPr>
          <p:cNvPr id="3" name="Group 2"/>
          <p:cNvGrpSpPr>
            <a:grpSpLocks/>
          </p:cNvGrpSpPr>
          <p:nvPr/>
        </p:nvGrpSpPr>
        <p:grpSpPr bwMode="auto">
          <a:xfrm>
            <a:off x="212513" y="1192975"/>
            <a:ext cx="2933838" cy="2486349"/>
            <a:chOff x="192" y="1152"/>
            <a:chExt cx="1730" cy="1410"/>
          </a:xfrm>
        </p:grpSpPr>
        <p:sp>
          <p:nvSpPr>
            <p:cNvPr id="4" name="Rectangle 3"/>
            <p:cNvSpPr>
              <a:spLocks noChangeArrowheads="1"/>
            </p:cNvSpPr>
            <p:nvPr/>
          </p:nvSpPr>
          <p:spPr bwMode="auto">
            <a:xfrm>
              <a:off x="384" y="1152"/>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5" name="Rectangle 4"/>
            <p:cNvSpPr>
              <a:spLocks noChangeArrowheads="1"/>
            </p:cNvSpPr>
            <p:nvPr/>
          </p:nvSpPr>
          <p:spPr bwMode="auto">
            <a:xfrm>
              <a:off x="768" y="1152"/>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6" name="Rectangle 5"/>
            <p:cNvSpPr>
              <a:spLocks noChangeArrowheads="1"/>
            </p:cNvSpPr>
            <p:nvPr/>
          </p:nvSpPr>
          <p:spPr bwMode="auto">
            <a:xfrm>
              <a:off x="1152" y="1152"/>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7" name="Rectangle 6"/>
            <p:cNvSpPr>
              <a:spLocks noChangeArrowheads="1"/>
            </p:cNvSpPr>
            <p:nvPr/>
          </p:nvSpPr>
          <p:spPr bwMode="auto">
            <a:xfrm>
              <a:off x="1536" y="1152"/>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8" name="Rectangle 7"/>
            <p:cNvSpPr>
              <a:spLocks noChangeArrowheads="1"/>
            </p:cNvSpPr>
            <p:nvPr/>
          </p:nvSpPr>
          <p:spPr bwMode="auto">
            <a:xfrm>
              <a:off x="384" y="1536"/>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9" name="Rectangle 8"/>
            <p:cNvSpPr>
              <a:spLocks noChangeArrowheads="1"/>
            </p:cNvSpPr>
            <p:nvPr/>
          </p:nvSpPr>
          <p:spPr bwMode="auto">
            <a:xfrm>
              <a:off x="768" y="1536"/>
              <a:ext cx="386" cy="386"/>
            </a:xfrm>
            <a:prstGeom prst="rect">
              <a:avLst/>
            </a:prstGeom>
            <a:solidFill>
              <a:srgbClr val="808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0" name="Rectangle 9"/>
            <p:cNvSpPr>
              <a:spLocks noChangeArrowheads="1"/>
            </p:cNvSpPr>
            <p:nvPr/>
          </p:nvSpPr>
          <p:spPr bwMode="auto">
            <a:xfrm>
              <a:off x="1152" y="1536"/>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1" name="Rectangle 10"/>
            <p:cNvSpPr>
              <a:spLocks noChangeArrowheads="1"/>
            </p:cNvSpPr>
            <p:nvPr/>
          </p:nvSpPr>
          <p:spPr bwMode="auto">
            <a:xfrm>
              <a:off x="1536" y="1536"/>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2" name="Rectangle 11"/>
            <p:cNvSpPr>
              <a:spLocks noChangeArrowheads="1"/>
            </p:cNvSpPr>
            <p:nvPr/>
          </p:nvSpPr>
          <p:spPr bwMode="auto">
            <a:xfrm>
              <a:off x="384" y="1920"/>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3" name="Rectangle 12"/>
            <p:cNvSpPr>
              <a:spLocks noChangeArrowheads="1"/>
            </p:cNvSpPr>
            <p:nvPr/>
          </p:nvSpPr>
          <p:spPr bwMode="auto">
            <a:xfrm>
              <a:off x="768" y="1920"/>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4" name="Rectangle 13"/>
            <p:cNvSpPr>
              <a:spLocks noChangeArrowheads="1"/>
            </p:cNvSpPr>
            <p:nvPr/>
          </p:nvSpPr>
          <p:spPr bwMode="auto">
            <a:xfrm>
              <a:off x="1152" y="1920"/>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5" name="Rectangle 14"/>
            <p:cNvSpPr>
              <a:spLocks noChangeArrowheads="1"/>
            </p:cNvSpPr>
            <p:nvPr/>
          </p:nvSpPr>
          <p:spPr bwMode="auto">
            <a:xfrm>
              <a:off x="1536" y="1920"/>
              <a:ext cx="386" cy="38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6" name="Text Box 16"/>
            <p:cNvSpPr txBox="1">
              <a:spLocks noChangeArrowheads="1"/>
            </p:cNvSpPr>
            <p:nvPr/>
          </p:nvSpPr>
          <p:spPr bwMode="auto">
            <a:xfrm>
              <a:off x="384" y="2016"/>
              <a:ext cx="3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start</a:t>
              </a:r>
            </a:p>
          </p:txBody>
        </p:sp>
        <p:sp>
          <p:nvSpPr>
            <p:cNvPr id="17" name="Text Box 17"/>
            <p:cNvSpPr txBox="1">
              <a:spLocks noChangeArrowheads="1"/>
            </p:cNvSpPr>
            <p:nvPr/>
          </p:nvSpPr>
          <p:spPr bwMode="auto">
            <a:xfrm>
              <a:off x="192" y="120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3</a:t>
              </a:r>
            </a:p>
          </p:txBody>
        </p:sp>
        <p:sp>
          <p:nvSpPr>
            <p:cNvPr id="18" name="Text Box 18"/>
            <p:cNvSpPr txBox="1">
              <a:spLocks noChangeArrowheads="1"/>
            </p:cNvSpPr>
            <p:nvPr/>
          </p:nvSpPr>
          <p:spPr bwMode="auto">
            <a:xfrm>
              <a:off x="192" y="158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2</a:t>
              </a:r>
            </a:p>
          </p:txBody>
        </p:sp>
        <p:sp>
          <p:nvSpPr>
            <p:cNvPr id="19" name="Text Box 19"/>
            <p:cNvSpPr txBox="1">
              <a:spLocks noChangeArrowheads="1"/>
            </p:cNvSpPr>
            <p:nvPr/>
          </p:nvSpPr>
          <p:spPr bwMode="auto">
            <a:xfrm>
              <a:off x="192" y="1968"/>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1</a:t>
              </a:r>
            </a:p>
          </p:txBody>
        </p:sp>
        <p:sp>
          <p:nvSpPr>
            <p:cNvPr id="20" name="Text Box 20"/>
            <p:cNvSpPr txBox="1">
              <a:spLocks noChangeArrowheads="1"/>
            </p:cNvSpPr>
            <p:nvPr/>
          </p:nvSpPr>
          <p:spPr bwMode="auto">
            <a:xfrm>
              <a:off x="462" y="230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dirty="0"/>
                <a:t>1</a:t>
              </a:r>
            </a:p>
          </p:txBody>
        </p:sp>
        <p:sp>
          <p:nvSpPr>
            <p:cNvPr id="21" name="Text Box 21"/>
            <p:cNvSpPr txBox="1">
              <a:spLocks noChangeArrowheads="1"/>
            </p:cNvSpPr>
            <p:nvPr/>
          </p:nvSpPr>
          <p:spPr bwMode="auto">
            <a:xfrm>
              <a:off x="852" y="2304"/>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dirty="0"/>
                <a:t>2</a:t>
              </a:r>
            </a:p>
          </p:txBody>
        </p:sp>
        <p:sp>
          <p:nvSpPr>
            <p:cNvPr id="22" name="Text Box 22"/>
            <p:cNvSpPr txBox="1">
              <a:spLocks noChangeArrowheads="1"/>
            </p:cNvSpPr>
            <p:nvPr/>
          </p:nvSpPr>
          <p:spPr bwMode="auto">
            <a:xfrm>
              <a:off x="1247" y="231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dirty="0"/>
                <a:t>3</a:t>
              </a:r>
            </a:p>
          </p:txBody>
        </p:sp>
        <p:sp>
          <p:nvSpPr>
            <p:cNvPr id="23" name="Text Box 23"/>
            <p:cNvSpPr txBox="1">
              <a:spLocks noChangeArrowheads="1"/>
            </p:cNvSpPr>
            <p:nvPr/>
          </p:nvSpPr>
          <p:spPr bwMode="auto">
            <a:xfrm>
              <a:off x="1638" y="230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dirty="0"/>
                <a:t>4</a:t>
              </a:r>
            </a:p>
          </p:txBody>
        </p:sp>
        <p:sp>
          <p:nvSpPr>
            <p:cNvPr id="24" name="Rectangle 23"/>
            <p:cNvSpPr>
              <a:spLocks noChangeArrowheads="1"/>
            </p:cNvSpPr>
            <p:nvPr/>
          </p:nvSpPr>
          <p:spPr bwMode="auto">
            <a:xfrm>
              <a:off x="1632" y="1296"/>
              <a:ext cx="240"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25" name="Rectangle 24"/>
            <p:cNvSpPr>
              <a:spLocks noChangeArrowheads="1"/>
            </p:cNvSpPr>
            <p:nvPr/>
          </p:nvSpPr>
          <p:spPr bwMode="auto">
            <a:xfrm>
              <a:off x="1632" y="1680"/>
              <a:ext cx="240" cy="1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26" name="Text Box 26"/>
            <p:cNvSpPr txBox="1">
              <a:spLocks noChangeArrowheads="1"/>
            </p:cNvSpPr>
            <p:nvPr/>
          </p:nvSpPr>
          <p:spPr bwMode="auto">
            <a:xfrm>
              <a:off x="1632" y="1248"/>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+1</a:t>
              </a:r>
            </a:p>
          </p:txBody>
        </p:sp>
        <p:sp>
          <p:nvSpPr>
            <p:cNvPr id="27" name="Text Box 27"/>
            <p:cNvSpPr txBox="1">
              <a:spLocks noChangeArrowheads="1"/>
            </p:cNvSpPr>
            <p:nvPr/>
          </p:nvSpPr>
          <p:spPr bwMode="auto">
            <a:xfrm>
              <a:off x="1632" y="1632"/>
              <a:ext cx="22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-1</a:t>
              </a:r>
            </a:p>
          </p:txBody>
        </p:sp>
      </p:grpSp>
      <p:sp>
        <p:nvSpPr>
          <p:cNvPr id="88" name="TextBox 87"/>
          <p:cNvSpPr txBox="1"/>
          <p:nvPr/>
        </p:nvSpPr>
        <p:spPr>
          <a:xfrm>
            <a:off x="3433199" y="1028341"/>
            <a:ext cx="8933856" cy="3970318"/>
          </a:xfrm>
          <a:prstGeom prst="rect">
            <a:avLst/>
          </a:prstGeom>
          <a:noFill/>
        </p:spPr>
        <p:txBody>
          <a:bodyPr wrap="none" rtlCol="0">
            <a:spAutoFit/>
          </a:bodyPr>
          <a:lstStyle/>
          <a:p>
            <a:r>
              <a:rPr lang="sv-SE" b="1" dirty="0">
                <a:latin typeface="Times New Roman" panose="02020603050405020304" pitchFamily="18" charset="0"/>
                <a:cs typeface="Times New Roman" panose="02020603050405020304" pitchFamily="18" charset="0"/>
              </a:rPr>
              <a:t>Environment and agent: </a:t>
            </a:r>
            <a:r>
              <a:rPr lang="sv-SE" dirty="0">
                <a:latin typeface="Times New Roman" panose="02020603050405020304" pitchFamily="18" charset="0"/>
                <a:cs typeface="Times New Roman" panose="02020603050405020304" pitchFamily="18" charset="0"/>
              </a:rPr>
              <a:t>The 4x3 world is a board of 4 * 3 positions, indexed by </a:t>
            </a:r>
          </a:p>
          <a:p>
            <a:r>
              <a:rPr lang="sv-SE" dirty="0">
                <a:latin typeface="Times New Roman" panose="02020603050405020304" pitchFamily="18" charset="0"/>
                <a:cs typeface="Times New Roman" panose="02020603050405020304" pitchFamily="18" charset="0"/>
              </a:rPr>
              <a:t>two coordinates. The agent has a start position of (1,1). The position (2,2) is excluded.</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Reward: </a:t>
            </a:r>
            <a:r>
              <a:rPr lang="sv-SE" dirty="0">
                <a:latin typeface="Times New Roman" panose="02020603050405020304" pitchFamily="18" charset="0"/>
                <a:cs typeface="Times New Roman" panose="02020603050405020304" pitchFamily="18" charset="0"/>
              </a:rPr>
              <a:t>There are two terminal positions (4,3) and (4,2). Reaching (4,3) gives a reward =+1. </a:t>
            </a:r>
          </a:p>
          <a:p>
            <a:r>
              <a:rPr lang="sv-SE" dirty="0">
                <a:latin typeface="Times New Roman" panose="02020603050405020304" pitchFamily="18" charset="0"/>
                <a:cs typeface="Times New Roman" panose="02020603050405020304" pitchFamily="18" charset="0"/>
              </a:rPr>
              <a:t>Reaching (4,2) gives a reward =  -1. Reaching all other postions give reward=0. </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Actions</a:t>
            </a:r>
            <a:r>
              <a:rPr lang="sv-SE" dirty="0">
                <a:latin typeface="Times New Roman" panose="02020603050405020304" pitchFamily="18" charset="0"/>
                <a:cs typeface="Times New Roman" panose="02020603050405020304" pitchFamily="18" charset="0"/>
              </a:rPr>
              <a:t>: up, down, left, right  but restricted by the board configuration. The policy </a:t>
            </a:r>
          </a:p>
          <a:p>
            <a:r>
              <a:rPr lang="sv-SE" dirty="0">
                <a:latin typeface="Times New Roman" panose="02020603050405020304" pitchFamily="18" charset="0"/>
                <a:cs typeface="Times New Roman" panose="02020603050405020304" pitchFamily="18" charset="0"/>
              </a:rPr>
              <a:t>is deterministic in the sense that an action in a specific state can only lead to one other</a:t>
            </a:r>
          </a:p>
          <a:p>
            <a:r>
              <a:rPr lang="sv-SE" dirty="0">
                <a:latin typeface="Times New Roman" panose="02020603050405020304" pitchFamily="18" charset="0"/>
                <a:cs typeface="Times New Roman" panose="02020603050405020304" pitchFamily="18" charset="0"/>
              </a:rPr>
              <a:t>State.</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Episode: </a:t>
            </a:r>
            <a:r>
              <a:rPr lang="sv-SE" dirty="0">
                <a:latin typeface="Times New Roman" panose="02020603050405020304" pitchFamily="18" charset="0"/>
                <a:cs typeface="Times New Roman" panose="02020603050405020304" pitchFamily="18" charset="0"/>
              </a:rPr>
              <a:t>e.g  a sequence of actions leading from 1,1  to 4,3 via 1.2  1,3   2,3 and 3,3</a:t>
            </a:r>
          </a:p>
          <a:p>
            <a:r>
              <a:rPr lang="sv-SE" dirty="0">
                <a:latin typeface="Times New Roman" panose="02020603050405020304" pitchFamily="18" charset="0"/>
                <a:cs typeface="Times New Roman" panose="02020603050405020304" pitchFamily="18" charset="0"/>
              </a:rPr>
              <a:t>                </a:t>
            </a:r>
          </a:p>
          <a:p>
            <a:r>
              <a:rPr lang="sv-SE" dirty="0">
                <a:latin typeface="Times New Roman" panose="02020603050405020304" pitchFamily="18" charset="0"/>
                <a:cs typeface="Times New Roman" panose="02020603050405020304" pitchFamily="18" charset="0"/>
              </a:rPr>
              <a:t>Examples of episodes with returns.</a:t>
            </a:r>
            <a:endParaRPr lang="en-US" dirty="0">
              <a:latin typeface="Times New Roman" panose="02020603050405020304" pitchFamily="18" charset="0"/>
              <a:cs typeface="Times New Roman" panose="02020603050405020304" pitchFamily="18" charset="0"/>
            </a:endParaRPr>
          </a:p>
          <a:p>
            <a:endParaRPr lang="en-US" dirty="0"/>
          </a:p>
        </p:txBody>
      </p:sp>
      <p:sp>
        <p:nvSpPr>
          <p:cNvPr id="28" name="Rectangle 27"/>
          <p:cNvSpPr/>
          <p:nvPr/>
        </p:nvSpPr>
        <p:spPr>
          <a:xfrm>
            <a:off x="4576082" y="4998659"/>
            <a:ext cx="6096000" cy="861774"/>
          </a:xfrm>
          <a:prstGeom prst="rect">
            <a:avLst/>
          </a:prstGeom>
        </p:spPr>
        <p:txBody>
          <a:bodyPr>
            <a:spAutoFit/>
          </a:bodyPr>
          <a:lstStyle/>
          <a:p>
            <a:pPr>
              <a:spcBef>
                <a:spcPct val="0"/>
              </a:spcBef>
            </a:pPr>
            <a:r>
              <a:rPr lang="en-US" altLang="en-US" sz="1600" dirty="0">
                <a:latin typeface="Times New Roman" panose="02020603050405020304" pitchFamily="18" charset="0"/>
                <a:sym typeface="Wingdings" panose="05000000000000000000" pitchFamily="2" charset="2"/>
              </a:rPr>
              <a:t>(1,1)(1,2)(1,3)(1,2)(1,3)(2,3)(3,3) </a:t>
            </a:r>
            <a:r>
              <a:rPr lang="en-US" altLang="en-US" sz="1600" dirty="0">
                <a:sym typeface="Wingdings" panose="05000000000000000000" pitchFamily="2" charset="2"/>
              </a:rPr>
              <a:t>(3,4)</a:t>
            </a:r>
            <a:r>
              <a:rPr lang="en-US" altLang="en-US" sz="1600" dirty="0">
                <a:latin typeface="Times New Roman" panose="02020603050405020304" pitchFamily="18" charset="0"/>
                <a:sym typeface="Wingdings" panose="05000000000000000000" pitchFamily="2" charset="2"/>
              </a:rPr>
              <a:t> </a:t>
            </a:r>
            <a:r>
              <a:rPr lang="en-US" altLang="en-US" sz="1600" b="1" u="sng" dirty="0">
                <a:solidFill>
                  <a:srgbClr val="009900"/>
                </a:solidFill>
                <a:latin typeface="Times New Roman" panose="02020603050405020304" pitchFamily="18" charset="0"/>
                <a:sym typeface="Wingdings" panose="05000000000000000000" pitchFamily="2" charset="2"/>
              </a:rPr>
              <a:t>+1</a:t>
            </a:r>
          </a:p>
          <a:p>
            <a:pPr>
              <a:spcBef>
                <a:spcPct val="0"/>
              </a:spcBef>
            </a:pPr>
            <a:r>
              <a:rPr lang="en-US" altLang="en-US" sz="1600" dirty="0">
                <a:latin typeface="Times New Roman" panose="02020603050405020304" pitchFamily="18" charset="0"/>
                <a:sym typeface="Wingdings" panose="05000000000000000000" pitchFamily="2" charset="2"/>
              </a:rPr>
              <a:t>(1,1)(1,2)(1,3)(2,3)(3,3)(3,2)(3,3)(3,4) </a:t>
            </a:r>
            <a:r>
              <a:rPr lang="en-US" altLang="en-US" sz="1600" b="1" u="sng" dirty="0">
                <a:solidFill>
                  <a:srgbClr val="009900"/>
                </a:solidFill>
                <a:latin typeface="Times New Roman" panose="02020603050405020304" pitchFamily="18" charset="0"/>
                <a:sym typeface="Wingdings" panose="05000000000000000000" pitchFamily="2" charset="2"/>
              </a:rPr>
              <a:t>+1</a:t>
            </a:r>
          </a:p>
          <a:p>
            <a:pPr>
              <a:spcBef>
                <a:spcPct val="0"/>
              </a:spcBef>
            </a:pPr>
            <a:r>
              <a:rPr lang="en-US" altLang="en-US" sz="1600" dirty="0">
                <a:latin typeface="Times New Roman" panose="02020603050405020304" pitchFamily="18" charset="0"/>
                <a:sym typeface="Wingdings" panose="05000000000000000000" pitchFamily="2" charset="2"/>
              </a:rPr>
              <a:t>(1,1)(2,1)(3,1)(3,2)(4,2) </a:t>
            </a:r>
            <a:r>
              <a:rPr lang="en-US" altLang="en-US" sz="1600" b="1" u="sng" dirty="0">
                <a:solidFill>
                  <a:srgbClr val="FF0000"/>
                </a:solidFill>
                <a:latin typeface="Times New Roman" panose="02020603050405020304" pitchFamily="18" charset="0"/>
                <a:sym typeface="Wingdings" panose="05000000000000000000" pitchFamily="2" charset="2"/>
              </a:rPr>
              <a:t>-1</a:t>
            </a:r>
          </a:p>
        </p:txBody>
      </p:sp>
    </p:spTree>
    <p:extLst>
      <p:ext uri="{BB962C8B-B14F-4D97-AF65-F5344CB8AC3E}">
        <p14:creationId xmlns:p14="http://schemas.microsoft.com/office/powerpoint/2010/main" val="2901052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hlinkClick r:id="rId2"/>
          </p:cNvPr>
          <p:cNvSpPr>
            <a:spLocks noChangeArrowheads="1"/>
          </p:cNvSpPr>
          <p:nvPr/>
        </p:nvSpPr>
        <p:spPr bwMode="auto">
          <a:xfrm>
            <a:off x="308225" y="2270588"/>
            <a:ext cx="6362700" cy="0"/>
          </a:xfrm>
          <a:prstGeom prst="rect">
            <a:avLst/>
          </a:prstGeom>
          <a:solidFill>
            <a:srgbClr val="E6E6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3"/>
          <p:cNvSpPr>
            <a:spLocks noChangeArrowheads="1"/>
          </p:cNvSpPr>
          <p:nvPr/>
        </p:nvSpPr>
        <p:spPr bwMode="auto">
          <a:xfrm>
            <a:off x="308225" y="2232104"/>
            <a:ext cx="0" cy="7696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B6DAD"/>
              </a:solidFill>
              <a:effectLst/>
              <a:latin typeface="Helvetica Neue"/>
            </a:endParaRPr>
          </a:p>
        </p:txBody>
      </p:sp>
      <p:sp>
        <p:nvSpPr>
          <p:cNvPr id="7" name="Rectangle 5"/>
          <p:cNvSpPr>
            <a:spLocks noChangeArrowheads="1"/>
          </p:cNvSpPr>
          <p:nvPr/>
        </p:nvSpPr>
        <p:spPr bwMode="auto">
          <a:xfrm>
            <a:off x="185643" y="768206"/>
            <a:ext cx="648528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 suitable model</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for the above  intuitive scenario </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is</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a</a:t>
            </a:r>
            <a:r>
              <a:rPr lang="en-US" altLang="en-US" dirty="0">
                <a:solidFill>
                  <a:srgbClr val="333333"/>
                </a:solidFill>
                <a:latin typeface="Times New Roman" panose="02020603050405020304" pitchFamily="18" charset="0"/>
                <a:cs typeface="Times New Roman" panose="02020603050405020304" pitchFamily="18" charset="0"/>
              </a:rPr>
              <a:t> basic </a:t>
            </a:r>
            <a:r>
              <a:rPr lang="en-US" altLang="en-US" b="1" dirty="0">
                <a:solidFill>
                  <a:srgbClr val="333333"/>
                </a:solidFill>
                <a:latin typeface="Times New Roman" panose="02020603050405020304" pitchFamily="18" charset="0"/>
                <a:cs typeface="Times New Roman" panose="02020603050405020304" pitchFamily="18" charset="0"/>
              </a:rPr>
              <a:t>Markov Decision Process (</a:t>
            </a:r>
            <a:r>
              <a:rPr kumimoji="0" lang="en-US" altLang="en-US"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MDP).</a:t>
            </a:r>
            <a:r>
              <a:rPr kumimoji="0" lang="en-US" altLang="en-US" b="1"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baseline="0" dirty="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An MDP is typically defined by a 4-tuple (</a:t>
            </a:r>
            <a:r>
              <a:rPr lang="en-US" altLang="en-US" dirty="0">
                <a:solidFill>
                  <a:srgbClr val="333333"/>
                </a:solidFill>
                <a:latin typeface="Times New Roman" panose="02020603050405020304" pitchFamily="18" charset="0"/>
                <a:cs typeface="Times New Roman" panose="02020603050405020304" pitchFamily="18" charset="0"/>
              </a:rPr>
              <a:t>S</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,A,R,T) where:</a:t>
            </a:r>
          </a:p>
          <a:p>
            <a:pPr marL="285750" lvl="0" indent="-285750">
              <a:buFont typeface="Arial" panose="020B0604020202020204" pitchFamily="34" charset="0"/>
              <a:buChar char="•"/>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S is the set of states s is the state</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of the environment </a:t>
            </a:r>
          </a:p>
          <a:p>
            <a:pPr lvl="0"/>
            <a:r>
              <a:rPr lang="en-US" altLang="en-US" dirty="0">
                <a:solidFill>
                  <a:srgbClr val="333333"/>
                </a:solidFill>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(including the agent)</a:t>
            </a:r>
          </a:p>
          <a:p>
            <a:pPr marL="285750" lvl="0" indent="-285750">
              <a:buFont typeface="Arial" panose="020B0604020202020204" pitchFamily="34" charset="0"/>
              <a:buChar char="•"/>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 is the set of actions for each s, that the agent can choose between defined by a </a:t>
            </a:r>
            <a:r>
              <a:rPr lang="en-US" altLang="en-US" dirty="0">
                <a:solidFill>
                  <a:srgbClr val="333333"/>
                </a:solidFill>
                <a:latin typeface="Times New Roman" panose="02020603050405020304" pitchFamily="18" charset="0"/>
                <a:cs typeface="Times New Roman" panose="02020603050405020304" pitchFamily="18" charset="0"/>
              </a:rPr>
              <a:t>policy π </a:t>
            </a:r>
          </a:p>
          <a:p>
            <a:pPr marL="285750" lvl="0" indent="-285750">
              <a:buFont typeface="Arial" panose="020B0604020202020204" pitchFamily="34" charset="0"/>
              <a:buChar char="•"/>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R(s’ |s , a) is a function that returns the reward received for taking action a in state s leading to s´</a:t>
            </a:r>
          </a:p>
          <a:p>
            <a:pPr lvl="0"/>
            <a:endPar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dirty="0">
                <a:solidFill>
                  <a:srgbClr val="333333"/>
                </a:solidFill>
                <a:latin typeface="Times New Roman" panose="02020603050405020304" pitchFamily="18" charset="0"/>
                <a:cs typeface="Times New Roman" panose="02020603050405020304" pitchFamily="18" charset="0"/>
              </a:rPr>
              <a:t>s´= T</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(s , a) is a transition probability function, specifying the probability that the environment will transition to state s′  if the agent takes action a in state s</a:t>
            </a:r>
            <a:r>
              <a:rPr lang="en-US" altLang="en-US" dirty="0">
                <a:solidFill>
                  <a:srgbClr val="333333"/>
                </a:solidFill>
                <a:latin typeface="Times New Roman" panose="02020603050405020304" pitchFamily="18" charset="0"/>
                <a:cs typeface="Times New Roman" panose="02020603050405020304" pitchFamily="18" charset="0"/>
              </a:rPr>
              <a:t>. The </a:t>
            </a:r>
            <a:r>
              <a:rPr lang="en-US" altLang="en-US" i="1" dirty="0">
                <a:latin typeface="Times New Roman" panose="02020603050405020304" pitchFamily="18" charset="0"/>
                <a:cs typeface="Times New Roman" panose="02020603050405020304" pitchFamily="18" charset="0"/>
              </a:rPr>
              <a:t>Markov property</a:t>
            </a:r>
            <a:r>
              <a:rPr lang="en-US" altLang="en-US" dirty="0">
                <a:latin typeface="Times New Roman" panose="02020603050405020304" pitchFamily="18" charset="0"/>
                <a:cs typeface="Times New Roman" panose="02020603050405020304" pitchFamily="18" charset="0"/>
              </a:rPr>
              <a:t> = Transition probabilities depend on state only, not on the path to the state.</a:t>
            </a:r>
          </a:p>
          <a:p>
            <a:pPr lvl="0"/>
            <a:endPar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 goal is to find a policy π that maximizes the return = expected future accumulated (discounted) reward for  </a:t>
            </a:r>
            <a:r>
              <a:rPr lang="en-US" altLang="en-US" dirty="0">
                <a:solidFill>
                  <a:srgbClr val="333333"/>
                </a:solidFill>
                <a:latin typeface="Times New Roman" panose="02020603050405020304" pitchFamily="18" charset="0"/>
                <a:cs typeface="Times New Roman" panose="02020603050405020304" pitchFamily="18" charset="0"/>
              </a:rPr>
              <a:t>e</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pisodes</a:t>
            </a:r>
            <a:r>
              <a:rPr kumimoji="0" lang="en-US"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from a Start state s to a Terminal state</a:t>
            </a:r>
            <a:r>
              <a:rPr kumimoji="0" lang="en-US" altLang="en-US"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en-US" dirty="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en-US"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85643" y="173755"/>
            <a:ext cx="114598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Reinforcement Learning modelled as Markov Decision Process (MDP)</a:t>
            </a:r>
            <a:endParaRPr lang="en-US" sz="2800" dirty="0"/>
          </a:p>
        </p:txBody>
      </p:sp>
      <p:grpSp>
        <p:nvGrpSpPr>
          <p:cNvPr id="8" name="Group 7"/>
          <p:cNvGrpSpPr>
            <a:grpSpLocks/>
          </p:cNvGrpSpPr>
          <p:nvPr/>
        </p:nvGrpSpPr>
        <p:grpSpPr bwMode="auto">
          <a:xfrm>
            <a:off x="7134048" y="1144701"/>
            <a:ext cx="4051490" cy="3337624"/>
            <a:chOff x="2352" y="1008"/>
            <a:chExt cx="2532" cy="1796"/>
          </a:xfrm>
        </p:grpSpPr>
        <p:sp>
          <p:nvSpPr>
            <p:cNvPr id="9" name="Oval 8"/>
            <p:cNvSpPr>
              <a:spLocks noChangeArrowheads="1"/>
            </p:cNvSpPr>
            <p:nvPr/>
          </p:nvSpPr>
          <p:spPr bwMode="auto">
            <a:xfrm>
              <a:off x="2496" y="1200"/>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1" name="Oval 10"/>
            <p:cNvSpPr>
              <a:spLocks noChangeArrowheads="1"/>
            </p:cNvSpPr>
            <p:nvPr/>
          </p:nvSpPr>
          <p:spPr bwMode="auto">
            <a:xfrm>
              <a:off x="3072" y="1200"/>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cxnSp>
          <p:nvCxnSpPr>
            <p:cNvPr id="13" name="AutoShape 31"/>
            <p:cNvCxnSpPr>
              <a:cxnSpLocks noChangeShapeType="1"/>
              <a:stCxn id="9" idx="7"/>
              <a:endCxn id="11" idx="1"/>
            </p:cNvCxnSpPr>
            <p:nvPr/>
          </p:nvCxnSpPr>
          <p:spPr bwMode="auto">
            <a:xfrm rot="5400000" flipV="1">
              <a:off x="2927" y="1057"/>
              <a:ext cx="1" cy="372"/>
            </a:xfrm>
            <a:prstGeom prst="curvedConnector3">
              <a:avLst>
                <a:gd name="adj1" fmla="val -6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2"/>
            <p:cNvCxnSpPr>
              <a:cxnSpLocks noChangeShapeType="1"/>
              <a:stCxn id="11" idx="3"/>
              <a:endCxn id="9" idx="5"/>
            </p:cNvCxnSpPr>
            <p:nvPr/>
          </p:nvCxnSpPr>
          <p:spPr bwMode="auto">
            <a:xfrm rot="5400000">
              <a:off x="2927" y="1261"/>
              <a:ext cx="1" cy="372"/>
            </a:xfrm>
            <a:prstGeom prst="curvedConnector3">
              <a:avLst>
                <a:gd name="adj1" fmla="val 4999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a:spLocks noChangeArrowheads="1"/>
            </p:cNvSpPr>
            <p:nvPr/>
          </p:nvSpPr>
          <p:spPr bwMode="auto">
            <a:xfrm>
              <a:off x="3648" y="1200"/>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16" name="Text Box 34"/>
            <p:cNvSpPr txBox="1">
              <a:spLocks noChangeArrowheads="1"/>
            </p:cNvSpPr>
            <p:nvPr/>
          </p:nvSpPr>
          <p:spPr bwMode="auto">
            <a:xfrm>
              <a:off x="2784" y="1008"/>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17" name="Text Box 35"/>
            <p:cNvSpPr txBox="1">
              <a:spLocks noChangeArrowheads="1"/>
            </p:cNvSpPr>
            <p:nvPr/>
          </p:nvSpPr>
          <p:spPr bwMode="auto">
            <a:xfrm>
              <a:off x="2832" y="1440"/>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18" name="Text Box 36"/>
            <p:cNvSpPr txBox="1">
              <a:spLocks noChangeArrowheads="1"/>
            </p:cNvSpPr>
            <p:nvPr/>
          </p:nvSpPr>
          <p:spPr bwMode="auto">
            <a:xfrm>
              <a:off x="3408" y="144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19" name="Text Box 37"/>
            <p:cNvSpPr txBox="1">
              <a:spLocks noChangeArrowheads="1"/>
            </p:cNvSpPr>
            <p:nvPr/>
          </p:nvSpPr>
          <p:spPr bwMode="auto">
            <a:xfrm>
              <a:off x="3408" y="1008"/>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cxnSp>
          <p:nvCxnSpPr>
            <p:cNvPr id="20" name="AutoShape 38"/>
            <p:cNvCxnSpPr>
              <a:cxnSpLocks noChangeShapeType="1"/>
              <a:stCxn id="11" idx="7"/>
              <a:endCxn id="15" idx="1"/>
            </p:cNvCxnSpPr>
            <p:nvPr/>
          </p:nvCxnSpPr>
          <p:spPr bwMode="auto">
            <a:xfrm rot="5400000" flipV="1">
              <a:off x="3503" y="1057"/>
              <a:ext cx="1" cy="372"/>
            </a:xfrm>
            <a:prstGeom prst="curvedConnector3">
              <a:avLst>
                <a:gd name="adj1" fmla="val -5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9"/>
            <p:cNvCxnSpPr>
              <a:cxnSpLocks noChangeShapeType="1"/>
              <a:stCxn id="15" idx="3"/>
              <a:endCxn id="11" idx="5"/>
            </p:cNvCxnSpPr>
            <p:nvPr/>
          </p:nvCxnSpPr>
          <p:spPr bwMode="auto">
            <a:xfrm rot="5400000">
              <a:off x="3503" y="1261"/>
              <a:ext cx="1" cy="372"/>
            </a:xfrm>
            <a:prstGeom prst="curvedConnector3">
              <a:avLst>
                <a:gd name="adj1" fmla="val 4999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Oval 21"/>
            <p:cNvSpPr>
              <a:spLocks noChangeArrowheads="1"/>
            </p:cNvSpPr>
            <p:nvPr/>
          </p:nvSpPr>
          <p:spPr bwMode="auto">
            <a:xfrm>
              <a:off x="2496" y="1776"/>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23" name="Oval 22"/>
            <p:cNvSpPr>
              <a:spLocks noChangeArrowheads="1"/>
            </p:cNvSpPr>
            <p:nvPr/>
          </p:nvSpPr>
          <p:spPr bwMode="auto">
            <a:xfrm>
              <a:off x="2496" y="2352"/>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cxnSp>
          <p:nvCxnSpPr>
            <p:cNvPr id="24" name="AutoShape 42"/>
            <p:cNvCxnSpPr>
              <a:cxnSpLocks noChangeShapeType="1"/>
              <a:stCxn id="22" idx="1"/>
              <a:endCxn id="9" idx="3"/>
            </p:cNvCxnSpPr>
            <p:nvPr/>
          </p:nvCxnSpPr>
          <p:spPr bwMode="auto">
            <a:xfrm rot="16200000">
              <a:off x="2352" y="163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43"/>
            <p:cNvCxnSpPr>
              <a:cxnSpLocks noChangeShapeType="1"/>
              <a:stCxn id="9" idx="5"/>
              <a:endCxn id="22" idx="7"/>
            </p:cNvCxnSpPr>
            <p:nvPr/>
          </p:nvCxnSpPr>
          <p:spPr bwMode="auto">
            <a:xfrm rot="5400000">
              <a:off x="2556" y="163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44"/>
            <p:cNvCxnSpPr>
              <a:cxnSpLocks noChangeShapeType="1"/>
            </p:cNvCxnSpPr>
            <p:nvPr/>
          </p:nvCxnSpPr>
          <p:spPr bwMode="auto">
            <a:xfrm rot="16200000">
              <a:off x="2346" y="220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45"/>
            <p:cNvCxnSpPr>
              <a:cxnSpLocks noChangeShapeType="1"/>
            </p:cNvCxnSpPr>
            <p:nvPr/>
          </p:nvCxnSpPr>
          <p:spPr bwMode="auto">
            <a:xfrm rot="5400000">
              <a:off x="2550" y="220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Oval 27"/>
            <p:cNvSpPr>
              <a:spLocks noChangeArrowheads="1"/>
            </p:cNvSpPr>
            <p:nvPr/>
          </p:nvSpPr>
          <p:spPr bwMode="auto">
            <a:xfrm>
              <a:off x="3648" y="1776"/>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29" name="Oval 28"/>
            <p:cNvSpPr>
              <a:spLocks noChangeArrowheads="1"/>
            </p:cNvSpPr>
            <p:nvPr/>
          </p:nvSpPr>
          <p:spPr bwMode="auto">
            <a:xfrm>
              <a:off x="3648" y="2352"/>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cxnSp>
          <p:nvCxnSpPr>
            <p:cNvPr id="30" name="AutoShape 48"/>
            <p:cNvCxnSpPr>
              <a:cxnSpLocks noChangeShapeType="1"/>
            </p:cNvCxnSpPr>
            <p:nvPr/>
          </p:nvCxnSpPr>
          <p:spPr bwMode="auto">
            <a:xfrm rot="16200000">
              <a:off x="3510" y="1626"/>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9"/>
            <p:cNvCxnSpPr>
              <a:cxnSpLocks noChangeShapeType="1"/>
              <a:endCxn id="28" idx="7"/>
            </p:cNvCxnSpPr>
            <p:nvPr/>
          </p:nvCxnSpPr>
          <p:spPr bwMode="auto">
            <a:xfrm rot="5400000">
              <a:off x="3708" y="163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50"/>
            <p:cNvCxnSpPr>
              <a:cxnSpLocks noChangeShapeType="1"/>
            </p:cNvCxnSpPr>
            <p:nvPr/>
          </p:nvCxnSpPr>
          <p:spPr bwMode="auto">
            <a:xfrm rot="16200000">
              <a:off x="3510" y="220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51"/>
            <p:cNvCxnSpPr>
              <a:cxnSpLocks noChangeShapeType="1"/>
            </p:cNvCxnSpPr>
            <p:nvPr/>
          </p:nvCxnSpPr>
          <p:spPr bwMode="auto">
            <a:xfrm rot="5400000">
              <a:off x="3702" y="2202"/>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52"/>
            <p:cNvSpPr txBox="1">
              <a:spLocks noChangeArrowheads="1"/>
            </p:cNvSpPr>
            <p:nvPr/>
          </p:nvSpPr>
          <p:spPr bwMode="auto">
            <a:xfrm>
              <a:off x="2352" y="1536"/>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35" name="Text Box 53"/>
            <p:cNvSpPr txBox="1">
              <a:spLocks noChangeArrowheads="1"/>
            </p:cNvSpPr>
            <p:nvPr/>
          </p:nvSpPr>
          <p:spPr bwMode="auto">
            <a:xfrm>
              <a:off x="2688" y="1536"/>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36" name="Text Box 54"/>
            <p:cNvSpPr txBox="1">
              <a:spLocks noChangeArrowheads="1"/>
            </p:cNvSpPr>
            <p:nvPr/>
          </p:nvSpPr>
          <p:spPr bwMode="auto">
            <a:xfrm>
              <a:off x="2352" y="2112"/>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37" name="Text Box 55"/>
            <p:cNvSpPr txBox="1">
              <a:spLocks noChangeArrowheads="1"/>
            </p:cNvSpPr>
            <p:nvPr/>
          </p:nvSpPr>
          <p:spPr bwMode="auto">
            <a:xfrm>
              <a:off x="2688" y="2112"/>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38" name="Text Box 56"/>
            <p:cNvSpPr txBox="1">
              <a:spLocks noChangeArrowheads="1"/>
            </p:cNvSpPr>
            <p:nvPr/>
          </p:nvSpPr>
          <p:spPr bwMode="auto">
            <a:xfrm>
              <a:off x="3984" y="2592"/>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39" name="Oval 38"/>
            <p:cNvSpPr>
              <a:spLocks noChangeArrowheads="1"/>
            </p:cNvSpPr>
            <p:nvPr/>
          </p:nvSpPr>
          <p:spPr bwMode="auto">
            <a:xfrm>
              <a:off x="3072" y="2352"/>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cxnSp>
          <p:nvCxnSpPr>
            <p:cNvPr id="40" name="AutoShape 58"/>
            <p:cNvCxnSpPr>
              <a:cxnSpLocks noChangeShapeType="1"/>
              <a:endCxn id="39" idx="1"/>
            </p:cNvCxnSpPr>
            <p:nvPr/>
          </p:nvCxnSpPr>
          <p:spPr bwMode="auto">
            <a:xfrm rot="5400000" flipV="1">
              <a:off x="2927" y="2208"/>
              <a:ext cx="1" cy="372"/>
            </a:xfrm>
            <a:prstGeom prst="curvedConnector3">
              <a:avLst>
                <a:gd name="adj1" fmla="val -6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9"/>
            <p:cNvCxnSpPr>
              <a:cxnSpLocks noChangeShapeType="1"/>
              <a:stCxn id="39" idx="3"/>
            </p:cNvCxnSpPr>
            <p:nvPr/>
          </p:nvCxnSpPr>
          <p:spPr bwMode="auto">
            <a:xfrm rot="5400000">
              <a:off x="2927" y="2413"/>
              <a:ext cx="1" cy="372"/>
            </a:xfrm>
            <a:prstGeom prst="curvedConnector3">
              <a:avLst>
                <a:gd name="adj1" fmla="val 4999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60"/>
            <p:cNvSpPr txBox="1">
              <a:spLocks noChangeArrowheads="1"/>
            </p:cNvSpPr>
            <p:nvPr/>
          </p:nvSpPr>
          <p:spPr bwMode="auto">
            <a:xfrm>
              <a:off x="2784" y="2160"/>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43" name="Text Box 61"/>
            <p:cNvSpPr txBox="1">
              <a:spLocks noChangeArrowheads="1"/>
            </p:cNvSpPr>
            <p:nvPr/>
          </p:nvSpPr>
          <p:spPr bwMode="auto">
            <a:xfrm>
              <a:off x="2832" y="2592"/>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sp>
          <p:nvSpPr>
            <p:cNvPr id="44" name="Text Box 62"/>
            <p:cNvSpPr txBox="1">
              <a:spLocks noChangeArrowheads="1"/>
            </p:cNvSpPr>
            <p:nvPr/>
          </p:nvSpPr>
          <p:spPr bwMode="auto">
            <a:xfrm>
              <a:off x="3408" y="2592"/>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45" name="Text Box 63"/>
            <p:cNvSpPr txBox="1">
              <a:spLocks noChangeArrowheads="1"/>
            </p:cNvSpPr>
            <p:nvPr/>
          </p:nvSpPr>
          <p:spPr bwMode="auto">
            <a:xfrm>
              <a:off x="3408" y="2160"/>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cxnSp>
          <p:nvCxnSpPr>
            <p:cNvPr id="46" name="AutoShape 64"/>
            <p:cNvCxnSpPr>
              <a:cxnSpLocks noChangeShapeType="1"/>
            </p:cNvCxnSpPr>
            <p:nvPr/>
          </p:nvCxnSpPr>
          <p:spPr bwMode="auto">
            <a:xfrm rot="5400000" flipV="1">
              <a:off x="3497" y="2203"/>
              <a:ext cx="1" cy="372"/>
            </a:xfrm>
            <a:prstGeom prst="curvedConnector3">
              <a:avLst>
                <a:gd name="adj1" fmla="val -5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65"/>
            <p:cNvCxnSpPr>
              <a:cxnSpLocks noChangeShapeType="1"/>
            </p:cNvCxnSpPr>
            <p:nvPr/>
          </p:nvCxnSpPr>
          <p:spPr bwMode="auto">
            <a:xfrm rot="5400000">
              <a:off x="3497" y="2407"/>
              <a:ext cx="1" cy="372"/>
            </a:xfrm>
            <a:prstGeom prst="curvedConnector3">
              <a:avLst>
                <a:gd name="adj1" fmla="val 4999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Oval 47"/>
            <p:cNvSpPr>
              <a:spLocks noChangeArrowheads="1"/>
            </p:cNvSpPr>
            <p:nvPr/>
          </p:nvSpPr>
          <p:spPr bwMode="auto">
            <a:xfrm>
              <a:off x="4224" y="2352"/>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49" name="Text Box 67"/>
            <p:cNvSpPr txBox="1">
              <a:spLocks noChangeArrowheads="1"/>
            </p:cNvSpPr>
            <p:nvPr/>
          </p:nvSpPr>
          <p:spPr bwMode="auto">
            <a:xfrm>
              <a:off x="3840" y="1488"/>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cxnSp>
          <p:nvCxnSpPr>
            <p:cNvPr id="50" name="AutoShape 68"/>
            <p:cNvCxnSpPr>
              <a:cxnSpLocks noChangeShapeType="1"/>
            </p:cNvCxnSpPr>
            <p:nvPr/>
          </p:nvCxnSpPr>
          <p:spPr bwMode="auto">
            <a:xfrm rot="5400000" flipV="1">
              <a:off x="4073" y="2203"/>
              <a:ext cx="1" cy="372"/>
            </a:xfrm>
            <a:prstGeom prst="curvedConnector3">
              <a:avLst>
                <a:gd name="adj1" fmla="val -5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69"/>
            <p:cNvCxnSpPr>
              <a:cxnSpLocks noChangeShapeType="1"/>
            </p:cNvCxnSpPr>
            <p:nvPr/>
          </p:nvCxnSpPr>
          <p:spPr bwMode="auto">
            <a:xfrm rot="5400000">
              <a:off x="4073" y="2407"/>
              <a:ext cx="1" cy="372"/>
            </a:xfrm>
            <a:prstGeom prst="curvedConnector3">
              <a:avLst>
                <a:gd name="adj1" fmla="val 499999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Text Box 70"/>
            <p:cNvSpPr txBox="1">
              <a:spLocks noChangeArrowheads="1"/>
            </p:cNvSpPr>
            <p:nvPr/>
          </p:nvSpPr>
          <p:spPr bwMode="auto">
            <a:xfrm>
              <a:off x="3456" y="1584"/>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53" name="Text Box 71"/>
            <p:cNvSpPr txBox="1">
              <a:spLocks noChangeArrowheads="1"/>
            </p:cNvSpPr>
            <p:nvPr/>
          </p:nvSpPr>
          <p:spPr bwMode="auto">
            <a:xfrm>
              <a:off x="3456" y="2016"/>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54" name="Text Box 72"/>
            <p:cNvSpPr txBox="1">
              <a:spLocks noChangeArrowheads="1"/>
            </p:cNvSpPr>
            <p:nvPr/>
          </p:nvSpPr>
          <p:spPr bwMode="auto">
            <a:xfrm>
              <a:off x="3840" y="2016"/>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55" name="Text Box 73"/>
            <p:cNvSpPr txBox="1">
              <a:spLocks noChangeArrowheads="1"/>
            </p:cNvSpPr>
            <p:nvPr/>
          </p:nvSpPr>
          <p:spPr bwMode="auto">
            <a:xfrm>
              <a:off x="3936" y="216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56" name="Oval 55"/>
            <p:cNvSpPr>
              <a:spLocks noChangeArrowheads="1"/>
            </p:cNvSpPr>
            <p:nvPr/>
          </p:nvSpPr>
          <p:spPr bwMode="auto">
            <a:xfrm>
              <a:off x="4224" y="1776"/>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sp>
          <p:nvSpPr>
            <p:cNvPr id="57" name="Oval 56"/>
            <p:cNvSpPr>
              <a:spLocks noChangeArrowheads="1"/>
            </p:cNvSpPr>
            <p:nvPr/>
          </p:nvSpPr>
          <p:spPr bwMode="auto">
            <a:xfrm>
              <a:off x="4224" y="1200"/>
              <a:ext cx="288" cy="2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endParaRPr lang="en-US"/>
            </a:p>
          </p:txBody>
        </p:sp>
        <p:cxnSp>
          <p:nvCxnSpPr>
            <p:cNvPr id="58" name="AutoShape 76"/>
            <p:cNvCxnSpPr>
              <a:cxnSpLocks noChangeShapeType="1"/>
              <a:stCxn id="28" idx="7"/>
              <a:endCxn id="56" idx="1"/>
            </p:cNvCxnSpPr>
            <p:nvPr/>
          </p:nvCxnSpPr>
          <p:spPr bwMode="auto">
            <a:xfrm rot="5400000" flipV="1">
              <a:off x="4079" y="1633"/>
              <a:ext cx="1" cy="372"/>
            </a:xfrm>
            <a:prstGeom prst="curvedConnector3">
              <a:avLst>
                <a:gd name="adj1" fmla="val -5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77"/>
            <p:cNvCxnSpPr>
              <a:cxnSpLocks noChangeShapeType="1"/>
              <a:stCxn id="48" idx="1"/>
              <a:endCxn id="56" idx="3"/>
            </p:cNvCxnSpPr>
            <p:nvPr/>
          </p:nvCxnSpPr>
          <p:spPr bwMode="auto">
            <a:xfrm rot="16200000">
              <a:off x="4080" y="2208"/>
              <a:ext cx="372"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 Box 78"/>
            <p:cNvSpPr txBox="1">
              <a:spLocks noChangeArrowheads="1"/>
            </p:cNvSpPr>
            <p:nvPr/>
          </p:nvSpPr>
          <p:spPr bwMode="auto">
            <a:xfrm>
              <a:off x="4224" y="2112"/>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.5</a:t>
              </a:r>
            </a:p>
          </p:txBody>
        </p:sp>
        <p:cxnSp>
          <p:nvCxnSpPr>
            <p:cNvPr id="61" name="AutoShape 79"/>
            <p:cNvCxnSpPr>
              <a:cxnSpLocks noChangeShapeType="1"/>
              <a:stCxn id="56" idx="7"/>
              <a:endCxn id="56" idx="6"/>
            </p:cNvCxnSpPr>
            <p:nvPr/>
          </p:nvCxnSpPr>
          <p:spPr bwMode="auto">
            <a:xfrm rot="5400000" flipV="1">
              <a:off x="4440" y="1848"/>
              <a:ext cx="102" cy="42"/>
            </a:xfrm>
            <a:prstGeom prst="curvedConnector4">
              <a:avLst>
                <a:gd name="adj1" fmla="val -182352"/>
                <a:gd name="adj2" fmla="val 442856"/>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80"/>
            <p:cNvCxnSpPr>
              <a:cxnSpLocks noChangeShapeType="1"/>
            </p:cNvCxnSpPr>
            <p:nvPr/>
          </p:nvCxnSpPr>
          <p:spPr bwMode="auto">
            <a:xfrm rot="5400000" flipV="1">
              <a:off x="4073" y="1063"/>
              <a:ext cx="1" cy="372"/>
            </a:xfrm>
            <a:prstGeom prst="curvedConnector3">
              <a:avLst>
                <a:gd name="adj1" fmla="val -5500005"/>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 Box 81"/>
            <p:cNvSpPr txBox="1">
              <a:spLocks noChangeArrowheads="1"/>
            </p:cNvSpPr>
            <p:nvPr/>
          </p:nvSpPr>
          <p:spPr bwMode="auto">
            <a:xfrm>
              <a:off x="3936" y="1584"/>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64" name="Text Box 82"/>
            <p:cNvSpPr txBox="1">
              <a:spLocks noChangeArrowheads="1"/>
            </p:cNvSpPr>
            <p:nvPr/>
          </p:nvSpPr>
          <p:spPr bwMode="auto">
            <a:xfrm>
              <a:off x="3936" y="1008"/>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.33</a:t>
              </a:r>
            </a:p>
          </p:txBody>
        </p:sp>
        <p:sp>
          <p:nvSpPr>
            <p:cNvPr id="65" name="Text Box 83"/>
            <p:cNvSpPr txBox="1">
              <a:spLocks noChangeArrowheads="1"/>
            </p:cNvSpPr>
            <p:nvPr/>
          </p:nvSpPr>
          <p:spPr bwMode="auto">
            <a:xfrm>
              <a:off x="4608" y="1584"/>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1.0</a:t>
              </a:r>
            </a:p>
          </p:txBody>
        </p:sp>
        <p:cxnSp>
          <p:nvCxnSpPr>
            <p:cNvPr id="66" name="AutoShape 84"/>
            <p:cNvCxnSpPr>
              <a:cxnSpLocks noChangeShapeType="1"/>
              <a:stCxn id="57" idx="7"/>
              <a:endCxn id="57" idx="6"/>
            </p:cNvCxnSpPr>
            <p:nvPr/>
          </p:nvCxnSpPr>
          <p:spPr bwMode="auto">
            <a:xfrm rot="5400000" flipV="1">
              <a:off x="4440" y="1272"/>
              <a:ext cx="102" cy="42"/>
            </a:xfrm>
            <a:prstGeom prst="curvedConnector4">
              <a:avLst>
                <a:gd name="adj1" fmla="val -182352"/>
                <a:gd name="adj2" fmla="val 442856"/>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 Box 85"/>
            <p:cNvSpPr txBox="1">
              <a:spLocks noChangeArrowheads="1"/>
            </p:cNvSpPr>
            <p:nvPr/>
          </p:nvSpPr>
          <p:spPr bwMode="auto">
            <a:xfrm>
              <a:off x="4608" y="1104"/>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sz="1600"/>
                <a:t>1.0</a:t>
              </a:r>
            </a:p>
          </p:txBody>
        </p:sp>
        <p:sp>
          <p:nvSpPr>
            <p:cNvPr id="68" name="Text Box 86"/>
            <p:cNvSpPr txBox="1">
              <a:spLocks noChangeArrowheads="1"/>
            </p:cNvSpPr>
            <p:nvPr/>
          </p:nvSpPr>
          <p:spPr bwMode="auto">
            <a:xfrm>
              <a:off x="4224" y="1200"/>
              <a:ext cx="28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+1</a:t>
              </a:r>
            </a:p>
          </p:txBody>
        </p:sp>
        <p:sp>
          <p:nvSpPr>
            <p:cNvPr id="69" name="Text Box 87"/>
            <p:cNvSpPr txBox="1">
              <a:spLocks noChangeArrowheads="1"/>
            </p:cNvSpPr>
            <p:nvPr/>
          </p:nvSpPr>
          <p:spPr bwMode="auto">
            <a:xfrm>
              <a:off x="4272" y="177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a:lstStyle>
            <a:p>
              <a:r>
                <a:rPr lang="en-US" altLang="en-US"/>
                <a:t>-1</a:t>
              </a:r>
            </a:p>
          </p:txBody>
        </p:sp>
      </p:grpSp>
      <p:sp>
        <p:nvSpPr>
          <p:cNvPr id="70" name="TextBox 69"/>
          <p:cNvSpPr txBox="1"/>
          <p:nvPr/>
        </p:nvSpPr>
        <p:spPr>
          <a:xfrm>
            <a:off x="6879532" y="4474892"/>
            <a:ext cx="4925348" cy="923330"/>
          </a:xfrm>
          <a:prstGeom prst="rect">
            <a:avLst/>
          </a:prstGeom>
          <a:noFill/>
        </p:spPr>
        <p:txBody>
          <a:bodyPr wrap="square" rtlCol="0">
            <a:spAutoFit/>
          </a:bodyPr>
          <a:lstStyle/>
          <a:p>
            <a:r>
              <a:rPr lang="en-US" altLang="en-US" b="1" dirty="0">
                <a:latin typeface="Times New Roman" panose="02020603050405020304" pitchFamily="18" charset="0"/>
                <a:cs typeface="Times New Roman" panose="02020603050405020304" pitchFamily="18" charset="0"/>
              </a:rPr>
              <a:t>State transitions: </a:t>
            </a:r>
            <a:r>
              <a:rPr lang="en-US" altLang="en-US" dirty="0">
                <a:latin typeface="Times New Roman" panose="02020603050405020304" pitchFamily="18" charset="0"/>
                <a:cs typeface="Times New Roman" panose="02020603050405020304" pitchFamily="18" charset="0"/>
              </a:rPr>
              <a:t>The state transitions from a state to its neighboring state that in this case have  equal probability, summed up to 1.</a:t>
            </a:r>
          </a:p>
        </p:txBody>
      </p:sp>
    </p:spTree>
    <p:extLst>
      <p:ext uri="{BB962C8B-B14F-4D97-AF65-F5344CB8AC3E}">
        <p14:creationId xmlns:p14="http://schemas.microsoft.com/office/powerpoint/2010/main" val="222383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4337" y="1530626"/>
            <a:ext cx="10169233" cy="4031873"/>
          </a:xfrm>
          <a:prstGeom prst="rect">
            <a:avLst/>
          </a:prstGeom>
          <a:noFill/>
        </p:spPr>
        <p:txBody>
          <a:bodyPr wrap="square" rtlCol="0">
            <a:spAutoFit/>
          </a:bodyPr>
          <a:lstStyle/>
          <a:p>
            <a:r>
              <a:rPr lang="sv-SE" sz="2400" dirty="0">
                <a:latin typeface="Times New Roman" panose="02020603050405020304" pitchFamily="18" charset="0"/>
                <a:cs typeface="Times New Roman" panose="02020603050405020304" pitchFamily="18" charset="0"/>
              </a:rPr>
              <a:t>In one MDP scenario, there is a complete and exact model of the MDP in the sense that T(S,A)  and R(S,A) are  fully defined.</a:t>
            </a:r>
          </a:p>
          <a:p>
            <a:endParaRPr lang="sv-SE" sz="2400"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In this case a MDP problem is a </a:t>
            </a:r>
            <a:r>
              <a:rPr lang="sv-SE" sz="3200" b="1" dirty="0">
                <a:latin typeface="Times New Roman" panose="02020603050405020304" pitchFamily="18" charset="0"/>
                <a:cs typeface="Times New Roman" panose="02020603050405020304" pitchFamily="18" charset="0"/>
              </a:rPr>
              <a:t>Planning Problem </a:t>
            </a:r>
            <a:r>
              <a:rPr lang="sv-SE" sz="2400" b="1" dirty="0">
                <a:latin typeface="Times New Roman" panose="02020603050405020304" pitchFamily="18" charset="0"/>
                <a:cs typeface="Times New Roman" panose="02020603050405020304" pitchFamily="18" charset="0"/>
              </a:rPr>
              <a:t>that can be exactly  solved by use of e.g. Dynamic Programming.</a:t>
            </a:r>
          </a:p>
          <a:p>
            <a:endParaRPr lang="sv-SE" sz="2400" dirty="0">
              <a:latin typeface="Times New Roman" panose="02020603050405020304" pitchFamily="18" charset="0"/>
              <a:cs typeface="Times New Roman" panose="02020603050405020304" pitchFamily="18" charset="0"/>
            </a:endParaRPr>
          </a:p>
          <a:p>
            <a:r>
              <a:rPr lang="sv-SE" sz="2400" dirty="0">
                <a:latin typeface="Times New Roman" panose="02020603050405020304" pitchFamily="18" charset="0"/>
                <a:cs typeface="Times New Roman" panose="02020603050405020304" pitchFamily="18" charset="0"/>
              </a:rPr>
              <a:t>However in many cases T(S,A) and R(S,A) are not completely known, meaning that the model of the MDP is not complete.</a:t>
            </a:r>
          </a:p>
          <a:p>
            <a:endParaRPr lang="sv-SE" sz="2400" dirty="0">
              <a:latin typeface="Times New Roman" panose="02020603050405020304" pitchFamily="18" charset="0"/>
              <a:cs typeface="Times New Roman" panose="02020603050405020304" pitchFamily="18" charset="0"/>
            </a:endParaRPr>
          </a:p>
          <a:p>
            <a:r>
              <a:rPr lang="sv-SE" sz="2400" b="1" dirty="0">
                <a:latin typeface="Times New Roman" panose="02020603050405020304" pitchFamily="18" charset="0"/>
                <a:cs typeface="Times New Roman" panose="02020603050405020304" pitchFamily="18" charset="0"/>
              </a:rPr>
              <a:t>In such cases we have a  true </a:t>
            </a:r>
            <a:r>
              <a:rPr lang="sv-SE" sz="3200" b="1" dirty="0">
                <a:latin typeface="Times New Roman" panose="02020603050405020304" pitchFamily="18" charset="0"/>
                <a:cs typeface="Times New Roman" panose="02020603050405020304" pitchFamily="18" charset="0"/>
              </a:rPr>
              <a:t>Reinforcement Learning problem.</a:t>
            </a: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94151" y="261656"/>
            <a:ext cx="881670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Dynamic Programming  versus Reinforcement Learning</a:t>
            </a:r>
          </a:p>
        </p:txBody>
      </p:sp>
    </p:spTree>
    <p:extLst>
      <p:ext uri="{BB962C8B-B14F-4D97-AF65-F5344CB8AC3E}">
        <p14:creationId xmlns:p14="http://schemas.microsoft.com/office/powerpoint/2010/main" val="220649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9993" y="367747"/>
            <a:ext cx="523470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Dynamic Programming (DP)</a:t>
            </a:r>
          </a:p>
        </p:txBody>
      </p:sp>
      <p:sp>
        <p:nvSpPr>
          <p:cNvPr id="2" name="TextBox 1"/>
          <p:cNvSpPr txBox="1"/>
          <p:nvPr/>
        </p:nvSpPr>
        <p:spPr>
          <a:xfrm>
            <a:off x="529993" y="1243172"/>
            <a:ext cx="11233917" cy="585288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Dynamic Programming is an algorithm design technique for optimization problems: often for minimizing or maximizing. The method was developed by Richard Bellman in the 1950s.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Like divide and conquer, DP is simplifying a complicated problem by breaking it down into simpler sub-problems in a recursive manner and then combining the solutions to the sub-problems to form the total solution. </a:t>
            </a:r>
          </a:p>
          <a:p>
            <a:endParaRPr lang="en-US" sz="1200" dirty="0">
              <a:latin typeface="Times New Roman" panose="02020603050405020304" pitchFamily="18" charset="0"/>
              <a:cs typeface="Times New Roman" panose="02020603050405020304" pitchFamily="18" charset="0"/>
            </a:endParaRPr>
          </a:p>
          <a:p>
            <a:pPr marL="0" lvl="1" indent="0">
              <a:spcBef>
                <a:spcPts val="1000"/>
              </a:spcBef>
              <a:buNone/>
            </a:pPr>
            <a:r>
              <a:rPr lang="en-US" sz="2000" dirty="0">
                <a:latin typeface="Times New Roman" panose="02020603050405020304" pitchFamily="18" charset="0"/>
                <a:cs typeface="Times New Roman" panose="02020603050405020304" pitchFamily="18" charset="0"/>
              </a:rPr>
              <a:t>If a problem can be optimally solved  by breaking it recursively  into sub-problems and then form the solution from  optimal solutions to the sub-problems, then it is said to have optimal substructure.</a:t>
            </a:r>
          </a:p>
          <a:p>
            <a:pPr>
              <a:lnSpc>
                <a:spcPct val="90000"/>
              </a:lnSpc>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Unlike divide and conquer, sub-problems are not independent, sub-problems may share sub-sub-problems,</a:t>
            </a:r>
          </a:p>
          <a:p>
            <a:pPr lvl="1">
              <a:lnSpc>
                <a:spcPct val="90000"/>
              </a:lnSpc>
            </a:pPr>
            <a:endParaRPr lang="sv-SE" sz="2000" dirty="0">
              <a:latin typeface="Times New Roman" panose="02020603050405020304" pitchFamily="18" charset="0"/>
              <a:cs typeface="Times New Roman" panose="02020603050405020304" pitchFamily="18" charset="0"/>
            </a:endParaRPr>
          </a:p>
          <a:p>
            <a:r>
              <a:rPr lang="sv-SE" sz="2000" dirty="0">
                <a:latin typeface="Times New Roman" panose="02020603050405020304" pitchFamily="18" charset="0"/>
                <a:cs typeface="Times New Roman" panose="02020603050405020304" pitchFamily="18" charset="0"/>
              </a:rPr>
              <a:t>Typically the utility value </a:t>
            </a:r>
            <a:r>
              <a:rPr lang="en-US" sz="2000" dirty="0">
                <a:latin typeface="Times New Roman" panose="02020603050405020304" pitchFamily="18" charset="0"/>
                <a:cs typeface="Times New Roman" panose="02020603050405020304" pitchFamily="18" charset="0"/>
              </a:rPr>
              <a:t>of a solution in a certain state is defined by a value function calculated recursively based on the value functions for the remaining steps of an episode moderated by the relevant probabilities and a discount parameter giving higher weight to closer reward contributions. Typically the policy function</a:t>
            </a:r>
          </a:p>
          <a:p>
            <a:r>
              <a:rPr lang="sv-SE" sz="2000" dirty="0">
                <a:latin typeface="Times New Roman" panose="02020603050405020304" pitchFamily="18" charset="0"/>
                <a:cs typeface="Times New Roman" panose="02020603050405020304" pitchFamily="18" charset="0"/>
              </a:rPr>
              <a:t>can be calculated in a similar fashion.</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defining equation for finding an optimal value function is called the Bellman equation.</a:t>
            </a:r>
          </a:p>
          <a:p>
            <a:endParaRPr lang="en-US" sz="2000" dirty="0"/>
          </a:p>
        </p:txBody>
      </p:sp>
    </p:spTree>
    <p:extLst>
      <p:ext uri="{BB962C8B-B14F-4D97-AF65-F5344CB8AC3E}">
        <p14:creationId xmlns:p14="http://schemas.microsoft.com/office/powerpoint/2010/main" val="3113739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stack.imgur.com/0Rsc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718" y="1036274"/>
            <a:ext cx="5834614" cy="5333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9171" y="275280"/>
            <a:ext cx="9359229"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Dynamic Programming (DP) </a:t>
            </a:r>
            <a:r>
              <a:rPr lang="en-SE"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motives behind name</a:t>
            </a:r>
          </a:p>
        </p:txBody>
      </p:sp>
    </p:spTree>
    <p:extLst>
      <p:ext uri="{BB962C8B-B14F-4D97-AF65-F5344CB8AC3E}">
        <p14:creationId xmlns:p14="http://schemas.microsoft.com/office/powerpoint/2010/main" val="183453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2841</TotalTime>
  <Words>1226</Words>
  <Application>Microsoft Macintosh PowerPoint</Application>
  <PresentationFormat>Widescreen</PresentationFormat>
  <Paragraphs>211</Paragraphs>
  <Slides>15</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5" baseType="lpstr">
      <vt:lpstr>Arial</vt:lpstr>
      <vt:lpstr>Calibri</vt:lpstr>
      <vt:lpstr>Calibri Light</vt:lpstr>
      <vt:lpstr>Comic Sans MS</vt:lpstr>
      <vt:lpstr>Helvetica Neue</vt:lpstr>
      <vt:lpstr>Tahoma</vt:lpstr>
      <vt:lpstr>Times New Roman</vt:lpstr>
      <vt:lpstr>Office Theme</vt:lpstr>
      <vt:lpstr>VISIO</vt:lpstr>
      <vt:lpstr>Visio.Drawing.6</vt:lpstr>
      <vt:lpstr>PowerPoint Presentation</vt:lpstr>
      <vt:lpstr>PowerPoint Presentation</vt:lpstr>
      <vt:lpstr>Micromouse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with Dynamic programming approach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Reinforcement Learning?</dc:title>
  <dc:creator>Windows User</dc:creator>
  <cp:lastModifiedBy>Microsoft Office User</cp:lastModifiedBy>
  <cp:revision>138</cp:revision>
  <dcterms:created xsi:type="dcterms:W3CDTF">2019-02-28T22:11:54Z</dcterms:created>
  <dcterms:modified xsi:type="dcterms:W3CDTF">2019-03-18T07:56:38Z</dcterms:modified>
</cp:coreProperties>
</file>