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sldIdLst>
    <p:sldId id="268" r:id="rId2"/>
    <p:sldId id="305" r:id="rId3"/>
    <p:sldId id="308" r:id="rId4"/>
    <p:sldId id="309" r:id="rId5"/>
    <p:sldId id="307" r:id="rId6"/>
    <p:sldId id="306" r:id="rId7"/>
    <p:sldId id="274" r:id="rId8"/>
    <p:sldId id="301" r:id="rId9"/>
    <p:sldId id="287" r:id="rId10"/>
    <p:sldId id="277" r:id="rId11"/>
    <p:sldId id="276" r:id="rId12"/>
    <p:sldId id="291" r:id="rId13"/>
    <p:sldId id="293" r:id="rId14"/>
    <p:sldId id="278"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79" autoAdjust="0"/>
    <p:restoredTop sz="94660"/>
  </p:normalViewPr>
  <p:slideViewPr>
    <p:cSldViewPr snapToGrid="0">
      <p:cViewPr varScale="1">
        <p:scale>
          <a:sx n="103" d="100"/>
          <a:sy n="103" d="100"/>
        </p:scale>
        <p:origin x="168"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251F0-0A99-4AF0-8435-0788CFF5DF84}" type="datetimeFigureOut">
              <a:rPr lang="en-US" smtClean="0"/>
              <a:t>3/18/19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55951-5824-4C64-886D-E6F528772AF3}" type="slidenum">
              <a:rPr lang="en-US" smtClean="0"/>
              <a:t>‹#›</a:t>
            </a:fld>
            <a:endParaRPr lang="en-US"/>
          </a:p>
        </p:txBody>
      </p:sp>
    </p:spTree>
    <p:extLst>
      <p:ext uri="{BB962C8B-B14F-4D97-AF65-F5344CB8AC3E}">
        <p14:creationId xmlns:p14="http://schemas.microsoft.com/office/powerpoint/2010/main" val="209773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390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39915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2116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AFD4E9-C6BE-4AAB-9AB8-0FBBCEA66F68}"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415520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AFD4E9-C6BE-4AAB-9AB8-0FBBCEA66F68}"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418655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AFD4E9-C6BE-4AAB-9AB8-0FBBCEA66F68}"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1016336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2019-03-18</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367494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AFD4E9-C6BE-4AAB-9AB8-0FBBCEA66F68}"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182826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AFD4E9-C6BE-4AAB-9AB8-0FBBCEA66F68}"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427405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AFD4E9-C6BE-4AAB-9AB8-0FBBCEA66F68}"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286068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AFD4E9-C6BE-4AAB-9AB8-0FBBCEA66F68}" type="datetimeFigureOut">
              <a:rPr lang="en-US" smtClean="0"/>
              <a:t>3/18/19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315821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AFD4E9-C6BE-4AAB-9AB8-0FBBCEA66F68}" type="datetimeFigureOut">
              <a:rPr lang="en-US" smtClean="0"/>
              <a:t>3/18/19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98038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AFD4E9-C6BE-4AAB-9AB8-0FBBCEA66F68}" type="datetimeFigureOut">
              <a:rPr lang="en-US" smtClean="0"/>
              <a:t>3/18/19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145950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AFD4E9-C6BE-4AAB-9AB8-0FBBCEA66F68}"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32895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AFD4E9-C6BE-4AAB-9AB8-0FBBCEA66F68}"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377409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FD4E9-C6BE-4AAB-9AB8-0FBBCEA66F68}" type="datetimeFigureOut">
              <a:rPr lang="en-US" smtClean="0"/>
              <a:t>3/18/19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93850-5433-4F1B-AE52-5ED5ED64DADC}" type="slidenum">
              <a:rPr lang="en-US" smtClean="0"/>
              <a:t>‹#›</a:t>
            </a:fld>
            <a:endParaRPr lang="en-US"/>
          </a:p>
        </p:txBody>
      </p:sp>
      <p:sp>
        <p:nvSpPr>
          <p:cNvPr id="7" name="Oval 6">
            <a:extLst>
              <a:ext uri="{FF2B5EF4-FFF2-40B4-BE49-F238E27FC236}">
                <a16:creationId xmlns:a16="http://schemas.microsoft.com/office/drawing/2014/main" id="{3DDAD70E-1DAB-5940-9914-6A62B6374D22}"/>
              </a:ext>
            </a:extLst>
          </p:cNvPr>
          <p:cNvSpPr/>
          <p:nvPr userDrawn="1"/>
        </p:nvSpPr>
        <p:spPr>
          <a:xfrm>
            <a:off x="2726635" y="490331"/>
            <a:ext cx="6761922" cy="5711686"/>
          </a:xfrm>
          <a:prstGeom prst="ellipse">
            <a:avLst/>
          </a:prstGeom>
          <a:blipFill dpi="0" rotWithShape="1">
            <a:blip r:embed="rId14">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965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580" y="1168366"/>
            <a:ext cx="12156516" cy="5016758"/>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Week 5 	Machine Learning enabled </a:t>
            </a:r>
          </a:p>
          <a:p>
            <a:r>
              <a:rPr lang="sv-SE" sz="3200" b="1" dirty="0">
                <a:latin typeface="Times New Roman" panose="02020603050405020304" pitchFamily="18" charset="0"/>
                <a:cs typeface="Times New Roman" panose="02020603050405020304" pitchFamily="18" charset="0"/>
              </a:rPr>
              <a:t>		by prior Theories</a:t>
            </a: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Video 5.4   Reinforcement Learning </a:t>
            </a:r>
            <a:r>
              <a:rPr lang="en-SE" sz="3200" b="1" dirty="0">
                <a:latin typeface="Times New Roman" panose="02020603050405020304" pitchFamily="18" charset="0"/>
                <a:cs typeface="Times New Roman" panose="02020603050405020304" pitchFamily="18" charset="0"/>
              </a:rPr>
              <a:t>–</a:t>
            </a:r>
            <a:r>
              <a:rPr lang="sv-SE" sz="3200" b="1" dirty="0">
                <a:latin typeface="Times New Roman" panose="02020603050405020304" pitchFamily="18" charset="0"/>
                <a:cs typeface="Times New Roman" panose="02020603050405020304" pitchFamily="18" charset="0"/>
              </a:rPr>
              <a:t> Part 2 : Learning Algorithms</a:t>
            </a:r>
            <a:endParaRPr lang="en-US" sz="3200" b="1" dirty="0">
              <a:latin typeface="Times New Roman" panose="02020603050405020304" pitchFamily="18" charset="0"/>
              <a:cs typeface="Times New Roman" panose="02020603050405020304" pitchFamily="18" charset="0"/>
            </a:endParaRPr>
          </a:p>
        </p:txBody>
      </p:sp>
      <p:pic>
        <p:nvPicPr>
          <p:cNvPr id="9218" name="Picture 2" descr="Image result for reinforcement learning g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2195" y="545924"/>
            <a:ext cx="3471203" cy="243502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reinforcement learning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2195" y="2905873"/>
            <a:ext cx="3471203" cy="195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17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409" y="1058239"/>
            <a:ext cx="7530854" cy="5078313"/>
          </a:xfrm>
          <a:prstGeom prst="rect">
            <a:avLst/>
          </a:prstGeom>
          <a:noFill/>
        </p:spPr>
        <p:txBody>
          <a:bodyPr wrap="square" rtlCol="0">
            <a:spAutoFit/>
          </a:bodyPr>
          <a:lstStyle/>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Monte Carlo metods are computational algorithms that are based on</a:t>
            </a:r>
          </a:p>
          <a:p>
            <a:r>
              <a:rPr lang="sv-SE" dirty="0">
                <a:latin typeface="Times New Roman" panose="02020603050405020304" pitchFamily="18" charset="0"/>
                <a:cs typeface="Times New Roman" panose="02020603050405020304" pitchFamily="18" charset="0"/>
              </a:rPr>
              <a:t>Repeated random samples to estimate some target properties of a model.</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Monte  Carlo Simulations simply apply Monte Carlo methods in the context of Simulations.</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Monte Carlo Reinforcement Learning MC methods learns directly from samples of complete episodes of experience.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MC is model-free: no explicit model of MDP transitions and rewards is built up.</a:t>
            </a:r>
            <a:endParaRPr lang="sv-S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MC  takes mean returns for states in sampled episodes. The value expectation of a state is set to the iterative mean of all the empirical returns (not expected) for the episodes.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First-visit MC: average returns only for first time s is visited in an episode.</a:t>
            </a:r>
          </a:p>
          <a:p>
            <a:r>
              <a:rPr lang="en-US" dirty="0">
                <a:latin typeface="Times New Roman" panose="02020603050405020304" pitchFamily="18" charset="0"/>
                <a:cs typeface="Times New Roman" panose="02020603050405020304" pitchFamily="18" charset="0"/>
              </a:rPr>
              <a:t>Every-Visit MC: average returns for every time s is visited in an episode.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0745" y="1322825"/>
            <a:ext cx="3835059" cy="2386798"/>
          </a:xfrm>
          <a:prstGeom prst="rect">
            <a:avLst/>
          </a:prstGeom>
        </p:spPr>
      </p:pic>
      <p:sp>
        <p:nvSpPr>
          <p:cNvPr id="4" name="TextBox 3"/>
          <p:cNvSpPr txBox="1"/>
          <p:nvPr/>
        </p:nvSpPr>
        <p:spPr>
          <a:xfrm>
            <a:off x="236409" y="411908"/>
            <a:ext cx="9722533" cy="861774"/>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Model-based Learning :Monte Carlo Simulation (MC)</a:t>
            </a:r>
          </a:p>
          <a:p>
            <a:endParaRPr lang="en-US" dirty="0"/>
          </a:p>
        </p:txBody>
      </p:sp>
    </p:spTree>
    <p:extLst>
      <p:ext uri="{BB962C8B-B14F-4D97-AF65-F5344CB8AC3E}">
        <p14:creationId xmlns:p14="http://schemas.microsoft.com/office/powerpoint/2010/main" val="377900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3373" y="614754"/>
            <a:ext cx="9705719" cy="5139869"/>
          </a:xfrm>
          <a:prstGeom prst="rect">
            <a:avLst/>
          </a:prstGeom>
        </p:spPr>
        <p:txBody>
          <a:bodyPr wrap="square">
            <a:spAutoFit/>
          </a:bodyPr>
          <a:lstStyle/>
          <a:p>
            <a:r>
              <a:rPr lang="en-US" sz="2800" b="1" dirty="0">
                <a:solidFill>
                  <a:srgbClr val="595858"/>
                </a:solidFill>
                <a:latin typeface="Times New Roman" panose="02020603050405020304" pitchFamily="18" charset="0"/>
                <a:cs typeface="Times New Roman" panose="02020603050405020304" pitchFamily="18" charset="0"/>
              </a:rPr>
              <a:t>Algorithm for first-visit Monte Carlo</a:t>
            </a:r>
          </a:p>
          <a:p>
            <a:endParaRPr lang="en-US" sz="2000" dirty="0">
              <a:solidFill>
                <a:srgbClr val="595858"/>
              </a:solidFill>
              <a:latin typeface="Times New Roman" panose="02020603050405020304" pitchFamily="18" charset="0"/>
              <a:cs typeface="Times New Roman" panose="02020603050405020304" pitchFamily="18" charset="0"/>
            </a:endParaRPr>
          </a:p>
          <a:p>
            <a:pPr>
              <a:buFont typeface="+mj-lt"/>
              <a:buAutoNum type="arabicPeriod"/>
            </a:pPr>
            <a:r>
              <a:rPr lang="en-US" sz="2000" dirty="0">
                <a:solidFill>
                  <a:srgbClr val="595858"/>
                </a:solidFill>
                <a:latin typeface="Times New Roman" panose="02020603050405020304" pitchFamily="18" charset="0"/>
                <a:cs typeface="Times New Roman" panose="02020603050405020304" pitchFamily="18" charset="0"/>
              </a:rPr>
              <a:t> Initialize the policy, state-value function arbitrarily </a:t>
            </a:r>
            <a:r>
              <a:rPr lang="en-US" sz="2000" dirty="0"/>
              <a:t>2: Returns(s) ← empty list </a:t>
            </a:r>
          </a:p>
          <a:p>
            <a:endParaRPr lang="en-US" sz="2000" dirty="0">
              <a:solidFill>
                <a:srgbClr val="595858"/>
              </a:solidFill>
              <a:latin typeface="Times New Roman" panose="02020603050405020304" pitchFamily="18" charset="0"/>
              <a:cs typeface="Times New Roman" panose="02020603050405020304" pitchFamily="18" charset="0"/>
            </a:endParaRPr>
          </a:p>
          <a:p>
            <a:r>
              <a:rPr lang="en-US" sz="2000" dirty="0">
                <a:solidFill>
                  <a:srgbClr val="595858"/>
                </a:solidFill>
                <a:latin typeface="Times New Roman" panose="02020603050405020304" pitchFamily="18" charset="0"/>
                <a:cs typeface="Times New Roman" panose="02020603050405020304" pitchFamily="18" charset="0"/>
              </a:rPr>
              <a:t>2. Start by generating an episode E according to the current policy </a:t>
            </a:r>
            <a:r>
              <a:rPr lang="en-US" sz="2000" dirty="0"/>
              <a:t>π.</a:t>
            </a:r>
          </a:p>
          <a:p>
            <a:endParaRPr lang="en-US" sz="2000" dirty="0">
              <a:solidFill>
                <a:srgbClr val="595858"/>
              </a:solidFill>
              <a:latin typeface="Times New Roman" panose="02020603050405020304" pitchFamily="18" charset="0"/>
              <a:cs typeface="Times New Roman" panose="02020603050405020304" pitchFamily="18" charset="0"/>
            </a:endParaRPr>
          </a:p>
          <a:p>
            <a:r>
              <a:rPr lang="en-US" sz="2000" dirty="0">
                <a:solidFill>
                  <a:srgbClr val="595858"/>
                </a:solidFill>
                <a:latin typeface="Times New Roman" panose="02020603050405020304" pitchFamily="18" charset="0"/>
                <a:cs typeface="Times New Roman" panose="02020603050405020304" pitchFamily="18" charset="0"/>
              </a:rPr>
              <a:t>3. For each s in E </a:t>
            </a:r>
          </a:p>
          <a:p>
            <a:pPr lvl="1"/>
            <a:r>
              <a:rPr lang="en-US" sz="2000" dirty="0">
                <a:solidFill>
                  <a:srgbClr val="595858"/>
                </a:solidFill>
                <a:latin typeface="Times New Roman" panose="02020603050405020304" pitchFamily="18" charset="0"/>
                <a:cs typeface="Times New Roman" panose="02020603050405020304" pitchFamily="18" charset="0"/>
              </a:rPr>
              <a:t>Begin</a:t>
            </a:r>
          </a:p>
          <a:p>
            <a:pPr lvl="1"/>
            <a:r>
              <a:rPr lang="en-US" sz="2000" dirty="0">
                <a:solidFill>
                  <a:srgbClr val="595858"/>
                </a:solidFill>
                <a:latin typeface="Times New Roman" panose="02020603050405020304" pitchFamily="18" charset="0"/>
                <a:cs typeface="Times New Roman" panose="02020603050405020304" pitchFamily="18" charset="0"/>
              </a:rPr>
              <a:t>       4. if this is the first occurrence of this state add the return received to the returns list. </a:t>
            </a:r>
          </a:p>
          <a:p>
            <a:pPr lvl="1"/>
            <a:r>
              <a:rPr lang="en-US" sz="2000" dirty="0">
                <a:solidFill>
                  <a:srgbClr val="595858"/>
                </a:solidFill>
                <a:latin typeface="Times New Roman" panose="02020603050405020304" pitchFamily="18" charset="0"/>
                <a:cs typeface="Times New Roman" panose="02020603050405020304" pitchFamily="18" charset="0"/>
              </a:rPr>
              <a:t>       5. calculate an iterative means (average) over all returns</a:t>
            </a:r>
          </a:p>
          <a:p>
            <a:pPr lvl="1"/>
            <a:r>
              <a:rPr lang="en-US" sz="2000" dirty="0">
                <a:solidFill>
                  <a:srgbClr val="595858"/>
                </a:solidFill>
                <a:latin typeface="Times New Roman" panose="02020603050405020304" pitchFamily="18" charset="0"/>
                <a:cs typeface="Times New Roman" panose="02020603050405020304" pitchFamily="18" charset="0"/>
              </a:rPr>
              <a:t>       6. set the value of the state as that computed average</a:t>
            </a:r>
          </a:p>
          <a:p>
            <a:pPr lvl="1"/>
            <a:r>
              <a:rPr lang="en-US" sz="2000" dirty="0">
                <a:solidFill>
                  <a:srgbClr val="595858"/>
                </a:solidFill>
                <a:latin typeface="Times New Roman" panose="02020603050405020304" pitchFamily="18" charset="0"/>
                <a:cs typeface="Times New Roman" panose="02020603050405020304" pitchFamily="18" charset="0"/>
              </a:rPr>
              <a:t>End</a:t>
            </a:r>
          </a:p>
          <a:p>
            <a:r>
              <a:rPr lang="en-US" sz="2000" dirty="0">
                <a:solidFill>
                  <a:srgbClr val="595858"/>
                </a:solidFill>
                <a:latin typeface="Times New Roman" panose="02020603050405020304" pitchFamily="18" charset="0"/>
                <a:cs typeface="Times New Roman" panose="02020603050405020304" pitchFamily="18" charset="0"/>
              </a:rPr>
              <a:t>Repeat  step 2-4 until convergence.</a:t>
            </a:r>
          </a:p>
          <a:p>
            <a:endParaRPr lang="sv-SE" sz="2000" dirty="0">
              <a:solidFill>
                <a:srgbClr val="595858"/>
              </a:solidFill>
              <a:latin typeface="Times New Roman" panose="02020603050405020304" pitchFamily="18" charset="0"/>
              <a:cs typeface="Times New Roman" panose="02020603050405020304" pitchFamily="18" charset="0"/>
            </a:endParaRPr>
          </a:p>
          <a:p>
            <a:r>
              <a:rPr lang="sv-SE" sz="2000" dirty="0">
                <a:solidFill>
                  <a:srgbClr val="595858"/>
                </a:solidFill>
                <a:latin typeface="Times New Roman" panose="02020603050405020304" pitchFamily="18" charset="0"/>
                <a:cs typeface="Times New Roman" panose="02020603050405020304" pitchFamily="18" charset="0"/>
              </a:rPr>
              <a:t>The every-visit algorithm simply modifies step 4.</a:t>
            </a:r>
            <a:endParaRPr lang="en-US" sz="2000" dirty="0">
              <a:solidFill>
                <a:srgbClr val="595858"/>
              </a:solidFill>
              <a:latin typeface="Times New Roman" panose="02020603050405020304" pitchFamily="18" charset="0"/>
              <a:cs typeface="Times New Roman" panose="02020603050405020304" pitchFamily="18" charset="0"/>
            </a:endParaRPr>
          </a:p>
          <a:p>
            <a:pPr>
              <a:buFont typeface="+mj-lt"/>
              <a:buAutoNum type="arabicPeriod"/>
            </a:pPr>
            <a:endParaRPr lang="sv-SE" sz="2000" b="0" i="0" dirty="0">
              <a:solidFill>
                <a:srgbClr val="59585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69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521574" y="291385"/>
            <a:ext cx="11417383" cy="968071"/>
          </a:xfrm>
        </p:spPr>
        <p:txBody>
          <a:bodyPr>
            <a:normAutofit/>
          </a:bodyPr>
          <a:lstStyle/>
          <a:p>
            <a:pPr lvl="0" eaLnBrk="0" fontAlgn="base" hangingPunct="0">
              <a:lnSpc>
                <a:spcPct val="100000"/>
              </a:lnSpc>
              <a:spcAft>
                <a:spcPct val="0"/>
              </a:spcAft>
            </a:pPr>
            <a:r>
              <a:rPr lang="en-US" altLang="en-US" sz="3200" b="1" dirty="0">
                <a:solidFill>
                  <a:srgbClr val="333333"/>
                </a:solidFill>
                <a:latin typeface="Times New Roman" panose="02020603050405020304" pitchFamily="18" charset="0"/>
                <a:cs typeface="Times New Roman" panose="02020603050405020304" pitchFamily="18" charset="0"/>
              </a:rPr>
              <a:t>Using an Incremental Mean in Monte Carlo Simulation</a:t>
            </a:r>
          </a:p>
        </p:txBody>
      </p:sp>
      <p:sp>
        <p:nvSpPr>
          <p:cNvPr id="2" name="Rectangle 1"/>
          <p:cNvSpPr>
            <a:spLocks noChangeArrowheads="1"/>
          </p:cNvSpPr>
          <p:nvPr/>
        </p:nvSpPr>
        <p:spPr bwMode="auto">
          <a:xfrm>
            <a:off x="521574" y="1540328"/>
            <a:ext cx="8887839" cy="17952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95858"/>
                </a:solidFill>
                <a:effectLst/>
                <a:latin typeface="Times New Roman" panose="02020603050405020304" pitchFamily="18" charset="0"/>
                <a:cs typeface="Times New Roman" panose="02020603050405020304" pitchFamily="18" charset="0"/>
              </a:rPr>
              <a:t>It is convenient to convert the mean return into an incremental update so that the mean can be updated with each episode and </a:t>
            </a:r>
            <a:r>
              <a:rPr lang="en-US" altLang="en-US" sz="2000" dirty="0">
                <a:solidFill>
                  <a:srgbClr val="595858"/>
                </a:solidFill>
                <a:latin typeface="Times New Roman" panose="02020603050405020304" pitchFamily="18" charset="0"/>
                <a:cs typeface="Times New Roman" panose="02020603050405020304" pitchFamily="18" charset="0"/>
              </a:rPr>
              <a:t>one </a:t>
            </a:r>
            <a:r>
              <a:rPr kumimoji="0" lang="en-US" altLang="en-US" sz="2000" b="0" i="0" u="none" strike="noStrike" cap="none" normalizeH="0" baseline="0" dirty="0">
                <a:ln>
                  <a:noFill/>
                </a:ln>
                <a:solidFill>
                  <a:srgbClr val="595858"/>
                </a:solidFill>
                <a:effectLst/>
                <a:latin typeface="Times New Roman" panose="02020603050405020304" pitchFamily="18" charset="0"/>
                <a:cs typeface="Times New Roman" panose="02020603050405020304" pitchFamily="18" charset="0"/>
              </a:rPr>
              <a:t>can follow the progress made with each episode.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2000" dirty="0">
              <a:solidFill>
                <a:srgbClr val="595858"/>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95858"/>
                </a:solidFill>
                <a:effectLst/>
                <a:latin typeface="Times New Roman" panose="02020603050405020304" pitchFamily="18" charset="0"/>
                <a:cs typeface="Times New Roman" panose="02020603050405020304" pitchFamily="18" charset="0"/>
              </a:rPr>
              <a:t>V(s) is incrementally updated for each state</a:t>
            </a:r>
            <a:r>
              <a:rPr kumimoji="0" lang="en-US" altLang="en-US" sz="2000" b="0" i="0" u="none" strike="noStrike" cap="none" normalizeH="0" dirty="0">
                <a:ln>
                  <a:noFill/>
                </a:ln>
                <a:solidFill>
                  <a:srgbClr val="595858"/>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595858"/>
                </a:solidFill>
                <a:effectLst/>
                <a:latin typeface="Times New Roman" panose="02020603050405020304" pitchFamily="18" charset="0"/>
                <a:cs typeface="Times New Roman" panose="02020603050405020304" pitchFamily="18" charset="0"/>
              </a:rPr>
              <a:t>St, with return</a:t>
            </a:r>
            <a:r>
              <a:rPr kumimoji="0" lang="en-US" altLang="en-US" sz="2000" b="0" i="0" u="none" strike="noStrike" cap="none" normalizeH="0" dirty="0">
                <a:ln>
                  <a:noFill/>
                </a:ln>
                <a:solidFill>
                  <a:srgbClr val="595858"/>
                </a:solidFill>
                <a:effectLst/>
                <a:latin typeface="Times New Roman" panose="02020603050405020304" pitchFamily="18" charset="0"/>
                <a:cs typeface="Times New Roman" panose="02020603050405020304" pitchFamily="18" charset="0"/>
              </a:rPr>
              <a:t> Gt.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42" name="Picture 2" descr="https://s3-ap-south-1.amazonaws.com/av-blog-media/wp-content/uploads/2018/11/im_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335" y="3534290"/>
            <a:ext cx="4837679" cy="125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69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76939" y="131260"/>
            <a:ext cx="6542176"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Example of Monte Carlo Simulation</a:t>
            </a:r>
            <a:endParaRPr lang="sv-SE"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60375" y="4102002"/>
            <a:ext cx="9373738"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first-visit MC</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Return for   A in  EI = +3+2-4+4-3 = 2       Return for   A in  E2 = +3-3 = 0</a:t>
            </a:r>
            <a:r>
              <a:rPr lang="en-US" dirty="0">
                <a:latin typeface="Times New Roman" panose="02020603050405020304" pitchFamily="18" charset="0"/>
                <a:cs typeface="Times New Roman" panose="02020603050405020304" pitchFamily="18" charset="0"/>
              </a:rPr>
              <a:t>         V(A) = 1/2(2 + 0)=1 </a:t>
            </a:r>
            <a:r>
              <a:rPr lang="sv-SE" dirty="0">
                <a:latin typeface="Times New Roman" panose="02020603050405020304" pitchFamily="18" charset="0"/>
                <a:cs typeface="Times New Roman" panose="02020603050405020304" pitchFamily="18" charset="0"/>
              </a:rPr>
              <a:t>Return for   B in  EI = -4+4-3 = -3               Return for   A in  E2 = -2+3-3 =-2</a:t>
            </a:r>
            <a:r>
              <a:rPr lang="en-US" dirty="0">
                <a:latin typeface="Times New Roman" panose="02020603050405020304" pitchFamily="18" charset="0"/>
                <a:cs typeface="Times New Roman" panose="02020603050405020304" pitchFamily="18" charset="0"/>
              </a:rPr>
              <a:t>     V(B) = 1/2(-3 + -2)= -5/2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every-visit  MC</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 = 1/4(2 + -1 + 1 + 0) = 1/2               V(B) = 1/4(-3 + -3 + -2 + -3) = -11/4 </a:t>
            </a:r>
          </a:p>
        </p:txBody>
      </p:sp>
      <p:sp>
        <p:nvSpPr>
          <p:cNvPr id="6" name="Rectangle 5"/>
          <p:cNvSpPr/>
          <p:nvPr/>
        </p:nvSpPr>
        <p:spPr>
          <a:xfrm>
            <a:off x="460375" y="839358"/>
            <a:ext cx="7579445" cy="313932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An undiscounted Markov Reward Process with two states A and B </a:t>
            </a:r>
          </a:p>
          <a:p>
            <a:r>
              <a:rPr lang="en-US" dirty="0">
                <a:latin typeface="Times New Roman" panose="02020603050405020304" pitchFamily="18" charset="0"/>
                <a:cs typeface="Times New Roman" panose="02020603050405020304" pitchFamily="18" charset="0"/>
              </a:rPr>
              <a:t>Transition matrix and reward function are unknown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sample episodes </a:t>
            </a:r>
          </a:p>
          <a:p>
            <a:endParaRPr lang="en-US"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E1</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E2</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an example   A+3 → A indicates a transition from state  A to state A, with a reward of +3. </a:t>
            </a:r>
          </a:p>
        </p:txBody>
      </p:sp>
      <p:pic>
        <p:nvPicPr>
          <p:cNvPr id="9218" name="Picture 2" descr="https://s3-ap-south-1.amazonaws.com/av-blog-media/wp-content/uploads/2018/11/im_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465" y="2202439"/>
            <a:ext cx="5581650"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30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937" y="472947"/>
            <a:ext cx="10237414" cy="640175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Model-free learning: Temporal difference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TD</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learning</a:t>
            </a:r>
            <a:r>
              <a:rPr lang="en-US" sz="3200"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Temporal difference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learning</a:t>
            </a:r>
            <a:r>
              <a:rPr lang="en-US" dirty="0">
                <a:latin typeface="Times New Roman" panose="02020603050405020304" pitchFamily="18" charset="0"/>
                <a:cs typeface="Times New Roman" panose="02020603050405020304" pitchFamily="18" charset="0"/>
              </a:rPr>
              <a:t> is a class of model-free reinforcement learning methods which learn by bootstrapping from the current estimate of the value function.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TD algorithms:</a:t>
            </a:r>
          </a:p>
          <a:p>
            <a:pPr marL="285750" indent="-285750">
              <a:buFontTx/>
              <a:buChar char="-"/>
            </a:pPr>
            <a:r>
              <a:rPr lang="en-US" dirty="0">
                <a:latin typeface="Times New Roman" panose="02020603050405020304" pitchFamily="18" charset="0"/>
                <a:cs typeface="Times New Roman" panose="02020603050405020304" pitchFamily="18" charset="0"/>
              </a:rPr>
              <a:t>sample from the environment, like Monte Carlo simulations and </a:t>
            </a:r>
          </a:p>
          <a:p>
            <a:pPr marL="285750" indent="-285750">
              <a:buFontTx/>
              <a:buChar char="-"/>
            </a:pPr>
            <a:r>
              <a:rPr lang="en-US" dirty="0">
                <a:latin typeface="Times New Roman" panose="02020603050405020304" pitchFamily="18" charset="0"/>
                <a:cs typeface="Times New Roman" panose="02020603050405020304" pitchFamily="18" charset="0"/>
              </a:rPr>
              <a:t>perform updates based on current estimates like adaptive dynamic programming methods.</a:t>
            </a:r>
            <a:endParaRPr lang="en-US" baseline="30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lvl="1"/>
            <a:r>
              <a:rPr lang="en-US" dirty="0">
                <a:latin typeface="Times New Roman" panose="02020603050405020304" pitchFamily="18" charset="0"/>
                <a:cs typeface="Times New Roman" panose="02020603050405020304" pitchFamily="18" charset="0"/>
              </a:rPr>
              <a:t>While Monte Carlo methods only adjust their estimates once the final outcome is known, TD methods adjust predictions before the final outcome is known. Typically TD algorithms </a:t>
            </a:r>
            <a:r>
              <a:rPr lang="en-US" altLang="zh-CN" dirty="0">
                <a:latin typeface="Times New Roman" panose="02020603050405020304" pitchFamily="18" charset="0"/>
                <a:cs typeface="Times New Roman" panose="02020603050405020304" pitchFamily="18" charset="0"/>
              </a:rPr>
              <a:t>adjust the estimated utility value of the current state s based on its immediate reward and the estimated value of the next state s´. The term ´temporal´ is motivated by the temporal relation between states s and s´.</a:t>
            </a:r>
          </a:p>
          <a:p>
            <a:pPr marL="0" lvl="1"/>
            <a:endParaRPr lang="sv-SE" altLang="zh-CN" dirty="0">
              <a:latin typeface="Times New Roman" panose="02020603050405020304" pitchFamily="18" charset="0"/>
              <a:cs typeface="Times New Roman" panose="02020603050405020304" pitchFamily="18" charset="0"/>
            </a:endParaRPr>
          </a:p>
          <a:p>
            <a:pPr marL="0" lvl="1"/>
            <a:r>
              <a:rPr lang="en-US" dirty="0">
                <a:latin typeface="Times New Roman" panose="02020603050405020304" pitchFamily="18" charset="0"/>
                <a:cs typeface="Times New Roman" panose="02020603050405020304" pitchFamily="18" charset="0"/>
              </a:rPr>
              <a:t>The Temporal difference equation </a:t>
            </a:r>
          </a:p>
          <a:p>
            <a:pPr marL="0" lvl="1"/>
            <a:endParaRPr lang="en-US" dirty="0">
              <a:latin typeface="Times New Roman" panose="02020603050405020304" pitchFamily="18" charset="0"/>
              <a:cs typeface="Times New Roman" panose="02020603050405020304" pitchFamily="18" charset="0"/>
            </a:endParaRPr>
          </a:p>
          <a:p>
            <a:pPr marL="0" lvl="1"/>
            <a:r>
              <a:rPr lang="en-US" dirty="0">
                <a:latin typeface="Times New Roman" panose="02020603050405020304" pitchFamily="18" charset="0"/>
                <a:cs typeface="Times New Roman" panose="02020603050405020304" pitchFamily="18" charset="0"/>
              </a:rPr>
              <a:t>	V (s) ← V (s) + α * ( R (</a:t>
            </a:r>
            <a:r>
              <a:rPr lang="en-US" dirty="0" err="1">
                <a:latin typeface="Times New Roman" panose="02020603050405020304" pitchFamily="18" charset="0"/>
                <a:cs typeface="Times New Roman" panose="02020603050405020304" pitchFamily="18" charset="0"/>
              </a:rPr>
              <a:t>s,a</a:t>
            </a:r>
            <a:r>
              <a:rPr lang="en-US" dirty="0">
                <a:latin typeface="Times New Roman" panose="02020603050405020304" pitchFamily="18" charset="0"/>
                <a:cs typeface="Times New Roman" panose="02020603050405020304" pitchFamily="18" charset="0"/>
              </a:rPr>
              <a:t>) + γ *V (s´) − V (s) )</a:t>
            </a:r>
          </a:p>
          <a:p>
            <a:pPr marL="0" lvl="1"/>
            <a:endParaRPr lang="sv-SE" dirty="0">
              <a:latin typeface="Times New Roman" panose="02020603050405020304" pitchFamily="18" charset="0"/>
              <a:cs typeface="Times New Roman" panose="02020603050405020304" pitchFamily="18" charset="0"/>
            </a:endParaRPr>
          </a:p>
          <a:p>
            <a:pPr marL="0" lvl="1"/>
            <a:r>
              <a:rPr lang="sv-SE" dirty="0">
                <a:latin typeface="Times New Roman" panose="02020603050405020304" pitchFamily="18" charset="0"/>
                <a:cs typeface="Times New Roman" panose="02020603050405020304" pitchFamily="18" charset="0"/>
              </a:rPr>
              <a:t>where </a:t>
            </a:r>
            <a:r>
              <a:rPr lang="en-US" dirty="0">
                <a:latin typeface="Times New Roman" panose="02020603050405020304" pitchFamily="18" charset="0"/>
                <a:cs typeface="Times New Roman" panose="02020603050405020304" pitchFamily="18" charset="0"/>
              </a:rPr>
              <a:t>α is a learning rate parameter (hyper parameter).</a:t>
            </a:r>
          </a:p>
          <a:p>
            <a:pPr marL="0" lvl="1"/>
            <a:endParaRPr lang="en-US" altLang="zh-C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611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3141" y="2722833"/>
            <a:ext cx="6126951" cy="1200329"/>
          </a:xfrm>
          <a:prstGeom prst="rect">
            <a:avLst/>
          </a:prstGeom>
          <a:noFill/>
        </p:spPr>
        <p:txBody>
          <a:bodyPr wrap="square" rtlCol="0">
            <a:spAutoFit/>
          </a:bodyPr>
          <a:lstStyle/>
          <a:p>
            <a:r>
              <a:rPr lang="sv-SE" sz="4000" b="1" dirty="0">
                <a:latin typeface="Times New Roman" panose="02020603050405020304" pitchFamily="18" charset="0"/>
                <a:cs typeface="Times New Roman" panose="02020603050405020304" pitchFamily="18" charset="0"/>
              </a:rPr>
              <a:t>To be continued in Part 3</a:t>
            </a:r>
            <a:endParaRPr lang="en-US" sz="48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67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013791" y="964096"/>
            <a:ext cx="7118231"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Distinctions in Reinforcement Learning</a:t>
            </a:r>
          </a:p>
        </p:txBody>
      </p:sp>
      <p:sp>
        <p:nvSpPr>
          <p:cNvPr id="3" name="TextBox 2"/>
          <p:cNvSpPr txBox="1"/>
          <p:nvPr/>
        </p:nvSpPr>
        <p:spPr>
          <a:xfrm>
            <a:off x="1013791" y="1997765"/>
            <a:ext cx="5622052" cy="3046988"/>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Passive versus Active learning</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sv-SE"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On-policy  versus Off-policy learning</a:t>
            </a:r>
          </a:p>
          <a:p>
            <a:pPr marL="342900" indent="-342900">
              <a:buFont typeface="Arial" panose="020B0604020202020204" pitchFamily="34" charset="0"/>
              <a:buChar char="•"/>
            </a:pPr>
            <a:endParaRPr lang="sv-SE"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sz="2400" dirty="0">
                <a:latin typeface="Times New Roman" panose="02020603050405020304" pitchFamily="18" charset="0"/>
                <a:cs typeface="Times New Roman" panose="02020603050405020304" pitchFamily="18" charset="0"/>
              </a:rPr>
              <a:t>Exploitation versus Exploration learning</a:t>
            </a:r>
          </a:p>
          <a:p>
            <a:pPr marL="342900" indent="-342900">
              <a:buFont typeface="Arial" panose="020B0604020202020204" pitchFamily="34" charset="0"/>
              <a:buChar char="•"/>
            </a:pPr>
            <a:endParaRPr lang="sv-SE"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sv-SE" sz="2400" dirty="0">
                <a:latin typeface="Times New Roman" panose="02020603050405020304" pitchFamily="18" charset="0"/>
                <a:cs typeface="Times New Roman" panose="02020603050405020304" pitchFamily="18" charset="0"/>
              </a:rPr>
              <a:t>Model-based  versus Model-free learning</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80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384238" y="319678"/>
            <a:ext cx="7917281" cy="5444123"/>
          </a:xfrm>
        </p:spPr>
        <p:txBody>
          <a:bodyPr>
            <a:normAutofit lnSpcReduction="10000"/>
          </a:bodyPr>
          <a:lstStyle/>
          <a:p>
            <a:pPr marL="0" indent="0">
              <a:buNone/>
            </a:pPr>
            <a:r>
              <a:rPr lang="en-US" altLang="zh-CN" sz="3500" b="1" dirty="0">
                <a:latin typeface="Times New Roman" panose="02020603050405020304" pitchFamily="18" charset="0"/>
                <a:cs typeface="Times New Roman" panose="02020603050405020304" pitchFamily="18" charset="0"/>
              </a:rPr>
              <a:t>Passive Learning versus Active learning</a:t>
            </a:r>
            <a:endParaRPr lang="en-US" sz="3500" b="1" dirty="0">
              <a:latin typeface="Times New Roman" panose="02020603050405020304" pitchFamily="18" charset="0"/>
              <a:cs typeface="Times New Roman" panose="02020603050405020304" pitchFamily="18" charset="0"/>
            </a:endParaRPr>
          </a:p>
          <a:p>
            <a:pPr marL="0" indent="0" eaLnBrk="1" hangingPunct="1">
              <a:buNone/>
            </a:pPr>
            <a:endParaRPr lang="en-US" altLang="zh-CN" sz="2200" dirty="0">
              <a:latin typeface="Times New Roman" panose="02020603050405020304" pitchFamily="18" charset="0"/>
              <a:cs typeface="Times New Roman" panose="02020603050405020304" pitchFamily="18" charset="0"/>
            </a:endParaRPr>
          </a:p>
          <a:p>
            <a:pPr marL="0" indent="0" eaLnBrk="1" hangingPunct="1">
              <a:buNone/>
            </a:pPr>
            <a:r>
              <a:rPr lang="en-US" altLang="zh-CN" sz="2200" b="1" dirty="0">
                <a:latin typeface="Times New Roman" panose="02020603050405020304" pitchFamily="18" charset="0"/>
                <a:cs typeface="Times New Roman" panose="02020603050405020304" pitchFamily="18" charset="0"/>
              </a:rPr>
              <a:t>Passive learning</a:t>
            </a:r>
          </a:p>
          <a:p>
            <a:pPr marL="0" indent="0" eaLnBrk="1" hangingPunct="1">
              <a:buNone/>
            </a:pPr>
            <a:endParaRPr lang="sv-SE" altLang="zh-CN"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 Passive Agent executes a fixed policy and evaluates it. </a:t>
            </a:r>
            <a:r>
              <a:rPr lang="en-US" altLang="zh-CN" sz="2200" dirty="0">
                <a:latin typeface="Times New Roman" panose="02020603050405020304" pitchFamily="18" charset="0"/>
                <a:cs typeface="Times New Roman" panose="02020603050405020304" pitchFamily="18" charset="0"/>
              </a:rPr>
              <a:t>The agent simply watches the world going by and tries to learn the utilities of being in various states. </a:t>
            </a:r>
          </a:p>
          <a:p>
            <a:pPr marL="457200" lvl="1" indent="0" eaLnBrk="1" hangingPunct="1">
              <a:buNone/>
            </a:pPr>
            <a:endParaRPr lang="en-US" altLang="zh-CN" sz="2200" b="1" dirty="0">
              <a:latin typeface="Times New Roman" panose="02020603050405020304" pitchFamily="18" charset="0"/>
              <a:cs typeface="Times New Roman" panose="02020603050405020304" pitchFamily="18" charset="0"/>
            </a:endParaRPr>
          </a:p>
          <a:p>
            <a:pPr marL="0" indent="0" eaLnBrk="1" hangingPunct="1">
              <a:buNone/>
            </a:pPr>
            <a:r>
              <a:rPr lang="en-US" altLang="zh-CN" sz="2200" b="1" dirty="0">
                <a:latin typeface="Times New Roman" panose="02020603050405020304" pitchFamily="18" charset="0"/>
                <a:cs typeface="Times New Roman" panose="02020603050405020304" pitchFamily="18" charset="0"/>
              </a:rPr>
              <a:t>Active learning</a:t>
            </a:r>
          </a:p>
          <a:p>
            <a:pPr marL="0" indent="0" eaLnBrk="1" hangingPunct="1">
              <a:buNone/>
            </a:pPr>
            <a:endParaRPr lang="sv-SE" altLang="zh-CN" sz="2200" b="1"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An Active agent updates its policy as it learns while acting in an uncertain world.</a:t>
            </a:r>
            <a:r>
              <a:rPr lang="sv-SE"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 active agent must consider what actions to take, what their outcomes may be, and how they affect the rewards achieved via exploration. Active learning is most typical for the true reinforcement learning cases.</a:t>
            </a:r>
            <a:endParaRPr lang="en-US" altLang="en-US" sz="2200" dirty="0">
              <a:latin typeface="Times New Roman" panose="02020603050405020304" pitchFamily="18" charset="0"/>
              <a:cs typeface="Times New Roman" panose="02020603050405020304" pitchFamily="18" charset="0"/>
            </a:endParaRPr>
          </a:p>
          <a:p>
            <a:pPr marL="457200" lvl="1" indent="0" eaLnBrk="1" hangingPunct="1">
              <a:buNone/>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20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4076" y="1369733"/>
            <a:ext cx="812265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000" dirty="0">
                <a:latin typeface="Times New Roman" panose="02020603050405020304" pitchFamily="18" charset="0"/>
                <a:cs typeface="Times New Roman" panose="02020603050405020304" pitchFamily="18" charset="0"/>
              </a:rPr>
              <a:t>In the Planning DP case </a:t>
            </a:r>
            <a:r>
              <a:rPr lang="en-US" sz="2000" dirty="0">
                <a:solidFill>
                  <a:srgbClr val="000000"/>
                </a:solidFill>
                <a:latin typeface="Times New Roman" panose="02020603050405020304" pitchFamily="18" charset="0"/>
                <a:cs typeface="Times New Roman" panose="02020603050405020304" pitchFamily="18" charset="0"/>
              </a:rPr>
              <a:t>an agent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could conduct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off-policy planning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that is, formulate a</a:t>
            </a:r>
            <a:r>
              <a:rPr kumimoji="0" lang="en-US" altLang="en-US" sz="2000" b="0" i="0"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policy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without needing to interact with the world. </a:t>
            </a:r>
            <a:r>
              <a:rPr lang="en-US" altLang="en-US" sz="2000" dirty="0">
                <a:solidFill>
                  <a:srgbClr val="242729"/>
                </a:solidFill>
                <a:latin typeface="Times New Roman" panose="02020603050405020304" pitchFamily="18" charset="0"/>
                <a:cs typeface="Times New Roman" panose="02020603050405020304" pitchFamily="18" charset="0"/>
              </a:rPr>
              <a:t>In </a:t>
            </a:r>
            <a:r>
              <a:rPr lang="en-US" altLang="en-US" sz="2000" b="1" dirty="0">
                <a:solidFill>
                  <a:srgbClr val="242729"/>
                </a:solidFill>
                <a:latin typeface="Times New Roman" panose="02020603050405020304" pitchFamily="18" charset="0"/>
                <a:cs typeface="Times New Roman" panose="02020603050405020304" pitchFamily="18" charset="0"/>
              </a:rPr>
              <a:t>off-policy</a:t>
            </a:r>
            <a:r>
              <a:rPr lang="en-US" altLang="en-US" sz="2000" dirty="0">
                <a:solidFill>
                  <a:srgbClr val="242729"/>
                </a:solidFill>
                <a:latin typeface="Times New Roman" panose="02020603050405020304" pitchFamily="18" charset="0"/>
                <a:cs typeface="Times New Roman" panose="02020603050405020304" pitchFamily="18" charset="0"/>
              </a:rPr>
              <a:t> methods, the agent´s policy used to chose its actions is called the </a:t>
            </a:r>
            <a:r>
              <a:rPr lang="en-US" altLang="en-US" sz="2000" i="1" dirty="0">
                <a:solidFill>
                  <a:srgbClr val="242729"/>
                </a:solidFill>
                <a:latin typeface="Times New Roman" panose="02020603050405020304" pitchFamily="18" charset="0"/>
                <a:cs typeface="Times New Roman" panose="02020603050405020304" pitchFamily="18" charset="0"/>
              </a:rPr>
              <a:t>behavior</a:t>
            </a:r>
            <a:r>
              <a:rPr lang="en-US" altLang="en-US" sz="2000" dirty="0">
                <a:solidFill>
                  <a:srgbClr val="242729"/>
                </a:solidFill>
                <a:latin typeface="Times New Roman" panose="02020603050405020304" pitchFamily="18" charset="0"/>
                <a:cs typeface="Times New Roman" panose="02020603050405020304" pitchFamily="18" charset="0"/>
              </a:rPr>
              <a:t> policy which may be unrelated to the policy that is evaluated and improved, called the </a:t>
            </a:r>
            <a:r>
              <a:rPr lang="en-US" altLang="en-US" sz="2000" i="1" dirty="0">
                <a:solidFill>
                  <a:srgbClr val="242729"/>
                </a:solidFill>
                <a:latin typeface="Times New Roman" panose="02020603050405020304" pitchFamily="18" charset="0"/>
                <a:cs typeface="Times New Roman" panose="02020603050405020304" pitchFamily="18" charset="0"/>
              </a:rPr>
              <a:t>estimation</a:t>
            </a:r>
            <a:r>
              <a:rPr lang="en-US" altLang="en-US" sz="2000" dirty="0">
                <a:solidFill>
                  <a:srgbClr val="242729"/>
                </a:solidFill>
                <a:latin typeface="Times New Roman" panose="02020603050405020304" pitchFamily="18" charset="0"/>
                <a:cs typeface="Times New Roman" panose="02020603050405020304" pitchFamily="18" charset="0"/>
              </a:rPr>
              <a:t> policy.</a:t>
            </a: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r>
              <a:rPr lang="en-US" altLang="en-US" sz="2000" dirty="0">
                <a:solidFill>
                  <a:srgbClr val="333333"/>
                </a:solidFill>
                <a:latin typeface="Times New Roman" panose="02020603050405020304" pitchFamily="18" charset="0"/>
                <a:cs typeface="Times New Roman" panose="02020603050405020304" pitchFamily="18" charset="0"/>
              </a:rPr>
              <a:t>In the situation that a complete model of the environment is NOT available for the agent, i.e. elements of </a:t>
            </a:r>
            <a:r>
              <a:rPr lang="en-US" altLang="zh-CN" sz="2000" dirty="0">
                <a:latin typeface="Times New Roman" panose="02020603050405020304" pitchFamily="18" charset="0"/>
                <a:cs typeface="Times New Roman" panose="02020603050405020304" pitchFamily="18" charset="0"/>
              </a:rPr>
              <a:t>T(</a:t>
            </a:r>
            <a:r>
              <a:rPr lang="en-US" altLang="zh-CN" sz="2000" dirty="0" err="1">
                <a:latin typeface="Times New Roman" panose="02020603050405020304" pitchFamily="18" charset="0"/>
                <a:cs typeface="Times New Roman" panose="02020603050405020304" pitchFamily="18" charset="0"/>
              </a:rPr>
              <a:t>s,a</a:t>
            </a:r>
            <a:r>
              <a:rPr lang="en-US" altLang="zh-CN" sz="2000" dirty="0">
                <a:latin typeface="Times New Roman" panose="02020603050405020304" pitchFamily="18" charset="0"/>
                <a:cs typeface="Times New Roman" panose="02020603050405020304" pitchFamily="18" charset="0"/>
              </a:rPr>
              <a:t>) and R(s´|</a:t>
            </a:r>
            <a:r>
              <a:rPr lang="en-US" altLang="zh-CN" sz="2000" dirty="0" err="1">
                <a:latin typeface="Times New Roman" panose="02020603050405020304" pitchFamily="18" charset="0"/>
                <a:cs typeface="Times New Roman" panose="02020603050405020304" pitchFamily="18" charset="0"/>
              </a:rPr>
              <a:t>s,a</a:t>
            </a:r>
            <a:r>
              <a:rPr lang="en-US" altLang="zh-CN" sz="2000" dirty="0">
                <a:latin typeface="Times New Roman" panose="02020603050405020304" pitchFamily="18" charset="0"/>
                <a:cs typeface="Times New Roman" panose="02020603050405020304" pitchFamily="18" charset="0"/>
              </a:rPr>
              <a:t>) are lacking,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then we must typically engage in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on-policy planning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which we must interact with the world to better </a:t>
            </a:r>
            <a:r>
              <a:rPr lang="en-US" altLang="en-US" sz="2000" dirty="0">
                <a:solidFill>
                  <a:srgbClr val="242729"/>
                </a:solidFill>
                <a:latin typeface="Times New Roman" panose="02020603050405020304" pitchFamily="18" charset="0"/>
                <a:cs typeface="Times New Roman" panose="02020603050405020304" pitchFamily="18" charset="0"/>
              </a:rPr>
              <a:t>estimate the value of a policy</a:t>
            </a:r>
            <a:r>
              <a:rPr lang="en-US" sz="2000" dirty="0">
                <a:latin typeface="Times New Roman" panose="02020603050405020304" pitchFamily="18" charset="0"/>
                <a:cs typeface="Times New Roman" panose="02020603050405020304" pitchFamily="18" charset="0"/>
              </a:rPr>
              <a:t> </a:t>
            </a:r>
            <a:r>
              <a:rPr lang="en-US" altLang="en-US" sz="2000" dirty="0">
                <a:solidFill>
                  <a:srgbClr val="242729"/>
                </a:solidFill>
                <a:latin typeface="Times New Roman" panose="02020603050405020304" pitchFamily="18" charset="0"/>
                <a:cs typeface="Times New Roman" panose="02020603050405020304" pitchFamily="18" charset="0"/>
              </a:rPr>
              <a:t>while using it for control.</a:t>
            </a:r>
          </a:p>
          <a:p>
            <a:pPr lvl="0"/>
            <a:r>
              <a:rPr lang="sv-SE" altLang="en-US" sz="2000" dirty="0">
                <a:solidFill>
                  <a:srgbClr val="242729"/>
                </a:solidFill>
                <a:latin typeface="Times New Roman" panose="02020603050405020304" pitchFamily="18" charset="0"/>
                <a:cs typeface="Times New Roman" panose="02020603050405020304" pitchFamily="18" charset="0"/>
              </a:rPr>
              <a:t>In the on-policy mode the planning and learning parts are interwoven.</a:t>
            </a:r>
            <a:endParaRPr lang="en-US" altLang="en-US" sz="2000" dirty="0">
              <a:solidFill>
                <a:srgbClr val="242729"/>
              </a:solidFill>
              <a:latin typeface="Times New Roman" panose="02020603050405020304" pitchFamily="18" charset="0"/>
              <a:cs typeface="Times New Roman" panose="02020603050405020304" pitchFamily="18" charset="0"/>
            </a:endParaRPr>
          </a:p>
          <a:p>
            <a:pPr lvl="0"/>
            <a:endParaRPr lang="en-US" alt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1609" y="359596"/>
            <a:ext cx="511870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On-policy  versus Off-policy</a:t>
            </a:r>
            <a:endParaRPr lang="en-US" sz="3200" dirty="0"/>
          </a:p>
        </p:txBody>
      </p:sp>
    </p:spTree>
    <p:extLst>
      <p:ext uri="{BB962C8B-B14F-4D97-AF65-F5344CB8AC3E}">
        <p14:creationId xmlns:p14="http://schemas.microsoft.com/office/powerpoint/2010/main" val="263850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title"/>
          </p:nvPr>
        </p:nvSpPr>
        <p:spPr>
          <a:xfrm>
            <a:off x="562672" y="267306"/>
            <a:ext cx="7772400" cy="617538"/>
          </a:xfrm>
        </p:spPr>
        <p:txBody>
          <a:bodyPr>
            <a:noAutofit/>
          </a:bodyPr>
          <a:lstStyle/>
          <a:p>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Exploration versus Exploitation</a:t>
            </a:r>
          </a:p>
        </p:txBody>
      </p:sp>
      <p:sp>
        <p:nvSpPr>
          <p:cNvPr id="2" name="TextBox 1"/>
          <p:cNvSpPr txBox="1"/>
          <p:nvPr/>
        </p:nvSpPr>
        <p:spPr>
          <a:xfrm>
            <a:off x="562672" y="1417834"/>
            <a:ext cx="8920375" cy="4995214"/>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Actions in RL systems can be of the following two kinds:</a:t>
            </a:r>
          </a:p>
          <a:p>
            <a:endParaRPr lang="en-US" altLang="zh-CN" b="1" u="sng"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dirty="0">
                <a:latin typeface="Times New Roman" panose="02020603050405020304" pitchFamily="18" charset="0"/>
                <a:ea typeface="宋体" panose="02010600030101010101" pitchFamily="2" charset="-122"/>
                <a:cs typeface="Times New Roman" panose="02020603050405020304" pitchFamily="18" charset="0"/>
              </a:rPr>
              <a:t>Exploitation actions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have a preference for past actions that have been found to be effective at producing reward and thereby exploiting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what is already known. The Planning DP case is completely in this genre.</a:t>
            </a:r>
          </a:p>
          <a:p>
            <a:endParaRPr lang="en-US" altLang="zh-CN" b="1" u="sng"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dirty="0">
                <a:latin typeface="Times New Roman" panose="02020603050405020304" pitchFamily="18" charset="0"/>
                <a:ea typeface="宋体" panose="02010600030101010101" pitchFamily="2" charset="-122"/>
                <a:cs typeface="Times New Roman" panose="02020603050405020304" pitchFamily="18" charset="0"/>
              </a:rPr>
              <a:t>Exploration actions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have a preference for </a:t>
            </a:r>
            <a:r>
              <a:rPr lang="en-US" dirty="0">
                <a:latin typeface="Times New Roman" panose="02020603050405020304" pitchFamily="18" charset="0"/>
                <a:cs typeface="Times New Roman" panose="02020603050405020304" pitchFamily="18" charset="0"/>
              </a:rPr>
              <a:t>exploring untested actions to discover new and potentially more reward-producing actions. Exploration is typical for the true reinforcement learning cases.</a:t>
            </a:r>
          </a:p>
          <a:p>
            <a:pPr>
              <a:lnSpc>
                <a:spcPct val="9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Managing the trade-off between exploration and exploitation in its policies is a critical issue in RL algorithms. </a:t>
            </a:r>
          </a:p>
          <a:p>
            <a:pPr marL="285750"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One guideline could be to explore more when knowledge is weak and exploit more when we have gained more knowledge.</a:t>
            </a:r>
          </a:p>
          <a:p>
            <a:pPr marL="285750" indent="-285750" eaLnBrk="0" fontAlgn="base" hangingPunct="0">
              <a:lnSpc>
                <a:spcPct val="100000"/>
              </a:lnSpc>
              <a:spcBef>
                <a:spcPct val="0"/>
              </a:spcBef>
              <a:spcAft>
                <a:spcPct val="0"/>
              </a:spcAft>
              <a:buFont typeface="Arial" panose="020B0604020202020204" pitchFamily="34" charset="0"/>
              <a:buChar char="•"/>
            </a:pPr>
            <a:r>
              <a:rPr lang="en-US" altLang="en-US" dirty="0">
                <a:solidFill>
                  <a:srgbClr val="222222"/>
                </a:solidFill>
                <a:latin typeface="Times New Roman" panose="02020603050405020304" pitchFamily="18" charset="0"/>
                <a:cs typeface="Times New Roman" panose="02020603050405020304" pitchFamily="18" charset="0"/>
              </a:rPr>
              <a:t>One method: </a:t>
            </a:r>
            <a:r>
              <a:rPr lang="el-GR" dirty="0">
                <a:latin typeface="Times New Roman" panose="02020603050405020304" pitchFamily="18" charset="0"/>
                <a:cs typeface="Times New Roman" panose="02020603050405020304" pitchFamily="18" charset="0"/>
              </a:rPr>
              <a:t>ε-</a:t>
            </a:r>
            <a:r>
              <a:rPr lang="en-US" dirty="0">
                <a:latin typeface="Times New Roman" panose="02020603050405020304" pitchFamily="18" charset="0"/>
                <a:cs typeface="Times New Roman" panose="02020603050405020304" pitchFamily="18" charset="0"/>
              </a:rPr>
              <a:t>greedy </a:t>
            </a:r>
            <a:r>
              <a:rPr lang="en-US" altLang="en-US" dirty="0">
                <a:solidFill>
                  <a:srgbClr val="222222"/>
                </a:solidFill>
                <a:latin typeface="Times New Roman" panose="02020603050405020304" pitchFamily="18" charset="0"/>
                <a:cs typeface="Times New Roman" panose="02020603050405020304" pitchFamily="18" charset="0"/>
              </a:rPr>
              <a:t>keep to exploitation as long as actions has  the probability 1-</a:t>
            </a:r>
            <a:r>
              <a:rPr lang="el-GR" dirty="0">
                <a:latin typeface="Times New Roman" panose="02020603050405020304" pitchFamily="18" charset="0"/>
                <a:cs typeface="Times New Roman" panose="02020603050405020304" pitchFamily="18" charset="0"/>
              </a:rPr>
              <a:t>ε</a:t>
            </a:r>
            <a:r>
              <a:rPr lang="en-US" altLang="en-US" dirty="0">
                <a:solidFill>
                  <a:srgbClr val="222222"/>
                </a:solidFill>
                <a:latin typeface="Times New Roman" panose="02020603050405020304" pitchFamily="18" charset="0"/>
                <a:cs typeface="Times New Roman" panose="02020603050405020304" pitchFamily="18" charset="0"/>
              </a:rPr>
              <a:t>. If no action which satisfies this condition is found, the agent turns to exploration. </a:t>
            </a:r>
            <a:r>
              <a:rPr lang="el-GR" dirty="0">
                <a:latin typeface="Times New Roman" panose="02020603050405020304" pitchFamily="18" charset="0"/>
                <a:cs typeface="Times New Roman" panose="02020603050405020304" pitchFamily="18" charset="0"/>
              </a:rPr>
              <a:t>ε</a:t>
            </a:r>
            <a:r>
              <a:rPr lang="en-US" altLang="en-US" dirty="0">
                <a:solidFill>
                  <a:srgbClr val="222222"/>
                </a:solidFill>
                <a:latin typeface="Times New Roman" panose="02020603050405020304" pitchFamily="18" charset="0"/>
                <a:cs typeface="Times New Roman" panose="02020603050405020304" pitchFamily="18" charset="0"/>
              </a:rPr>
              <a:t>  is a hyper-parameter controlling the balance between exploitation and exploration.</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360490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4352" y="819608"/>
            <a:ext cx="10787231"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000" dirty="0">
                <a:solidFill>
                  <a:srgbClr val="333333"/>
                </a:solidFill>
                <a:latin typeface="Times New Roman" panose="02020603050405020304" pitchFamily="18" charset="0"/>
                <a:cs typeface="Times New Roman" panose="02020603050405020304" pitchFamily="18" charset="0"/>
              </a:rPr>
              <a:t>In the situation that a complete model of the environment is NOT available for the agent, i.e. elements of </a:t>
            </a:r>
            <a:r>
              <a:rPr lang="en-US" altLang="zh-CN" sz="2000" dirty="0">
                <a:latin typeface="Times New Roman" panose="02020603050405020304" pitchFamily="18" charset="0"/>
                <a:cs typeface="Times New Roman" panose="02020603050405020304" pitchFamily="18" charset="0"/>
              </a:rPr>
              <a:t>T(</a:t>
            </a:r>
            <a:r>
              <a:rPr lang="en-US" altLang="zh-CN" sz="2000" dirty="0" err="1">
                <a:latin typeface="Times New Roman" panose="02020603050405020304" pitchFamily="18" charset="0"/>
                <a:cs typeface="Times New Roman" panose="02020603050405020304" pitchFamily="18" charset="0"/>
              </a:rPr>
              <a:t>s,a</a:t>
            </a:r>
            <a:r>
              <a:rPr lang="en-US" altLang="zh-CN" sz="2000" dirty="0">
                <a:latin typeface="Times New Roman" panose="02020603050405020304" pitchFamily="18" charset="0"/>
                <a:cs typeface="Times New Roman" panose="02020603050405020304" pitchFamily="18" charset="0"/>
              </a:rPr>
              <a:t>) and R(s´|</a:t>
            </a:r>
            <a:r>
              <a:rPr lang="en-US" altLang="zh-CN" sz="2000" dirty="0" err="1">
                <a:latin typeface="Times New Roman" panose="02020603050405020304" pitchFamily="18" charset="0"/>
                <a:cs typeface="Times New Roman" panose="02020603050405020304" pitchFamily="18" charset="0"/>
              </a:rPr>
              <a:t>s,a</a:t>
            </a:r>
            <a:r>
              <a:rPr lang="en-US" altLang="zh-CN" sz="2000" dirty="0">
                <a:latin typeface="Times New Roman" panose="02020603050405020304" pitchFamily="18" charset="0"/>
                <a:cs typeface="Times New Roman" panose="02020603050405020304" pitchFamily="18" charset="0"/>
              </a:rPr>
              <a:t>) are lacking, </a:t>
            </a:r>
            <a:r>
              <a:rPr lang="en-US" altLang="en-US" sz="2000" dirty="0">
                <a:solidFill>
                  <a:srgbClr val="333333"/>
                </a:solidFill>
                <a:latin typeface="Times New Roman" panose="02020603050405020304" pitchFamily="18" charset="0"/>
                <a:cs typeface="Times New Roman" panose="02020603050405020304" pitchFamily="18" charset="0"/>
              </a:rPr>
              <a:t>RL offers two different approaches.</a:t>
            </a:r>
          </a:p>
          <a:p>
            <a:pPr lvl="0"/>
            <a:endParaRPr lang="en-US" altLang="en-US" sz="2000" dirty="0">
              <a:solidFill>
                <a:srgbClr val="333333"/>
              </a:solidFill>
              <a:latin typeface="Times New Roman" panose="02020603050405020304" pitchFamily="18" charset="0"/>
              <a:cs typeface="Times New Roman" panose="02020603050405020304" pitchFamily="18" charset="0"/>
            </a:endParaRPr>
          </a:p>
          <a:p>
            <a:pPr lvl="0"/>
            <a:r>
              <a:rPr lang="en-US" altLang="en-US" sz="2000" b="1" dirty="0">
                <a:solidFill>
                  <a:srgbClr val="333333"/>
                </a:solidFill>
                <a:latin typeface="Times New Roman" panose="02020603050405020304" pitchFamily="18" charset="0"/>
                <a:cs typeface="Times New Roman" panose="02020603050405020304" pitchFamily="18" charset="0"/>
              </a:rPr>
              <a:t>Model-based RL algorithms. </a:t>
            </a:r>
          </a:p>
          <a:p>
            <a:pPr lvl="0"/>
            <a:endParaRPr lang="en-US" altLang="en-US" sz="2000" dirty="0">
              <a:solidFill>
                <a:srgbClr val="333333"/>
              </a:solidFill>
              <a:latin typeface="Times New Roman" panose="02020603050405020304" pitchFamily="18" charset="0"/>
              <a:cs typeface="Times New Roman" panose="02020603050405020304" pitchFamily="18" charset="0"/>
            </a:endParaRPr>
          </a:p>
          <a:p>
            <a:r>
              <a:rPr lang="en-US" altLang="en-US" sz="2000" dirty="0">
                <a:solidFill>
                  <a:srgbClr val="333333"/>
                </a:solidFill>
                <a:latin typeface="Times New Roman" panose="02020603050405020304" pitchFamily="18" charset="0"/>
                <a:cs typeface="Times New Roman" panose="02020603050405020304" pitchFamily="18" charset="0"/>
              </a:rPr>
              <a:t>One </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approach is to </a:t>
            </a:r>
            <a:r>
              <a:rPr lang="en-US" altLang="en-US" sz="2000" dirty="0">
                <a:solidFill>
                  <a:srgbClr val="333333"/>
                </a:solidFill>
                <a:latin typeface="Times New Roman" panose="02020603050405020304" pitchFamily="18" charset="0"/>
                <a:cs typeface="Times New Roman" panose="02020603050405020304" pitchFamily="18" charset="0"/>
              </a:rPr>
              <a:t>try to learn an adequate model of the environment and then fall back on the</a:t>
            </a:r>
          </a:p>
          <a:p>
            <a:r>
              <a:rPr lang="en-US" altLang="en-US" sz="2000" dirty="0">
                <a:solidFill>
                  <a:srgbClr val="333333"/>
                </a:solidFill>
                <a:latin typeface="Times New Roman" panose="02020603050405020304" pitchFamily="18" charset="0"/>
                <a:cs typeface="Times New Roman" panose="02020603050405020304" pitchFamily="18" charset="0"/>
              </a:rPr>
              <a:t>planning task for a complete model to find a policy.  </a:t>
            </a:r>
          </a:p>
          <a:p>
            <a:pPr lvl="0"/>
            <a:endPar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lvl="0"/>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That is, if the agent is currently in state </a:t>
            </a:r>
            <a:r>
              <a:rPr lang="en-US" altLang="en-US" sz="2000" dirty="0">
                <a:solidFill>
                  <a:srgbClr val="333333"/>
                </a:solidFill>
                <a:latin typeface="Times New Roman" panose="02020603050405020304" pitchFamily="18" charset="0"/>
                <a:cs typeface="Times New Roman" panose="02020603050405020304" pitchFamily="18" charset="0"/>
              </a:rPr>
              <a:t>s</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takes action </a:t>
            </a:r>
            <a:r>
              <a:rPr lang="en-US" altLang="en-US" sz="2000" dirty="0">
                <a:solidFill>
                  <a:srgbClr val="333333"/>
                </a:solidFill>
                <a:latin typeface="Times New Roman" panose="02020603050405020304" pitchFamily="18" charset="0"/>
                <a:cs typeface="Times New Roman" panose="02020603050405020304" pitchFamily="18" charset="0"/>
              </a:rPr>
              <a:t>a</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and then observes the environment transition to state </a:t>
            </a:r>
            <a:r>
              <a:rPr lang="en-US" altLang="en-US" sz="2000" dirty="0">
                <a:solidFill>
                  <a:srgbClr val="333333"/>
                </a:solidFill>
                <a:latin typeface="Times New Roman" panose="02020603050405020304" pitchFamily="18" charset="0"/>
                <a:cs typeface="Times New Roman" panose="02020603050405020304" pitchFamily="18" charset="0"/>
              </a:rPr>
              <a:t>s´</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with reward </a:t>
            </a:r>
            <a:r>
              <a:rPr lang="en-US" altLang="en-US" sz="2000" dirty="0">
                <a:solidFill>
                  <a:srgbClr val="333333"/>
                </a:solidFill>
                <a:latin typeface="Times New Roman" panose="02020603050405020304" pitchFamily="18" charset="0"/>
                <a:cs typeface="Times New Roman" panose="02020603050405020304" pitchFamily="18" charset="0"/>
              </a:rPr>
              <a:t>r </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that observation can be used to improve its estimate of  T( s, a) and</a:t>
            </a:r>
            <a:r>
              <a:rPr lang="en-US" altLang="en-US" sz="2000" dirty="0">
                <a:solidFill>
                  <a:srgbClr val="333333"/>
                </a:solidFill>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R(s´| </a:t>
            </a:r>
            <a:r>
              <a:rPr kumimoji="0" lang="en-US" altLang="en-US" sz="200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s,a</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p>
          <a:p>
            <a:pPr lvl="0"/>
            <a:r>
              <a:rPr lang="en-US" altLang="en-US" sz="2000" dirty="0">
                <a:solidFill>
                  <a:srgbClr val="333333"/>
                </a:solidFill>
                <a:latin typeface="Times New Roman" panose="02020603050405020304" pitchFamily="18" charset="0"/>
                <a:cs typeface="Times New Roman" panose="02020603050405020304" pitchFamily="18" charset="0"/>
              </a:rPr>
              <a:t>through supervised learning techniques.</a:t>
            </a:r>
          </a:p>
          <a:p>
            <a:pPr lvl="0"/>
            <a:endPar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r>
              <a:rPr lang="en-US" altLang="en-US" sz="2000" b="1" dirty="0">
                <a:solidFill>
                  <a:srgbClr val="333333"/>
                </a:solidFill>
                <a:latin typeface="Times New Roman" panose="02020603050405020304" pitchFamily="18" charset="0"/>
                <a:cs typeface="Times New Roman" panose="02020603050405020304" pitchFamily="18" charset="0"/>
              </a:rPr>
              <a:t>Model-free algorithms.</a:t>
            </a:r>
            <a:endParaRPr lang="en-US" altLang="en-US" sz="3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However a model of the environment is not necessary to find a good policy.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One of the most classic examples is </a:t>
            </a:r>
            <a:r>
              <a:rPr kumimoji="0" lang="en-US" altLang="en-US" sz="2000" i="1"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Q-learning</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which directly estimates optimal so called </a:t>
            </a:r>
            <a:r>
              <a:rPr kumimoji="0" lang="en-US" altLang="en-US" sz="2000" i="1"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Q</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-values of each action in each state (related</a:t>
            </a:r>
            <a:r>
              <a:rPr kumimoji="0" lang="en-US" altLang="en-US" sz="2000"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 to </a:t>
            </a:r>
            <a:r>
              <a:rPr kumimoji="0" lang="en-US" altLang="en-US" sz="200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utility of each action in each state), from which a policy may be derived by choosing the action with the highest Q-value in the current state. </a:t>
            </a:r>
            <a:endPar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298174" y="218661"/>
            <a:ext cx="8952964"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Model-free versus Model-based  Reinforcement Learning</a:t>
            </a:r>
            <a:endParaRPr lang="en-US" sz="2800" dirty="0"/>
          </a:p>
        </p:txBody>
      </p:sp>
    </p:spTree>
    <p:extLst>
      <p:ext uri="{BB962C8B-B14F-4D97-AF65-F5344CB8AC3E}">
        <p14:creationId xmlns:p14="http://schemas.microsoft.com/office/powerpoint/2010/main" val="52925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92447"/>
            <a:ext cx="7941148"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Solving a Re-inforcement Learning Problem</a:t>
            </a:r>
          </a:p>
        </p:txBody>
      </p:sp>
      <p:sp>
        <p:nvSpPr>
          <p:cNvPr id="3" name="TextBox 2"/>
          <p:cNvSpPr txBox="1"/>
          <p:nvPr/>
        </p:nvSpPr>
        <p:spPr>
          <a:xfrm>
            <a:off x="320159" y="715387"/>
            <a:ext cx="11551681" cy="3139321"/>
          </a:xfrm>
          <a:prstGeom prst="rect">
            <a:avLst/>
          </a:prstGeom>
          <a:noFill/>
        </p:spPr>
        <p:txBody>
          <a:bodyPr wrap="square" rtlCol="0">
            <a:spAutoFit/>
          </a:bodyPr>
          <a:lstStyle/>
          <a:p>
            <a:r>
              <a:rPr lang="en-US" altLang="en-US" dirty="0">
                <a:latin typeface="Times New Roman" panose="02020603050405020304" pitchFamily="18" charset="0"/>
                <a:cs typeface="Times New Roman" panose="02020603050405020304" pitchFamily="18" charset="0"/>
              </a:rPr>
              <a:t>Model-based approaches</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	Adaptive Dynamic Programming (ADP)</a:t>
            </a:r>
          </a:p>
          <a:p>
            <a:endParaRPr lang="sv-SE" altLang="en-US" dirty="0">
              <a:latin typeface="Times New Roman" panose="02020603050405020304" pitchFamily="18" charset="0"/>
              <a:cs typeface="Times New Roman" panose="02020603050405020304" pitchFamily="18" charset="0"/>
            </a:endParaRPr>
          </a:p>
          <a:p>
            <a:r>
              <a:rPr lang="sv-SE" altLang="en-US" dirty="0">
                <a:latin typeface="Times New Roman" panose="02020603050405020304" pitchFamily="18" charset="0"/>
                <a:cs typeface="Times New Roman" panose="02020603050405020304" pitchFamily="18" charset="0"/>
              </a:rPr>
              <a:t>Model-free approaches</a:t>
            </a:r>
          </a:p>
          <a:p>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                                                             Monte Carlo simulation (MC                                                                                                                           Direct Estimate						Temporal-Difference learning   (TD)</a:t>
            </a:r>
            <a:r>
              <a:rPr lang="sv-SE" altLang="en-US" dirty="0">
                <a:latin typeface="Times New Roman" panose="02020603050405020304" pitchFamily="18" charset="0"/>
                <a:cs typeface="Times New Roman" panose="02020603050405020304" pitchFamily="18" charset="0"/>
              </a:rPr>
              <a:t>	                                                                                                                                             										Q-learning </a:t>
            </a:r>
            <a:r>
              <a:rPr lang="en-SE" altLang="en-US" dirty="0">
                <a:latin typeface="Times New Roman" panose="02020603050405020304" pitchFamily="18" charset="0"/>
                <a:cs typeface="Times New Roman" panose="02020603050405020304" pitchFamily="18" charset="0"/>
              </a:rPr>
              <a:t>–</a:t>
            </a:r>
            <a:r>
              <a:rPr lang="sv-SE" altLang="en-US" dirty="0">
                <a:latin typeface="Times New Roman" panose="02020603050405020304" pitchFamily="18" charset="0"/>
                <a:cs typeface="Times New Roman" panose="02020603050405020304" pitchFamily="18" charset="0"/>
              </a:rPr>
              <a:t>off-policy</a:t>
            </a:r>
          </a:p>
          <a:p>
            <a:pPr lvl="1"/>
            <a:r>
              <a:rPr lang="sv-SE" altLang="en-US" dirty="0">
                <a:latin typeface="Times New Roman" panose="02020603050405020304" pitchFamily="18" charset="0"/>
                <a:cs typeface="Times New Roman" panose="02020603050405020304" pitchFamily="18" charset="0"/>
              </a:rPr>
              <a:t>										SARSA </a:t>
            </a:r>
            <a:r>
              <a:rPr lang="en-SE" altLang="en-US" dirty="0">
                <a:latin typeface="Times New Roman" panose="02020603050405020304" pitchFamily="18" charset="0"/>
                <a:cs typeface="Times New Roman" panose="02020603050405020304" pitchFamily="18" charset="0"/>
              </a:rPr>
              <a:t>–</a:t>
            </a:r>
            <a:r>
              <a:rPr lang="sv-SE" altLang="en-US" dirty="0">
                <a:latin typeface="Times New Roman" panose="02020603050405020304" pitchFamily="18" charset="0"/>
                <a:cs typeface="Times New Roman" panose="02020603050405020304" pitchFamily="18" charset="0"/>
              </a:rPr>
              <a:t> on-policy</a:t>
            </a:r>
            <a:endParaRPr lang="en-US" altLang="en-US" dirty="0">
              <a:latin typeface="Times New Roman" panose="02020603050405020304" pitchFamily="18" charset="0"/>
              <a:cs typeface="Times New Roman" panose="02020603050405020304" pitchFamily="18" charset="0"/>
            </a:endParaRPr>
          </a:p>
          <a:p>
            <a:endParaRPr lang="en-US" dirty="0"/>
          </a:p>
        </p:txBody>
      </p:sp>
      <p:pic>
        <p:nvPicPr>
          <p:cNvPr id="11266" name="Picture 2" descr="Image result for monte carlo simulation rein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43" y="3492644"/>
            <a:ext cx="11832114" cy="331719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3492644"/>
            <a:ext cx="12192000" cy="1033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913912" y="2907870"/>
            <a:ext cx="11875" cy="16179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972880" y="3333852"/>
            <a:ext cx="681759" cy="101075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505694" y="1922868"/>
            <a:ext cx="926276" cy="26029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7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319" y="1479846"/>
            <a:ext cx="9461244" cy="397031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Estimate  the value function for a particular state s as the average of total rewards of a sample of epochs (calculating from s to end of epoch)</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so called ´Reward to go´ of a state s  is the sum of the (discounted) rewards from that state until a terminal state is reached. The estimated value of the state is based on the ´Rewards to go´.</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Direct Utility Estimation keeps a running average of the observed ´rewards‐to‐go´ for each state s. </a:t>
            </a:r>
          </a:p>
          <a:p>
            <a:endParaRPr lang="en-US"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Value (s) = average of ( all (´Reward to go´ (s) for all episodes e in the sample)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the number of trials goes to infinity, the sample average converges to the true utility </a:t>
            </a:r>
            <a:r>
              <a:rPr lang="sv-SE" dirty="0">
                <a:latin typeface="Times New Roman" panose="02020603050405020304" pitchFamily="18" charset="0"/>
                <a:cs typeface="Times New Roman" panose="02020603050405020304" pitchFamily="18" charset="0"/>
              </a:rPr>
              <a:t>for state s.</a:t>
            </a:r>
          </a:p>
          <a:p>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Drawback: very slow convergence.</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03855" y="533031"/>
            <a:ext cx="9011954"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Model-free Direct Estimation of the value function</a:t>
            </a:r>
          </a:p>
        </p:txBody>
      </p:sp>
    </p:spTree>
    <p:extLst>
      <p:ext uri="{BB962C8B-B14F-4D97-AF65-F5344CB8AC3E}">
        <p14:creationId xmlns:p14="http://schemas.microsoft.com/office/powerpoint/2010/main" val="138481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64289"/>
            <a:ext cx="9067800" cy="923330"/>
          </a:xfrm>
          <a:prstGeom prst="rect">
            <a:avLst/>
          </a:prstGeom>
        </p:spPr>
        <p:txBody>
          <a:bodyPr wrap="square">
            <a:spAutoFit/>
          </a:bodyPr>
          <a:lstStyle/>
          <a:p>
            <a:r>
              <a:rPr lang="sv-SE">
                <a:latin typeface="Times New Roman" panose="02020603050405020304" pitchFamily="18" charset="0"/>
                <a:cs typeface="Times New Roman" panose="02020603050405020304" pitchFamily="18" charset="0"/>
              </a:rPr>
              <a:t>The strategy in ADP is to first complete the partially known MDP model and then regard it as complete applying the Dynamic Programming technique as in the planning case with complete knowledge.</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19480" y="471307"/>
            <a:ext cx="944079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Model-based Adaptive Dynamic programming(ADP)</a:t>
            </a:r>
            <a:endParaRPr lang="en-US" sz="3200" b="1" dirty="0">
              <a:latin typeface="Times New Roman" panose="02020603050405020304" pitchFamily="18" charset="0"/>
              <a:cs typeface="Times New Roman" panose="02020603050405020304" pitchFamily="18" charset="0"/>
            </a:endParaRPr>
          </a:p>
        </p:txBody>
      </p:sp>
      <p:sp>
        <p:nvSpPr>
          <p:cNvPr id="8" name="Text Box 6"/>
          <p:cNvSpPr txBox="1">
            <a:spLocks noChangeArrowheads="1"/>
          </p:cNvSpPr>
          <p:nvPr/>
        </p:nvSpPr>
        <p:spPr bwMode="auto">
          <a:xfrm>
            <a:off x="3861379" y="3437930"/>
            <a:ext cx="14381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50000"/>
              </a:spcBef>
              <a:buClr>
                <a:srgbClr val="FF3300"/>
              </a:buClr>
              <a:buSzPct val="85000"/>
              <a:buFont typeface="Marlett" pitchFamily="2" charset="2"/>
              <a:buChar char="h"/>
              <a:defRPr kumimoji="1" sz="2800">
                <a:solidFill>
                  <a:schemeClr val="tx1"/>
                </a:solidFill>
                <a:latin typeface="Arial" panose="020B0604020202020204" pitchFamily="34" charset="0"/>
              </a:defRPr>
            </a:lvl1pPr>
            <a:lvl2pPr marL="742950" indent="-285750">
              <a:spcBef>
                <a:spcPct val="20000"/>
              </a:spcBef>
              <a:buClr>
                <a:srgbClr val="339933"/>
              </a:buClr>
              <a:buSzPct val="85000"/>
              <a:buFont typeface="Marlett" pitchFamily="2" charset="2"/>
              <a:buChar char="5"/>
              <a:defRPr kumimoji="1" sz="2400">
                <a:solidFill>
                  <a:schemeClr val="tx1"/>
                </a:solidFill>
                <a:latin typeface="Arial" panose="020B0604020202020204" pitchFamily="34" charset="0"/>
              </a:defRPr>
            </a:lvl2pPr>
            <a:lvl3pPr marL="1143000" indent="-228600">
              <a:spcBef>
                <a:spcPct val="20000"/>
              </a:spcBef>
              <a:buClr>
                <a:srgbClr val="0000FF"/>
              </a:buClr>
              <a:buSzPct val="50000"/>
              <a:buFont typeface="Marlett" pitchFamily="2" charset="2"/>
              <a:buChar char="g"/>
              <a:defRPr kumimoji="1" sz="2400">
                <a:solidFill>
                  <a:schemeClr val="tx1"/>
                </a:solidFill>
                <a:latin typeface="Arial" panose="020B0604020202020204" pitchFamily="34" charset="0"/>
              </a:defRPr>
            </a:lvl3pPr>
            <a:lvl4pPr marL="1600200" indent="-228600">
              <a:spcBef>
                <a:spcPct val="20000"/>
              </a:spcBef>
              <a:buClr>
                <a:schemeClr val="accent2"/>
              </a:buClr>
              <a:buFont typeface="Marlett" pitchFamily="2" charset="2"/>
              <a:buChar char="6"/>
              <a:defRPr kumimoji="1" sz="2000">
                <a:solidFill>
                  <a:schemeClr val="tx1"/>
                </a:solidFill>
                <a:latin typeface="Arial" panose="020B0604020202020204" pitchFamily="34" charset="0"/>
              </a:defRPr>
            </a:lvl4pPr>
            <a:lvl5pPr marL="2057400" indent="-228600">
              <a:spcBef>
                <a:spcPct val="20000"/>
              </a:spcBef>
              <a:buClr>
                <a:schemeClr val="tx1"/>
              </a:buClr>
              <a:buSzPct val="12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2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2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2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20000"/>
              <a:buChar char="»"/>
              <a:defRPr kumimoji="1" sz="2000">
                <a:solidFill>
                  <a:schemeClr val="tx1"/>
                </a:solidFill>
                <a:latin typeface="Arial" panose="020B0604020202020204" pitchFamily="34" charset="0"/>
              </a:defRPr>
            </a:lvl9pPr>
          </a:lstStyle>
          <a:p>
            <a:pPr algn="r">
              <a:buClrTx/>
              <a:buSzTx/>
              <a:buFontTx/>
              <a:buNone/>
            </a:pPr>
            <a:r>
              <a:rPr kumimoji="0" lang="en-US" altLang="en-US" sz="1800" dirty="0">
                <a:latin typeface="Times New Roman" panose="02020603050405020304" pitchFamily="18" charset="0"/>
                <a:cs typeface="Times New Roman" panose="02020603050405020304" pitchFamily="18" charset="0"/>
              </a:rPr>
              <a:t>To be learned</a:t>
            </a:r>
          </a:p>
        </p:txBody>
      </p:sp>
      <p:sp>
        <p:nvSpPr>
          <p:cNvPr id="9" name="Line 7"/>
          <p:cNvSpPr>
            <a:spLocks noChangeShapeType="1"/>
          </p:cNvSpPr>
          <p:nvPr/>
        </p:nvSpPr>
        <p:spPr bwMode="auto">
          <a:xfrm flipH="1" flipV="1">
            <a:off x="3727019" y="2944756"/>
            <a:ext cx="638354" cy="530081"/>
          </a:xfrm>
          <a:prstGeom prst="line">
            <a:avLst/>
          </a:prstGeom>
          <a:noFill/>
          <a:ln w="19050">
            <a:solidFill>
              <a:srgbClr val="80008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p:cNvSpPr>
            <a:spLocks noChangeShapeType="1"/>
          </p:cNvSpPr>
          <p:nvPr/>
        </p:nvSpPr>
        <p:spPr bwMode="auto">
          <a:xfrm flipV="1">
            <a:off x="4795535" y="2816261"/>
            <a:ext cx="223505" cy="658575"/>
          </a:xfrm>
          <a:prstGeom prst="line">
            <a:avLst/>
          </a:prstGeom>
          <a:noFill/>
          <a:ln w="19050">
            <a:solidFill>
              <a:srgbClr val="80008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10"/>
          <p:cNvSpPr/>
          <p:nvPr/>
        </p:nvSpPr>
        <p:spPr>
          <a:xfrm>
            <a:off x="919480" y="4147799"/>
            <a:ext cx="7202861" cy="2031325"/>
          </a:xfrm>
          <a:prstGeom prst="rect">
            <a:avLst/>
          </a:prstGeom>
        </p:spPr>
        <p:txBody>
          <a:bodyPr wrap="square">
            <a:spAutoFit/>
          </a:bodyPr>
          <a:lstStyle/>
          <a:p>
            <a:r>
              <a:rPr lang="sv-SE" dirty="0">
                <a:latin typeface="Times New Roman" panose="02020603050405020304" pitchFamily="18" charset="0"/>
                <a:cs typeface="Times New Roman" panose="02020603050405020304" pitchFamily="18" charset="0"/>
              </a:rPr>
              <a:t>Algorithm for iteratively updating estimates of R(s´|s,a)  and T(s,a)</a:t>
            </a:r>
          </a:p>
          <a:p>
            <a:endParaRPr lang="sv-SE" altLang="zh-CN" dirty="0">
              <a:latin typeface="Times New Roman" panose="02020603050405020304" pitchFamily="18" charset="0"/>
              <a:ea typeface="宋体" pitchFamily="2" charset="-122"/>
              <a:cs typeface="Times New Roman" panose="02020603050405020304" pitchFamily="18" charset="0"/>
            </a:endParaRPr>
          </a:p>
          <a:p>
            <a:pPr marL="342900" indent="-342900">
              <a:buAutoNum type="arabicPeriod"/>
            </a:pPr>
            <a:r>
              <a:rPr lang="sv-SE" altLang="zh-CN" dirty="0">
                <a:latin typeface="Times New Roman" panose="02020603050405020304" pitchFamily="18" charset="0"/>
                <a:ea typeface="宋体" pitchFamily="2" charset="-122"/>
                <a:cs typeface="Times New Roman" panose="02020603050405020304" pitchFamily="18" charset="0"/>
              </a:rPr>
              <a:t>Collecting examples of rewards for s, a, s triples</a:t>
            </a:r>
          </a:p>
          <a:p>
            <a:pPr marL="342900" indent="-342900">
              <a:buAutoNum type="arabicPeriod"/>
            </a:pPr>
            <a:r>
              <a:rPr lang="sv-SE" altLang="zh-CN" dirty="0">
                <a:latin typeface="Times New Roman" panose="02020603050405020304" pitchFamily="18" charset="0"/>
                <a:ea typeface="宋体" pitchFamily="2" charset="-122"/>
                <a:cs typeface="Times New Roman" panose="02020603050405020304" pitchFamily="18" charset="0"/>
              </a:rPr>
              <a:t>Collecting examples  of s, a and s´ triples</a:t>
            </a:r>
          </a:p>
          <a:p>
            <a:pPr marL="342900" indent="-342900">
              <a:buAutoNum type="arabicPeriod"/>
            </a:pPr>
            <a:r>
              <a:rPr lang="sv-SE" altLang="zh-CN" dirty="0">
                <a:latin typeface="Times New Roman" panose="02020603050405020304" pitchFamily="18" charset="0"/>
                <a:ea typeface="宋体" pitchFamily="2" charset="-122"/>
                <a:cs typeface="Times New Roman" panose="02020603050405020304" pitchFamily="18" charset="0"/>
              </a:rPr>
              <a:t>Taking averages of collected rewards</a:t>
            </a:r>
          </a:p>
          <a:p>
            <a:pPr marL="342900" indent="-342900">
              <a:buAutoNum type="arabicPeriod"/>
            </a:pPr>
            <a:r>
              <a:rPr lang="sv-SE" altLang="zh-CN" dirty="0">
                <a:latin typeface="Times New Roman" panose="02020603050405020304" pitchFamily="18" charset="0"/>
                <a:ea typeface="宋体" pitchFamily="2" charset="-122"/>
                <a:cs typeface="Times New Roman" panose="02020603050405020304" pitchFamily="18" charset="0"/>
              </a:rPr>
              <a:t>Calculate the fraction of time s,a leads to s´.</a:t>
            </a:r>
            <a:endParaRPr lang="en-US" altLang="zh-CN" dirty="0">
              <a:latin typeface="Times New Roman" panose="02020603050405020304" pitchFamily="18" charset="0"/>
              <a:ea typeface="宋体" pitchFamily="2" charset="-122"/>
              <a:cs typeface="Times New Roman" panose="02020603050405020304" pitchFamily="18" charset="0"/>
            </a:endParaRPr>
          </a:p>
          <a:p>
            <a:pPr lvl="1"/>
            <a:endParaRPr lang="en-US" altLang="zh-CN" dirty="0">
              <a:ea typeface="宋体" pitchFamily="2" charset="-122"/>
            </a:endParaRPr>
          </a:p>
        </p:txBody>
      </p:sp>
      <p:sp>
        <p:nvSpPr>
          <p:cNvPr id="4" name="Rectangle 3"/>
          <p:cNvSpPr/>
          <p:nvPr/>
        </p:nvSpPr>
        <p:spPr>
          <a:xfrm>
            <a:off x="2406213" y="2389682"/>
            <a:ext cx="6096000" cy="677108"/>
          </a:xfrm>
          <a:prstGeom prst="rect">
            <a:avLst/>
          </a:prstGeom>
        </p:spPr>
        <p:txBody>
          <a:bodyPr>
            <a:spAutoFit/>
          </a:bodyPr>
          <a:lstStyle/>
          <a:p>
            <a:pPr lvl="1" indent="-457200" eaLnBrk="0" fontAlgn="base" hangingPunct="0">
              <a:spcBef>
                <a:spcPct val="0"/>
              </a:spcBef>
              <a:spcAft>
                <a:spcPct val="0"/>
              </a:spcAft>
            </a:pPr>
            <a:r>
              <a:rPr lang="en-US" altLang="en-US" sz="2000" dirty="0">
                <a:solidFill>
                  <a:srgbClr val="333333"/>
                </a:solidFill>
                <a:latin typeface="Times New Roman" panose="02020603050405020304" pitchFamily="18" charset="0"/>
                <a:cs typeface="Times New Roman" panose="02020603050405020304" pitchFamily="18" charset="0"/>
              </a:rPr>
              <a:t>V</a:t>
            </a:r>
            <a:r>
              <a:rPr lang="en-US" altLang="en-US" sz="2000" dirty="0">
                <a:solidFill>
                  <a:srgbClr val="222222"/>
                </a:solidFill>
                <a:latin typeface="Times New Roman" panose="02020603050405020304" pitchFamily="18" charset="0"/>
                <a:cs typeface="Times New Roman" panose="02020603050405020304" pitchFamily="18" charset="0"/>
              </a:rPr>
              <a:t>(s):= ∑ T</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a:solidFill>
                  <a:srgbClr val="222222"/>
                </a:solidFill>
                <a:latin typeface="Times New Roman" panose="02020603050405020304" pitchFamily="18" charset="0"/>
                <a:cs typeface="Times New Roman" panose="02020603050405020304" pitchFamily="18" charset="0"/>
              </a:rPr>
              <a:t>(</a:t>
            </a:r>
            <a:r>
              <a:rPr lang="en-US" altLang="en-US" sz="2000" dirty="0" err="1">
                <a:solidFill>
                  <a:srgbClr val="222222"/>
                </a:solidFill>
                <a:latin typeface="Times New Roman" panose="02020603050405020304" pitchFamily="18" charset="0"/>
                <a:cs typeface="Times New Roman" panose="02020603050405020304" pitchFamily="18" charset="0"/>
              </a:rPr>
              <a:t>s,a</a:t>
            </a:r>
            <a:r>
              <a:rPr lang="en-US" altLang="en-US" sz="2000" dirty="0">
                <a:solidFill>
                  <a:srgbClr val="222222"/>
                </a:solidFill>
                <a:latin typeface="Times New Roman" panose="02020603050405020304" pitchFamily="18" charset="0"/>
                <a:cs typeface="Times New Roman" panose="02020603050405020304" pitchFamily="18" charset="0"/>
              </a:rPr>
              <a:t>) * (R(s´|</a:t>
            </a:r>
            <a:r>
              <a:rPr lang="en-US" altLang="en-US" sz="2000" dirty="0" err="1">
                <a:solidFill>
                  <a:srgbClr val="222222"/>
                </a:solidFill>
                <a:latin typeface="Times New Roman" panose="02020603050405020304" pitchFamily="18" charset="0"/>
                <a:cs typeface="Times New Roman" panose="02020603050405020304" pitchFamily="18" charset="0"/>
              </a:rPr>
              <a:t>s,a</a:t>
            </a:r>
            <a:r>
              <a:rPr lang="en-US" altLang="en-US" sz="2000" dirty="0">
                <a:solidFill>
                  <a:srgbClr val="222222"/>
                </a:solidFill>
                <a:latin typeface="Times New Roman" panose="02020603050405020304" pitchFamily="18" charset="0"/>
                <a:cs typeface="Times New Roman" panose="02020603050405020304" pitchFamily="18" charset="0"/>
              </a:rPr>
              <a:t>)+</a:t>
            </a:r>
            <a:r>
              <a:rPr lang="sv-SE" sz="2000" dirty="0">
                <a:latin typeface="Times New Roman" panose="02020603050405020304" pitchFamily="18" charset="0"/>
                <a:cs typeface="Times New Roman" panose="02020603050405020304" pitchFamily="18" charset="0"/>
              </a:rPr>
              <a:t>     * </a:t>
            </a:r>
            <a:r>
              <a:rPr lang="en-US" altLang="en-US" sz="2000" dirty="0">
                <a:solidFill>
                  <a:srgbClr val="222222"/>
                </a:solidFill>
                <a:latin typeface="Times New Roman" panose="02020603050405020304" pitchFamily="18" charset="0"/>
                <a:cs typeface="Times New Roman" panose="02020603050405020304" pitchFamily="18" charset="0"/>
              </a:rPr>
              <a:t>V(s') )   </a:t>
            </a:r>
          </a:p>
          <a:p>
            <a:pPr lvl="1" indent="-457200" eaLnBrk="0" fontAlgn="base" hangingPunct="0">
              <a:spcBef>
                <a:spcPct val="0"/>
              </a:spcBef>
              <a:spcAft>
                <a:spcPct val="0"/>
              </a:spcAft>
            </a:pPr>
            <a:r>
              <a:rPr lang="sv-SE" dirty="0">
                <a:solidFill>
                  <a:srgbClr val="222222"/>
                </a:solidFill>
                <a:latin typeface="Times New Roman" panose="02020603050405020304" pitchFamily="18" charset="0"/>
                <a:cs typeface="Times New Roman" panose="02020603050405020304" pitchFamily="18" charset="0"/>
              </a:rPr>
              <a:t>               s´</a:t>
            </a:r>
          </a:p>
        </p:txBody>
      </p:sp>
      <p:sp>
        <p:nvSpPr>
          <p:cNvPr id="6" name="Rectangle 5"/>
          <p:cNvSpPr/>
          <p:nvPr/>
        </p:nvSpPr>
        <p:spPr>
          <a:xfrm>
            <a:off x="5496246" y="2374125"/>
            <a:ext cx="287258" cy="369332"/>
          </a:xfrm>
          <a:prstGeom prst="rect">
            <a:avLst/>
          </a:prstGeom>
        </p:spPr>
        <p:txBody>
          <a:bodyPr wrap="none">
            <a:spAutoFit/>
          </a:bodyPr>
          <a:lstStyle/>
          <a:p>
            <a:r>
              <a:rPr lang="en-US" altLang="en-US" dirty="0">
                <a:solidFill>
                  <a:srgbClr val="222222"/>
                </a:solidFill>
                <a:latin typeface="Times New Roman" panose="02020603050405020304" pitchFamily="18" charset="0"/>
                <a:cs typeface="Times New Roman" panose="02020603050405020304" pitchFamily="18" charset="0"/>
              </a:rPr>
              <a:t>γ</a:t>
            </a:r>
            <a:endParaRPr lang="en-US" dirty="0"/>
          </a:p>
        </p:txBody>
      </p:sp>
    </p:spTree>
    <p:extLst>
      <p:ext uri="{BB962C8B-B14F-4D97-AF65-F5344CB8AC3E}">
        <p14:creationId xmlns:p14="http://schemas.microsoft.com/office/powerpoint/2010/main" val="1102495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2817</TotalTime>
  <Words>1175</Words>
  <Application>Microsoft Macintosh PowerPoint</Application>
  <PresentationFormat>Widescreen</PresentationFormat>
  <Paragraphs>163</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Exploration versus Exploitation</vt:lpstr>
      <vt:lpstr>PowerPoint Presentation</vt:lpstr>
      <vt:lpstr>PowerPoint Presentation</vt:lpstr>
      <vt:lpstr>PowerPoint Presentation</vt:lpstr>
      <vt:lpstr>PowerPoint Presentation</vt:lpstr>
      <vt:lpstr>PowerPoint Presentation</vt:lpstr>
      <vt:lpstr>PowerPoint Presentation</vt:lpstr>
      <vt:lpstr>Using an Incremental Mean in Monte Carlo Simulation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Reinforcement Learning?</dc:title>
  <dc:creator>Windows User</dc:creator>
  <cp:lastModifiedBy>Microsoft Office User</cp:lastModifiedBy>
  <cp:revision>138</cp:revision>
  <dcterms:created xsi:type="dcterms:W3CDTF">2019-02-28T22:11:54Z</dcterms:created>
  <dcterms:modified xsi:type="dcterms:W3CDTF">2019-03-18T07:57:28Z</dcterms:modified>
</cp:coreProperties>
</file>