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0"/>
  </p:notesMasterIdLst>
  <p:sldIdLst>
    <p:sldId id="268" r:id="rId2"/>
    <p:sldId id="271" r:id="rId3"/>
    <p:sldId id="306" r:id="rId4"/>
    <p:sldId id="310" r:id="rId5"/>
    <p:sldId id="304" r:id="rId6"/>
    <p:sldId id="307" r:id="rId7"/>
    <p:sldId id="308" r:id="rId8"/>
    <p:sldId id="309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662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4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image" Target="../media/image13.w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251F0-0A99-4AF0-8435-0788CFF5DF8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55951-5824-4C64-886D-E6F528772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34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D4E9-C6BE-4AAB-9AB8-0FBBCEA66F6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3850-5433-4F1B-AE52-5ED5ED64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0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D4E9-C6BE-4AAB-9AB8-0FBBCEA66F6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3850-5433-4F1B-AE52-5ED5ED64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5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D4E9-C6BE-4AAB-9AB8-0FBBCEA66F6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3850-5433-4F1B-AE52-5ED5ED64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36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981200"/>
            <a:ext cx="109728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CDB75E0F-A868-4485-A527-0030721DED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234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D4E9-C6BE-4AAB-9AB8-0FBBCEA66F6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3850-5433-4F1B-AE52-5ED5ED64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6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D4E9-C6BE-4AAB-9AB8-0FBBCEA66F6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3850-5433-4F1B-AE52-5ED5ED64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5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D4E9-C6BE-4AAB-9AB8-0FBBCEA66F6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3850-5433-4F1B-AE52-5ED5ED64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D4E9-C6BE-4AAB-9AB8-0FBBCEA66F6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3850-5433-4F1B-AE52-5ED5ED64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1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D4E9-C6BE-4AAB-9AB8-0FBBCEA66F6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3850-5433-4F1B-AE52-5ED5ED64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8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D4E9-C6BE-4AAB-9AB8-0FBBCEA66F6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3850-5433-4F1B-AE52-5ED5ED64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0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D4E9-C6BE-4AAB-9AB8-0FBBCEA66F6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3850-5433-4F1B-AE52-5ED5ED64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D4E9-C6BE-4AAB-9AB8-0FBBCEA66F6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3850-5433-4F1B-AE52-5ED5ED64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9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FD4E9-C6BE-4AAB-9AB8-0FBBCEA66F6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93850-5433-4F1B-AE52-5ED5ED64DAD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5AB1EF-1601-D648-A2FB-101F91677949}"/>
              </a:ext>
            </a:extLst>
          </p:cNvPr>
          <p:cNvSpPr/>
          <p:nvPr userDrawn="1"/>
        </p:nvSpPr>
        <p:spPr>
          <a:xfrm>
            <a:off x="2320798" y="284813"/>
            <a:ext cx="7662652" cy="6071537"/>
          </a:xfrm>
          <a:prstGeom prst="ellipse">
            <a:avLst/>
          </a:prstGeom>
          <a:blipFill dpi="0" rotWithShape="1">
            <a:blip r:embed="rId14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6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20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7.e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emf"/><Relationship Id="rId20" Type="http://schemas.openxmlformats.org/officeDocument/2006/relationships/image" Target="../media/image21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6.e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e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7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4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580" y="1168366"/>
            <a:ext cx="1215651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NPTEL      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Course on Machine Learning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Carl Gustaf Jansson, KTH</a:t>
            </a:r>
          </a:p>
          <a:p>
            <a:endParaRPr lang="sv-SE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5 	Machine Learning enabled </a:t>
            </a:r>
          </a:p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by prior Theories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5.4   Reinforcement Learning </a:t>
            </a:r>
            <a:r>
              <a:rPr lang="en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 3 Q-learning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Image result for reinforcement learning g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195" y="545924"/>
            <a:ext cx="3471203" cy="243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 result for reinforcement learning g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195" y="2905873"/>
            <a:ext cx="3471203" cy="195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179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</a:rPr>
              <a:t>A second episode</a:t>
            </a:r>
          </a:p>
        </p:txBody>
      </p:sp>
      <p:graphicFrame>
        <p:nvGraphicFramePr>
          <p:cNvPr id="7168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045030"/>
              </p:ext>
            </p:extLst>
          </p:nvPr>
        </p:nvGraphicFramePr>
        <p:xfrm>
          <a:off x="4114800" y="2438400"/>
          <a:ext cx="4495800" cy="3124200"/>
        </p:xfrm>
        <a:graphic>
          <a:graphicData uri="http://schemas.openxmlformats.org/drawingml/2006/table">
            <a:tbl>
              <a:tblPr/>
              <a:tblGrid>
                <a:gridCol w="898525">
                  <a:extLst>
                    <a:ext uri="{9D8B030D-6E8A-4147-A177-3AD203B41FA5}">
                      <a16:colId xmlns:a16="http://schemas.microsoft.com/office/drawing/2014/main" val="2005073258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3318080973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735066111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745405158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1855129671"/>
                    </a:ext>
                  </a:extLst>
                </a:gridCol>
              </a:tblGrid>
              <a:tr h="781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586285"/>
                  </a:ext>
                </a:extLst>
              </a:tr>
              <a:tr h="781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645840"/>
                  </a:ext>
                </a:extLst>
              </a:tr>
              <a:tr h="781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878731"/>
                  </a:ext>
                </a:extLst>
              </a:tr>
              <a:tr h="781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37613"/>
                  </a:ext>
                </a:extLst>
              </a:tr>
            </a:tbl>
          </a:graphicData>
        </a:graphic>
      </p:graphicFrame>
      <p:sp>
        <p:nvSpPr>
          <p:cNvPr id="71716" name="Line 36"/>
          <p:cNvSpPr>
            <a:spLocks noChangeShapeType="1"/>
          </p:cNvSpPr>
          <p:nvPr/>
        </p:nvSpPr>
        <p:spPr bwMode="auto">
          <a:xfrm>
            <a:off x="5700713" y="3657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7" name="Line 37"/>
          <p:cNvSpPr>
            <a:spLocks noChangeShapeType="1"/>
          </p:cNvSpPr>
          <p:nvPr/>
        </p:nvSpPr>
        <p:spPr bwMode="auto">
          <a:xfrm flipV="1">
            <a:off x="5562600" y="378142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0" name="Line 40"/>
          <p:cNvSpPr>
            <a:spLocks noChangeShapeType="1"/>
          </p:cNvSpPr>
          <p:nvPr/>
        </p:nvSpPr>
        <p:spPr bwMode="auto">
          <a:xfrm>
            <a:off x="6553200" y="3657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1" name="Line 41"/>
          <p:cNvSpPr>
            <a:spLocks noChangeShapeType="1"/>
          </p:cNvSpPr>
          <p:nvPr/>
        </p:nvSpPr>
        <p:spPr bwMode="auto">
          <a:xfrm>
            <a:off x="7500938" y="3657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8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</a:rPr>
              <a:t>Calculating new Q(s, a) values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4546278" y="2630896"/>
            <a:ext cx="85472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altLang="en-US" sz="1200">
                <a:cs typeface="Times New Roman" panose="02020603050405020304" pitchFamily="18" charset="0"/>
              </a:rPr>
              <a:t>                   </a:t>
            </a:r>
            <a:endParaRPr lang="en-US" altLang="en-US" sz="2400"/>
          </a:p>
        </p:txBody>
      </p:sp>
      <p:graphicFrame>
        <p:nvGraphicFramePr>
          <p:cNvPr id="727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40853"/>
              </p:ext>
            </p:extLst>
          </p:nvPr>
        </p:nvGraphicFramePr>
        <p:xfrm>
          <a:off x="2520157" y="1676401"/>
          <a:ext cx="6705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" name="Equation" r:id="rId3" imgW="3111480" imgH="330120" progId="Equation.3">
                  <p:embed/>
                </p:oleObj>
              </mc:Choice>
              <mc:Fallback>
                <p:oleObj name="Equation" r:id="rId3" imgW="3111480" imgH="330120" progId="Equation.3">
                  <p:embed/>
                  <p:pic>
                    <p:nvPicPr>
                      <p:cNvPr id="727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157" y="1676401"/>
                        <a:ext cx="6705600" cy="762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4546278" y="3238908"/>
            <a:ext cx="85472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altLang="en-US" sz="1200">
                <a:cs typeface="Times New Roman" panose="02020603050405020304" pitchFamily="18" charset="0"/>
              </a:rPr>
              <a:t>                   </a:t>
            </a:r>
            <a:endParaRPr lang="en-US" altLang="en-US" sz="2400"/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4546278" y="3732621"/>
            <a:ext cx="854721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altLang="en-US" sz="1200" dirty="0">
                <a:cs typeface="Times New Roman" panose="02020603050405020304" pitchFamily="18" charset="0"/>
              </a:rPr>
              <a:t>                   </a:t>
            </a:r>
            <a:endParaRPr lang="en-US" altLang="en-US" sz="2400" dirty="0"/>
          </a:p>
        </p:txBody>
      </p:sp>
      <p:grpSp>
        <p:nvGrpSpPr>
          <p:cNvPr id="72729" name="Group 25"/>
          <p:cNvGrpSpPr>
            <a:grpSpLocks/>
          </p:cNvGrpSpPr>
          <p:nvPr/>
        </p:nvGrpSpPr>
        <p:grpSpPr bwMode="auto">
          <a:xfrm>
            <a:off x="2362200" y="2590801"/>
            <a:ext cx="7391400" cy="771525"/>
            <a:chOff x="528" y="1632"/>
            <a:chExt cx="4656" cy="486"/>
          </a:xfrm>
        </p:grpSpPr>
        <p:graphicFrame>
          <p:nvGraphicFramePr>
            <p:cNvPr id="7271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9339800"/>
                </p:ext>
              </p:extLst>
            </p:nvPr>
          </p:nvGraphicFramePr>
          <p:xfrm>
            <a:off x="1529" y="1697"/>
            <a:ext cx="2421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7" name="Equation" r:id="rId5" imgW="2857320" imgH="215640" progId="Equation.3">
                    <p:embed/>
                  </p:oleObj>
                </mc:Choice>
                <mc:Fallback>
                  <p:oleObj name="Equation" r:id="rId5" imgW="2857320" imgH="215640" progId="Equation.3">
                    <p:embed/>
                    <p:pic>
                      <p:nvPicPr>
                        <p:cNvPr id="7271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9" y="1697"/>
                          <a:ext cx="2421" cy="214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1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9466294"/>
                </p:ext>
              </p:extLst>
            </p:nvPr>
          </p:nvGraphicFramePr>
          <p:xfrm>
            <a:off x="1536" y="1920"/>
            <a:ext cx="76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8" name="Equation" r:id="rId7" imgW="888614" imgH="215806" progId="Equation.3">
                    <p:embed/>
                  </p:oleObj>
                </mc:Choice>
                <mc:Fallback>
                  <p:oleObj name="Equation" r:id="rId7" imgW="888614" imgH="215806" progId="Equation.3">
                    <p:embed/>
                    <p:pic>
                      <p:nvPicPr>
                        <p:cNvPr id="7271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920"/>
                          <a:ext cx="768" cy="19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14" name="Line 10"/>
            <p:cNvSpPr>
              <a:spLocks noChangeShapeType="1"/>
            </p:cNvSpPr>
            <p:nvPr/>
          </p:nvSpPr>
          <p:spPr bwMode="auto">
            <a:xfrm>
              <a:off x="528" y="1632"/>
              <a:ext cx="465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18" name="Text Box 14"/>
            <p:cNvSpPr txBox="1">
              <a:spLocks noChangeArrowheads="1"/>
            </p:cNvSpPr>
            <p:nvPr/>
          </p:nvSpPr>
          <p:spPr bwMode="auto">
            <a:xfrm>
              <a:off x="576" y="1680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1</a:t>
              </a:r>
              <a:r>
                <a:rPr lang="en-US" altLang="en-US" baseline="30000"/>
                <a:t>st</a:t>
              </a:r>
              <a:r>
                <a:rPr lang="en-US" altLang="en-US"/>
                <a:t> step:</a:t>
              </a:r>
            </a:p>
          </p:txBody>
        </p:sp>
      </p:grpSp>
      <p:grpSp>
        <p:nvGrpSpPr>
          <p:cNvPr id="72730" name="Group 26"/>
          <p:cNvGrpSpPr>
            <a:grpSpLocks/>
          </p:cNvGrpSpPr>
          <p:nvPr/>
        </p:nvGrpSpPr>
        <p:grpSpPr bwMode="auto">
          <a:xfrm>
            <a:off x="2362200" y="3429001"/>
            <a:ext cx="7391400" cy="752475"/>
            <a:chOff x="528" y="2160"/>
            <a:chExt cx="4656" cy="474"/>
          </a:xfrm>
        </p:grpSpPr>
        <p:sp>
          <p:nvSpPr>
            <p:cNvPr id="72721" name="Text Box 17"/>
            <p:cNvSpPr txBox="1">
              <a:spLocks noChangeArrowheads="1"/>
            </p:cNvSpPr>
            <p:nvPr/>
          </p:nvSpPr>
          <p:spPr bwMode="auto">
            <a:xfrm>
              <a:off x="576" y="2208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2</a:t>
              </a:r>
              <a:r>
                <a:rPr lang="en-US" altLang="en-US" baseline="30000"/>
                <a:t>nd</a:t>
              </a:r>
              <a:r>
                <a:rPr lang="en-US" altLang="en-US"/>
                <a:t> step:</a:t>
              </a:r>
            </a:p>
          </p:txBody>
        </p:sp>
        <p:sp>
          <p:nvSpPr>
            <p:cNvPr id="72722" name="Line 18"/>
            <p:cNvSpPr>
              <a:spLocks noChangeShapeType="1"/>
            </p:cNvSpPr>
            <p:nvPr/>
          </p:nvSpPr>
          <p:spPr bwMode="auto">
            <a:xfrm>
              <a:off x="528" y="2160"/>
              <a:ext cx="465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72723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8902548"/>
                </p:ext>
              </p:extLst>
            </p:nvPr>
          </p:nvGraphicFramePr>
          <p:xfrm>
            <a:off x="1543" y="2184"/>
            <a:ext cx="1785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9" name="Equation" r:id="rId9" imgW="2108160" imgH="228600" progId="Equation.3">
                    <p:embed/>
                  </p:oleObj>
                </mc:Choice>
                <mc:Fallback>
                  <p:oleObj name="Equation" r:id="rId9" imgW="2108160" imgH="228600" progId="Equation.3">
                    <p:embed/>
                    <p:pic>
                      <p:nvPicPr>
                        <p:cNvPr id="72723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3" y="2184"/>
                          <a:ext cx="1785" cy="22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24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5063027"/>
                </p:ext>
              </p:extLst>
            </p:nvPr>
          </p:nvGraphicFramePr>
          <p:xfrm>
            <a:off x="1558" y="2424"/>
            <a:ext cx="72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0" name="Equation" r:id="rId11" imgW="838080" imgH="228600" progId="Equation.3">
                    <p:embed/>
                  </p:oleObj>
                </mc:Choice>
                <mc:Fallback>
                  <p:oleObj name="Equation" r:id="rId11" imgW="838080" imgH="228600" progId="Equation.3">
                    <p:embed/>
                    <p:pic>
                      <p:nvPicPr>
                        <p:cNvPr id="72724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8" y="2424"/>
                          <a:ext cx="724" cy="21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731" name="Group 27"/>
          <p:cNvGrpSpPr>
            <a:grpSpLocks/>
          </p:cNvGrpSpPr>
          <p:nvPr/>
        </p:nvGrpSpPr>
        <p:grpSpPr bwMode="auto">
          <a:xfrm>
            <a:off x="2362200" y="4267200"/>
            <a:ext cx="7391400" cy="742950"/>
            <a:chOff x="528" y="2688"/>
            <a:chExt cx="4656" cy="468"/>
          </a:xfrm>
        </p:grpSpPr>
        <p:sp>
          <p:nvSpPr>
            <p:cNvPr id="72715" name="Line 11"/>
            <p:cNvSpPr>
              <a:spLocks noChangeShapeType="1"/>
            </p:cNvSpPr>
            <p:nvPr/>
          </p:nvSpPr>
          <p:spPr bwMode="auto">
            <a:xfrm>
              <a:off x="528" y="2688"/>
              <a:ext cx="465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19" name="Text Box 15"/>
            <p:cNvSpPr txBox="1">
              <a:spLocks noChangeArrowheads="1"/>
            </p:cNvSpPr>
            <p:nvPr/>
          </p:nvSpPr>
          <p:spPr bwMode="auto">
            <a:xfrm>
              <a:off x="576" y="2793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3</a:t>
              </a:r>
              <a:r>
                <a:rPr lang="en-US" altLang="en-US" baseline="30000"/>
                <a:t>rd</a:t>
              </a:r>
              <a:r>
                <a:rPr lang="en-US" altLang="en-US"/>
                <a:t> step:</a:t>
              </a:r>
            </a:p>
          </p:txBody>
        </p:sp>
        <p:graphicFrame>
          <p:nvGraphicFramePr>
            <p:cNvPr id="72725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049917"/>
                </p:ext>
              </p:extLst>
            </p:nvPr>
          </p:nvGraphicFramePr>
          <p:xfrm>
            <a:off x="1548" y="2706"/>
            <a:ext cx="1775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1" name="Equation" r:id="rId13" imgW="2095200" imgH="228600" progId="Equation.3">
                    <p:embed/>
                  </p:oleObj>
                </mc:Choice>
                <mc:Fallback>
                  <p:oleObj name="Equation" r:id="rId13" imgW="2095200" imgH="228600" progId="Equation.3">
                    <p:embed/>
                    <p:pic>
                      <p:nvPicPr>
                        <p:cNvPr id="72725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8" y="2706"/>
                          <a:ext cx="1775" cy="22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26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0824116"/>
                </p:ext>
              </p:extLst>
            </p:nvPr>
          </p:nvGraphicFramePr>
          <p:xfrm>
            <a:off x="1558" y="2947"/>
            <a:ext cx="724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2" name="Equation" r:id="rId15" imgW="838080" imgH="228600" progId="Equation.3">
                    <p:embed/>
                  </p:oleObj>
                </mc:Choice>
                <mc:Fallback>
                  <p:oleObj name="Equation" r:id="rId15" imgW="838080" imgH="228600" progId="Equation.3">
                    <p:embed/>
                    <p:pic>
                      <p:nvPicPr>
                        <p:cNvPr id="72726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8" y="2947"/>
                          <a:ext cx="724" cy="209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732" name="Group 28"/>
          <p:cNvGrpSpPr>
            <a:grpSpLocks/>
          </p:cNvGrpSpPr>
          <p:nvPr/>
        </p:nvGrpSpPr>
        <p:grpSpPr bwMode="auto">
          <a:xfrm>
            <a:off x="2362200" y="5105401"/>
            <a:ext cx="7391400" cy="823913"/>
            <a:chOff x="528" y="3216"/>
            <a:chExt cx="4656" cy="519"/>
          </a:xfrm>
        </p:grpSpPr>
        <p:sp>
          <p:nvSpPr>
            <p:cNvPr id="72716" name="Line 12"/>
            <p:cNvSpPr>
              <a:spLocks noChangeShapeType="1"/>
            </p:cNvSpPr>
            <p:nvPr/>
          </p:nvSpPr>
          <p:spPr bwMode="auto">
            <a:xfrm>
              <a:off x="528" y="3216"/>
              <a:ext cx="465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17" name="Line 13"/>
            <p:cNvSpPr>
              <a:spLocks noChangeShapeType="1"/>
            </p:cNvSpPr>
            <p:nvPr/>
          </p:nvSpPr>
          <p:spPr bwMode="auto">
            <a:xfrm>
              <a:off x="528" y="3735"/>
              <a:ext cx="465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0" name="Text Box 16"/>
            <p:cNvSpPr txBox="1">
              <a:spLocks noChangeArrowheads="1"/>
            </p:cNvSpPr>
            <p:nvPr/>
          </p:nvSpPr>
          <p:spPr bwMode="auto">
            <a:xfrm>
              <a:off x="576" y="3417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4</a:t>
              </a:r>
              <a:r>
                <a:rPr lang="en-US" altLang="en-US" baseline="30000"/>
                <a:t>th</a:t>
              </a:r>
              <a:r>
                <a:rPr lang="en-US" altLang="en-US"/>
                <a:t> step:</a:t>
              </a:r>
            </a:p>
          </p:txBody>
        </p:sp>
        <p:graphicFrame>
          <p:nvGraphicFramePr>
            <p:cNvPr id="72727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8859343"/>
                </p:ext>
              </p:extLst>
            </p:nvPr>
          </p:nvGraphicFramePr>
          <p:xfrm>
            <a:off x="1529" y="3234"/>
            <a:ext cx="1776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3" name="Equation" r:id="rId17" imgW="2095200" imgH="228600" progId="Equation.3">
                    <p:embed/>
                  </p:oleObj>
                </mc:Choice>
                <mc:Fallback>
                  <p:oleObj name="Equation" r:id="rId17" imgW="2095200" imgH="228600" progId="Equation.3">
                    <p:embed/>
                    <p:pic>
                      <p:nvPicPr>
                        <p:cNvPr id="72727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9" y="3234"/>
                          <a:ext cx="1776" cy="22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28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4034948"/>
                </p:ext>
              </p:extLst>
            </p:nvPr>
          </p:nvGraphicFramePr>
          <p:xfrm>
            <a:off x="1537" y="3475"/>
            <a:ext cx="71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4" name="Equation" r:id="rId19" imgW="825480" imgH="228600" progId="Equation.3">
                    <p:embed/>
                  </p:oleObj>
                </mc:Choice>
                <mc:Fallback>
                  <p:oleObj name="Equation" r:id="rId19" imgW="825480" imgH="228600" progId="Equation.3">
                    <p:embed/>
                    <p:pic>
                      <p:nvPicPr>
                        <p:cNvPr id="72728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7" y="3475"/>
                          <a:ext cx="712" cy="209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518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Times New Roman" panose="02020603050405020304" pitchFamily="18" charset="0"/>
              </a:rPr>
              <a:t>The Q(s, a) function after the second episode</a:t>
            </a:r>
          </a:p>
        </p:txBody>
      </p:sp>
      <p:graphicFrame>
        <p:nvGraphicFramePr>
          <p:cNvPr id="74076" name="Group 3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832718"/>
              </p:ext>
            </p:extLst>
          </p:nvPr>
        </p:nvGraphicFramePr>
        <p:xfrm>
          <a:off x="2590800" y="2667000"/>
          <a:ext cx="7467600" cy="3139124"/>
        </p:xfrm>
        <a:graphic>
          <a:graphicData uri="http://schemas.openxmlformats.org/drawingml/2006/table">
            <a:tbl>
              <a:tblPr/>
              <a:tblGrid>
                <a:gridCol w="347663">
                  <a:extLst>
                    <a:ext uri="{9D8B030D-6E8A-4147-A177-3AD203B41FA5}">
                      <a16:colId xmlns:a16="http://schemas.microsoft.com/office/drawing/2014/main" val="1222672969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527177829"/>
                    </a:ext>
                  </a:extLst>
                </a:gridCol>
                <a:gridCol w="296862">
                  <a:extLst>
                    <a:ext uri="{9D8B030D-6E8A-4147-A177-3AD203B41FA5}">
                      <a16:colId xmlns:a16="http://schemas.microsoft.com/office/drawing/2014/main" val="3313659773"/>
                    </a:ext>
                  </a:extLst>
                </a:gridCol>
                <a:gridCol w="296863">
                  <a:extLst>
                    <a:ext uri="{9D8B030D-6E8A-4147-A177-3AD203B41FA5}">
                      <a16:colId xmlns:a16="http://schemas.microsoft.com/office/drawing/2014/main" val="2516200397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141166243"/>
                    </a:ext>
                  </a:extLst>
                </a:gridCol>
                <a:gridCol w="296862">
                  <a:extLst>
                    <a:ext uri="{9D8B030D-6E8A-4147-A177-3AD203B41FA5}">
                      <a16:colId xmlns:a16="http://schemas.microsoft.com/office/drawing/2014/main" val="3360014264"/>
                    </a:ext>
                  </a:extLst>
                </a:gridCol>
                <a:gridCol w="296863">
                  <a:extLst>
                    <a:ext uri="{9D8B030D-6E8A-4147-A177-3AD203B41FA5}">
                      <a16:colId xmlns:a16="http://schemas.microsoft.com/office/drawing/2014/main" val="2628395107"/>
                    </a:ext>
                  </a:extLst>
                </a:gridCol>
                <a:gridCol w="382587">
                  <a:extLst>
                    <a:ext uri="{9D8B030D-6E8A-4147-A177-3AD203B41FA5}">
                      <a16:colId xmlns:a16="http://schemas.microsoft.com/office/drawing/2014/main" val="342550506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59687837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1762961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81342643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86434370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1774998869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66905585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231042351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1742279185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30195409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1495090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147098131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4160047635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1791286555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9181048"/>
                  </a:ext>
                </a:extLst>
              </a:tr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189249"/>
                  </a:ext>
                </a:extLst>
              </a:tr>
              <a:tr h="654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841748"/>
                  </a:ext>
                </a:extLst>
              </a:tr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597540"/>
                  </a:ext>
                </a:extLst>
              </a:tr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018089"/>
                  </a:ext>
                </a:extLst>
              </a:tr>
            </a:tbl>
          </a:graphicData>
        </a:graphic>
      </p:graphicFrame>
      <p:sp>
        <p:nvSpPr>
          <p:cNvPr id="73866" name="Text Box 138"/>
          <p:cNvSpPr txBox="1">
            <a:spLocks noChangeArrowheads="1"/>
          </p:cNvSpPr>
          <p:nvPr/>
        </p:nvSpPr>
        <p:spPr bwMode="auto">
          <a:xfrm>
            <a:off x="5791200" y="20574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</a:p>
        </p:txBody>
      </p:sp>
      <p:sp>
        <p:nvSpPr>
          <p:cNvPr id="73867" name="Text Box 139"/>
          <p:cNvSpPr txBox="1">
            <a:spLocks noChangeArrowheads="1"/>
          </p:cNvSpPr>
          <p:nvPr/>
        </p:nvSpPr>
        <p:spPr bwMode="auto">
          <a:xfrm>
            <a:off x="1763486" y="3113177"/>
            <a:ext cx="6858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ctr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ctr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  <a:p>
            <a:pPr algn="ctr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algn="ctr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62630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3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3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66" grpId="0"/>
      <p:bldP spid="738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Times New Roman" panose="02020603050405020304" pitchFamily="18" charset="0"/>
              </a:rPr>
              <a:t>The Q(s, a) function after a few episodes</a:t>
            </a:r>
          </a:p>
        </p:txBody>
      </p:sp>
      <p:graphicFrame>
        <p:nvGraphicFramePr>
          <p:cNvPr id="75127" name="Group 3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769721"/>
              </p:ext>
            </p:extLst>
          </p:nvPr>
        </p:nvGraphicFramePr>
        <p:xfrm>
          <a:off x="2286000" y="2590800"/>
          <a:ext cx="7543800" cy="3139124"/>
        </p:xfrm>
        <a:graphic>
          <a:graphicData uri="http://schemas.openxmlformats.org/drawingml/2006/table">
            <a:tbl>
              <a:tblPr/>
              <a:tblGrid>
                <a:gridCol w="347663">
                  <a:extLst>
                    <a:ext uri="{9D8B030D-6E8A-4147-A177-3AD203B41FA5}">
                      <a16:colId xmlns:a16="http://schemas.microsoft.com/office/drawing/2014/main" val="18826229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1723444830"/>
                    </a:ext>
                  </a:extLst>
                </a:gridCol>
                <a:gridCol w="296862">
                  <a:extLst>
                    <a:ext uri="{9D8B030D-6E8A-4147-A177-3AD203B41FA5}">
                      <a16:colId xmlns:a16="http://schemas.microsoft.com/office/drawing/2014/main" val="3411446119"/>
                    </a:ext>
                  </a:extLst>
                </a:gridCol>
                <a:gridCol w="296863">
                  <a:extLst>
                    <a:ext uri="{9D8B030D-6E8A-4147-A177-3AD203B41FA5}">
                      <a16:colId xmlns:a16="http://schemas.microsoft.com/office/drawing/2014/main" val="2429448899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851450879"/>
                    </a:ext>
                  </a:extLst>
                </a:gridCol>
                <a:gridCol w="296862">
                  <a:extLst>
                    <a:ext uri="{9D8B030D-6E8A-4147-A177-3AD203B41FA5}">
                      <a16:colId xmlns:a16="http://schemas.microsoft.com/office/drawing/2014/main" val="3048221330"/>
                    </a:ext>
                  </a:extLst>
                </a:gridCol>
                <a:gridCol w="296863">
                  <a:extLst>
                    <a:ext uri="{9D8B030D-6E8A-4147-A177-3AD203B41FA5}">
                      <a16:colId xmlns:a16="http://schemas.microsoft.com/office/drawing/2014/main" val="2802712368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717110432"/>
                    </a:ext>
                  </a:extLst>
                </a:gridCol>
                <a:gridCol w="354013">
                  <a:extLst>
                    <a:ext uri="{9D8B030D-6E8A-4147-A177-3AD203B41FA5}">
                      <a16:colId xmlns:a16="http://schemas.microsoft.com/office/drawing/2014/main" val="595689433"/>
                    </a:ext>
                  </a:extLst>
                </a:gridCol>
                <a:gridCol w="379412">
                  <a:extLst>
                    <a:ext uri="{9D8B030D-6E8A-4147-A177-3AD203B41FA5}">
                      <a16:colId xmlns:a16="http://schemas.microsoft.com/office/drawing/2014/main" val="3024055439"/>
                    </a:ext>
                  </a:extLst>
                </a:gridCol>
                <a:gridCol w="382588">
                  <a:extLst>
                    <a:ext uri="{9D8B030D-6E8A-4147-A177-3AD203B41FA5}">
                      <a16:colId xmlns:a16="http://schemas.microsoft.com/office/drawing/2014/main" val="1706423257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327799896"/>
                    </a:ext>
                  </a:extLst>
                </a:gridCol>
                <a:gridCol w="363537">
                  <a:extLst>
                    <a:ext uri="{9D8B030D-6E8A-4147-A177-3AD203B41FA5}">
                      <a16:colId xmlns:a16="http://schemas.microsoft.com/office/drawing/2014/main" val="4027307606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1200997335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3210807069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64273663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356168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7522677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63882106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12903209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6121087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799291"/>
                  </a:ext>
                </a:extLst>
              </a:tr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254950"/>
                  </a:ext>
                </a:extLst>
              </a:tr>
              <a:tr h="654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0.5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714410"/>
                  </a:ext>
                </a:extLst>
              </a:tr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0.5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845026"/>
                  </a:ext>
                </a:extLst>
              </a:tr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445616"/>
                  </a:ext>
                </a:extLst>
              </a:tr>
            </a:tbl>
          </a:graphicData>
        </a:graphic>
      </p:graphicFrame>
      <p:sp>
        <p:nvSpPr>
          <p:cNvPr id="74890" name="Text Box 138"/>
          <p:cNvSpPr txBox="1">
            <a:spLocks noChangeArrowheads="1"/>
          </p:cNvSpPr>
          <p:nvPr/>
        </p:nvSpPr>
        <p:spPr bwMode="auto">
          <a:xfrm>
            <a:off x="5562600" y="19812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</a:p>
        </p:txBody>
      </p:sp>
      <p:sp>
        <p:nvSpPr>
          <p:cNvPr id="74891" name="Text Box 139"/>
          <p:cNvSpPr txBox="1">
            <a:spLocks noChangeArrowheads="1"/>
          </p:cNvSpPr>
          <p:nvPr/>
        </p:nvSpPr>
        <p:spPr bwMode="auto">
          <a:xfrm>
            <a:off x="1600200" y="3135086"/>
            <a:ext cx="6858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ctr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ctr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  <a:p>
            <a:pPr algn="ctr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algn="ctr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157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4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90" grpId="0"/>
      <p:bldP spid="7489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Times New Roman" panose="02020603050405020304" pitchFamily="18" charset="0"/>
              </a:rPr>
              <a:t>One of the optimal policies</a:t>
            </a:r>
          </a:p>
        </p:txBody>
      </p:sp>
      <p:graphicFrame>
        <p:nvGraphicFramePr>
          <p:cNvPr id="76144" name="Group 3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285393"/>
              </p:ext>
            </p:extLst>
          </p:nvPr>
        </p:nvGraphicFramePr>
        <p:xfrm>
          <a:off x="2286000" y="2576513"/>
          <a:ext cx="7543800" cy="3139124"/>
        </p:xfrm>
        <a:graphic>
          <a:graphicData uri="http://schemas.openxmlformats.org/drawingml/2006/table">
            <a:tbl>
              <a:tblPr/>
              <a:tblGrid>
                <a:gridCol w="347663">
                  <a:extLst>
                    <a:ext uri="{9D8B030D-6E8A-4147-A177-3AD203B41FA5}">
                      <a16:colId xmlns:a16="http://schemas.microsoft.com/office/drawing/2014/main" val="3426050719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167333758"/>
                    </a:ext>
                  </a:extLst>
                </a:gridCol>
                <a:gridCol w="296862">
                  <a:extLst>
                    <a:ext uri="{9D8B030D-6E8A-4147-A177-3AD203B41FA5}">
                      <a16:colId xmlns:a16="http://schemas.microsoft.com/office/drawing/2014/main" val="2660830980"/>
                    </a:ext>
                  </a:extLst>
                </a:gridCol>
                <a:gridCol w="296863">
                  <a:extLst>
                    <a:ext uri="{9D8B030D-6E8A-4147-A177-3AD203B41FA5}">
                      <a16:colId xmlns:a16="http://schemas.microsoft.com/office/drawing/2014/main" val="1476898349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942855425"/>
                    </a:ext>
                  </a:extLst>
                </a:gridCol>
                <a:gridCol w="296862">
                  <a:extLst>
                    <a:ext uri="{9D8B030D-6E8A-4147-A177-3AD203B41FA5}">
                      <a16:colId xmlns:a16="http://schemas.microsoft.com/office/drawing/2014/main" val="2824122507"/>
                    </a:ext>
                  </a:extLst>
                </a:gridCol>
                <a:gridCol w="296863">
                  <a:extLst>
                    <a:ext uri="{9D8B030D-6E8A-4147-A177-3AD203B41FA5}">
                      <a16:colId xmlns:a16="http://schemas.microsoft.com/office/drawing/2014/main" val="1958320515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340385191"/>
                    </a:ext>
                  </a:extLst>
                </a:gridCol>
                <a:gridCol w="354013">
                  <a:extLst>
                    <a:ext uri="{9D8B030D-6E8A-4147-A177-3AD203B41FA5}">
                      <a16:colId xmlns:a16="http://schemas.microsoft.com/office/drawing/2014/main" val="1992476694"/>
                    </a:ext>
                  </a:extLst>
                </a:gridCol>
                <a:gridCol w="379412">
                  <a:extLst>
                    <a:ext uri="{9D8B030D-6E8A-4147-A177-3AD203B41FA5}">
                      <a16:colId xmlns:a16="http://schemas.microsoft.com/office/drawing/2014/main" val="3086697229"/>
                    </a:ext>
                  </a:extLst>
                </a:gridCol>
                <a:gridCol w="382588">
                  <a:extLst>
                    <a:ext uri="{9D8B030D-6E8A-4147-A177-3AD203B41FA5}">
                      <a16:colId xmlns:a16="http://schemas.microsoft.com/office/drawing/2014/main" val="560442925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398260918"/>
                    </a:ext>
                  </a:extLst>
                </a:gridCol>
                <a:gridCol w="363537">
                  <a:extLst>
                    <a:ext uri="{9D8B030D-6E8A-4147-A177-3AD203B41FA5}">
                      <a16:colId xmlns:a16="http://schemas.microsoft.com/office/drawing/2014/main" val="1427362034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1404623277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11128607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37071553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23115868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7230755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3267235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8212448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31346434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289235"/>
                  </a:ext>
                </a:extLst>
              </a:tr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051023"/>
                  </a:ext>
                </a:extLst>
              </a:tr>
              <a:tr h="654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625349"/>
                  </a:ext>
                </a:extLst>
              </a:tr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310360"/>
                  </a:ext>
                </a:extLst>
              </a:tr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366282"/>
                  </a:ext>
                </a:extLst>
              </a:tr>
            </a:tbl>
          </a:graphicData>
        </a:graphic>
      </p:graphicFrame>
      <p:sp>
        <p:nvSpPr>
          <p:cNvPr id="75914" name="Text Box 138"/>
          <p:cNvSpPr txBox="1">
            <a:spLocks noChangeArrowheads="1"/>
          </p:cNvSpPr>
          <p:nvPr/>
        </p:nvSpPr>
        <p:spPr bwMode="auto">
          <a:xfrm>
            <a:off x="5562600" y="1966913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</a:p>
        </p:txBody>
      </p:sp>
      <p:sp>
        <p:nvSpPr>
          <p:cNvPr id="75915" name="Text Box 139"/>
          <p:cNvSpPr txBox="1">
            <a:spLocks noChangeArrowheads="1"/>
          </p:cNvSpPr>
          <p:nvPr/>
        </p:nvSpPr>
        <p:spPr bwMode="auto">
          <a:xfrm>
            <a:off x="1462087" y="3300413"/>
            <a:ext cx="685800" cy="22467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sv-SE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ctr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  <a:p>
            <a:pPr algn="ctr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algn="ctr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75916" name="Oval 140"/>
          <p:cNvSpPr>
            <a:spLocks noChangeArrowheads="1"/>
          </p:cNvSpPr>
          <p:nvPr/>
        </p:nvSpPr>
        <p:spPr bwMode="auto">
          <a:xfrm>
            <a:off x="2590800" y="310991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917" name="Oval 141"/>
          <p:cNvSpPr>
            <a:spLocks noChangeArrowheads="1"/>
          </p:cNvSpPr>
          <p:nvPr/>
        </p:nvSpPr>
        <p:spPr bwMode="auto">
          <a:xfrm>
            <a:off x="2895600" y="310991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918" name="Oval 142"/>
          <p:cNvSpPr>
            <a:spLocks noChangeArrowheads="1"/>
          </p:cNvSpPr>
          <p:nvPr/>
        </p:nvSpPr>
        <p:spPr bwMode="auto">
          <a:xfrm>
            <a:off x="3200400" y="310991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919" name="Oval 143"/>
          <p:cNvSpPr>
            <a:spLocks noChangeArrowheads="1"/>
          </p:cNvSpPr>
          <p:nvPr/>
        </p:nvSpPr>
        <p:spPr bwMode="auto">
          <a:xfrm>
            <a:off x="3476625" y="310991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920" name="Oval 144"/>
          <p:cNvSpPr>
            <a:spLocks noChangeArrowheads="1"/>
          </p:cNvSpPr>
          <p:nvPr/>
        </p:nvSpPr>
        <p:spPr bwMode="auto">
          <a:xfrm>
            <a:off x="3781425" y="310991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921" name="Oval 145"/>
          <p:cNvSpPr>
            <a:spLocks noChangeArrowheads="1"/>
          </p:cNvSpPr>
          <p:nvPr/>
        </p:nvSpPr>
        <p:spPr bwMode="auto">
          <a:xfrm>
            <a:off x="4052888" y="30956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922" name="Oval 146"/>
          <p:cNvSpPr>
            <a:spLocks noChangeArrowheads="1"/>
          </p:cNvSpPr>
          <p:nvPr/>
        </p:nvSpPr>
        <p:spPr bwMode="auto">
          <a:xfrm>
            <a:off x="4419600" y="509111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923" name="Oval 147"/>
          <p:cNvSpPr>
            <a:spLocks noChangeArrowheads="1"/>
          </p:cNvSpPr>
          <p:nvPr/>
        </p:nvSpPr>
        <p:spPr bwMode="auto">
          <a:xfrm>
            <a:off x="4857750" y="509111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924" name="Oval 148"/>
          <p:cNvSpPr>
            <a:spLocks noChangeArrowheads="1"/>
          </p:cNvSpPr>
          <p:nvPr/>
        </p:nvSpPr>
        <p:spPr bwMode="auto">
          <a:xfrm>
            <a:off x="5229225" y="50768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925" name="Oval 149"/>
          <p:cNvSpPr>
            <a:spLocks noChangeArrowheads="1"/>
          </p:cNvSpPr>
          <p:nvPr/>
        </p:nvSpPr>
        <p:spPr bwMode="auto">
          <a:xfrm>
            <a:off x="5595938" y="30956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926" name="Oval 150"/>
          <p:cNvSpPr>
            <a:spLocks noChangeArrowheads="1"/>
          </p:cNvSpPr>
          <p:nvPr/>
        </p:nvSpPr>
        <p:spPr bwMode="auto">
          <a:xfrm>
            <a:off x="5957888" y="30956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927" name="Oval 151"/>
          <p:cNvSpPr>
            <a:spLocks noChangeArrowheads="1"/>
          </p:cNvSpPr>
          <p:nvPr/>
        </p:nvSpPr>
        <p:spPr bwMode="auto">
          <a:xfrm>
            <a:off x="6338888" y="30956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928" name="Oval 152"/>
          <p:cNvSpPr>
            <a:spLocks noChangeArrowheads="1"/>
          </p:cNvSpPr>
          <p:nvPr/>
        </p:nvSpPr>
        <p:spPr bwMode="auto">
          <a:xfrm>
            <a:off x="6705600" y="310991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929" name="Oval 153"/>
          <p:cNvSpPr>
            <a:spLocks noChangeArrowheads="1"/>
          </p:cNvSpPr>
          <p:nvPr/>
        </p:nvSpPr>
        <p:spPr bwMode="auto">
          <a:xfrm>
            <a:off x="7148513" y="30956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930" name="Oval 154"/>
          <p:cNvSpPr>
            <a:spLocks noChangeArrowheads="1"/>
          </p:cNvSpPr>
          <p:nvPr/>
        </p:nvSpPr>
        <p:spPr bwMode="auto">
          <a:xfrm>
            <a:off x="7543800" y="310991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931" name="Oval 155"/>
          <p:cNvSpPr>
            <a:spLocks noChangeArrowheads="1"/>
          </p:cNvSpPr>
          <p:nvPr/>
        </p:nvSpPr>
        <p:spPr bwMode="auto">
          <a:xfrm>
            <a:off x="7924800" y="310991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932" name="Oval 156"/>
          <p:cNvSpPr>
            <a:spLocks noChangeArrowheads="1"/>
          </p:cNvSpPr>
          <p:nvPr/>
        </p:nvSpPr>
        <p:spPr bwMode="auto">
          <a:xfrm>
            <a:off x="8305800" y="310991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933" name="Oval 157"/>
          <p:cNvSpPr>
            <a:spLocks noChangeArrowheads="1"/>
          </p:cNvSpPr>
          <p:nvPr/>
        </p:nvSpPr>
        <p:spPr bwMode="auto">
          <a:xfrm>
            <a:off x="8686800" y="310991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934" name="Oval 158"/>
          <p:cNvSpPr>
            <a:spLocks noChangeArrowheads="1"/>
          </p:cNvSpPr>
          <p:nvPr/>
        </p:nvSpPr>
        <p:spPr bwMode="auto">
          <a:xfrm>
            <a:off x="9067800" y="310991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935" name="Oval 159"/>
          <p:cNvSpPr>
            <a:spLocks noChangeArrowheads="1"/>
          </p:cNvSpPr>
          <p:nvPr/>
        </p:nvSpPr>
        <p:spPr bwMode="auto">
          <a:xfrm>
            <a:off x="9448800" y="310991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4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5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5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5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5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5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5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5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5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5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5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5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5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5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5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5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5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5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5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5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5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5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5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5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5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5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5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</a:rPr>
              <a:t>An optimal policy graphically</a:t>
            </a:r>
          </a:p>
        </p:txBody>
      </p:sp>
      <p:graphicFrame>
        <p:nvGraphicFramePr>
          <p:cNvPr id="8090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761034"/>
              </p:ext>
            </p:extLst>
          </p:nvPr>
        </p:nvGraphicFramePr>
        <p:xfrm>
          <a:off x="3639621" y="2111339"/>
          <a:ext cx="4495800" cy="3124200"/>
        </p:xfrm>
        <a:graphic>
          <a:graphicData uri="http://schemas.openxmlformats.org/drawingml/2006/table">
            <a:tbl>
              <a:tblPr/>
              <a:tblGrid>
                <a:gridCol w="898525">
                  <a:extLst>
                    <a:ext uri="{9D8B030D-6E8A-4147-A177-3AD203B41FA5}">
                      <a16:colId xmlns:a16="http://schemas.microsoft.com/office/drawing/2014/main" val="2155282296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903535104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3601300893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3742546671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1954072095"/>
                    </a:ext>
                  </a:extLst>
                </a:gridCol>
              </a:tblGrid>
              <a:tr h="781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09295"/>
                  </a:ext>
                </a:extLst>
              </a:tr>
              <a:tr h="781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822236"/>
                  </a:ext>
                </a:extLst>
              </a:tr>
              <a:tr h="781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038185"/>
                  </a:ext>
                </a:extLst>
              </a:tr>
              <a:tr h="781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017373"/>
                  </a:ext>
                </a:extLst>
              </a:tr>
            </a:tbl>
          </a:graphicData>
        </a:graphic>
      </p:graphicFrame>
      <p:sp>
        <p:nvSpPr>
          <p:cNvPr id="80932" name="Line 36"/>
          <p:cNvSpPr>
            <a:spLocks noChangeShapeType="1"/>
          </p:cNvSpPr>
          <p:nvPr/>
        </p:nvSpPr>
        <p:spPr bwMode="auto">
          <a:xfrm>
            <a:off x="5225534" y="3330539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33" name="Line 37"/>
          <p:cNvSpPr>
            <a:spLocks noChangeShapeType="1"/>
          </p:cNvSpPr>
          <p:nvPr/>
        </p:nvSpPr>
        <p:spPr bwMode="auto">
          <a:xfrm flipV="1">
            <a:off x="5087421" y="3454364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34" name="Line 38"/>
          <p:cNvSpPr>
            <a:spLocks noChangeShapeType="1"/>
          </p:cNvSpPr>
          <p:nvPr/>
        </p:nvSpPr>
        <p:spPr bwMode="auto">
          <a:xfrm>
            <a:off x="6078021" y="3330539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35" name="Line 39"/>
          <p:cNvSpPr>
            <a:spLocks noChangeShapeType="1"/>
          </p:cNvSpPr>
          <p:nvPr/>
        </p:nvSpPr>
        <p:spPr bwMode="auto">
          <a:xfrm>
            <a:off x="7025759" y="3330539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36" name="Line 40"/>
          <p:cNvSpPr>
            <a:spLocks noChangeShapeType="1"/>
          </p:cNvSpPr>
          <p:nvPr/>
        </p:nvSpPr>
        <p:spPr bwMode="auto">
          <a:xfrm flipV="1">
            <a:off x="4249221" y="3482939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37" name="Line 41"/>
          <p:cNvSpPr>
            <a:spLocks noChangeShapeType="1"/>
          </p:cNvSpPr>
          <p:nvPr/>
        </p:nvSpPr>
        <p:spPr bwMode="auto">
          <a:xfrm flipV="1">
            <a:off x="6001821" y="3482939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38" name="Line 42"/>
          <p:cNvSpPr>
            <a:spLocks noChangeShapeType="1"/>
          </p:cNvSpPr>
          <p:nvPr/>
        </p:nvSpPr>
        <p:spPr bwMode="auto">
          <a:xfrm flipV="1">
            <a:off x="4249221" y="2678077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39" name="Line 43"/>
          <p:cNvSpPr>
            <a:spLocks noChangeShapeType="1"/>
          </p:cNvSpPr>
          <p:nvPr/>
        </p:nvSpPr>
        <p:spPr bwMode="auto">
          <a:xfrm flipV="1">
            <a:off x="4249221" y="1882739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40" name="Line 44"/>
          <p:cNvSpPr>
            <a:spLocks noChangeShapeType="1"/>
          </p:cNvSpPr>
          <p:nvPr/>
        </p:nvSpPr>
        <p:spPr bwMode="auto">
          <a:xfrm flipV="1">
            <a:off x="5087421" y="1882739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41" name="Line 45"/>
          <p:cNvSpPr>
            <a:spLocks noChangeShapeType="1"/>
          </p:cNvSpPr>
          <p:nvPr/>
        </p:nvSpPr>
        <p:spPr bwMode="auto">
          <a:xfrm flipV="1">
            <a:off x="6001821" y="1882739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42" name="Line 46"/>
          <p:cNvSpPr>
            <a:spLocks noChangeShapeType="1"/>
          </p:cNvSpPr>
          <p:nvPr/>
        </p:nvSpPr>
        <p:spPr bwMode="auto">
          <a:xfrm flipV="1">
            <a:off x="6916221" y="1882739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43" name="Line 47"/>
          <p:cNvSpPr>
            <a:spLocks noChangeShapeType="1"/>
          </p:cNvSpPr>
          <p:nvPr/>
        </p:nvSpPr>
        <p:spPr bwMode="auto">
          <a:xfrm flipV="1">
            <a:off x="7754421" y="1882739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44" name="Line 48"/>
          <p:cNvSpPr>
            <a:spLocks noChangeShapeType="1"/>
          </p:cNvSpPr>
          <p:nvPr/>
        </p:nvSpPr>
        <p:spPr bwMode="auto">
          <a:xfrm flipV="1">
            <a:off x="7754421" y="2720939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45" name="Line 49"/>
          <p:cNvSpPr>
            <a:spLocks noChangeShapeType="1"/>
          </p:cNvSpPr>
          <p:nvPr/>
        </p:nvSpPr>
        <p:spPr bwMode="auto">
          <a:xfrm flipV="1">
            <a:off x="6916221" y="3482939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46" name="Line 50"/>
          <p:cNvSpPr>
            <a:spLocks noChangeShapeType="1"/>
          </p:cNvSpPr>
          <p:nvPr/>
        </p:nvSpPr>
        <p:spPr bwMode="auto">
          <a:xfrm flipV="1">
            <a:off x="7754421" y="3482939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47" name="Line 51"/>
          <p:cNvSpPr>
            <a:spLocks noChangeShapeType="1"/>
          </p:cNvSpPr>
          <p:nvPr/>
        </p:nvSpPr>
        <p:spPr bwMode="auto">
          <a:xfrm flipV="1">
            <a:off x="4249221" y="4244939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48" name="Line 52"/>
          <p:cNvSpPr>
            <a:spLocks noChangeShapeType="1"/>
          </p:cNvSpPr>
          <p:nvPr/>
        </p:nvSpPr>
        <p:spPr bwMode="auto">
          <a:xfrm flipV="1">
            <a:off x="5087421" y="4244939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49" name="Line 53"/>
          <p:cNvSpPr>
            <a:spLocks noChangeShapeType="1"/>
          </p:cNvSpPr>
          <p:nvPr/>
        </p:nvSpPr>
        <p:spPr bwMode="auto">
          <a:xfrm flipV="1">
            <a:off x="6001821" y="4244939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50" name="Line 54"/>
          <p:cNvSpPr>
            <a:spLocks noChangeShapeType="1"/>
          </p:cNvSpPr>
          <p:nvPr/>
        </p:nvSpPr>
        <p:spPr bwMode="auto">
          <a:xfrm flipV="1">
            <a:off x="6916221" y="4244939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51" name="Line 55"/>
          <p:cNvSpPr>
            <a:spLocks noChangeShapeType="1"/>
          </p:cNvSpPr>
          <p:nvPr/>
        </p:nvSpPr>
        <p:spPr bwMode="auto">
          <a:xfrm flipV="1">
            <a:off x="7754421" y="4244939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9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09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09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09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09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809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809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809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809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809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809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809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809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809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809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809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809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</a:rPr>
              <a:t>Another of the optimal policies</a:t>
            </a:r>
          </a:p>
        </p:txBody>
      </p:sp>
      <p:graphicFrame>
        <p:nvGraphicFramePr>
          <p:cNvPr id="77304" name="Group 5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762315"/>
              </p:ext>
            </p:extLst>
          </p:nvPr>
        </p:nvGraphicFramePr>
        <p:xfrm>
          <a:off x="2590800" y="2971800"/>
          <a:ext cx="7543800" cy="3139124"/>
        </p:xfrm>
        <a:graphic>
          <a:graphicData uri="http://schemas.openxmlformats.org/drawingml/2006/table">
            <a:tbl>
              <a:tblPr/>
              <a:tblGrid>
                <a:gridCol w="347663">
                  <a:extLst>
                    <a:ext uri="{9D8B030D-6E8A-4147-A177-3AD203B41FA5}">
                      <a16:colId xmlns:a16="http://schemas.microsoft.com/office/drawing/2014/main" val="4240650245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215929884"/>
                    </a:ext>
                  </a:extLst>
                </a:gridCol>
                <a:gridCol w="296862">
                  <a:extLst>
                    <a:ext uri="{9D8B030D-6E8A-4147-A177-3AD203B41FA5}">
                      <a16:colId xmlns:a16="http://schemas.microsoft.com/office/drawing/2014/main" val="2426097611"/>
                    </a:ext>
                  </a:extLst>
                </a:gridCol>
                <a:gridCol w="296863">
                  <a:extLst>
                    <a:ext uri="{9D8B030D-6E8A-4147-A177-3AD203B41FA5}">
                      <a16:colId xmlns:a16="http://schemas.microsoft.com/office/drawing/2014/main" val="890267664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932090725"/>
                    </a:ext>
                  </a:extLst>
                </a:gridCol>
                <a:gridCol w="296862">
                  <a:extLst>
                    <a:ext uri="{9D8B030D-6E8A-4147-A177-3AD203B41FA5}">
                      <a16:colId xmlns:a16="http://schemas.microsoft.com/office/drawing/2014/main" val="2415729035"/>
                    </a:ext>
                  </a:extLst>
                </a:gridCol>
                <a:gridCol w="296863">
                  <a:extLst>
                    <a:ext uri="{9D8B030D-6E8A-4147-A177-3AD203B41FA5}">
                      <a16:colId xmlns:a16="http://schemas.microsoft.com/office/drawing/2014/main" val="1864918596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597575842"/>
                    </a:ext>
                  </a:extLst>
                </a:gridCol>
                <a:gridCol w="354013">
                  <a:extLst>
                    <a:ext uri="{9D8B030D-6E8A-4147-A177-3AD203B41FA5}">
                      <a16:colId xmlns:a16="http://schemas.microsoft.com/office/drawing/2014/main" val="1563243223"/>
                    </a:ext>
                  </a:extLst>
                </a:gridCol>
                <a:gridCol w="379412">
                  <a:extLst>
                    <a:ext uri="{9D8B030D-6E8A-4147-A177-3AD203B41FA5}">
                      <a16:colId xmlns:a16="http://schemas.microsoft.com/office/drawing/2014/main" val="568565669"/>
                    </a:ext>
                  </a:extLst>
                </a:gridCol>
                <a:gridCol w="382588">
                  <a:extLst>
                    <a:ext uri="{9D8B030D-6E8A-4147-A177-3AD203B41FA5}">
                      <a16:colId xmlns:a16="http://schemas.microsoft.com/office/drawing/2014/main" val="1888426877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1223929254"/>
                    </a:ext>
                  </a:extLst>
                </a:gridCol>
                <a:gridCol w="363537">
                  <a:extLst>
                    <a:ext uri="{9D8B030D-6E8A-4147-A177-3AD203B41FA5}">
                      <a16:colId xmlns:a16="http://schemas.microsoft.com/office/drawing/2014/main" val="731168347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3741481455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534281211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357261795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18005822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03299137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0047149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6563452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96652414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466787"/>
                  </a:ext>
                </a:extLst>
              </a:tr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828694"/>
                  </a:ext>
                </a:extLst>
              </a:tr>
              <a:tr h="654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7816965"/>
                  </a:ext>
                </a:extLst>
              </a:tr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029930"/>
                  </a:ext>
                </a:extLst>
              </a:tr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677948"/>
                  </a:ext>
                </a:extLst>
              </a:tr>
            </a:tbl>
          </a:graphicData>
        </a:graphic>
      </p:graphicFrame>
      <p:sp>
        <p:nvSpPr>
          <p:cNvPr id="77074" name="Text Box 274"/>
          <p:cNvSpPr txBox="1">
            <a:spLocks noChangeArrowheads="1"/>
          </p:cNvSpPr>
          <p:nvPr/>
        </p:nvSpPr>
        <p:spPr bwMode="auto">
          <a:xfrm>
            <a:off x="5867400" y="2362200"/>
            <a:ext cx="1219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</a:p>
        </p:txBody>
      </p:sp>
      <p:sp>
        <p:nvSpPr>
          <p:cNvPr id="77075" name="Text Box 275"/>
          <p:cNvSpPr txBox="1">
            <a:spLocks noChangeArrowheads="1"/>
          </p:cNvSpPr>
          <p:nvPr/>
        </p:nvSpPr>
        <p:spPr bwMode="auto">
          <a:xfrm>
            <a:off x="1738313" y="3430131"/>
            <a:ext cx="685800" cy="2246769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ctr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ctr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  <a:p>
            <a:pPr algn="ctr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algn="ctr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77076" name="Oval 276"/>
          <p:cNvSpPr>
            <a:spLocks noChangeArrowheads="1"/>
          </p:cNvSpPr>
          <p:nvPr/>
        </p:nvSpPr>
        <p:spPr bwMode="auto">
          <a:xfrm>
            <a:off x="2895600" y="3505200"/>
            <a:ext cx="381000" cy="38100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77" name="Oval 277"/>
          <p:cNvSpPr>
            <a:spLocks noChangeArrowheads="1"/>
          </p:cNvSpPr>
          <p:nvPr/>
        </p:nvSpPr>
        <p:spPr bwMode="auto">
          <a:xfrm>
            <a:off x="3200400" y="3505200"/>
            <a:ext cx="381000" cy="38100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78" name="Oval 278"/>
          <p:cNvSpPr>
            <a:spLocks noChangeArrowheads="1"/>
          </p:cNvSpPr>
          <p:nvPr/>
        </p:nvSpPr>
        <p:spPr bwMode="auto">
          <a:xfrm>
            <a:off x="3505200" y="3505200"/>
            <a:ext cx="381000" cy="38100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79" name="Oval 279"/>
          <p:cNvSpPr>
            <a:spLocks noChangeArrowheads="1"/>
          </p:cNvSpPr>
          <p:nvPr/>
        </p:nvSpPr>
        <p:spPr bwMode="auto">
          <a:xfrm>
            <a:off x="3781425" y="3505200"/>
            <a:ext cx="381000" cy="38100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80" name="Oval 280"/>
          <p:cNvSpPr>
            <a:spLocks noChangeArrowheads="1"/>
          </p:cNvSpPr>
          <p:nvPr/>
        </p:nvSpPr>
        <p:spPr bwMode="auto">
          <a:xfrm>
            <a:off x="4086225" y="3505200"/>
            <a:ext cx="381000" cy="38100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81" name="Oval 281"/>
          <p:cNvSpPr>
            <a:spLocks noChangeArrowheads="1"/>
          </p:cNvSpPr>
          <p:nvPr/>
        </p:nvSpPr>
        <p:spPr bwMode="auto">
          <a:xfrm>
            <a:off x="4357688" y="3490913"/>
            <a:ext cx="381000" cy="38100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82" name="Oval 282"/>
          <p:cNvSpPr>
            <a:spLocks noChangeArrowheads="1"/>
          </p:cNvSpPr>
          <p:nvPr/>
        </p:nvSpPr>
        <p:spPr bwMode="auto">
          <a:xfrm>
            <a:off x="4724400" y="5486400"/>
            <a:ext cx="381000" cy="38100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83" name="Oval 283"/>
          <p:cNvSpPr>
            <a:spLocks noChangeArrowheads="1"/>
          </p:cNvSpPr>
          <p:nvPr/>
        </p:nvSpPr>
        <p:spPr bwMode="auto">
          <a:xfrm>
            <a:off x="5162550" y="5486400"/>
            <a:ext cx="381000" cy="38100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84" name="Oval 284"/>
          <p:cNvSpPr>
            <a:spLocks noChangeArrowheads="1"/>
          </p:cNvSpPr>
          <p:nvPr/>
        </p:nvSpPr>
        <p:spPr bwMode="auto">
          <a:xfrm>
            <a:off x="5534025" y="5472113"/>
            <a:ext cx="381000" cy="38100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85" name="Oval 285"/>
          <p:cNvSpPr>
            <a:spLocks noChangeArrowheads="1"/>
          </p:cNvSpPr>
          <p:nvPr/>
        </p:nvSpPr>
        <p:spPr bwMode="auto">
          <a:xfrm>
            <a:off x="5900738" y="3490913"/>
            <a:ext cx="381000" cy="38100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86" name="Oval 286"/>
          <p:cNvSpPr>
            <a:spLocks noChangeArrowheads="1"/>
          </p:cNvSpPr>
          <p:nvPr/>
        </p:nvSpPr>
        <p:spPr bwMode="auto">
          <a:xfrm>
            <a:off x="6262688" y="3490913"/>
            <a:ext cx="381000" cy="38100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87" name="Oval 287"/>
          <p:cNvSpPr>
            <a:spLocks noChangeArrowheads="1"/>
          </p:cNvSpPr>
          <p:nvPr/>
        </p:nvSpPr>
        <p:spPr bwMode="auto">
          <a:xfrm>
            <a:off x="6643688" y="5486400"/>
            <a:ext cx="381000" cy="38100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88" name="Oval 288"/>
          <p:cNvSpPr>
            <a:spLocks noChangeArrowheads="1"/>
          </p:cNvSpPr>
          <p:nvPr/>
        </p:nvSpPr>
        <p:spPr bwMode="auto">
          <a:xfrm>
            <a:off x="7010400" y="5486400"/>
            <a:ext cx="381000" cy="38100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89" name="Oval 289"/>
          <p:cNvSpPr>
            <a:spLocks noChangeArrowheads="1"/>
          </p:cNvSpPr>
          <p:nvPr/>
        </p:nvSpPr>
        <p:spPr bwMode="auto">
          <a:xfrm>
            <a:off x="7453313" y="3490913"/>
            <a:ext cx="381000" cy="38100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90" name="Oval 290"/>
          <p:cNvSpPr>
            <a:spLocks noChangeArrowheads="1"/>
          </p:cNvSpPr>
          <p:nvPr/>
        </p:nvSpPr>
        <p:spPr bwMode="auto">
          <a:xfrm>
            <a:off x="7848600" y="3505200"/>
            <a:ext cx="381000" cy="38100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91" name="Oval 291"/>
          <p:cNvSpPr>
            <a:spLocks noChangeArrowheads="1"/>
          </p:cNvSpPr>
          <p:nvPr/>
        </p:nvSpPr>
        <p:spPr bwMode="auto">
          <a:xfrm>
            <a:off x="8229600" y="3505200"/>
            <a:ext cx="381000" cy="38100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92" name="Oval 292"/>
          <p:cNvSpPr>
            <a:spLocks noChangeArrowheads="1"/>
          </p:cNvSpPr>
          <p:nvPr/>
        </p:nvSpPr>
        <p:spPr bwMode="auto">
          <a:xfrm>
            <a:off x="8610600" y="3505200"/>
            <a:ext cx="381000" cy="38100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93" name="Oval 293"/>
          <p:cNvSpPr>
            <a:spLocks noChangeArrowheads="1"/>
          </p:cNvSpPr>
          <p:nvPr/>
        </p:nvSpPr>
        <p:spPr bwMode="auto">
          <a:xfrm>
            <a:off x="8991600" y="3505200"/>
            <a:ext cx="381000" cy="38100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94" name="Oval 294"/>
          <p:cNvSpPr>
            <a:spLocks noChangeArrowheads="1"/>
          </p:cNvSpPr>
          <p:nvPr/>
        </p:nvSpPr>
        <p:spPr bwMode="auto">
          <a:xfrm>
            <a:off x="9372600" y="3505200"/>
            <a:ext cx="381000" cy="38100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95" name="Oval 295"/>
          <p:cNvSpPr>
            <a:spLocks noChangeArrowheads="1"/>
          </p:cNvSpPr>
          <p:nvPr/>
        </p:nvSpPr>
        <p:spPr bwMode="auto">
          <a:xfrm>
            <a:off x="9753600" y="3505200"/>
            <a:ext cx="381000" cy="38100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0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7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7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7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7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7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7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7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7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7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7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7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7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7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7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7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7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7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7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7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7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7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7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7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7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7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7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7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7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7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7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7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7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7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74" grpId="0" animBg="1"/>
      <p:bldP spid="7707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</a:rPr>
              <a:t>Another optimal policy graphically</a:t>
            </a:r>
          </a:p>
        </p:txBody>
      </p:sp>
      <p:graphicFrame>
        <p:nvGraphicFramePr>
          <p:cNvPr id="7782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923363"/>
              </p:ext>
            </p:extLst>
          </p:nvPr>
        </p:nvGraphicFramePr>
        <p:xfrm>
          <a:off x="4038600" y="2362200"/>
          <a:ext cx="4495800" cy="3124200"/>
        </p:xfrm>
        <a:graphic>
          <a:graphicData uri="http://schemas.openxmlformats.org/drawingml/2006/table">
            <a:tbl>
              <a:tblPr/>
              <a:tblGrid>
                <a:gridCol w="898525">
                  <a:extLst>
                    <a:ext uri="{9D8B030D-6E8A-4147-A177-3AD203B41FA5}">
                      <a16:colId xmlns:a16="http://schemas.microsoft.com/office/drawing/2014/main" val="1402264261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140980822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4175162413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1330944921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558470878"/>
                    </a:ext>
                  </a:extLst>
                </a:gridCol>
              </a:tblGrid>
              <a:tr h="781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470759"/>
                  </a:ext>
                </a:extLst>
              </a:tr>
              <a:tr h="781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740422"/>
                  </a:ext>
                </a:extLst>
              </a:tr>
              <a:tr h="781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713676"/>
                  </a:ext>
                </a:extLst>
              </a:tr>
              <a:tr h="781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184168"/>
                  </a:ext>
                </a:extLst>
              </a:tr>
            </a:tbl>
          </a:graphicData>
        </a:graphic>
      </p:graphicFrame>
      <p:sp>
        <p:nvSpPr>
          <p:cNvPr id="77860" name="Line 36"/>
          <p:cNvSpPr>
            <a:spLocks noChangeShapeType="1"/>
          </p:cNvSpPr>
          <p:nvPr/>
        </p:nvSpPr>
        <p:spPr bwMode="auto">
          <a:xfrm>
            <a:off x="5624513" y="3581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62" name="Line 38"/>
          <p:cNvSpPr>
            <a:spLocks noChangeShapeType="1"/>
          </p:cNvSpPr>
          <p:nvPr/>
        </p:nvSpPr>
        <p:spPr bwMode="auto">
          <a:xfrm>
            <a:off x="6477000" y="3581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63" name="Line 39"/>
          <p:cNvSpPr>
            <a:spLocks noChangeShapeType="1"/>
          </p:cNvSpPr>
          <p:nvPr/>
        </p:nvSpPr>
        <p:spPr bwMode="auto">
          <a:xfrm>
            <a:off x="7424738" y="3581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64" name="Line 40"/>
          <p:cNvSpPr>
            <a:spLocks noChangeShapeType="1"/>
          </p:cNvSpPr>
          <p:nvPr/>
        </p:nvSpPr>
        <p:spPr bwMode="auto">
          <a:xfrm flipV="1">
            <a:off x="4648200" y="3733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66" name="Line 42"/>
          <p:cNvSpPr>
            <a:spLocks noChangeShapeType="1"/>
          </p:cNvSpPr>
          <p:nvPr/>
        </p:nvSpPr>
        <p:spPr bwMode="auto">
          <a:xfrm flipV="1">
            <a:off x="4648200" y="292893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67" name="Line 43"/>
          <p:cNvSpPr>
            <a:spLocks noChangeShapeType="1"/>
          </p:cNvSpPr>
          <p:nvPr/>
        </p:nvSpPr>
        <p:spPr bwMode="auto">
          <a:xfrm flipV="1"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68" name="Line 44"/>
          <p:cNvSpPr>
            <a:spLocks noChangeShapeType="1"/>
          </p:cNvSpPr>
          <p:nvPr/>
        </p:nvSpPr>
        <p:spPr bwMode="auto">
          <a:xfrm flipV="1">
            <a:off x="5486400" y="2133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69" name="Line 45"/>
          <p:cNvSpPr>
            <a:spLocks noChangeShapeType="1"/>
          </p:cNvSpPr>
          <p:nvPr/>
        </p:nvSpPr>
        <p:spPr bwMode="auto">
          <a:xfrm flipV="1">
            <a:off x="6400800" y="2133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70" name="Line 46"/>
          <p:cNvSpPr>
            <a:spLocks noChangeShapeType="1"/>
          </p:cNvSpPr>
          <p:nvPr/>
        </p:nvSpPr>
        <p:spPr bwMode="auto">
          <a:xfrm flipV="1">
            <a:off x="7315200" y="2133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71" name="Line 47"/>
          <p:cNvSpPr>
            <a:spLocks noChangeShapeType="1"/>
          </p:cNvSpPr>
          <p:nvPr/>
        </p:nvSpPr>
        <p:spPr bwMode="auto">
          <a:xfrm flipV="1">
            <a:off x="8153400" y="2133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72" name="Line 48"/>
          <p:cNvSpPr>
            <a:spLocks noChangeShapeType="1"/>
          </p:cNvSpPr>
          <p:nvPr/>
        </p:nvSpPr>
        <p:spPr bwMode="auto">
          <a:xfrm flipV="1">
            <a:off x="8153400" y="2971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73" name="Line 49"/>
          <p:cNvSpPr>
            <a:spLocks noChangeShapeType="1"/>
          </p:cNvSpPr>
          <p:nvPr/>
        </p:nvSpPr>
        <p:spPr bwMode="auto">
          <a:xfrm flipV="1">
            <a:off x="7315200" y="3733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74" name="Line 50"/>
          <p:cNvSpPr>
            <a:spLocks noChangeShapeType="1"/>
          </p:cNvSpPr>
          <p:nvPr/>
        </p:nvSpPr>
        <p:spPr bwMode="auto">
          <a:xfrm flipV="1">
            <a:off x="8153400" y="3733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75" name="Line 51"/>
          <p:cNvSpPr>
            <a:spLocks noChangeShapeType="1"/>
          </p:cNvSpPr>
          <p:nvPr/>
        </p:nvSpPr>
        <p:spPr bwMode="auto">
          <a:xfrm flipV="1">
            <a:off x="4648200" y="4495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76" name="Line 52"/>
          <p:cNvSpPr>
            <a:spLocks noChangeShapeType="1"/>
          </p:cNvSpPr>
          <p:nvPr/>
        </p:nvSpPr>
        <p:spPr bwMode="auto">
          <a:xfrm flipV="1">
            <a:off x="5486400" y="4495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77" name="Line 53"/>
          <p:cNvSpPr>
            <a:spLocks noChangeShapeType="1"/>
          </p:cNvSpPr>
          <p:nvPr/>
        </p:nvSpPr>
        <p:spPr bwMode="auto">
          <a:xfrm flipV="1">
            <a:off x="6400800" y="4495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78" name="Line 54"/>
          <p:cNvSpPr>
            <a:spLocks noChangeShapeType="1"/>
          </p:cNvSpPr>
          <p:nvPr/>
        </p:nvSpPr>
        <p:spPr bwMode="auto">
          <a:xfrm flipV="1">
            <a:off x="7315200" y="4495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79" name="Line 55"/>
          <p:cNvSpPr>
            <a:spLocks noChangeShapeType="1"/>
          </p:cNvSpPr>
          <p:nvPr/>
        </p:nvSpPr>
        <p:spPr bwMode="auto">
          <a:xfrm flipV="1">
            <a:off x="8153400" y="4495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0" name="Line 56"/>
          <p:cNvSpPr>
            <a:spLocks noChangeShapeType="1"/>
          </p:cNvSpPr>
          <p:nvPr/>
        </p:nvSpPr>
        <p:spPr bwMode="auto">
          <a:xfrm>
            <a:off x="5638800" y="4343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1" name="Line 57"/>
          <p:cNvSpPr>
            <a:spLocks noChangeShapeType="1"/>
          </p:cNvSpPr>
          <p:nvPr/>
        </p:nvSpPr>
        <p:spPr bwMode="auto">
          <a:xfrm>
            <a:off x="6477000" y="4343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1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78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78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78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78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778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778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778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78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778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778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778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78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778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778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778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78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141" y="393290"/>
            <a:ext cx="673170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NPTEL      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Course on Machine Learning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Carl Gustaf Jansson, KTH</a:t>
            </a:r>
          </a:p>
          <a:p>
            <a:endParaRPr lang="sv-SE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attention!</a:t>
            </a:r>
          </a:p>
          <a:p>
            <a:endParaRPr lang="sv-SE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lecture 5.5 will be on the topic: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Based Reasoning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59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545" y="207941"/>
            <a:ext cx="11512030" cy="5150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Learning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 model-free off-policy TD reinforcement learning algorithm. </a:t>
            </a:r>
          </a:p>
          <a:p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of Q-learning is to learn a policy, which tells an agent what action to take under what circumstances. </a:t>
            </a:r>
          </a:p>
          <a:p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any finite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decision process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(FMDP), </a:t>
            </a:r>
            <a:r>
              <a:rPr lang="en-US" sz="20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-learning finds a policy that is optimal in the sense that it maximizes the expected value of the total reward over any and all successive steps, starting from the current state.</a:t>
            </a:r>
            <a:endParaRPr lang="en-US" sz="2000" baseline="30000" dirty="0">
              <a:solidFill>
                <a:srgbClr val="0B0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aseline="30000" dirty="0">
              <a:solidFill>
                <a:srgbClr val="0B0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-learning can identify an optimal action-selection policy for any given FMDP, given infinite exploration time and a partly-random policy.</a:t>
            </a:r>
            <a:endParaRPr lang="en-US" sz="2000" baseline="30000" dirty="0">
              <a:solidFill>
                <a:srgbClr val="0B0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aseline="30000" dirty="0">
              <a:solidFill>
                <a:srgbClr val="0B0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"Q" names the function Q(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s,a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that can be said to stand for the "quality" of an action a taken in a given state  s.</a:t>
            </a:r>
          </a:p>
          <a:p>
            <a:endParaRPr lang="sv-SE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have the optimal Q-function (s, a) then the optimal policy in state s  is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argmax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Q(s, a).</a:t>
            </a:r>
          </a:p>
        </p:txBody>
      </p:sp>
    </p:spTree>
    <p:extLst>
      <p:ext uri="{BB962C8B-B14F-4D97-AF65-F5344CB8AC3E}">
        <p14:creationId xmlns:p14="http://schemas.microsoft.com/office/powerpoint/2010/main" val="284533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1" y="1219358"/>
            <a:ext cx="10515600" cy="42740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Initialize </a:t>
            </a:r>
            <a:r>
              <a:rPr lang="en-US" altLang="en-US" sz="2400" i="1" dirty="0">
                <a:latin typeface="Times New Roman" panose="02020603050405020304" pitchFamily="18" charset="0"/>
              </a:rPr>
              <a:t>Q(s, a)</a:t>
            </a:r>
            <a:r>
              <a:rPr lang="en-US" altLang="en-US" sz="2400" dirty="0">
                <a:latin typeface="Times New Roman" panose="02020603050405020304" pitchFamily="18" charset="0"/>
              </a:rPr>
              <a:t> arbitrarily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 Repeat (for each episode)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        Initialize </a:t>
            </a:r>
            <a:r>
              <a:rPr lang="en-US" altLang="en-US" sz="2400" i="1" dirty="0">
                <a:latin typeface="Times New Roman" panose="02020603050405020304" pitchFamily="18" charset="0"/>
              </a:rPr>
              <a:t>s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        Repeat (for each step of the episode)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	     Take action </a:t>
            </a:r>
            <a:r>
              <a:rPr lang="en-US" altLang="en-US" sz="2400" i="1" dirty="0">
                <a:latin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Times New Roman" panose="02020603050405020304" pitchFamily="18" charset="0"/>
              </a:rPr>
              <a:t>, observe </a:t>
            </a:r>
            <a:r>
              <a:rPr lang="en-US" altLang="en-US" sz="2400" i="1" dirty="0">
                <a:latin typeface="Times New Roman" panose="02020603050405020304" pitchFamily="18" charset="0"/>
              </a:rPr>
              <a:t>r, s’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en-US" sz="2400" i="1" dirty="0">
                <a:latin typeface="Times New Roman" panose="02020603050405020304" pitchFamily="18" charset="0"/>
              </a:rPr>
              <a:t>                    Q(s, a) </a:t>
            </a:r>
            <a:r>
              <a:rPr lang="en-US" altLang="en-US" sz="2400" i="1" dirty="0">
                <a:latin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2400" i="1" dirty="0">
                <a:latin typeface="Times New Roman" panose="02020603050405020304" pitchFamily="18" charset="0"/>
              </a:rPr>
              <a:t> Q(s, a) + α[r + γ max Q(s’, a’) – Q(s, a)]                                           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en-US" sz="2400" i="1" dirty="0">
                <a:latin typeface="Times New Roman" panose="02020603050405020304" pitchFamily="18" charset="0"/>
              </a:rPr>
              <a:t>                                                                    a’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	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s </a:t>
            </a:r>
            <a:r>
              <a:rPr lang="en-US" altLang="en-US" i="1" dirty="0">
                <a:latin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i="1" dirty="0">
                <a:latin typeface="Times New Roman" panose="02020603050405020304" pitchFamily="18" charset="0"/>
              </a:rPr>
              <a:t> s’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endParaRPr lang="sv-SE" altLang="en-US" i="1" dirty="0">
              <a:latin typeface="Times New Roman" panose="02020603050405020304" pitchFamily="18" charset="0"/>
            </a:endParaRP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endParaRPr lang="sv-SE" altLang="en-US" sz="2600" i="1" dirty="0">
              <a:latin typeface="Times New Roman" panose="02020603050405020304" pitchFamily="18" charset="0"/>
            </a:endParaRP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sv-SE" altLang="en-US" sz="2600" i="1" dirty="0">
                <a:latin typeface="Times New Roman" panose="02020603050405020304" pitchFamily="18" charset="0"/>
              </a:rPr>
              <a:t>With </a:t>
            </a:r>
            <a:r>
              <a:rPr lang="en-US" altLang="en-US" sz="2600" i="1" dirty="0">
                <a:latin typeface="Times New Roman" panose="02020603050405020304" pitchFamily="18" charset="0"/>
              </a:rPr>
              <a:t>α =1   or α =1  and γ = 1 the updating formula is simplified</a:t>
            </a:r>
            <a:endParaRPr lang="sv-SE" altLang="en-US" sz="2600" i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13732" y="223025"/>
            <a:ext cx="400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b="1" dirty="0">
                <a:latin typeface="Times New Roman" panose="02020603050405020304" pitchFamily="18" charset="0"/>
              </a:rPr>
              <a:t>Q-learning Algorithm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652605" y="5493451"/>
            <a:ext cx="33441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i="1" dirty="0">
                <a:latin typeface="Times New Roman" panose="02020603050405020304" pitchFamily="18" charset="0"/>
              </a:rPr>
              <a:t>Q(s, a) </a:t>
            </a:r>
            <a:r>
              <a:rPr lang="en-US" altLang="en-US" sz="2000" i="1" dirty="0">
                <a:latin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000" i="1" dirty="0">
                <a:latin typeface="Times New Roman" panose="02020603050405020304" pitchFamily="18" charset="0"/>
              </a:rPr>
              <a:t>r + γ  max Q(s’, a’) </a:t>
            </a:r>
          </a:p>
          <a:p>
            <a:r>
              <a:rPr lang="en-US" altLang="en-US" sz="2000" i="1" dirty="0">
                <a:latin typeface="Times New Roman" panose="02020603050405020304" pitchFamily="18" charset="0"/>
              </a:rPr>
              <a:t>Q(s, a) </a:t>
            </a:r>
            <a:r>
              <a:rPr lang="en-US" altLang="en-US" sz="2000" i="1" dirty="0">
                <a:latin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000" i="1" dirty="0">
                <a:latin typeface="Times New Roman" panose="02020603050405020304" pitchFamily="18" charset="0"/>
              </a:rPr>
              <a:t>r +  max Q(s’, a’)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018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hold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hold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76147" y="375424"/>
            <a:ext cx="10972800" cy="1371600"/>
          </a:xfrm>
        </p:spPr>
        <p:txBody>
          <a:bodyPr/>
          <a:lstStyle/>
          <a:p>
            <a:r>
              <a:rPr lang="en-US" altLang="en-US" sz="3200" b="1" dirty="0">
                <a:latin typeface="Times New Roman" panose="02020603050405020304" pitchFamily="18" charset="0"/>
              </a:rPr>
              <a:t>Example</a:t>
            </a:r>
          </a:p>
        </p:txBody>
      </p:sp>
      <p:grpSp>
        <p:nvGrpSpPr>
          <p:cNvPr id="30754" name="Group 34"/>
          <p:cNvGrpSpPr>
            <a:grpSpLocks/>
          </p:cNvGrpSpPr>
          <p:nvPr/>
        </p:nvGrpSpPr>
        <p:grpSpPr bwMode="auto">
          <a:xfrm>
            <a:off x="7797800" y="3092451"/>
            <a:ext cx="431800" cy="307975"/>
            <a:chOff x="3952" y="2053"/>
            <a:chExt cx="272" cy="194"/>
          </a:xfrm>
        </p:grpSpPr>
        <p:sp>
          <p:nvSpPr>
            <p:cNvPr id="30747" name="Oval 27"/>
            <p:cNvSpPr>
              <a:spLocks noChangeArrowheads="1"/>
            </p:cNvSpPr>
            <p:nvPr/>
          </p:nvSpPr>
          <p:spPr bwMode="auto">
            <a:xfrm>
              <a:off x="3952" y="2169"/>
              <a:ext cx="32" cy="29"/>
            </a:xfrm>
            <a:prstGeom prst="ellipse">
              <a:avLst/>
            </a:prstGeom>
            <a:solidFill>
              <a:srgbClr val="3333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Text Box 28"/>
            <p:cNvSpPr txBox="1">
              <a:spLocks noChangeArrowheads="1"/>
            </p:cNvSpPr>
            <p:nvPr/>
          </p:nvSpPr>
          <p:spPr bwMode="auto">
            <a:xfrm>
              <a:off x="4022" y="2053"/>
              <a:ext cx="20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2000">
                  <a:solidFill>
                    <a:schemeClr val="bg2"/>
                  </a:solidFill>
                </a:rPr>
                <a:t>B</a:t>
              </a:r>
            </a:p>
          </p:txBody>
        </p:sp>
      </p:grpSp>
      <p:sp>
        <p:nvSpPr>
          <p:cNvPr id="30758" name="Text Box 38"/>
          <p:cNvSpPr txBox="1">
            <a:spLocks noChangeArrowheads="1"/>
          </p:cNvSpPr>
          <p:nvPr/>
        </p:nvSpPr>
        <p:spPr bwMode="auto">
          <a:xfrm>
            <a:off x="1332571" y="5267462"/>
            <a:ext cx="83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 dirty="0">
                <a:solidFill>
                  <a:srgbClr val="FFC000"/>
                </a:solidFill>
              </a:rPr>
              <a:t>r = 0</a:t>
            </a:r>
          </a:p>
        </p:txBody>
      </p:sp>
      <p:sp>
        <p:nvSpPr>
          <p:cNvPr id="30759" name="Text Box 39"/>
          <p:cNvSpPr txBox="1">
            <a:spLocks noChangeArrowheads="1"/>
          </p:cNvSpPr>
          <p:nvPr/>
        </p:nvSpPr>
        <p:spPr bwMode="auto">
          <a:xfrm>
            <a:off x="3378810" y="5463169"/>
            <a:ext cx="914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 dirty="0">
                <a:solidFill>
                  <a:srgbClr val="FF0000"/>
                </a:solidFill>
              </a:rPr>
              <a:t>r = - 8</a:t>
            </a:r>
          </a:p>
        </p:txBody>
      </p:sp>
      <p:graphicFrame>
        <p:nvGraphicFramePr>
          <p:cNvPr id="30793" name="Group 7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110582"/>
              </p:ext>
            </p:extLst>
          </p:nvPr>
        </p:nvGraphicFramePr>
        <p:xfrm>
          <a:off x="660701" y="1719650"/>
          <a:ext cx="4343400" cy="3053576"/>
        </p:xfrm>
        <a:graphic>
          <a:graphicData uri="http://schemas.openxmlformats.org/drawingml/2006/table">
            <a:tbl>
              <a:tblPr/>
              <a:tblGrid>
                <a:gridCol w="868363">
                  <a:extLst>
                    <a:ext uri="{9D8B030D-6E8A-4147-A177-3AD203B41FA5}">
                      <a16:colId xmlns:a16="http://schemas.microsoft.com/office/drawing/2014/main" val="4180071512"/>
                    </a:ext>
                  </a:extLst>
                </a:gridCol>
                <a:gridCol w="868362">
                  <a:extLst>
                    <a:ext uri="{9D8B030D-6E8A-4147-A177-3AD203B41FA5}">
                      <a16:colId xmlns:a16="http://schemas.microsoft.com/office/drawing/2014/main" val="4158777741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3961139796"/>
                    </a:ext>
                  </a:extLst>
                </a:gridCol>
                <a:gridCol w="849584">
                  <a:extLst>
                    <a:ext uri="{9D8B030D-6E8A-4147-A177-3AD203B41FA5}">
                      <a16:colId xmlns:a16="http://schemas.microsoft.com/office/drawing/2014/main" val="3459614038"/>
                    </a:ext>
                  </a:extLst>
                </a:gridCol>
                <a:gridCol w="887141">
                  <a:extLst>
                    <a:ext uri="{9D8B030D-6E8A-4147-A177-3AD203B41FA5}">
                      <a16:colId xmlns:a16="http://schemas.microsoft.com/office/drawing/2014/main" val="1956802136"/>
                    </a:ext>
                  </a:extLst>
                </a:gridCol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677223"/>
                  </a:ext>
                </a:extLst>
              </a:tr>
              <a:tr h="7675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550373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786866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36176"/>
                  </a:ext>
                </a:extLst>
              </a:tr>
            </a:tbl>
          </a:graphicData>
        </a:graphic>
      </p:graphicFrame>
      <p:sp>
        <p:nvSpPr>
          <p:cNvPr id="19" name="Text Box 37"/>
          <p:cNvSpPr txBox="1">
            <a:spLocks noChangeArrowheads="1"/>
          </p:cNvSpPr>
          <p:nvPr/>
        </p:nvSpPr>
        <p:spPr bwMode="auto">
          <a:xfrm>
            <a:off x="5618313" y="3641725"/>
            <a:ext cx="83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 dirty="0">
                <a:solidFill>
                  <a:srgbClr val="00B050"/>
                </a:solidFill>
              </a:rPr>
              <a:t>r = 8</a:t>
            </a:r>
          </a:p>
        </p:txBody>
      </p:sp>
      <p:sp>
        <p:nvSpPr>
          <p:cNvPr id="20" name="Line 36"/>
          <p:cNvSpPr>
            <a:spLocks noChangeShapeType="1"/>
          </p:cNvSpPr>
          <p:nvPr/>
        </p:nvSpPr>
        <p:spPr bwMode="auto">
          <a:xfrm flipH="1" flipV="1">
            <a:off x="5130951" y="3212560"/>
            <a:ext cx="457200" cy="53339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36"/>
          <p:cNvSpPr>
            <a:spLocks noChangeShapeType="1"/>
          </p:cNvSpPr>
          <p:nvPr/>
        </p:nvSpPr>
        <p:spPr bwMode="auto">
          <a:xfrm flipH="1" flipV="1">
            <a:off x="2921610" y="4932500"/>
            <a:ext cx="457200" cy="53339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36"/>
          <p:cNvSpPr>
            <a:spLocks noChangeShapeType="1"/>
          </p:cNvSpPr>
          <p:nvPr/>
        </p:nvSpPr>
        <p:spPr bwMode="auto">
          <a:xfrm flipV="1">
            <a:off x="1650380" y="3641724"/>
            <a:ext cx="1241068" cy="162573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2" name="Oval 32"/>
          <p:cNvSpPr>
            <a:spLocks noChangeArrowheads="1"/>
          </p:cNvSpPr>
          <p:nvPr/>
        </p:nvSpPr>
        <p:spPr bwMode="auto">
          <a:xfrm>
            <a:off x="1860390" y="3579994"/>
            <a:ext cx="228600" cy="228600"/>
          </a:xfrm>
          <a:prstGeom prst="ellipse">
            <a:avLst/>
          </a:prstGeom>
          <a:solidFill>
            <a:srgbClr val="0070C0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8" grpId="0"/>
      <p:bldP spid="307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Times New Roman" panose="02020603050405020304" pitchFamily="18" charset="0"/>
              </a:rPr>
              <a:t>States and Actions</a:t>
            </a:r>
          </a:p>
        </p:txBody>
      </p:sp>
      <p:graphicFrame>
        <p:nvGraphicFramePr>
          <p:cNvPr id="54276" name="Group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408714"/>
              </p:ext>
            </p:extLst>
          </p:nvPr>
        </p:nvGraphicFramePr>
        <p:xfrm>
          <a:off x="2590800" y="2438400"/>
          <a:ext cx="4343400" cy="3048000"/>
        </p:xfrm>
        <a:graphic>
          <a:graphicData uri="http://schemas.openxmlformats.org/drawingml/2006/table">
            <a:tbl>
              <a:tblPr/>
              <a:tblGrid>
                <a:gridCol w="868363">
                  <a:extLst>
                    <a:ext uri="{9D8B030D-6E8A-4147-A177-3AD203B41FA5}">
                      <a16:colId xmlns:a16="http://schemas.microsoft.com/office/drawing/2014/main" val="2221962396"/>
                    </a:ext>
                  </a:extLst>
                </a:gridCol>
                <a:gridCol w="868362">
                  <a:extLst>
                    <a:ext uri="{9D8B030D-6E8A-4147-A177-3AD203B41FA5}">
                      <a16:colId xmlns:a16="http://schemas.microsoft.com/office/drawing/2014/main" val="3521618839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954777309"/>
                    </a:ext>
                  </a:extLst>
                </a:gridCol>
                <a:gridCol w="868363">
                  <a:extLst>
                    <a:ext uri="{9D8B030D-6E8A-4147-A177-3AD203B41FA5}">
                      <a16:colId xmlns:a16="http://schemas.microsoft.com/office/drawing/2014/main" val="1111265992"/>
                    </a:ext>
                  </a:extLst>
                </a:gridCol>
                <a:gridCol w="868362">
                  <a:extLst>
                    <a:ext uri="{9D8B030D-6E8A-4147-A177-3AD203B41FA5}">
                      <a16:colId xmlns:a16="http://schemas.microsoft.com/office/drawing/2014/main" val="1637673907"/>
                    </a:ext>
                  </a:extLst>
                </a:gridCol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413287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782750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600589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34342"/>
                  </a:ext>
                </a:extLst>
              </a:tr>
            </a:tbl>
          </a:graphicData>
        </a:graphic>
      </p:graphicFrame>
      <p:sp>
        <p:nvSpPr>
          <p:cNvPr id="54309" name="Text Box 37"/>
          <p:cNvSpPr txBox="1">
            <a:spLocks noChangeArrowheads="1"/>
          </p:cNvSpPr>
          <p:nvPr/>
        </p:nvSpPr>
        <p:spPr bwMode="auto">
          <a:xfrm>
            <a:off x="4267200" y="1828800"/>
            <a:ext cx="1496602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States:  s</a:t>
            </a:r>
          </a:p>
        </p:txBody>
      </p:sp>
      <p:sp>
        <p:nvSpPr>
          <p:cNvPr id="54310" name="Text Box 38"/>
          <p:cNvSpPr txBox="1">
            <a:spLocks noChangeArrowheads="1"/>
          </p:cNvSpPr>
          <p:nvPr/>
        </p:nvSpPr>
        <p:spPr bwMode="auto">
          <a:xfrm>
            <a:off x="8229599" y="1828800"/>
            <a:ext cx="285350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Actions: a</a:t>
            </a:r>
          </a:p>
        </p:txBody>
      </p:sp>
      <p:grpSp>
        <p:nvGrpSpPr>
          <p:cNvPr id="54316" name="Group 44"/>
          <p:cNvGrpSpPr>
            <a:grpSpLocks/>
          </p:cNvGrpSpPr>
          <p:nvPr/>
        </p:nvGrpSpPr>
        <p:grpSpPr bwMode="auto">
          <a:xfrm>
            <a:off x="8305799" y="2590800"/>
            <a:ext cx="1567665" cy="2862263"/>
            <a:chOff x="4272" y="1632"/>
            <a:chExt cx="576" cy="1803"/>
          </a:xfrm>
          <a:solidFill>
            <a:schemeClr val="bg1"/>
          </a:solidFill>
        </p:grpSpPr>
        <p:sp>
          <p:nvSpPr>
            <p:cNvPr id="54311" name="Text Box 39"/>
            <p:cNvSpPr txBox="1">
              <a:spLocks noChangeArrowheads="1"/>
            </p:cNvSpPr>
            <p:nvPr/>
          </p:nvSpPr>
          <p:spPr bwMode="auto">
            <a:xfrm>
              <a:off x="4272" y="1632"/>
              <a:ext cx="336" cy="180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  <a:p>
              <a:endParaRPr lang="sv-SE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endParaRPr lang="sv-SE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  <a:p>
              <a:endParaRPr lang="sv-SE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54312" name="Line 40"/>
            <p:cNvSpPr>
              <a:spLocks noChangeShapeType="1"/>
            </p:cNvSpPr>
            <p:nvPr/>
          </p:nvSpPr>
          <p:spPr bwMode="auto">
            <a:xfrm flipV="1">
              <a:off x="4704" y="1632"/>
              <a:ext cx="0" cy="24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313" name="Line 41"/>
            <p:cNvSpPr>
              <a:spLocks noChangeShapeType="1"/>
            </p:cNvSpPr>
            <p:nvPr/>
          </p:nvSpPr>
          <p:spPr bwMode="auto">
            <a:xfrm>
              <a:off x="4704" y="2160"/>
              <a:ext cx="0" cy="24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314" name="Line 42"/>
            <p:cNvSpPr>
              <a:spLocks noChangeShapeType="1"/>
            </p:cNvSpPr>
            <p:nvPr/>
          </p:nvSpPr>
          <p:spPr bwMode="auto">
            <a:xfrm>
              <a:off x="4608" y="2784"/>
              <a:ext cx="240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315" name="Line 43"/>
            <p:cNvSpPr>
              <a:spLocks noChangeShapeType="1"/>
            </p:cNvSpPr>
            <p:nvPr/>
          </p:nvSpPr>
          <p:spPr bwMode="auto">
            <a:xfrm flipH="1">
              <a:off x="4608" y="3312"/>
              <a:ext cx="240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59366" y="6122019"/>
            <a:ext cx="4368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     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α=1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and     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0.5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Initializing the Q(s, a) function</a:t>
            </a:r>
          </a:p>
        </p:txBody>
      </p:sp>
      <p:graphicFrame>
        <p:nvGraphicFramePr>
          <p:cNvPr id="56879" name="Group 5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842095"/>
              </p:ext>
            </p:extLst>
          </p:nvPr>
        </p:nvGraphicFramePr>
        <p:xfrm>
          <a:off x="2514600" y="2438400"/>
          <a:ext cx="7467600" cy="3139124"/>
        </p:xfrm>
        <a:graphic>
          <a:graphicData uri="http://schemas.openxmlformats.org/drawingml/2006/table">
            <a:tbl>
              <a:tblPr/>
              <a:tblGrid>
                <a:gridCol w="347663">
                  <a:extLst>
                    <a:ext uri="{9D8B030D-6E8A-4147-A177-3AD203B41FA5}">
                      <a16:colId xmlns:a16="http://schemas.microsoft.com/office/drawing/2014/main" val="573425401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141742976"/>
                    </a:ext>
                  </a:extLst>
                </a:gridCol>
                <a:gridCol w="296862">
                  <a:extLst>
                    <a:ext uri="{9D8B030D-6E8A-4147-A177-3AD203B41FA5}">
                      <a16:colId xmlns:a16="http://schemas.microsoft.com/office/drawing/2014/main" val="137660885"/>
                    </a:ext>
                  </a:extLst>
                </a:gridCol>
                <a:gridCol w="296863">
                  <a:extLst>
                    <a:ext uri="{9D8B030D-6E8A-4147-A177-3AD203B41FA5}">
                      <a16:colId xmlns:a16="http://schemas.microsoft.com/office/drawing/2014/main" val="296651724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358774056"/>
                    </a:ext>
                  </a:extLst>
                </a:gridCol>
                <a:gridCol w="296862">
                  <a:extLst>
                    <a:ext uri="{9D8B030D-6E8A-4147-A177-3AD203B41FA5}">
                      <a16:colId xmlns:a16="http://schemas.microsoft.com/office/drawing/2014/main" val="2562865368"/>
                    </a:ext>
                  </a:extLst>
                </a:gridCol>
                <a:gridCol w="296863">
                  <a:extLst>
                    <a:ext uri="{9D8B030D-6E8A-4147-A177-3AD203B41FA5}">
                      <a16:colId xmlns:a16="http://schemas.microsoft.com/office/drawing/2014/main" val="3617502328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243762496"/>
                    </a:ext>
                  </a:extLst>
                </a:gridCol>
                <a:gridCol w="296862">
                  <a:extLst>
                    <a:ext uri="{9D8B030D-6E8A-4147-A177-3AD203B41FA5}">
                      <a16:colId xmlns:a16="http://schemas.microsoft.com/office/drawing/2014/main" val="4166583712"/>
                    </a:ext>
                  </a:extLst>
                </a:gridCol>
                <a:gridCol w="296863">
                  <a:extLst>
                    <a:ext uri="{9D8B030D-6E8A-4147-A177-3AD203B41FA5}">
                      <a16:colId xmlns:a16="http://schemas.microsoft.com/office/drawing/2014/main" val="2711474057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3128510317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96814951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313203466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730128986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956876067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3822368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33748791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83266257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1267081278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517472764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255209252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372860"/>
                  </a:ext>
                </a:extLst>
              </a:tr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711984"/>
                  </a:ext>
                </a:extLst>
              </a:tr>
              <a:tr h="654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825198"/>
                  </a:ext>
                </a:extLst>
              </a:tr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495816"/>
                  </a:ext>
                </a:extLst>
              </a:tr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552601"/>
                  </a:ext>
                </a:extLst>
              </a:tr>
            </a:tbl>
          </a:graphicData>
        </a:graphic>
      </p:graphicFrame>
      <p:sp>
        <p:nvSpPr>
          <p:cNvPr id="56458" name="Text Box 138"/>
          <p:cNvSpPr txBox="1">
            <a:spLocks noChangeArrowheads="1"/>
          </p:cNvSpPr>
          <p:nvPr/>
        </p:nvSpPr>
        <p:spPr bwMode="auto">
          <a:xfrm>
            <a:off x="5791200" y="18288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</a:p>
        </p:txBody>
      </p:sp>
      <p:sp>
        <p:nvSpPr>
          <p:cNvPr id="56459" name="Text Box 139"/>
          <p:cNvSpPr txBox="1">
            <a:spLocks noChangeArrowheads="1"/>
          </p:cNvSpPr>
          <p:nvPr/>
        </p:nvSpPr>
        <p:spPr bwMode="auto">
          <a:xfrm>
            <a:off x="1602768" y="2884577"/>
            <a:ext cx="6858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ctr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ctr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  <a:p>
            <a:pPr algn="ctr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algn="ctr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32740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58" grpId="0"/>
      <p:bldP spid="564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Times New Roman" panose="02020603050405020304" pitchFamily="18" charset="0"/>
              </a:rPr>
              <a:t>An Episode</a:t>
            </a:r>
          </a:p>
        </p:txBody>
      </p:sp>
      <p:graphicFrame>
        <p:nvGraphicFramePr>
          <p:cNvPr id="57348" name="Group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99912"/>
              </p:ext>
            </p:extLst>
          </p:nvPr>
        </p:nvGraphicFramePr>
        <p:xfrm>
          <a:off x="3962400" y="2209800"/>
          <a:ext cx="4495800" cy="3124200"/>
        </p:xfrm>
        <a:graphic>
          <a:graphicData uri="http://schemas.openxmlformats.org/drawingml/2006/table">
            <a:tbl>
              <a:tblPr/>
              <a:tblGrid>
                <a:gridCol w="898525">
                  <a:extLst>
                    <a:ext uri="{9D8B030D-6E8A-4147-A177-3AD203B41FA5}">
                      <a16:colId xmlns:a16="http://schemas.microsoft.com/office/drawing/2014/main" val="3565987317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691466453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26068369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41118976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1036198057"/>
                    </a:ext>
                  </a:extLst>
                </a:gridCol>
              </a:tblGrid>
              <a:tr h="781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596447"/>
                  </a:ext>
                </a:extLst>
              </a:tr>
              <a:tr h="781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557037"/>
                  </a:ext>
                </a:extLst>
              </a:tr>
              <a:tr h="781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307306"/>
                  </a:ext>
                </a:extLst>
              </a:tr>
              <a:tr h="781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195373"/>
                  </a:ext>
                </a:extLst>
              </a:tr>
            </a:tbl>
          </a:graphicData>
        </a:graphic>
      </p:graphicFrame>
      <p:sp>
        <p:nvSpPr>
          <p:cNvPr id="57381" name="Line 37"/>
          <p:cNvSpPr>
            <a:spLocks noChangeShapeType="1"/>
          </p:cNvSpPr>
          <p:nvPr/>
        </p:nvSpPr>
        <p:spPr bwMode="auto">
          <a:xfrm>
            <a:off x="5529263" y="4343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2" name="Line 38"/>
          <p:cNvSpPr>
            <a:spLocks noChangeShapeType="1"/>
          </p:cNvSpPr>
          <p:nvPr/>
        </p:nvSpPr>
        <p:spPr bwMode="auto">
          <a:xfrm flipV="1">
            <a:off x="6400800" y="355282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3" name="Line 39"/>
          <p:cNvSpPr>
            <a:spLocks noChangeShapeType="1"/>
          </p:cNvSpPr>
          <p:nvPr/>
        </p:nvSpPr>
        <p:spPr bwMode="auto">
          <a:xfrm flipH="1">
            <a:off x="5519739" y="3505200"/>
            <a:ext cx="4095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4" name="Line 40"/>
          <p:cNvSpPr>
            <a:spLocks noChangeShapeType="1"/>
          </p:cNvSpPr>
          <p:nvPr/>
        </p:nvSpPr>
        <p:spPr bwMode="auto">
          <a:xfrm flipV="1">
            <a:off x="5486400" y="2743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3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</a:rPr>
              <a:t>Calculating new Q(s, a) values</a:t>
            </a:r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4546278" y="2630896"/>
            <a:ext cx="85472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altLang="en-US" sz="1200">
                <a:cs typeface="Times New Roman" panose="02020603050405020304" pitchFamily="18" charset="0"/>
              </a:rPr>
              <a:t>                   </a:t>
            </a:r>
            <a:endParaRPr lang="en-US" altLang="en-US" sz="2400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4546278" y="3238908"/>
            <a:ext cx="85472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altLang="en-US" sz="1200">
                <a:cs typeface="Times New Roman" panose="02020603050405020304" pitchFamily="18" charset="0"/>
              </a:rPr>
              <a:t>                   </a:t>
            </a:r>
            <a:endParaRPr lang="en-US" altLang="en-US" sz="2400"/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4546278" y="3732621"/>
            <a:ext cx="85472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altLang="en-US" sz="1200">
                <a:cs typeface="Times New Roman" panose="02020603050405020304" pitchFamily="18" charset="0"/>
              </a:rPr>
              <a:t>                   </a:t>
            </a:r>
            <a:endParaRPr lang="en-US" altLang="en-US" sz="2400"/>
          </a:p>
        </p:txBody>
      </p:sp>
      <p:grpSp>
        <p:nvGrpSpPr>
          <p:cNvPr id="58393" name="Group 25"/>
          <p:cNvGrpSpPr>
            <a:grpSpLocks/>
          </p:cNvGrpSpPr>
          <p:nvPr/>
        </p:nvGrpSpPr>
        <p:grpSpPr bwMode="auto">
          <a:xfrm>
            <a:off x="2362200" y="2590801"/>
            <a:ext cx="7391400" cy="771525"/>
            <a:chOff x="528" y="1632"/>
            <a:chExt cx="4656" cy="486"/>
          </a:xfrm>
        </p:grpSpPr>
        <p:graphicFrame>
          <p:nvGraphicFramePr>
            <p:cNvPr id="5837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7381347"/>
                </p:ext>
              </p:extLst>
            </p:nvPr>
          </p:nvGraphicFramePr>
          <p:xfrm>
            <a:off x="1558" y="1687"/>
            <a:ext cx="1872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49" name="Equation" r:id="rId3" imgW="2209800" imgH="215900" progId="Equation.3">
                    <p:embed/>
                  </p:oleObj>
                </mc:Choice>
                <mc:Fallback>
                  <p:oleObj name="Equation" r:id="rId3" imgW="2209800" imgH="215900" progId="Equation.3">
                    <p:embed/>
                    <p:pic>
                      <p:nvPicPr>
                        <p:cNvPr id="5837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8" y="1687"/>
                          <a:ext cx="1872" cy="214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0272943"/>
                </p:ext>
              </p:extLst>
            </p:nvPr>
          </p:nvGraphicFramePr>
          <p:xfrm>
            <a:off x="1536" y="1920"/>
            <a:ext cx="76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0" name="Equation" r:id="rId5" imgW="888614" imgH="215806" progId="Equation.3">
                    <p:embed/>
                  </p:oleObj>
                </mc:Choice>
                <mc:Fallback>
                  <p:oleObj name="Equation" r:id="rId5" imgW="888614" imgH="215806" progId="Equation.3">
                    <p:embed/>
                    <p:pic>
                      <p:nvPicPr>
                        <p:cNvPr id="5837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920"/>
                          <a:ext cx="768" cy="19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78" name="Line 10"/>
            <p:cNvSpPr>
              <a:spLocks noChangeShapeType="1"/>
            </p:cNvSpPr>
            <p:nvPr/>
          </p:nvSpPr>
          <p:spPr bwMode="auto">
            <a:xfrm>
              <a:off x="528" y="1632"/>
              <a:ext cx="465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2" name="Text Box 14"/>
            <p:cNvSpPr txBox="1">
              <a:spLocks noChangeArrowheads="1"/>
            </p:cNvSpPr>
            <p:nvPr/>
          </p:nvSpPr>
          <p:spPr bwMode="auto">
            <a:xfrm>
              <a:off x="576" y="1680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1</a:t>
              </a:r>
              <a:r>
                <a:rPr lang="en-US" altLang="en-US" baseline="30000"/>
                <a:t>st</a:t>
              </a:r>
              <a:r>
                <a:rPr lang="en-US" altLang="en-US"/>
                <a:t> step:</a:t>
              </a:r>
            </a:p>
          </p:txBody>
        </p:sp>
      </p:grpSp>
      <p:grpSp>
        <p:nvGrpSpPr>
          <p:cNvPr id="58394" name="Group 26"/>
          <p:cNvGrpSpPr>
            <a:grpSpLocks/>
          </p:cNvGrpSpPr>
          <p:nvPr/>
        </p:nvGrpSpPr>
        <p:grpSpPr bwMode="auto">
          <a:xfrm>
            <a:off x="2362200" y="3429001"/>
            <a:ext cx="7391400" cy="752475"/>
            <a:chOff x="528" y="2160"/>
            <a:chExt cx="4656" cy="474"/>
          </a:xfrm>
        </p:grpSpPr>
        <p:sp>
          <p:nvSpPr>
            <p:cNvPr id="58385" name="Text Box 17"/>
            <p:cNvSpPr txBox="1">
              <a:spLocks noChangeArrowheads="1"/>
            </p:cNvSpPr>
            <p:nvPr/>
          </p:nvSpPr>
          <p:spPr bwMode="auto">
            <a:xfrm>
              <a:off x="576" y="2208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2</a:t>
              </a:r>
              <a:r>
                <a:rPr lang="en-US" altLang="en-US" baseline="30000"/>
                <a:t>nd</a:t>
              </a:r>
              <a:r>
                <a:rPr lang="en-US" altLang="en-US"/>
                <a:t> step:</a:t>
              </a:r>
            </a:p>
          </p:txBody>
        </p:sp>
        <p:sp>
          <p:nvSpPr>
            <p:cNvPr id="58386" name="Line 18"/>
            <p:cNvSpPr>
              <a:spLocks noChangeShapeType="1"/>
            </p:cNvSpPr>
            <p:nvPr/>
          </p:nvSpPr>
          <p:spPr bwMode="auto">
            <a:xfrm>
              <a:off x="528" y="2160"/>
              <a:ext cx="465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58387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0360447"/>
                </p:ext>
              </p:extLst>
            </p:nvPr>
          </p:nvGraphicFramePr>
          <p:xfrm>
            <a:off x="1558" y="2184"/>
            <a:ext cx="1829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1" name="Equation" r:id="rId7" imgW="2158920" imgH="228600" progId="Equation.3">
                    <p:embed/>
                  </p:oleObj>
                </mc:Choice>
                <mc:Fallback>
                  <p:oleObj name="Equation" r:id="rId7" imgW="2158920" imgH="228600" progId="Equation.3">
                    <p:embed/>
                    <p:pic>
                      <p:nvPicPr>
                        <p:cNvPr id="58387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8" y="2184"/>
                          <a:ext cx="1829" cy="22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8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6706806"/>
                </p:ext>
              </p:extLst>
            </p:nvPr>
          </p:nvGraphicFramePr>
          <p:xfrm>
            <a:off x="1536" y="2424"/>
            <a:ext cx="76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2" name="Equation" r:id="rId9" imgW="888840" imgH="228600" progId="Equation.3">
                    <p:embed/>
                  </p:oleObj>
                </mc:Choice>
                <mc:Fallback>
                  <p:oleObj name="Equation" r:id="rId9" imgW="888840" imgH="228600" progId="Equation.3">
                    <p:embed/>
                    <p:pic>
                      <p:nvPicPr>
                        <p:cNvPr id="58388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424"/>
                          <a:ext cx="768" cy="21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395" name="Group 27"/>
          <p:cNvGrpSpPr>
            <a:grpSpLocks/>
          </p:cNvGrpSpPr>
          <p:nvPr/>
        </p:nvGrpSpPr>
        <p:grpSpPr bwMode="auto">
          <a:xfrm>
            <a:off x="2362200" y="4266667"/>
            <a:ext cx="7391400" cy="742950"/>
            <a:chOff x="528" y="2688"/>
            <a:chExt cx="4656" cy="468"/>
          </a:xfrm>
        </p:grpSpPr>
        <p:sp>
          <p:nvSpPr>
            <p:cNvPr id="58379" name="Line 11"/>
            <p:cNvSpPr>
              <a:spLocks noChangeShapeType="1"/>
            </p:cNvSpPr>
            <p:nvPr/>
          </p:nvSpPr>
          <p:spPr bwMode="auto">
            <a:xfrm>
              <a:off x="528" y="2688"/>
              <a:ext cx="465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3" name="Text Box 15"/>
            <p:cNvSpPr txBox="1">
              <a:spLocks noChangeArrowheads="1"/>
            </p:cNvSpPr>
            <p:nvPr/>
          </p:nvSpPr>
          <p:spPr bwMode="auto">
            <a:xfrm>
              <a:off x="576" y="2793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3</a:t>
              </a:r>
              <a:r>
                <a:rPr lang="en-US" altLang="en-US" baseline="30000"/>
                <a:t>rd</a:t>
              </a:r>
              <a:r>
                <a:rPr lang="en-US" altLang="en-US"/>
                <a:t> step:</a:t>
              </a:r>
            </a:p>
          </p:txBody>
        </p:sp>
        <p:graphicFrame>
          <p:nvGraphicFramePr>
            <p:cNvPr id="58389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2011361"/>
                </p:ext>
              </p:extLst>
            </p:nvPr>
          </p:nvGraphicFramePr>
          <p:xfrm>
            <a:off x="1568" y="2725"/>
            <a:ext cx="1807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3" name="Equation" r:id="rId11" imgW="2133360" imgH="228600" progId="Equation.3">
                    <p:embed/>
                  </p:oleObj>
                </mc:Choice>
                <mc:Fallback>
                  <p:oleObj name="Equation" r:id="rId11" imgW="2133360" imgH="228600" progId="Equation.3">
                    <p:embed/>
                    <p:pic>
                      <p:nvPicPr>
                        <p:cNvPr id="58389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8" y="2725"/>
                          <a:ext cx="1807" cy="22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90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0821585"/>
                </p:ext>
              </p:extLst>
            </p:nvPr>
          </p:nvGraphicFramePr>
          <p:xfrm>
            <a:off x="1515" y="2947"/>
            <a:ext cx="746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4" name="Equation" r:id="rId13" imgW="863280" imgH="228600" progId="Equation.3">
                    <p:embed/>
                  </p:oleObj>
                </mc:Choice>
                <mc:Fallback>
                  <p:oleObj name="Equation" r:id="rId13" imgW="863280" imgH="228600" progId="Equation.3">
                    <p:embed/>
                    <p:pic>
                      <p:nvPicPr>
                        <p:cNvPr id="5839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5" y="2947"/>
                          <a:ext cx="746" cy="209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396" name="Group 28"/>
          <p:cNvGrpSpPr>
            <a:grpSpLocks/>
          </p:cNvGrpSpPr>
          <p:nvPr/>
        </p:nvGrpSpPr>
        <p:grpSpPr bwMode="auto">
          <a:xfrm>
            <a:off x="2362200" y="5105401"/>
            <a:ext cx="7391400" cy="823913"/>
            <a:chOff x="528" y="3216"/>
            <a:chExt cx="4656" cy="519"/>
          </a:xfrm>
        </p:grpSpPr>
        <p:sp>
          <p:nvSpPr>
            <p:cNvPr id="58380" name="Line 12"/>
            <p:cNvSpPr>
              <a:spLocks noChangeShapeType="1"/>
            </p:cNvSpPr>
            <p:nvPr/>
          </p:nvSpPr>
          <p:spPr bwMode="auto">
            <a:xfrm>
              <a:off x="528" y="3216"/>
              <a:ext cx="465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>
              <a:off x="528" y="3735"/>
              <a:ext cx="465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4" name="Text Box 16"/>
            <p:cNvSpPr txBox="1">
              <a:spLocks noChangeArrowheads="1"/>
            </p:cNvSpPr>
            <p:nvPr/>
          </p:nvSpPr>
          <p:spPr bwMode="auto">
            <a:xfrm>
              <a:off x="576" y="3417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4</a:t>
              </a:r>
              <a:r>
                <a:rPr lang="en-US" altLang="en-US" baseline="30000"/>
                <a:t>th</a:t>
              </a:r>
              <a:r>
                <a:rPr lang="en-US" altLang="en-US"/>
                <a:t> step:</a:t>
              </a:r>
            </a:p>
          </p:txBody>
        </p:sp>
        <p:graphicFrame>
          <p:nvGraphicFramePr>
            <p:cNvPr id="58391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7735419"/>
                </p:ext>
              </p:extLst>
            </p:nvPr>
          </p:nvGraphicFramePr>
          <p:xfrm>
            <a:off x="1536" y="3234"/>
            <a:ext cx="1872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5" name="Equation" r:id="rId15" imgW="2209680" imgH="228600" progId="Equation.3">
                    <p:embed/>
                  </p:oleObj>
                </mc:Choice>
                <mc:Fallback>
                  <p:oleObj name="Equation" r:id="rId15" imgW="2209680" imgH="228600" progId="Equation.3">
                    <p:embed/>
                    <p:pic>
                      <p:nvPicPr>
                        <p:cNvPr id="58391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234"/>
                          <a:ext cx="1872" cy="22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92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1864423"/>
                </p:ext>
              </p:extLst>
            </p:nvPr>
          </p:nvGraphicFramePr>
          <p:xfrm>
            <a:off x="1515" y="3475"/>
            <a:ext cx="811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6" name="Equation" r:id="rId17" imgW="939600" imgH="228600" progId="Equation.3">
                    <p:embed/>
                  </p:oleObj>
                </mc:Choice>
                <mc:Fallback>
                  <p:oleObj name="Equation" r:id="rId17" imgW="939600" imgH="228600" progId="Equation.3">
                    <p:embed/>
                    <p:pic>
                      <p:nvPicPr>
                        <p:cNvPr id="58392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5" y="3475"/>
                          <a:ext cx="811" cy="209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397" name="Object 2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769488"/>
              </p:ext>
            </p:extLst>
          </p:nvPr>
        </p:nvGraphicFramePr>
        <p:xfrm>
          <a:off x="2465459" y="1663183"/>
          <a:ext cx="66294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7" name="Equation" r:id="rId19" imgW="3111480" imgH="330120" progId="Equation.3">
                  <p:embed/>
                </p:oleObj>
              </mc:Choice>
              <mc:Fallback>
                <p:oleObj name="Equation" r:id="rId19" imgW="3111480" imgH="330120" progId="Equation.3">
                  <p:embed/>
                  <p:pic>
                    <p:nvPicPr>
                      <p:cNvPr id="5839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459" y="1663183"/>
                        <a:ext cx="66294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039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Times New Roman" panose="02020603050405020304" pitchFamily="18" charset="0"/>
              </a:rPr>
              <a:t>The Q(s, a) function after the first episode</a:t>
            </a:r>
          </a:p>
        </p:txBody>
      </p:sp>
      <p:graphicFrame>
        <p:nvGraphicFramePr>
          <p:cNvPr id="59971" name="Group 5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001462"/>
              </p:ext>
            </p:extLst>
          </p:nvPr>
        </p:nvGraphicFramePr>
        <p:xfrm>
          <a:off x="2590800" y="2590800"/>
          <a:ext cx="7467600" cy="3139124"/>
        </p:xfrm>
        <a:graphic>
          <a:graphicData uri="http://schemas.openxmlformats.org/drawingml/2006/table">
            <a:tbl>
              <a:tblPr/>
              <a:tblGrid>
                <a:gridCol w="347663">
                  <a:extLst>
                    <a:ext uri="{9D8B030D-6E8A-4147-A177-3AD203B41FA5}">
                      <a16:colId xmlns:a16="http://schemas.microsoft.com/office/drawing/2014/main" val="752166629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522070599"/>
                    </a:ext>
                  </a:extLst>
                </a:gridCol>
                <a:gridCol w="296862">
                  <a:extLst>
                    <a:ext uri="{9D8B030D-6E8A-4147-A177-3AD203B41FA5}">
                      <a16:colId xmlns:a16="http://schemas.microsoft.com/office/drawing/2014/main" val="3548505751"/>
                    </a:ext>
                  </a:extLst>
                </a:gridCol>
                <a:gridCol w="296863">
                  <a:extLst>
                    <a:ext uri="{9D8B030D-6E8A-4147-A177-3AD203B41FA5}">
                      <a16:colId xmlns:a16="http://schemas.microsoft.com/office/drawing/2014/main" val="2226774011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1864628604"/>
                    </a:ext>
                  </a:extLst>
                </a:gridCol>
                <a:gridCol w="296862">
                  <a:extLst>
                    <a:ext uri="{9D8B030D-6E8A-4147-A177-3AD203B41FA5}">
                      <a16:colId xmlns:a16="http://schemas.microsoft.com/office/drawing/2014/main" val="1036166292"/>
                    </a:ext>
                  </a:extLst>
                </a:gridCol>
                <a:gridCol w="296863">
                  <a:extLst>
                    <a:ext uri="{9D8B030D-6E8A-4147-A177-3AD203B41FA5}">
                      <a16:colId xmlns:a16="http://schemas.microsoft.com/office/drawing/2014/main" val="3782820932"/>
                    </a:ext>
                  </a:extLst>
                </a:gridCol>
                <a:gridCol w="382587">
                  <a:extLst>
                    <a:ext uri="{9D8B030D-6E8A-4147-A177-3AD203B41FA5}">
                      <a16:colId xmlns:a16="http://schemas.microsoft.com/office/drawing/2014/main" val="23142381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54443472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1375818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74007794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835656974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326840718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308546585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037376541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449166997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153022836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819534636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670040450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364453225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993053799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565803"/>
                  </a:ext>
                </a:extLst>
              </a:tr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257896"/>
                  </a:ext>
                </a:extLst>
              </a:tr>
              <a:tr h="654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156481"/>
                  </a:ext>
                </a:extLst>
              </a:tr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545478"/>
                  </a:ext>
                </a:extLst>
              </a:tr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194354"/>
                  </a:ext>
                </a:extLst>
              </a:tr>
            </a:tbl>
          </a:graphicData>
        </a:graphic>
      </p:graphicFrame>
      <p:sp>
        <p:nvSpPr>
          <p:cNvPr id="59542" name="Text Box 150"/>
          <p:cNvSpPr txBox="1">
            <a:spLocks noChangeArrowheads="1"/>
          </p:cNvSpPr>
          <p:nvPr/>
        </p:nvSpPr>
        <p:spPr bwMode="auto">
          <a:xfrm>
            <a:off x="5867400" y="19812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</a:p>
        </p:txBody>
      </p:sp>
      <p:sp>
        <p:nvSpPr>
          <p:cNvPr id="59543" name="Text Box 151"/>
          <p:cNvSpPr txBox="1">
            <a:spLocks noChangeArrowheads="1"/>
          </p:cNvSpPr>
          <p:nvPr/>
        </p:nvSpPr>
        <p:spPr bwMode="auto">
          <a:xfrm>
            <a:off x="1719943" y="2939143"/>
            <a:ext cx="6858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sv-SE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ctr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  <a:p>
            <a:pPr algn="ctr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algn="ctr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16672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42" grpId="0"/>
      <p:bldP spid="5954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3456</TotalTime>
  <Words>1041</Words>
  <Application>Microsoft Macintosh PowerPoint</Application>
  <PresentationFormat>Widescreen</PresentationFormat>
  <Paragraphs>869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Example</vt:lpstr>
      <vt:lpstr>States and Actions</vt:lpstr>
      <vt:lpstr>Initializing the Q(s, a) function</vt:lpstr>
      <vt:lpstr>An Episode</vt:lpstr>
      <vt:lpstr>Calculating new Q(s, a) values</vt:lpstr>
      <vt:lpstr>The Q(s, a) function after the first episode</vt:lpstr>
      <vt:lpstr>A second episode</vt:lpstr>
      <vt:lpstr>Calculating new Q(s, a) values</vt:lpstr>
      <vt:lpstr>The Q(s, a) function after the second episode</vt:lpstr>
      <vt:lpstr>The Q(s, a) function after a few episodes</vt:lpstr>
      <vt:lpstr>One of the optimal policies</vt:lpstr>
      <vt:lpstr>An optimal policy graphically</vt:lpstr>
      <vt:lpstr>Another of the optimal policies</vt:lpstr>
      <vt:lpstr>Another optimal policy graphically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Reinforcement Learning?</dc:title>
  <dc:creator>Windows User</dc:creator>
  <cp:lastModifiedBy>Microsoft Office User</cp:lastModifiedBy>
  <cp:revision>141</cp:revision>
  <dcterms:created xsi:type="dcterms:W3CDTF">2019-02-28T22:11:54Z</dcterms:created>
  <dcterms:modified xsi:type="dcterms:W3CDTF">2019-03-18T07:58:21Z</dcterms:modified>
</cp:coreProperties>
</file>