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5" r:id="rId3"/>
    <p:sldId id="269" r:id="rId4"/>
    <p:sldId id="257" r:id="rId5"/>
    <p:sldId id="261" r:id="rId6"/>
    <p:sldId id="262" r:id="rId7"/>
    <p:sldId id="263" r:id="rId8"/>
    <p:sldId id="264" r:id="rId9"/>
    <p:sldId id="265" r:id="rId10"/>
    <p:sldId id="266" r:id="rId11"/>
    <p:sldId id="267" r:id="rId12"/>
    <p:sldId id="293" r:id="rId13"/>
    <p:sldId id="303" r:id="rId14"/>
    <p:sldId id="286"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60"/>
  </p:normalViewPr>
  <p:slideViewPr>
    <p:cSldViewPr snapToGrid="0">
      <p:cViewPr varScale="1">
        <p:scale>
          <a:sx n="107" d="100"/>
          <a:sy n="107" d="100"/>
        </p:scale>
        <p:origin x="19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dirty="0"/>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526F15-631A-467F-9822-A928851B53CB}" type="slidenum">
              <a:rPr lang="fr-CH" altLang="en-US"/>
              <a:pPr>
                <a:spcBef>
                  <a:spcPct val="0"/>
                </a:spcBef>
              </a:pPr>
              <a:t>3</a:t>
            </a:fld>
            <a:endParaRPr lang="fr-CH"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H" altLang="en-US">
              <a:latin typeface="Arial" panose="020B0604020202020204" pitchFamily="34" charset="0"/>
            </a:endParaRPr>
          </a:p>
        </p:txBody>
      </p:sp>
    </p:spTree>
    <p:extLst>
      <p:ext uri="{BB962C8B-B14F-4D97-AF65-F5344CB8AC3E}">
        <p14:creationId xmlns:p14="http://schemas.microsoft.com/office/powerpoint/2010/main" val="102697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8254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A97288-8B15-41ED-A24E-B3B228AC66E1}" type="slidenum">
              <a:rPr lang="fr-CH" altLang="en-US"/>
              <a:pPr>
                <a:spcBef>
                  <a:spcPct val="0"/>
                </a:spcBef>
              </a:pPr>
              <a:t>11</a:t>
            </a:fld>
            <a:endParaRPr lang="fr-CH"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H" altLang="en-US">
              <a:latin typeface="Arial" panose="020B0604020202020204" pitchFamily="34" charset="0"/>
            </a:endParaRPr>
          </a:p>
        </p:txBody>
      </p:sp>
    </p:spTree>
    <p:extLst>
      <p:ext uri="{BB962C8B-B14F-4D97-AF65-F5344CB8AC3E}">
        <p14:creationId xmlns:p14="http://schemas.microsoft.com/office/powerpoint/2010/main" val="15311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sr-Latn-C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sr-Latn-CS" altLang="en-US"/>
          </a:p>
        </p:txBody>
      </p:sp>
      <p:sp>
        <p:nvSpPr>
          <p:cNvPr id="5" name="Rectangle 6"/>
          <p:cNvSpPr>
            <a:spLocks noGrp="1" noChangeArrowheads="1"/>
          </p:cNvSpPr>
          <p:nvPr>
            <p:ph type="sldNum" sz="quarter" idx="12"/>
          </p:nvPr>
        </p:nvSpPr>
        <p:spPr>
          <a:ln/>
        </p:spPr>
        <p:txBody>
          <a:bodyPr/>
          <a:lstStyle>
            <a:lvl1pPr>
              <a:defRPr/>
            </a:lvl1pPr>
          </a:lstStyle>
          <a:p>
            <a:pPr>
              <a:defRPr/>
            </a:pPr>
            <a:fld id="{003787D4-32A7-4928-9C02-86149537133B}" type="slidenum">
              <a:rPr lang="sr-Latn-CS" altLang="en-US"/>
              <a:pPr>
                <a:defRPr/>
              </a:pPr>
              <a:t>‹#›</a:t>
            </a:fld>
            <a:endParaRPr lang="sr-Latn-CS" altLang="en-US"/>
          </a:p>
        </p:txBody>
      </p:sp>
    </p:spTree>
    <p:extLst>
      <p:ext uri="{BB962C8B-B14F-4D97-AF65-F5344CB8AC3E}">
        <p14:creationId xmlns:p14="http://schemas.microsoft.com/office/powerpoint/2010/main" val="428209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dirty="0"/>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dirty="0"/>
          </a:p>
        </p:txBody>
      </p:sp>
      <p:sp>
        <p:nvSpPr>
          <p:cNvPr id="7" name="Oval 6">
            <a:extLst>
              <a:ext uri="{FF2B5EF4-FFF2-40B4-BE49-F238E27FC236}">
                <a16:creationId xmlns:a16="http://schemas.microsoft.com/office/drawing/2014/main" id="{4EB7EBA4-B2D0-0A44-8D40-B28ACF2AE1BA}"/>
              </a:ext>
            </a:extLst>
          </p:cNvPr>
          <p:cNvSpPr/>
          <p:nvPr userDrawn="1"/>
        </p:nvSpPr>
        <p:spPr>
          <a:xfrm>
            <a:off x="2456046" y="365125"/>
            <a:ext cx="7564776" cy="5722524"/>
          </a:xfrm>
          <a:prstGeom prst="ellipse">
            <a:avLst/>
          </a:prstGeom>
          <a:blipFill dpi="0" rotWithShape="1">
            <a:blip r:embed="rId1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655" y="821244"/>
            <a:ext cx="12156516" cy="5509200"/>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5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with Strong Theories</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5.5  Case-based reasoning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Text Box 8"/>
          <p:cNvSpPr txBox="1">
            <a:spLocks noChangeArrowheads="1"/>
          </p:cNvSpPr>
          <p:nvPr/>
        </p:nvSpPr>
        <p:spPr bwMode="auto">
          <a:xfrm>
            <a:off x="487017" y="429315"/>
            <a:ext cx="11080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b="1" dirty="0">
                <a:latin typeface="Times New Roman" panose="02020603050405020304" pitchFamily="18" charset="0"/>
              </a:rPr>
              <a:t>CBR compared to other reasoning and learning approaches</a:t>
            </a:r>
            <a:endParaRPr lang="sr-Latn-CS" altLang="en-US" sz="3200" b="1" dirty="0">
              <a:latin typeface="Times New Roman" panose="02020603050405020304" pitchFamily="18" charset="0"/>
            </a:endParaRPr>
          </a:p>
        </p:txBody>
      </p:sp>
      <p:sp>
        <p:nvSpPr>
          <p:cNvPr id="2" name="TextBox 1"/>
          <p:cNvSpPr txBox="1"/>
          <p:nvPr/>
        </p:nvSpPr>
        <p:spPr>
          <a:xfrm>
            <a:off x="1152939" y="1598190"/>
            <a:ext cx="8118640" cy="3816429"/>
          </a:xfrm>
          <a:prstGeom prst="rect">
            <a:avLst/>
          </a:prstGeom>
          <a:noFill/>
        </p:spPr>
        <p:txBody>
          <a:bodyPr wrap="square" rtlCol="0">
            <a:spAutoFit/>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One key difference between the implicit generalizations in CBR and the explicit generalizations in main stream inductive machine learning systems is concerned with  when the generalizations are made. </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US" altLang="en-US" sz="2000" dirty="0">
                <a:latin typeface="Times New Roman" panose="02020603050405020304" pitchFamily="18" charset="0"/>
                <a:cs typeface="Times New Roman" panose="02020603050405020304" pitchFamily="18" charset="0"/>
              </a:rPr>
              <a:t>Most inductive algorithms make their explicit generalizations from a set of training examples before the  presence of any  target problem. </a:t>
            </a:r>
          </a:p>
          <a:p>
            <a:pPr algn="just">
              <a:lnSpc>
                <a:spcPct val="80000"/>
              </a:lnSpc>
            </a:pPr>
            <a:r>
              <a:rPr lang="en-US" altLang="en-US" sz="2000" dirty="0">
                <a:latin typeface="Times New Roman" panose="02020603050405020304" pitchFamily="18" charset="0"/>
                <a:cs typeface="Times New Roman" panose="02020603050405020304" pitchFamily="18" charset="0"/>
              </a:rPr>
              <a:t>We call this: </a:t>
            </a:r>
            <a:r>
              <a:rPr lang="en-US" altLang="en-US" sz="2000" b="1" dirty="0">
                <a:latin typeface="Times New Roman" panose="02020603050405020304" pitchFamily="18" charset="0"/>
                <a:cs typeface="Times New Roman" panose="02020603050405020304" pitchFamily="18" charset="0"/>
              </a:rPr>
              <a:t>eager generalization. </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US" altLang="en-US" sz="2000" dirty="0">
                <a:latin typeface="Times New Roman" panose="02020603050405020304" pitchFamily="18" charset="0"/>
                <a:cs typeface="Times New Roman" panose="02020603050405020304" pitchFamily="18" charset="0"/>
              </a:rPr>
              <a:t>This is in contrast to CBR, which delays its typically implicit generalizations until testing time. </a:t>
            </a:r>
          </a:p>
          <a:p>
            <a:pPr algn="just">
              <a:lnSpc>
                <a:spcPct val="80000"/>
              </a:lnSpc>
            </a:pPr>
            <a:r>
              <a:rPr lang="en-US" altLang="en-US" sz="2000" dirty="0">
                <a:latin typeface="Times New Roman" panose="02020603050405020304" pitchFamily="18" charset="0"/>
                <a:cs typeface="Times New Roman" panose="02020603050405020304" pitchFamily="18" charset="0"/>
              </a:rPr>
              <a:t>We call this: </a:t>
            </a:r>
            <a:r>
              <a:rPr lang="en-US" altLang="en-US" sz="2000" b="1" dirty="0">
                <a:latin typeface="Times New Roman" panose="02020603050405020304" pitchFamily="18" charset="0"/>
                <a:cs typeface="Times New Roman" panose="02020603050405020304" pitchFamily="18" charset="0"/>
              </a:rPr>
              <a:t>lazy generalization.</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US" altLang="en-US" sz="2000" dirty="0">
                <a:latin typeface="Times New Roman" panose="02020603050405020304" pitchFamily="18" charset="0"/>
                <a:cs typeface="Times New Roman" panose="02020603050405020304" pitchFamily="18" charset="0"/>
              </a:rPr>
              <a:t>CBR therefore tends to be a good approach for rich, complex domains in which there are multitude of ways to generalize a case.</a:t>
            </a:r>
          </a:p>
          <a:p>
            <a:endParaRPr lang="en-US" dirty="0"/>
          </a:p>
        </p:txBody>
      </p:sp>
    </p:spTree>
    <p:extLst>
      <p:ext uri="{BB962C8B-B14F-4D97-AF65-F5344CB8AC3E}">
        <p14:creationId xmlns:p14="http://schemas.microsoft.com/office/powerpoint/2010/main" val="338397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DB0D6D-25E5-4C20-BB1B-74A074DB7674}" type="slidenum">
              <a:rPr lang="en-US" altLang="en-US" sz="1400"/>
              <a:pPr>
                <a:spcBef>
                  <a:spcPct val="0"/>
                </a:spcBef>
                <a:buFontTx/>
                <a:buNone/>
              </a:pPr>
              <a:t>11</a:t>
            </a:fld>
            <a:endParaRPr lang="en-US" altLang="en-US" sz="1400"/>
          </a:p>
        </p:txBody>
      </p:sp>
      <p:sp>
        <p:nvSpPr>
          <p:cNvPr id="18435" name="Text Box 2"/>
          <p:cNvSpPr txBox="1">
            <a:spLocks noChangeArrowheads="1"/>
          </p:cNvSpPr>
          <p:nvPr/>
        </p:nvSpPr>
        <p:spPr bwMode="auto">
          <a:xfrm>
            <a:off x="254138" y="1371504"/>
            <a:ext cx="1085582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tabLst>
                <a:tab pos="442913" algn="l"/>
              </a:tabLst>
              <a:defRPr sz="3200">
                <a:solidFill>
                  <a:schemeClr val="tx1"/>
                </a:solidFill>
                <a:latin typeface="Arial" panose="020B0604020202020204" pitchFamily="34" charset="0"/>
              </a:defRPr>
            </a:lvl1pPr>
            <a:lvl2pPr marL="542925" indent="-276225">
              <a:spcBef>
                <a:spcPct val="20000"/>
              </a:spcBef>
              <a:buChar char="–"/>
              <a:tabLst>
                <a:tab pos="442913" algn="l"/>
              </a:tabLst>
              <a:defRPr sz="2800">
                <a:solidFill>
                  <a:schemeClr val="tx1"/>
                </a:solidFill>
                <a:latin typeface="Arial" panose="020B0604020202020204" pitchFamily="34" charset="0"/>
              </a:defRPr>
            </a:lvl2pPr>
            <a:lvl3pPr marL="1143000" indent="-228600">
              <a:spcBef>
                <a:spcPct val="20000"/>
              </a:spcBef>
              <a:buChar char="•"/>
              <a:tabLst>
                <a:tab pos="442913" algn="l"/>
              </a:tabLst>
              <a:defRPr sz="2400">
                <a:solidFill>
                  <a:schemeClr val="tx1"/>
                </a:solidFill>
                <a:latin typeface="Arial" panose="020B0604020202020204" pitchFamily="34" charset="0"/>
              </a:defRPr>
            </a:lvl3pPr>
            <a:lvl4pPr marL="1600200" indent="-228600">
              <a:spcBef>
                <a:spcPct val="20000"/>
              </a:spcBef>
              <a:buChar char="–"/>
              <a:tabLst>
                <a:tab pos="442913" algn="l"/>
              </a:tabLst>
              <a:defRPr sz="2000">
                <a:solidFill>
                  <a:schemeClr val="tx1"/>
                </a:solidFill>
                <a:latin typeface="Arial" panose="020B0604020202020204" pitchFamily="34" charset="0"/>
              </a:defRPr>
            </a:lvl4pPr>
            <a:lvl5pPr marL="2057400" indent="-228600">
              <a:spcBef>
                <a:spcPct val="20000"/>
              </a:spcBef>
              <a:buChar char="»"/>
              <a:tabLst>
                <a:tab pos="4429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9pPr>
          </a:lstStyle>
          <a:p>
            <a:pPr marL="266700" lvl="1" indent="0">
              <a:spcBef>
                <a:spcPct val="0"/>
              </a:spcBef>
              <a:buNone/>
            </a:pPr>
            <a:r>
              <a:rPr lang="en-US" altLang="en-US" sz="2400" dirty="0">
                <a:latin typeface="Times New Roman" panose="02020603050405020304" pitchFamily="18" charset="0"/>
                <a:cs typeface="Times New Roman" panose="02020603050405020304" pitchFamily="18" charset="0"/>
              </a:rPr>
              <a:t>Cases are sometimes the best way to represent knowledge, especially when the available models or theories are unreliable (weak theory domains).</a:t>
            </a:r>
          </a:p>
          <a:p>
            <a:pPr marL="266700" lvl="1" indent="0" eaLnBrk="1" hangingPunct="1">
              <a:spcBef>
                <a:spcPct val="0"/>
              </a:spcBef>
              <a:buNone/>
            </a:pPr>
            <a:endParaRPr lang="sv-SE" altLang="en-US" sz="2400" dirty="0">
              <a:latin typeface="Times New Roman" panose="02020603050405020304" pitchFamily="18" charset="0"/>
              <a:cs typeface="Times New Roman" panose="02020603050405020304" pitchFamily="18" charset="0"/>
            </a:endParaRPr>
          </a:p>
          <a:p>
            <a:pPr marL="266700" lvl="1" indent="0">
              <a:spcBef>
                <a:spcPct val="0"/>
              </a:spcBef>
              <a:buNone/>
            </a:pPr>
            <a:r>
              <a:rPr lang="en-US" altLang="en-US" sz="2400" dirty="0">
                <a:latin typeface="Times New Roman" panose="02020603050405020304" pitchFamily="18" charset="0"/>
                <a:cs typeface="Times New Roman" panose="02020603050405020304" pitchFamily="18" charset="0"/>
              </a:rPr>
              <a:t>A good case is often an efficient shortcut in the search for good solutions.</a:t>
            </a:r>
          </a:p>
          <a:p>
            <a:pPr marL="266700" lvl="1" indent="0" eaLnBrk="1" hangingPunct="1">
              <a:spcBef>
                <a:spcPct val="0"/>
              </a:spcBef>
              <a:buNone/>
            </a:pPr>
            <a:endParaRPr lang="en-US" altLang="en-US" sz="2400" dirty="0">
              <a:latin typeface="Times New Roman" panose="02020603050405020304" pitchFamily="18" charset="0"/>
              <a:cs typeface="Times New Roman" panose="02020603050405020304" pitchFamily="18" charset="0"/>
            </a:endParaRPr>
          </a:p>
          <a:p>
            <a:pPr marL="266700" lvl="1" indent="0">
              <a:spcBef>
                <a:spcPct val="0"/>
              </a:spcBef>
              <a:buNone/>
            </a:pPr>
            <a:r>
              <a:rPr lang="en-US" altLang="en-US" sz="2400" dirty="0">
                <a:latin typeface="Times New Roman" panose="02020603050405020304" pitchFamily="18" charset="0"/>
                <a:cs typeface="Times New Roman" panose="02020603050405020304" pitchFamily="18" charset="0"/>
              </a:rPr>
              <a:t>The capability of a CBR is organically increased by the incremental  addition of new cases. Intrinsic advantages of an old case can be strengthened by incremental improvements due to the adaptions triggered by  new cases.</a:t>
            </a:r>
          </a:p>
          <a:p>
            <a:pPr lvl="1" eaLnBrk="1" hangingPunct="1">
              <a:spcBef>
                <a:spcPct val="0"/>
              </a:spcBef>
              <a:buFont typeface="Wingdings" panose="05000000000000000000" pitchFamily="2" charset="2"/>
              <a:buChar char="§"/>
            </a:pPr>
            <a:endParaRPr lang="sv-SE" altLang="en-US" sz="2400" dirty="0">
              <a:latin typeface="Times New Roman" panose="02020603050405020304" pitchFamily="18" charset="0"/>
              <a:cs typeface="Times New Roman" panose="02020603050405020304" pitchFamily="18" charset="0"/>
            </a:endParaRPr>
          </a:p>
          <a:p>
            <a:pPr marL="266700" lvl="1" indent="0">
              <a:spcBef>
                <a:spcPct val="0"/>
              </a:spcBef>
              <a:buNone/>
            </a:pPr>
            <a:r>
              <a:rPr lang="en-US" altLang="en-US" sz="2400" dirty="0">
                <a:latin typeface="Times New Roman" panose="02020603050405020304" pitchFamily="18" charset="0"/>
                <a:cs typeface="Times New Roman" panose="02020603050405020304" pitchFamily="18" charset="0"/>
              </a:rPr>
              <a:t>The processes  of storing cases and retrieving cases can be computationally less expensive than alternative learning mechanisms.</a:t>
            </a:r>
          </a:p>
        </p:txBody>
      </p:sp>
      <p:sp>
        <p:nvSpPr>
          <p:cNvPr id="5" name="Text Box 8"/>
          <p:cNvSpPr txBox="1">
            <a:spLocks noChangeArrowheads="1"/>
          </p:cNvSpPr>
          <p:nvPr/>
        </p:nvSpPr>
        <p:spPr bwMode="auto">
          <a:xfrm>
            <a:off x="254138" y="295270"/>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dirty="0">
                <a:latin typeface="Times New Roman" panose="02020603050405020304" pitchFamily="18" charset="0"/>
              </a:rPr>
              <a:t>Advantages with CBR systems </a:t>
            </a:r>
            <a:endParaRPr lang="en-US" sz="3200" dirty="0"/>
          </a:p>
        </p:txBody>
      </p:sp>
    </p:spTree>
    <p:extLst>
      <p:ext uri="{BB962C8B-B14F-4D97-AF65-F5344CB8AC3E}">
        <p14:creationId xmlns:p14="http://schemas.microsoft.com/office/powerpoint/2010/main" val="405323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body" idx="1"/>
          </p:nvPr>
        </p:nvSpPr>
        <p:spPr>
          <a:xfrm>
            <a:off x="791210" y="1552894"/>
            <a:ext cx="9267189" cy="4325937"/>
          </a:xfrm>
          <a:noFill/>
        </p:spPr>
        <p:txBody>
          <a:bodyPr/>
          <a:lstStyle/>
          <a:p>
            <a:pPr marL="0" indent="0" eaLnBrk="1" hangingPunct="1">
              <a:buNone/>
            </a:pPr>
            <a:r>
              <a:rPr lang="en-US" altLang="en-US" sz="2200" dirty="0">
                <a:latin typeface="Times New Roman" panose="02020603050405020304" pitchFamily="18" charset="0"/>
              </a:rPr>
              <a:t>Critics of CBR argue that CBR is an approach that accepts anecdotal evidence as its main operating principle.</a:t>
            </a:r>
          </a:p>
          <a:p>
            <a:pPr eaLnBrk="1" hangingPunct="1">
              <a:lnSpc>
                <a:spcPct val="80000"/>
              </a:lnSpc>
            </a:pPr>
            <a:endParaRPr lang="en-US" altLang="en-US" sz="2200" dirty="0">
              <a:latin typeface="Times New Roman" panose="02020603050405020304" pitchFamily="18" charset="0"/>
            </a:endParaRPr>
          </a:p>
          <a:p>
            <a:pPr marL="0" indent="0" algn="just" eaLnBrk="1" hangingPunct="1">
              <a:buNone/>
            </a:pPr>
            <a:r>
              <a:rPr lang="en-US" altLang="en-US" sz="2200" dirty="0">
                <a:latin typeface="Times New Roman" panose="02020603050405020304" pitchFamily="18" charset="0"/>
              </a:rPr>
              <a:t>Without statistically relevant data for backing up the implicit generalizations, there is no guarantee that the generalizations are correct.</a:t>
            </a:r>
            <a:endParaRPr lang="sv-SE" altLang="en-US" sz="2200" dirty="0">
              <a:latin typeface="Times New Roman" panose="02020603050405020304" pitchFamily="18" charset="0"/>
            </a:endParaRPr>
          </a:p>
          <a:p>
            <a:pPr marL="0" indent="0" algn="just" eaLnBrk="1" hangingPunct="1">
              <a:lnSpc>
                <a:spcPct val="80000"/>
              </a:lnSpc>
              <a:buNone/>
            </a:pPr>
            <a:endParaRPr lang="sv-SE" altLang="en-US" sz="2200" dirty="0">
              <a:latin typeface="Times New Roman" panose="02020603050405020304" pitchFamily="18" charset="0"/>
            </a:endParaRPr>
          </a:p>
          <a:p>
            <a:pPr marL="0" indent="0" algn="just" eaLnBrk="1" hangingPunct="1">
              <a:lnSpc>
                <a:spcPct val="80000"/>
              </a:lnSpc>
              <a:buNone/>
            </a:pPr>
            <a:r>
              <a:rPr lang="sv-SE" altLang="en-US" sz="2200" dirty="0">
                <a:latin typeface="Times New Roman" panose="02020603050405020304" pitchFamily="18" charset="0"/>
              </a:rPr>
              <a:t>------------------------------------------------------------------------------------------------</a:t>
            </a:r>
          </a:p>
          <a:p>
            <a:pPr marL="0" indent="0" algn="just" eaLnBrk="1" hangingPunct="1">
              <a:lnSpc>
                <a:spcPct val="80000"/>
              </a:lnSpc>
              <a:buNone/>
            </a:pPr>
            <a:endParaRPr lang="en-US" altLang="en-US" sz="2200" dirty="0">
              <a:latin typeface="Times New Roman" panose="02020603050405020304" pitchFamily="18" charset="0"/>
            </a:endParaRPr>
          </a:p>
          <a:p>
            <a:pPr marL="0" indent="0" eaLnBrk="1" hangingPunct="1">
              <a:buNone/>
            </a:pPr>
            <a:r>
              <a:rPr lang="en-US" altLang="en-US" sz="2200" dirty="0">
                <a:latin typeface="Times New Roman" panose="02020603050405020304" pitchFamily="18" charset="0"/>
              </a:rPr>
              <a:t>As an example of a response, recent research has defined CBR within a statistical framework that formalizes case-based inference as a specific type of probabilistic inference.</a:t>
            </a:r>
          </a:p>
        </p:txBody>
      </p:sp>
      <p:sp>
        <p:nvSpPr>
          <p:cNvPr id="23559" name="Text Box 7"/>
          <p:cNvSpPr txBox="1">
            <a:spLocks noChangeArrowheads="1"/>
          </p:cNvSpPr>
          <p:nvPr/>
        </p:nvSpPr>
        <p:spPr bwMode="auto">
          <a:xfrm>
            <a:off x="613411" y="488950"/>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b="1" dirty="0">
                <a:latin typeface="Times New Roman" panose="02020603050405020304" pitchFamily="18" charset="0"/>
              </a:rPr>
              <a:t>Criticism of the CBR</a:t>
            </a:r>
            <a:endParaRPr lang="sr-Latn-CS" altLang="en-US" sz="3200" b="1" dirty="0">
              <a:latin typeface="Times New Roman" panose="02020603050405020304" pitchFamily="18" charset="0"/>
            </a:endParaRPr>
          </a:p>
        </p:txBody>
      </p:sp>
    </p:spTree>
    <p:extLst>
      <p:ext uri="{BB962C8B-B14F-4D97-AF65-F5344CB8AC3E}">
        <p14:creationId xmlns:p14="http://schemas.microsoft.com/office/powerpoint/2010/main" val="219252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ext Box 7"/>
          <p:cNvSpPr txBox="1">
            <a:spLocks noChangeArrowheads="1"/>
          </p:cNvSpPr>
          <p:nvPr/>
        </p:nvSpPr>
        <p:spPr bwMode="auto">
          <a:xfrm>
            <a:off x="281941" y="203200"/>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b="1" dirty="0">
                <a:latin typeface="Times New Roman" panose="02020603050405020304" pitchFamily="18" charset="0"/>
              </a:rPr>
              <a:t>CBR applications</a:t>
            </a:r>
            <a:endParaRPr lang="sr-Latn-CS" altLang="en-US" sz="3200" b="1" dirty="0">
              <a:latin typeface="Times New Roman" panose="02020603050405020304" pitchFamily="18" charset="0"/>
            </a:endParaRPr>
          </a:p>
        </p:txBody>
      </p:sp>
      <p:sp>
        <p:nvSpPr>
          <p:cNvPr id="2" name="TextBox 1"/>
          <p:cNvSpPr txBox="1"/>
          <p:nvPr/>
        </p:nvSpPr>
        <p:spPr>
          <a:xfrm>
            <a:off x="937260" y="994410"/>
            <a:ext cx="7725833" cy="5115246"/>
          </a:xfrm>
          <a:prstGeom prst="rect">
            <a:avLst/>
          </a:prstGeom>
          <a:noFill/>
        </p:spPr>
        <p:txBody>
          <a:bodyPr wrap="none" rtlCol="0">
            <a:spAutoFit/>
          </a:bodyPr>
          <a:lstStyle/>
          <a:p>
            <a:pPr>
              <a:lnSpc>
                <a:spcPct val="80000"/>
              </a:lnSpc>
            </a:pPr>
            <a:r>
              <a:rPr lang="en-US" altLang="en-US" sz="2400" dirty="0">
                <a:latin typeface="Times New Roman" panose="02020603050405020304" pitchFamily="18" charset="0"/>
                <a:cs typeface="Times New Roman" panose="02020603050405020304" pitchFamily="18" charset="0"/>
              </a:rPr>
              <a:t>Help-desk and customer service systems</a:t>
            </a:r>
          </a:p>
          <a:p>
            <a:pPr>
              <a:lnSpc>
                <a:spcPct val="80000"/>
              </a:lnSpc>
            </a:pPr>
            <a:endParaRPr lang="en-US" altLang="en-US" sz="2400"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Recommender systems </a:t>
            </a:r>
          </a:p>
          <a:p>
            <a:r>
              <a:rPr lang="en-US" sz="2400" dirty="0">
                <a:latin typeface="Times New Roman" panose="02020603050405020304" pitchFamily="18" charset="0"/>
                <a:cs typeface="Times New Roman" panose="02020603050405020304" pitchFamily="18" charset="0"/>
              </a:rPr>
              <a:t>	CHEF (1986) – Create Recipes </a:t>
            </a:r>
          </a:p>
          <a:p>
            <a:r>
              <a:rPr lang="en-US" sz="2400" dirty="0">
                <a:latin typeface="Times New Roman" panose="02020603050405020304" pitchFamily="18" charset="0"/>
                <a:cs typeface="Times New Roman" panose="02020603050405020304" pitchFamily="18" charset="0"/>
              </a:rPr>
              <a:t>	JULIA (1992) – Meal Planning </a:t>
            </a:r>
          </a:p>
          <a:p>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Medical applications in particular diagnosis tasks</a:t>
            </a:r>
          </a:p>
          <a:p>
            <a:pPr>
              <a:lnSpc>
                <a:spcPct val="80000"/>
              </a:lnSpc>
            </a:pPr>
            <a:r>
              <a:rPr lang="en-US" sz="2400" dirty="0">
                <a:latin typeface="Times New Roman" panose="02020603050405020304" pitchFamily="18" charset="0"/>
                <a:cs typeface="Times New Roman" panose="02020603050405020304" pitchFamily="18" charset="0"/>
              </a:rPr>
              <a:t>	CASEY (1989) – Heart Failure Diagnosis </a:t>
            </a:r>
          </a:p>
          <a:p>
            <a:pPr>
              <a:lnSpc>
                <a:spcPct val="80000"/>
              </a:lnSpc>
            </a:pP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Applications in law in particular in Anglo Saxon law systems</a:t>
            </a:r>
          </a:p>
          <a:p>
            <a:pPr>
              <a:lnSpc>
                <a:spcPct val="80000"/>
              </a:lnSpc>
            </a:pPr>
            <a:r>
              <a:rPr lang="en-US" sz="2400" dirty="0">
                <a:latin typeface="Times New Roman" panose="02020603050405020304" pitchFamily="18" charset="0"/>
                <a:cs typeface="Times New Roman" panose="02020603050405020304" pitchFamily="18" charset="0"/>
              </a:rPr>
              <a:t>	JUDGE (1986) - Criminal Sentencing </a:t>
            </a:r>
          </a:p>
          <a:p>
            <a:pPr>
              <a:lnSpc>
                <a:spcPct val="80000"/>
              </a:lnSpc>
            </a:pPr>
            <a:endParaRPr lang="en-US" altLang="en-US" sz="2400"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Technical trouble shooting</a:t>
            </a:r>
          </a:p>
          <a:p>
            <a:pPr>
              <a:lnSpc>
                <a:spcPct val="80000"/>
              </a:lnSpc>
            </a:pPr>
            <a:r>
              <a:rPr lang="en-US" sz="2400" dirty="0">
                <a:latin typeface="Times New Roman" panose="02020603050405020304" pitchFamily="18" charset="0"/>
                <a:cs typeface="Times New Roman" panose="02020603050405020304" pitchFamily="18" charset="0"/>
              </a:rPr>
              <a:t>	CADET (1992) – Mechanical Parts Design</a:t>
            </a:r>
          </a:p>
          <a:p>
            <a:pPr>
              <a:lnSpc>
                <a:spcPct val="80000"/>
              </a:lnSpc>
            </a:pPr>
            <a:br>
              <a:rPr lang="en-US"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Financial and management decision making</a:t>
            </a:r>
          </a:p>
        </p:txBody>
      </p:sp>
    </p:spTree>
    <p:extLst>
      <p:ext uri="{BB962C8B-B14F-4D97-AF65-F5344CB8AC3E}">
        <p14:creationId xmlns:p14="http://schemas.microsoft.com/office/powerpoint/2010/main" val="218297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descr="ca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44" y="3972890"/>
            <a:ext cx="3384714" cy="202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descr="cas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877" y="4184029"/>
            <a:ext cx="5240888" cy="204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19498" y="394761"/>
            <a:ext cx="8156720" cy="3539430"/>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Example :   Technical Diagnosis of Car Faults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7" name="Picture 2" descr="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144" y="1149996"/>
            <a:ext cx="5770765" cy="251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75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693866"/>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5.6 will be on the topic:</a:t>
            </a:r>
          </a:p>
          <a:p>
            <a:endParaRPr lang="sv-SE" sz="2800"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Tutorial for Week 5</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040" y="129070"/>
            <a:ext cx="8940619" cy="584775"/>
          </a:xfrm>
          <a:prstGeom prst="rect">
            <a:avLst/>
          </a:prstGeom>
          <a:noFill/>
        </p:spPr>
        <p:txBody>
          <a:bodyPr wrap="square" rtlCol="0">
            <a:spAutoFit/>
          </a:bodyPr>
          <a:lstStyle/>
          <a:p>
            <a:r>
              <a:rPr lang="en-US" altLang="en-US" sz="3200" b="1" dirty="0">
                <a:latin typeface="Times New Roman" panose="02020603050405020304" pitchFamily="18" charset="0"/>
              </a:rPr>
              <a:t>Case-Based reasoning (CBR)</a:t>
            </a:r>
            <a:endParaRPr lang="en-US" dirty="0"/>
          </a:p>
        </p:txBody>
      </p:sp>
      <p:sp>
        <p:nvSpPr>
          <p:cNvPr id="5" name="TextBox 4"/>
          <p:cNvSpPr txBox="1"/>
          <p:nvPr/>
        </p:nvSpPr>
        <p:spPr>
          <a:xfrm>
            <a:off x="449959" y="1097570"/>
            <a:ext cx="10834790" cy="5061899"/>
          </a:xfrm>
          <a:prstGeom prst="rect">
            <a:avLst/>
          </a:prstGeom>
          <a:noFill/>
        </p:spPr>
        <p:txBody>
          <a:bodyPr wrap="square" rtlCol="0">
            <a:spAutoFit/>
          </a:bodyPr>
          <a:lstStyle/>
          <a:p>
            <a:pPr marL="0" lvl="1" indent="0">
              <a:spcBef>
                <a:spcPts val="1000"/>
              </a:spcBef>
              <a:buNone/>
            </a:pPr>
            <a:r>
              <a:rPr lang="en-US" altLang="en-US" dirty="0">
                <a:latin typeface="Times New Roman" panose="02020603050405020304" pitchFamily="18" charset="0"/>
                <a:cs typeface="Times New Roman" panose="02020603050405020304" pitchFamily="18" charset="0"/>
              </a:rPr>
              <a:t>Case-Based reasoning (CBR), is the process of solving new problems based on the experiences from solutions of similar past problems. Expressed in an alternative fashion,  CBR does solve a new problem by remembering  previous similar problems and by reusing  knowledge of successful problem solving for those problems.</a:t>
            </a:r>
          </a:p>
          <a:p>
            <a:pPr marL="0" lvl="1" indent="0">
              <a:spcBef>
                <a:spcPts val="1000"/>
              </a:spcBef>
              <a:buNone/>
            </a:pPr>
            <a:endParaRPr lang="sv-SE" altLang="en-US" sz="800" dirty="0">
              <a:latin typeface="Times New Roman" panose="02020603050405020304" pitchFamily="18" charset="0"/>
              <a:cs typeface="Times New Roman" panose="02020603050405020304" pitchFamily="18" charset="0"/>
            </a:endParaRPr>
          </a:p>
          <a:p>
            <a:pPr>
              <a:lnSpc>
                <a:spcPct val="90000"/>
              </a:lnSpc>
            </a:pPr>
            <a:r>
              <a:rPr lang="en-GB" altLang="en-US" dirty="0">
                <a:latin typeface="Times New Roman" panose="02020603050405020304" pitchFamily="18" charset="0"/>
                <a:cs typeface="Times New Roman" panose="02020603050405020304" pitchFamily="18" charset="0"/>
              </a:rPr>
              <a:t>Case-based reasoning can be motivated by assumptions such as:</a:t>
            </a:r>
          </a:p>
          <a:p>
            <a:pPr marL="800100" lvl="1" indent="-342900">
              <a:lnSpc>
                <a:spcPct val="9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Similar problems have similar solutions</a:t>
            </a:r>
          </a:p>
          <a:p>
            <a:pPr marL="800100" lvl="1" indent="-342900">
              <a:lnSpc>
                <a:spcPct val="9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Many domains are regular in the sense that successful problem solving schemes are invariant over time.</a:t>
            </a:r>
          </a:p>
          <a:p>
            <a:pPr marL="0" lvl="1" indent="0">
              <a:spcBef>
                <a:spcPts val="1000"/>
              </a:spcBef>
              <a:buNone/>
            </a:pPr>
            <a:endParaRPr lang="sv-SE" altLang="en-US" sz="100" dirty="0">
              <a:latin typeface="Times New Roman" panose="02020603050405020304" pitchFamily="18" charset="0"/>
              <a:cs typeface="Times New Roman" panose="02020603050405020304" pitchFamily="18" charset="0"/>
            </a:endParaRPr>
          </a:p>
          <a:p>
            <a:pPr marL="0" lvl="1" indent="0">
              <a:spcBef>
                <a:spcPts val="1000"/>
              </a:spcBef>
              <a:buNone/>
            </a:pPr>
            <a:r>
              <a:rPr lang="sv-SE" altLang="en-US" dirty="0">
                <a:latin typeface="Times New Roman" panose="02020603050405020304" pitchFamily="18" charset="0"/>
                <a:cs typeface="Times New Roman" panose="02020603050405020304" pitchFamily="18" charset="0"/>
              </a:rPr>
              <a:t>Case-based reasoning should be contrasted by Rule-based reasoning.</a:t>
            </a:r>
          </a:p>
          <a:p>
            <a:pPr marL="0" lvl="1" indent="0">
              <a:spcBef>
                <a:spcPts val="1000"/>
              </a:spcBef>
              <a:buNone/>
            </a:pPr>
            <a:endParaRPr lang="sv-SE" altLang="en-US" sz="300" dirty="0">
              <a:latin typeface="Times New Roman" panose="02020603050405020304" pitchFamily="18" charset="0"/>
              <a:cs typeface="Times New Roman" panose="02020603050405020304" pitchFamily="18" charset="0"/>
            </a:endParaRPr>
          </a:p>
          <a:p>
            <a:pPr marL="0" lvl="1">
              <a:spcBef>
                <a:spcPts val="1000"/>
              </a:spcBef>
            </a:pPr>
            <a:r>
              <a:rPr lang="sv-SE" altLang="en-US" dirty="0">
                <a:latin typeface="Times New Roman" panose="02020603050405020304" pitchFamily="18" charset="0"/>
                <a:cs typeface="Times New Roman" panose="02020603050405020304" pitchFamily="18" charset="0"/>
              </a:rPr>
              <a:t>Cases are stored in a case-base or case memory to be retrieved and reused. </a:t>
            </a:r>
            <a:r>
              <a:rPr lang="en-US" altLang="en-US" dirty="0">
                <a:latin typeface="Times New Roman" panose="02020603050405020304" pitchFamily="18" charset="0"/>
              </a:rPr>
              <a:t>When a successful solution to the new problem is  found, an adapted case can be stored in the case-base to increase its competence, thus implementing a learning behavior.</a:t>
            </a:r>
          </a:p>
          <a:p>
            <a:pPr marL="0" lvl="1">
              <a:spcBef>
                <a:spcPts val="1000"/>
              </a:spcBef>
            </a:pPr>
            <a:endParaRPr lang="en-GB" altLang="en-US" sz="800" dirty="0">
              <a:latin typeface="Times New Roman" panose="02020603050405020304" pitchFamily="18" charset="0"/>
              <a:cs typeface="Times New Roman" panose="02020603050405020304" pitchFamily="18" charset="0"/>
            </a:endParaRPr>
          </a:p>
          <a:p>
            <a:pPr marL="0" lvl="1" indent="0">
              <a:spcBef>
                <a:spcPts val="1000"/>
              </a:spcBef>
              <a:buNone/>
            </a:pPr>
            <a:r>
              <a:rPr lang="en-GB" altLang="en-US" dirty="0">
                <a:latin typeface="Times New Roman" panose="02020603050405020304" pitchFamily="18" charset="0"/>
                <a:cs typeface="Times New Roman" panose="02020603050405020304" pitchFamily="18" charset="0"/>
              </a:rPr>
              <a:t>Technically, case-based reasoning is primarily supported by the techniques described in the previous lecture on Similarity based learning or Memory based learning. Particular examples here are the  schemes for distance and similarity measures. </a:t>
            </a:r>
          </a:p>
          <a:p>
            <a:endParaRPr lang="en-US" sz="1600" dirty="0"/>
          </a:p>
        </p:txBody>
      </p:sp>
    </p:spTree>
    <p:extLst>
      <p:ext uri="{BB962C8B-B14F-4D97-AF65-F5344CB8AC3E}">
        <p14:creationId xmlns:p14="http://schemas.microsoft.com/office/powerpoint/2010/main" val="23037224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669595" y="1047985"/>
            <a:ext cx="1064610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tabLst>
                <a:tab pos="442913" algn="l"/>
              </a:tabLst>
              <a:defRPr sz="3200">
                <a:solidFill>
                  <a:schemeClr val="tx1"/>
                </a:solidFill>
                <a:latin typeface="Arial" panose="020B0604020202020204" pitchFamily="34" charset="0"/>
              </a:defRPr>
            </a:lvl1pPr>
            <a:lvl2pPr marL="742950" indent="-285750">
              <a:spcBef>
                <a:spcPct val="20000"/>
              </a:spcBef>
              <a:buChar char="–"/>
              <a:tabLst>
                <a:tab pos="442913" algn="l"/>
              </a:tabLst>
              <a:defRPr sz="2800">
                <a:solidFill>
                  <a:schemeClr val="tx1"/>
                </a:solidFill>
                <a:latin typeface="Arial" panose="020B0604020202020204" pitchFamily="34" charset="0"/>
              </a:defRPr>
            </a:lvl2pPr>
            <a:lvl3pPr marL="1143000" indent="-228600">
              <a:spcBef>
                <a:spcPct val="20000"/>
              </a:spcBef>
              <a:buChar char="•"/>
              <a:tabLst>
                <a:tab pos="442913" algn="l"/>
              </a:tabLst>
              <a:defRPr sz="2400">
                <a:solidFill>
                  <a:schemeClr val="tx1"/>
                </a:solidFill>
                <a:latin typeface="Arial" panose="020B0604020202020204" pitchFamily="34" charset="0"/>
              </a:defRPr>
            </a:lvl3pPr>
            <a:lvl4pPr marL="1600200" indent="-228600">
              <a:spcBef>
                <a:spcPct val="20000"/>
              </a:spcBef>
              <a:buChar char="–"/>
              <a:tabLst>
                <a:tab pos="442913" algn="l"/>
              </a:tabLst>
              <a:defRPr sz="2000">
                <a:solidFill>
                  <a:schemeClr val="tx1"/>
                </a:solidFill>
                <a:latin typeface="Arial" panose="020B0604020202020204" pitchFamily="34" charset="0"/>
              </a:defRPr>
            </a:lvl4pPr>
            <a:lvl5pPr marL="2057400" indent="-228600">
              <a:spcBef>
                <a:spcPct val="20000"/>
              </a:spcBef>
              <a:buChar char="»"/>
              <a:tabLst>
                <a:tab pos="4429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42913" algn="l"/>
              </a:tabLst>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A crucial aspect of a CBR system is how the cases are represented. It is necessary to represent both </a:t>
            </a:r>
          </a:p>
          <a:p>
            <a:pPr marL="342900" indent="-342900">
              <a:spcBef>
                <a:spcPct val="0"/>
              </a:spcBef>
            </a:pPr>
            <a:r>
              <a:rPr lang="en-US" altLang="en-US" sz="2000" dirty="0">
                <a:latin typeface="Times New Roman" panose="02020603050405020304" pitchFamily="18" charset="0"/>
                <a:cs typeface="Times New Roman" panose="02020603050405020304" pitchFamily="18" charset="0"/>
              </a:rPr>
              <a:t>the problem and </a:t>
            </a:r>
          </a:p>
          <a:p>
            <a:pPr marL="342900" indent="-342900">
              <a:spcBef>
                <a:spcPct val="0"/>
              </a:spcBef>
            </a:pPr>
            <a:r>
              <a:rPr lang="en-US" altLang="en-US" sz="2000" dirty="0">
                <a:latin typeface="Times New Roman" panose="02020603050405020304" pitchFamily="18" charset="0"/>
                <a:cs typeface="Times New Roman" panose="02020603050405020304" pitchFamily="18" charset="0"/>
              </a:rPr>
              <a:t>its solution.</a:t>
            </a:r>
          </a:p>
          <a:p>
            <a:pPr eaLnBrk="1" hangingPunct="1">
              <a:spcBef>
                <a:spcPct val="0"/>
              </a:spcBef>
              <a:buFont typeface="Wingdings" panose="05000000000000000000" pitchFamily="2" charset="2"/>
              <a:buNone/>
            </a:pPr>
            <a:endParaRPr lang="sv-SE" altLang="en-US" sz="2000"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sv-SE" altLang="en-US" sz="2000" dirty="0">
                <a:latin typeface="Times New Roman" panose="02020603050405020304" pitchFamily="18" charset="0"/>
                <a:cs typeface="Times New Roman" panose="02020603050405020304" pitchFamily="18" charset="0"/>
              </a:rPr>
              <a:t>The representations of problems are the basis for case retrievals while the representations of case solutions are the basis for case adaptions.</a:t>
            </a: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endParaRPr lang="sv-SE" altLang="en-US" sz="2000"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sv-SE" altLang="en-US" sz="2000" dirty="0">
                <a:latin typeface="Times New Roman" panose="02020603050405020304" pitchFamily="18" charset="0"/>
                <a:cs typeface="Times New Roman" panose="02020603050405020304" pitchFamily="18" charset="0"/>
              </a:rPr>
              <a:t>Different forms of representation are:</a:t>
            </a:r>
          </a:p>
          <a:p>
            <a:pPr marL="342900" indent="-342900"/>
            <a:r>
              <a:rPr lang="en-US" altLang="en-US" sz="2000" dirty="0">
                <a:latin typeface="Times New Roman" panose="02020603050405020304" pitchFamily="18" charset="0"/>
                <a:cs typeface="Times New Roman" panose="02020603050405020304" pitchFamily="18" charset="0"/>
              </a:rPr>
              <a:t>Feature-value lists</a:t>
            </a:r>
          </a:p>
          <a:p>
            <a:pPr marL="342900" indent="-342900"/>
            <a:r>
              <a:rPr lang="en-US" altLang="en-US" sz="2000" dirty="0">
                <a:latin typeface="Times New Roman" panose="02020603050405020304" pitchFamily="18" charset="0"/>
                <a:cs typeface="Times New Roman" panose="02020603050405020304" pitchFamily="18" charset="0"/>
              </a:rPr>
              <a:t>Graphs</a:t>
            </a:r>
          </a:p>
          <a:p>
            <a:pPr marL="342900" indent="-342900"/>
            <a:r>
              <a:rPr lang="sv-SE" altLang="en-US" sz="2000" dirty="0">
                <a:latin typeface="Times New Roman" panose="02020603050405020304" pitchFamily="18" charset="0"/>
                <a:cs typeface="Times New Roman" panose="02020603050405020304" pitchFamily="18" charset="0"/>
              </a:rPr>
              <a:t>Predicate Logic.</a:t>
            </a:r>
          </a:p>
          <a:p>
            <a:pPr>
              <a:buNone/>
            </a:pPr>
            <a:endParaRPr lang="sv-SE" altLang="en-US" sz="2000" dirty="0">
              <a:latin typeface="Times New Roman" panose="02020603050405020304" pitchFamily="18" charset="0"/>
              <a:cs typeface="Times New Roman" panose="02020603050405020304" pitchFamily="18" charset="0"/>
            </a:endParaRPr>
          </a:p>
          <a:p>
            <a:pPr>
              <a:buNone/>
            </a:pPr>
            <a:r>
              <a:rPr lang="sv-SE" altLang="en-US" sz="2000" dirty="0">
                <a:latin typeface="Times New Roman" panose="02020603050405020304" pitchFamily="18" charset="0"/>
                <a:cs typeface="Times New Roman" panose="02020603050405020304" pitchFamily="18" charset="0"/>
              </a:rPr>
              <a:t>As for all machine learning techniques, feature selection is a crucial sub-process.</a:t>
            </a:r>
          </a:p>
          <a:p>
            <a:pPr>
              <a:buNone/>
            </a:pPr>
            <a:endParaRPr lang="sv-SE" altLang="en-US" sz="2000" dirty="0">
              <a:latin typeface="Times New Roman" panose="02020603050405020304" pitchFamily="18" charset="0"/>
              <a:cs typeface="Times New Roman" panose="02020603050405020304" pitchFamily="18" charset="0"/>
            </a:endParaRPr>
          </a:p>
          <a:p>
            <a:pPr>
              <a:buNone/>
            </a:pPr>
            <a:r>
              <a:rPr lang="sv-SE" altLang="en-US" sz="2000" dirty="0">
                <a:latin typeface="Times New Roman" panose="02020603050405020304" pitchFamily="18" charset="0"/>
                <a:cs typeface="Times New Roman" panose="02020603050405020304" pitchFamily="18" charset="0"/>
              </a:rPr>
              <a:t>The choice of representation is crucial for which kind of similarity-based learning techniques that can be applied.</a:t>
            </a:r>
            <a:endParaRPr lang="en-US" altLang="en-US" sz="2000" dirty="0">
              <a:latin typeface="Times New Roman" panose="02020603050405020304" pitchFamily="18" charset="0"/>
              <a:cs typeface="Times New Roman" panose="02020603050405020304" pitchFamily="18" charset="0"/>
            </a:endParaRPr>
          </a:p>
        </p:txBody>
      </p:sp>
      <p:sp>
        <p:nvSpPr>
          <p:cNvPr id="5" name="Text Box 21"/>
          <p:cNvSpPr txBox="1">
            <a:spLocks noChangeArrowheads="1"/>
          </p:cNvSpPr>
          <p:nvPr/>
        </p:nvSpPr>
        <p:spPr bwMode="auto">
          <a:xfrm>
            <a:off x="371600" y="293868"/>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b="1" dirty="0">
                <a:latin typeface="Times New Roman" panose="02020603050405020304" pitchFamily="18" charset="0"/>
              </a:rPr>
              <a:t>Modelling and Representation</a:t>
            </a:r>
            <a:endParaRPr lang="en-US" altLang="en-US" sz="3600" b="1" dirty="0">
              <a:latin typeface="Times New Roman" panose="02020603050405020304" pitchFamily="18" charset="0"/>
            </a:endParaRPr>
          </a:p>
        </p:txBody>
      </p:sp>
    </p:spTree>
    <p:extLst>
      <p:ext uri="{BB962C8B-B14F-4D97-AF65-F5344CB8AC3E}">
        <p14:creationId xmlns:p14="http://schemas.microsoft.com/office/powerpoint/2010/main" val="60230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307975" y="438886"/>
            <a:ext cx="7953396"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The four main phases of a CBR system cycle</a:t>
            </a:r>
            <a:endParaRPr lang="en-US" sz="3200" b="1" dirty="0">
              <a:latin typeface="Times New Roman" panose="02020603050405020304" pitchFamily="18" charset="0"/>
              <a:cs typeface="Times New Roman" panose="02020603050405020304" pitchFamily="18" charset="0"/>
            </a:endParaRPr>
          </a:p>
        </p:txBody>
      </p:sp>
      <p:sp>
        <p:nvSpPr>
          <p:cNvPr id="6" name="Freeform 4"/>
          <p:cNvSpPr>
            <a:spLocks/>
          </p:cNvSpPr>
          <p:nvPr/>
        </p:nvSpPr>
        <p:spPr bwMode="auto">
          <a:xfrm>
            <a:off x="5745905" y="1374037"/>
            <a:ext cx="3933234" cy="2915343"/>
          </a:xfrm>
          <a:custGeom>
            <a:avLst/>
            <a:gdLst>
              <a:gd name="T0" fmla="*/ 0 w 1228"/>
              <a:gd name="T1" fmla="*/ 0 h 2243"/>
              <a:gd name="T2" fmla="*/ 3992562 w 1228"/>
              <a:gd name="T3" fmla="*/ 2305753 h 2243"/>
              <a:gd name="T4" fmla="*/ 3631671 w 1228"/>
              <a:gd name="T5" fmla="*/ 2326352 h 2243"/>
              <a:gd name="T6" fmla="*/ 3621917 w 1228"/>
              <a:gd name="T7" fmla="*/ 2377848 h 2243"/>
              <a:gd name="T8" fmla="*/ 3638173 w 1228"/>
              <a:gd name="T9" fmla="*/ 2442219 h 2243"/>
              <a:gd name="T10" fmla="*/ 3667435 w 1228"/>
              <a:gd name="T11" fmla="*/ 2519463 h 2243"/>
              <a:gd name="T12" fmla="*/ 3683691 w 1228"/>
              <a:gd name="T13" fmla="*/ 2594133 h 2243"/>
              <a:gd name="T14" fmla="*/ 3677189 w 1228"/>
              <a:gd name="T15" fmla="*/ 2663653 h 2243"/>
              <a:gd name="T16" fmla="*/ 3647927 w 1228"/>
              <a:gd name="T17" fmla="*/ 2733174 h 2243"/>
              <a:gd name="T18" fmla="*/ 3582902 w 1228"/>
              <a:gd name="T19" fmla="*/ 2789820 h 2243"/>
              <a:gd name="T20" fmla="*/ 3511374 w 1228"/>
              <a:gd name="T21" fmla="*/ 2836167 h 2243"/>
              <a:gd name="T22" fmla="*/ 3420338 w 1228"/>
              <a:gd name="T23" fmla="*/ 2867064 h 2243"/>
              <a:gd name="T24" fmla="*/ 3306544 w 1228"/>
              <a:gd name="T25" fmla="*/ 2885088 h 2243"/>
              <a:gd name="T26" fmla="*/ 3205754 w 1228"/>
              <a:gd name="T27" fmla="*/ 2887663 h 2243"/>
              <a:gd name="T28" fmla="*/ 3117970 w 1228"/>
              <a:gd name="T29" fmla="*/ 2879939 h 2243"/>
              <a:gd name="T30" fmla="*/ 3030185 w 1228"/>
              <a:gd name="T31" fmla="*/ 2859340 h 2243"/>
              <a:gd name="T32" fmla="*/ 2955406 w 1228"/>
              <a:gd name="T33" fmla="*/ 2823292 h 2243"/>
              <a:gd name="T34" fmla="*/ 2887130 w 1228"/>
              <a:gd name="T35" fmla="*/ 2769221 h 2243"/>
              <a:gd name="T36" fmla="*/ 2831858 w 1228"/>
              <a:gd name="T37" fmla="*/ 2710000 h 2243"/>
              <a:gd name="T38" fmla="*/ 2799345 w 1228"/>
              <a:gd name="T39" fmla="*/ 2627606 h 2243"/>
              <a:gd name="T40" fmla="*/ 2815602 w 1228"/>
              <a:gd name="T41" fmla="*/ 2545212 h 2243"/>
              <a:gd name="T42" fmla="*/ 2841612 w 1228"/>
              <a:gd name="T43" fmla="*/ 2462817 h 2243"/>
              <a:gd name="T44" fmla="*/ 2867622 w 1228"/>
              <a:gd name="T45" fmla="*/ 2380423 h 2243"/>
              <a:gd name="T46" fmla="*/ 2864371 w 1228"/>
              <a:gd name="T47" fmla="*/ 2341801 h 2243"/>
              <a:gd name="T48" fmla="*/ 2188106 w 1228"/>
              <a:gd name="T49" fmla="*/ 2321202 h 2243"/>
              <a:gd name="T50" fmla="*/ 2194609 w 1228"/>
              <a:gd name="T51" fmla="*/ 2184737 h 2243"/>
              <a:gd name="T52" fmla="*/ 2181604 w 1228"/>
              <a:gd name="T53" fmla="*/ 2094618 h 2243"/>
              <a:gd name="T54" fmla="*/ 2152342 w 1228"/>
              <a:gd name="T55" fmla="*/ 2040547 h 2243"/>
              <a:gd name="T56" fmla="*/ 2097070 w 1228"/>
              <a:gd name="T57" fmla="*/ 1996775 h 2243"/>
              <a:gd name="T58" fmla="*/ 2022291 w 1228"/>
              <a:gd name="T59" fmla="*/ 1968452 h 2243"/>
              <a:gd name="T60" fmla="*/ 1928004 w 1228"/>
              <a:gd name="T61" fmla="*/ 1960727 h 2243"/>
              <a:gd name="T62" fmla="*/ 1791451 w 1228"/>
              <a:gd name="T63" fmla="*/ 1965877 h 2243"/>
              <a:gd name="T64" fmla="*/ 1664651 w 1228"/>
              <a:gd name="T65" fmla="*/ 1973601 h 2243"/>
              <a:gd name="T66" fmla="*/ 1534600 w 1228"/>
              <a:gd name="T67" fmla="*/ 1973601 h 2243"/>
              <a:gd name="T68" fmla="*/ 1401298 w 1228"/>
              <a:gd name="T69" fmla="*/ 1955577 h 2243"/>
              <a:gd name="T70" fmla="*/ 1300509 w 1228"/>
              <a:gd name="T71" fmla="*/ 1911805 h 2243"/>
              <a:gd name="T72" fmla="*/ 1241986 w 1228"/>
              <a:gd name="T73" fmla="*/ 1852585 h 2243"/>
              <a:gd name="T74" fmla="*/ 1219227 w 1228"/>
              <a:gd name="T75" fmla="*/ 1772765 h 2243"/>
              <a:gd name="T76" fmla="*/ 1222478 w 1228"/>
              <a:gd name="T77" fmla="*/ 1682646 h 2243"/>
              <a:gd name="T78" fmla="*/ 1202971 w 1228"/>
              <a:gd name="T79" fmla="*/ 1600252 h 2243"/>
              <a:gd name="T80" fmla="*/ 1176960 w 1228"/>
              <a:gd name="T81" fmla="*/ 1548756 h 2243"/>
              <a:gd name="T82" fmla="*/ 1134694 w 1228"/>
              <a:gd name="T83" fmla="*/ 1515283 h 2243"/>
              <a:gd name="T84" fmla="*/ 1037156 w 1228"/>
              <a:gd name="T85" fmla="*/ 1481810 h 2243"/>
              <a:gd name="T86" fmla="*/ 910356 w 1228"/>
              <a:gd name="T87" fmla="*/ 1456062 h 2243"/>
              <a:gd name="T88" fmla="*/ 767300 w 1228"/>
              <a:gd name="T89" fmla="*/ 1438038 h 2243"/>
              <a:gd name="T90" fmla="*/ 660008 w 1228"/>
              <a:gd name="T91" fmla="*/ 1412290 h 2243"/>
              <a:gd name="T92" fmla="*/ 565721 w 1228"/>
              <a:gd name="T93" fmla="*/ 1373668 h 2243"/>
              <a:gd name="T94" fmla="*/ 490942 w 1228"/>
              <a:gd name="T95" fmla="*/ 1319596 h 2243"/>
              <a:gd name="T96" fmla="*/ 442173 w 1228"/>
              <a:gd name="T97" fmla="*/ 1252651 h 2243"/>
              <a:gd name="T98" fmla="*/ 435670 w 1228"/>
              <a:gd name="T99" fmla="*/ 1177981 h 2243"/>
              <a:gd name="T100" fmla="*/ 461681 w 1228"/>
              <a:gd name="T101" fmla="*/ 1096874 h 2243"/>
              <a:gd name="T102" fmla="*/ 487691 w 1228"/>
              <a:gd name="T103" fmla="*/ 1004181 h 2243"/>
              <a:gd name="T104" fmla="*/ 507198 w 1228"/>
              <a:gd name="T105" fmla="*/ 916637 h 2243"/>
              <a:gd name="T106" fmla="*/ 487691 w 1228"/>
              <a:gd name="T107" fmla="*/ 829093 h 2243"/>
              <a:gd name="T108" fmla="*/ 438922 w 1228"/>
              <a:gd name="T109" fmla="*/ 749273 h 2243"/>
              <a:gd name="T110" fmla="*/ 390153 w 1228"/>
              <a:gd name="T111" fmla="*/ 700352 h 2243"/>
              <a:gd name="T112" fmla="*/ 328378 w 1228"/>
              <a:gd name="T113" fmla="*/ 656580 h 2243"/>
              <a:gd name="T114" fmla="*/ 256850 w 1228"/>
              <a:gd name="T115" fmla="*/ 625682 h 2243"/>
              <a:gd name="T116" fmla="*/ 162564 w 1228"/>
              <a:gd name="T117" fmla="*/ 605083 h 2243"/>
              <a:gd name="T118" fmla="*/ 52020 w 1228"/>
              <a:gd name="T119" fmla="*/ 602508 h 2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28" h="2243">
                <a:moveTo>
                  <a:pt x="0" y="468"/>
                </a:moveTo>
                <a:lnTo>
                  <a:pt x="0" y="0"/>
                </a:lnTo>
                <a:lnTo>
                  <a:pt x="1227" y="0"/>
                </a:lnTo>
                <a:lnTo>
                  <a:pt x="1228" y="1791"/>
                </a:lnTo>
                <a:lnTo>
                  <a:pt x="1121" y="1791"/>
                </a:lnTo>
                <a:lnTo>
                  <a:pt x="1117" y="1807"/>
                </a:lnTo>
                <a:lnTo>
                  <a:pt x="1114" y="1829"/>
                </a:lnTo>
                <a:lnTo>
                  <a:pt x="1114" y="1847"/>
                </a:lnTo>
                <a:lnTo>
                  <a:pt x="1115" y="1869"/>
                </a:lnTo>
                <a:lnTo>
                  <a:pt x="1119" y="1897"/>
                </a:lnTo>
                <a:lnTo>
                  <a:pt x="1123" y="1933"/>
                </a:lnTo>
                <a:lnTo>
                  <a:pt x="1128" y="1957"/>
                </a:lnTo>
                <a:lnTo>
                  <a:pt x="1131" y="1987"/>
                </a:lnTo>
                <a:lnTo>
                  <a:pt x="1133" y="2015"/>
                </a:lnTo>
                <a:lnTo>
                  <a:pt x="1133" y="2043"/>
                </a:lnTo>
                <a:lnTo>
                  <a:pt x="1131" y="2069"/>
                </a:lnTo>
                <a:lnTo>
                  <a:pt x="1128" y="2097"/>
                </a:lnTo>
                <a:lnTo>
                  <a:pt x="1122" y="2123"/>
                </a:lnTo>
                <a:lnTo>
                  <a:pt x="1114" y="2143"/>
                </a:lnTo>
                <a:lnTo>
                  <a:pt x="1102" y="2167"/>
                </a:lnTo>
                <a:lnTo>
                  <a:pt x="1090" y="2185"/>
                </a:lnTo>
                <a:lnTo>
                  <a:pt x="1080" y="2203"/>
                </a:lnTo>
                <a:lnTo>
                  <a:pt x="1067" y="2217"/>
                </a:lnTo>
                <a:lnTo>
                  <a:pt x="1052" y="2227"/>
                </a:lnTo>
                <a:lnTo>
                  <a:pt x="1034" y="2237"/>
                </a:lnTo>
                <a:lnTo>
                  <a:pt x="1017" y="2241"/>
                </a:lnTo>
                <a:lnTo>
                  <a:pt x="1002" y="2243"/>
                </a:lnTo>
                <a:lnTo>
                  <a:pt x="986" y="2243"/>
                </a:lnTo>
                <a:lnTo>
                  <a:pt x="971" y="2241"/>
                </a:lnTo>
                <a:lnTo>
                  <a:pt x="959" y="2237"/>
                </a:lnTo>
                <a:lnTo>
                  <a:pt x="946" y="2229"/>
                </a:lnTo>
                <a:lnTo>
                  <a:pt x="932" y="2221"/>
                </a:lnTo>
                <a:lnTo>
                  <a:pt x="921" y="2209"/>
                </a:lnTo>
                <a:lnTo>
                  <a:pt x="909" y="2193"/>
                </a:lnTo>
                <a:lnTo>
                  <a:pt x="899" y="2173"/>
                </a:lnTo>
                <a:lnTo>
                  <a:pt x="888" y="2151"/>
                </a:lnTo>
                <a:lnTo>
                  <a:pt x="878" y="2129"/>
                </a:lnTo>
                <a:lnTo>
                  <a:pt x="871" y="2105"/>
                </a:lnTo>
                <a:lnTo>
                  <a:pt x="866" y="2075"/>
                </a:lnTo>
                <a:lnTo>
                  <a:pt x="861" y="2041"/>
                </a:lnTo>
                <a:lnTo>
                  <a:pt x="861" y="2009"/>
                </a:lnTo>
                <a:lnTo>
                  <a:pt x="866" y="1977"/>
                </a:lnTo>
                <a:lnTo>
                  <a:pt x="870" y="1945"/>
                </a:lnTo>
                <a:lnTo>
                  <a:pt x="874" y="1913"/>
                </a:lnTo>
                <a:lnTo>
                  <a:pt x="879" y="1877"/>
                </a:lnTo>
                <a:lnTo>
                  <a:pt x="882" y="1849"/>
                </a:lnTo>
                <a:lnTo>
                  <a:pt x="882" y="1833"/>
                </a:lnTo>
                <a:lnTo>
                  <a:pt x="881" y="1819"/>
                </a:lnTo>
                <a:lnTo>
                  <a:pt x="877" y="1803"/>
                </a:lnTo>
                <a:lnTo>
                  <a:pt x="673" y="1803"/>
                </a:lnTo>
                <a:lnTo>
                  <a:pt x="676" y="1735"/>
                </a:lnTo>
                <a:lnTo>
                  <a:pt x="675" y="1697"/>
                </a:lnTo>
                <a:lnTo>
                  <a:pt x="673" y="1661"/>
                </a:lnTo>
                <a:lnTo>
                  <a:pt x="671" y="1627"/>
                </a:lnTo>
                <a:lnTo>
                  <a:pt x="668" y="1605"/>
                </a:lnTo>
                <a:lnTo>
                  <a:pt x="662" y="1585"/>
                </a:lnTo>
                <a:lnTo>
                  <a:pt x="656" y="1567"/>
                </a:lnTo>
                <a:lnTo>
                  <a:pt x="645" y="1551"/>
                </a:lnTo>
                <a:lnTo>
                  <a:pt x="633" y="1537"/>
                </a:lnTo>
                <a:lnTo>
                  <a:pt x="622" y="1529"/>
                </a:lnTo>
                <a:lnTo>
                  <a:pt x="611" y="1525"/>
                </a:lnTo>
                <a:lnTo>
                  <a:pt x="593" y="1523"/>
                </a:lnTo>
                <a:lnTo>
                  <a:pt x="572" y="1523"/>
                </a:lnTo>
                <a:lnTo>
                  <a:pt x="551" y="1527"/>
                </a:lnTo>
                <a:lnTo>
                  <a:pt x="529" y="1529"/>
                </a:lnTo>
                <a:lnTo>
                  <a:pt x="512" y="1533"/>
                </a:lnTo>
                <a:lnTo>
                  <a:pt x="490" y="1535"/>
                </a:lnTo>
                <a:lnTo>
                  <a:pt x="472" y="1533"/>
                </a:lnTo>
                <a:lnTo>
                  <a:pt x="456" y="1529"/>
                </a:lnTo>
                <a:lnTo>
                  <a:pt x="431" y="1519"/>
                </a:lnTo>
                <a:lnTo>
                  <a:pt x="415" y="1505"/>
                </a:lnTo>
                <a:lnTo>
                  <a:pt x="400" y="1485"/>
                </a:lnTo>
                <a:lnTo>
                  <a:pt x="391" y="1463"/>
                </a:lnTo>
                <a:lnTo>
                  <a:pt x="382" y="1439"/>
                </a:lnTo>
                <a:lnTo>
                  <a:pt x="376" y="1409"/>
                </a:lnTo>
                <a:lnTo>
                  <a:pt x="375" y="1377"/>
                </a:lnTo>
                <a:lnTo>
                  <a:pt x="375" y="1337"/>
                </a:lnTo>
                <a:lnTo>
                  <a:pt x="376" y="1307"/>
                </a:lnTo>
                <a:lnTo>
                  <a:pt x="375" y="1277"/>
                </a:lnTo>
                <a:lnTo>
                  <a:pt x="370" y="1243"/>
                </a:lnTo>
                <a:lnTo>
                  <a:pt x="367" y="1223"/>
                </a:lnTo>
                <a:lnTo>
                  <a:pt x="362" y="1203"/>
                </a:lnTo>
                <a:lnTo>
                  <a:pt x="355" y="1189"/>
                </a:lnTo>
                <a:lnTo>
                  <a:pt x="349" y="1177"/>
                </a:lnTo>
                <a:lnTo>
                  <a:pt x="335" y="1165"/>
                </a:lnTo>
                <a:lnTo>
                  <a:pt x="319" y="1151"/>
                </a:lnTo>
                <a:lnTo>
                  <a:pt x="301" y="1141"/>
                </a:lnTo>
                <a:lnTo>
                  <a:pt x="280" y="1131"/>
                </a:lnTo>
                <a:lnTo>
                  <a:pt x="259" y="1123"/>
                </a:lnTo>
                <a:lnTo>
                  <a:pt x="236" y="1117"/>
                </a:lnTo>
                <a:lnTo>
                  <a:pt x="220" y="1107"/>
                </a:lnTo>
                <a:lnTo>
                  <a:pt x="203" y="1097"/>
                </a:lnTo>
                <a:lnTo>
                  <a:pt x="186" y="1085"/>
                </a:lnTo>
                <a:lnTo>
                  <a:pt x="174" y="1067"/>
                </a:lnTo>
                <a:lnTo>
                  <a:pt x="161" y="1045"/>
                </a:lnTo>
                <a:lnTo>
                  <a:pt x="151" y="1025"/>
                </a:lnTo>
                <a:lnTo>
                  <a:pt x="142" y="1001"/>
                </a:lnTo>
                <a:lnTo>
                  <a:pt x="136" y="973"/>
                </a:lnTo>
                <a:lnTo>
                  <a:pt x="134" y="943"/>
                </a:lnTo>
                <a:lnTo>
                  <a:pt x="134" y="915"/>
                </a:lnTo>
                <a:lnTo>
                  <a:pt x="137" y="890"/>
                </a:lnTo>
                <a:lnTo>
                  <a:pt x="142" y="852"/>
                </a:lnTo>
                <a:lnTo>
                  <a:pt x="148" y="814"/>
                </a:lnTo>
                <a:lnTo>
                  <a:pt x="150" y="780"/>
                </a:lnTo>
                <a:lnTo>
                  <a:pt x="154" y="746"/>
                </a:lnTo>
                <a:lnTo>
                  <a:pt x="156" y="712"/>
                </a:lnTo>
                <a:lnTo>
                  <a:pt x="154" y="676"/>
                </a:lnTo>
                <a:lnTo>
                  <a:pt x="150" y="644"/>
                </a:lnTo>
                <a:lnTo>
                  <a:pt x="144" y="612"/>
                </a:lnTo>
                <a:lnTo>
                  <a:pt x="135" y="582"/>
                </a:lnTo>
                <a:lnTo>
                  <a:pt x="125" y="558"/>
                </a:lnTo>
                <a:lnTo>
                  <a:pt x="120" y="544"/>
                </a:lnTo>
                <a:lnTo>
                  <a:pt x="111" y="526"/>
                </a:lnTo>
                <a:lnTo>
                  <a:pt x="101" y="510"/>
                </a:lnTo>
                <a:lnTo>
                  <a:pt x="91" y="498"/>
                </a:lnTo>
                <a:lnTo>
                  <a:pt x="79" y="486"/>
                </a:lnTo>
                <a:lnTo>
                  <a:pt x="66" y="478"/>
                </a:lnTo>
                <a:lnTo>
                  <a:pt x="50" y="470"/>
                </a:lnTo>
                <a:lnTo>
                  <a:pt x="32" y="468"/>
                </a:lnTo>
                <a:lnTo>
                  <a:pt x="16" y="468"/>
                </a:lnTo>
                <a:lnTo>
                  <a:pt x="0" y="468"/>
                </a:lnTo>
                <a:close/>
              </a:path>
            </a:pathLst>
          </a:custGeom>
          <a:solidFill>
            <a:srgbClr val="9966FF"/>
          </a:solidFill>
          <a:ln w="14288">
            <a:solidFill>
              <a:srgbClr val="9966FF"/>
            </a:solidFill>
            <a:prstDash val="solid"/>
            <a:round/>
            <a:headEnd/>
            <a:tailEnd/>
          </a:ln>
        </p:spPr>
        <p:txBody>
          <a:bodyPr/>
          <a:lstStyle/>
          <a:p>
            <a:endParaRPr lang="en-US" dirty="0"/>
          </a:p>
        </p:txBody>
      </p:sp>
      <p:sp>
        <p:nvSpPr>
          <p:cNvPr id="7" name="Freeform 5"/>
          <p:cNvSpPr>
            <a:spLocks/>
          </p:cNvSpPr>
          <p:nvPr/>
        </p:nvSpPr>
        <p:spPr bwMode="auto">
          <a:xfrm>
            <a:off x="5728748" y="3683575"/>
            <a:ext cx="3953565" cy="2442541"/>
          </a:xfrm>
          <a:custGeom>
            <a:avLst/>
            <a:gdLst>
              <a:gd name="T0" fmla="*/ 0 w 1234"/>
              <a:gd name="T1" fmla="*/ 2419350 h 1879"/>
              <a:gd name="T2" fmla="*/ 4009948 w 1234"/>
              <a:gd name="T3" fmla="*/ 0 h 1879"/>
              <a:gd name="T4" fmla="*/ 3635946 w 1234"/>
              <a:gd name="T5" fmla="*/ 46353 h 1879"/>
              <a:gd name="T6" fmla="*/ 3645703 w 1234"/>
              <a:gd name="T7" fmla="*/ 126182 h 1879"/>
              <a:gd name="T8" fmla="*/ 3687981 w 1234"/>
              <a:gd name="T9" fmla="*/ 234338 h 1879"/>
              <a:gd name="T10" fmla="*/ 3697738 w 1234"/>
              <a:gd name="T11" fmla="*/ 321893 h 1879"/>
              <a:gd name="T12" fmla="*/ 3671720 w 1234"/>
              <a:gd name="T13" fmla="*/ 412023 h 1879"/>
              <a:gd name="T14" fmla="*/ 3590416 w 1234"/>
              <a:gd name="T15" fmla="*/ 489278 h 1879"/>
              <a:gd name="T16" fmla="*/ 3486346 w 1234"/>
              <a:gd name="T17" fmla="*/ 545931 h 1879"/>
              <a:gd name="T18" fmla="*/ 3362762 w 1234"/>
              <a:gd name="T19" fmla="*/ 574258 h 1879"/>
              <a:gd name="T20" fmla="*/ 3180640 w 1234"/>
              <a:gd name="T21" fmla="*/ 571682 h 1879"/>
              <a:gd name="T22" fmla="*/ 3063561 w 1234"/>
              <a:gd name="T23" fmla="*/ 553656 h 1879"/>
              <a:gd name="T24" fmla="*/ 2946482 w 1234"/>
              <a:gd name="T25" fmla="*/ 491853 h 1879"/>
              <a:gd name="T26" fmla="*/ 2865178 w 1234"/>
              <a:gd name="T27" fmla="*/ 417174 h 1879"/>
              <a:gd name="T28" fmla="*/ 2832656 w 1234"/>
              <a:gd name="T29" fmla="*/ 337344 h 1879"/>
              <a:gd name="T30" fmla="*/ 2839160 w 1234"/>
              <a:gd name="T31" fmla="*/ 249789 h 1879"/>
              <a:gd name="T32" fmla="*/ 2865178 w 1234"/>
              <a:gd name="T33" fmla="*/ 169960 h 1879"/>
              <a:gd name="T34" fmla="*/ 2894447 w 1234"/>
              <a:gd name="T35" fmla="*/ 87555 h 1879"/>
              <a:gd name="T36" fmla="*/ 2878186 w 1234"/>
              <a:gd name="T37" fmla="*/ 10301 h 1879"/>
              <a:gd name="T38" fmla="*/ 2214740 w 1234"/>
              <a:gd name="T39" fmla="*/ 95280 h 1879"/>
              <a:gd name="T40" fmla="*/ 2204983 w 1234"/>
              <a:gd name="T41" fmla="*/ 203437 h 1879"/>
              <a:gd name="T42" fmla="*/ 2198479 w 1234"/>
              <a:gd name="T43" fmla="*/ 293567 h 1879"/>
              <a:gd name="T44" fmla="*/ 2165957 w 1234"/>
              <a:gd name="T45" fmla="*/ 370821 h 1879"/>
              <a:gd name="T46" fmla="*/ 2107418 w 1234"/>
              <a:gd name="T47" fmla="*/ 422324 h 1879"/>
              <a:gd name="T48" fmla="*/ 2022861 w 1234"/>
              <a:gd name="T49" fmla="*/ 450651 h 1879"/>
              <a:gd name="T50" fmla="*/ 1931800 w 1234"/>
              <a:gd name="T51" fmla="*/ 458376 h 1879"/>
              <a:gd name="T52" fmla="*/ 1817973 w 1234"/>
              <a:gd name="T53" fmla="*/ 453226 h 1879"/>
              <a:gd name="T54" fmla="*/ 1713903 w 1234"/>
              <a:gd name="T55" fmla="*/ 448075 h 1879"/>
              <a:gd name="T56" fmla="*/ 1580563 w 1234"/>
              <a:gd name="T57" fmla="*/ 442925 h 1879"/>
              <a:gd name="T58" fmla="*/ 1463485 w 1234"/>
              <a:gd name="T59" fmla="*/ 453226 h 1879"/>
              <a:gd name="T60" fmla="*/ 1356162 w 1234"/>
              <a:gd name="T61" fmla="*/ 484128 h 1879"/>
              <a:gd name="T62" fmla="*/ 1274858 w 1234"/>
              <a:gd name="T63" fmla="*/ 538206 h 1879"/>
              <a:gd name="T64" fmla="*/ 1232579 w 1234"/>
              <a:gd name="T65" fmla="*/ 605159 h 1879"/>
              <a:gd name="T66" fmla="*/ 1232579 w 1234"/>
              <a:gd name="T67" fmla="*/ 682414 h 1879"/>
              <a:gd name="T68" fmla="*/ 1232579 w 1234"/>
              <a:gd name="T69" fmla="*/ 767394 h 1879"/>
              <a:gd name="T70" fmla="*/ 1206562 w 1234"/>
              <a:gd name="T71" fmla="*/ 836923 h 1879"/>
              <a:gd name="T72" fmla="*/ 1157779 w 1234"/>
              <a:gd name="T73" fmla="*/ 893576 h 1879"/>
              <a:gd name="T74" fmla="*/ 1056961 w 1234"/>
              <a:gd name="T75" fmla="*/ 932203 h 1879"/>
              <a:gd name="T76" fmla="*/ 949639 w 1234"/>
              <a:gd name="T77" fmla="*/ 955379 h 1879"/>
              <a:gd name="T78" fmla="*/ 822804 w 1234"/>
              <a:gd name="T79" fmla="*/ 975980 h 1879"/>
              <a:gd name="T80" fmla="*/ 708977 w 1234"/>
              <a:gd name="T81" fmla="*/ 996582 h 1879"/>
              <a:gd name="T82" fmla="*/ 611411 w 1234"/>
              <a:gd name="T83" fmla="*/ 1024908 h 1879"/>
              <a:gd name="T84" fmla="*/ 539863 w 1234"/>
              <a:gd name="T85" fmla="*/ 1066111 h 1879"/>
              <a:gd name="T86" fmla="*/ 474819 w 1234"/>
              <a:gd name="T87" fmla="*/ 1130489 h 1879"/>
              <a:gd name="T88" fmla="*/ 445550 w 1234"/>
              <a:gd name="T89" fmla="*/ 1210319 h 1879"/>
              <a:gd name="T90" fmla="*/ 458559 w 1234"/>
              <a:gd name="T91" fmla="*/ 1291436 h 1879"/>
              <a:gd name="T92" fmla="*/ 494333 w 1234"/>
              <a:gd name="T93" fmla="*/ 1394442 h 1879"/>
              <a:gd name="T94" fmla="*/ 513846 w 1234"/>
              <a:gd name="T95" fmla="*/ 1481997 h 1879"/>
              <a:gd name="T96" fmla="*/ 507341 w 1234"/>
              <a:gd name="T97" fmla="*/ 1566977 h 1879"/>
              <a:gd name="T98" fmla="*/ 474819 w 1234"/>
              <a:gd name="T99" fmla="*/ 1644231 h 1879"/>
              <a:gd name="T100" fmla="*/ 426037 w 1234"/>
              <a:gd name="T101" fmla="*/ 1721485 h 1879"/>
              <a:gd name="T102" fmla="*/ 347984 w 1234"/>
              <a:gd name="T103" fmla="*/ 1806465 h 1879"/>
              <a:gd name="T104" fmla="*/ 266679 w 1234"/>
              <a:gd name="T105" fmla="*/ 1860543 h 1879"/>
              <a:gd name="T106" fmla="*/ 185375 w 1234"/>
              <a:gd name="T107" fmla="*/ 1894020 h 1879"/>
              <a:gd name="T108" fmla="*/ 61792 w 1234"/>
              <a:gd name="T109" fmla="*/ 1912046 h 18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4" h="1879">
                <a:moveTo>
                  <a:pt x="0" y="1485"/>
                </a:moveTo>
                <a:lnTo>
                  <a:pt x="0" y="1879"/>
                </a:lnTo>
                <a:lnTo>
                  <a:pt x="1234" y="1879"/>
                </a:lnTo>
                <a:lnTo>
                  <a:pt x="1233" y="0"/>
                </a:lnTo>
                <a:lnTo>
                  <a:pt x="1123" y="0"/>
                </a:lnTo>
                <a:lnTo>
                  <a:pt x="1118" y="36"/>
                </a:lnTo>
                <a:lnTo>
                  <a:pt x="1118" y="62"/>
                </a:lnTo>
                <a:lnTo>
                  <a:pt x="1121" y="98"/>
                </a:lnTo>
                <a:lnTo>
                  <a:pt x="1127" y="136"/>
                </a:lnTo>
                <a:lnTo>
                  <a:pt x="1134" y="182"/>
                </a:lnTo>
                <a:lnTo>
                  <a:pt x="1137" y="218"/>
                </a:lnTo>
                <a:lnTo>
                  <a:pt x="1137" y="250"/>
                </a:lnTo>
                <a:lnTo>
                  <a:pt x="1135" y="286"/>
                </a:lnTo>
                <a:lnTo>
                  <a:pt x="1129" y="320"/>
                </a:lnTo>
                <a:lnTo>
                  <a:pt x="1118" y="352"/>
                </a:lnTo>
                <a:lnTo>
                  <a:pt x="1104" y="380"/>
                </a:lnTo>
                <a:lnTo>
                  <a:pt x="1089" y="406"/>
                </a:lnTo>
                <a:lnTo>
                  <a:pt x="1072" y="424"/>
                </a:lnTo>
                <a:lnTo>
                  <a:pt x="1052" y="438"/>
                </a:lnTo>
                <a:lnTo>
                  <a:pt x="1034" y="446"/>
                </a:lnTo>
                <a:lnTo>
                  <a:pt x="1008" y="448"/>
                </a:lnTo>
                <a:lnTo>
                  <a:pt x="978" y="444"/>
                </a:lnTo>
                <a:lnTo>
                  <a:pt x="959" y="438"/>
                </a:lnTo>
                <a:lnTo>
                  <a:pt x="942" y="430"/>
                </a:lnTo>
                <a:lnTo>
                  <a:pt x="926" y="412"/>
                </a:lnTo>
                <a:lnTo>
                  <a:pt x="906" y="382"/>
                </a:lnTo>
                <a:lnTo>
                  <a:pt x="893" y="354"/>
                </a:lnTo>
                <a:lnTo>
                  <a:pt x="881" y="324"/>
                </a:lnTo>
                <a:lnTo>
                  <a:pt x="875" y="292"/>
                </a:lnTo>
                <a:lnTo>
                  <a:pt x="871" y="262"/>
                </a:lnTo>
                <a:lnTo>
                  <a:pt x="871" y="228"/>
                </a:lnTo>
                <a:lnTo>
                  <a:pt x="873" y="194"/>
                </a:lnTo>
                <a:lnTo>
                  <a:pt x="877" y="162"/>
                </a:lnTo>
                <a:lnTo>
                  <a:pt x="881" y="132"/>
                </a:lnTo>
                <a:lnTo>
                  <a:pt x="887" y="100"/>
                </a:lnTo>
                <a:lnTo>
                  <a:pt x="890" y="68"/>
                </a:lnTo>
                <a:lnTo>
                  <a:pt x="890" y="40"/>
                </a:lnTo>
                <a:lnTo>
                  <a:pt x="885" y="8"/>
                </a:lnTo>
                <a:lnTo>
                  <a:pt x="679" y="8"/>
                </a:lnTo>
                <a:lnTo>
                  <a:pt x="681" y="74"/>
                </a:lnTo>
                <a:lnTo>
                  <a:pt x="679" y="120"/>
                </a:lnTo>
                <a:lnTo>
                  <a:pt x="678" y="158"/>
                </a:lnTo>
                <a:lnTo>
                  <a:pt x="678" y="192"/>
                </a:lnTo>
                <a:lnTo>
                  <a:pt x="676" y="228"/>
                </a:lnTo>
                <a:lnTo>
                  <a:pt x="671" y="264"/>
                </a:lnTo>
                <a:lnTo>
                  <a:pt x="666" y="288"/>
                </a:lnTo>
                <a:lnTo>
                  <a:pt x="659" y="310"/>
                </a:lnTo>
                <a:lnTo>
                  <a:pt x="648" y="328"/>
                </a:lnTo>
                <a:lnTo>
                  <a:pt x="636" y="342"/>
                </a:lnTo>
                <a:lnTo>
                  <a:pt x="622" y="350"/>
                </a:lnTo>
                <a:lnTo>
                  <a:pt x="608" y="354"/>
                </a:lnTo>
                <a:lnTo>
                  <a:pt x="594" y="356"/>
                </a:lnTo>
                <a:lnTo>
                  <a:pt x="576" y="356"/>
                </a:lnTo>
                <a:lnTo>
                  <a:pt x="559" y="352"/>
                </a:lnTo>
                <a:lnTo>
                  <a:pt x="545" y="350"/>
                </a:lnTo>
                <a:lnTo>
                  <a:pt x="527" y="348"/>
                </a:lnTo>
                <a:lnTo>
                  <a:pt x="507" y="344"/>
                </a:lnTo>
                <a:lnTo>
                  <a:pt x="486" y="344"/>
                </a:lnTo>
                <a:lnTo>
                  <a:pt x="468" y="348"/>
                </a:lnTo>
                <a:lnTo>
                  <a:pt x="450" y="352"/>
                </a:lnTo>
                <a:lnTo>
                  <a:pt x="431" y="362"/>
                </a:lnTo>
                <a:lnTo>
                  <a:pt x="417" y="376"/>
                </a:lnTo>
                <a:lnTo>
                  <a:pt x="402" y="394"/>
                </a:lnTo>
                <a:lnTo>
                  <a:pt x="392" y="418"/>
                </a:lnTo>
                <a:lnTo>
                  <a:pt x="383" y="444"/>
                </a:lnTo>
                <a:lnTo>
                  <a:pt x="379" y="470"/>
                </a:lnTo>
                <a:lnTo>
                  <a:pt x="376" y="500"/>
                </a:lnTo>
                <a:lnTo>
                  <a:pt x="379" y="530"/>
                </a:lnTo>
                <a:lnTo>
                  <a:pt x="380" y="562"/>
                </a:lnTo>
                <a:lnTo>
                  <a:pt x="379" y="596"/>
                </a:lnTo>
                <a:lnTo>
                  <a:pt x="375" y="622"/>
                </a:lnTo>
                <a:lnTo>
                  <a:pt x="371" y="650"/>
                </a:lnTo>
                <a:lnTo>
                  <a:pt x="365" y="676"/>
                </a:lnTo>
                <a:lnTo>
                  <a:pt x="356" y="694"/>
                </a:lnTo>
                <a:lnTo>
                  <a:pt x="342" y="712"/>
                </a:lnTo>
                <a:lnTo>
                  <a:pt x="325" y="724"/>
                </a:lnTo>
                <a:lnTo>
                  <a:pt x="308" y="734"/>
                </a:lnTo>
                <a:lnTo>
                  <a:pt x="292" y="742"/>
                </a:lnTo>
                <a:lnTo>
                  <a:pt x="275" y="750"/>
                </a:lnTo>
                <a:lnTo>
                  <a:pt x="253" y="758"/>
                </a:lnTo>
                <a:lnTo>
                  <a:pt x="236" y="764"/>
                </a:lnTo>
                <a:lnTo>
                  <a:pt x="218" y="774"/>
                </a:lnTo>
                <a:lnTo>
                  <a:pt x="203" y="784"/>
                </a:lnTo>
                <a:lnTo>
                  <a:pt x="188" y="796"/>
                </a:lnTo>
                <a:lnTo>
                  <a:pt x="176" y="812"/>
                </a:lnTo>
                <a:lnTo>
                  <a:pt x="166" y="828"/>
                </a:lnTo>
                <a:lnTo>
                  <a:pt x="154" y="854"/>
                </a:lnTo>
                <a:lnTo>
                  <a:pt x="146" y="878"/>
                </a:lnTo>
                <a:lnTo>
                  <a:pt x="140" y="906"/>
                </a:lnTo>
                <a:lnTo>
                  <a:pt x="137" y="940"/>
                </a:lnTo>
                <a:lnTo>
                  <a:pt x="139" y="972"/>
                </a:lnTo>
                <a:lnTo>
                  <a:pt x="141" y="1003"/>
                </a:lnTo>
                <a:lnTo>
                  <a:pt x="146" y="1041"/>
                </a:lnTo>
                <a:lnTo>
                  <a:pt x="152" y="1083"/>
                </a:lnTo>
                <a:lnTo>
                  <a:pt x="156" y="1121"/>
                </a:lnTo>
                <a:lnTo>
                  <a:pt x="158" y="1151"/>
                </a:lnTo>
                <a:lnTo>
                  <a:pt x="158" y="1179"/>
                </a:lnTo>
                <a:lnTo>
                  <a:pt x="156" y="1217"/>
                </a:lnTo>
                <a:lnTo>
                  <a:pt x="151" y="1249"/>
                </a:lnTo>
                <a:lnTo>
                  <a:pt x="146" y="1277"/>
                </a:lnTo>
                <a:lnTo>
                  <a:pt x="140" y="1303"/>
                </a:lnTo>
                <a:lnTo>
                  <a:pt x="131" y="1337"/>
                </a:lnTo>
                <a:lnTo>
                  <a:pt x="120" y="1375"/>
                </a:lnTo>
                <a:lnTo>
                  <a:pt x="107" y="1403"/>
                </a:lnTo>
                <a:lnTo>
                  <a:pt x="94" y="1425"/>
                </a:lnTo>
                <a:lnTo>
                  <a:pt x="82" y="1445"/>
                </a:lnTo>
                <a:lnTo>
                  <a:pt x="70" y="1461"/>
                </a:lnTo>
                <a:lnTo>
                  <a:pt x="57" y="1471"/>
                </a:lnTo>
                <a:lnTo>
                  <a:pt x="39" y="1479"/>
                </a:lnTo>
                <a:lnTo>
                  <a:pt x="19" y="1485"/>
                </a:lnTo>
                <a:lnTo>
                  <a:pt x="0" y="1485"/>
                </a:lnTo>
                <a:close/>
              </a:path>
            </a:pathLst>
          </a:custGeom>
          <a:solidFill>
            <a:srgbClr val="FFFF66"/>
          </a:solidFill>
          <a:ln w="14288">
            <a:solidFill>
              <a:srgbClr val="FFFF66"/>
            </a:solidFill>
            <a:prstDash val="solid"/>
            <a:round/>
            <a:headEnd/>
            <a:tailEnd/>
          </a:ln>
        </p:spPr>
        <p:txBody>
          <a:bodyPr/>
          <a:lstStyle/>
          <a:p>
            <a:endParaRPr lang="en-US" dirty="0"/>
          </a:p>
        </p:txBody>
      </p:sp>
      <p:sp>
        <p:nvSpPr>
          <p:cNvPr id="8" name="Freeform 6"/>
          <p:cNvSpPr>
            <a:spLocks/>
          </p:cNvSpPr>
          <p:nvPr/>
        </p:nvSpPr>
        <p:spPr bwMode="auto">
          <a:xfrm>
            <a:off x="2350243" y="3210774"/>
            <a:ext cx="3933235" cy="2915342"/>
          </a:xfrm>
          <a:custGeom>
            <a:avLst/>
            <a:gdLst>
              <a:gd name="T0" fmla="*/ 3992563 w 1228"/>
              <a:gd name="T1" fmla="*/ 2887662 h 2243"/>
              <a:gd name="T2" fmla="*/ 0 w 1228"/>
              <a:gd name="T3" fmla="*/ 581910 h 2243"/>
              <a:gd name="T4" fmla="*/ 360891 w 1228"/>
              <a:gd name="T5" fmla="*/ 561311 h 2243"/>
              <a:gd name="T6" fmla="*/ 370645 w 1228"/>
              <a:gd name="T7" fmla="*/ 509815 h 2243"/>
              <a:gd name="T8" fmla="*/ 354389 w 1228"/>
              <a:gd name="T9" fmla="*/ 445444 h 2243"/>
              <a:gd name="T10" fmla="*/ 328379 w 1228"/>
              <a:gd name="T11" fmla="*/ 368199 h 2243"/>
              <a:gd name="T12" fmla="*/ 308871 w 1228"/>
              <a:gd name="T13" fmla="*/ 293530 h 2243"/>
              <a:gd name="T14" fmla="*/ 312122 w 1228"/>
              <a:gd name="T15" fmla="*/ 224009 h 2243"/>
              <a:gd name="T16" fmla="*/ 344635 w 1228"/>
              <a:gd name="T17" fmla="*/ 154489 h 2243"/>
              <a:gd name="T18" fmla="*/ 409660 w 1228"/>
              <a:gd name="T19" fmla="*/ 97843 h 2243"/>
              <a:gd name="T20" fmla="*/ 481188 w 1228"/>
              <a:gd name="T21" fmla="*/ 51496 h 2243"/>
              <a:gd name="T22" fmla="*/ 572224 w 1228"/>
              <a:gd name="T23" fmla="*/ 18024 h 2243"/>
              <a:gd name="T24" fmla="*/ 686019 w 1228"/>
              <a:gd name="T25" fmla="*/ 2575 h 2243"/>
              <a:gd name="T26" fmla="*/ 786808 w 1228"/>
              <a:gd name="T27" fmla="*/ 0 h 2243"/>
              <a:gd name="T28" fmla="*/ 874592 w 1228"/>
              <a:gd name="T29" fmla="*/ 7724 h 2243"/>
              <a:gd name="T30" fmla="*/ 965628 w 1228"/>
              <a:gd name="T31" fmla="*/ 28323 h 2243"/>
              <a:gd name="T32" fmla="*/ 1037156 w 1228"/>
              <a:gd name="T33" fmla="*/ 64371 h 2243"/>
              <a:gd name="T34" fmla="*/ 1105433 w 1228"/>
              <a:gd name="T35" fmla="*/ 118442 h 2243"/>
              <a:gd name="T36" fmla="*/ 1160704 w 1228"/>
              <a:gd name="T37" fmla="*/ 177663 h 2243"/>
              <a:gd name="T38" fmla="*/ 1193217 w 1228"/>
              <a:gd name="T39" fmla="*/ 260057 h 2243"/>
              <a:gd name="T40" fmla="*/ 1180212 w 1228"/>
              <a:gd name="T41" fmla="*/ 342451 h 2243"/>
              <a:gd name="T42" fmla="*/ 1150951 w 1228"/>
              <a:gd name="T43" fmla="*/ 424846 h 2243"/>
              <a:gd name="T44" fmla="*/ 1124940 w 1228"/>
              <a:gd name="T45" fmla="*/ 507240 h 2243"/>
              <a:gd name="T46" fmla="*/ 1131443 w 1228"/>
              <a:gd name="T47" fmla="*/ 545862 h 2243"/>
              <a:gd name="T48" fmla="*/ 1801205 w 1228"/>
              <a:gd name="T49" fmla="*/ 566461 h 2243"/>
              <a:gd name="T50" fmla="*/ 1784949 w 1228"/>
              <a:gd name="T51" fmla="*/ 718375 h 2243"/>
              <a:gd name="T52" fmla="*/ 1791451 w 1228"/>
              <a:gd name="T53" fmla="*/ 808494 h 2243"/>
              <a:gd name="T54" fmla="*/ 1807708 w 1228"/>
              <a:gd name="T55" fmla="*/ 901187 h 2243"/>
              <a:gd name="T56" fmla="*/ 1853225 w 1228"/>
              <a:gd name="T57" fmla="*/ 957833 h 2243"/>
              <a:gd name="T58" fmla="*/ 1928005 w 1228"/>
              <a:gd name="T59" fmla="*/ 999031 h 2243"/>
              <a:gd name="T60" fmla="*/ 2015789 w 1228"/>
              <a:gd name="T61" fmla="*/ 1017054 h 2243"/>
              <a:gd name="T62" fmla="*/ 2119830 w 1228"/>
              <a:gd name="T63" fmla="*/ 1019629 h 2243"/>
              <a:gd name="T64" fmla="*/ 2220619 w 1228"/>
              <a:gd name="T65" fmla="*/ 1011905 h 2243"/>
              <a:gd name="T66" fmla="*/ 2344168 w 1228"/>
              <a:gd name="T67" fmla="*/ 1001605 h 2243"/>
              <a:gd name="T68" fmla="*/ 2474219 w 1228"/>
              <a:gd name="T69" fmla="*/ 1006755 h 2243"/>
              <a:gd name="T70" fmla="*/ 2591264 w 1228"/>
              <a:gd name="T71" fmla="*/ 1029928 h 2243"/>
              <a:gd name="T72" fmla="*/ 2688803 w 1228"/>
              <a:gd name="T73" fmla="*/ 1071126 h 2243"/>
              <a:gd name="T74" fmla="*/ 2747326 w 1228"/>
              <a:gd name="T75" fmla="*/ 1132921 h 2243"/>
              <a:gd name="T76" fmla="*/ 2770084 w 1228"/>
              <a:gd name="T77" fmla="*/ 1205016 h 2243"/>
              <a:gd name="T78" fmla="*/ 2760331 w 1228"/>
              <a:gd name="T79" fmla="*/ 1287411 h 2243"/>
              <a:gd name="T80" fmla="*/ 2770084 w 1228"/>
              <a:gd name="T81" fmla="*/ 1364655 h 2243"/>
              <a:gd name="T82" fmla="*/ 2809100 w 1228"/>
              <a:gd name="T83" fmla="*/ 1431601 h 2243"/>
              <a:gd name="T84" fmla="*/ 2880628 w 1228"/>
              <a:gd name="T85" fmla="*/ 1477947 h 2243"/>
              <a:gd name="T86" fmla="*/ 2994422 w 1228"/>
              <a:gd name="T87" fmla="*/ 1506270 h 2243"/>
              <a:gd name="T88" fmla="*/ 3101714 w 1228"/>
              <a:gd name="T89" fmla="*/ 1526869 h 2243"/>
              <a:gd name="T90" fmla="*/ 3228514 w 1228"/>
              <a:gd name="T91" fmla="*/ 1544893 h 2243"/>
              <a:gd name="T92" fmla="*/ 3335806 w 1228"/>
              <a:gd name="T93" fmla="*/ 1570641 h 2243"/>
              <a:gd name="T94" fmla="*/ 3423590 w 1228"/>
              <a:gd name="T95" fmla="*/ 1606688 h 2243"/>
              <a:gd name="T96" fmla="*/ 3495118 w 1228"/>
              <a:gd name="T97" fmla="*/ 1660760 h 2243"/>
              <a:gd name="T98" fmla="*/ 3540636 w 1228"/>
              <a:gd name="T99" fmla="*/ 1725130 h 2243"/>
              <a:gd name="T100" fmla="*/ 3543887 w 1228"/>
              <a:gd name="T101" fmla="*/ 1813962 h 2243"/>
              <a:gd name="T102" fmla="*/ 3521128 w 1228"/>
              <a:gd name="T103" fmla="*/ 1901505 h 2243"/>
              <a:gd name="T104" fmla="*/ 3485364 w 1228"/>
              <a:gd name="T105" fmla="*/ 2004498 h 2243"/>
              <a:gd name="T106" fmla="*/ 3478862 w 1228"/>
              <a:gd name="T107" fmla="*/ 2079168 h 2243"/>
              <a:gd name="T108" fmla="*/ 3501621 w 1228"/>
              <a:gd name="T109" fmla="*/ 2169287 h 2243"/>
              <a:gd name="T110" fmla="*/ 3547139 w 1228"/>
              <a:gd name="T111" fmla="*/ 2231083 h 2243"/>
              <a:gd name="T112" fmla="*/ 3618667 w 1228"/>
              <a:gd name="T113" fmla="*/ 2298028 h 2243"/>
              <a:gd name="T114" fmla="*/ 3716205 w 1228"/>
              <a:gd name="T115" fmla="*/ 2349524 h 2243"/>
              <a:gd name="T116" fmla="*/ 3816994 w 1228"/>
              <a:gd name="T117" fmla="*/ 2372698 h 2243"/>
              <a:gd name="T118" fmla="*/ 3930789 w 1228"/>
              <a:gd name="T119" fmla="*/ 2380422 h 2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28" h="2243">
                <a:moveTo>
                  <a:pt x="1228" y="1847"/>
                </a:moveTo>
                <a:lnTo>
                  <a:pt x="1228" y="2243"/>
                </a:lnTo>
                <a:lnTo>
                  <a:pt x="2" y="2243"/>
                </a:lnTo>
                <a:lnTo>
                  <a:pt x="0" y="452"/>
                </a:lnTo>
                <a:lnTo>
                  <a:pt x="107" y="452"/>
                </a:lnTo>
                <a:lnTo>
                  <a:pt x="111" y="436"/>
                </a:lnTo>
                <a:lnTo>
                  <a:pt x="114" y="414"/>
                </a:lnTo>
                <a:lnTo>
                  <a:pt x="114" y="396"/>
                </a:lnTo>
                <a:lnTo>
                  <a:pt x="113" y="374"/>
                </a:lnTo>
                <a:lnTo>
                  <a:pt x="109" y="346"/>
                </a:lnTo>
                <a:lnTo>
                  <a:pt x="105" y="310"/>
                </a:lnTo>
                <a:lnTo>
                  <a:pt x="101" y="286"/>
                </a:lnTo>
                <a:lnTo>
                  <a:pt x="96" y="256"/>
                </a:lnTo>
                <a:lnTo>
                  <a:pt x="95" y="228"/>
                </a:lnTo>
                <a:lnTo>
                  <a:pt x="95" y="200"/>
                </a:lnTo>
                <a:lnTo>
                  <a:pt x="96" y="174"/>
                </a:lnTo>
                <a:lnTo>
                  <a:pt x="101" y="146"/>
                </a:lnTo>
                <a:lnTo>
                  <a:pt x="106" y="120"/>
                </a:lnTo>
                <a:lnTo>
                  <a:pt x="114" y="100"/>
                </a:lnTo>
                <a:lnTo>
                  <a:pt x="126" y="76"/>
                </a:lnTo>
                <a:lnTo>
                  <a:pt x="137" y="58"/>
                </a:lnTo>
                <a:lnTo>
                  <a:pt x="148" y="40"/>
                </a:lnTo>
                <a:lnTo>
                  <a:pt x="161" y="26"/>
                </a:lnTo>
                <a:lnTo>
                  <a:pt x="176" y="14"/>
                </a:lnTo>
                <a:lnTo>
                  <a:pt x="193" y="6"/>
                </a:lnTo>
                <a:lnTo>
                  <a:pt x="211" y="2"/>
                </a:lnTo>
                <a:lnTo>
                  <a:pt x="226" y="0"/>
                </a:lnTo>
                <a:lnTo>
                  <a:pt x="242" y="0"/>
                </a:lnTo>
                <a:lnTo>
                  <a:pt x="257" y="2"/>
                </a:lnTo>
                <a:lnTo>
                  <a:pt x="269" y="6"/>
                </a:lnTo>
                <a:lnTo>
                  <a:pt x="283" y="14"/>
                </a:lnTo>
                <a:lnTo>
                  <a:pt x="297" y="22"/>
                </a:lnTo>
                <a:lnTo>
                  <a:pt x="307" y="34"/>
                </a:lnTo>
                <a:lnTo>
                  <a:pt x="319" y="50"/>
                </a:lnTo>
                <a:lnTo>
                  <a:pt x="330" y="70"/>
                </a:lnTo>
                <a:lnTo>
                  <a:pt x="340" y="92"/>
                </a:lnTo>
                <a:lnTo>
                  <a:pt x="350" y="114"/>
                </a:lnTo>
                <a:lnTo>
                  <a:pt x="357" y="138"/>
                </a:lnTo>
                <a:lnTo>
                  <a:pt x="363" y="168"/>
                </a:lnTo>
                <a:lnTo>
                  <a:pt x="367" y="202"/>
                </a:lnTo>
                <a:lnTo>
                  <a:pt x="367" y="234"/>
                </a:lnTo>
                <a:lnTo>
                  <a:pt x="363" y="266"/>
                </a:lnTo>
                <a:lnTo>
                  <a:pt x="358" y="298"/>
                </a:lnTo>
                <a:lnTo>
                  <a:pt x="354" y="330"/>
                </a:lnTo>
                <a:lnTo>
                  <a:pt x="349" y="366"/>
                </a:lnTo>
                <a:lnTo>
                  <a:pt x="346" y="394"/>
                </a:lnTo>
                <a:lnTo>
                  <a:pt x="346" y="410"/>
                </a:lnTo>
                <a:lnTo>
                  <a:pt x="348" y="424"/>
                </a:lnTo>
                <a:lnTo>
                  <a:pt x="351" y="440"/>
                </a:lnTo>
                <a:lnTo>
                  <a:pt x="554" y="440"/>
                </a:lnTo>
                <a:lnTo>
                  <a:pt x="550" y="514"/>
                </a:lnTo>
                <a:lnTo>
                  <a:pt x="549" y="558"/>
                </a:lnTo>
                <a:lnTo>
                  <a:pt x="550" y="594"/>
                </a:lnTo>
                <a:lnTo>
                  <a:pt x="551" y="628"/>
                </a:lnTo>
                <a:lnTo>
                  <a:pt x="553" y="664"/>
                </a:lnTo>
                <a:lnTo>
                  <a:pt x="556" y="700"/>
                </a:lnTo>
                <a:lnTo>
                  <a:pt x="563" y="724"/>
                </a:lnTo>
                <a:lnTo>
                  <a:pt x="570" y="744"/>
                </a:lnTo>
                <a:lnTo>
                  <a:pt x="580" y="762"/>
                </a:lnTo>
                <a:lnTo>
                  <a:pt x="593" y="776"/>
                </a:lnTo>
                <a:lnTo>
                  <a:pt x="606" y="786"/>
                </a:lnTo>
                <a:lnTo>
                  <a:pt x="620" y="790"/>
                </a:lnTo>
                <a:lnTo>
                  <a:pt x="635" y="792"/>
                </a:lnTo>
                <a:lnTo>
                  <a:pt x="652" y="792"/>
                </a:lnTo>
                <a:lnTo>
                  <a:pt x="670" y="788"/>
                </a:lnTo>
                <a:lnTo>
                  <a:pt x="683" y="786"/>
                </a:lnTo>
                <a:lnTo>
                  <a:pt x="702" y="782"/>
                </a:lnTo>
                <a:lnTo>
                  <a:pt x="721" y="778"/>
                </a:lnTo>
                <a:lnTo>
                  <a:pt x="743" y="778"/>
                </a:lnTo>
                <a:lnTo>
                  <a:pt x="761" y="782"/>
                </a:lnTo>
                <a:lnTo>
                  <a:pt x="779" y="788"/>
                </a:lnTo>
                <a:lnTo>
                  <a:pt x="797" y="800"/>
                </a:lnTo>
                <a:lnTo>
                  <a:pt x="812" y="812"/>
                </a:lnTo>
                <a:lnTo>
                  <a:pt x="827" y="832"/>
                </a:lnTo>
                <a:lnTo>
                  <a:pt x="837" y="854"/>
                </a:lnTo>
                <a:lnTo>
                  <a:pt x="845" y="880"/>
                </a:lnTo>
                <a:lnTo>
                  <a:pt x="850" y="908"/>
                </a:lnTo>
                <a:lnTo>
                  <a:pt x="852" y="936"/>
                </a:lnTo>
                <a:lnTo>
                  <a:pt x="850" y="968"/>
                </a:lnTo>
                <a:lnTo>
                  <a:pt x="849" y="1000"/>
                </a:lnTo>
                <a:lnTo>
                  <a:pt x="850" y="1032"/>
                </a:lnTo>
                <a:lnTo>
                  <a:pt x="852" y="1060"/>
                </a:lnTo>
                <a:lnTo>
                  <a:pt x="858" y="1086"/>
                </a:lnTo>
                <a:lnTo>
                  <a:pt x="864" y="1112"/>
                </a:lnTo>
                <a:lnTo>
                  <a:pt x="873" y="1130"/>
                </a:lnTo>
                <a:lnTo>
                  <a:pt x="886" y="1148"/>
                </a:lnTo>
                <a:lnTo>
                  <a:pt x="903" y="1160"/>
                </a:lnTo>
                <a:lnTo>
                  <a:pt x="921" y="1170"/>
                </a:lnTo>
                <a:lnTo>
                  <a:pt x="936" y="1178"/>
                </a:lnTo>
                <a:lnTo>
                  <a:pt x="954" y="1186"/>
                </a:lnTo>
                <a:lnTo>
                  <a:pt x="975" y="1194"/>
                </a:lnTo>
                <a:lnTo>
                  <a:pt x="993" y="1200"/>
                </a:lnTo>
                <a:lnTo>
                  <a:pt x="1011" y="1210"/>
                </a:lnTo>
                <a:lnTo>
                  <a:pt x="1026" y="1220"/>
                </a:lnTo>
                <a:lnTo>
                  <a:pt x="1041" y="1232"/>
                </a:lnTo>
                <a:lnTo>
                  <a:pt x="1053" y="1248"/>
                </a:lnTo>
                <a:lnTo>
                  <a:pt x="1062" y="1264"/>
                </a:lnTo>
                <a:lnTo>
                  <a:pt x="1075" y="1290"/>
                </a:lnTo>
                <a:lnTo>
                  <a:pt x="1083" y="1314"/>
                </a:lnTo>
                <a:lnTo>
                  <a:pt x="1089" y="1340"/>
                </a:lnTo>
                <a:lnTo>
                  <a:pt x="1092" y="1375"/>
                </a:lnTo>
                <a:lnTo>
                  <a:pt x="1090" y="1409"/>
                </a:lnTo>
                <a:lnTo>
                  <a:pt x="1087" y="1439"/>
                </a:lnTo>
                <a:lnTo>
                  <a:pt x="1083" y="1477"/>
                </a:lnTo>
                <a:lnTo>
                  <a:pt x="1077" y="1519"/>
                </a:lnTo>
                <a:lnTo>
                  <a:pt x="1072" y="1557"/>
                </a:lnTo>
                <a:lnTo>
                  <a:pt x="1070" y="1589"/>
                </a:lnTo>
                <a:lnTo>
                  <a:pt x="1070" y="1615"/>
                </a:lnTo>
                <a:lnTo>
                  <a:pt x="1073" y="1653"/>
                </a:lnTo>
                <a:lnTo>
                  <a:pt x="1077" y="1685"/>
                </a:lnTo>
                <a:lnTo>
                  <a:pt x="1084" y="1709"/>
                </a:lnTo>
                <a:lnTo>
                  <a:pt x="1091" y="1733"/>
                </a:lnTo>
                <a:lnTo>
                  <a:pt x="1102" y="1759"/>
                </a:lnTo>
                <a:lnTo>
                  <a:pt x="1113" y="1785"/>
                </a:lnTo>
                <a:lnTo>
                  <a:pt x="1127" y="1807"/>
                </a:lnTo>
                <a:lnTo>
                  <a:pt x="1143" y="1825"/>
                </a:lnTo>
                <a:lnTo>
                  <a:pt x="1158" y="1835"/>
                </a:lnTo>
                <a:lnTo>
                  <a:pt x="1174" y="1843"/>
                </a:lnTo>
                <a:lnTo>
                  <a:pt x="1190" y="1847"/>
                </a:lnTo>
                <a:lnTo>
                  <a:pt x="1209" y="1849"/>
                </a:lnTo>
                <a:lnTo>
                  <a:pt x="1228" y="1847"/>
                </a:lnTo>
                <a:close/>
              </a:path>
            </a:pathLst>
          </a:custGeom>
          <a:solidFill>
            <a:srgbClr val="FFCC00"/>
          </a:solidFill>
          <a:ln w="14288">
            <a:solidFill>
              <a:srgbClr val="FFCC00"/>
            </a:solidFill>
            <a:prstDash val="solid"/>
            <a:round/>
            <a:headEnd/>
            <a:tailEnd/>
          </a:ln>
        </p:spPr>
        <p:txBody>
          <a:bodyPr/>
          <a:lstStyle/>
          <a:p>
            <a:endParaRPr lang="en-US" dirty="0"/>
          </a:p>
        </p:txBody>
      </p:sp>
      <p:sp>
        <p:nvSpPr>
          <p:cNvPr id="9" name="Freeform 7"/>
          <p:cNvSpPr>
            <a:spLocks/>
          </p:cNvSpPr>
          <p:nvPr/>
        </p:nvSpPr>
        <p:spPr bwMode="auto">
          <a:xfrm>
            <a:off x="4105790" y="1963891"/>
            <a:ext cx="4128723" cy="3657401"/>
          </a:xfrm>
          <a:custGeom>
            <a:avLst/>
            <a:gdLst>
              <a:gd name="T0" fmla="*/ 1683145 w 1367"/>
              <a:gd name="T1" fmla="*/ 575866 h 2812"/>
              <a:gd name="T2" fmla="*/ 1624894 w 1367"/>
              <a:gd name="T3" fmla="*/ 275694 h 2812"/>
              <a:gd name="T4" fmla="*/ 1830305 w 1367"/>
              <a:gd name="T5" fmla="*/ 33496 h 2812"/>
              <a:gd name="T6" fmla="*/ 2302444 w 1367"/>
              <a:gd name="T7" fmla="*/ 7730 h 2812"/>
              <a:gd name="T8" fmla="*/ 2532382 w 1367"/>
              <a:gd name="T9" fmla="*/ 149442 h 2812"/>
              <a:gd name="T10" fmla="*/ 2584501 w 1367"/>
              <a:gd name="T11" fmla="*/ 396794 h 2812"/>
              <a:gd name="T12" fmla="*/ 2538514 w 1367"/>
              <a:gd name="T13" fmla="*/ 660893 h 2812"/>
              <a:gd name="T14" fmla="*/ 2768451 w 1367"/>
              <a:gd name="T15" fmla="*/ 818065 h 2812"/>
              <a:gd name="T16" fmla="*/ 3114891 w 1367"/>
              <a:gd name="T17" fmla="*/ 885056 h 2812"/>
              <a:gd name="T18" fmla="*/ 3258985 w 1367"/>
              <a:gd name="T19" fmla="*/ 1008732 h 2812"/>
              <a:gd name="T20" fmla="*/ 3265117 w 1367"/>
              <a:gd name="T21" fmla="*/ 1183940 h 2812"/>
              <a:gd name="T22" fmla="*/ 3396948 w 1367"/>
              <a:gd name="T23" fmla="*/ 1341111 h 2812"/>
              <a:gd name="T24" fmla="*/ 3672873 w 1367"/>
              <a:gd name="T25" fmla="*/ 1372030 h 2812"/>
              <a:gd name="T26" fmla="*/ 3970260 w 1367"/>
              <a:gd name="T27" fmla="*/ 1359147 h 2812"/>
              <a:gd name="T28" fmla="*/ 4145012 w 1367"/>
              <a:gd name="T29" fmla="*/ 1436445 h 2812"/>
              <a:gd name="T30" fmla="*/ 4187934 w 1367"/>
              <a:gd name="T31" fmla="*/ 1712139 h 2812"/>
              <a:gd name="T32" fmla="*/ 4145012 w 1367"/>
              <a:gd name="T33" fmla="*/ 2080590 h 2812"/>
              <a:gd name="T34" fmla="*/ 3967194 w 1367"/>
              <a:gd name="T35" fmla="*/ 2168194 h 2812"/>
              <a:gd name="T36" fmla="*/ 3642215 w 1367"/>
              <a:gd name="T37" fmla="*/ 2155311 h 2812"/>
              <a:gd name="T38" fmla="*/ 3406146 w 1367"/>
              <a:gd name="T39" fmla="*/ 2183654 h 2812"/>
              <a:gd name="T40" fmla="*/ 3271249 w 1367"/>
              <a:gd name="T41" fmla="*/ 2291870 h 2812"/>
              <a:gd name="T42" fmla="*/ 3258985 w 1367"/>
              <a:gd name="T43" fmla="*/ 2500573 h 2812"/>
              <a:gd name="T44" fmla="*/ 3105693 w 1367"/>
              <a:gd name="T45" fmla="*/ 2644862 h 2812"/>
              <a:gd name="T46" fmla="*/ 2826702 w 1367"/>
              <a:gd name="T47" fmla="*/ 2693817 h 2812"/>
              <a:gd name="T48" fmla="*/ 2584501 w 1367"/>
              <a:gd name="T49" fmla="*/ 2794304 h 2812"/>
              <a:gd name="T50" fmla="*/ 2532382 w 1367"/>
              <a:gd name="T51" fmla="*/ 2996565 h 2812"/>
              <a:gd name="T52" fmla="*/ 2584501 w 1367"/>
              <a:gd name="T53" fmla="*/ 3246494 h 2812"/>
              <a:gd name="T54" fmla="*/ 2471065 w 1367"/>
              <a:gd name="T55" fmla="*/ 3483540 h 2812"/>
              <a:gd name="T56" fmla="*/ 2268720 w 1367"/>
              <a:gd name="T57" fmla="*/ 3607216 h 2812"/>
              <a:gd name="T58" fmla="*/ 1956004 w 1367"/>
              <a:gd name="T59" fmla="*/ 3620098 h 2812"/>
              <a:gd name="T60" fmla="*/ 1719935 w 1367"/>
              <a:gd name="T61" fmla="*/ 3527341 h 2812"/>
              <a:gd name="T62" fmla="*/ 1609565 w 1367"/>
              <a:gd name="T63" fmla="*/ 3349557 h 2812"/>
              <a:gd name="T64" fmla="*/ 1637157 w 1367"/>
              <a:gd name="T65" fmla="*/ 3140854 h 2812"/>
              <a:gd name="T66" fmla="*/ 1655552 w 1367"/>
              <a:gd name="T67" fmla="*/ 2954052 h 2812"/>
              <a:gd name="T68" fmla="*/ 1499195 w 1367"/>
              <a:gd name="T69" fmla="*/ 2820070 h 2812"/>
              <a:gd name="T70" fmla="*/ 1238598 w 1367"/>
              <a:gd name="T71" fmla="*/ 2768538 h 2812"/>
              <a:gd name="T72" fmla="*/ 990266 w 1367"/>
              <a:gd name="T73" fmla="*/ 2691240 h 2812"/>
              <a:gd name="T74" fmla="*/ 925883 w 1367"/>
              <a:gd name="T75" fmla="*/ 2482537 h 2812"/>
              <a:gd name="T76" fmla="*/ 852303 w 1367"/>
              <a:gd name="T77" fmla="*/ 2309906 h 2812"/>
              <a:gd name="T78" fmla="*/ 603970 w 1367"/>
              <a:gd name="T79" fmla="*/ 2245492 h 2812"/>
              <a:gd name="T80" fmla="*/ 352571 w 1367"/>
              <a:gd name="T81" fmla="*/ 2263528 h 2812"/>
              <a:gd name="T82" fmla="*/ 79712 w 1367"/>
              <a:gd name="T83" fmla="*/ 2209419 h 2812"/>
              <a:gd name="T84" fmla="*/ 3066 w 1367"/>
              <a:gd name="T85" fmla="*/ 1967221 h 2812"/>
              <a:gd name="T86" fmla="*/ 18395 w 1367"/>
              <a:gd name="T87" fmla="*/ 1619382 h 2812"/>
              <a:gd name="T88" fmla="*/ 101173 w 1367"/>
              <a:gd name="T89" fmla="*/ 1410679 h 2812"/>
              <a:gd name="T90" fmla="*/ 309650 w 1367"/>
              <a:gd name="T91" fmla="*/ 1356571 h 2812"/>
              <a:gd name="T92" fmla="*/ 619299 w 1367"/>
              <a:gd name="T93" fmla="*/ 1374607 h 2812"/>
              <a:gd name="T94" fmla="*/ 895225 w 1367"/>
              <a:gd name="T95" fmla="*/ 1292156 h 2812"/>
              <a:gd name="T96" fmla="*/ 941212 w 1367"/>
              <a:gd name="T97" fmla="*/ 1098912 h 2812"/>
              <a:gd name="T98" fmla="*/ 1045451 w 1367"/>
              <a:gd name="T99" fmla="*/ 908245 h 2812"/>
              <a:gd name="T100" fmla="*/ 1333639 w 1367"/>
              <a:gd name="T101" fmla="*/ 841254 h 28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367" h="2812">
                <a:moveTo>
                  <a:pt x="520" y="587"/>
                </a:moveTo>
                <a:lnTo>
                  <a:pt x="534" y="555"/>
                </a:lnTo>
                <a:lnTo>
                  <a:pt x="544" y="525"/>
                </a:lnTo>
                <a:lnTo>
                  <a:pt x="549" y="491"/>
                </a:lnTo>
                <a:lnTo>
                  <a:pt x="549" y="447"/>
                </a:lnTo>
                <a:lnTo>
                  <a:pt x="543" y="398"/>
                </a:lnTo>
                <a:lnTo>
                  <a:pt x="538" y="356"/>
                </a:lnTo>
                <a:lnTo>
                  <a:pt x="530" y="304"/>
                </a:lnTo>
                <a:lnTo>
                  <a:pt x="527" y="248"/>
                </a:lnTo>
                <a:lnTo>
                  <a:pt x="530" y="214"/>
                </a:lnTo>
                <a:lnTo>
                  <a:pt x="535" y="172"/>
                </a:lnTo>
                <a:lnTo>
                  <a:pt x="546" y="128"/>
                </a:lnTo>
                <a:lnTo>
                  <a:pt x="561" y="86"/>
                </a:lnTo>
                <a:lnTo>
                  <a:pt x="580" y="52"/>
                </a:lnTo>
                <a:lnTo>
                  <a:pt x="597" y="26"/>
                </a:lnTo>
                <a:lnTo>
                  <a:pt x="621" y="10"/>
                </a:lnTo>
                <a:lnTo>
                  <a:pt x="648" y="2"/>
                </a:lnTo>
                <a:lnTo>
                  <a:pt x="678" y="0"/>
                </a:lnTo>
                <a:lnTo>
                  <a:pt x="719" y="0"/>
                </a:lnTo>
                <a:lnTo>
                  <a:pt x="751" y="6"/>
                </a:lnTo>
                <a:lnTo>
                  <a:pt x="769" y="18"/>
                </a:lnTo>
                <a:lnTo>
                  <a:pt x="782" y="34"/>
                </a:lnTo>
                <a:lnTo>
                  <a:pt x="797" y="52"/>
                </a:lnTo>
                <a:lnTo>
                  <a:pt x="812" y="80"/>
                </a:lnTo>
                <a:lnTo>
                  <a:pt x="826" y="116"/>
                </a:lnTo>
                <a:lnTo>
                  <a:pt x="837" y="148"/>
                </a:lnTo>
                <a:lnTo>
                  <a:pt x="842" y="176"/>
                </a:lnTo>
                <a:lnTo>
                  <a:pt x="846" y="224"/>
                </a:lnTo>
                <a:lnTo>
                  <a:pt x="846" y="266"/>
                </a:lnTo>
                <a:lnTo>
                  <a:pt x="843" y="308"/>
                </a:lnTo>
                <a:lnTo>
                  <a:pt x="839" y="340"/>
                </a:lnTo>
                <a:lnTo>
                  <a:pt x="834" y="392"/>
                </a:lnTo>
                <a:lnTo>
                  <a:pt x="826" y="446"/>
                </a:lnTo>
                <a:lnTo>
                  <a:pt x="823" y="479"/>
                </a:lnTo>
                <a:lnTo>
                  <a:pt x="828" y="513"/>
                </a:lnTo>
                <a:lnTo>
                  <a:pt x="835" y="537"/>
                </a:lnTo>
                <a:lnTo>
                  <a:pt x="846" y="569"/>
                </a:lnTo>
                <a:lnTo>
                  <a:pt x="863" y="595"/>
                </a:lnTo>
                <a:lnTo>
                  <a:pt x="879" y="617"/>
                </a:lnTo>
                <a:lnTo>
                  <a:pt x="903" y="635"/>
                </a:lnTo>
                <a:lnTo>
                  <a:pt x="926" y="647"/>
                </a:lnTo>
                <a:lnTo>
                  <a:pt x="949" y="657"/>
                </a:lnTo>
                <a:lnTo>
                  <a:pt x="972" y="663"/>
                </a:lnTo>
                <a:lnTo>
                  <a:pt x="997" y="675"/>
                </a:lnTo>
                <a:lnTo>
                  <a:pt x="1016" y="687"/>
                </a:lnTo>
                <a:lnTo>
                  <a:pt x="1031" y="701"/>
                </a:lnTo>
                <a:lnTo>
                  <a:pt x="1042" y="717"/>
                </a:lnTo>
                <a:lnTo>
                  <a:pt x="1051" y="735"/>
                </a:lnTo>
                <a:lnTo>
                  <a:pt x="1057" y="757"/>
                </a:lnTo>
                <a:lnTo>
                  <a:pt x="1063" y="783"/>
                </a:lnTo>
                <a:lnTo>
                  <a:pt x="1065" y="807"/>
                </a:lnTo>
                <a:lnTo>
                  <a:pt x="1067" y="829"/>
                </a:lnTo>
                <a:lnTo>
                  <a:pt x="1067" y="859"/>
                </a:lnTo>
                <a:lnTo>
                  <a:pt x="1065" y="893"/>
                </a:lnTo>
                <a:lnTo>
                  <a:pt x="1065" y="919"/>
                </a:lnTo>
                <a:lnTo>
                  <a:pt x="1068" y="951"/>
                </a:lnTo>
                <a:lnTo>
                  <a:pt x="1075" y="979"/>
                </a:lnTo>
                <a:lnTo>
                  <a:pt x="1084" y="1003"/>
                </a:lnTo>
                <a:lnTo>
                  <a:pt x="1095" y="1021"/>
                </a:lnTo>
                <a:lnTo>
                  <a:pt x="1108" y="1041"/>
                </a:lnTo>
                <a:lnTo>
                  <a:pt x="1122" y="1053"/>
                </a:lnTo>
                <a:lnTo>
                  <a:pt x="1144" y="1061"/>
                </a:lnTo>
                <a:lnTo>
                  <a:pt x="1162" y="1065"/>
                </a:lnTo>
                <a:lnTo>
                  <a:pt x="1179" y="1067"/>
                </a:lnTo>
                <a:lnTo>
                  <a:pt x="1198" y="1065"/>
                </a:lnTo>
                <a:lnTo>
                  <a:pt x="1221" y="1061"/>
                </a:lnTo>
                <a:lnTo>
                  <a:pt x="1239" y="1059"/>
                </a:lnTo>
                <a:lnTo>
                  <a:pt x="1258" y="1055"/>
                </a:lnTo>
                <a:lnTo>
                  <a:pt x="1275" y="1053"/>
                </a:lnTo>
                <a:lnTo>
                  <a:pt x="1295" y="1055"/>
                </a:lnTo>
                <a:lnTo>
                  <a:pt x="1305" y="1059"/>
                </a:lnTo>
                <a:lnTo>
                  <a:pt x="1318" y="1065"/>
                </a:lnTo>
                <a:lnTo>
                  <a:pt x="1330" y="1077"/>
                </a:lnTo>
                <a:lnTo>
                  <a:pt x="1343" y="1095"/>
                </a:lnTo>
                <a:lnTo>
                  <a:pt x="1352" y="1115"/>
                </a:lnTo>
                <a:lnTo>
                  <a:pt x="1360" y="1145"/>
                </a:lnTo>
                <a:lnTo>
                  <a:pt x="1363" y="1171"/>
                </a:lnTo>
                <a:lnTo>
                  <a:pt x="1365" y="1203"/>
                </a:lnTo>
                <a:lnTo>
                  <a:pt x="1367" y="1261"/>
                </a:lnTo>
                <a:lnTo>
                  <a:pt x="1366" y="1329"/>
                </a:lnTo>
                <a:lnTo>
                  <a:pt x="1367" y="1401"/>
                </a:lnTo>
                <a:lnTo>
                  <a:pt x="1364" y="1485"/>
                </a:lnTo>
                <a:lnTo>
                  <a:pt x="1361" y="1543"/>
                </a:lnTo>
                <a:lnTo>
                  <a:pt x="1358" y="1589"/>
                </a:lnTo>
                <a:lnTo>
                  <a:pt x="1352" y="1615"/>
                </a:lnTo>
                <a:lnTo>
                  <a:pt x="1344" y="1639"/>
                </a:lnTo>
                <a:lnTo>
                  <a:pt x="1334" y="1655"/>
                </a:lnTo>
                <a:lnTo>
                  <a:pt x="1321" y="1669"/>
                </a:lnTo>
                <a:lnTo>
                  <a:pt x="1306" y="1677"/>
                </a:lnTo>
                <a:lnTo>
                  <a:pt x="1294" y="1683"/>
                </a:lnTo>
                <a:lnTo>
                  <a:pt x="1267" y="1685"/>
                </a:lnTo>
                <a:lnTo>
                  <a:pt x="1244" y="1683"/>
                </a:lnTo>
                <a:lnTo>
                  <a:pt x="1224" y="1677"/>
                </a:lnTo>
                <a:lnTo>
                  <a:pt x="1207" y="1675"/>
                </a:lnTo>
                <a:lnTo>
                  <a:pt x="1188" y="1673"/>
                </a:lnTo>
                <a:lnTo>
                  <a:pt x="1171" y="1673"/>
                </a:lnTo>
                <a:lnTo>
                  <a:pt x="1156" y="1675"/>
                </a:lnTo>
                <a:lnTo>
                  <a:pt x="1140" y="1677"/>
                </a:lnTo>
                <a:lnTo>
                  <a:pt x="1121" y="1687"/>
                </a:lnTo>
                <a:lnTo>
                  <a:pt x="1111" y="1695"/>
                </a:lnTo>
                <a:lnTo>
                  <a:pt x="1101" y="1703"/>
                </a:lnTo>
                <a:lnTo>
                  <a:pt x="1088" y="1719"/>
                </a:lnTo>
                <a:lnTo>
                  <a:pt x="1080" y="1739"/>
                </a:lnTo>
                <a:lnTo>
                  <a:pt x="1073" y="1757"/>
                </a:lnTo>
                <a:lnTo>
                  <a:pt x="1067" y="1779"/>
                </a:lnTo>
                <a:lnTo>
                  <a:pt x="1064" y="1801"/>
                </a:lnTo>
                <a:lnTo>
                  <a:pt x="1063" y="1825"/>
                </a:lnTo>
                <a:lnTo>
                  <a:pt x="1064" y="1851"/>
                </a:lnTo>
                <a:lnTo>
                  <a:pt x="1064" y="1895"/>
                </a:lnTo>
                <a:lnTo>
                  <a:pt x="1063" y="1941"/>
                </a:lnTo>
                <a:lnTo>
                  <a:pt x="1056" y="1975"/>
                </a:lnTo>
                <a:lnTo>
                  <a:pt x="1050" y="2003"/>
                </a:lnTo>
                <a:lnTo>
                  <a:pt x="1040" y="2023"/>
                </a:lnTo>
                <a:lnTo>
                  <a:pt x="1026" y="2039"/>
                </a:lnTo>
                <a:lnTo>
                  <a:pt x="1013" y="2053"/>
                </a:lnTo>
                <a:lnTo>
                  <a:pt x="997" y="2061"/>
                </a:lnTo>
                <a:lnTo>
                  <a:pt x="976" y="2069"/>
                </a:lnTo>
                <a:lnTo>
                  <a:pt x="959" y="2079"/>
                </a:lnTo>
                <a:lnTo>
                  <a:pt x="939" y="2085"/>
                </a:lnTo>
                <a:lnTo>
                  <a:pt x="922" y="2091"/>
                </a:lnTo>
                <a:lnTo>
                  <a:pt x="903" y="2099"/>
                </a:lnTo>
                <a:lnTo>
                  <a:pt x="888" y="2113"/>
                </a:lnTo>
                <a:lnTo>
                  <a:pt x="871" y="2127"/>
                </a:lnTo>
                <a:lnTo>
                  <a:pt x="855" y="2145"/>
                </a:lnTo>
                <a:lnTo>
                  <a:pt x="843" y="2169"/>
                </a:lnTo>
                <a:lnTo>
                  <a:pt x="833" y="2197"/>
                </a:lnTo>
                <a:lnTo>
                  <a:pt x="824" y="2231"/>
                </a:lnTo>
                <a:lnTo>
                  <a:pt x="822" y="2261"/>
                </a:lnTo>
                <a:lnTo>
                  <a:pt x="823" y="2295"/>
                </a:lnTo>
                <a:lnTo>
                  <a:pt x="826" y="2326"/>
                </a:lnTo>
                <a:lnTo>
                  <a:pt x="831" y="2360"/>
                </a:lnTo>
                <a:lnTo>
                  <a:pt x="836" y="2398"/>
                </a:lnTo>
                <a:lnTo>
                  <a:pt x="839" y="2432"/>
                </a:lnTo>
                <a:lnTo>
                  <a:pt x="843" y="2476"/>
                </a:lnTo>
                <a:lnTo>
                  <a:pt x="843" y="2520"/>
                </a:lnTo>
                <a:lnTo>
                  <a:pt x="838" y="2564"/>
                </a:lnTo>
                <a:lnTo>
                  <a:pt x="833" y="2598"/>
                </a:lnTo>
                <a:lnTo>
                  <a:pt x="826" y="2632"/>
                </a:lnTo>
                <a:lnTo>
                  <a:pt x="818" y="2664"/>
                </a:lnTo>
                <a:lnTo>
                  <a:pt x="806" y="2704"/>
                </a:lnTo>
                <a:lnTo>
                  <a:pt x="793" y="2730"/>
                </a:lnTo>
                <a:lnTo>
                  <a:pt x="782" y="2748"/>
                </a:lnTo>
                <a:lnTo>
                  <a:pt x="769" y="2770"/>
                </a:lnTo>
                <a:lnTo>
                  <a:pt x="754" y="2790"/>
                </a:lnTo>
                <a:lnTo>
                  <a:pt x="740" y="2800"/>
                </a:lnTo>
                <a:lnTo>
                  <a:pt x="727" y="2806"/>
                </a:lnTo>
                <a:lnTo>
                  <a:pt x="706" y="2810"/>
                </a:lnTo>
                <a:lnTo>
                  <a:pt x="681" y="2812"/>
                </a:lnTo>
                <a:lnTo>
                  <a:pt x="651" y="2810"/>
                </a:lnTo>
                <a:lnTo>
                  <a:pt x="638" y="2810"/>
                </a:lnTo>
                <a:lnTo>
                  <a:pt x="620" y="2804"/>
                </a:lnTo>
                <a:lnTo>
                  <a:pt x="600" y="2794"/>
                </a:lnTo>
                <a:lnTo>
                  <a:pt x="583" y="2776"/>
                </a:lnTo>
                <a:lnTo>
                  <a:pt x="573" y="2760"/>
                </a:lnTo>
                <a:lnTo>
                  <a:pt x="561" y="2738"/>
                </a:lnTo>
                <a:lnTo>
                  <a:pt x="551" y="2718"/>
                </a:lnTo>
                <a:lnTo>
                  <a:pt x="542" y="2692"/>
                </a:lnTo>
                <a:lnTo>
                  <a:pt x="534" y="2666"/>
                </a:lnTo>
                <a:lnTo>
                  <a:pt x="528" y="2634"/>
                </a:lnTo>
                <a:lnTo>
                  <a:pt x="525" y="2600"/>
                </a:lnTo>
                <a:lnTo>
                  <a:pt x="524" y="2574"/>
                </a:lnTo>
                <a:lnTo>
                  <a:pt x="524" y="2538"/>
                </a:lnTo>
                <a:lnTo>
                  <a:pt x="525" y="2508"/>
                </a:lnTo>
                <a:lnTo>
                  <a:pt x="530" y="2476"/>
                </a:lnTo>
                <a:lnTo>
                  <a:pt x="534" y="2438"/>
                </a:lnTo>
                <a:lnTo>
                  <a:pt x="540" y="2402"/>
                </a:lnTo>
                <a:lnTo>
                  <a:pt x="543" y="2370"/>
                </a:lnTo>
                <a:lnTo>
                  <a:pt x="544" y="2340"/>
                </a:lnTo>
                <a:lnTo>
                  <a:pt x="543" y="2316"/>
                </a:lnTo>
                <a:lnTo>
                  <a:pt x="540" y="2293"/>
                </a:lnTo>
                <a:lnTo>
                  <a:pt x="531" y="2263"/>
                </a:lnTo>
                <a:lnTo>
                  <a:pt x="523" y="2243"/>
                </a:lnTo>
                <a:lnTo>
                  <a:pt x="512" y="2221"/>
                </a:lnTo>
                <a:lnTo>
                  <a:pt x="500" y="2205"/>
                </a:lnTo>
                <a:lnTo>
                  <a:pt x="489" y="2189"/>
                </a:lnTo>
                <a:lnTo>
                  <a:pt x="472" y="2177"/>
                </a:lnTo>
                <a:lnTo>
                  <a:pt x="457" y="2169"/>
                </a:lnTo>
                <a:lnTo>
                  <a:pt x="437" y="2161"/>
                </a:lnTo>
                <a:lnTo>
                  <a:pt x="420" y="2157"/>
                </a:lnTo>
                <a:lnTo>
                  <a:pt x="404" y="2149"/>
                </a:lnTo>
                <a:lnTo>
                  <a:pt x="385" y="2141"/>
                </a:lnTo>
                <a:lnTo>
                  <a:pt x="369" y="2129"/>
                </a:lnTo>
                <a:lnTo>
                  <a:pt x="350" y="2119"/>
                </a:lnTo>
                <a:lnTo>
                  <a:pt x="335" y="2107"/>
                </a:lnTo>
                <a:lnTo>
                  <a:pt x="323" y="2089"/>
                </a:lnTo>
                <a:lnTo>
                  <a:pt x="314" y="2065"/>
                </a:lnTo>
                <a:lnTo>
                  <a:pt x="307" y="2035"/>
                </a:lnTo>
                <a:lnTo>
                  <a:pt x="302" y="1995"/>
                </a:lnTo>
                <a:lnTo>
                  <a:pt x="301" y="1963"/>
                </a:lnTo>
                <a:lnTo>
                  <a:pt x="302" y="1927"/>
                </a:lnTo>
                <a:lnTo>
                  <a:pt x="304" y="1899"/>
                </a:lnTo>
                <a:lnTo>
                  <a:pt x="302" y="1865"/>
                </a:lnTo>
                <a:lnTo>
                  <a:pt x="297" y="1839"/>
                </a:lnTo>
                <a:lnTo>
                  <a:pt x="287" y="1811"/>
                </a:lnTo>
                <a:lnTo>
                  <a:pt x="278" y="1793"/>
                </a:lnTo>
                <a:lnTo>
                  <a:pt x="266" y="1775"/>
                </a:lnTo>
                <a:lnTo>
                  <a:pt x="250" y="1763"/>
                </a:lnTo>
                <a:lnTo>
                  <a:pt x="232" y="1751"/>
                </a:lnTo>
                <a:lnTo>
                  <a:pt x="213" y="1747"/>
                </a:lnTo>
                <a:lnTo>
                  <a:pt x="197" y="1743"/>
                </a:lnTo>
                <a:lnTo>
                  <a:pt x="179" y="1743"/>
                </a:lnTo>
                <a:lnTo>
                  <a:pt x="163" y="1747"/>
                </a:lnTo>
                <a:lnTo>
                  <a:pt x="147" y="1749"/>
                </a:lnTo>
                <a:lnTo>
                  <a:pt x="131" y="1753"/>
                </a:lnTo>
                <a:lnTo>
                  <a:pt x="115" y="1757"/>
                </a:lnTo>
                <a:lnTo>
                  <a:pt x="88" y="1757"/>
                </a:lnTo>
                <a:lnTo>
                  <a:pt x="71" y="1755"/>
                </a:lnTo>
                <a:lnTo>
                  <a:pt x="53" y="1747"/>
                </a:lnTo>
                <a:lnTo>
                  <a:pt x="40" y="1735"/>
                </a:lnTo>
                <a:lnTo>
                  <a:pt x="26" y="1715"/>
                </a:lnTo>
                <a:lnTo>
                  <a:pt x="17" y="1693"/>
                </a:lnTo>
                <a:lnTo>
                  <a:pt x="10" y="1669"/>
                </a:lnTo>
                <a:lnTo>
                  <a:pt x="3" y="1623"/>
                </a:lnTo>
                <a:lnTo>
                  <a:pt x="2" y="1575"/>
                </a:lnTo>
                <a:lnTo>
                  <a:pt x="1" y="1527"/>
                </a:lnTo>
                <a:lnTo>
                  <a:pt x="0" y="1467"/>
                </a:lnTo>
                <a:lnTo>
                  <a:pt x="2" y="1415"/>
                </a:lnTo>
                <a:lnTo>
                  <a:pt x="3" y="1359"/>
                </a:lnTo>
                <a:lnTo>
                  <a:pt x="4" y="1309"/>
                </a:lnTo>
                <a:lnTo>
                  <a:pt x="6" y="1257"/>
                </a:lnTo>
                <a:lnTo>
                  <a:pt x="9" y="1217"/>
                </a:lnTo>
                <a:lnTo>
                  <a:pt x="12" y="1173"/>
                </a:lnTo>
                <a:lnTo>
                  <a:pt x="17" y="1139"/>
                </a:lnTo>
                <a:lnTo>
                  <a:pt x="23" y="1117"/>
                </a:lnTo>
                <a:lnTo>
                  <a:pt x="33" y="1095"/>
                </a:lnTo>
                <a:lnTo>
                  <a:pt x="42" y="1081"/>
                </a:lnTo>
                <a:lnTo>
                  <a:pt x="55" y="1065"/>
                </a:lnTo>
                <a:lnTo>
                  <a:pt x="67" y="1061"/>
                </a:lnTo>
                <a:lnTo>
                  <a:pt x="82" y="1055"/>
                </a:lnTo>
                <a:lnTo>
                  <a:pt x="101" y="1053"/>
                </a:lnTo>
                <a:lnTo>
                  <a:pt x="118" y="1055"/>
                </a:lnTo>
                <a:lnTo>
                  <a:pt x="141" y="1061"/>
                </a:lnTo>
                <a:lnTo>
                  <a:pt x="162" y="1063"/>
                </a:lnTo>
                <a:lnTo>
                  <a:pt x="179" y="1065"/>
                </a:lnTo>
                <a:lnTo>
                  <a:pt x="202" y="1067"/>
                </a:lnTo>
                <a:lnTo>
                  <a:pt x="227" y="1061"/>
                </a:lnTo>
                <a:lnTo>
                  <a:pt x="247" y="1053"/>
                </a:lnTo>
                <a:lnTo>
                  <a:pt x="266" y="1039"/>
                </a:lnTo>
                <a:lnTo>
                  <a:pt x="279" y="1025"/>
                </a:lnTo>
                <a:lnTo>
                  <a:pt x="292" y="1003"/>
                </a:lnTo>
                <a:lnTo>
                  <a:pt x="301" y="975"/>
                </a:lnTo>
                <a:lnTo>
                  <a:pt x="307" y="947"/>
                </a:lnTo>
                <a:lnTo>
                  <a:pt x="310" y="917"/>
                </a:lnTo>
                <a:lnTo>
                  <a:pt x="309" y="895"/>
                </a:lnTo>
                <a:lnTo>
                  <a:pt x="307" y="853"/>
                </a:lnTo>
                <a:lnTo>
                  <a:pt x="309" y="811"/>
                </a:lnTo>
                <a:lnTo>
                  <a:pt x="313" y="779"/>
                </a:lnTo>
                <a:lnTo>
                  <a:pt x="318" y="749"/>
                </a:lnTo>
                <a:lnTo>
                  <a:pt x="326" y="727"/>
                </a:lnTo>
                <a:lnTo>
                  <a:pt x="341" y="705"/>
                </a:lnTo>
                <a:lnTo>
                  <a:pt x="356" y="689"/>
                </a:lnTo>
                <a:lnTo>
                  <a:pt x="377" y="677"/>
                </a:lnTo>
                <a:lnTo>
                  <a:pt x="397" y="667"/>
                </a:lnTo>
                <a:lnTo>
                  <a:pt x="414" y="659"/>
                </a:lnTo>
                <a:lnTo>
                  <a:pt x="435" y="653"/>
                </a:lnTo>
                <a:lnTo>
                  <a:pt x="456" y="645"/>
                </a:lnTo>
                <a:lnTo>
                  <a:pt x="479" y="633"/>
                </a:lnTo>
                <a:lnTo>
                  <a:pt x="501" y="615"/>
                </a:lnTo>
                <a:lnTo>
                  <a:pt x="520" y="587"/>
                </a:lnTo>
                <a:close/>
              </a:path>
            </a:pathLst>
          </a:custGeom>
          <a:solidFill>
            <a:schemeClr val="hlink"/>
          </a:solidFill>
          <a:ln>
            <a:noFill/>
          </a:ln>
          <a:extLst>
            <a:ext uri="{91240B29-F687-4F45-9708-019B960494DF}">
              <a14:hiddenLine xmlns:a14="http://schemas.microsoft.com/office/drawing/2010/main" w="14288">
                <a:solidFill>
                  <a:srgbClr val="000000"/>
                </a:solidFill>
                <a:prstDash val="solid"/>
                <a:round/>
                <a:headEnd/>
                <a:tailEnd/>
              </a14:hiddenLine>
            </a:ext>
          </a:extLst>
        </p:spPr>
        <p:txBody>
          <a:bodyPr/>
          <a:lstStyle/>
          <a:p>
            <a:endParaRPr lang="en-US" dirty="0"/>
          </a:p>
        </p:txBody>
      </p:sp>
      <p:sp>
        <p:nvSpPr>
          <p:cNvPr id="10" name="Text Box 8"/>
          <p:cNvSpPr txBox="1">
            <a:spLocks noChangeArrowheads="1"/>
          </p:cNvSpPr>
          <p:nvPr/>
        </p:nvSpPr>
        <p:spPr bwMode="auto">
          <a:xfrm>
            <a:off x="2470219" y="4331947"/>
            <a:ext cx="304655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defRPr/>
            </a:pPr>
            <a:r>
              <a:rPr lang="en-US" altLang="en-US" sz="3200" dirty="0">
                <a:solidFill>
                  <a:schemeClr val="tx2"/>
                </a:solidFill>
                <a:effectLst>
                  <a:outerShdw blurRad="38100" dist="38100" dir="2700000" algn="tl">
                    <a:srgbClr val="C0C0C0"/>
                  </a:outerShdw>
                </a:effectLst>
                <a:latin typeface="Palatino" pitchFamily="18" charset="0"/>
              </a:rPr>
              <a:t>REUSE</a:t>
            </a:r>
          </a:p>
          <a:p>
            <a:pPr>
              <a:defRPr/>
            </a:pPr>
            <a:r>
              <a:rPr lang="en-US" altLang="en-US" sz="2800" dirty="0">
                <a:latin typeface="Palatino" pitchFamily="18" charset="0"/>
              </a:rPr>
              <a:t>propose solutions </a:t>
            </a:r>
          </a:p>
          <a:p>
            <a:pPr>
              <a:defRPr/>
            </a:pPr>
            <a:r>
              <a:rPr lang="en-US" altLang="en-US" sz="2800" dirty="0">
                <a:latin typeface="Palatino" pitchFamily="18" charset="0"/>
              </a:rPr>
              <a:t>from retrieved cases</a:t>
            </a:r>
            <a:endParaRPr lang="en-US" altLang="en-US" sz="2400" dirty="0">
              <a:latin typeface="Palatino" pitchFamily="18" charset="0"/>
            </a:endParaRPr>
          </a:p>
        </p:txBody>
      </p:sp>
      <p:sp>
        <p:nvSpPr>
          <p:cNvPr id="11" name="Text Box 9"/>
          <p:cNvSpPr txBox="1">
            <a:spLocks noChangeArrowheads="1"/>
          </p:cNvSpPr>
          <p:nvPr/>
        </p:nvSpPr>
        <p:spPr bwMode="auto">
          <a:xfrm>
            <a:off x="6227840" y="4547102"/>
            <a:ext cx="3257624" cy="144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r">
              <a:defRPr/>
            </a:pPr>
            <a:r>
              <a:rPr lang="en-US" altLang="en-US" sz="3200" dirty="0">
                <a:solidFill>
                  <a:schemeClr val="tx2"/>
                </a:solidFill>
                <a:effectLst>
                  <a:outerShdw blurRad="38100" dist="38100" dir="2700000" algn="tl">
                    <a:srgbClr val="C0C0C0"/>
                  </a:outerShdw>
                </a:effectLst>
                <a:latin typeface="Palatino" pitchFamily="18" charset="0"/>
              </a:rPr>
              <a:t>REVISE</a:t>
            </a:r>
          </a:p>
          <a:p>
            <a:pPr algn="r">
              <a:defRPr/>
            </a:pPr>
            <a:r>
              <a:rPr lang="en-US" altLang="en-US" sz="2800" dirty="0">
                <a:latin typeface="Palatino" pitchFamily="18" charset="0"/>
              </a:rPr>
              <a:t>adapt and repair</a:t>
            </a:r>
          </a:p>
          <a:p>
            <a:pPr algn="r">
              <a:defRPr/>
            </a:pPr>
            <a:r>
              <a:rPr lang="en-US" altLang="en-US" sz="2800" dirty="0">
                <a:latin typeface="Palatino" pitchFamily="18" charset="0"/>
              </a:rPr>
              <a:t>proposed solution</a:t>
            </a:r>
            <a:endParaRPr lang="en-US" altLang="en-US" sz="2400" dirty="0">
              <a:latin typeface="Palatino" pitchFamily="18" charset="0"/>
            </a:endParaRPr>
          </a:p>
        </p:txBody>
      </p:sp>
      <p:sp>
        <p:nvSpPr>
          <p:cNvPr id="12" name="Text Box 10"/>
          <p:cNvSpPr txBox="1">
            <a:spLocks noChangeArrowheads="1"/>
          </p:cNvSpPr>
          <p:nvPr/>
        </p:nvSpPr>
        <p:spPr bwMode="auto">
          <a:xfrm>
            <a:off x="5465530" y="3481543"/>
            <a:ext cx="1132271" cy="64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defRPr/>
            </a:pPr>
            <a:r>
              <a:rPr lang="en-US" altLang="en-US" sz="3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Palatino" pitchFamily="18" charset="0"/>
              </a:rPr>
              <a:t>CBR</a:t>
            </a:r>
          </a:p>
        </p:txBody>
      </p:sp>
      <p:sp>
        <p:nvSpPr>
          <p:cNvPr id="13" name="Text Box 11"/>
          <p:cNvSpPr txBox="1">
            <a:spLocks noChangeArrowheads="1"/>
          </p:cNvSpPr>
          <p:nvPr/>
        </p:nvSpPr>
        <p:spPr bwMode="auto">
          <a:xfrm>
            <a:off x="7721372" y="1331636"/>
            <a:ext cx="176409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r">
              <a:defRPr/>
            </a:pPr>
            <a:r>
              <a:rPr lang="en-US" altLang="en-US" sz="3200" dirty="0">
                <a:solidFill>
                  <a:schemeClr val="tx2"/>
                </a:solidFill>
                <a:effectLst>
                  <a:outerShdw blurRad="38100" dist="38100" dir="2700000" algn="tl">
                    <a:srgbClr val="C0C0C0"/>
                  </a:outerShdw>
                </a:effectLst>
                <a:latin typeface="Palatino" pitchFamily="18" charset="0"/>
              </a:rPr>
              <a:t>RETAIN</a:t>
            </a:r>
          </a:p>
          <a:p>
            <a:pPr algn="r">
              <a:defRPr/>
            </a:pPr>
            <a:r>
              <a:rPr lang="en-US" altLang="en-US" sz="2800" dirty="0">
                <a:latin typeface="Palatino" pitchFamily="18" charset="0"/>
              </a:rPr>
              <a:t>integrate in</a:t>
            </a:r>
          </a:p>
          <a:p>
            <a:pPr algn="r">
              <a:defRPr/>
            </a:pPr>
            <a:r>
              <a:rPr lang="en-US" altLang="en-US" sz="2800" dirty="0">
                <a:latin typeface="Palatino" pitchFamily="18" charset="0"/>
              </a:rPr>
              <a:t>case-base</a:t>
            </a:r>
            <a:endParaRPr lang="en-US" altLang="en-US" sz="2400" dirty="0">
              <a:latin typeface="Palatino" pitchFamily="18" charset="0"/>
            </a:endParaRPr>
          </a:p>
        </p:txBody>
      </p:sp>
      <p:sp>
        <p:nvSpPr>
          <p:cNvPr id="14" name="AutoShape 12"/>
          <p:cNvSpPr>
            <a:spLocks noChangeArrowheads="1"/>
          </p:cNvSpPr>
          <p:nvPr/>
        </p:nvSpPr>
        <p:spPr bwMode="auto">
          <a:xfrm>
            <a:off x="4478864" y="2755786"/>
            <a:ext cx="3603249" cy="1846330"/>
          </a:xfrm>
          <a:prstGeom prst="curvedUpArrow">
            <a:avLst>
              <a:gd name="adj1" fmla="val 40000"/>
              <a:gd name="adj2" fmla="val 80000"/>
              <a:gd name="adj3" fmla="val 33333"/>
            </a:avLst>
          </a:prstGeom>
          <a:gradFill rotWithShape="0">
            <a:gsLst>
              <a:gs pos="0">
                <a:srgbClr val="9966FF"/>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 name="Freeform 13"/>
          <p:cNvSpPr>
            <a:spLocks/>
          </p:cNvSpPr>
          <p:nvPr/>
        </p:nvSpPr>
        <p:spPr bwMode="auto">
          <a:xfrm>
            <a:off x="2350548" y="1378525"/>
            <a:ext cx="3953565" cy="2442541"/>
          </a:xfrm>
          <a:custGeom>
            <a:avLst/>
            <a:gdLst>
              <a:gd name="T0" fmla="*/ 4013200 w 1234"/>
              <a:gd name="T1" fmla="*/ 0 h 1879"/>
              <a:gd name="T2" fmla="*/ 6504 w 1234"/>
              <a:gd name="T3" fmla="*/ 2419350 h 1879"/>
              <a:gd name="T4" fmla="*/ 380506 w 1234"/>
              <a:gd name="T5" fmla="*/ 2372997 h 1879"/>
              <a:gd name="T6" fmla="*/ 367497 w 1234"/>
              <a:gd name="T7" fmla="*/ 2293168 h 1879"/>
              <a:gd name="T8" fmla="*/ 328471 w 1234"/>
              <a:gd name="T9" fmla="*/ 2185012 h 1879"/>
              <a:gd name="T10" fmla="*/ 312210 w 1234"/>
              <a:gd name="T11" fmla="*/ 2097457 h 1879"/>
              <a:gd name="T12" fmla="*/ 341480 w 1234"/>
              <a:gd name="T13" fmla="*/ 2007327 h 1879"/>
              <a:gd name="T14" fmla="*/ 422784 w 1234"/>
              <a:gd name="T15" fmla="*/ 1930072 h 1879"/>
              <a:gd name="T16" fmla="*/ 526854 w 1234"/>
              <a:gd name="T17" fmla="*/ 1873419 h 1879"/>
              <a:gd name="T18" fmla="*/ 653690 w 1234"/>
              <a:gd name="T19" fmla="*/ 1845092 h 1879"/>
              <a:gd name="T20" fmla="*/ 832560 w 1234"/>
              <a:gd name="T21" fmla="*/ 1847668 h 1879"/>
              <a:gd name="T22" fmla="*/ 949639 w 1234"/>
              <a:gd name="T23" fmla="*/ 1865694 h 1879"/>
              <a:gd name="T24" fmla="*/ 1066718 w 1234"/>
              <a:gd name="T25" fmla="*/ 1927497 h 1879"/>
              <a:gd name="T26" fmla="*/ 1148022 w 1234"/>
              <a:gd name="T27" fmla="*/ 2002176 h 1879"/>
              <a:gd name="T28" fmla="*/ 1183796 w 1234"/>
              <a:gd name="T29" fmla="*/ 2082006 h 1879"/>
              <a:gd name="T30" fmla="*/ 1177292 w 1234"/>
              <a:gd name="T31" fmla="*/ 2169561 h 1879"/>
              <a:gd name="T32" fmla="*/ 1148022 w 1234"/>
              <a:gd name="T33" fmla="*/ 2249390 h 1879"/>
              <a:gd name="T34" fmla="*/ 1118753 w 1234"/>
              <a:gd name="T35" fmla="*/ 2331795 h 1879"/>
              <a:gd name="T36" fmla="*/ 1135014 w 1234"/>
              <a:gd name="T37" fmla="*/ 2409049 h 1879"/>
              <a:gd name="T38" fmla="*/ 1798460 w 1234"/>
              <a:gd name="T39" fmla="*/ 2324070 h 1879"/>
              <a:gd name="T40" fmla="*/ 1804964 w 1234"/>
              <a:gd name="T41" fmla="*/ 2215913 h 1879"/>
              <a:gd name="T42" fmla="*/ 1817973 w 1234"/>
              <a:gd name="T43" fmla="*/ 2125783 h 1879"/>
              <a:gd name="T44" fmla="*/ 1847243 w 1234"/>
              <a:gd name="T45" fmla="*/ 2048529 h 1879"/>
              <a:gd name="T46" fmla="*/ 1905782 w 1234"/>
              <a:gd name="T47" fmla="*/ 1997026 h 1879"/>
              <a:gd name="T48" fmla="*/ 1990339 w 1234"/>
              <a:gd name="T49" fmla="*/ 1968699 h 1879"/>
              <a:gd name="T50" fmla="*/ 2084653 w 1234"/>
              <a:gd name="T51" fmla="*/ 1960974 h 1879"/>
              <a:gd name="T52" fmla="*/ 2198479 w 1234"/>
              <a:gd name="T53" fmla="*/ 1963549 h 1879"/>
              <a:gd name="T54" fmla="*/ 2302549 w 1234"/>
              <a:gd name="T55" fmla="*/ 1971275 h 1879"/>
              <a:gd name="T56" fmla="*/ 2432637 w 1234"/>
              <a:gd name="T57" fmla="*/ 1976425 h 1879"/>
              <a:gd name="T58" fmla="*/ 2549715 w 1234"/>
              <a:gd name="T59" fmla="*/ 1963549 h 1879"/>
              <a:gd name="T60" fmla="*/ 2657038 w 1234"/>
              <a:gd name="T61" fmla="*/ 1935222 h 1879"/>
              <a:gd name="T62" fmla="*/ 2738342 w 1234"/>
              <a:gd name="T63" fmla="*/ 1881144 h 1879"/>
              <a:gd name="T64" fmla="*/ 2783873 w 1234"/>
              <a:gd name="T65" fmla="*/ 1814191 h 1879"/>
              <a:gd name="T66" fmla="*/ 2783873 w 1234"/>
              <a:gd name="T67" fmla="*/ 1736936 h 1879"/>
              <a:gd name="T68" fmla="*/ 2783873 w 1234"/>
              <a:gd name="T69" fmla="*/ 1651956 h 1879"/>
              <a:gd name="T70" fmla="*/ 2806638 w 1234"/>
              <a:gd name="T71" fmla="*/ 1582427 h 1879"/>
              <a:gd name="T72" fmla="*/ 2855421 w 1234"/>
              <a:gd name="T73" fmla="*/ 1525774 h 1879"/>
              <a:gd name="T74" fmla="*/ 2956239 w 1234"/>
              <a:gd name="T75" fmla="*/ 1487147 h 1879"/>
              <a:gd name="T76" fmla="*/ 3063561 w 1234"/>
              <a:gd name="T77" fmla="*/ 1463971 h 1879"/>
              <a:gd name="T78" fmla="*/ 3190396 w 1234"/>
              <a:gd name="T79" fmla="*/ 1443370 h 1879"/>
              <a:gd name="T80" fmla="*/ 3307475 w 1234"/>
              <a:gd name="T81" fmla="*/ 1422768 h 1879"/>
              <a:gd name="T82" fmla="*/ 3401789 w 1234"/>
              <a:gd name="T83" fmla="*/ 1394442 h 1879"/>
              <a:gd name="T84" fmla="*/ 3476589 w 1234"/>
              <a:gd name="T85" fmla="*/ 1353239 h 1879"/>
              <a:gd name="T86" fmla="*/ 3538381 w 1234"/>
              <a:gd name="T87" fmla="*/ 1288861 h 1879"/>
              <a:gd name="T88" fmla="*/ 3567650 w 1234"/>
              <a:gd name="T89" fmla="*/ 1206456 h 1879"/>
              <a:gd name="T90" fmla="*/ 3554641 w 1234"/>
              <a:gd name="T91" fmla="*/ 1127914 h 1879"/>
              <a:gd name="T92" fmla="*/ 3522120 w 1234"/>
              <a:gd name="T93" fmla="*/ 1024908 h 1879"/>
              <a:gd name="T94" fmla="*/ 3499354 w 1234"/>
              <a:gd name="T95" fmla="*/ 937353 h 1879"/>
              <a:gd name="T96" fmla="*/ 3505859 w 1234"/>
              <a:gd name="T97" fmla="*/ 852373 h 1879"/>
              <a:gd name="T98" fmla="*/ 3541633 w 1234"/>
              <a:gd name="T99" fmla="*/ 780269 h 1879"/>
              <a:gd name="T100" fmla="*/ 3600172 w 1234"/>
              <a:gd name="T101" fmla="*/ 715891 h 1879"/>
              <a:gd name="T102" fmla="*/ 3687981 w 1234"/>
              <a:gd name="T103" fmla="*/ 654087 h 1879"/>
              <a:gd name="T104" fmla="*/ 3788799 w 1234"/>
              <a:gd name="T105" fmla="*/ 618035 h 1879"/>
              <a:gd name="T106" fmla="*/ 3886365 w 1234"/>
              <a:gd name="T107" fmla="*/ 602584 h 1879"/>
              <a:gd name="T108" fmla="*/ 4013200 w 1234"/>
              <a:gd name="T109" fmla="*/ 602584 h 18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4" h="1879">
                <a:moveTo>
                  <a:pt x="1234" y="468"/>
                </a:moveTo>
                <a:lnTo>
                  <a:pt x="1234" y="0"/>
                </a:lnTo>
                <a:lnTo>
                  <a:pt x="0" y="0"/>
                </a:lnTo>
                <a:lnTo>
                  <a:pt x="2" y="1879"/>
                </a:lnTo>
                <a:lnTo>
                  <a:pt x="111" y="1879"/>
                </a:lnTo>
                <a:lnTo>
                  <a:pt x="117" y="1843"/>
                </a:lnTo>
                <a:lnTo>
                  <a:pt x="117" y="1817"/>
                </a:lnTo>
                <a:lnTo>
                  <a:pt x="113" y="1781"/>
                </a:lnTo>
                <a:lnTo>
                  <a:pt x="107" y="1743"/>
                </a:lnTo>
                <a:lnTo>
                  <a:pt x="101" y="1697"/>
                </a:lnTo>
                <a:lnTo>
                  <a:pt x="97" y="1661"/>
                </a:lnTo>
                <a:lnTo>
                  <a:pt x="96" y="1629"/>
                </a:lnTo>
                <a:lnTo>
                  <a:pt x="100" y="1593"/>
                </a:lnTo>
                <a:lnTo>
                  <a:pt x="105" y="1559"/>
                </a:lnTo>
                <a:lnTo>
                  <a:pt x="117" y="1525"/>
                </a:lnTo>
                <a:lnTo>
                  <a:pt x="130" y="1499"/>
                </a:lnTo>
                <a:lnTo>
                  <a:pt x="145" y="1473"/>
                </a:lnTo>
                <a:lnTo>
                  <a:pt x="162" y="1455"/>
                </a:lnTo>
                <a:lnTo>
                  <a:pt x="183" y="1439"/>
                </a:lnTo>
                <a:lnTo>
                  <a:pt x="201" y="1433"/>
                </a:lnTo>
                <a:lnTo>
                  <a:pt x="226" y="1431"/>
                </a:lnTo>
                <a:lnTo>
                  <a:pt x="256" y="1435"/>
                </a:lnTo>
                <a:lnTo>
                  <a:pt x="275" y="1439"/>
                </a:lnTo>
                <a:lnTo>
                  <a:pt x="292" y="1449"/>
                </a:lnTo>
                <a:lnTo>
                  <a:pt x="308" y="1467"/>
                </a:lnTo>
                <a:lnTo>
                  <a:pt x="328" y="1497"/>
                </a:lnTo>
                <a:lnTo>
                  <a:pt x="341" y="1525"/>
                </a:lnTo>
                <a:lnTo>
                  <a:pt x="353" y="1555"/>
                </a:lnTo>
                <a:lnTo>
                  <a:pt x="359" y="1587"/>
                </a:lnTo>
                <a:lnTo>
                  <a:pt x="364" y="1617"/>
                </a:lnTo>
                <a:lnTo>
                  <a:pt x="364" y="1651"/>
                </a:lnTo>
                <a:lnTo>
                  <a:pt x="362" y="1685"/>
                </a:lnTo>
                <a:lnTo>
                  <a:pt x="357" y="1717"/>
                </a:lnTo>
                <a:lnTo>
                  <a:pt x="353" y="1747"/>
                </a:lnTo>
                <a:lnTo>
                  <a:pt x="348" y="1779"/>
                </a:lnTo>
                <a:lnTo>
                  <a:pt x="344" y="1811"/>
                </a:lnTo>
                <a:lnTo>
                  <a:pt x="344" y="1839"/>
                </a:lnTo>
                <a:lnTo>
                  <a:pt x="349" y="1871"/>
                </a:lnTo>
                <a:lnTo>
                  <a:pt x="555" y="1871"/>
                </a:lnTo>
                <a:lnTo>
                  <a:pt x="553" y="1805"/>
                </a:lnTo>
                <a:lnTo>
                  <a:pt x="555" y="1757"/>
                </a:lnTo>
                <a:lnTo>
                  <a:pt x="555" y="1721"/>
                </a:lnTo>
                <a:lnTo>
                  <a:pt x="556" y="1687"/>
                </a:lnTo>
                <a:lnTo>
                  <a:pt x="559" y="1651"/>
                </a:lnTo>
                <a:lnTo>
                  <a:pt x="563" y="1615"/>
                </a:lnTo>
                <a:lnTo>
                  <a:pt x="568" y="1591"/>
                </a:lnTo>
                <a:lnTo>
                  <a:pt x="576" y="1569"/>
                </a:lnTo>
                <a:lnTo>
                  <a:pt x="586" y="1551"/>
                </a:lnTo>
                <a:lnTo>
                  <a:pt x="598" y="1537"/>
                </a:lnTo>
                <a:lnTo>
                  <a:pt x="612" y="1529"/>
                </a:lnTo>
                <a:lnTo>
                  <a:pt x="627" y="1525"/>
                </a:lnTo>
                <a:lnTo>
                  <a:pt x="641" y="1523"/>
                </a:lnTo>
                <a:lnTo>
                  <a:pt x="659" y="1523"/>
                </a:lnTo>
                <a:lnTo>
                  <a:pt x="676" y="1525"/>
                </a:lnTo>
                <a:lnTo>
                  <a:pt x="690" y="1529"/>
                </a:lnTo>
                <a:lnTo>
                  <a:pt x="708" y="1531"/>
                </a:lnTo>
                <a:lnTo>
                  <a:pt x="727" y="1535"/>
                </a:lnTo>
                <a:lnTo>
                  <a:pt x="748" y="1535"/>
                </a:lnTo>
                <a:lnTo>
                  <a:pt x="766" y="1531"/>
                </a:lnTo>
                <a:lnTo>
                  <a:pt x="784" y="1525"/>
                </a:lnTo>
                <a:lnTo>
                  <a:pt x="803" y="1517"/>
                </a:lnTo>
                <a:lnTo>
                  <a:pt x="817" y="1503"/>
                </a:lnTo>
                <a:lnTo>
                  <a:pt x="832" y="1485"/>
                </a:lnTo>
                <a:lnTo>
                  <a:pt x="842" y="1461"/>
                </a:lnTo>
                <a:lnTo>
                  <a:pt x="851" y="1435"/>
                </a:lnTo>
                <a:lnTo>
                  <a:pt x="856" y="1409"/>
                </a:lnTo>
                <a:lnTo>
                  <a:pt x="858" y="1379"/>
                </a:lnTo>
                <a:lnTo>
                  <a:pt x="856" y="1349"/>
                </a:lnTo>
                <a:lnTo>
                  <a:pt x="855" y="1317"/>
                </a:lnTo>
                <a:lnTo>
                  <a:pt x="856" y="1283"/>
                </a:lnTo>
                <a:lnTo>
                  <a:pt x="859" y="1257"/>
                </a:lnTo>
                <a:lnTo>
                  <a:pt x="863" y="1229"/>
                </a:lnTo>
                <a:lnTo>
                  <a:pt x="870" y="1203"/>
                </a:lnTo>
                <a:lnTo>
                  <a:pt x="878" y="1185"/>
                </a:lnTo>
                <a:lnTo>
                  <a:pt x="892" y="1167"/>
                </a:lnTo>
                <a:lnTo>
                  <a:pt x="909" y="1155"/>
                </a:lnTo>
                <a:lnTo>
                  <a:pt x="926" y="1145"/>
                </a:lnTo>
                <a:lnTo>
                  <a:pt x="942" y="1137"/>
                </a:lnTo>
                <a:lnTo>
                  <a:pt x="959" y="1129"/>
                </a:lnTo>
                <a:lnTo>
                  <a:pt x="981" y="1121"/>
                </a:lnTo>
                <a:lnTo>
                  <a:pt x="998" y="1115"/>
                </a:lnTo>
                <a:lnTo>
                  <a:pt x="1017" y="1105"/>
                </a:lnTo>
                <a:lnTo>
                  <a:pt x="1031" y="1095"/>
                </a:lnTo>
                <a:lnTo>
                  <a:pt x="1046" y="1083"/>
                </a:lnTo>
                <a:lnTo>
                  <a:pt x="1058" y="1067"/>
                </a:lnTo>
                <a:lnTo>
                  <a:pt x="1069" y="1051"/>
                </a:lnTo>
                <a:lnTo>
                  <a:pt x="1080" y="1025"/>
                </a:lnTo>
                <a:lnTo>
                  <a:pt x="1088" y="1001"/>
                </a:lnTo>
                <a:lnTo>
                  <a:pt x="1094" y="973"/>
                </a:lnTo>
                <a:lnTo>
                  <a:pt x="1097" y="937"/>
                </a:lnTo>
                <a:lnTo>
                  <a:pt x="1095" y="908"/>
                </a:lnTo>
                <a:lnTo>
                  <a:pt x="1093" y="876"/>
                </a:lnTo>
                <a:lnTo>
                  <a:pt x="1088" y="838"/>
                </a:lnTo>
                <a:lnTo>
                  <a:pt x="1083" y="796"/>
                </a:lnTo>
                <a:lnTo>
                  <a:pt x="1077" y="758"/>
                </a:lnTo>
                <a:lnTo>
                  <a:pt x="1076" y="728"/>
                </a:lnTo>
                <a:lnTo>
                  <a:pt x="1076" y="700"/>
                </a:lnTo>
                <a:lnTo>
                  <a:pt x="1078" y="662"/>
                </a:lnTo>
                <a:lnTo>
                  <a:pt x="1084" y="630"/>
                </a:lnTo>
                <a:lnTo>
                  <a:pt x="1089" y="606"/>
                </a:lnTo>
                <a:lnTo>
                  <a:pt x="1096" y="582"/>
                </a:lnTo>
                <a:lnTo>
                  <a:pt x="1107" y="556"/>
                </a:lnTo>
                <a:lnTo>
                  <a:pt x="1119" y="530"/>
                </a:lnTo>
                <a:lnTo>
                  <a:pt x="1134" y="508"/>
                </a:lnTo>
                <a:lnTo>
                  <a:pt x="1150" y="490"/>
                </a:lnTo>
                <a:lnTo>
                  <a:pt x="1165" y="480"/>
                </a:lnTo>
                <a:lnTo>
                  <a:pt x="1179" y="472"/>
                </a:lnTo>
                <a:lnTo>
                  <a:pt x="1195" y="468"/>
                </a:lnTo>
                <a:lnTo>
                  <a:pt x="1215" y="468"/>
                </a:lnTo>
                <a:lnTo>
                  <a:pt x="1234" y="468"/>
                </a:lnTo>
                <a:close/>
              </a:path>
            </a:pathLst>
          </a:custGeom>
          <a:solidFill>
            <a:srgbClr val="CC99FF"/>
          </a:solidFill>
          <a:ln w="14288">
            <a:solidFill>
              <a:srgbClr val="CC99FF"/>
            </a:solidFill>
            <a:prstDash val="solid"/>
            <a:round/>
            <a:headEnd/>
            <a:tailEnd/>
          </a:ln>
        </p:spPr>
        <p:txBody>
          <a:bodyPr/>
          <a:lstStyle/>
          <a:p>
            <a:endParaRPr lang="en-US" dirty="0"/>
          </a:p>
        </p:txBody>
      </p:sp>
      <p:sp>
        <p:nvSpPr>
          <p:cNvPr id="16" name="Text Box 14"/>
          <p:cNvSpPr txBox="1">
            <a:spLocks noChangeArrowheads="1"/>
          </p:cNvSpPr>
          <p:nvPr/>
        </p:nvSpPr>
        <p:spPr bwMode="auto">
          <a:xfrm>
            <a:off x="2457218" y="1546727"/>
            <a:ext cx="2184783" cy="144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defRPr/>
            </a:pPr>
            <a:r>
              <a:rPr lang="en-US" altLang="en-US" sz="3200" dirty="0">
                <a:solidFill>
                  <a:schemeClr val="tx2"/>
                </a:solidFill>
                <a:effectLst>
                  <a:outerShdw blurRad="38100" dist="38100" dir="2700000" algn="tl">
                    <a:srgbClr val="C0C0C0"/>
                  </a:outerShdw>
                </a:effectLst>
                <a:latin typeface="Palatino" pitchFamily="18" charset="0"/>
              </a:rPr>
              <a:t>RETRIEVE</a:t>
            </a:r>
          </a:p>
          <a:p>
            <a:pPr>
              <a:defRPr/>
            </a:pPr>
            <a:r>
              <a:rPr lang="en-US" altLang="en-US" sz="2800" dirty="0">
                <a:solidFill>
                  <a:schemeClr val="tx2"/>
                </a:solidFill>
                <a:latin typeface="Palatino" pitchFamily="18" charset="0"/>
              </a:rPr>
              <a:t>find similar </a:t>
            </a:r>
          </a:p>
          <a:p>
            <a:pPr>
              <a:defRPr/>
            </a:pPr>
            <a:r>
              <a:rPr lang="en-US" altLang="en-US" sz="2800" dirty="0">
                <a:solidFill>
                  <a:schemeClr val="tx2"/>
                </a:solidFill>
                <a:latin typeface="Palatino" pitchFamily="18" charset="0"/>
              </a:rPr>
              <a:t>problems</a:t>
            </a:r>
            <a:endParaRPr lang="en-US" altLang="en-US" sz="2800" dirty="0">
              <a:solidFill>
                <a:schemeClr val="bg2"/>
              </a:solidFill>
              <a:latin typeface="Palatino" pitchFamily="18" charset="0"/>
            </a:endParaRPr>
          </a:p>
        </p:txBody>
      </p:sp>
    </p:spTree>
    <p:extLst>
      <p:ext uri="{BB962C8B-B14F-4D97-AF65-F5344CB8AC3E}">
        <p14:creationId xmlns:p14="http://schemas.microsoft.com/office/powerpoint/2010/main" val="23021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ou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ou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ou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par>
                          <p:cTn id="39" fill="hold">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ou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4"/>
          <p:cNvSpPr txBox="1">
            <a:spLocks noChangeArrowheads="1"/>
          </p:cNvSpPr>
          <p:nvPr/>
        </p:nvSpPr>
        <p:spPr bwMode="auto">
          <a:xfrm>
            <a:off x="668184" y="282590"/>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b="1" dirty="0">
                <a:latin typeface="Times New Roman" panose="02020603050405020304" pitchFamily="18" charset="0"/>
              </a:rPr>
              <a:t>A CBR System Cycle with more details</a:t>
            </a:r>
            <a:endParaRPr lang="sr-Latn-CS" altLang="en-US" sz="3200" b="1" dirty="0">
              <a:latin typeface="Times New Roman" panose="02020603050405020304" pitchFamily="18" charset="0"/>
            </a:endParaRPr>
          </a:p>
        </p:txBody>
      </p:sp>
      <p:sp>
        <p:nvSpPr>
          <p:cNvPr id="9247" name="AutoShape 31"/>
          <p:cNvSpPr>
            <a:spLocks noChangeArrowheads="1"/>
          </p:cNvSpPr>
          <p:nvPr/>
        </p:nvSpPr>
        <p:spPr bwMode="auto">
          <a:xfrm>
            <a:off x="7681914" y="3500439"/>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  </a:t>
            </a:r>
          </a:p>
          <a:p>
            <a:pPr algn="ctr" eaLnBrk="1" hangingPunct="1"/>
            <a:endParaRPr lang="en-US" altLang="en-US" sz="1200"/>
          </a:p>
          <a:p>
            <a:pPr algn="ctr" eaLnBrk="1" hangingPunct="1"/>
            <a:r>
              <a:rPr lang="en-US" altLang="en-US" sz="1200"/>
              <a:t>New Case</a:t>
            </a:r>
          </a:p>
        </p:txBody>
      </p:sp>
      <p:sp>
        <p:nvSpPr>
          <p:cNvPr id="9249" name="AutoShape 33"/>
          <p:cNvSpPr>
            <a:spLocks noChangeArrowheads="1"/>
          </p:cNvSpPr>
          <p:nvPr/>
        </p:nvSpPr>
        <p:spPr bwMode="auto">
          <a:xfrm>
            <a:off x="7391401" y="3211514"/>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Retrieved Case</a:t>
            </a:r>
          </a:p>
        </p:txBody>
      </p:sp>
      <p:sp>
        <p:nvSpPr>
          <p:cNvPr id="10249" name="AutoShape 34"/>
          <p:cNvSpPr>
            <a:spLocks noChangeArrowheads="1"/>
          </p:cNvSpPr>
          <p:nvPr/>
        </p:nvSpPr>
        <p:spPr bwMode="auto">
          <a:xfrm>
            <a:off x="5162551" y="1557339"/>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New Case</a:t>
            </a:r>
          </a:p>
        </p:txBody>
      </p:sp>
      <p:sp>
        <p:nvSpPr>
          <p:cNvPr id="9251" name="AutoShape 35"/>
          <p:cNvSpPr>
            <a:spLocks noChangeArrowheads="1"/>
          </p:cNvSpPr>
          <p:nvPr/>
        </p:nvSpPr>
        <p:spPr bwMode="auto">
          <a:xfrm>
            <a:off x="6026151" y="5516564"/>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Solved Case</a:t>
            </a:r>
          </a:p>
        </p:txBody>
      </p:sp>
      <p:sp>
        <p:nvSpPr>
          <p:cNvPr id="9252" name="AutoShape 36"/>
          <p:cNvSpPr>
            <a:spLocks noChangeArrowheads="1"/>
          </p:cNvSpPr>
          <p:nvPr/>
        </p:nvSpPr>
        <p:spPr bwMode="auto">
          <a:xfrm>
            <a:off x="3362326" y="4797426"/>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Tested / </a:t>
            </a:r>
          </a:p>
          <a:p>
            <a:pPr algn="ctr" eaLnBrk="1" hangingPunct="1"/>
            <a:r>
              <a:rPr lang="en-US" altLang="en-US" sz="1200"/>
              <a:t>Repaired</a:t>
            </a:r>
          </a:p>
          <a:p>
            <a:pPr algn="ctr" eaLnBrk="1" hangingPunct="1"/>
            <a:r>
              <a:rPr lang="en-US" altLang="en-US" sz="1200"/>
              <a:t> Case</a:t>
            </a:r>
          </a:p>
        </p:txBody>
      </p:sp>
      <p:sp>
        <p:nvSpPr>
          <p:cNvPr id="9253" name="AutoShape 37"/>
          <p:cNvSpPr>
            <a:spLocks noChangeArrowheads="1"/>
          </p:cNvSpPr>
          <p:nvPr/>
        </p:nvSpPr>
        <p:spPr bwMode="auto">
          <a:xfrm>
            <a:off x="3074989" y="2565401"/>
            <a:ext cx="1152525"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Learned</a:t>
            </a:r>
          </a:p>
          <a:p>
            <a:pPr algn="ctr" eaLnBrk="1" hangingPunct="1"/>
            <a:r>
              <a:rPr lang="en-US" altLang="en-US" sz="1200" dirty="0"/>
              <a:t> Case</a:t>
            </a:r>
          </a:p>
        </p:txBody>
      </p:sp>
      <p:sp>
        <p:nvSpPr>
          <p:cNvPr id="10253" name="AutoShape 38"/>
          <p:cNvSpPr>
            <a:spLocks noChangeArrowheads="1"/>
          </p:cNvSpPr>
          <p:nvPr/>
        </p:nvSpPr>
        <p:spPr bwMode="auto">
          <a:xfrm>
            <a:off x="4802189" y="2924175"/>
            <a:ext cx="2160587" cy="1944688"/>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500"/>
          </a:p>
          <a:p>
            <a:pPr algn="ctr" eaLnBrk="1" hangingPunct="1"/>
            <a:endParaRPr lang="en-US" altLang="en-US" sz="1500"/>
          </a:p>
          <a:p>
            <a:pPr algn="ctr" eaLnBrk="1" hangingPunct="1"/>
            <a:endParaRPr lang="en-US" altLang="en-US" sz="1500"/>
          </a:p>
          <a:p>
            <a:pPr algn="ctr" eaLnBrk="1" hangingPunct="1"/>
            <a:endParaRPr lang="en-US" altLang="en-US" sz="1500"/>
          </a:p>
          <a:p>
            <a:pPr algn="ctr" eaLnBrk="1" hangingPunct="1"/>
            <a:endParaRPr lang="en-US" altLang="en-US" sz="1500"/>
          </a:p>
          <a:p>
            <a:pPr algn="ctr" eaLnBrk="1" hangingPunct="1"/>
            <a:endParaRPr lang="en-US" altLang="en-US" sz="1500"/>
          </a:p>
          <a:p>
            <a:pPr algn="ctr" eaLnBrk="1" hangingPunct="1"/>
            <a:endParaRPr lang="en-US" altLang="en-US" sz="1500"/>
          </a:p>
          <a:p>
            <a:pPr algn="ctr" eaLnBrk="1" hangingPunct="1"/>
            <a:r>
              <a:rPr lang="en-US" altLang="en-US" sz="1500"/>
              <a:t>General Knowledge</a:t>
            </a:r>
          </a:p>
        </p:txBody>
      </p:sp>
      <p:grpSp>
        <p:nvGrpSpPr>
          <p:cNvPr id="10254" name="Group 46"/>
          <p:cNvGrpSpPr>
            <a:grpSpLocks/>
          </p:cNvGrpSpPr>
          <p:nvPr/>
        </p:nvGrpSpPr>
        <p:grpSpPr bwMode="auto">
          <a:xfrm>
            <a:off x="5162551" y="3284539"/>
            <a:ext cx="1439863" cy="1152525"/>
            <a:chOff x="249" y="2069"/>
            <a:chExt cx="1134" cy="862"/>
          </a:xfrm>
        </p:grpSpPr>
        <p:sp>
          <p:nvSpPr>
            <p:cNvPr id="10275" name="AutoShape 41"/>
            <p:cNvSpPr>
              <a:spLocks noChangeArrowheads="1"/>
            </p:cNvSpPr>
            <p:nvPr/>
          </p:nvSpPr>
          <p:spPr bwMode="auto">
            <a:xfrm>
              <a:off x="249" y="2069"/>
              <a:ext cx="726" cy="45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10276" name="AutoShape 42"/>
            <p:cNvSpPr>
              <a:spLocks noChangeArrowheads="1"/>
            </p:cNvSpPr>
            <p:nvPr/>
          </p:nvSpPr>
          <p:spPr bwMode="auto">
            <a:xfrm>
              <a:off x="385" y="2205"/>
              <a:ext cx="726" cy="45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10277" name="AutoShape 43"/>
            <p:cNvSpPr>
              <a:spLocks noChangeArrowheads="1"/>
            </p:cNvSpPr>
            <p:nvPr/>
          </p:nvSpPr>
          <p:spPr bwMode="auto">
            <a:xfrm>
              <a:off x="521" y="2341"/>
              <a:ext cx="726" cy="45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10278" name="AutoShape 45"/>
            <p:cNvSpPr>
              <a:spLocks noChangeArrowheads="1"/>
            </p:cNvSpPr>
            <p:nvPr/>
          </p:nvSpPr>
          <p:spPr bwMode="auto">
            <a:xfrm>
              <a:off x="657" y="2477"/>
              <a:ext cx="726" cy="45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Previous </a:t>
              </a:r>
            </a:p>
            <a:p>
              <a:pPr algn="ctr" eaLnBrk="1" hangingPunct="1"/>
              <a:r>
                <a:rPr lang="en-US" altLang="en-US" sz="1200"/>
                <a:t>Cases</a:t>
              </a:r>
            </a:p>
          </p:txBody>
        </p:sp>
      </p:grpSp>
      <p:sp>
        <p:nvSpPr>
          <p:cNvPr id="10255" name="Text Box 47"/>
          <p:cNvSpPr txBox="1">
            <a:spLocks noChangeArrowheads="1"/>
          </p:cNvSpPr>
          <p:nvPr/>
        </p:nvSpPr>
        <p:spPr bwMode="auto">
          <a:xfrm>
            <a:off x="5205413" y="981076"/>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Problem</a:t>
            </a:r>
          </a:p>
        </p:txBody>
      </p:sp>
      <p:sp>
        <p:nvSpPr>
          <p:cNvPr id="10256" name="Line 48"/>
          <p:cNvSpPr>
            <a:spLocks noChangeShapeType="1"/>
          </p:cNvSpPr>
          <p:nvPr/>
        </p:nvSpPr>
        <p:spPr bwMode="auto">
          <a:xfrm>
            <a:off x="5665788" y="13414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9" name="Arc 83"/>
          <p:cNvSpPr>
            <a:spLocks/>
          </p:cNvSpPr>
          <p:nvPr/>
        </p:nvSpPr>
        <p:spPr bwMode="auto">
          <a:xfrm rot="10800000" flipH="1">
            <a:off x="7180264" y="4221163"/>
            <a:ext cx="1150937" cy="1655762"/>
          </a:xfrm>
          <a:custGeom>
            <a:avLst/>
            <a:gdLst>
              <a:gd name="T0" fmla="*/ 0 w 21600"/>
              <a:gd name="T1" fmla="*/ 0 h 21600"/>
              <a:gd name="T2" fmla="*/ 1150937 w 21600"/>
              <a:gd name="T3" fmla="*/ 1655762 h 21600"/>
              <a:gd name="T4" fmla="*/ 0 w 21600"/>
              <a:gd name="T5" fmla="*/ 165576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Arc 84"/>
          <p:cNvSpPr>
            <a:spLocks/>
          </p:cNvSpPr>
          <p:nvPr/>
        </p:nvSpPr>
        <p:spPr bwMode="auto">
          <a:xfrm>
            <a:off x="6315075" y="1700213"/>
            <a:ext cx="1943100" cy="1511300"/>
          </a:xfrm>
          <a:custGeom>
            <a:avLst/>
            <a:gdLst>
              <a:gd name="T0" fmla="*/ 0 w 21600"/>
              <a:gd name="T1" fmla="*/ 0 h 21600"/>
              <a:gd name="T2" fmla="*/ 1943100 w 21600"/>
              <a:gd name="T3" fmla="*/ 1511300 h 21600"/>
              <a:gd name="T4" fmla="*/ 0 w 21600"/>
              <a:gd name="T5" fmla="*/ 15113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1" name="Arc 85"/>
          <p:cNvSpPr>
            <a:spLocks/>
          </p:cNvSpPr>
          <p:nvPr/>
        </p:nvSpPr>
        <p:spPr bwMode="auto">
          <a:xfrm flipH="1" flipV="1">
            <a:off x="4225926" y="5516564"/>
            <a:ext cx="1800225" cy="433387"/>
          </a:xfrm>
          <a:custGeom>
            <a:avLst/>
            <a:gdLst>
              <a:gd name="T0" fmla="*/ 0 w 21600"/>
              <a:gd name="T1" fmla="*/ 0 h 21600"/>
              <a:gd name="T2" fmla="*/ 1800225 w 21600"/>
              <a:gd name="T3" fmla="*/ 433387 h 21600"/>
              <a:gd name="T4" fmla="*/ 0 w 21600"/>
              <a:gd name="T5" fmla="*/ 43338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Freeform 93"/>
          <p:cNvSpPr>
            <a:spLocks/>
          </p:cNvSpPr>
          <p:nvPr/>
        </p:nvSpPr>
        <p:spPr bwMode="auto">
          <a:xfrm>
            <a:off x="3362326" y="3284539"/>
            <a:ext cx="250825" cy="1512887"/>
          </a:xfrm>
          <a:custGeom>
            <a:avLst/>
            <a:gdLst>
              <a:gd name="T0" fmla="*/ 250825 w 158"/>
              <a:gd name="T1" fmla="*/ 1512887 h 953"/>
              <a:gd name="T2" fmla="*/ 77788 w 158"/>
              <a:gd name="T3" fmla="*/ 1169987 h 953"/>
              <a:gd name="T4" fmla="*/ 4763 w 158"/>
              <a:gd name="T5" fmla="*/ 603250 h 953"/>
              <a:gd name="T6" fmla="*/ 106363 w 158"/>
              <a:gd name="T7" fmla="*/ 0 h 9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953">
                <a:moveTo>
                  <a:pt x="158" y="953"/>
                </a:moveTo>
                <a:cubicBezTo>
                  <a:pt x="140" y="917"/>
                  <a:pt x="75" y="832"/>
                  <a:pt x="49" y="737"/>
                </a:cubicBezTo>
                <a:cubicBezTo>
                  <a:pt x="23" y="642"/>
                  <a:pt x="0" y="503"/>
                  <a:pt x="3" y="380"/>
                </a:cubicBezTo>
                <a:cubicBezTo>
                  <a:pt x="6" y="257"/>
                  <a:pt x="54" y="79"/>
                  <a:pt x="67"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0" name="Line 94"/>
          <p:cNvSpPr>
            <a:spLocks noChangeShapeType="1"/>
          </p:cNvSpPr>
          <p:nvPr/>
        </p:nvSpPr>
        <p:spPr bwMode="auto">
          <a:xfrm>
            <a:off x="7178675" y="6021388"/>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1" name="Text Box 95"/>
          <p:cNvSpPr txBox="1">
            <a:spLocks noChangeArrowheads="1"/>
          </p:cNvSpPr>
          <p:nvPr/>
        </p:nvSpPr>
        <p:spPr bwMode="auto">
          <a:xfrm>
            <a:off x="8094663" y="5789614"/>
            <a:ext cx="10969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a:t>Suggested</a:t>
            </a:r>
          </a:p>
          <a:p>
            <a:pPr eaLnBrk="1" hangingPunct="1"/>
            <a:r>
              <a:rPr lang="en-US" altLang="en-US" sz="1500"/>
              <a:t>Solution</a:t>
            </a:r>
          </a:p>
        </p:txBody>
      </p:sp>
      <p:sp>
        <p:nvSpPr>
          <p:cNvPr id="9312" name="Line 96"/>
          <p:cNvSpPr>
            <a:spLocks noChangeShapeType="1"/>
          </p:cNvSpPr>
          <p:nvPr/>
        </p:nvSpPr>
        <p:spPr bwMode="auto">
          <a:xfrm>
            <a:off x="3649663" y="55165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3" name="Text Box 97"/>
          <p:cNvSpPr txBox="1">
            <a:spLocks noChangeArrowheads="1"/>
          </p:cNvSpPr>
          <p:nvPr/>
        </p:nvSpPr>
        <p:spPr bwMode="auto">
          <a:xfrm>
            <a:off x="3198813" y="5832476"/>
            <a:ext cx="10652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a:t>Confirmed</a:t>
            </a:r>
          </a:p>
          <a:p>
            <a:pPr eaLnBrk="1" hangingPunct="1"/>
            <a:r>
              <a:rPr lang="en-US" altLang="en-US" sz="1500"/>
              <a:t>Solution</a:t>
            </a:r>
          </a:p>
        </p:txBody>
      </p:sp>
      <p:sp>
        <p:nvSpPr>
          <p:cNvPr id="9315" name="Rectangle 99"/>
          <p:cNvSpPr>
            <a:spLocks noChangeArrowheads="1"/>
          </p:cNvSpPr>
          <p:nvPr/>
        </p:nvSpPr>
        <p:spPr bwMode="auto">
          <a:xfrm>
            <a:off x="7107238" y="2060576"/>
            <a:ext cx="15113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RETRIEVE</a:t>
            </a:r>
          </a:p>
        </p:txBody>
      </p:sp>
      <p:sp>
        <p:nvSpPr>
          <p:cNvPr id="9317" name="Line 101"/>
          <p:cNvSpPr>
            <a:spLocks noChangeShapeType="1"/>
          </p:cNvSpPr>
          <p:nvPr/>
        </p:nvSpPr>
        <p:spPr bwMode="auto">
          <a:xfrm flipH="1">
            <a:off x="6818314" y="2636838"/>
            <a:ext cx="288925" cy="3603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8" name="Rectangle 102"/>
          <p:cNvSpPr>
            <a:spLocks noChangeArrowheads="1"/>
          </p:cNvSpPr>
          <p:nvPr/>
        </p:nvSpPr>
        <p:spPr bwMode="auto">
          <a:xfrm>
            <a:off x="7466013" y="4797426"/>
            <a:ext cx="15113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REUSE</a:t>
            </a:r>
          </a:p>
        </p:txBody>
      </p:sp>
      <p:sp>
        <p:nvSpPr>
          <p:cNvPr id="9319" name="Line 103"/>
          <p:cNvSpPr>
            <a:spLocks noChangeShapeType="1"/>
          </p:cNvSpPr>
          <p:nvPr/>
        </p:nvSpPr>
        <p:spPr bwMode="auto">
          <a:xfrm>
            <a:off x="6962775" y="4652963"/>
            <a:ext cx="503238" cy="1444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 name="Rectangle 104"/>
          <p:cNvSpPr>
            <a:spLocks noChangeArrowheads="1"/>
          </p:cNvSpPr>
          <p:nvPr/>
        </p:nvSpPr>
        <p:spPr bwMode="auto">
          <a:xfrm>
            <a:off x="4514851" y="5661026"/>
            <a:ext cx="1223963"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REVISE</a:t>
            </a:r>
          </a:p>
        </p:txBody>
      </p:sp>
      <p:sp>
        <p:nvSpPr>
          <p:cNvPr id="9321" name="Line 105"/>
          <p:cNvSpPr>
            <a:spLocks noChangeShapeType="1"/>
          </p:cNvSpPr>
          <p:nvPr/>
        </p:nvSpPr>
        <p:spPr bwMode="auto">
          <a:xfrm flipV="1">
            <a:off x="5233989" y="4868863"/>
            <a:ext cx="73025" cy="7921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 name="Rectangle 106"/>
          <p:cNvSpPr>
            <a:spLocks noChangeArrowheads="1"/>
          </p:cNvSpPr>
          <p:nvPr/>
        </p:nvSpPr>
        <p:spPr bwMode="auto">
          <a:xfrm>
            <a:off x="2857501" y="3860801"/>
            <a:ext cx="1223963"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RETAIN</a:t>
            </a:r>
          </a:p>
        </p:txBody>
      </p:sp>
      <p:sp>
        <p:nvSpPr>
          <p:cNvPr id="9323" name="Line 107"/>
          <p:cNvSpPr>
            <a:spLocks noChangeShapeType="1"/>
          </p:cNvSpPr>
          <p:nvPr/>
        </p:nvSpPr>
        <p:spPr bwMode="auto">
          <a:xfrm>
            <a:off x="4083050" y="4149725"/>
            <a:ext cx="7191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 name="Line 108"/>
          <p:cNvSpPr>
            <a:spLocks noChangeShapeType="1"/>
          </p:cNvSpPr>
          <p:nvPr/>
        </p:nvSpPr>
        <p:spPr bwMode="auto">
          <a:xfrm>
            <a:off x="4225926" y="2924175"/>
            <a:ext cx="936625"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 name="Line 109"/>
          <p:cNvSpPr>
            <a:spLocks noChangeShapeType="1"/>
          </p:cNvSpPr>
          <p:nvPr/>
        </p:nvSpPr>
        <p:spPr bwMode="auto">
          <a:xfrm flipV="1">
            <a:off x="6457951" y="3573464"/>
            <a:ext cx="936625"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9887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5"/>
                                        </p:tgtEl>
                                        <p:attrNameLst>
                                          <p:attrName>style.visibility</p:attrName>
                                        </p:attrNameLst>
                                      </p:cBhvr>
                                      <p:to>
                                        <p:strVal val="visible"/>
                                      </p:to>
                                    </p:set>
                                    <p:animEffect transition="in" filter="box(in)">
                                      <p:cBhvr>
                                        <p:cTn id="7" dur="500"/>
                                        <p:tgtEl>
                                          <p:spTgt spid="9315"/>
                                        </p:tgtEl>
                                      </p:cBhvr>
                                    </p:animEffect>
                                  </p:childTnLst>
                                </p:cTn>
                              </p:par>
                              <p:par>
                                <p:cTn id="8" presetID="4" presetClass="entr" presetSubtype="16" fill="hold" nodeType="withEffect">
                                  <p:stCondLst>
                                    <p:cond delay="0"/>
                                  </p:stCondLst>
                                  <p:childTnLst>
                                    <p:set>
                                      <p:cBhvr>
                                        <p:cTn id="9" dur="1" fill="hold">
                                          <p:stCondLst>
                                            <p:cond delay="0"/>
                                          </p:stCondLst>
                                        </p:cTn>
                                        <p:tgtEl>
                                          <p:spTgt spid="9300"/>
                                        </p:tgtEl>
                                        <p:attrNameLst>
                                          <p:attrName>style.visibility</p:attrName>
                                        </p:attrNameLst>
                                      </p:cBhvr>
                                      <p:to>
                                        <p:strVal val="visible"/>
                                      </p:to>
                                    </p:set>
                                    <p:animEffect transition="in" filter="box(in)">
                                      <p:cBhvr>
                                        <p:cTn id="10" dur="500"/>
                                        <p:tgtEl>
                                          <p:spTgt spid="930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249"/>
                                        </p:tgtEl>
                                        <p:attrNameLst>
                                          <p:attrName>style.visibility</p:attrName>
                                        </p:attrNameLst>
                                      </p:cBhvr>
                                      <p:to>
                                        <p:strVal val="visible"/>
                                      </p:to>
                                    </p:set>
                                    <p:animEffect transition="in" filter="box(in)">
                                      <p:cBhvr>
                                        <p:cTn id="13" dur="500"/>
                                        <p:tgtEl>
                                          <p:spTgt spid="924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247"/>
                                        </p:tgtEl>
                                        <p:attrNameLst>
                                          <p:attrName>style.visibility</p:attrName>
                                        </p:attrNameLst>
                                      </p:cBhvr>
                                      <p:to>
                                        <p:strVal val="visible"/>
                                      </p:to>
                                    </p:set>
                                    <p:animEffect transition="in" filter="box(in)">
                                      <p:cBhvr>
                                        <p:cTn id="16" dur="500"/>
                                        <p:tgtEl>
                                          <p:spTgt spid="9247"/>
                                        </p:tgtEl>
                                      </p:cBhvr>
                                    </p:animEffect>
                                  </p:childTnLst>
                                </p:cTn>
                              </p:par>
                              <p:par>
                                <p:cTn id="17" presetID="4" presetClass="entr" presetSubtype="16" fill="hold" nodeType="withEffect">
                                  <p:stCondLst>
                                    <p:cond delay="0"/>
                                  </p:stCondLst>
                                  <p:childTnLst>
                                    <p:set>
                                      <p:cBhvr>
                                        <p:cTn id="18" dur="1" fill="hold">
                                          <p:stCondLst>
                                            <p:cond delay="0"/>
                                          </p:stCondLst>
                                        </p:cTn>
                                        <p:tgtEl>
                                          <p:spTgt spid="9317"/>
                                        </p:tgtEl>
                                        <p:attrNameLst>
                                          <p:attrName>style.visibility</p:attrName>
                                        </p:attrNameLst>
                                      </p:cBhvr>
                                      <p:to>
                                        <p:strVal val="visible"/>
                                      </p:to>
                                    </p:set>
                                    <p:animEffect transition="in" filter="box(in)">
                                      <p:cBhvr>
                                        <p:cTn id="19" dur="500"/>
                                        <p:tgtEl>
                                          <p:spTgt spid="9317"/>
                                        </p:tgtEl>
                                      </p:cBhvr>
                                    </p:animEffect>
                                  </p:childTnLst>
                                </p:cTn>
                              </p:par>
                              <p:par>
                                <p:cTn id="20" presetID="4" presetClass="entr" presetSubtype="16" fill="hold" nodeType="withEffect">
                                  <p:stCondLst>
                                    <p:cond delay="0"/>
                                  </p:stCondLst>
                                  <p:childTnLst>
                                    <p:set>
                                      <p:cBhvr>
                                        <p:cTn id="21" dur="1" fill="hold">
                                          <p:stCondLst>
                                            <p:cond delay="0"/>
                                          </p:stCondLst>
                                        </p:cTn>
                                        <p:tgtEl>
                                          <p:spTgt spid="9325"/>
                                        </p:tgtEl>
                                        <p:attrNameLst>
                                          <p:attrName>style.visibility</p:attrName>
                                        </p:attrNameLst>
                                      </p:cBhvr>
                                      <p:to>
                                        <p:strVal val="visible"/>
                                      </p:to>
                                    </p:set>
                                    <p:animEffect transition="in" filter="box(in)">
                                      <p:cBhvr>
                                        <p:cTn id="22" dur="500"/>
                                        <p:tgtEl>
                                          <p:spTgt spid="9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319"/>
                                        </p:tgtEl>
                                        <p:attrNameLst>
                                          <p:attrName>style.visibility</p:attrName>
                                        </p:attrNameLst>
                                      </p:cBhvr>
                                      <p:to>
                                        <p:strVal val="visible"/>
                                      </p:to>
                                    </p:set>
                                    <p:animEffect transition="in" filter="box(in)">
                                      <p:cBhvr>
                                        <p:cTn id="27" dur="500"/>
                                        <p:tgtEl>
                                          <p:spTgt spid="9319"/>
                                        </p:tgtEl>
                                      </p:cBhvr>
                                    </p:animEffect>
                                  </p:childTnLst>
                                </p:cTn>
                              </p:par>
                              <p:par>
                                <p:cTn id="28" presetID="4" presetClass="entr" presetSubtype="16" fill="hold" nodeType="withEffect">
                                  <p:stCondLst>
                                    <p:cond delay="0"/>
                                  </p:stCondLst>
                                  <p:childTnLst>
                                    <p:set>
                                      <p:cBhvr>
                                        <p:cTn id="29" dur="1" fill="hold">
                                          <p:stCondLst>
                                            <p:cond delay="0"/>
                                          </p:stCondLst>
                                        </p:cTn>
                                        <p:tgtEl>
                                          <p:spTgt spid="9299"/>
                                        </p:tgtEl>
                                        <p:attrNameLst>
                                          <p:attrName>style.visibility</p:attrName>
                                        </p:attrNameLst>
                                      </p:cBhvr>
                                      <p:to>
                                        <p:strVal val="visible"/>
                                      </p:to>
                                    </p:set>
                                    <p:animEffect transition="in" filter="box(in)">
                                      <p:cBhvr>
                                        <p:cTn id="30" dur="500"/>
                                        <p:tgtEl>
                                          <p:spTgt spid="929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9318"/>
                                        </p:tgtEl>
                                        <p:attrNameLst>
                                          <p:attrName>style.visibility</p:attrName>
                                        </p:attrNameLst>
                                      </p:cBhvr>
                                      <p:to>
                                        <p:strVal val="visible"/>
                                      </p:to>
                                    </p:set>
                                    <p:animEffect transition="in" filter="box(in)">
                                      <p:cBhvr>
                                        <p:cTn id="33" dur="500"/>
                                        <p:tgtEl>
                                          <p:spTgt spid="931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251"/>
                                        </p:tgtEl>
                                        <p:attrNameLst>
                                          <p:attrName>style.visibility</p:attrName>
                                        </p:attrNameLst>
                                      </p:cBhvr>
                                      <p:to>
                                        <p:strVal val="visible"/>
                                      </p:to>
                                    </p:set>
                                    <p:animEffect transition="in" filter="box(in)">
                                      <p:cBhvr>
                                        <p:cTn id="36" dur="500"/>
                                        <p:tgtEl>
                                          <p:spTgt spid="92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9310"/>
                                        </p:tgtEl>
                                        <p:attrNameLst>
                                          <p:attrName>style.visibility</p:attrName>
                                        </p:attrNameLst>
                                      </p:cBhvr>
                                      <p:to>
                                        <p:strVal val="visible"/>
                                      </p:to>
                                    </p:set>
                                    <p:animEffect transition="in" filter="box(in)">
                                      <p:cBhvr>
                                        <p:cTn id="41" dur="500"/>
                                        <p:tgtEl>
                                          <p:spTgt spid="9310"/>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9311"/>
                                        </p:tgtEl>
                                        <p:attrNameLst>
                                          <p:attrName>style.visibility</p:attrName>
                                        </p:attrNameLst>
                                      </p:cBhvr>
                                      <p:to>
                                        <p:strVal val="visible"/>
                                      </p:to>
                                    </p:set>
                                    <p:animEffect transition="in" filter="box(in)">
                                      <p:cBhvr>
                                        <p:cTn id="44" dur="500"/>
                                        <p:tgtEl>
                                          <p:spTgt spid="93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9320"/>
                                        </p:tgtEl>
                                        <p:attrNameLst>
                                          <p:attrName>style.visibility</p:attrName>
                                        </p:attrNameLst>
                                      </p:cBhvr>
                                      <p:to>
                                        <p:strVal val="visible"/>
                                      </p:to>
                                    </p:set>
                                    <p:animEffect transition="in" filter="box(in)">
                                      <p:cBhvr>
                                        <p:cTn id="49" dur="500"/>
                                        <p:tgtEl>
                                          <p:spTgt spid="9320"/>
                                        </p:tgtEl>
                                      </p:cBhvr>
                                    </p:animEffect>
                                  </p:childTnLst>
                                </p:cTn>
                              </p:par>
                              <p:par>
                                <p:cTn id="50" presetID="4" presetClass="entr" presetSubtype="16" fill="hold" nodeType="withEffect">
                                  <p:stCondLst>
                                    <p:cond delay="0"/>
                                  </p:stCondLst>
                                  <p:childTnLst>
                                    <p:set>
                                      <p:cBhvr>
                                        <p:cTn id="51" dur="1" fill="hold">
                                          <p:stCondLst>
                                            <p:cond delay="0"/>
                                          </p:stCondLst>
                                        </p:cTn>
                                        <p:tgtEl>
                                          <p:spTgt spid="9301"/>
                                        </p:tgtEl>
                                        <p:attrNameLst>
                                          <p:attrName>style.visibility</p:attrName>
                                        </p:attrNameLst>
                                      </p:cBhvr>
                                      <p:to>
                                        <p:strVal val="visible"/>
                                      </p:to>
                                    </p:set>
                                    <p:animEffect transition="in" filter="box(in)">
                                      <p:cBhvr>
                                        <p:cTn id="52" dur="500"/>
                                        <p:tgtEl>
                                          <p:spTgt spid="9301"/>
                                        </p:tgtEl>
                                      </p:cBhvr>
                                    </p:animEffect>
                                  </p:childTnLst>
                                </p:cTn>
                              </p:par>
                              <p:par>
                                <p:cTn id="53" presetID="4" presetClass="entr" presetSubtype="16" fill="hold" nodeType="withEffect">
                                  <p:stCondLst>
                                    <p:cond delay="0"/>
                                  </p:stCondLst>
                                  <p:childTnLst>
                                    <p:set>
                                      <p:cBhvr>
                                        <p:cTn id="54" dur="1" fill="hold">
                                          <p:stCondLst>
                                            <p:cond delay="0"/>
                                          </p:stCondLst>
                                        </p:cTn>
                                        <p:tgtEl>
                                          <p:spTgt spid="9321"/>
                                        </p:tgtEl>
                                        <p:attrNameLst>
                                          <p:attrName>style.visibility</p:attrName>
                                        </p:attrNameLst>
                                      </p:cBhvr>
                                      <p:to>
                                        <p:strVal val="visible"/>
                                      </p:to>
                                    </p:set>
                                    <p:animEffect transition="in" filter="box(in)">
                                      <p:cBhvr>
                                        <p:cTn id="55" dur="500"/>
                                        <p:tgtEl>
                                          <p:spTgt spid="93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9252"/>
                                        </p:tgtEl>
                                        <p:attrNameLst>
                                          <p:attrName>style.visibility</p:attrName>
                                        </p:attrNameLst>
                                      </p:cBhvr>
                                      <p:to>
                                        <p:strVal val="visible"/>
                                      </p:to>
                                    </p:set>
                                    <p:animEffect transition="in" filter="box(in)">
                                      <p:cBhvr>
                                        <p:cTn id="58" dur="500"/>
                                        <p:tgtEl>
                                          <p:spTgt spid="92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9312"/>
                                        </p:tgtEl>
                                        <p:attrNameLst>
                                          <p:attrName>style.visibility</p:attrName>
                                        </p:attrNameLst>
                                      </p:cBhvr>
                                      <p:to>
                                        <p:strVal val="visible"/>
                                      </p:to>
                                    </p:set>
                                    <p:animEffect transition="in" filter="box(in)">
                                      <p:cBhvr>
                                        <p:cTn id="63" dur="500"/>
                                        <p:tgtEl>
                                          <p:spTgt spid="9312"/>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9313"/>
                                        </p:tgtEl>
                                        <p:attrNameLst>
                                          <p:attrName>style.visibility</p:attrName>
                                        </p:attrNameLst>
                                      </p:cBhvr>
                                      <p:to>
                                        <p:strVal val="visible"/>
                                      </p:to>
                                    </p:set>
                                    <p:animEffect transition="in" filter="box(in)">
                                      <p:cBhvr>
                                        <p:cTn id="66" dur="500"/>
                                        <p:tgtEl>
                                          <p:spTgt spid="93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nodeType="clickEffect">
                                  <p:stCondLst>
                                    <p:cond delay="0"/>
                                  </p:stCondLst>
                                  <p:childTnLst>
                                    <p:set>
                                      <p:cBhvr>
                                        <p:cTn id="70" dur="1" fill="hold">
                                          <p:stCondLst>
                                            <p:cond delay="0"/>
                                          </p:stCondLst>
                                        </p:cTn>
                                        <p:tgtEl>
                                          <p:spTgt spid="9309"/>
                                        </p:tgtEl>
                                        <p:attrNameLst>
                                          <p:attrName>style.visibility</p:attrName>
                                        </p:attrNameLst>
                                      </p:cBhvr>
                                      <p:to>
                                        <p:strVal val="visible"/>
                                      </p:to>
                                    </p:set>
                                    <p:animEffect transition="in" filter="box(in)">
                                      <p:cBhvr>
                                        <p:cTn id="71" dur="500"/>
                                        <p:tgtEl>
                                          <p:spTgt spid="9309"/>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9322"/>
                                        </p:tgtEl>
                                        <p:attrNameLst>
                                          <p:attrName>style.visibility</p:attrName>
                                        </p:attrNameLst>
                                      </p:cBhvr>
                                      <p:to>
                                        <p:strVal val="visible"/>
                                      </p:to>
                                    </p:set>
                                    <p:animEffect transition="in" filter="box(in)">
                                      <p:cBhvr>
                                        <p:cTn id="74" dur="500"/>
                                        <p:tgtEl>
                                          <p:spTgt spid="9322"/>
                                        </p:tgtEl>
                                      </p:cBhvr>
                                    </p:animEffect>
                                  </p:childTnLst>
                                </p:cTn>
                              </p:par>
                              <p:par>
                                <p:cTn id="75" presetID="4" presetClass="entr" presetSubtype="16" fill="hold" nodeType="withEffect">
                                  <p:stCondLst>
                                    <p:cond delay="0"/>
                                  </p:stCondLst>
                                  <p:childTnLst>
                                    <p:set>
                                      <p:cBhvr>
                                        <p:cTn id="76" dur="1" fill="hold">
                                          <p:stCondLst>
                                            <p:cond delay="0"/>
                                          </p:stCondLst>
                                        </p:cTn>
                                        <p:tgtEl>
                                          <p:spTgt spid="9323"/>
                                        </p:tgtEl>
                                        <p:attrNameLst>
                                          <p:attrName>style.visibility</p:attrName>
                                        </p:attrNameLst>
                                      </p:cBhvr>
                                      <p:to>
                                        <p:strVal val="visible"/>
                                      </p:to>
                                    </p:set>
                                    <p:animEffect transition="in" filter="box(in)">
                                      <p:cBhvr>
                                        <p:cTn id="77" dur="500"/>
                                        <p:tgtEl>
                                          <p:spTgt spid="9323"/>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9253"/>
                                        </p:tgtEl>
                                        <p:attrNameLst>
                                          <p:attrName>style.visibility</p:attrName>
                                        </p:attrNameLst>
                                      </p:cBhvr>
                                      <p:to>
                                        <p:strVal val="visible"/>
                                      </p:to>
                                    </p:set>
                                    <p:animEffect transition="in" filter="box(in)">
                                      <p:cBhvr>
                                        <p:cTn id="80" dur="500"/>
                                        <p:tgtEl>
                                          <p:spTgt spid="925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nodeType="clickEffect">
                                  <p:stCondLst>
                                    <p:cond delay="0"/>
                                  </p:stCondLst>
                                  <p:childTnLst>
                                    <p:set>
                                      <p:cBhvr>
                                        <p:cTn id="84" dur="1" fill="hold">
                                          <p:stCondLst>
                                            <p:cond delay="0"/>
                                          </p:stCondLst>
                                        </p:cTn>
                                        <p:tgtEl>
                                          <p:spTgt spid="9324"/>
                                        </p:tgtEl>
                                        <p:attrNameLst>
                                          <p:attrName>style.visibility</p:attrName>
                                        </p:attrNameLst>
                                      </p:cBhvr>
                                      <p:to>
                                        <p:strVal val="visible"/>
                                      </p:to>
                                    </p:set>
                                    <p:animEffect transition="in" filter="box(in)">
                                      <p:cBhvr>
                                        <p:cTn id="85" dur="500"/>
                                        <p:tgtEl>
                                          <p:spTgt spid="9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 grpId="0" animBg="1"/>
      <p:bldP spid="9249" grpId="0" animBg="1"/>
      <p:bldP spid="9251" grpId="0" animBg="1"/>
      <p:bldP spid="9252" grpId="0" animBg="1"/>
      <p:bldP spid="9253" grpId="0" animBg="1"/>
      <p:bldP spid="9311" grpId="0"/>
      <p:bldP spid="9313" grpId="0"/>
      <p:bldP spid="9315" grpId="0" animBg="1"/>
      <p:bldP spid="9318" grpId="0" animBg="1"/>
      <p:bldP spid="9320" grpId="0" animBg="1"/>
      <p:bldP spid="93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Text Box 21"/>
          <p:cNvSpPr txBox="1">
            <a:spLocks noChangeArrowheads="1"/>
          </p:cNvSpPr>
          <p:nvPr/>
        </p:nvSpPr>
        <p:spPr bwMode="auto">
          <a:xfrm>
            <a:off x="491366" y="230754"/>
            <a:ext cx="86407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b="1" dirty="0">
                <a:latin typeface="Times New Roman" panose="02020603050405020304" pitchFamily="18" charset="0"/>
              </a:rPr>
              <a:t>CBR System Cycle Phases: </a:t>
            </a:r>
            <a:r>
              <a:rPr lang="en-US" altLang="en-US" sz="3600" b="1" dirty="0">
                <a:latin typeface="Times New Roman" panose="02020603050405020304" pitchFamily="18" charset="0"/>
              </a:rPr>
              <a:t>Retrieve</a:t>
            </a:r>
          </a:p>
        </p:txBody>
      </p:sp>
      <p:sp>
        <p:nvSpPr>
          <p:cNvPr id="3" name="TextBox 2"/>
          <p:cNvSpPr txBox="1"/>
          <p:nvPr/>
        </p:nvSpPr>
        <p:spPr>
          <a:xfrm>
            <a:off x="730616" y="1380998"/>
            <a:ext cx="10722243" cy="3342453"/>
          </a:xfrm>
          <a:prstGeom prst="rect">
            <a:avLst/>
          </a:prstGeom>
          <a:noFill/>
        </p:spPr>
        <p:txBody>
          <a:bodyPr wrap="square" rtlCol="0">
            <a:spAutoFit/>
          </a:bodyPr>
          <a:lstStyle/>
          <a:p>
            <a:pPr>
              <a:lnSpc>
                <a:spcPct val="80000"/>
              </a:lnSpc>
            </a:pPr>
            <a:r>
              <a:rPr lang="en-US" sz="2000" dirty="0">
                <a:latin typeface="Times New Roman" panose="02020603050405020304" pitchFamily="18" charset="0"/>
                <a:cs typeface="Times New Roman" panose="02020603050405020304" pitchFamily="18" charset="0"/>
              </a:rPr>
              <a:t>The goal is to find the </a:t>
            </a:r>
            <a:r>
              <a:rPr lang="en-US" altLang="en-US" sz="2000" dirty="0">
                <a:latin typeface="Times New Roman" panose="02020603050405020304" pitchFamily="18" charset="0"/>
                <a:cs typeface="Times New Roman" panose="02020603050405020304" pitchFamily="18" charset="0"/>
              </a:rPr>
              <a:t>a small number of cases from the case-base with the highest similarity to the current case.</a:t>
            </a:r>
          </a:p>
          <a:p>
            <a:pPr>
              <a:lnSpc>
                <a:spcPct val="80000"/>
              </a:lnSpc>
            </a:pPr>
            <a:endParaRPr lang="sv-SE" altLang="en-US" sz="2000" dirty="0">
              <a:latin typeface="Times New Roman" panose="02020603050405020304" pitchFamily="18" charset="0"/>
              <a:cs typeface="Times New Roman" panose="02020603050405020304" pitchFamily="18" charset="0"/>
            </a:endParaRPr>
          </a:p>
          <a:p>
            <a:pPr>
              <a:lnSpc>
                <a:spcPct val="80000"/>
              </a:lnSpc>
            </a:pPr>
            <a:r>
              <a:rPr lang="sv-SE" altLang="en-US" sz="2000" dirty="0">
                <a:latin typeface="Times New Roman" panose="02020603050405020304" pitchFamily="18" charset="0"/>
                <a:cs typeface="Times New Roman" panose="02020603050405020304" pitchFamily="18" charset="0"/>
              </a:rPr>
              <a:t>Retrieval can be based on:</a:t>
            </a:r>
          </a:p>
          <a:p>
            <a:pPr>
              <a:lnSpc>
                <a:spcPct val="80000"/>
              </a:lnSpc>
            </a:pPr>
            <a:endParaRPr lang="sv-SE" altLang="en-US" sz="2000" dirty="0">
              <a:latin typeface="Times New Roman" panose="02020603050405020304" pitchFamily="18" charset="0"/>
              <a:cs typeface="Times New Roman" panose="02020603050405020304" pitchFamily="18" charset="0"/>
            </a:endParaRPr>
          </a:p>
          <a:p>
            <a:pPr marL="342900" indent="-342900">
              <a:lnSpc>
                <a:spcPct val="80000"/>
              </a:lnSpc>
              <a:buFont typeface="Arial" panose="020B0604020202020204" pitchFamily="34" charset="0"/>
              <a:buChar char="•"/>
            </a:pPr>
            <a:r>
              <a:rPr lang="sv-SE" altLang="en-US" sz="2000" dirty="0">
                <a:latin typeface="Times New Roman" panose="02020603050405020304" pitchFamily="18" charset="0"/>
                <a:cs typeface="Times New Roman" panose="02020603050405020304" pitchFamily="18" charset="0"/>
              </a:rPr>
              <a:t>Indexing techniques such as </a:t>
            </a:r>
            <a:r>
              <a:rPr lang="en-US" altLang="en-US" sz="2000" dirty="0" err="1">
                <a:latin typeface="Times New Roman" panose="02020603050405020304" pitchFamily="18" charset="0"/>
                <a:cs typeface="Times New Roman" panose="02020603050405020304" pitchFamily="18" charset="0"/>
              </a:rPr>
              <a:t>kd</a:t>
            </a:r>
            <a:r>
              <a:rPr lang="en-US" altLang="en-US" sz="2000" dirty="0">
                <a:latin typeface="Times New Roman" panose="02020603050405020304" pitchFamily="18" charset="0"/>
                <a:cs typeface="Times New Roman" panose="02020603050405020304" pitchFamily="18" charset="0"/>
              </a:rPr>
              <a:t>-trees, case-retrieval nets, or discrimination networks.</a:t>
            </a:r>
          </a:p>
          <a:p>
            <a:pPr>
              <a:lnSpc>
                <a:spcPct val="80000"/>
              </a:lnSpc>
            </a:pPr>
            <a:endParaRPr lang="sv-SE" altLang="en-US" sz="2000" dirty="0">
              <a:latin typeface="Times New Roman" panose="02020603050405020304" pitchFamily="18" charset="0"/>
              <a:cs typeface="Times New Roman" panose="02020603050405020304" pitchFamily="18" charset="0"/>
            </a:endParaRPr>
          </a:p>
          <a:p>
            <a:pPr marL="342900" indent="-342900">
              <a:lnSpc>
                <a:spcPct val="8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Similarity measures from the area of instance-based learning methods can be employed, most typically the “nearest neighbor” method using a weighted sum of features.</a:t>
            </a:r>
          </a:p>
          <a:p>
            <a:pPr>
              <a:lnSpc>
                <a:spcPct val="80000"/>
              </a:lnSpc>
            </a:pPr>
            <a:endParaRPr lang="en-US" altLang="en-US" sz="2000" dirty="0">
              <a:latin typeface="Times New Roman" panose="02020603050405020304" pitchFamily="18" charset="0"/>
              <a:cs typeface="Times New Roman" panose="02020603050405020304" pitchFamily="18" charset="0"/>
            </a:endParaRPr>
          </a:p>
          <a:p>
            <a:pPr marL="342900" indent="-34290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Template retrieval approach: Return all cases that fit certain parameter settings.</a:t>
            </a:r>
            <a:endParaRPr lang="en-US" altLang="en-US" sz="2000" dirty="0">
              <a:latin typeface="Times New Roman" panose="02020603050405020304" pitchFamily="18" charset="0"/>
              <a:cs typeface="Times New Roman" panose="02020603050405020304" pitchFamily="18" charset="0"/>
            </a:endParaRPr>
          </a:p>
          <a:p>
            <a:pPr marL="342900" indent="-342900">
              <a:lnSpc>
                <a:spcPct val="80000"/>
              </a:lnSpc>
              <a:buFont typeface="Arial" panose="020B0604020202020204" pitchFamily="34" charset="0"/>
              <a:buChar char="•"/>
            </a:pPr>
            <a:endParaRPr lang="sv-SE" altLang="en-US" sz="2000" dirty="0">
              <a:latin typeface="Times New Roman" panose="02020603050405020304" pitchFamily="18" charset="0"/>
              <a:cs typeface="Times New Roman" panose="02020603050405020304" pitchFamily="18" charset="0"/>
            </a:endParaRPr>
          </a:p>
          <a:p>
            <a:pPr>
              <a:lnSpc>
                <a:spcPct val="80000"/>
              </a:lnSpc>
            </a:pPr>
            <a:r>
              <a:rPr lang="en-US" altLang="en-US" sz="2000" dirty="0">
                <a:latin typeface="Times New Roman" panose="02020603050405020304" pitchFamily="18" charset="0"/>
                <a:cs typeface="Times New Roman" panose="02020603050405020304" pitchFamily="18" charset="0"/>
              </a:rPr>
              <a:t>One or several cases from the case base are typically selected as output from the retrieval phase</a:t>
            </a:r>
            <a:r>
              <a:rPr lang="en-US"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66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1"/>
          <p:cNvSpPr txBox="1">
            <a:spLocks noChangeArrowheads="1"/>
          </p:cNvSpPr>
          <p:nvPr/>
        </p:nvSpPr>
        <p:spPr bwMode="auto">
          <a:xfrm>
            <a:off x="680210" y="419598"/>
            <a:ext cx="86407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b="1" dirty="0">
                <a:latin typeface="Times New Roman" panose="02020603050405020304" pitchFamily="18" charset="0"/>
              </a:rPr>
              <a:t>CBR System Cycle Phases:         </a:t>
            </a:r>
            <a:r>
              <a:rPr lang="en-US" altLang="en-US" sz="3600" b="1" dirty="0">
                <a:latin typeface="Times New Roman" panose="02020603050405020304" pitchFamily="18" charset="0"/>
              </a:rPr>
              <a:t>Reuse</a:t>
            </a:r>
          </a:p>
        </p:txBody>
      </p:sp>
      <p:sp>
        <p:nvSpPr>
          <p:cNvPr id="4" name="TextBox 3"/>
          <p:cNvSpPr txBox="1"/>
          <p:nvPr/>
        </p:nvSpPr>
        <p:spPr>
          <a:xfrm>
            <a:off x="878992" y="1298714"/>
            <a:ext cx="9417947"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Reusing a retrieved solution can be simple if the stored solution can be used unchanged as the solution for the new problem.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Otherwise Adaptation is required.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two main techniques for adaptation in CBR are: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Transformational:  Modifies the previous solution using domain specific transformation operators. 		</a:t>
            </a:r>
          </a:p>
          <a:p>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Derivational:  Reuse the algorithms, methods or rules that generated the original solution to produce a new solution to the current problem.</a:t>
            </a:r>
          </a:p>
          <a:p>
            <a:endParaRPr lang="en-US" sz="2400" dirty="0"/>
          </a:p>
        </p:txBody>
      </p:sp>
    </p:spTree>
    <p:extLst>
      <p:ext uri="{BB962C8B-B14F-4D97-AF65-F5344CB8AC3E}">
        <p14:creationId xmlns:p14="http://schemas.microsoft.com/office/powerpoint/2010/main" val="365065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69" y="467300"/>
            <a:ext cx="6814686" cy="646331"/>
          </a:xfrm>
          <a:prstGeom prst="rect">
            <a:avLst/>
          </a:prstGeom>
        </p:spPr>
        <p:txBody>
          <a:bodyPr wrap="none">
            <a:spAutoFit/>
          </a:bodyPr>
          <a:lstStyle/>
          <a:p>
            <a:pPr>
              <a:spcBef>
                <a:spcPct val="50000"/>
              </a:spcBef>
            </a:pPr>
            <a:r>
              <a:rPr lang="en-US" altLang="en-US" sz="3200" b="1" dirty="0">
                <a:latin typeface="Times New Roman" panose="02020603050405020304" pitchFamily="18" charset="0"/>
              </a:rPr>
              <a:t>CBR System Cycle Phases:      </a:t>
            </a:r>
            <a:r>
              <a:rPr lang="en-US" altLang="en-US" sz="3600" b="1" dirty="0">
                <a:latin typeface="Times New Roman" panose="02020603050405020304" pitchFamily="18" charset="0"/>
              </a:rPr>
              <a:t>Revise</a:t>
            </a:r>
          </a:p>
        </p:txBody>
      </p:sp>
      <p:sp>
        <p:nvSpPr>
          <p:cNvPr id="5" name="TextBox 4"/>
          <p:cNvSpPr txBox="1"/>
          <p:nvPr/>
        </p:nvSpPr>
        <p:spPr>
          <a:xfrm>
            <a:off x="440269" y="1634490"/>
            <a:ext cx="8606790" cy="4431983"/>
          </a:xfrm>
          <a:prstGeom prst="rect">
            <a:avLst/>
          </a:prstGeom>
          <a:noFill/>
        </p:spPr>
        <p:txBody>
          <a:bodyPr wrap="square" rtlCol="0">
            <a:spAutoFit/>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In this phase, feedback related to the solution constructed so far is obtained from the environment. This feedback can be given in the form of a correctness rating of the result or in the form of a manually corrected revised case.</a:t>
            </a:r>
          </a:p>
          <a:p>
            <a:pPr algn="just">
              <a:lnSpc>
                <a:spcPct val="80000"/>
              </a:lnSpc>
            </a:pPr>
            <a:endParaRPr lang="en-US" altLang="en-US" sz="2400" dirty="0">
              <a:latin typeface="Times New Roman" panose="02020603050405020304" pitchFamily="18" charset="0"/>
              <a:cs typeface="Times New Roman" panose="02020603050405020304" pitchFamily="18" charset="0"/>
            </a:endParaRPr>
          </a:p>
          <a:p>
            <a:pPr algn="just">
              <a:lnSpc>
                <a:spcPct val="80000"/>
              </a:lnSpc>
            </a:pPr>
            <a:r>
              <a:rPr lang="sv-SE" altLang="en-US" sz="2400" dirty="0">
                <a:latin typeface="Times New Roman" panose="02020603050405020304" pitchFamily="18" charset="0"/>
                <a:cs typeface="Times New Roman" panose="02020603050405020304" pitchFamily="18" charset="0"/>
              </a:rPr>
              <a:t>The retrieved case is adapted </a:t>
            </a:r>
            <a:r>
              <a:rPr lang="en-GB" altLang="en-US" sz="2400" dirty="0">
                <a:latin typeface="Times New Roman" panose="02020603050405020304" pitchFamily="18" charset="0"/>
                <a:cs typeface="Times New Roman" panose="02020603050405020304" pitchFamily="18" charset="0"/>
              </a:rPr>
              <a:t>to reflect differences between the new case and the retrieved case.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solution is unsuccessful the retrieved case can be  repaired by using domain-specific knowledge.</a:t>
            </a:r>
          </a:p>
          <a:p>
            <a:pPr algn="just">
              <a:lnSpc>
                <a:spcPct val="80000"/>
              </a:lnSpc>
            </a:pPr>
            <a:endParaRPr lang="en-US" altLang="en-US" sz="2400" dirty="0">
              <a:latin typeface="Times New Roman" panose="02020603050405020304" pitchFamily="18" charset="0"/>
              <a:cs typeface="Times New Roman" panose="02020603050405020304" pitchFamily="18" charset="0"/>
            </a:endParaRPr>
          </a:p>
          <a:p>
            <a:pPr algn="just">
              <a:lnSpc>
                <a:spcPct val="80000"/>
              </a:lnSpc>
            </a:pPr>
            <a:r>
              <a:rPr lang="en-US" sz="2400" dirty="0">
                <a:latin typeface="Times New Roman" panose="02020603050405020304" pitchFamily="18" charset="0"/>
                <a:cs typeface="Times New Roman" panose="02020603050405020304" pitchFamily="18" charset="0"/>
              </a:rPr>
              <a:t>After the solution has been successfully adapted to the target problem, the result can be stores as a new case in memory. </a:t>
            </a:r>
          </a:p>
          <a:p>
            <a:endParaRPr lang="en-US" dirty="0"/>
          </a:p>
        </p:txBody>
      </p:sp>
    </p:spTree>
    <p:extLst>
      <p:ext uri="{BB962C8B-B14F-4D97-AF65-F5344CB8AC3E}">
        <p14:creationId xmlns:p14="http://schemas.microsoft.com/office/powerpoint/2010/main" val="76332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body" idx="1"/>
          </p:nvPr>
        </p:nvSpPr>
        <p:spPr>
          <a:xfrm>
            <a:off x="696789" y="1440509"/>
            <a:ext cx="9720156" cy="4473274"/>
          </a:xfrm>
          <a:noFill/>
        </p:spPr>
        <p:txBody>
          <a:bodyPr>
            <a:normAutofit lnSpcReduction="10000"/>
          </a:bodyPr>
          <a:lstStyle/>
          <a:p>
            <a:pPr marL="0" indent="0" algn="just" eaLnBrk="1" hangingPunct="1">
              <a:lnSpc>
                <a:spcPct val="80000"/>
              </a:lnSpc>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altLang="en-US" sz="2400" dirty="0">
                <a:latin typeface="Times New Roman" panose="02020603050405020304" pitchFamily="18" charset="0"/>
                <a:cs typeface="Times New Roman" panose="02020603050405020304" pitchFamily="18" charset="0"/>
              </a:rPr>
              <a:t>The retain phase is the learning phase of a CBR system where a revised case is added to the case base.</a:t>
            </a:r>
          </a:p>
          <a:p>
            <a:pPr marL="0" indent="0" eaLnBrk="1" hangingPunct="1">
              <a:lnSpc>
                <a:spcPct val="80000"/>
              </a:lnSpc>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altLang="en-US" sz="2400" dirty="0">
                <a:latin typeface="Times New Roman" panose="02020603050405020304" pitchFamily="18" charset="0"/>
                <a:cs typeface="Times New Roman" panose="02020603050405020304" pitchFamily="18" charset="0"/>
              </a:rPr>
              <a:t>Depending on circumstances a revised case can be retained or forgotten.</a:t>
            </a:r>
          </a:p>
          <a:p>
            <a:pPr marL="0" indent="0" algn="just" eaLnBrk="1" hangingPunct="1">
              <a:lnSpc>
                <a:spcPct val="80000"/>
              </a:lnSpc>
              <a:buNone/>
            </a:pPr>
            <a:endParaRPr lang="sv-SE" altLang="en-US" sz="2400" dirty="0">
              <a:latin typeface="Times New Roman" panose="02020603050405020304" pitchFamily="18" charset="0"/>
              <a:cs typeface="Times New Roman" panose="02020603050405020304" pitchFamily="18" charset="0"/>
            </a:endParaRPr>
          </a:p>
          <a:p>
            <a:pPr marL="0" indent="0" algn="just">
              <a:lnSpc>
                <a:spcPct val="80000"/>
              </a:lnSpc>
              <a:buNone/>
            </a:pPr>
            <a:r>
              <a:rPr lang="en-US" sz="2400" dirty="0">
                <a:latin typeface="Times New Roman" panose="02020603050405020304" pitchFamily="18" charset="0"/>
                <a:cs typeface="Times New Roman" panose="02020603050405020304" pitchFamily="18" charset="0"/>
              </a:rPr>
              <a:t>The new case is integrated in the memory structure either by indexing or by being positioned in the feature space.</a:t>
            </a:r>
          </a:p>
          <a:p>
            <a:pPr marL="0" indent="0" algn="just">
              <a:lnSpc>
                <a:spcPct val="80000"/>
              </a:lnSpc>
              <a:buNone/>
            </a:pPr>
            <a:endParaRPr lang="sv-SE" altLang="en-US" sz="2400" dirty="0">
              <a:latin typeface="Times New Roman" panose="02020603050405020304" pitchFamily="18" charset="0"/>
              <a:cs typeface="Times New Roman" panose="02020603050405020304" pitchFamily="18" charset="0"/>
            </a:endParaRPr>
          </a:p>
          <a:p>
            <a:pPr marL="0" indent="0" algn="just">
              <a:lnSpc>
                <a:spcPct val="80000"/>
              </a:lnSpc>
              <a:buNone/>
            </a:pPr>
            <a:r>
              <a:rPr lang="sv-SE" altLang="en-US" sz="2400" dirty="0">
                <a:latin typeface="Times New Roman" panose="02020603050405020304" pitchFamily="18" charset="0"/>
                <a:cs typeface="Times New Roman" panose="02020603050405020304" pitchFamily="18" charset="0"/>
              </a:rPr>
              <a:t>The case base structure may also be consolidated due to the addition of a new case, e.g. by the tuning of the indexing mechanisms or the reconsideration of the importance of features.</a:t>
            </a:r>
            <a:endParaRPr lang="en-US" altLang="en-US" sz="2400" dirty="0">
              <a:latin typeface="Times New Roman" panose="02020603050405020304" pitchFamily="18" charset="0"/>
              <a:cs typeface="Times New Roman" panose="02020603050405020304" pitchFamily="18" charset="0"/>
            </a:endParaRPr>
          </a:p>
        </p:txBody>
      </p:sp>
      <p:sp>
        <p:nvSpPr>
          <p:cNvPr id="14344" name="Text Box 8"/>
          <p:cNvSpPr txBox="1">
            <a:spLocks noChangeArrowheads="1"/>
          </p:cNvSpPr>
          <p:nvPr/>
        </p:nvSpPr>
        <p:spPr bwMode="auto">
          <a:xfrm>
            <a:off x="499111" y="397510"/>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dirty="0">
                <a:latin typeface="Times New Roman" panose="02020603050405020304" pitchFamily="18" charset="0"/>
              </a:rPr>
              <a:t>CBR System Cycle Phase:          Retain </a:t>
            </a:r>
            <a:endParaRPr lang="en-US" sz="3200" dirty="0"/>
          </a:p>
        </p:txBody>
      </p:sp>
    </p:spTree>
    <p:extLst>
      <p:ext uri="{BB962C8B-B14F-4D97-AF65-F5344CB8AC3E}">
        <p14:creationId xmlns:p14="http://schemas.microsoft.com/office/powerpoint/2010/main" val="12133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6">
                                            <p:txEl>
                                              <p:pRg st="1" end="1"/>
                                            </p:txEl>
                                          </p:spTgt>
                                        </p:tgtEl>
                                        <p:attrNameLst>
                                          <p:attrName>style.visibility</p:attrName>
                                        </p:attrNameLst>
                                      </p:cBhvr>
                                      <p:to>
                                        <p:strVal val="visible"/>
                                      </p:to>
                                    </p:set>
                                    <p:animEffect transition="in" filter="fade">
                                      <p:cBhvr>
                                        <p:cTn id="7" dur="2000"/>
                                        <p:tgtEl>
                                          <p:spTgt spid="204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6">
                                            <p:txEl>
                                              <p:pRg st="3" end="3"/>
                                            </p:txEl>
                                          </p:spTgt>
                                        </p:tgtEl>
                                        <p:attrNameLst>
                                          <p:attrName>style.visibility</p:attrName>
                                        </p:attrNameLst>
                                      </p:cBhvr>
                                      <p:to>
                                        <p:strVal val="visible"/>
                                      </p:to>
                                    </p:set>
                                    <p:animEffect transition="in" filter="fade">
                                      <p:cBhvr>
                                        <p:cTn id="12" dur="2000"/>
                                        <p:tgtEl>
                                          <p:spTgt spid="204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6">
                                            <p:txEl>
                                              <p:pRg st="5" end="5"/>
                                            </p:txEl>
                                          </p:spTgt>
                                        </p:tgtEl>
                                        <p:attrNameLst>
                                          <p:attrName>style.visibility</p:attrName>
                                        </p:attrNameLst>
                                      </p:cBhvr>
                                      <p:to>
                                        <p:strVal val="visible"/>
                                      </p:to>
                                    </p:set>
                                    <p:animEffect transition="in" filter="fade">
                                      <p:cBhvr>
                                        <p:cTn id="17" dur="2000"/>
                                        <p:tgtEl>
                                          <p:spTgt spid="2048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6">
                                            <p:txEl>
                                              <p:pRg st="7" end="7"/>
                                            </p:txEl>
                                          </p:spTgt>
                                        </p:tgtEl>
                                        <p:attrNameLst>
                                          <p:attrName>style.visibility</p:attrName>
                                        </p:attrNameLst>
                                      </p:cBhvr>
                                      <p:to>
                                        <p:strVal val="visible"/>
                                      </p:to>
                                    </p:set>
                                    <p:animEffect transition="in" filter="fade">
                                      <p:cBhvr>
                                        <p:cTn id="22" dur="2000"/>
                                        <p:tgtEl>
                                          <p:spTgt spid="204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1061</Words>
  <Application>Microsoft Macintosh PowerPoint</Application>
  <PresentationFormat>Widescreen</PresentationFormat>
  <Paragraphs>187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Palatino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70</cp:revision>
  <dcterms:created xsi:type="dcterms:W3CDTF">2019-01-07T11:51:34Z</dcterms:created>
  <dcterms:modified xsi:type="dcterms:W3CDTF">2019-03-18T08:00:19Z</dcterms:modified>
</cp:coreProperties>
</file>