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2" r:id="rId3"/>
    <p:sldId id="263" r:id="rId4"/>
    <p:sldId id="261" r:id="rId5"/>
    <p:sldId id="264" r:id="rId6"/>
    <p:sldId id="277" r:id="rId7"/>
    <p:sldId id="278" r:id="rId8"/>
    <p:sldId id="280" r:id="rId9"/>
    <p:sldId id="265" r:id="rId10"/>
    <p:sldId id="259" r:id="rId11"/>
    <p:sldId id="258" r:id="rId12"/>
    <p:sldId id="257" r:id="rId13"/>
    <p:sldId id="260" r:id="rId14"/>
    <p:sldId id="29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332" autoAdjust="0"/>
    <p:restoredTop sz="93194" autoAdjust="0"/>
  </p:normalViewPr>
  <p:slideViewPr>
    <p:cSldViewPr snapToGrid="0">
      <p:cViewPr varScale="1">
        <p:scale>
          <a:sx n="59" d="100"/>
          <a:sy n="59" d="100"/>
        </p:scale>
        <p:origin x="92"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3DBBD-F5FE-4AC9-A58E-ABF195D38C1D}" type="datetimeFigureOut">
              <a:rPr lang="en-US" smtClean="0"/>
              <a:t>3/18/2019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E559A-F5F9-430E-A10F-0674B0663FF8}" type="slidenum">
              <a:rPr lang="en-US" smtClean="0"/>
              <a:t>‹#›</a:t>
            </a:fld>
            <a:endParaRPr lang="en-US"/>
          </a:p>
        </p:txBody>
      </p:sp>
    </p:spTree>
    <p:extLst>
      <p:ext uri="{BB962C8B-B14F-4D97-AF65-F5344CB8AC3E}">
        <p14:creationId xmlns:p14="http://schemas.microsoft.com/office/powerpoint/2010/main" val="185829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49206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7670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2330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48321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04327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90325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77886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59040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15788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45934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94136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138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23773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ontent">
    <p:spTree>
      <p:nvGrpSpPr>
        <p:cNvPr id="1" name=""/>
        <p:cNvGrpSpPr/>
        <p:nvPr/>
      </p:nvGrpSpPr>
      <p:grpSpPr>
        <a:xfrm>
          <a:off x="0" y="0"/>
          <a:ext cx="0" cy="0"/>
          <a:chOff x="0" y="0"/>
          <a:chExt cx="0" cy="0"/>
        </a:xfrm>
      </p:grpSpPr>
      <p:sp>
        <p:nvSpPr>
          <p:cNvPr id="6" name="Rubrik 1"/>
          <p:cNvSpPr>
            <a:spLocks noGrp="1"/>
          </p:cNvSpPr>
          <p:nvPr>
            <p:ph type="title"/>
          </p:nvPr>
        </p:nvSpPr>
        <p:spPr>
          <a:xfrm>
            <a:off x="2159000" y="404870"/>
            <a:ext cx="9247717" cy="668338"/>
          </a:xfrm>
        </p:spPr>
        <p:txBody>
          <a:bodyPr/>
          <a:lstStyle/>
          <a:p>
            <a:r>
              <a:rPr lang="en-US" smtClean="0"/>
              <a:t>Click to edit Master title style</a:t>
            </a:r>
            <a:endParaRPr lang="en-GB" dirty="0"/>
          </a:p>
        </p:txBody>
      </p:sp>
      <p:sp>
        <p:nvSpPr>
          <p:cNvPr id="7" name="Platshållare för innehåll 2"/>
          <p:cNvSpPr>
            <a:spLocks noGrp="1"/>
          </p:cNvSpPr>
          <p:nvPr>
            <p:ph idx="1"/>
          </p:nvPr>
        </p:nvSpPr>
        <p:spPr>
          <a:xfrm>
            <a:off x="2159000" y="1582739"/>
            <a:ext cx="9247717" cy="40782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Platshållare för datum 3"/>
          <p:cNvSpPr>
            <a:spLocks noGrp="1"/>
          </p:cNvSpPr>
          <p:nvPr>
            <p:ph type="dt" sz="half" idx="10"/>
          </p:nvPr>
        </p:nvSpPr>
        <p:spPr>
          <a:xfrm>
            <a:off x="7440149" y="6288510"/>
            <a:ext cx="2844800" cy="365125"/>
          </a:xfrm>
        </p:spPr>
        <p:txBody>
          <a:bodyPr/>
          <a:lstStyle>
            <a:lvl1pPr>
              <a:defRPr sz="1100"/>
            </a:lvl1pPr>
          </a:lstStyle>
          <a:p>
            <a:fld id="{10165BD3-6BC2-4965-8768-CF4D063114F6}" type="datetime1">
              <a:rPr lang="sv-SE" smtClean="0">
                <a:solidFill>
                  <a:prstClr val="white"/>
                </a:solidFill>
              </a:rPr>
              <a:pPr/>
              <a:t>2019-03-18</a:t>
            </a:fld>
            <a:endParaRPr lang="sv-SE">
              <a:solidFill>
                <a:prstClr val="white"/>
              </a:solidFill>
            </a:endParaRPr>
          </a:p>
        </p:txBody>
      </p:sp>
      <p:sp>
        <p:nvSpPr>
          <p:cNvPr id="9" name="Platshållare för bildnummer 5"/>
          <p:cNvSpPr>
            <a:spLocks noGrp="1"/>
          </p:cNvSpPr>
          <p:nvPr>
            <p:ph type="sldNum" sz="quarter" idx="12"/>
          </p:nvPr>
        </p:nvSpPr>
        <p:spPr>
          <a:xfrm>
            <a:off x="10896533" y="6301411"/>
            <a:ext cx="709151" cy="365125"/>
          </a:xfrm>
        </p:spPr>
        <p:txBody>
          <a:bodyPr/>
          <a:lstStyle>
            <a:lvl1pPr>
              <a:defRPr sz="1100"/>
            </a:lvl1pPr>
          </a:lstStyle>
          <a:p>
            <a:fld id="{680D72F4-1C41-4187-A4BC-492CF086CF40}" type="slidenum">
              <a:rPr lang="sv-SE" smtClean="0">
                <a:solidFill>
                  <a:prstClr val="white"/>
                </a:solidFill>
              </a:rPr>
              <a:pPr/>
              <a:t>‹#›</a:t>
            </a:fld>
            <a:endParaRPr lang="sv-SE">
              <a:solidFill>
                <a:prstClr val="white"/>
              </a:solidFill>
            </a:endParaRPr>
          </a:p>
        </p:txBody>
      </p:sp>
      <p:sp>
        <p:nvSpPr>
          <p:cNvPr id="10" name="Platshållare för sidfot 4"/>
          <p:cNvSpPr>
            <a:spLocks noGrp="1"/>
          </p:cNvSpPr>
          <p:nvPr>
            <p:ph type="ftr" sz="quarter" idx="11"/>
          </p:nvPr>
        </p:nvSpPr>
        <p:spPr>
          <a:xfrm>
            <a:off x="2159000" y="6345301"/>
            <a:ext cx="3860800" cy="365125"/>
          </a:xfrm>
        </p:spPr>
        <p:txBody>
          <a:bodyPr lIns="0" tIns="0" rIns="0" bIns="0" anchor="t"/>
          <a:lstStyle>
            <a:lvl1pPr algn="l">
              <a:lnSpc>
                <a:spcPts val="900"/>
              </a:lnSpc>
              <a:defRPr sz="1100" b="1" cap="all" baseline="0">
                <a:solidFill>
                  <a:schemeClr val="bg1"/>
                </a:solidFill>
              </a:defRPr>
            </a:lvl1pPr>
          </a:lstStyle>
          <a:p>
            <a:endParaRPr lang="sv-SE" dirty="0">
              <a:solidFill>
                <a:prstClr val="white"/>
              </a:solidFill>
            </a:endParaRPr>
          </a:p>
        </p:txBody>
      </p:sp>
    </p:spTree>
    <p:extLst>
      <p:ext uri="{BB962C8B-B14F-4D97-AF65-F5344CB8AC3E}">
        <p14:creationId xmlns:p14="http://schemas.microsoft.com/office/powerpoint/2010/main" val="29579458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89297-8DEB-4FF5-BAC3-1ADC24037D20}"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50664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E89297-8DEB-4FF5-BAC3-1ADC24037D20}"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846725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E89297-8DEB-4FF5-BAC3-1ADC24037D20}"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414798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E89297-8DEB-4FF5-BAC3-1ADC24037D20}" type="datetimeFigureOut">
              <a:rPr lang="en-US" smtClean="0"/>
              <a:t>3/18/2019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67914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E89297-8DEB-4FF5-BAC3-1ADC24037D20}" type="datetimeFigureOut">
              <a:rPr lang="en-US" smtClean="0"/>
              <a:t>3/18/2019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282340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89297-8DEB-4FF5-BAC3-1ADC24037D20}" type="datetimeFigureOut">
              <a:rPr lang="en-US" smtClean="0"/>
              <a:t>3/18/2019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76238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375310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89297-8DEB-4FF5-BAC3-1ADC24037D20}"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4A43C-B965-4FDE-AEF4-C061C10B3EB7}" type="slidenum">
              <a:rPr lang="en-US" smtClean="0"/>
              <a:t>‹#›</a:t>
            </a:fld>
            <a:endParaRPr lang="en-US"/>
          </a:p>
        </p:txBody>
      </p:sp>
    </p:spTree>
    <p:extLst>
      <p:ext uri="{BB962C8B-B14F-4D97-AF65-F5344CB8AC3E}">
        <p14:creationId xmlns:p14="http://schemas.microsoft.com/office/powerpoint/2010/main" val="197616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89297-8DEB-4FF5-BAC3-1ADC24037D20}" type="datetimeFigureOut">
              <a:rPr lang="en-US" smtClean="0"/>
              <a:t>3/18/2019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4A43C-B965-4FDE-AEF4-C061C10B3EB7}" type="slidenum">
              <a:rPr lang="en-US" smtClean="0"/>
              <a:t>‹#›</a:t>
            </a:fld>
            <a:endParaRPr lang="en-US"/>
          </a:p>
        </p:txBody>
      </p:sp>
    </p:spTree>
    <p:extLst>
      <p:ext uri="{BB962C8B-B14F-4D97-AF65-F5344CB8AC3E}">
        <p14:creationId xmlns:p14="http://schemas.microsoft.com/office/powerpoint/2010/main" val="69302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6.gif"/><Relationship Id="rId4" Type="http://schemas.openxmlformats.org/officeDocument/2006/relationships/image" Target="../media/image15.gif"/></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File:Colored_neural_network.sv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4881" y="431229"/>
            <a:ext cx="11867535" cy="6001643"/>
          </a:xfrm>
          <a:prstGeom prst="rect">
            <a:avLst/>
          </a:prstGeom>
          <a:noFill/>
        </p:spPr>
        <p:txBody>
          <a:bodyPr wrap="square" rtlCol="0">
            <a:spAutoFit/>
          </a:bodyPr>
          <a:lstStyle/>
          <a:p>
            <a:r>
              <a:rPr lang="sv-SE" sz="2400" b="1" dirty="0" smtClean="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smtClean="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smtClean="0">
                <a:latin typeface="Times New Roman" panose="02020603050405020304" pitchFamily="18" charset="0"/>
                <a:cs typeface="Times New Roman" panose="02020603050405020304" pitchFamily="18" charset="0"/>
              </a:rPr>
              <a:t>Professor Carl Gustaf Jansson, KTH</a:t>
            </a: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endParaRPr lang="sv-SE" sz="2400" i="1" dirty="0" smtClean="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Week 6     </a:t>
            </a:r>
            <a:r>
              <a:rPr lang="sv-SE" sz="3200" b="1" dirty="0">
                <a:latin typeface="Times New Roman" panose="02020603050405020304" pitchFamily="18" charset="0"/>
                <a:cs typeface="Times New Roman" panose="02020603050405020304" pitchFamily="18" charset="0"/>
              </a:rPr>
              <a:t>M</a:t>
            </a:r>
            <a:r>
              <a:rPr lang="sv-SE" sz="3200" b="1" dirty="0" smtClean="0">
                <a:latin typeface="Times New Roman" panose="02020603050405020304" pitchFamily="18" charset="0"/>
                <a:cs typeface="Times New Roman" panose="02020603050405020304" pitchFamily="18" charset="0"/>
              </a:rPr>
              <a:t>achine learning based on</a:t>
            </a:r>
          </a:p>
          <a:p>
            <a:r>
              <a:rPr lang="sv-SE" sz="3200" b="1" dirty="0">
                <a:latin typeface="Times New Roman" panose="02020603050405020304" pitchFamily="18" charset="0"/>
                <a:cs typeface="Times New Roman" panose="02020603050405020304" pitchFamily="18" charset="0"/>
              </a:rPr>
              <a:t> </a:t>
            </a:r>
            <a:r>
              <a:rPr lang="sv-SE" sz="3200" b="1" dirty="0" smtClean="0">
                <a:latin typeface="Times New Roman" panose="02020603050405020304" pitchFamily="18" charset="0"/>
                <a:cs typeface="Times New Roman" panose="02020603050405020304" pitchFamily="18" charset="0"/>
              </a:rPr>
              <a:t>                 Artificial Neural Networks</a:t>
            </a:r>
          </a:p>
          <a:p>
            <a:endParaRPr lang="sv-SE" sz="3200" b="1" dirty="0" smtClean="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Video 6.1  Fundamentals of                   Part 1</a:t>
            </a:r>
          </a:p>
          <a:p>
            <a:r>
              <a:rPr lang="sv-SE" sz="3200" b="1" dirty="0">
                <a:latin typeface="Times New Roman" panose="02020603050405020304" pitchFamily="18" charset="0"/>
                <a:cs typeface="Times New Roman" panose="02020603050405020304" pitchFamily="18" charset="0"/>
              </a:rPr>
              <a:t> </a:t>
            </a:r>
            <a:r>
              <a:rPr lang="sv-SE" sz="3200" b="1" dirty="0" smtClean="0">
                <a:latin typeface="Times New Roman" panose="02020603050405020304" pitchFamily="18" charset="0"/>
                <a:cs typeface="Times New Roman" panose="02020603050405020304" pitchFamily="18" charset="0"/>
              </a:rPr>
              <a:t>            Artificial </a:t>
            </a:r>
            <a:r>
              <a:rPr lang="sv-SE" sz="3200" b="1" dirty="0">
                <a:latin typeface="Times New Roman" panose="02020603050405020304" pitchFamily="18" charset="0"/>
                <a:cs typeface="Times New Roman" panose="02020603050405020304" pitchFamily="18" charset="0"/>
              </a:rPr>
              <a:t>Neural </a:t>
            </a:r>
            <a:r>
              <a:rPr lang="sv-SE" sz="3200" b="1" dirty="0" smtClean="0">
                <a:latin typeface="Times New Roman" panose="02020603050405020304" pitchFamily="18" charset="0"/>
                <a:cs typeface="Times New Roman" panose="02020603050405020304" pitchFamily="18" charset="0"/>
              </a:rPr>
              <a:t>Networks</a:t>
            </a:r>
            <a:endParaRPr lang="sv-SE"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661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0" y="7937"/>
            <a:ext cx="11918023" cy="7948330"/>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The Childhood of Artificial Neural Networks</a:t>
            </a:r>
          </a:p>
          <a:p>
            <a:endParaRPr lang="sv-SE" sz="1100"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1943  	Warren </a:t>
            </a:r>
            <a:r>
              <a:rPr lang="en-US" dirty="0">
                <a:latin typeface="Times New Roman" panose="02020603050405020304" pitchFamily="18" charset="0"/>
                <a:cs typeface="Times New Roman" panose="02020603050405020304" pitchFamily="18" charset="0"/>
              </a:rPr>
              <a:t>McCulloch and Walter Pitt </a:t>
            </a:r>
            <a:r>
              <a:rPr lang="sv-SE" dirty="0" smtClean="0">
                <a:latin typeface="Times New Roman" panose="02020603050405020304" pitchFamily="18" charset="0"/>
                <a:cs typeface="Times New Roman" panose="02020603050405020304" pitchFamily="18" charset="0"/>
              </a:rPr>
              <a:t>introduced </a:t>
            </a:r>
            <a:r>
              <a:rPr lang="sv-SE" dirty="0">
                <a:latin typeface="Times New Roman" panose="02020603050405020304" pitchFamily="18" charset="0"/>
                <a:cs typeface="Times New Roman" panose="02020603050405020304" pitchFamily="18" charset="0"/>
              </a:rPr>
              <a:t>Neural Networks as a model of </a:t>
            </a:r>
            <a:r>
              <a:rPr lang="sv-SE" dirty="0" smtClean="0">
                <a:latin typeface="Times New Roman" panose="02020603050405020304" pitchFamily="18" charset="0"/>
                <a:cs typeface="Times New Roman" panose="02020603050405020304" pitchFamily="18" charset="0"/>
              </a:rPr>
              <a:t>computation.</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 </a:t>
            </a:r>
            <a:r>
              <a:rPr lang="en-US" i="1" dirty="0">
                <a:latin typeface="Times New Roman" panose="02020603050405020304" pitchFamily="18" charset="0"/>
                <a:cs typeface="Times New Roman" panose="02020603050405020304" pitchFamily="18" charset="0"/>
              </a:rPr>
              <a:t>Logical Calculus of the Ideas Immanent in Nervous Activity“. </a:t>
            </a:r>
            <a:endParaRPr lang="en-US" i="1" dirty="0" smtClean="0">
              <a:latin typeface="Times New Roman" panose="02020603050405020304" pitchFamily="18" charset="0"/>
              <a:cs typeface="Times New Roman" panose="02020603050405020304" pitchFamily="18" charset="0"/>
            </a:endParaRPr>
          </a:p>
          <a:p>
            <a:endParaRPr lang="sv-SE" sz="1100"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1947  	Donald Hebb presents a theory of synaptic learning that has strongly influenced the field of ANN.</a:t>
            </a:r>
            <a:endParaRPr lang="en-US" dirty="0" smtClean="0">
              <a:latin typeface="Times New Roman" panose="02020603050405020304" pitchFamily="18" charset="0"/>
              <a:cs typeface="Times New Roman" panose="02020603050405020304" pitchFamily="18" charset="0"/>
            </a:endParaRPr>
          </a:p>
          <a:p>
            <a:r>
              <a:rPr lang="en-US" i="1" dirty="0" smtClean="0">
                <a:latin typeface="Times New Roman" panose="02020603050405020304" pitchFamily="18" charset="0"/>
                <a:cs typeface="Times New Roman" panose="02020603050405020304" pitchFamily="18" charset="0"/>
              </a:rPr>
              <a:t>	“The </a:t>
            </a:r>
            <a:r>
              <a:rPr lang="en-US" i="1" dirty="0">
                <a:latin typeface="Times New Roman" panose="02020603050405020304" pitchFamily="18" charset="0"/>
                <a:cs typeface="Times New Roman" panose="02020603050405020304" pitchFamily="18" charset="0"/>
              </a:rPr>
              <a:t>Organization of </a:t>
            </a:r>
            <a:r>
              <a:rPr lang="en-US" i="1" dirty="0" smtClean="0">
                <a:latin typeface="Times New Roman" panose="02020603050405020304" pitchFamily="18" charset="0"/>
                <a:cs typeface="Times New Roman" panose="02020603050405020304" pitchFamily="18" charset="0"/>
              </a:rPr>
              <a:t>Behavior</a:t>
            </a:r>
            <a:r>
              <a:rPr lang="en-US" dirty="0" smtClean="0">
                <a:latin typeface="Times New Roman" panose="02020603050405020304" pitchFamily="18" charset="0"/>
                <a:cs typeface="Times New Roman" panose="02020603050405020304" pitchFamily="18" charset="0"/>
              </a:rPr>
              <a:t>”</a:t>
            </a:r>
            <a:endParaRPr lang="sv-SE" u="sng" dirty="0" smtClean="0">
              <a:solidFill>
                <a:schemeClr val="tx2"/>
              </a:solidFill>
              <a:latin typeface="Times New Roman" panose="02020603050405020304" pitchFamily="18" charset="0"/>
              <a:cs typeface="Times New Roman" panose="02020603050405020304" pitchFamily="18" charset="0"/>
            </a:endParaRPr>
          </a:p>
          <a:p>
            <a:endParaRPr lang="sv-SE" sz="1000" u="sng" dirty="0">
              <a:solidFill>
                <a:schemeClr val="tx2"/>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1956	 Marvin </a:t>
            </a:r>
            <a:r>
              <a:rPr lang="en-US" dirty="0">
                <a:latin typeface="Times New Roman" panose="02020603050405020304" pitchFamily="18" charset="0"/>
                <a:cs typeface="Times New Roman" panose="02020603050405020304" pitchFamily="18" charset="0"/>
              </a:rPr>
              <a:t>Minsky and Dean Edmonds </a:t>
            </a:r>
            <a:r>
              <a:rPr lang="en-US" dirty="0" smtClean="0">
                <a:latin typeface="Times New Roman" panose="02020603050405020304" pitchFamily="18" charset="0"/>
                <a:cs typeface="Times New Roman" panose="02020603050405020304" pitchFamily="18" charset="0"/>
              </a:rPr>
              <a:t>designed and built SNARC, </a:t>
            </a:r>
            <a:r>
              <a:rPr lang="en-US" dirty="0">
                <a:latin typeface="Times New Roman" panose="02020603050405020304" pitchFamily="18" charset="0"/>
                <a:cs typeface="Times New Roman" panose="02020603050405020304" pitchFamily="18" charset="0"/>
              </a:rPr>
              <a:t>the first Neural Network </a:t>
            </a:r>
            <a:r>
              <a:rPr lang="en-US" dirty="0" smtClean="0">
                <a:latin typeface="Times New Roman" panose="02020603050405020304" pitchFamily="18" charset="0"/>
                <a:cs typeface="Times New Roman" panose="02020603050405020304" pitchFamily="18" charset="0"/>
              </a:rPr>
              <a:t>machine </a:t>
            </a:r>
            <a:r>
              <a:rPr lang="en-US" dirty="0">
                <a:latin typeface="Times New Roman" panose="02020603050405020304" pitchFamily="18" charset="0"/>
                <a:cs typeface="Times New Roman" panose="02020603050405020304" pitchFamily="18" charset="0"/>
              </a:rPr>
              <a:t>able to learn.</a:t>
            </a:r>
          </a:p>
          <a:p>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“Theory </a:t>
            </a:r>
            <a:r>
              <a:rPr lang="en-US" i="1" dirty="0">
                <a:latin typeface="Times New Roman" panose="02020603050405020304" pitchFamily="18" charset="0"/>
                <a:cs typeface="Times New Roman" panose="02020603050405020304" pitchFamily="18" charset="0"/>
              </a:rPr>
              <a:t>of Neural-Analog Reinforcement System and its Applications to the Brain-Model </a:t>
            </a:r>
            <a:r>
              <a:rPr lang="en-US" i="1" dirty="0" smtClean="0">
                <a:latin typeface="Times New Roman" panose="02020603050405020304" pitchFamily="18" charset="0"/>
                <a:cs typeface="Times New Roman" panose="02020603050405020304" pitchFamily="18" charset="0"/>
              </a:rPr>
              <a:t>Problem”</a:t>
            </a:r>
          </a:p>
          <a:p>
            <a:endParaRPr lang="en-US" sz="1000"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1957 	Frank </a:t>
            </a:r>
            <a:r>
              <a:rPr lang="en-US" dirty="0">
                <a:latin typeface="Times New Roman" panose="02020603050405020304" pitchFamily="18" charset="0"/>
                <a:cs typeface="Times New Roman" panose="02020603050405020304" pitchFamily="18" charset="0"/>
              </a:rPr>
              <a:t>Rosenblatt invents the Perceptron in 1957, while working at the Cornell Aeronautical Laboratory.</a:t>
            </a:r>
          </a:p>
          <a:p>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The perceptron, a perceiving and recognizing </a:t>
            </a:r>
            <a:r>
              <a:rPr lang="en-US" i="1" dirty="0" smtClean="0">
                <a:latin typeface="Times New Roman" panose="02020603050405020304" pitchFamily="18" charset="0"/>
                <a:cs typeface="Times New Roman" panose="02020603050405020304" pitchFamily="18" charset="0"/>
              </a:rPr>
              <a:t>automaton” </a:t>
            </a:r>
          </a:p>
          <a:p>
            <a:endParaRPr lang="sv-SE" sz="1100" i="1" dirty="0">
              <a:latin typeface="Times New Roman" panose="02020603050405020304" pitchFamily="18" charset="0"/>
              <a:cs typeface="Times New Roman" panose="02020603050405020304" pitchFamily="18" charset="0"/>
            </a:endParaRPr>
          </a:p>
          <a:p>
            <a:pPr marL="342900" indent="-342900">
              <a:buAutoNum type="arabicPlain" startAt="1962"/>
            </a:pPr>
            <a:r>
              <a:rPr lang="en-US" dirty="0" smtClean="0">
                <a:latin typeface="Times New Roman" panose="02020603050405020304" pitchFamily="18" charset="0"/>
                <a:cs typeface="Times New Roman" panose="02020603050405020304" pitchFamily="18" charset="0"/>
              </a:rPr>
              <a:t>        D</a:t>
            </a:r>
            <a:r>
              <a:rPr lang="en-US" dirty="0">
                <a:latin typeface="Times New Roman" panose="02020603050405020304" pitchFamily="18" charset="0"/>
                <a:cs typeface="Times New Roman" panose="02020603050405020304" pitchFamily="18" charset="0"/>
              </a:rPr>
              <a:t>. H. Hubel and T. N. </a:t>
            </a:r>
            <a:r>
              <a:rPr lang="en-US" dirty="0" smtClean="0">
                <a:latin typeface="Times New Roman" panose="02020603050405020304" pitchFamily="18" charset="0"/>
                <a:cs typeface="Times New Roman" panose="02020603050405020304" pitchFamily="18" charset="0"/>
              </a:rPr>
              <a:t>Wiesel published their Nobel Prize rewarded work on the visual system</a:t>
            </a:r>
          </a:p>
          <a:p>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 ´Receptive fields, binocular interaction and functional architecture in the </a:t>
            </a:r>
            <a:r>
              <a:rPr lang="en-US" i="1" dirty="0" err="1" smtClean="0">
                <a:latin typeface="Times New Roman" panose="02020603050405020304" pitchFamily="18" charset="0"/>
                <a:cs typeface="Times New Roman" panose="02020603050405020304" pitchFamily="18" charset="0"/>
              </a:rPr>
              <a:t>cats´s</a:t>
            </a:r>
            <a:r>
              <a:rPr lang="en-US" i="1" dirty="0" smtClean="0">
                <a:latin typeface="Times New Roman" panose="02020603050405020304" pitchFamily="18" charset="0"/>
                <a:cs typeface="Times New Roman" panose="02020603050405020304" pitchFamily="18" charset="0"/>
              </a:rPr>
              <a:t> visual cortex´, </a:t>
            </a:r>
          </a:p>
          <a:p>
            <a:endParaRPr lang="sv-SE" sz="700" i="1"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1968 	Alexey </a:t>
            </a:r>
            <a:r>
              <a:rPr lang="en-US" dirty="0" err="1" smtClean="0">
                <a:latin typeface="Times New Roman" panose="02020603050405020304" pitchFamily="18" charset="0"/>
                <a:cs typeface="Times New Roman" panose="02020603050405020304" pitchFamily="18" charset="0"/>
              </a:rPr>
              <a:t>Ivakhnenko</a:t>
            </a:r>
            <a:r>
              <a:rPr lang="en-US" dirty="0" smtClean="0">
                <a:latin typeface="Times New Roman" panose="02020603050405020304" pitchFamily="18" charset="0"/>
                <a:cs typeface="Times New Roman" panose="02020603050405020304" pitchFamily="18" charset="0"/>
              </a:rPr>
              <a:t> published work in USSR highly  relevant for supervised, feedforward</a:t>
            </a:r>
            <a:r>
              <a:rPr lang="en-US" dirty="0">
                <a:latin typeface="Times New Roman" panose="02020603050405020304" pitchFamily="18" charset="0"/>
                <a:cs typeface="Times New Roman" panose="02020603050405020304" pitchFamily="18" charset="0"/>
              </a:rPr>
              <a:t>, multilayer </a:t>
            </a:r>
            <a:r>
              <a:rPr lang="en-US" dirty="0" err="1" smtClean="0">
                <a:latin typeface="Times New Roman" panose="02020603050405020304" pitchFamily="18" charset="0"/>
                <a:cs typeface="Times New Roman" panose="02020603050405020304" pitchFamily="18" charset="0"/>
              </a:rPr>
              <a:t>perceptrons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The Group Method of Data Handling - a Rival of the Method of Stochastic Approximation". </a:t>
            </a:r>
            <a:endParaRPr lang="en-US" baseline="30000" dirty="0">
              <a:latin typeface="Times New Roman" panose="02020603050405020304" pitchFamily="18" charset="0"/>
              <a:cs typeface="Times New Roman" panose="02020603050405020304" pitchFamily="18" charset="0"/>
            </a:endParaRPr>
          </a:p>
          <a:p>
            <a:endParaRPr lang="sv-SE" sz="700" dirty="0">
              <a:latin typeface="Times New Roman" panose="02020603050405020304" pitchFamily="18" charset="0"/>
              <a:cs typeface="Times New Roman" panose="02020603050405020304" pitchFamily="18" charset="0"/>
            </a:endParaRPr>
          </a:p>
          <a:p>
            <a:pPr marL="342900" indent="-342900">
              <a:buAutoNum type="arabicPlain" startAt="1968"/>
            </a:pPr>
            <a:r>
              <a:rPr lang="sv-SE" dirty="0">
                <a:latin typeface="Times New Roman" panose="02020603050405020304" pitchFamily="18" charset="0"/>
                <a:cs typeface="Times New Roman" panose="02020603050405020304" pitchFamily="18" charset="0"/>
              </a:rPr>
              <a:t> </a:t>
            </a:r>
            <a:r>
              <a:rPr lang="sv-SE" dirty="0" smtClean="0">
                <a:latin typeface="Times New Roman" panose="02020603050405020304" pitchFamily="18" charset="0"/>
                <a:cs typeface="Times New Roman" panose="02020603050405020304" pitchFamily="18" charset="0"/>
              </a:rPr>
              <a:t>	Simon </a:t>
            </a:r>
            <a:r>
              <a:rPr lang="sv-SE" dirty="0">
                <a:latin typeface="Times New Roman" panose="02020603050405020304" pitchFamily="18" charset="0"/>
                <a:cs typeface="Times New Roman" panose="02020603050405020304" pitchFamily="18" charset="0"/>
              </a:rPr>
              <a:t>Papert and Marvin Minsky </a:t>
            </a:r>
            <a:r>
              <a:rPr lang="sv-SE" dirty="0" smtClean="0">
                <a:latin typeface="Times New Roman" panose="02020603050405020304" pitchFamily="18" charset="0"/>
                <a:cs typeface="Times New Roman" panose="02020603050405020304" pitchFamily="18" charset="0"/>
              </a:rPr>
              <a:t>analyzes the strength and weaknesses of perceptrons.</a:t>
            </a:r>
          </a:p>
          <a:p>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“An </a:t>
            </a:r>
            <a:r>
              <a:rPr lang="en-US" i="1" dirty="0">
                <a:latin typeface="Times New Roman" panose="02020603050405020304" pitchFamily="18" charset="0"/>
                <a:cs typeface="Times New Roman" panose="02020603050405020304" pitchFamily="18" charset="0"/>
              </a:rPr>
              <a:t>Introduction to Computational </a:t>
            </a:r>
            <a:r>
              <a:rPr lang="en-US" i="1" dirty="0" smtClean="0">
                <a:latin typeface="Times New Roman" panose="02020603050405020304" pitchFamily="18" charset="0"/>
                <a:cs typeface="Times New Roman" panose="02020603050405020304" pitchFamily="18" charset="0"/>
              </a:rPr>
              <a:t>Geometry”</a:t>
            </a:r>
          </a:p>
          <a:p>
            <a:endParaRPr lang="en-US" sz="900"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1986 	</a:t>
            </a:r>
            <a:r>
              <a:rPr lang="en-US" dirty="0">
                <a:latin typeface="Times New Roman" panose="02020603050405020304" pitchFamily="18" charset="0"/>
                <a:cs typeface="Times New Roman" panose="02020603050405020304" pitchFamily="18" charset="0"/>
              </a:rPr>
              <a:t>David </a:t>
            </a:r>
            <a:r>
              <a:rPr lang="en-US" dirty="0" err="1" smtClean="0">
                <a:latin typeface="Times New Roman" panose="02020603050405020304" pitchFamily="18" charset="0"/>
                <a:cs typeface="Times New Roman" panose="02020603050405020304" pitchFamily="18" charset="0"/>
              </a:rPr>
              <a:t>Rumelhart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Geoffrey Hinton</a:t>
            </a:r>
            <a:r>
              <a:rPr lang="en-US" dirty="0">
                <a:latin typeface="Times New Roman" panose="02020603050405020304" pitchFamily="18" charset="0"/>
                <a:cs typeface="Times New Roman" panose="02020603050405020304" pitchFamily="18" charset="0"/>
              </a:rPr>
              <a:t> &amp; </a:t>
            </a:r>
            <a:r>
              <a:rPr lang="en-US" dirty="0" smtClean="0">
                <a:latin typeface="Times New Roman" panose="02020603050405020304" pitchFamily="18" charset="0"/>
                <a:cs typeface="Times New Roman" panose="02020603050405020304" pitchFamily="18" charset="0"/>
              </a:rPr>
              <a:t>Ronald  </a:t>
            </a:r>
            <a:r>
              <a:rPr lang="en-US" dirty="0">
                <a:latin typeface="Times New Roman" panose="02020603050405020304" pitchFamily="18" charset="0"/>
                <a:cs typeface="Times New Roman" panose="02020603050405020304" pitchFamily="18" charset="0"/>
              </a:rPr>
              <a:t>Williams </a:t>
            </a:r>
            <a:r>
              <a:rPr lang="en-US" dirty="0" smtClean="0">
                <a:latin typeface="Times New Roman" panose="02020603050405020304" pitchFamily="18" charset="0"/>
                <a:cs typeface="Times New Roman" panose="02020603050405020304" pitchFamily="18" charset="0"/>
              </a:rPr>
              <a:t>published the key article on learning in multilayer networks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“Learning </a:t>
            </a:r>
            <a:r>
              <a:rPr lang="en-US" i="1" dirty="0">
                <a:latin typeface="Times New Roman" panose="02020603050405020304" pitchFamily="18" charset="0"/>
                <a:cs typeface="Times New Roman" panose="02020603050405020304" pitchFamily="18" charset="0"/>
              </a:rPr>
              <a:t>representations by back-propagating </a:t>
            </a:r>
            <a:r>
              <a:rPr lang="en-US" i="1" dirty="0" smtClean="0">
                <a:latin typeface="Times New Roman" panose="02020603050405020304" pitchFamily="18" charset="0"/>
                <a:cs typeface="Times New Roman" panose="02020603050405020304" pitchFamily="18" charset="0"/>
              </a:rPr>
              <a:t>errors”</a:t>
            </a:r>
            <a:endParaRPr lang="en-US" i="1" dirty="0">
              <a:latin typeface="Times New Roman" panose="02020603050405020304" pitchFamily="18" charset="0"/>
              <a:cs typeface="Times New Roman" panose="02020603050405020304" pitchFamily="18" charset="0"/>
            </a:endParaRPr>
          </a:p>
          <a:p>
            <a:endParaRPr lang="sv-SE" sz="1050" dirty="0">
              <a:latin typeface="Times New Roman" panose="02020603050405020304" pitchFamily="18" charset="0"/>
              <a:cs typeface="Times New Roman" panose="02020603050405020304" pitchFamily="18" charset="0"/>
            </a:endParaRPr>
          </a:p>
          <a:p>
            <a:pPr marL="342900" indent="-342900">
              <a:buAutoNum type="arabicPlain" startAt="1986"/>
            </a:pPr>
            <a:r>
              <a:rPr lang="en-US" dirty="0" smtClean="0">
                <a:latin typeface="Times New Roman" panose="02020603050405020304" pitchFamily="18" charset="0"/>
                <a:cs typeface="Times New Roman" panose="02020603050405020304" pitchFamily="18" charset="0"/>
              </a:rPr>
              <a:t>         Rina </a:t>
            </a:r>
            <a:r>
              <a:rPr lang="en-US" dirty="0" err="1">
                <a:latin typeface="Times New Roman" panose="02020603050405020304" pitchFamily="18" charset="0"/>
                <a:cs typeface="Times New Roman" panose="02020603050405020304" pitchFamily="18" charset="0"/>
              </a:rPr>
              <a:t>Dechter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introduced the </a:t>
            </a:r>
            <a:r>
              <a:rPr lang="en-US" dirty="0">
                <a:latin typeface="Times New Roman" panose="02020603050405020304" pitchFamily="18" charset="0"/>
                <a:cs typeface="Times New Roman" panose="02020603050405020304" pitchFamily="18" charset="0"/>
              </a:rPr>
              <a:t>term </a:t>
            </a:r>
            <a:r>
              <a:rPr lang="en-US" i="1" dirty="0">
                <a:latin typeface="Times New Roman" panose="02020603050405020304" pitchFamily="18" charset="0"/>
                <a:cs typeface="Times New Roman" panose="02020603050405020304" pitchFamily="18" charset="0"/>
              </a:rPr>
              <a:t>Deep </a:t>
            </a:r>
            <a:r>
              <a:rPr lang="en-US" i="1" dirty="0" smtClean="0">
                <a:latin typeface="Times New Roman" panose="02020603050405020304" pitchFamily="18" charset="0"/>
                <a:cs typeface="Times New Roman" panose="02020603050405020304" pitchFamily="18" charset="0"/>
              </a:rPr>
              <a:t>Learning</a:t>
            </a:r>
            <a:r>
              <a:rPr lang="en-US" dirty="0" smtClean="0">
                <a:latin typeface="Times New Roman" panose="02020603050405020304" pitchFamily="18" charset="0"/>
                <a:cs typeface="Times New Roman" panose="02020603050405020304" pitchFamily="18" charset="0"/>
              </a:rPr>
              <a:t>, </a:t>
            </a:r>
            <a:r>
              <a:rPr lang="sv-SE" dirty="0" smtClean="0">
                <a:latin typeface="Times New Roman" panose="02020603050405020304" pitchFamily="18" charset="0"/>
                <a:cs typeface="Times New Roman" panose="02020603050405020304" pitchFamily="18" charset="0"/>
              </a:rPr>
              <a:t>but not primarily in the context of ANNs. </a:t>
            </a:r>
          </a:p>
          <a:p>
            <a:r>
              <a:rPr lang="sv-SE"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 Learning while searching in constraint satisfaction problems”</a:t>
            </a:r>
            <a:endParaRPr lang="sv-SE" b="1" i="1" dirty="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sv-SE"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4541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73381" y="160337"/>
            <a:ext cx="11552722" cy="2185214"/>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McCulloch and Pitts  (1943)</a:t>
            </a:r>
          </a:p>
          <a:p>
            <a:endParaRPr lang="sv-SE"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first artificial neuron </a:t>
            </a:r>
            <a:r>
              <a:rPr lang="en-US" dirty="0" smtClean="0">
                <a:latin typeface="Times New Roman" panose="02020603050405020304" pitchFamily="18" charset="0"/>
                <a:cs typeface="Times New Roman" panose="02020603050405020304" pitchFamily="18" charset="0"/>
              </a:rPr>
              <a:t>model was </a:t>
            </a:r>
            <a:r>
              <a:rPr lang="en-US" dirty="0">
                <a:latin typeface="Times New Roman" panose="02020603050405020304" pitchFamily="18" charset="0"/>
                <a:cs typeface="Times New Roman" panose="02020603050405020304" pitchFamily="18" charset="0"/>
              </a:rPr>
              <a:t> first proposed by </a:t>
            </a:r>
            <a:r>
              <a:rPr lang="en-US" dirty="0" smtClean="0">
                <a:latin typeface="Times New Roman" panose="02020603050405020304" pitchFamily="18" charset="0"/>
                <a:cs typeface="Times New Roman" panose="02020603050405020304" pitchFamily="18" charset="0"/>
              </a:rPr>
              <a:t>Warren </a:t>
            </a:r>
            <a:r>
              <a:rPr lang="en-US" dirty="0">
                <a:latin typeface="Times New Roman" panose="02020603050405020304" pitchFamily="18" charset="0"/>
                <a:cs typeface="Times New Roman" panose="02020603050405020304" pitchFamily="18" charset="0"/>
              </a:rPr>
              <a:t>McCulloch and Walter Pitts in 1943. The model was specifically targeted as a computational model  of the "nerve net" in the brain</a:t>
            </a:r>
            <a:r>
              <a:rPr lang="en-US" dirty="0" smtClean="0">
                <a:latin typeface="Times New Roman" panose="02020603050405020304" pitchFamily="18" charset="0"/>
                <a:cs typeface="Times New Roman" panose="02020603050405020304" pitchFamily="18" charset="0"/>
              </a:rPr>
              <a:t>.</a:t>
            </a:r>
          </a:p>
          <a:p>
            <a:r>
              <a:rPr lang="sv-SE"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approach is also referred to as the Threshold Logic Unit, Linear Threshold Unit or </a:t>
            </a:r>
            <a:r>
              <a:rPr lang="en-US" dirty="0" smtClean="0">
                <a:latin typeface="Times New Roman" panose="02020603050405020304" pitchFamily="18" charset="0"/>
                <a:cs typeface="Times New Roman" panose="02020603050405020304" pitchFamily="18" charset="0"/>
              </a:rPr>
              <a:t>Threshold </a:t>
            </a:r>
            <a:r>
              <a:rPr lang="en-US" dirty="0">
                <a:latin typeface="Times New Roman" panose="02020603050405020304" pitchFamily="18" charset="0"/>
                <a:cs typeface="Times New Roman" panose="02020603050405020304" pitchFamily="18" charset="0"/>
              </a:rPr>
              <a:t>Logic Gate model.</a:t>
            </a:r>
          </a:p>
          <a:p>
            <a:endParaRPr lang="en-US" sz="1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3381" y="2345954"/>
            <a:ext cx="6467199" cy="4247317"/>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neuron has a binary output (0,1)</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has excitatory as well as  inhibitory inputs.</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neuron receives inputs from excitatory synapses, all having identical weights.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An Inhibitory input has </a:t>
            </a:r>
            <a:r>
              <a:rPr lang="en-US" dirty="0">
                <a:latin typeface="Times New Roman" panose="02020603050405020304" pitchFamily="18" charset="0"/>
                <a:cs typeface="Times New Roman" panose="02020603050405020304" pitchFamily="18" charset="0"/>
              </a:rPr>
              <a:t>an absolute veto power over any excitatory </a:t>
            </a:r>
            <a:r>
              <a:rPr lang="en-US" dirty="0" smtClean="0">
                <a:latin typeface="Times New Roman" panose="02020603050405020304" pitchFamily="18" charset="0"/>
                <a:cs typeface="Times New Roman" panose="02020603050405020304" pitchFamily="18" charset="0"/>
              </a:rPr>
              <a:t>inputs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neuron </a:t>
            </a:r>
            <a:r>
              <a:rPr lang="en-US" dirty="0" smtClean="0">
                <a:latin typeface="Times New Roman" panose="02020603050405020304" pitchFamily="18" charset="0"/>
                <a:cs typeface="Times New Roman" panose="02020603050405020304" pitchFamily="18" charset="0"/>
              </a:rPr>
              <a:t>computes </a:t>
            </a:r>
            <a:r>
              <a:rPr lang="en-US" dirty="0">
                <a:latin typeface="Times New Roman" panose="02020603050405020304" pitchFamily="18" charset="0"/>
                <a:cs typeface="Times New Roman" panose="02020603050405020304" pitchFamily="18" charset="0"/>
              </a:rPr>
              <a:t>a weighted sum and </a:t>
            </a:r>
            <a:r>
              <a:rPr lang="en-US" dirty="0" smtClean="0">
                <a:latin typeface="Times New Roman" panose="02020603050405020304" pitchFamily="18" charset="0"/>
                <a:cs typeface="Times New Roman" panose="02020603050405020304" pitchFamily="18" charset="0"/>
              </a:rPr>
              <a:t>has as </a:t>
            </a:r>
            <a:r>
              <a:rPr lang="en-US" dirty="0">
                <a:latin typeface="Times New Roman" panose="02020603050405020304" pitchFamily="18" charset="0"/>
                <a:cs typeface="Times New Roman" panose="02020603050405020304" pitchFamily="18" charset="0"/>
              </a:rPr>
              <a:t>a transfer </a:t>
            </a:r>
            <a:r>
              <a:rPr lang="en-US" dirty="0" smtClean="0">
                <a:latin typeface="Times New Roman" panose="02020603050405020304" pitchFamily="18" charset="0"/>
                <a:cs typeface="Times New Roman" panose="02020603050405020304" pitchFamily="18" charset="0"/>
              </a:rPr>
              <a:t>function a fixed threshold</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networks displayed no learning. They were essentially "hard-wired" logic devices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purpose of the model was to show that logical operations like AND or </a:t>
            </a:r>
            <a:r>
              <a:rPr lang="en-US" dirty="0" err="1" smtClean="0">
                <a:latin typeface="Times New Roman" panose="02020603050405020304" pitchFamily="18" charset="0"/>
                <a:cs typeface="Times New Roman" panose="02020603050405020304" pitchFamily="18" charset="0"/>
              </a:rPr>
              <a:t>OR</a:t>
            </a:r>
            <a:r>
              <a:rPr lang="en-US" dirty="0" smtClean="0">
                <a:latin typeface="Times New Roman" panose="02020603050405020304" pitchFamily="18" charset="0"/>
                <a:cs typeface="Times New Roman" panose="02020603050405020304" pitchFamily="18" charset="0"/>
              </a:rPr>
              <a:t> could be modelled. It was observed from the beginning</a:t>
            </a:r>
          </a:p>
          <a:p>
            <a:r>
              <a:rPr lang="sv-SE" dirty="0">
                <a:latin typeface="Times New Roman" panose="02020603050405020304" pitchFamily="18" charset="0"/>
                <a:cs typeface="Times New Roman" panose="02020603050405020304" pitchFamily="18" charset="0"/>
              </a:rPr>
              <a:t>t</a:t>
            </a:r>
            <a:r>
              <a:rPr lang="sv-SE" dirty="0" smtClean="0">
                <a:latin typeface="Times New Roman" panose="02020603050405020304" pitchFamily="18" charset="0"/>
                <a:cs typeface="Times New Roman" panose="02020603050405020304" pitchFamily="18" charset="0"/>
              </a:rPr>
              <a:t>hat the implementation of the non-linear XOR needed several neurons.</a:t>
            </a:r>
            <a:endParaRPr lang="en-US" dirty="0">
              <a:latin typeface="Times New Roman" panose="02020603050405020304" pitchFamily="18" charset="0"/>
              <a:cs typeface="Times New Roman" panose="02020603050405020304" pitchFamily="18" charset="0"/>
            </a:endParaRPr>
          </a:p>
        </p:txBody>
      </p:sp>
      <p:pic>
        <p:nvPicPr>
          <p:cNvPr id="1028" name="Picture 4" descr="https://qph.fs.quoracdn.net/main-qimg-92d691da254509f5a6f8d65f54803a36-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0527" y="3745108"/>
            <a:ext cx="4119624" cy="14179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ecee.colorado.edu/~ecen4831/lectures/MPneur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4901" y="2560994"/>
            <a:ext cx="3905250" cy="8858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user\Desktop\McCullogh-Pitts and Perceptron Models_files\MPor-and.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6432" y="5163052"/>
            <a:ext cx="2534596" cy="9048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037852" y="5385811"/>
            <a:ext cx="2045753" cy="923330"/>
          </a:xfrm>
          <a:prstGeom prst="rect">
            <a:avLst/>
          </a:prstGeom>
          <a:noFill/>
        </p:spPr>
        <p:txBody>
          <a:bodyPr wrap="none" rtlCol="0">
            <a:spAutoFit/>
          </a:bodyPr>
          <a:lstStyle/>
          <a:p>
            <a:r>
              <a:rPr lang="sv-SE" dirty="0" smtClean="0">
                <a:latin typeface="Times New Roman" panose="02020603050405020304" pitchFamily="18" charset="0"/>
                <a:cs typeface="Times New Roman" panose="02020603050405020304" pitchFamily="18" charset="0"/>
              </a:rPr>
              <a:t>AND if threshold=1</a:t>
            </a:r>
          </a:p>
          <a:p>
            <a:r>
              <a:rPr lang="sv-SE" dirty="0" smtClean="0">
                <a:latin typeface="Times New Roman" panose="02020603050405020304" pitchFamily="18" charset="0"/>
                <a:cs typeface="Times New Roman" panose="02020603050405020304" pitchFamily="18" charset="0"/>
              </a:rPr>
              <a:t>OR </a:t>
            </a:r>
            <a:r>
              <a:rPr lang="sv-SE" dirty="0">
                <a:latin typeface="Times New Roman" panose="02020603050405020304" pitchFamily="18" charset="0"/>
                <a:cs typeface="Times New Roman" panose="02020603050405020304" pitchFamily="18" charset="0"/>
              </a:rPr>
              <a:t>if </a:t>
            </a:r>
            <a:r>
              <a:rPr lang="sv-SE" dirty="0" smtClean="0">
                <a:latin typeface="Times New Roman" panose="02020603050405020304" pitchFamily="18" charset="0"/>
                <a:cs typeface="Times New Roman" panose="02020603050405020304" pitchFamily="18" charset="0"/>
              </a:rPr>
              <a:t>threshold=2</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158359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20350"/>
            <a:ext cx="4708340" cy="584775"/>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Hebbian Learning  (1947)</a:t>
            </a:r>
            <a:endParaRPr lang="sv-SE" sz="3200" b="1" dirty="0">
              <a:latin typeface="Times New Roman" panose="02020603050405020304" pitchFamily="18" charset="0"/>
              <a:cs typeface="Times New Roman" panose="02020603050405020304" pitchFamily="18" charset="0"/>
            </a:endParaRPr>
          </a:p>
        </p:txBody>
      </p:sp>
      <p:sp>
        <p:nvSpPr>
          <p:cNvPr id="6" name="Rectangle 5"/>
          <p:cNvSpPr/>
          <p:nvPr/>
        </p:nvSpPr>
        <p:spPr>
          <a:xfrm>
            <a:off x="155575" y="671691"/>
            <a:ext cx="7767513" cy="6186309"/>
          </a:xfrm>
          <a:prstGeom prst="rect">
            <a:avLst/>
          </a:prstGeom>
        </p:spPr>
        <p:txBody>
          <a:bodyPr wrap="square">
            <a:spAutoFit/>
          </a:bodyPr>
          <a:lstStyle/>
          <a:p>
            <a:r>
              <a:rPr lang="en-US" b="1" dirty="0" err="1" smtClean="0">
                <a:latin typeface="Times New Roman" panose="02020603050405020304" pitchFamily="18" charset="0"/>
                <a:cs typeface="Times New Roman" panose="02020603050405020304" pitchFamily="18" charset="0"/>
              </a:rPr>
              <a:t>Hebbian</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learning theory</a:t>
            </a:r>
            <a:r>
              <a:rPr lang="en-US" dirty="0">
                <a:latin typeface="Times New Roman" panose="02020603050405020304" pitchFamily="18" charset="0"/>
                <a:cs typeface="Times New Roman" panose="02020603050405020304" pitchFamily="18" charset="0"/>
              </a:rPr>
              <a:t> is a neuroscientific theory claiming that an increase in synaptic efficacy arises from a presynaptic cell's repeated and persistent stimulation of a postsynaptic cell. It is an attempt to explain synaptic plasticity, the adaptation of brain neurons during the learning process</a:t>
            </a:r>
            <a:r>
              <a:rPr lang="en-US" dirty="0" smtClean="0">
                <a:latin typeface="Times New Roman" panose="02020603050405020304" pitchFamily="18" charset="0"/>
                <a:cs typeface="Times New Roman" panose="02020603050405020304" pitchFamily="18" charset="0"/>
              </a:rPr>
              <a:t>.</a:t>
            </a: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In an ANN setting the plasticity is implemented through adpation of weights.</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theory </a:t>
            </a:r>
            <a:r>
              <a:rPr lang="en-US" dirty="0">
                <a:latin typeface="Times New Roman" panose="02020603050405020304" pitchFamily="18" charset="0"/>
                <a:cs typeface="Times New Roman" panose="02020603050405020304" pitchFamily="18" charset="0"/>
              </a:rPr>
              <a:t>was introduced by Donald Hebb in his 1949 book </a:t>
            </a:r>
            <a:r>
              <a:rPr lang="en-US" i="1" dirty="0">
                <a:latin typeface="Times New Roman" panose="02020603050405020304" pitchFamily="18" charset="0"/>
                <a:cs typeface="Times New Roman" panose="02020603050405020304" pitchFamily="18" charset="0"/>
              </a:rPr>
              <a:t>The Organization of Behavior</a:t>
            </a:r>
            <a:r>
              <a:rPr lang="en-US" dirty="0">
                <a:latin typeface="Times New Roman" panose="02020603050405020304" pitchFamily="18" charset="0"/>
                <a:cs typeface="Times New Roman" panose="02020603050405020304" pitchFamily="18" charset="0"/>
              </a:rPr>
              <a:t>. The theory is also called </a:t>
            </a:r>
            <a:r>
              <a:rPr lang="en-US" b="1" dirty="0">
                <a:latin typeface="Times New Roman" panose="02020603050405020304" pitchFamily="18" charset="0"/>
                <a:cs typeface="Times New Roman" panose="02020603050405020304" pitchFamily="18" charset="0"/>
              </a:rPr>
              <a:t>Hebb's rule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Hebb's </a:t>
            </a:r>
            <a:r>
              <a:rPr lang="en-US" b="1" dirty="0" smtClean="0">
                <a:latin typeface="Times New Roman" panose="02020603050405020304" pitchFamily="18" charset="0"/>
                <a:cs typeface="Times New Roman" panose="02020603050405020304" pitchFamily="18" charset="0"/>
              </a:rPr>
              <a:t>postulate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or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a:t>
            </a:r>
            <a:r>
              <a:rPr lang="en-US" b="1" dirty="0" smtClean="0">
                <a:latin typeface="Times New Roman" panose="02020603050405020304" pitchFamily="18" charset="0"/>
                <a:cs typeface="Times New Roman" panose="02020603050405020304" pitchFamily="18" charset="0"/>
              </a:rPr>
              <a:t>ell </a:t>
            </a:r>
            <a:r>
              <a:rPr lang="en-US" b="1" dirty="0">
                <a:latin typeface="Times New Roman" panose="02020603050405020304" pitchFamily="18" charset="0"/>
                <a:cs typeface="Times New Roman" panose="02020603050405020304" pitchFamily="18" charset="0"/>
              </a:rPr>
              <a:t>A</a:t>
            </a:r>
            <a:r>
              <a:rPr lang="en-US" b="1" dirty="0" smtClean="0">
                <a:latin typeface="Times New Roman" panose="02020603050405020304" pitchFamily="18" charset="0"/>
                <a:cs typeface="Times New Roman" panose="02020603050405020304" pitchFamily="18" charset="0"/>
              </a:rPr>
              <a:t>ssembly </a:t>
            </a:r>
            <a:r>
              <a:rPr lang="en-US" b="1" dirty="0">
                <a:latin typeface="Times New Roman" panose="02020603050405020304" pitchFamily="18" charset="0"/>
                <a:cs typeface="Times New Roman" panose="02020603050405020304" pitchFamily="18" charset="0"/>
              </a:rPr>
              <a:t>theory</a:t>
            </a:r>
            <a:r>
              <a:rPr lang="en-US" dirty="0">
                <a:latin typeface="Times New Roman" panose="02020603050405020304" pitchFamily="18" charset="0"/>
                <a:cs typeface="Times New Roman" panose="02020603050405020304" pitchFamily="18" charset="0"/>
              </a:rPr>
              <a:t>. The theory is often summarized as "Cells that fire together wire together.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Hebb </a:t>
            </a:r>
            <a:r>
              <a:rPr lang="en-US" dirty="0">
                <a:latin typeface="Times New Roman" panose="02020603050405020304" pitchFamily="18" charset="0"/>
                <a:cs typeface="Times New Roman" panose="02020603050405020304" pitchFamily="18" charset="0"/>
              </a:rPr>
              <a:t>states it as </a:t>
            </a:r>
            <a:r>
              <a:rPr lang="en-US" dirty="0" smtClean="0">
                <a:latin typeface="Times New Roman" panose="02020603050405020304" pitchFamily="18" charset="0"/>
                <a:cs typeface="Times New Roman" panose="02020603050405020304" pitchFamily="18" charset="0"/>
              </a:rPr>
              <a:t>follows: ´</a:t>
            </a:r>
            <a:r>
              <a:rPr lang="en-US" i="1" dirty="0" smtClean="0">
                <a:latin typeface="Times New Roman" panose="02020603050405020304" pitchFamily="18" charset="0"/>
                <a:cs typeface="Times New Roman" panose="02020603050405020304" pitchFamily="18" charset="0"/>
              </a:rPr>
              <a:t>Let </a:t>
            </a:r>
            <a:r>
              <a:rPr lang="en-US" i="1" dirty="0">
                <a:latin typeface="Times New Roman" panose="02020603050405020304" pitchFamily="18" charset="0"/>
                <a:cs typeface="Times New Roman" panose="02020603050405020304" pitchFamily="18" charset="0"/>
              </a:rPr>
              <a:t>us assume that the persistence or repetition of a </a:t>
            </a:r>
            <a:r>
              <a:rPr lang="en-US" i="1" dirty="0" err="1">
                <a:latin typeface="Times New Roman" panose="02020603050405020304" pitchFamily="18" charset="0"/>
                <a:cs typeface="Times New Roman" panose="02020603050405020304" pitchFamily="18" charset="0"/>
              </a:rPr>
              <a:t>reverberatory</a:t>
            </a:r>
            <a:r>
              <a:rPr lang="en-US" i="1" dirty="0">
                <a:latin typeface="Times New Roman" panose="02020603050405020304" pitchFamily="18" charset="0"/>
                <a:cs typeface="Times New Roman" panose="02020603050405020304" pitchFamily="18" charset="0"/>
              </a:rPr>
              <a:t> activity (or "trace") tends to induce lasting cellular changes that add to its stability. ... When an </a:t>
            </a:r>
            <a:r>
              <a:rPr lang="en-US" i="1" u="sng" dirty="0">
                <a:latin typeface="Times New Roman" panose="02020603050405020304" pitchFamily="18" charset="0"/>
                <a:cs typeface="Times New Roman" panose="02020603050405020304" pitchFamily="18" charset="0"/>
              </a:rPr>
              <a:t>axon</a:t>
            </a:r>
            <a:r>
              <a:rPr lang="en-US" i="1" dirty="0">
                <a:latin typeface="Times New Roman" panose="02020603050405020304" pitchFamily="18" charset="0"/>
                <a:cs typeface="Times New Roman" panose="02020603050405020304" pitchFamily="18" charset="0"/>
              </a:rPr>
              <a:t> of cell A is near enough to excite a cell B and repeatedly or persistently takes part in firing it, some growth process or metabolic change takes place in one or both cells such that A's efficiency, as one of the cells firing B, is </a:t>
            </a:r>
            <a:r>
              <a:rPr lang="en-US" i="1" dirty="0" smtClean="0">
                <a:latin typeface="Times New Roman" panose="02020603050405020304" pitchFamily="18" charset="0"/>
                <a:cs typeface="Times New Roman" panose="02020603050405020304" pitchFamily="18" charset="0"/>
              </a:rPr>
              <a:t>increased´</a:t>
            </a:r>
            <a:endParaRPr lang="en-US" i="1" baseline="30000" dirty="0">
              <a:latin typeface="Times New Roman" panose="02020603050405020304" pitchFamily="18" charset="0"/>
              <a:cs typeface="Times New Roman" panose="02020603050405020304" pitchFamily="18" charset="0"/>
            </a:endParaRPr>
          </a:p>
          <a:p>
            <a:endParaRPr lang="sv-SE" dirty="0" smtClean="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As it turns out neuro A has to fire slightly before B (temporal precedence)and not fully in parallell to manifest the causality relation. This elaboration of Hebb´s work is called </a:t>
            </a:r>
            <a:r>
              <a:rPr lang="en-US" dirty="0" smtClean="0">
                <a:latin typeface="Times New Roman" panose="02020603050405020304" pitchFamily="18" charset="0"/>
                <a:cs typeface="Times New Roman" panose="02020603050405020304" pitchFamily="18" charset="0"/>
              </a:rPr>
              <a:t>spike-timing-dependent plasticity (STDP).</a:t>
            </a:r>
            <a:endParaRPr lang="en-US" dirty="0">
              <a:latin typeface="Times New Roman" panose="02020603050405020304" pitchFamily="18" charset="0"/>
              <a:cs typeface="Times New Roman" panose="02020603050405020304" pitchFamily="18" charset="0"/>
            </a:endParaRPr>
          </a:p>
        </p:txBody>
      </p:sp>
      <p:pic>
        <p:nvPicPr>
          <p:cNvPr id="2050" name="Picture 2" descr="Image result for hebbian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5246" y="1002389"/>
            <a:ext cx="3550006" cy="4370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681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086" y="0"/>
            <a:ext cx="6248294" cy="6401753"/>
          </a:xfrm>
          <a:prstGeom prst="rect">
            <a:avLst/>
          </a:prstGeom>
        </p:spPr>
        <p:txBody>
          <a:bodyPr wrap="square">
            <a:spAutoFit/>
          </a:bodyPr>
          <a:lstStyle/>
          <a:p>
            <a:r>
              <a:rPr lang="en-US" sz="3200" b="1" dirty="0">
                <a:solidFill>
                  <a:srgbClr val="222222"/>
                </a:solidFill>
                <a:latin typeface="Times New Roman" panose="02020603050405020304" pitchFamily="18" charset="0"/>
                <a:cs typeface="Times New Roman" panose="02020603050405020304" pitchFamily="18" charset="0"/>
              </a:rPr>
              <a:t>SNARC </a:t>
            </a:r>
            <a:r>
              <a:rPr lang="en-US" sz="3200" b="1" dirty="0" smtClean="0">
                <a:solidFill>
                  <a:srgbClr val="222222"/>
                </a:solidFill>
                <a:latin typeface="Times New Roman" panose="02020603050405020304" pitchFamily="18" charset="0"/>
                <a:cs typeface="Times New Roman" panose="02020603050405020304" pitchFamily="18" charset="0"/>
              </a:rPr>
              <a:t> (1956)</a:t>
            </a:r>
          </a:p>
          <a:p>
            <a:endParaRPr lang="en-US" b="1" dirty="0">
              <a:solidFill>
                <a:srgbClr val="222222"/>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SNARC</a:t>
            </a:r>
            <a:r>
              <a:rPr lang="en-US" dirty="0">
                <a:latin typeface="Times New Roman" panose="02020603050405020304" pitchFamily="18" charset="0"/>
                <a:cs typeface="Times New Roman" panose="02020603050405020304" pitchFamily="18" charset="0"/>
              </a:rPr>
              <a:t> (Stochastic Neural Analog Reinforcement Calculator) is a neural net machine designed by Marvin </a:t>
            </a:r>
            <a:r>
              <a:rPr lang="en-US" dirty="0" smtClean="0">
                <a:latin typeface="Times New Roman" panose="02020603050405020304" pitchFamily="18" charset="0"/>
                <a:cs typeface="Times New Roman" panose="02020603050405020304" pitchFamily="18" charset="0"/>
              </a:rPr>
              <a:t>Minsky.</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machine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a randomly connected network of approximately 40 Hebb synapses. These synapses each have a memory that holds the probability that </a:t>
            </a:r>
            <a:r>
              <a:rPr lang="en-US" dirty="0" smtClean="0">
                <a:latin typeface="Times New Roman" panose="02020603050405020304" pitchFamily="18" charset="0"/>
                <a:cs typeface="Times New Roman" panose="02020603050405020304" pitchFamily="18" charset="0"/>
              </a:rPr>
              <a:t>a signal </a:t>
            </a:r>
            <a:r>
              <a:rPr lang="en-US" dirty="0">
                <a:latin typeface="Times New Roman" panose="02020603050405020304" pitchFamily="18" charset="0"/>
                <a:cs typeface="Times New Roman" panose="02020603050405020304" pitchFamily="18" charset="0"/>
              </a:rPr>
              <a:t>comes in one input and another signal will come out of the output.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is a probability knob that goes from 0 to 1 that shows this probability of the signals propagating. If the probability signal gets through, a capacitor remembers this function and engages a "clutch".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At </a:t>
            </a:r>
            <a:r>
              <a:rPr lang="en-US" dirty="0">
                <a:latin typeface="Times New Roman" panose="02020603050405020304" pitchFamily="18" charset="0"/>
                <a:cs typeface="Times New Roman" panose="02020603050405020304" pitchFamily="18" charset="0"/>
              </a:rPr>
              <a:t>this point, the operator will press a button to give reward to the machine. At this point, a large motor starts and there is a chain that goes to all 40 synapse machines, checking if the clutch is engaged or not.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machine is considered one of the first pioneering attempts </a:t>
            </a:r>
            <a:r>
              <a:rPr lang="en-US" dirty="0" smtClean="0">
                <a:latin typeface="Times New Roman" panose="02020603050405020304" pitchFamily="18" charset="0"/>
                <a:cs typeface="Times New Roman" panose="02020603050405020304" pitchFamily="18" charset="0"/>
              </a:rPr>
              <a:t>in the </a:t>
            </a:r>
            <a:r>
              <a:rPr lang="en-US" dirty="0">
                <a:latin typeface="Times New Roman" panose="02020603050405020304" pitchFamily="18" charset="0"/>
                <a:cs typeface="Times New Roman" panose="02020603050405020304" pitchFamily="18" charset="0"/>
              </a:rPr>
              <a:t>field of artificial intelligence. </a:t>
            </a:r>
            <a:endParaRPr lang="en-US" i="0" dirty="0">
              <a:effectLst/>
              <a:latin typeface="Times New Roman" panose="02020603050405020304" pitchFamily="18" charset="0"/>
              <a:cs typeface="Times New Roman" panose="02020603050405020304" pitchFamily="18" charset="0"/>
            </a:endParaRPr>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9443" y="1051425"/>
            <a:ext cx="4587162" cy="29051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839182" y="4387065"/>
            <a:ext cx="2298258" cy="369332"/>
          </a:xfrm>
          <a:prstGeom prst="rect">
            <a:avLst/>
          </a:prstGeom>
          <a:noFill/>
        </p:spPr>
        <p:txBody>
          <a:bodyPr wrap="none" rtlCol="0">
            <a:spAutoFit/>
          </a:bodyPr>
          <a:lstStyle/>
          <a:p>
            <a:r>
              <a:rPr lang="sv-SE" dirty="0" smtClean="0"/>
              <a:t>One Synapse out of 40</a:t>
            </a:r>
            <a:endParaRPr lang="en-US" dirty="0"/>
          </a:p>
        </p:txBody>
      </p:sp>
    </p:spTree>
    <p:extLst>
      <p:ext uri="{BB962C8B-B14F-4D97-AF65-F5344CB8AC3E}">
        <p14:creationId xmlns:p14="http://schemas.microsoft.com/office/powerpoint/2010/main" val="4154904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13626" y="2472461"/>
            <a:ext cx="6731707" cy="1569660"/>
          </a:xfrm>
          <a:prstGeom prst="rect">
            <a:avLst/>
          </a:prstGeom>
          <a:noFill/>
        </p:spPr>
        <p:txBody>
          <a:bodyPr wrap="square" rtlCol="0">
            <a:spAutoFit/>
          </a:bodyPr>
          <a:lstStyle/>
          <a:p>
            <a:endParaRPr lang="sv-SE" sz="3200" b="1" dirty="0">
              <a:latin typeface="Times New Roman" panose="02020603050405020304" pitchFamily="18" charset="0"/>
              <a:cs typeface="Times New Roman" panose="02020603050405020304" pitchFamily="18" charset="0"/>
            </a:endParaRPr>
          </a:p>
          <a:p>
            <a:r>
              <a:rPr lang="sv-SE" sz="3200" b="1" dirty="0" smtClean="0">
                <a:latin typeface="Times New Roman" panose="02020603050405020304" pitchFamily="18" charset="0"/>
                <a:cs typeface="Times New Roman" panose="02020603050405020304" pitchFamily="18" charset="0"/>
              </a:rPr>
              <a:t>To be continued in Part 2</a:t>
            </a:r>
            <a:endParaRPr lang="en-US" sz="3200" b="1" dirty="0" smtClean="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9832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0"/>
            <a:ext cx="11311815" cy="4278094"/>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Interdisciplinary sources of inspiration for this representation</a:t>
            </a:r>
          </a:p>
          <a:p>
            <a:endParaRPr lang="sv-SE" sz="2400" dirty="0" smtClean="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ANN are inspired by the way neuron systems work in the human (animal) nervous system as investigated</a:t>
            </a:r>
          </a:p>
          <a:p>
            <a:r>
              <a:rPr lang="sv-SE" dirty="0">
                <a:latin typeface="Times New Roman" panose="02020603050405020304" pitchFamily="18" charset="0"/>
                <a:cs typeface="Times New Roman" panose="02020603050405020304" pitchFamily="18" charset="0"/>
              </a:rPr>
              <a:t>i</a:t>
            </a:r>
            <a:r>
              <a:rPr lang="sv-SE" dirty="0" smtClean="0">
                <a:latin typeface="Times New Roman" panose="02020603050405020304" pitchFamily="18" charset="0"/>
                <a:cs typeface="Times New Roman" panose="02020603050405020304" pitchFamily="18" charset="0"/>
              </a:rPr>
              <a:t>n </a:t>
            </a:r>
            <a:r>
              <a:rPr lang="sv-SE" b="1" dirty="0" smtClean="0">
                <a:latin typeface="Times New Roman" panose="02020603050405020304" pitchFamily="18" charset="0"/>
                <a:cs typeface="Times New Roman" panose="02020603050405020304" pitchFamily="18" charset="0"/>
              </a:rPr>
              <a:t>Neuro Science.</a:t>
            </a:r>
          </a:p>
          <a:p>
            <a:endParaRPr lang="sv-SE"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A Neuron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an electrically excitable </a:t>
            </a:r>
            <a:r>
              <a:rPr lang="en-US" dirty="0" smtClean="0">
                <a:latin typeface="Times New Roman" panose="02020603050405020304" pitchFamily="18" charset="0"/>
                <a:cs typeface="Times New Roman" panose="02020603050405020304" pitchFamily="18" charset="0"/>
              </a:rPr>
              <a:t>cell </a:t>
            </a:r>
            <a:r>
              <a:rPr lang="en-US" dirty="0">
                <a:latin typeface="Times New Roman" panose="02020603050405020304" pitchFamily="18" charset="0"/>
                <a:cs typeface="Times New Roman" panose="02020603050405020304" pitchFamily="18" charset="0"/>
              </a:rPr>
              <a:t>that receives, processes, and </a:t>
            </a:r>
            <a:r>
              <a:rPr lang="en-US" b="1" dirty="0">
                <a:latin typeface="Times New Roman" panose="02020603050405020304" pitchFamily="18" charset="0"/>
                <a:cs typeface="Times New Roman" panose="02020603050405020304" pitchFamily="18" charset="0"/>
              </a:rPr>
              <a:t>transmits information </a:t>
            </a:r>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through </a:t>
            </a:r>
            <a:r>
              <a:rPr lang="en-US" b="1" dirty="0">
                <a:latin typeface="Times New Roman" panose="02020603050405020304" pitchFamily="18" charset="0"/>
                <a:cs typeface="Times New Roman" panose="02020603050405020304" pitchFamily="18" charset="0"/>
              </a:rPr>
              <a:t>electrical </a:t>
            </a:r>
            <a:r>
              <a:rPr lang="en-US" b="1" dirty="0" smtClean="0">
                <a:latin typeface="Times New Roman" panose="02020603050405020304" pitchFamily="18" charset="0"/>
                <a:cs typeface="Times New Roman" panose="02020603050405020304" pitchFamily="18" charset="0"/>
              </a:rPr>
              <a:t>and chemical signals</a:t>
            </a:r>
            <a:r>
              <a:rPr lang="en-US" b="1" dirty="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typical neuron consists of a </a:t>
            </a:r>
            <a:r>
              <a:rPr lang="en-US" b="1" dirty="0">
                <a:latin typeface="Times New Roman" panose="02020603050405020304" pitchFamily="18" charset="0"/>
                <a:cs typeface="Times New Roman" panose="02020603050405020304" pitchFamily="18" charset="0"/>
              </a:rPr>
              <a:t>cell body </a:t>
            </a:r>
            <a:r>
              <a:rPr lang="en-US" dirty="0">
                <a:latin typeface="Times New Roman" panose="02020603050405020304" pitchFamily="18" charset="0"/>
                <a:cs typeface="Times New Roman" panose="02020603050405020304" pitchFamily="18" charset="0"/>
              </a:rPr>
              <a:t>(soma), </a:t>
            </a:r>
            <a:r>
              <a:rPr lang="en-US" b="1" dirty="0" smtClean="0">
                <a:latin typeface="Times New Roman" panose="02020603050405020304" pitchFamily="18" charset="0"/>
                <a:cs typeface="Times New Roman" panose="02020603050405020304" pitchFamily="18" charset="0"/>
              </a:rPr>
              <a:t>dendrites (input channels)</a:t>
            </a: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an </a:t>
            </a:r>
            <a:r>
              <a:rPr lang="en-US" b="1" dirty="0" smtClean="0">
                <a:latin typeface="Times New Roman" panose="02020603050405020304" pitchFamily="18" charset="0"/>
                <a:cs typeface="Times New Roman" panose="02020603050405020304" pitchFamily="18" charset="0"/>
              </a:rPr>
              <a:t>axon (output channel)</a:t>
            </a:r>
            <a:r>
              <a:rPr lang="en-US" dirty="0" smtClean="0">
                <a:latin typeface="Times New Roman" panose="02020603050405020304" pitchFamily="18" charset="0"/>
                <a:cs typeface="Times New Roman" panose="02020603050405020304" pitchFamily="18" charset="0"/>
              </a:rPr>
              <a:t>. The excitation of a signal is called </a:t>
            </a:r>
            <a:r>
              <a:rPr lang="en-US" b="1" dirty="0" smtClean="0">
                <a:latin typeface="Times New Roman" panose="02020603050405020304" pitchFamily="18" charset="0"/>
                <a:cs typeface="Times New Roman" panose="02020603050405020304" pitchFamily="18" charset="0"/>
              </a:rPr>
              <a:t>´firing´.</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Dendrites </a:t>
            </a:r>
            <a:r>
              <a:rPr lang="en-US" dirty="0">
                <a:latin typeface="Times New Roman" panose="02020603050405020304" pitchFamily="18" charset="0"/>
                <a:cs typeface="Times New Roman" panose="02020603050405020304" pitchFamily="18" charset="0"/>
              </a:rPr>
              <a:t>are thin structures that arise </a:t>
            </a:r>
            <a:r>
              <a:rPr lang="en-US" dirty="0" smtClean="0">
                <a:latin typeface="Times New Roman" panose="02020603050405020304" pitchFamily="18" charset="0"/>
                <a:cs typeface="Times New Roman" panose="02020603050405020304" pitchFamily="18" charset="0"/>
              </a:rPr>
              <a:t>from </a:t>
            </a:r>
            <a:r>
              <a:rPr lang="en-US" dirty="0">
                <a:latin typeface="Times New Roman" panose="02020603050405020304" pitchFamily="18" charset="0"/>
                <a:cs typeface="Times New Roman" panose="02020603050405020304" pitchFamily="18" charset="0"/>
              </a:rPr>
              <a:t>the cell body, often extending for hundreds of micrometers and branching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multiple times. An </a:t>
            </a:r>
            <a:r>
              <a:rPr lang="en-US" dirty="0">
                <a:latin typeface="Times New Roman" panose="02020603050405020304" pitchFamily="18" charset="0"/>
                <a:cs typeface="Times New Roman" panose="02020603050405020304" pitchFamily="18" charset="0"/>
              </a:rPr>
              <a:t>axon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a special cellular extension </a:t>
            </a:r>
            <a:r>
              <a:rPr lang="en-US" dirty="0" smtClean="0">
                <a:latin typeface="Times New Roman" panose="02020603050405020304" pitchFamily="18" charset="0"/>
                <a:cs typeface="Times New Roman" panose="02020603050405020304" pitchFamily="18" charset="0"/>
              </a:rPr>
              <a:t>that </a:t>
            </a:r>
            <a:r>
              <a:rPr lang="en-US" dirty="0">
                <a:latin typeface="Times New Roman" panose="02020603050405020304" pitchFamily="18" charset="0"/>
                <a:cs typeface="Times New Roman" panose="02020603050405020304" pitchFamily="18" charset="0"/>
              </a:rPr>
              <a:t>arises from the cell body </a:t>
            </a:r>
            <a:r>
              <a:rPr lang="en-US" dirty="0" smtClean="0">
                <a:latin typeface="Times New Roman" panose="02020603050405020304" pitchFamily="18" charset="0"/>
                <a:cs typeface="Times New Roman" panose="02020603050405020304" pitchFamily="18" charset="0"/>
              </a:rPr>
              <a:t>and travels </a:t>
            </a:r>
            <a:r>
              <a:rPr lang="en-US" dirty="0">
                <a:latin typeface="Times New Roman" panose="02020603050405020304" pitchFamily="18" charset="0"/>
                <a:cs typeface="Times New Roman" panose="02020603050405020304" pitchFamily="18" charset="0"/>
              </a:rPr>
              <a:t>for a distance,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far as 1 meter in </a:t>
            </a:r>
            <a:r>
              <a:rPr lang="en-US" dirty="0" smtClean="0">
                <a:latin typeface="Times New Roman" panose="02020603050405020304" pitchFamily="18" charset="0"/>
                <a:cs typeface="Times New Roman" panose="02020603050405020304" pitchFamily="18" charset="0"/>
              </a:rPr>
              <a:t>humans. </a:t>
            </a:r>
          </a:p>
          <a:p>
            <a:endParaRPr lang="sv-SE" b="1"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An </a:t>
            </a:r>
            <a:r>
              <a:rPr lang="sv-SE" b="1" dirty="0" smtClean="0">
                <a:latin typeface="Times New Roman" panose="02020603050405020304" pitchFamily="18" charset="0"/>
                <a:cs typeface="Times New Roman" panose="02020603050405020304" pitchFamily="18" charset="0"/>
              </a:rPr>
              <a:t>axon </a:t>
            </a:r>
            <a:r>
              <a:rPr lang="sv-SE" dirty="0" smtClean="0">
                <a:latin typeface="Times New Roman" panose="02020603050405020304" pitchFamily="18" charset="0"/>
                <a:cs typeface="Times New Roman" panose="02020603050405020304" pitchFamily="18" charset="0"/>
              </a:rPr>
              <a:t>from a </a:t>
            </a:r>
            <a:r>
              <a:rPr lang="sv-SE" b="1" dirty="0" smtClean="0">
                <a:latin typeface="Times New Roman" panose="02020603050405020304" pitchFamily="18" charset="0"/>
                <a:cs typeface="Times New Roman" panose="02020603050405020304" pitchFamily="18" charset="0"/>
              </a:rPr>
              <a:t>presynaptic neuron </a:t>
            </a:r>
            <a:r>
              <a:rPr lang="sv-SE" dirty="0" smtClean="0">
                <a:latin typeface="Times New Roman" panose="02020603050405020304" pitchFamily="18" charset="0"/>
                <a:cs typeface="Times New Roman" panose="02020603050405020304" pitchFamily="18" charset="0"/>
              </a:rPr>
              <a:t>meets the </a:t>
            </a:r>
            <a:r>
              <a:rPr lang="sv-SE" b="1" dirty="0" smtClean="0">
                <a:latin typeface="Times New Roman" panose="02020603050405020304" pitchFamily="18" charset="0"/>
                <a:cs typeface="Times New Roman" panose="02020603050405020304" pitchFamily="18" charset="0"/>
              </a:rPr>
              <a:t>dendrites </a:t>
            </a:r>
            <a:r>
              <a:rPr lang="sv-SE" dirty="0" smtClean="0">
                <a:latin typeface="Times New Roman" panose="02020603050405020304" pitchFamily="18" charset="0"/>
                <a:cs typeface="Times New Roman" panose="02020603050405020304" pitchFamily="18" charset="0"/>
              </a:rPr>
              <a:t>of a </a:t>
            </a:r>
            <a:r>
              <a:rPr lang="sv-SE" b="1" dirty="0" smtClean="0">
                <a:latin typeface="Times New Roman" panose="02020603050405020304" pitchFamily="18" charset="0"/>
                <a:cs typeface="Times New Roman" panose="02020603050405020304" pitchFamily="18" charset="0"/>
              </a:rPr>
              <a:t>postsynaptic neuron </a:t>
            </a:r>
            <a:r>
              <a:rPr lang="sv-SE" dirty="0" smtClean="0">
                <a:latin typeface="Times New Roman" panose="02020603050405020304" pitchFamily="18" charset="0"/>
                <a:cs typeface="Times New Roman" panose="02020603050405020304" pitchFamily="18" charset="0"/>
              </a:rPr>
              <a:t>at a </a:t>
            </a:r>
            <a:r>
              <a:rPr lang="sv-SE" b="1" dirty="0" smtClean="0">
                <a:latin typeface="Times New Roman" panose="02020603050405020304" pitchFamily="18" charset="0"/>
                <a:cs typeface="Times New Roman" panose="02020603050405020304" pitchFamily="18" charset="0"/>
              </a:rPr>
              <a:t>synapse</a:t>
            </a:r>
            <a:r>
              <a:rPr lang="sv-SE" dirty="0" smtClean="0">
                <a:latin typeface="Times New Roman" panose="02020603050405020304" pitchFamily="18" charset="0"/>
                <a:cs typeface="Times New Roman" panose="02020603050405020304" pitchFamily="18" charset="0"/>
              </a:rPr>
              <a: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4663" y="4623371"/>
            <a:ext cx="3962743" cy="201023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4625" y="4422557"/>
            <a:ext cx="5609690" cy="2211052"/>
          </a:xfrm>
          <a:prstGeom prst="rect">
            <a:avLst/>
          </a:prstGeom>
        </p:spPr>
      </p:pic>
    </p:spTree>
    <p:extLst>
      <p:ext uri="{BB962C8B-B14F-4D97-AF65-F5344CB8AC3E}">
        <p14:creationId xmlns:p14="http://schemas.microsoft.com/office/powerpoint/2010/main" val="2160845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461" y="2232095"/>
            <a:ext cx="1803717" cy="1040161"/>
          </a:xfrm>
          <a:prstGeom prst="rect">
            <a:avLst/>
          </a:prstGeom>
        </p:spPr>
      </p:pic>
      <p:sp>
        <p:nvSpPr>
          <p:cNvPr id="3" name="TextBox 2"/>
          <p:cNvSpPr txBox="1"/>
          <p:nvPr/>
        </p:nvSpPr>
        <p:spPr>
          <a:xfrm>
            <a:off x="307975" y="491847"/>
            <a:ext cx="8431924" cy="523220"/>
          </a:xfrm>
          <a:prstGeom prst="rect">
            <a:avLst/>
          </a:prstGeom>
          <a:noFill/>
        </p:spPr>
        <p:txBody>
          <a:bodyPr wrap="none" rtlCol="0">
            <a:spAutoFit/>
          </a:bodyPr>
          <a:lstStyle/>
          <a:p>
            <a:r>
              <a:rPr lang="sv-SE" sz="2800" b="1" dirty="0" smtClean="0">
                <a:latin typeface="Times New Roman" panose="02020603050405020304" pitchFamily="18" charset="0"/>
                <a:cs typeface="Times New Roman" panose="02020603050405020304" pitchFamily="18" charset="0"/>
              </a:rPr>
              <a:t>Neurons form huge structures and process in parallell</a:t>
            </a:r>
            <a:endParaRPr lang="en-US" sz="2800" b="1"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3735" y="1363541"/>
            <a:ext cx="1803717" cy="1040161"/>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2294" y="1277545"/>
            <a:ext cx="1803717" cy="1040161"/>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4219" y="2844523"/>
            <a:ext cx="1803717" cy="1040161"/>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7936" y="3287177"/>
            <a:ext cx="1803717" cy="1040161"/>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7136" y="2305211"/>
            <a:ext cx="1803717" cy="1040161"/>
          </a:xfrm>
          <a:prstGeom prst="rect">
            <a:avLst/>
          </a:prstGeom>
        </p:spPr>
      </p:pic>
      <p:sp>
        <p:nvSpPr>
          <p:cNvPr id="8" name="TextBox 7"/>
          <p:cNvSpPr txBox="1"/>
          <p:nvPr/>
        </p:nvSpPr>
        <p:spPr>
          <a:xfrm>
            <a:off x="1082589" y="4811654"/>
            <a:ext cx="5447325" cy="1323439"/>
          </a:xfrm>
          <a:prstGeom prst="rect">
            <a:avLst/>
          </a:prstGeom>
          <a:noFill/>
        </p:spPr>
        <p:txBody>
          <a:bodyPr wrap="none" rtlCol="0">
            <a:spAutoFit/>
          </a:bodyPr>
          <a:lstStyle/>
          <a:p>
            <a:r>
              <a:rPr lang="sv-SE" sz="2000" dirty="0" smtClean="0">
                <a:latin typeface="Times New Roman" panose="02020603050405020304" pitchFamily="18" charset="0"/>
                <a:cs typeface="Times New Roman" panose="02020603050405020304" pitchFamily="18" charset="0"/>
              </a:rPr>
              <a:t>The human brain is assumed to have in the order of</a:t>
            </a:r>
          </a:p>
          <a:p>
            <a:pPr marL="342900" indent="-342900">
              <a:buFont typeface="Arial" panose="020B0604020202020204" pitchFamily="34" charset="0"/>
              <a:buChar char="•"/>
            </a:pPr>
            <a:r>
              <a:rPr lang="sv-SE" sz="2000" dirty="0" smtClean="0">
                <a:latin typeface="Times New Roman" panose="02020603050405020304" pitchFamily="18" charset="0"/>
                <a:cs typeface="Times New Roman" panose="02020603050405020304" pitchFamily="18" charset="0"/>
              </a:rPr>
              <a:t>100 Billion neurons and </a:t>
            </a:r>
          </a:p>
          <a:p>
            <a:pPr marL="342900" indent="-342900">
              <a:buFont typeface="Arial" panose="020B0604020202020204" pitchFamily="34" charset="0"/>
              <a:buChar char="•"/>
            </a:pPr>
            <a:r>
              <a:rPr lang="sv-SE" sz="2000" dirty="0" smtClean="0">
                <a:latin typeface="Times New Roman" panose="02020603050405020304" pitchFamily="18" charset="0"/>
                <a:cs typeface="Times New Roman" panose="02020603050405020304" pitchFamily="18" charset="0"/>
              </a:rPr>
              <a:t>10 000 times as many connections</a:t>
            </a:r>
          </a:p>
          <a:p>
            <a:r>
              <a:rPr lang="sv-SE" sz="2000" dirty="0">
                <a:latin typeface="Times New Roman" panose="02020603050405020304" pitchFamily="18" charset="0"/>
                <a:cs typeface="Times New Roman" panose="02020603050405020304" pitchFamily="18" charset="0"/>
              </a:rPr>
              <a:t>w</a:t>
            </a:r>
            <a:r>
              <a:rPr lang="sv-SE" sz="2000" dirty="0" smtClean="0">
                <a:latin typeface="Times New Roman" panose="02020603050405020304" pitchFamily="18" charset="0"/>
                <a:cs typeface="Times New Roman" panose="02020603050405020304" pitchFamily="18" charset="0"/>
              </a:rPr>
              <a:t>ith the potential of large scale parallell activity.</a:t>
            </a:r>
            <a:endParaRPr lang="en-US" sz="2000" dirty="0">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43755" y="1363541"/>
            <a:ext cx="4597484" cy="3448113"/>
          </a:xfrm>
          <a:prstGeom prst="rect">
            <a:avLst/>
          </a:prstGeom>
        </p:spPr>
      </p:pic>
    </p:spTree>
    <p:extLst>
      <p:ext uri="{BB962C8B-B14F-4D97-AF65-F5344CB8AC3E}">
        <p14:creationId xmlns:p14="http://schemas.microsoft.com/office/powerpoint/2010/main" val="4092552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7937"/>
            <a:ext cx="7665986" cy="6740307"/>
          </a:xfrm>
          <a:prstGeom prst="rect">
            <a:avLst/>
          </a:prstGeom>
          <a:noFill/>
        </p:spPr>
        <p:txBody>
          <a:bodyPr wrap="square" rtlCol="0">
            <a:spAutoFit/>
          </a:bodyPr>
          <a:lstStyle/>
          <a:p>
            <a:r>
              <a:rPr lang="sv-SE" sz="2800" b="1" dirty="0" smtClean="0">
                <a:latin typeface="Times New Roman" panose="02020603050405020304" pitchFamily="18" charset="0"/>
                <a:cs typeface="Times New Roman" panose="02020603050405020304" pitchFamily="18" charset="0"/>
              </a:rPr>
              <a:t>General </a:t>
            </a:r>
            <a:r>
              <a:rPr lang="sv-SE" sz="2800" b="1" dirty="0">
                <a:latin typeface="Times New Roman" panose="02020603050405020304" pitchFamily="18" charset="0"/>
                <a:cs typeface="Times New Roman" panose="02020603050405020304" pitchFamily="18" charset="0"/>
              </a:rPr>
              <a:t>c</a:t>
            </a:r>
            <a:r>
              <a:rPr lang="sv-SE" sz="2800" b="1" dirty="0" smtClean="0">
                <a:latin typeface="Times New Roman" panose="02020603050405020304" pitchFamily="18" charset="0"/>
                <a:cs typeface="Times New Roman" panose="02020603050405020304" pitchFamily="18" charset="0"/>
              </a:rPr>
              <a:t>haracteristics of this Representation</a:t>
            </a:r>
          </a:p>
          <a:p>
            <a:endParaRPr lang="sv-SE" dirty="0" smtClean="0">
              <a:latin typeface="Times New Roman" panose="02020603050405020304" pitchFamily="18" charset="0"/>
              <a:cs typeface="Times New Roman" panose="02020603050405020304" pitchFamily="18" charset="0"/>
            </a:endParaRPr>
          </a:p>
          <a:p>
            <a:r>
              <a:rPr lang="sv-SE" sz="2000" b="1" dirty="0" smtClean="0">
                <a:latin typeface="Times New Roman" panose="02020603050405020304" pitchFamily="18" charset="0"/>
                <a:cs typeface="Times New Roman" panose="02020603050405020304" pitchFamily="18" charset="0"/>
              </a:rPr>
              <a:t>Abbreviation: ANN (Artificial Neural Network)</a:t>
            </a:r>
          </a:p>
          <a:p>
            <a:endParaRPr lang="sv-SE" sz="240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An ANN is a network of nodes (units) called Artificial Neurons connected by 'edges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corresponding graph is directed. Typically there is one layer of input</a:t>
            </a:r>
          </a:p>
          <a:p>
            <a:r>
              <a:rPr lang="sv-SE" dirty="0">
                <a:latin typeface="Times New Roman" panose="02020603050405020304" pitchFamily="18" charset="0"/>
                <a:cs typeface="Times New Roman" panose="02020603050405020304" pitchFamily="18" charset="0"/>
              </a:rPr>
              <a:t>n</a:t>
            </a:r>
            <a:r>
              <a:rPr lang="sv-SE" dirty="0" smtClean="0">
                <a:latin typeface="Times New Roman" panose="02020603050405020304" pitchFamily="18" charset="0"/>
                <a:cs typeface="Times New Roman" panose="02020603050405020304" pitchFamily="18" charset="0"/>
              </a:rPr>
              <a:t>odes, one layer of output nodes and an arbitrary number of hidden layers.</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Edges </a:t>
            </a:r>
            <a:r>
              <a:rPr lang="en-US" dirty="0">
                <a:latin typeface="Times New Roman" panose="02020603050405020304" pitchFamily="18" charset="0"/>
                <a:cs typeface="Times New Roman" panose="02020603050405020304" pitchFamily="18" charset="0"/>
              </a:rPr>
              <a:t>typically have a </a:t>
            </a:r>
            <a:r>
              <a:rPr lang="en-US" dirty="0" smtClean="0">
                <a:latin typeface="Times New Roman" panose="02020603050405020304" pitchFamily="18" charset="0"/>
                <a:cs typeface="Times New Roman" panose="02020603050405020304" pitchFamily="18" charset="0"/>
              </a:rPr>
              <a:t>weight  that can be adjusted. The </a:t>
            </a:r>
            <a:r>
              <a:rPr lang="en-US" dirty="0">
                <a:latin typeface="Times New Roman" panose="02020603050405020304" pitchFamily="18" charset="0"/>
                <a:cs typeface="Times New Roman" panose="02020603050405020304" pitchFamily="18" charset="0"/>
              </a:rPr>
              <a:t>weight increases </a:t>
            </a:r>
            <a:r>
              <a:rPr lang="en-US" dirty="0" smtClean="0">
                <a:latin typeface="Times New Roman" panose="02020603050405020304" pitchFamily="18" charset="0"/>
                <a:cs typeface="Times New Roman" panose="02020603050405020304" pitchFamily="18" charset="0"/>
              </a:rPr>
              <a:t>or </a:t>
            </a:r>
            <a:r>
              <a:rPr lang="en-US" dirty="0">
                <a:latin typeface="Times New Roman" panose="02020603050405020304" pitchFamily="18" charset="0"/>
                <a:cs typeface="Times New Roman" panose="02020603050405020304" pitchFamily="18" charset="0"/>
              </a:rPr>
              <a:t>decreases the strength of the </a:t>
            </a:r>
            <a:r>
              <a:rPr lang="en-US" dirty="0" smtClean="0">
                <a:latin typeface="Times New Roman" panose="02020603050405020304" pitchFamily="18" charset="0"/>
                <a:cs typeface="Times New Roman" panose="02020603050405020304" pitchFamily="18" charset="0"/>
              </a:rPr>
              <a:t>connection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output of each </a:t>
            </a:r>
            <a:r>
              <a:rPr lang="en-US" dirty="0" smtClean="0">
                <a:latin typeface="Times New Roman" panose="02020603050405020304" pitchFamily="18" charset="0"/>
                <a:cs typeface="Times New Roman" panose="02020603050405020304" pitchFamily="18" charset="0"/>
              </a:rPr>
              <a:t>Artificial Neuron </a:t>
            </a:r>
            <a:r>
              <a:rPr lang="en-US" dirty="0">
                <a:latin typeface="Times New Roman" panose="02020603050405020304" pitchFamily="18" charset="0"/>
                <a:cs typeface="Times New Roman" panose="02020603050405020304" pitchFamily="18" charset="0"/>
              </a:rPr>
              <a:t>is </a:t>
            </a:r>
            <a:r>
              <a:rPr lang="en-US" dirty="0" smtClean="0">
                <a:latin typeface="Times New Roman" panose="02020603050405020304" pitchFamily="18" charset="0"/>
                <a:cs typeface="Times New Roman" panose="02020603050405020304" pitchFamily="18" charset="0"/>
              </a:rPr>
              <a:t>typically computed </a:t>
            </a:r>
            <a:r>
              <a:rPr lang="en-US" dirty="0">
                <a:latin typeface="Times New Roman" panose="02020603050405020304" pitchFamily="18" charset="0"/>
                <a:cs typeface="Times New Roman" panose="02020603050405020304" pitchFamily="18" charset="0"/>
              </a:rPr>
              <a:t>by some non-linear function of the sum of its </a:t>
            </a:r>
            <a:r>
              <a:rPr lang="en-US" dirty="0" smtClean="0">
                <a:latin typeface="Times New Roman" panose="02020603050405020304" pitchFamily="18" charset="0"/>
                <a:cs typeface="Times New Roman" panose="02020603050405020304" pitchFamily="18" charset="0"/>
              </a:rPr>
              <a:t>inputs if their sums exceeds some threshold.</a:t>
            </a: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Neurons can potentially fire in parallell but may also be temporally constrained.</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rtificial </a:t>
            </a:r>
            <a:r>
              <a:rPr lang="en-US" dirty="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eurons </a:t>
            </a:r>
            <a:r>
              <a:rPr lang="en-US" dirty="0">
                <a:latin typeface="Times New Roman" panose="02020603050405020304" pitchFamily="18" charset="0"/>
                <a:cs typeface="Times New Roman" panose="02020603050405020304" pitchFamily="18" charset="0"/>
              </a:rPr>
              <a:t>are aggregated into layers. Different layers may perform different kinds of transformations on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inputs.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Signals typically travel </a:t>
            </a:r>
            <a:r>
              <a:rPr lang="en-US" dirty="0">
                <a:latin typeface="Times New Roman" panose="02020603050405020304" pitchFamily="18" charset="0"/>
                <a:cs typeface="Times New Roman" panose="02020603050405020304" pitchFamily="18" charset="0"/>
              </a:rPr>
              <a:t>from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input </a:t>
            </a:r>
            <a:r>
              <a:rPr lang="en-US" dirty="0" smtClean="0">
                <a:latin typeface="Times New Roman" panose="02020603050405020304" pitchFamily="18" charset="0"/>
                <a:cs typeface="Times New Roman" panose="02020603050405020304" pitchFamily="18" charset="0"/>
              </a:rPr>
              <a:t>layer, to the </a:t>
            </a:r>
            <a:r>
              <a:rPr lang="en-US" dirty="0">
                <a:latin typeface="Times New Roman" panose="02020603050405020304" pitchFamily="18" charset="0"/>
                <a:cs typeface="Times New Roman" panose="02020603050405020304" pitchFamily="18" charset="0"/>
              </a:rPr>
              <a:t>output </a:t>
            </a:r>
            <a:r>
              <a:rPr lang="en-US" dirty="0" smtClean="0">
                <a:latin typeface="Times New Roman" panose="02020603050405020304" pitchFamily="18" charset="0"/>
                <a:cs typeface="Times New Roman" panose="02020603050405020304" pitchFamily="18" charset="0"/>
              </a:rPr>
              <a:t>layer, </a:t>
            </a:r>
            <a:r>
              <a:rPr lang="en-US" dirty="0">
                <a:latin typeface="Times New Roman" panose="02020603050405020304" pitchFamily="18" charset="0"/>
                <a:cs typeface="Times New Roman" panose="02020603050405020304" pitchFamily="18" charset="0"/>
              </a:rPr>
              <a:t>possibly after traversing the layers multiple </a:t>
            </a:r>
            <a:r>
              <a:rPr lang="en-US" dirty="0" smtClean="0">
                <a:latin typeface="Times New Roman" panose="02020603050405020304" pitchFamily="18" charset="0"/>
                <a:cs typeface="Times New Roman" panose="02020603050405020304" pitchFamily="18" charset="0"/>
              </a:rPr>
              <a:t>times. Hidden layers may have loops (e.g. Recurrent Neural Networks). The process of running an ANN for all data-items in a dataset is called an </a:t>
            </a:r>
            <a:r>
              <a:rPr lang="en-US" dirty="0" err="1" smtClean="0">
                <a:latin typeface="Times New Roman" panose="02020603050405020304" pitchFamily="18" charset="0"/>
                <a:cs typeface="Times New Roman" panose="02020603050405020304" pitchFamily="18" charset="0"/>
              </a:rPr>
              <a:t>E</a:t>
            </a:r>
            <a:r>
              <a:rPr lang="en-US" smtClean="0">
                <a:latin typeface="Times New Roman" panose="02020603050405020304" pitchFamily="18" charset="0"/>
                <a:cs typeface="Times New Roman" panose="02020603050405020304" pitchFamily="18" charset="0"/>
              </a:rPr>
              <a:t>poque</a:t>
            </a:r>
            <a:r>
              <a:rPr lang="en-US" dirty="0" smtClean="0">
                <a:latin typeface="Times New Roman" panose="02020603050405020304" pitchFamily="18" charset="0"/>
                <a:cs typeface="Times New Roman" panose="02020603050405020304" pitchFamily="18" charset="0"/>
              </a:rPr>
              <a:t>.</a:t>
            </a:r>
            <a:endParaRPr lang="sv-SE" sz="3200" dirty="0" smtClean="0">
              <a:latin typeface="Times New Roman" panose="02020603050405020304" pitchFamily="18" charset="0"/>
              <a:cs typeface="Times New Roman" panose="02020603050405020304" pitchFamily="18" charset="0"/>
            </a:endParaRPr>
          </a:p>
        </p:txBody>
      </p:sp>
      <p:pic>
        <p:nvPicPr>
          <p:cNvPr id="6" name="Picture 5" descr="https://upload.wikimedia.org/wikipedia/commons/thumb/4/46/Colored_neural_network.svg/300px-Colored_neural_network.svg.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187199" y="924744"/>
            <a:ext cx="2857500" cy="2565708"/>
          </a:xfrm>
          <a:prstGeom prst="rect">
            <a:avLst/>
          </a:prstGeom>
          <a:noFill/>
          <a:ln>
            <a:noFill/>
          </a:ln>
        </p:spPr>
      </p:pic>
      <p:pic>
        <p:nvPicPr>
          <p:cNvPr id="7" name="Picture 2" descr="Image result for artificial neural networ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3961" y="3642852"/>
            <a:ext cx="3705249" cy="2391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560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460375" y="312738"/>
            <a:ext cx="9658991" cy="584775"/>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Chart illustrating the variations of network structures</a:t>
            </a:r>
            <a:endParaRPr lang="en-US" sz="3200" b="1" dirty="0">
              <a:latin typeface="Times New Roman" panose="02020603050405020304" pitchFamily="18" charset="0"/>
              <a:cs typeface="Times New Roman" panose="02020603050405020304" pitchFamily="18" charset="0"/>
            </a:endParaRPr>
          </a:p>
        </p:txBody>
      </p:sp>
      <p:pic>
        <p:nvPicPr>
          <p:cNvPr id="3"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1498353"/>
            <a:ext cx="1143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311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94448" y="281726"/>
            <a:ext cx="7665986" cy="6555641"/>
          </a:xfrm>
          <a:prstGeom prst="rect">
            <a:avLst/>
          </a:prstGeom>
          <a:noFill/>
        </p:spPr>
        <p:txBody>
          <a:bodyPr wrap="square" rtlCol="0">
            <a:spAutoFit/>
          </a:bodyPr>
          <a:lstStyle/>
          <a:p>
            <a:r>
              <a:rPr lang="sv-SE" sz="3200" b="1" dirty="0" smtClean="0">
                <a:latin typeface="Times New Roman" panose="02020603050405020304" pitchFamily="18" charset="0"/>
                <a:cs typeface="Times New Roman" panose="02020603050405020304" pitchFamily="18" charset="0"/>
              </a:rPr>
              <a:t>Abstract model of  a single neuron</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Edges </a:t>
            </a:r>
            <a:r>
              <a:rPr lang="en-US" i="1" dirty="0" smtClean="0">
                <a:latin typeface="Times New Roman" panose="02020603050405020304" pitchFamily="18" charset="0"/>
                <a:cs typeface="Times New Roman" panose="02020603050405020304" pitchFamily="18" charset="0"/>
              </a:rPr>
              <a:t>xi </a:t>
            </a:r>
            <a:r>
              <a:rPr lang="en-US" dirty="0" smtClean="0">
                <a:latin typeface="Times New Roman" panose="02020603050405020304" pitchFamily="18" charset="0"/>
                <a:cs typeface="Times New Roman" panose="02020603050405020304" pitchFamily="18" charset="0"/>
              </a:rPr>
              <a:t>typically </a:t>
            </a:r>
            <a:r>
              <a:rPr lang="en-US" dirty="0">
                <a:latin typeface="Times New Roman" panose="02020603050405020304" pitchFamily="18" charset="0"/>
                <a:cs typeface="Times New Roman" panose="02020603050405020304" pitchFamily="18" charset="0"/>
              </a:rPr>
              <a:t>have a </a:t>
            </a:r>
            <a:r>
              <a:rPr lang="en-US" dirty="0" smtClean="0">
                <a:latin typeface="Times New Roman" panose="02020603050405020304" pitchFamily="18" charset="0"/>
                <a:cs typeface="Times New Roman" panose="02020603050405020304" pitchFamily="18" charset="0"/>
              </a:rPr>
              <a:t>weight </a:t>
            </a:r>
            <a:r>
              <a:rPr lang="en-US" i="1" dirty="0" err="1" smtClean="0">
                <a:latin typeface="Times New Roman" panose="02020603050405020304" pitchFamily="18" charset="0"/>
                <a:cs typeface="Times New Roman" panose="02020603050405020304" pitchFamily="18" charset="0"/>
              </a:rPr>
              <a:t>wi</a:t>
            </a:r>
            <a:r>
              <a:rPr lang="en-US" dirty="0" smtClean="0">
                <a:latin typeface="Times New Roman" panose="02020603050405020304" pitchFamily="18" charset="0"/>
                <a:cs typeface="Times New Roman" panose="02020603050405020304" pitchFamily="18" charset="0"/>
              </a:rPr>
              <a:t> that can be adjusted. The </a:t>
            </a:r>
            <a:r>
              <a:rPr lang="en-US" dirty="0">
                <a:latin typeface="Times New Roman" panose="02020603050405020304" pitchFamily="18" charset="0"/>
                <a:cs typeface="Times New Roman" panose="02020603050405020304" pitchFamily="18" charset="0"/>
              </a:rPr>
              <a:t>weight increases </a:t>
            </a:r>
            <a:r>
              <a:rPr lang="en-US" dirty="0" smtClean="0">
                <a:latin typeface="Times New Roman" panose="02020603050405020304" pitchFamily="18" charset="0"/>
                <a:cs typeface="Times New Roman" panose="02020603050405020304" pitchFamily="18" charset="0"/>
              </a:rPr>
              <a:t>or </a:t>
            </a:r>
            <a:r>
              <a:rPr lang="en-US" dirty="0">
                <a:latin typeface="Times New Roman" panose="02020603050405020304" pitchFamily="18" charset="0"/>
                <a:cs typeface="Times New Roman" panose="02020603050405020304" pitchFamily="18" charset="0"/>
              </a:rPr>
              <a:t>decreases the strength of the </a:t>
            </a:r>
            <a:r>
              <a:rPr lang="en-US" dirty="0" smtClean="0">
                <a:latin typeface="Times New Roman" panose="02020603050405020304" pitchFamily="18" charset="0"/>
                <a:cs typeface="Times New Roman" panose="02020603050405020304" pitchFamily="18" charset="0"/>
              </a:rPr>
              <a:t>connection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Artificial </a:t>
            </a:r>
            <a:r>
              <a:rPr lang="en-US" dirty="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eurons have </a:t>
            </a:r>
            <a:r>
              <a:rPr lang="en-US" dirty="0">
                <a:latin typeface="Times New Roman" panose="02020603050405020304" pitchFamily="18" charset="0"/>
                <a:cs typeface="Times New Roman" panose="02020603050405020304" pitchFamily="18" charset="0"/>
              </a:rPr>
              <a:t>a threshold T</a:t>
            </a:r>
            <a:r>
              <a:rPr lang="en-US" dirty="0" smtClean="0">
                <a:latin typeface="Times New Roman" panose="02020603050405020304" pitchFamily="18" charset="0"/>
                <a:cs typeface="Times New Roman" panose="02020603050405020304" pitchFamily="18" charset="0"/>
              </a:rPr>
              <a:t> such </a:t>
            </a:r>
            <a:r>
              <a:rPr lang="en-US" dirty="0">
                <a:latin typeface="Times New Roman" panose="02020603050405020304" pitchFamily="18" charset="0"/>
                <a:cs typeface="Times New Roman" panose="02020603050405020304" pitchFamily="18" charset="0"/>
              </a:rPr>
              <a:t>that the signal is only sent if the aggregate signal </a:t>
            </a:r>
            <a:r>
              <a:rPr lang="en-US" dirty="0" smtClean="0">
                <a:latin typeface="Times New Roman" panose="02020603050405020304" pitchFamily="18" charset="0"/>
                <a:cs typeface="Times New Roman" panose="02020603050405020304" pitchFamily="18" charset="0"/>
              </a:rPr>
              <a:t>from all input edges crosses </a:t>
            </a:r>
            <a:r>
              <a:rPr lang="en-US" dirty="0">
                <a:latin typeface="Times New Roman" panose="02020603050405020304" pitchFamily="18" charset="0"/>
                <a:cs typeface="Times New Roman" panose="02020603050405020304" pitchFamily="18" charset="0"/>
              </a:rPr>
              <a:t>that threshold. </a:t>
            </a:r>
            <a:r>
              <a:rPr lang="en-US" dirty="0" smtClean="0">
                <a:latin typeface="Times New Roman" panose="02020603050405020304" pitchFamily="18" charset="0"/>
                <a:cs typeface="Times New Roman" panose="02020603050405020304" pitchFamily="18" charset="0"/>
              </a:rPr>
              <a:t>The negation of</a:t>
            </a:r>
          </a:p>
          <a:p>
            <a:r>
              <a:rPr lang="sv-SE" dirty="0" smtClean="0">
                <a:latin typeface="Times New Roman" panose="02020603050405020304" pitchFamily="18" charset="0"/>
                <a:cs typeface="Times New Roman" panose="02020603050405020304" pitchFamily="18" charset="0"/>
              </a:rPr>
              <a:t>the threshold we call the bias B of the neuron.</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output of each </a:t>
            </a:r>
            <a:r>
              <a:rPr lang="en-US" dirty="0" smtClean="0">
                <a:latin typeface="Times New Roman" panose="02020603050405020304" pitchFamily="18" charset="0"/>
                <a:cs typeface="Times New Roman" panose="02020603050405020304" pitchFamily="18" charset="0"/>
              </a:rPr>
              <a:t>Artificial Neuron </a:t>
            </a:r>
            <a:r>
              <a:rPr lang="en-US" dirty="0">
                <a:latin typeface="Times New Roman" panose="02020603050405020304" pitchFamily="18" charset="0"/>
                <a:cs typeface="Times New Roman" panose="02020603050405020304" pitchFamily="18" charset="0"/>
              </a:rPr>
              <a:t>is </a:t>
            </a:r>
            <a:r>
              <a:rPr lang="en-US" dirty="0" smtClean="0">
                <a:latin typeface="Times New Roman" panose="02020603050405020304" pitchFamily="18" charset="0"/>
                <a:cs typeface="Times New Roman" panose="02020603050405020304" pitchFamily="18" charset="0"/>
              </a:rPr>
              <a:t>typically computed </a:t>
            </a:r>
            <a:r>
              <a:rPr lang="en-US" dirty="0">
                <a:latin typeface="Times New Roman" panose="02020603050405020304" pitchFamily="18" charset="0"/>
                <a:cs typeface="Times New Roman" panose="02020603050405020304" pitchFamily="18" charset="0"/>
              </a:rPr>
              <a:t>by some non-linear function </a:t>
            </a:r>
            <a:r>
              <a:rPr lang="en-US" dirty="0" smtClean="0">
                <a:latin typeface="Times New Roman" panose="02020603050405020304" pitchFamily="18" charset="0"/>
                <a:cs typeface="Times New Roman" panose="02020603050405020304" pitchFamily="18" charset="0"/>
              </a:rPr>
              <a:t>F of </a:t>
            </a:r>
            <a:r>
              <a:rPr lang="en-US" dirty="0">
                <a:latin typeface="Times New Roman" panose="02020603050405020304" pitchFamily="18" charset="0"/>
                <a:cs typeface="Times New Roman" panose="02020603050405020304" pitchFamily="18" charset="0"/>
              </a:rPr>
              <a:t>the sum of its inputs</a:t>
            </a:r>
            <a:r>
              <a:rPr lang="en-US" dirty="0" smtClean="0">
                <a:latin typeface="Times New Roman" panose="02020603050405020304" pitchFamily="18" charset="0"/>
                <a:cs typeface="Times New Roman" panose="02020603050405020304" pitchFamily="18" charset="0"/>
              </a:rPr>
              <a:t>.</a:t>
            </a: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	Y = if </a:t>
            </a:r>
            <a:r>
              <a:rPr lang="el-GR" sz="3200" dirty="0">
                <a:latin typeface="Times New Roman" panose="02020603050405020304" pitchFamily="18" charset="0"/>
                <a:cs typeface="Times New Roman" panose="02020603050405020304" pitchFamily="18" charset="0"/>
              </a:rPr>
              <a:t>Σ</a:t>
            </a:r>
            <a:r>
              <a:rPr lang="sv-SE" sz="3200" dirty="0">
                <a:latin typeface="Times New Roman" panose="02020603050405020304" pitchFamily="18" charset="0"/>
                <a:cs typeface="Times New Roman" panose="02020603050405020304" pitchFamily="18" charset="0"/>
              </a:rPr>
              <a:t> </a:t>
            </a:r>
            <a:r>
              <a:rPr lang="sv-SE" dirty="0">
                <a:latin typeface="Times New Roman" panose="02020603050405020304" pitchFamily="18" charset="0"/>
                <a:cs typeface="Times New Roman" panose="02020603050405020304" pitchFamily="18" charset="0"/>
              </a:rPr>
              <a:t>( wi xi )  </a:t>
            </a:r>
            <a:r>
              <a:rPr lang="sv-SE" dirty="0" smtClean="0">
                <a:latin typeface="Times New Roman" panose="02020603050405020304" pitchFamily="18" charset="0"/>
                <a:cs typeface="Times New Roman" panose="02020603050405020304" pitchFamily="18" charset="0"/>
              </a:rPr>
              <a:t>&gt;= </a:t>
            </a:r>
            <a:r>
              <a:rPr lang="sv-SE" dirty="0">
                <a:latin typeface="Times New Roman" panose="02020603050405020304" pitchFamily="18" charset="0"/>
                <a:cs typeface="Times New Roman" panose="02020603050405020304" pitchFamily="18" charset="0"/>
              </a:rPr>
              <a:t>T </a:t>
            </a:r>
            <a:r>
              <a:rPr lang="sv-SE" dirty="0" smtClean="0">
                <a:latin typeface="Times New Roman" panose="02020603050405020304" pitchFamily="18" charset="0"/>
                <a:cs typeface="Times New Roman" panose="02020603050405020304" pitchFamily="18" charset="0"/>
              </a:rPr>
              <a:t> then F (  </a:t>
            </a:r>
            <a:r>
              <a:rPr lang="el-GR" sz="3200" dirty="0" smtClean="0">
                <a:latin typeface="Times New Roman" panose="02020603050405020304" pitchFamily="18" charset="0"/>
                <a:cs typeface="Times New Roman" panose="02020603050405020304" pitchFamily="18" charset="0"/>
              </a:rPr>
              <a:t>Σ</a:t>
            </a:r>
            <a:r>
              <a:rPr lang="sv-SE" sz="3200" dirty="0" smtClean="0">
                <a:latin typeface="Times New Roman" panose="02020603050405020304" pitchFamily="18" charset="0"/>
                <a:cs typeface="Times New Roman" panose="02020603050405020304" pitchFamily="18" charset="0"/>
              </a:rPr>
              <a:t> </a:t>
            </a:r>
            <a:r>
              <a:rPr lang="sv-SE" dirty="0" smtClean="0">
                <a:latin typeface="Times New Roman" panose="02020603050405020304" pitchFamily="18" charset="0"/>
                <a:cs typeface="Times New Roman" panose="02020603050405020304" pitchFamily="18" charset="0"/>
              </a:rPr>
              <a:t>( wi xi )  - T )</a:t>
            </a:r>
          </a:p>
          <a:p>
            <a:r>
              <a:rPr lang="sv-SE" dirty="0">
                <a:latin typeface="Times New Roman" panose="02020603050405020304" pitchFamily="18" charset="0"/>
                <a:cs typeface="Times New Roman" panose="02020603050405020304" pitchFamily="18" charset="0"/>
              </a:rPr>
              <a:t> </a:t>
            </a:r>
            <a:r>
              <a:rPr lang="sv-SE" dirty="0" smtClean="0">
                <a:latin typeface="Times New Roman" panose="02020603050405020304" pitchFamily="18" charset="0"/>
                <a:cs typeface="Times New Roman" panose="02020603050405020304" pitchFamily="18" charset="0"/>
              </a:rPr>
              <a:t>                          i=1..n</a:t>
            </a:r>
            <a:endParaRPr lang="en-US" dirty="0" smtClean="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To be able to handle the threshold parameter symmetrically with the weights we remodel it as an extra input as shown to the right  where w0 =B = -T and x0=1.</a:t>
            </a:r>
          </a:p>
          <a:p>
            <a:endParaRPr lang="sv-SE" dirty="0">
              <a:latin typeface="Times New Roman" panose="02020603050405020304" pitchFamily="18" charset="0"/>
              <a:cs typeface="Times New Roman" panose="02020603050405020304" pitchFamily="18" charset="0"/>
            </a:endParaRPr>
          </a:p>
          <a:p>
            <a:r>
              <a:rPr lang="sv-SE" dirty="0" smtClean="0">
                <a:latin typeface="Times New Roman" panose="02020603050405020304" pitchFamily="18" charset="0"/>
                <a:cs typeface="Times New Roman" panose="02020603050405020304" pitchFamily="18" charset="0"/>
              </a:rPr>
              <a:t>	Y </a:t>
            </a:r>
            <a:r>
              <a:rPr lang="sv-SE" dirty="0">
                <a:latin typeface="Times New Roman" panose="02020603050405020304" pitchFamily="18" charset="0"/>
                <a:cs typeface="Times New Roman" panose="02020603050405020304" pitchFamily="18" charset="0"/>
              </a:rPr>
              <a:t>= if </a:t>
            </a:r>
            <a:r>
              <a:rPr lang="el-GR" sz="3200" dirty="0">
                <a:latin typeface="Times New Roman" panose="02020603050405020304" pitchFamily="18" charset="0"/>
                <a:cs typeface="Times New Roman" panose="02020603050405020304" pitchFamily="18" charset="0"/>
              </a:rPr>
              <a:t>Σ</a:t>
            </a:r>
            <a:r>
              <a:rPr lang="sv-SE" sz="3200" dirty="0">
                <a:latin typeface="Times New Roman" panose="02020603050405020304" pitchFamily="18" charset="0"/>
                <a:cs typeface="Times New Roman" panose="02020603050405020304" pitchFamily="18" charset="0"/>
              </a:rPr>
              <a:t> </a:t>
            </a:r>
            <a:r>
              <a:rPr lang="sv-SE" dirty="0">
                <a:latin typeface="Times New Roman" panose="02020603050405020304" pitchFamily="18" charset="0"/>
                <a:cs typeface="Times New Roman" panose="02020603050405020304" pitchFamily="18" charset="0"/>
              </a:rPr>
              <a:t>( wi xi )  </a:t>
            </a:r>
            <a:r>
              <a:rPr lang="sv-SE" dirty="0" smtClean="0">
                <a:latin typeface="Times New Roman" panose="02020603050405020304" pitchFamily="18" charset="0"/>
                <a:cs typeface="Times New Roman" panose="02020603050405020304" pitchFamily="18" charset="0"/>
              </a:rPr>
              <a:t>+ wo*x0 &gt;= 0  </a:t>
            </a:r>
            <a:r>
              <a:rPr lang="sv-SE" dirty="0">
                <a:latin typeface="Times New Roman" panose="02020603050405020304" pitchFamily="18" charset="0"/>
                <a:cs typeface="Times New Roman" panose="02020603050405020304" pitchFamily="18" charset="0"/>
              </a:rPr>
              <a:t>then F (  </a:t>
            </a:r>
            <a:r>
              <a:rPr lang="el-GR" sz="3200" dirty="0">
                <a:latin typeface="Times New Roman" panose="02020603050405020304" pitchFamily="18" charset="0"/>
                <a:cs typeface="Times New Roman" panose="02020603050405020304" pitchFamily="18" charset="0"/>
              </a:rPr>
              <a:t>Σ</a:t>
            </a:r>
            <a:r>
              <a:rPr lang="sv-SE" sz="3200" dirty="0">
                <a:latin typeface="Times New Roman" panose="02020603050405020304" pitchFamily="18" charset="0"/>
                <a:cs typeface="Times New Roman" panose="02020603050405020304" pitchFamily="18" charset="0"/>
              </a:rPr>
              <a:t> </a:t>
            </a:r>
            <a:r>
              <a:rPr lang="sv-SE" dirty="0">
                <a:latin typeface="Times New Roman" panose="02020603050405020304" pitchFamily="18" charset="0"/>
                <a:cs typeface="Times New Roman" panose="02020603050405020304" pitchFamily="18" charset="0"/>
              </a:rPr>
              <a:t>( wi xi ) + wo*x0 </a:t>
            </a:r>
            <a:r>
              <a:rPr lang="sv-SE" dirty="0" smtClean="0">
                <a:latin typeface="Times New Roman" panose="02020603050405020304" pitchFamily="18" charset="0"/>
                <a:cs typeface="Times New Roman" panose="02020603050405020304" pitchFamily="18" charset="0"/>
              </a:rPr>
              <a:t>)</a:t>
            </a:r>
            <a:endParaRPr lang="sv-SE"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                           i=1..n</a:t>
            </a:r>
            <a:endParaRPr lang="en-US" dirty="0">
              <a:latin typeface="Times New Roman" panose="02020603050405020304" pitchFamily="18" charset="0"/>
              <a:cs typeface="Times New Roman" panose="02020603050405020304" pitchFamily="18" charset="0"/>
            </a:endParaRPr>
          </a:p>
          <a:p>
            <a:endParaRPr lang="sv-SE" dirty="0" smtClean="0">
              <a:latin typeface="Times New Roman" panose="02020603050405020304" pitchFamily="18" charset="0"/>
              <a:cs typeface="Times New Roman" panose="02020603050405020304" pitchFamily="18" charset="0"/>
            </a:endParaRPr>
          </a:p>
        </p:txBody>
      </p:sp>
      <p:sp>
        <p:nvSpPr>
          <p:cNvPr id="3" name="Oval 2"/>
          <p:cNvSpPr/>
          <p:nvPr/>
        </p:nvSpPr>
        <p:spPr>
          <a:xfrm>
            <a:off x="8231311" y="521966"/>
            <a:ext cx="604464" cy="52277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tx1"/>
                </a:solidFill>
                <a:latin typeface="Times New Roman" panose="02020603050405020304" pitchFamily="18" charset="0"/>
                <a:cs typeface="Times New Roman" panose="02020603050405020304" pitchFamily="18" charset="0"/>
              </a:rPr>
              <a:t>x1</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9" name="Oval 8"/>
          <p:cNvSpPr/>
          <p:nvPr/>
        </p:nvSpPr>
        <p:spPr>
          <a:xfrm>
            <a:off x="8231312" y="1247453"/>
            <a:ext cx="604463" cy="5938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tx1"/>
                </a:solidFill>
                <a:latin typeface="Times New Roman" panose="02020603050405020304" pitchFamily="18" charset="0"/>
                <a:cs typeface="Times New Roman" panose="02020603050405020304" pitchFamily="18" charset="0"/>
              </a:rPr>
              <a:t>x2</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10" name="Oval 9"/>
          <p:cNvSpPr/>
          <p:nvPr/>
        </p:nvSpPr>
        <p:spPr>
          <a:xfrm>
            <a:off x="9627888" y="1178013"/>
            <a:ext cx="1154073" cy="961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p:txBody>
      </p:sp>
      <p:sp>
        <p:nvSpPr>
          <p:cNvPr id="11" name="Oval 10"/>
          <p:cNvSpPr/>
          <p:nvPr/>
        </p:nvSpPr>
        <p:spPr>
          <a:xfrm>
            <a:off x="11503328" y="1357719"/>
            <a:ext cx="579081" cy="640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tx1"/>
                </a:solidFill>
                <a:latin typeface="Times New Roman" panose="02020603050405020304" pitchFamily="18" charset="0"/>
                <a:cs typeface="Times New Roman" panose="02020603050405020304" pitchFamily="18" charset="0"/>
              </a:rPr>
              <a:t>Y</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12" name="Oval 11"/>
          <p:cNvSpPr/>
          <p:nvPr/>
        </p:nvSpPr>
        <p:spPr>
          <a:xfrm>
            <a:off x="8258349" y="2324138"/>
            <a:ext cx="604463" cy="5938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tx1"/>
                </a:solidFill>
                <a:latin typeface="Times New Roman" panose="02020603050405020304" pitchFamily="18" charset="0"/>
                <a:cs typeface="Times New Roman" panose="02020603050405020304" pitchFamily="18" charset="0"/>
              </a:rPr>
              <a:t>xn</a:t>
            </a:r>
            <a:endParaRPr lang="en-US" sz="1600" dirty="0">
              <a:solidFill>
                <a:schemeClr val="tx1"/>
              </a:solidFill>
              <a:latin typeface="Times New Roman" panose="02020603050405020304" pitchFamily="18" charset="0"/>
              <a:cs typeface="Times New Roman" panose="02020603050405020304" pitchFamily="18" charset="0"/>
            </a:endParaRPr>
          </a:p>
        </p:txBody>
      </p:sp>
      <p:cxnSp>
        <p:nvCxnSpPr>
          <p:cNvPr id="14" name="Straight Arrow Connector 13"/>
          <p:cNvCxnSpPr/>
          <p:nvPr/>
        </p:nvCxnSpPr>
        <p:spPr>
          <a:xfrm>
            <a:off x="8835496" y="889051"/>
            <a:ext cx="861814" cy="489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862812" y="1611733"/>
            <a:ext cx="734750" cy="212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8901285" y="2008290"/>
            <a:ext cx="843328" cy="478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0809144" y="1648118"/>
            <a:ext cx="667001" cy="10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835496" y="1009895"/>
            <a:ext cx="434734" cy="338554"/>
          </a:xfrm>
          <a:prstGeom prst="rect">
            <a:avLst/>
          </a:prstGeom>
          <a:noFill/>
          <a:ln>
            <a:noFill/>
          </a:ln>
        </p:spPr>
        <p:txBody>
          <a:bodyPr wrap="none" rtlCol="0">
            <a:spAutoFit/>
          </a:bodyPr>
          <a:lstStyle/>
          <a:p>
            <a:r>
              <a:rPr lang="sv-SE" sz="1600" dirty="0" smtClean="0">
                <a:latin typeface="Times New Roman" panose="02020603050405020304" pitchFamily="18" charset="0"/>
                <a:cs typeface="Times New Roman" panose="02020603050405020304" pitchFamily="18" charset="0"/>
              </a:rPr>
              <a:t>w1</a:t>
            </a:r>
            <a:endParaRPr lang="en-US" sz="16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8980753" y="1658758"/>
            <a:ext cx="434734" cy="338554"/>
          </a:xfrm>
          <a:prstGeom prst="rect">
            <a:avLst/>
          </a:prstGeom>
          <a:noFill/>
          <a:ln>
            <a:solidFill>
              <a:schemeClr val="bg1"/>
            </a:solidFill>
          </a:ln>
        </p:spPr>
        <p:txBody>
          <a:bodyPr wrap="none" rtlCol="0">
            <a:spAutoFit/>
          </a:bodyPr>
          <a:lstStyle/>
          <a:p>
            <a:r>
              <a:rPr lang="sv-SE" sz="1600" dirty="0" smtClean="0">
                <a:latin typeface="Times New Roman" panose="02020603050405020304" pitchFamily="18" charset="0"/>
                <a:cs typeface="Times New Roman" panose="02020603050405020304" pitchFamily="18" charset="0"/>
              </a:rPr>
              <a:t>w2</a:t>
            </a:r>
            <a:endParaRPr lang="en-US" sz="16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8889995" y="1979820"/>
            <a:ext cx="434734" cy="338554"/>
          </a:xfrm>
          <a:prstGeom prst="rect">
            <a:avLst/>
          </a:prstGeom>
          <a:noFill/>
          <a:ln>
            <a:noFill/>
          </a:ln>
        </p:spPr>
        <p:txBody>
          <a:bodyPr wrap="none" rtlCol="0">
            <a:spAutoFit/>
          </a:bodyPr>
          <a:lstStyle/>
          <a:p>
            <a:r>
              <a:rPr lang="sv-SE" sz="1600" dirty="0" smtClean="0">
                <a:latin typeface="Times New Roman" panose="02020603050405020304" pitchFamily="18" charset="0"/>
                <a:cs typeface="Times New Roman" panose="02020603050405020304" pitchFamily="18" charset="0"/>
              </a:rPr>
              <a:t>wn</a:t>
            </a:r>
            <a:endParaRPr lang="en-US" sz="16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8126271" y="112449"/>
            <a:ext cx="3870931" cy="338554"/>
          </a:xfrm>
          <a:prstGeom prst="rect">
            <a:avLst/>
          </a:prstGeom>
          <a:noFill/>
        </p:spPr>
        <p:txBody>
          <a:bodyPr wrap="none" rtlCol="0">
            <a:spAutoFit/>
          </a:bodyPr>
          <a:lstStyle/>
          <a:p>
            <a:r>
              <a:rPr lang="sv-SE" sz="1600" dirty="0" smtClean="0">
                <a:latin typeface="Times New Roman" panose="02020603050405020304" pitchFamily="18" charset="0"/>
                <a:cs typeface="Times New Roman" panose="02020603050405020304" pitchFamily="18" charset="0"/>
              </a:rPr>
              <a:t>Inputs    Weights    Transfer f.             Output</a:t>
            </a:r>
            <a:endParaRPr lang="en-US" sz="16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9560384" y="2341491"/>
            <a:ext cx="1357551" cy="338554"/>
          </a:xfrm>
          <a:prstGeom prst="rect">
            <a:avLst/>
          </a:prstGeom>
          <a:noFill/>
        </p:spPr>
        <p:txBody>
          <a:bodyPr wrap="none" rtlCol="0">
            <a:spAutoFit/>
          </a:bodyPr>
          <a:lstStyle/>
          <a:p>
            <a:r>
              <a:rPr lang="sv-SE" sz="1600" dirty="0" smtClean="0">
                <a:latin typeface="Times New Roman" panose="02020603050405020304" pitchFamily="18" charset="0"/>
                <a:cs typeface="Times New Roman" panose="02020603050405020304" pitchFamily="18" charset="0"/>
              </a:rPr>
              <a:t>Threshold = T</a:t>
            </a:r>
            <a:endParaRPr lang="en-US" sz="1600" dirty="0">
              <a:latin typeface="Times New Roman" panose="02020603050405020304" pitchFamily="18" charset="0"/>
              <a:cs typeface="Times New Roman" panose="02020603050405020304" pitchFamily="18" charset="0"/>
            </a:endParaRPr>
          </a:p>
        </p:txBody>
      </p:sp>
      <p:sp>
        <p:nvSpPr>
          <p:cNvPr id="34" name="Rectangle 33"/>
          <p:cNvSpPr/>
          <p:nvPr/>
        </p:nvSpPr>
        <p:spPr>
          <a:xfrm>
            <a:off x="9552341" y="720981"/>
            <a:ext cx="1305165" cy="338554"/>
          </a:xfrm>
          <a:prstGeom prst="rect">
            <a:avLst/>
          </a:prstGeom>
        </p:spPr>
        <p:txBody>
          <a:bodyPr wrap="none">
            <a:spAutoFit/>
          </a:bodyPr>
          <a:lstStyle/>
          <a:p>
            <a:r>
              <a:rPr lang="sv-SE" sz="1600" dirty="0" smtClean="0">
                <a:latin typeface="Times New Roman" panose="02020603050405020304" pitchFamily="18" charset="0"/>
                <a:cs typeface="Times New Roman" panose="02020603050405020304" pitchFamily="18" charset="0"/>
              </a:rPr>
              <a:t>F(</a:t>
            </a:r>
            <a:r>
              <a:rPr lang="el-GR" sz="1600" dirty="0" smtClean="0">
                <a:latin typeface="Times New Roman" panose="02020603050405020304" pitchFamily="18" charset="0"/>
                <a:cs typeface="Times New Roman" panose="02020603050405020304" pitchFamily="18" charset="0"/>
              </a:rPr>
              <a:t>Σ</a:t>
            </a:r>
            <a:r>
              <a:rPr lang="sv-SE" sz="1600" dirty="0" smtClean="0">
                <a:latin typeface="Times New Roman" panose="02020603050405020304" pitchFamily="18" charset="0"/>
                <a:cs typeface="Times New Roman" panose="02020603050405020304" pitchFamily="18" charset="0"/>
              </a:rPr>
              <a:t>(wi xi)-T)</a:t>
            </a:r>
            <a:endParaRPr lang="sv-SE" sz="1600" dirty="0">
              <a:latin typeface="Times New Roman" panose="02020603050405020304" pitchFamily="18" charset="0"/>
              <a:cs typeface="Times New Roman" panose="02020603050405020304" pitchFamily="18" charset="0"/>
            </a:endParaRPr>
          </a:p>
        </p:txBody>
      </p:sp>
      <p:sp>
        <p:nvSpPr>
          <p:cNvPr id="36" name="Oval 35"/>
          <p:cNvSpPr/>
          <p:nvPr/>
        </p:nvSpPr>
        <p:spPr>
          <a:xfrm>
            <a:off x="8223268" y="3746136"/>
            <a:ext cx="604464" cy="52277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tx1"/>
                </a:solidFill>
                <a:latin typeface="Times New Roman" panose="02020603050405020304" pitchFamily="18" charset="0"/>
                <a:cs typeface="Times New Roman" panose="02020603050405020304" pitchFamily="18" charset="0"/>
              </a:rPr>
              <a:t>x1</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37" name="Oval 36"/>
          <p:cNvSpPr/>
          <p:nvPr/>
        </p:nvSpPr>
        <p:spPr>
          <a:xfrm>
            <a:off x="8223269" y="4471623"/>
            <a:ext cx="604463" cy="5938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tx1"/>
                </a:solidFill>
                <a:latin typeface="Times New Roman" panose="02020603050405020304" pitchFamily="18" charset="0"/>
                <a:cs typeface="Times New Roman" panose="02020603050405020304" pitchFamily="18" charset="0"/>
              </a:rPr>
              <a:t>x2</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38" name="Oval 37"/>
          <p:cNvSpPr/>
          <p:nvPr/>
        </p:nvSpPr>
        <p:spPr>
          <a:xfrm>
            <a:off x="9619845" y="4402183"/>
            <a:ext cx="1154073" cy="961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p:txBody>
      </p:sp>
      <p:sp>
        <p:nvSpPr>
          <p:cNvPr id="39" name="Oval 38"/>
          <p:cNvSpPr/>
          <p:nvPr/>
        </p:nvSpPr>
        <p:spPr>
          <a:xfrm>
            <a:off x="11495285" y="4581889"/>
            <a:ext cx="579081" cy="640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tx1"/>
                </a:solidFill>
                <a:latin typeface="Times New Roman" panose="02020603050405020304" pitchFamily="18" charset="0"/>
                <a:cs typeface="Times New Roman" panose="02020603050405020304" pitchFamily="18" charset="0"/>
              </a:rPr>
              <a:t>Y</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40" name="Oval 39"/>
          <p:cNvSpPr/>
          <p:nvPr/>
        </p:nvSpPr>
        <p:spPr>
          <a:xfrm>
            <a:off x="8276537" y="5299900"/>
            <a:ext cx="631501" cy="5938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a:solidFill>
                  <a:schemeClr val="tx1"/>
                </a:solidFill>
                <a:latin typeface="Times New Roman" panose="02020603050405020304" pitchFamily="18" charset="0"/>
                <a:cs typeface="Times New Roman" panose="02020603050405020304" pitchFamily="18" charset="0"/>
              </a:rPr>
              <a:t>X</a:t>
            </a:r>
            <a:r>
              <a:rPr lang="sv-SE" sz="1600" dirty="0" smtClean="0">
                <a:solidFill>
                  <a:schemeClr val="tx1"/>
                </a:solidFill>
                <a:latin typeface="Times New Roman" panose="02020603050405020304" pitchFamily="18" charset="0"/>
                <a:cs typeface="Times New Roman" panose="02020603050405020304" pitchFamily="18" charset="0"/>
              </a:rPr>
              <a:t>n</a:t>
            </a:r>
            <a:endParaRPr lang="en-US" sz="1600" dirty="0">
              <a:solidFill>
                <a:schemeClr val="tx1"/>
              </a:solidFill>
              <a:latin typeface="Times New Roman" panose="02020603050405020304" pitchFamily="18" charset="0"/>
              <a:cs typeface="Times New Roman" panose="02020603050405020304" pitchFamily="18" charset="0"/>
            </a:endParaRPr>
          </a:p>
        </p:txBody>
      </p:sp>
      <p:cxnSp>
        <p:nvCxnSpPr>
          <p:cNvPr id="41" name="Straight Arrow Connector 40"/>
          <p:cNvCxnSpPr/>
          <p:nvPr/>
        </p:nvCxnSpPr>
        <p:spPr>
          <a:xfrm>
            <a:off x="8827453" y="4113221"/>
            <a:ext cx="861814" cy="489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8854769" y="4835903"/>
            <a:ext cx="734750" cy="212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8980753" y="5205050"/>
            <a:ext cx="799751" cy="334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0801101" y="4872288"/>
            <a:ext cx="667001" cy="10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827453" y="4234065"/>
            <a:ext cx="434734" cy="338554"/>
          </a:xfrm>
          <a:prstGeom prst="rect">
            <a:avLst/>
          </a:prstGeom>
          <a:noFill/>
          <a:ln>
            <a:noFill/>
          </a:ln>
        </p:spPr>
        <p:txBody>
          <a:bodyPr wrap="none" rtlCol="0">
            <a:spAutoFit/>
          </a:bodyPr>
          <a:lstStyle/>
          <a:p>
            <a:r>
              <a:rPr lang="sv-SE" sz="1600" dirty="0" smtClean="0">
                <a:latin typeface="Times New Roman" panose="02020603050405020304" pitchFamily="18" charset="0"/>
                <a:cs typeface="Times New Roman" panose="02020603050405020304" pitchFamily="18" charset="0"/>
              </a:rPr>
              <a:t>w1</a:t>
            </a:r>
            <a:endParaRPr lang="en-US" sz="1600"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9075667" y="4862420"/>
            <a:ext cx="434734" cy="338554"/>
          </a:xfrm>
          <a:prstGeom prst="rect">
            <a:avLst/>
          </a:prstGeom>
          <a:noFill/>
          <a:ln>
            <a:solidFill>
              <a:schemeClr val="bg1"/>
            </a:solidFill>
          </a:ln>
        </p:spPr>
        <p:txBody>
          <a:bodyPr wrap="none" rtlCol="0">
            <a:spAutoFit/>
          </a:bodyPr>
          <a:lstStyle/>
          <a:p>
            <a:r>
              <a:rPr lang="sv-SE" sz="1600" dirty="0" smtClean="0">
                <a:latin typeface="Times New Roman" panose="02020603050405020304" pitchFamily="18" charset="0"/>
                <a:cs typeface="Times New Roman" panose="02020603050405020304" pitchFamily="18" charset="0"/>
              </a:rPr>
              <a:t>w2</a:t>
            </a:r>
            <a:endParaRPr lang="en-US" sz="1600" dirty="0">
              <a:latin typeface="Times New Roman" panose="02020603050405020304" pitchFamily="18" charset="0"/>
              <a:cs typeface="Times New Roman" panose="02020603050405020304" pitchFamily="18" charset="0"/>
            </a:endParaRPr>
          </a:p>
        </p:txBody>
      </p:sp>
      <p:sp>
        <p:nvSpPr>
          <p:cNvPr id="47" name="TextBox 46"/>
          <p:cNvSpPr txBox="1"/>
          <p:nvPr/>
        </p:nvSpPr>
        <p:spPr>
          <a:xfrm>
            <a:off x="8874868" y="5171544"/>
            <a:ext cx="434734" cy="338554"/>
          </a:xfrm>
          <a:prstGeom prst="rect">
            <a:avLst/>
          </a:prstGeom>
          <a:noFill/>
          <a:ln>
            <a:noFill/>
          </a:ln>
        </p:spPr>
        <p:txBody>
          <a:bodyPr wrap="none" rtlCol="0">
            <a:spAutoFit/>
          </a:bodyPr>
          <a:lstStyle/>
          <a:p>
            <a:r>
              <a:rPr lang="sv-SE" sz="1600" dirty="0" smtClean="0">
                <a:latin typeface="Times New Roman" panose="02020603050405020304" pitchFamily="18" charset="0"/>
                <a:cs typeface="Times New Roman" panose="02020603050405020304" pitchFamily="18" charset="0"/>
              </a:rPr>
              <a:t>wn</a:t>
            </a:r>
            <a:endParaRPr lang="en-US" sz="1600" dirty="0">
              <a:latin typeface="Times New Roman" panose="02020603050405020304" pitchFamily="18" charset="0"/>
              <a:cs typeface="Times New Roman" panose="02020603050405020304" pitchFamily="18" charset="0"/>
            </a:endParaRPr>
          </a:p>
        </p:txBody>
      </p:sp>
      <p:sp>
        <p:nvSpPr>
          <p:cNvPr id="48" name="TextBox 47"/>
          <p:cNvSpPr txBox="1"/>
          <p:nvPr/>
        </p:nvSpPr>
        <p:spPr>
          <a:xfrm>
            <a:off x="8145357" y="3304173"/>
            <a:ext cx="3819635" cy="338554"/>
          </a:xfrm>
          <a:prstGeom prst="rect">
            <a:avLst/>
          </a:prstGeom>
          <a:noFill/>
        </p:spPr>
        <p:txBody>
          <a:bodyPr wrap="none" rtlCol="0">
            <a:spAutoFit/>
          </a:bodyPr>
          <a:lstStyle/>
          <a:p>
            <a:r>
              <a:rPr lang="sv-SE" sz="1600" dirty="0" smtClean="0">
                <a:latin typeface="Times New Roman" panose="02020603050405020304" pitchFamily="18" charset="0"/>
                <a:cs typeface="Times New Roman" panose="02020603050405020304" pitchFamily="18" charset="0"/>
              </a:rPr>
              <a:t>Inputs    Weights    Transfer f.            Output</a:t>
            </a:r>
            <a:endParaRPr lang="en-US" sz="1600" dirty="0">
              <a:latin typeface="Times New Roman" panose="02020603050405020304" pitchFamily="18" charset="0"/>
              <a:cs typeface="Times New Roman" panose="02020603050405020304" pitchFamily="18" charset="0"/>
            </a:endParaRPr>
          </a:p>
        </p:txBody>
      </p:sp>
      <p:sp>
        <p:nvSpPr>
          <p:cNvPr id="49" name="TextBox 48"/>
          <p:cNvSpPr txBox="1"/>
          <p:nvPr/>
        </p:nvSpPr>
        <p:spPr>
          <a:xfrm>
            <a:off x="9309602" y="5773422"/>
            <a:ext cx="1098378" cy="338554"/>
          </a:xfrm>
          <a:prstGeom prst="rect">
            <a:avLst/>
          </a:prstGeom>
          <a:noFill/>
        </p:spPr>
        <p:txBody>
          <a:bodyPr wrap="none" rtlCol="0">
            <a:spAutoFit/>
          </a:bodyPr>
          <a:lstStyle/>
          <a:p>
            <a:r>
              <a:rPr lang="sv-SE" sz="1600" dirty="0" smtClean="0">
                <a:latin typeface="Times New Roman" panose="02020603050405020304" pitchFamily="18" charset="0"/>
                <a:cs typeface="Times New Roman" panose="02020603050405020304" pitchFamily="18" charset="0"/>
              </a:rPr>
              <a:t>w0 = B=-T</a:t>
            </a:r>
            <a:endParaRPr lang="en-US" sz="1600" dirty="0">
              <a:latin typeface="Times New Roman" panose="02020603050405020304" pitchFamily="18" charset="0"/>
              <a:cs typeface="Times New Roman" panose="02020603050405020304" pitchFamily="18" charset="0"/>
            </a:endParaRPr>
          </a:p>
        </p:txBody>
      </p:sp>
      <p:sp>
        <p:nvSpPr>
          <p:cNvPr id="50" name="Rectangle 49"/>
          <p:cNvSpPr/>
          <p:nvPr/>
        </p:nvSpPr>
        <p:spPr>
          <a:xfrm>
            <a:off x="9544298" y="3945151"/>
            <a:ext cx="1305165" cy="338554"/>
          </a:xfrm>
          <a:prstGeom prst="rect">
            <a:avLst/>
          </a:prstGeom>
        </p:spPr>
        <p:txBody>
          <a:bodyPr wrap="none">
            <a:spAutoFit/>
          </a:bodyPr>
          <a:lstStyle/>
          <a:p>
            <a:r>
              <a:rPr lang="sv-SE" sz="1600" dirty="0" smtClean="0">
                <a:latin typeface="Times New Roman" panose="02020603050405020304" pitchFamily="18" charset="0"/>
                <a:cs typeface="Times New Roman" panose="02020603050405020304" pitchFamily="18" charset="0"/>
              </a:rPr>
              <a:t>F(</a:t>
            </a:r>
            <a:r>
              <a:rPr lang="el-GR" sz="1600" dirty="0" smtClean="0">
                <a:latin typeface="Times New Roman" panose="02020603050405020304" pitchFamily="18" charset="0"/>
                <a:cs typeface="Times New Roman" panose="02020603050405020304" pitchFamily="18" charset="0"/>
              </a:rPr>
              <a:t>Σ</a:t>
            </a:r>
            <a:r>
              <a:rPr lang="sv-SE" sz="1600" dirty="0" smtClean="0">
                <a:latin typeface="Times New Roman" panose="02020603050405020304" pitchFamily="18" charset="0"/>
                <a:cs typeface="Times New Roman" panose="02020603050405020304" pitchFamily="18" charset="0"/>
              </a:rPr>
              <a:t>(wi xi)-T)</a:t>
            </a:r>
            <a:endParaRPr lang="sv-SE" sz="1600" dirty="0">
              <a:latin typeface="Times New Roman" panose="02020603050405020304" pitchFamily="18" charset="0"/>
              <a:cs typeface="Times New Roman" panose="02020603050405020304" pitchFamily="18" charset="0"/>
            </a:endParaRPr>
          </a:p>
        </p:txBody>
      </p:sp>
      <p:sp>
        <p:nvSpPr>
          <p:cNvPr id="51" name="Oval 50"/>
          <p:cNvSpPr/>
          <p:nvPr/>
        </p:nvSpPr>
        <p:spPr>
          <a:xfrm>
            <a:off x="8255346" y="6198954"/>
            <a:ext cx="631501" cy="5938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tx1"/>
                </a:solidFill>
                <a:latin typeface="Times New Roman" panose="02020603050405020304" pitchFamily="18" charset="0"/>
                <a:cs typeface="Times New Roman" panose="02020603050405020304" pitchFamily="18" charset="0"/>
              </a:rPr>
              <a:t>X0=1</a:t>
            </a:r>
            <a:endParaRPr lang="en-US" sz="1600" dirty="0">
              <a:solidFill>
                <a:schemeClr val="tx1"/>
              </a:solidFill>
              <a:latin typeface="Times New Roman" panose="02020603050405020304" pitchFamily="18" charset="0"/>
              <a:cs typeface="Times New Roman" panose="02020603050405020304" pitchFamily="18" charset="0"/>
            </a:endParaRPr>
          </a:p>
        </p:txBody>
      </p:sp>
      <p:cxnSp>
        <p:nvCxnSpPr>
          <p:cNvPr id="53" name="Straight Arrow Connector 52"/>
          <p:cNvCxnSpPr>
            <a:stCxn id="51" idx="7"/>
          </p:cNvCxnSpPr>
          <p:nvPr/>
        </p:nvCxnSpPr>
        <p:spPr>
          <a:xfrm flipV="1">
            <a:off x="8794366" y="5357451"/>
            <a:ext cx="1138538" cy="9284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481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2774" y="183384"/>
            <a:ext cx="10000430" cy="584775"/>
          </a:xfrm>
          <a:prstGeom prst="rect">
            <a:avLst/>
          </a:prstGeom>
        </p:spPr>
        <p:txBody>
          <a:bodyPr wrap="none">
            <a:spAutoFit/>
          </a:bodyPr>
          <a:lstStyle/>
          <a:p>
            <a:r>
              <a:rPr lang="sv-SE" sz="3200" b="1" dirty="0" smtClean="0">
                <a:latin typeface="Times New Roman" panose="02020603050405020304" pitchFamily="18" charset="0"/>
                <a:cs typeface="Times New Roman" panose="02020603050405020304" pitchFamily="18" charset="0"/>
              </a:rPr>
              <a:t>Example of a single episode of ´firing´ of a single neuron</a:t>
            </a:r>
            <a:endParaRPr lang="en-US" sz="3200" b="1" dirty="0">
              <a:latin typeface="Times New Roman" panose="02020603050405020304" pitchFamily="18" charset="0"/>
              <a:cs typeface="Times New Roman" panose="02020603050405020304" pitchFamily="18" charset="0"/>
            </a:endParaRPr>
          </a:p>
        </p:txBody>
      </p:sp>
      <p:pic>
        <p:nvPicPr>
          <p:cNvPr id="9" name="Picture 10" descr="https://cdn-images-1.medium.com/max/1200/0*WYB0K0zk1MiIB6x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1164" y="1091338"/>
            <a:ext cx="3060611" cy="214364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9295778" y="3400422"/>
            <a:ext cx="2167581" cy="369332"/>
          </a:xfrm>
          <a:prstGeom prst="rect">
            <a:avLst/>
          </a:prstGeom>
          <a:noFill/>
        </p:spPr>
        <p:txBody>
          <a:bodyPr wrap="none" rtlCol="0">
            <a:spAutoFit/>
          </a:bodyPr>
          <a:lstStyle/>
          <a:p>
            <a:r>
              <a:rPr lang="sv-SE" dirty="0" smtClean="0">
                <a:latin typeface="Times New Roman" panose="02020603050405020304" pitchFamily="18" charset="0"/>
                <a:cs typeface="Times New Roman" panose="02020603050405020304" pitchFamily="18" charset="0"/>
              </a:rPr>
              <a:t>F = Sigmoid function</a:t>
            </a:r>
            <a:endParaRPr lang="en-US" dirty="0">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H="1" flipV="1">
            <a:off x="10880682" y="1243701"/>
            <a:ext cx="12357" cy="234499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8491164" y="1411860"/>
            <a:ext cx="3558746" cy="1235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60204" y="768159"/>
            <a:ext cx="939673" cy="52277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tx1"/>
                </a:solidFill>
                <a:latin typeface="Times New Roman" panose="02020603050405020304" pitchFamily="18" charset="0"/>
                <a:cs typeface="Times New Roman" panose="02020603050405020304" pitchFamily="18" charset="0"/>
              </a:rPr>
              <a:t>X1=5</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29" name="Oval 28"/>
          <p:cNvSpPr/>
          <p:nvPr/>
        </p:nvSpPr>
        <p:spPr>
          <a:xfrm>
            <a:off x="260204" y="1493646"/>
            <a:ext cx="939673" cy="5938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tx1"/>
                </a:solidFill>
                <a:latin typeface="Times New Roman" panose="02020603050405020304" pitchFamily="18" charset="0"/>
                <a:cs typeface="Times New Roman" panose="02020603050405020304" pitchFamily="18" charset="0"/>
              </a:rPr>
              <a:t>X2=5</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30" name="Oval 29"/>
          <p:cNvSpPr/>
          <p:nvPr/>
        </p:nvSpPr>
        <p:spPr>
          <a:xfrm>
            <a:off x="2364554" y="1424206"/>
            <a:ext cx="2711943" cy="961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p:txBody>
      </p:sp>
      <p:sp>
        <p:nvSpPr>
          <p:cNvPr id="31" name="Oval 30"/>
          <p:cNvSpPr/>
          <p:nvPr/>
        </p:nvSpPr>
        <p:spPr>
          <a:xfrm>
            <a:off x="5746221" y="1575442"/>
            <a:ext cx="1959475" cy="640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tx1"/>
                </a:solidFill>
                <a:latin typeface="Times New Roman" panose="02020603050405020304" pitchFamily="18" charset="0"/>
                <a:cs typeface="Times New Roman" panose="02020603050405020304" pitchFamily="18" charset="0"/>
              </a:rPr>
              <a:t>Y=F(7-3)=1.0</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32" name="Oval 31"/>
          <p:cNvSpPr/>
          <p:nvPr/>
        </p:nvSpPr>
        <p:spPr>
          <a:xfrm>
            <a:off x="294493" y="2570331"/>
            <a:ext cx="932421" cy="5938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tx1"/>
                </a:solidFill>
                <a:latin typeface="Times New Roman" panose="02020603050405020304" pitchFamily="18" charset="0"/>
                <a:cs typeface="Times New Roman" panose="02020603050405020304" pitchFamily="18" charset="0"/>
              </a:rPr>
              <a:t>X3=3</a:t>
            </a:r>
            <a:endParaRPr lang="en-US" sz="1600" dirty="0">
              <a:solidFill>
                <a:schemeClr val="tx1"/>
              </a:solidFill>
              <a:latin typeface="Times New Roman" panose="02020603050405020304" pitchFamily="18" charset="0"/>
              <a:cs typeface="Times New Roman" panose="02020603050405020304" pitchFamily="18" charset="0"/>
            </a:endParaRPr>
          </a:p>
        </p:txBody>
      </p:sp>
      <p:cxnSp>
        <p:nvCxnSpPr>
          <p:cNvPr id="33" name="Straight Arrow Connector 32"/>
          <p:cNvCxnSpPr>
            <a:endCxn id="30" idx="1"/>
          </p:cNvCxnSpPr>
          <p:nvPr/>
        </p:nvCxnSpPr>
        <p:spPr>
          <a:xfrm>
            <a:off x="1199598" y="1135244"/>
            <a:ext cx="1562111" cy="4297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30" idx="2"/>
          </p:cNvCxnSpPr>
          <p:nvPr/>
        </p:nvCxnSpPr>
        <p:spPr>
          <a:xfrm>
            <a:off x="1226914" y="1857926"/>
            <a:ext cx="1137640" cy="470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30" idx="3"/>
          </p:cNvCxnSpPr>
          <p:nvPr/>
        </p:nvCxnSpPr>
        <p:spPr>
          <a:xfrm flipV="1">
            <a:off x="1265387" y="2244890"/>
            <a:ext cx="1496322" cy="4876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076497" y="1903079"/>
            <a:ext cx="667001" cy="10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048020" y="1298390"/>
            <a:ext cx="853119" cy="338554"/>
          </a:xfrm>
          <a:prstGeom prst="rect">
            <a:avLst/>
          </a:prstGeom>
          <a:noFill/>
          <a:ln>
            <a:noFill/>
          </a:ln>
        </p:spPr>
        <p:txBody>
          <a:bodyPr wrap="none" rtlCol="0">
            <a:spAutoFit/>
          </a:bodyPr>
          <a:lstStyle/>
          <a:p>
            <a:r>
              <a:rPr lang="sv-SE" sz="1600" dirty="0" smtClean="0">
                <a:latin typeface="Times New Roman" panose="02020603050405020304" pitchFamily="18" charset="0"/>
                <a:cs typeface="Times New Roman" panose="02020603050405020304" pitchFamily="18" charset="0"/>
              </a:rPr>
              <a:t>W1=0.8</a:t>
            </a:r>
            <a:endParaRPr lang="en-US" sz="16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1344855" y="1904951"/>
            <a:ext cx="853119" cy="338554"/>
          </a:xfrm>
          <a:prstGeom prst="rect">
            <a:avLst/>
          </a:prstGeom>
          <a:noFill/>
          <a:ln>
            <a:solidFill>
              <a:schemeClr val="bg1"/>
            </a:solidFill>
          </a:ln>
        </p:spPr>
        <p:txBody>
          <a:bodyPr wrap="none" rtlCol="0">
            <a:spAutoFit/>
          </a:bodyPr>
          <a:lstStyle/>
          <a:p>
            <a:r>
              <a:rPr lang="sv-SE" sz="1600" dirty="0" smtClean="0">
                <a:latin typeface="Times New Roman" panose="02020603050405020304" pitchFamily="18" charset="0"/>
                <a:cs typeface="Times New Roman" panose="02020603050405020304" pitchFamily="18" charset="0"/>
              </a:rPr>
              <a:t>W2=0.3</a:t>
            </a:r>
            <a:endParaRPr lang="en-US" sz="1600"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1009547" y="2216420"/>
            <a:ext cx="853119" cy="338554"/>
          </a:xfrm>
          <a:prstGeom prst="rect">
            <a:avLst/>
          </a:prstGeom>
          <a:noFill/>
          <a:ln>
            <a:noFill/>
          </a:ln>
        </p:spPr>
        <p:txBody>
          <a:bodyPr wrap="none" rtlCol="0">
            <a:spAutoFit/>
          </a:bodyPr>
          <a:lstStyle/>
          <a:p>
            <a:r>
              <a:rPr lang="sv-SE" sz="1600" dirty="0" smtClean="0">
                <a:latin typeface="Times New Roman" panose="02020603050405020304" pitchFamily="18" charset="0"/>
                <a:cs typeface="Times New Roman" panose="02020603050405020304" pitchFamily="18" charset="0"/>
              </a:rPr>
              <a:t>W3=0.5</a:t>
            </a:r>
            <a:endParaRPr lang="en-US" sz="1600"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3200252" y="2507848"/>
            <a:ext cx="1437701" cy="338554"/>
          </a:xfrm>
          <a:prstGeom prst="rect">
            <a:avLst/>
          </a:prstGeom>
          <a:noFill/>
        </p:spPr>
        <p:txBody>
          <a:bodyPr wrap="none" rtlCol="0">
            <a:spAutoFit/>
          </a:bodyPr>
          <a:lstStyle/>
          <a:p>
            <a:r>
              <a:rPr lang="sv-SE" sz="1600" dirty="0" smtClean="0">
                <a:latin typeface="Times New Roman" panose="02020603050405020304" pitchFamily="18" charset="0"/>
                <a:cs typeface="Times New Roman" panose="02020603050405020304" pitchFamily="18" charset="0"/>
              </a:rPr>
              <a:t>  Threshold = 3</a:t>
            </a:r>
            <a:endParaRPr lang="en-US" sz="1600" dirty="0">
              <a:latin typeface="Times New Roman" panose="02020603050405020304" pitchFamily="18" charset="0"/>
              <a:cs typeface="Times New Roman" panose="02020603050405020304" pitchFamily="18" charset="0"/>
            </a:endParaRPr>
          </a:p>
        </p:txBody>
      </p:sp>
      <p:sp>
        <p:nvSpPr>
          <p:cNvPr id="42" name="Rectangle 41"/>
          <p:cNvSpPr/>
          <p:nvPr/>
        </p:nvSpPr>
        <p:spPr>
          <a:xfrm>
            <a:off x="1916443" y="967174"/>
            <a:ext cx="1305165" cy="338554"/>
          </a:xfrm>
          <a:prstGeom prst="rect">
            <a:avLst/>
          </a:prstGeom>
        </p:spPr>
        <p:txBody>
          <a:bodyPr wrap="none">
            <a:spAutoFit/>
          </a:bodyPr>
          <a:lstStyle/>
          <a:p>
            <a:r>
              <a:rPr lang="sv-SE" sz="1600" dirty="0" smtClean="0">
                <a:latin typeface="Times New Roman" panose="02020603050405020304" pitchFamily="18" charset="0"/>
                <a:cs typeface="Times New Roman" panose="02020603050405020304" pitchFamily="18" charset="0"/>
              </a:rPr>
              <a:t>F(</a:t>
            </a:r>
            <a:r>
              <a:rPr lang="el-GR" sz="1600" dirty="0" smtClean="0">
                <a:latin typeface="Times New Roman" panose="02020603050405020304" pitchFamily="18" charset="0"/>
                <a:cs typeface="Times New Roman" panose="02020603050405020304" pitchFamily="18" charset="0"/>
              </a:rPr>
              <a:t>Σ</a:t>
            </a:r>
            <a:r>
              <a:rPr lang="sv-SE" sz="1600" dirty="0" smtClean="0">
                <a:latin typeface="Times New Roman" panose="02020603050405020304" pitchFamily="18" charset="0"/>
                <a:cs typeface="Times New Roman" panose="02020603050405020304" pitchFamily="18" charset="0"/>
              </a:rPr>
              <a:t>(wi xi)-T)</a:t>
            </a:r>
            <a:endParaRPr lang="sv-SE" sz="1600" dirty="0">
              <a:latin typeface="Times New Roman" panose="02020603050405020304" pitchFamily="18" charset="0"/>
              <a:cs typeface="Times New Roman" panose="02020603050405020304" pitchFamily="18" charset="0"/>
            </a:endParaRPr>
          </a:p>
        </p:txBody>
      </p:sp>
      <p:sp>
        <p:nvSpPr>
          <p:cNvPr id="46" name="Rectangle 45"/>
          <p:cNvSpPr/>
          <p:nvPr/>
        </p:nvSpPr>
        <p:spPr>
          <a:xfrm>
            <a:off x="2456869" y="1753475"/>
            <a:ext cx="2412840" cy="338554"/>
          </a:xfrm>
          <a:prstGeom prst="rect">
            <a:avLst/>
          </a:prstGeom>
        </p:spPr>
        <p:txBody>
          <a:bodyPr wrap="none">
            <a:spAutoFit/>
          </a:bodyPr>
          <a:lstStyle/>
          <a:p>
            <a:r>
              <a:rPr lang="sv-SE" sz="1600" dirty="0">
                <a:latin typeface="Times New Roman" panose="02020603050405020304" pitchFamily="18" charset="0"/>
                <a:cs typeface="Times New Roman" panose="02020603050405020304" pitchFamily="18" charset="0"/>
              </a:rPr>
              <a:t> </a:t>
            </a:r>
            <a:r>
              <a:rPr lang="sv-SE" sz="1600" dirty="0" smtClean="0">
                <a:latin typeface="Times New Roman" panose="02020603050405020304" pitchFamily="18" charset="0"/>
                <a:cs typeface="Times New Roman" panose="02020603050405020304" pitchFamily="18" charset="0"/>
              </a:rPr>
              <a:t>   (0.8*5+0.3*5+0.5*3)=7 </a:t>
            </a:r>
            <a:endParaRPr lang="sv-SE" sz="1600" dirty="0">
              <a:latin typeface="Times New Roman" panose="02020603050405020304" pitchFamily="18" charset="0"/>
              <a:cs typeface="Times New Roman" panose="02020603050405020304" pitchFamily="18" charset="0"/>
            </a:endParaRPr>
          </a:p>
        </p:txBody>
      </p:sp>
      <p:sp>
        <p:nvSpPr>
          <p:cNvPr id="50" name="Rectangle 49"/>
          <p:cNvSpPr/>
          <p:nvPr/>
        </p:nvSpPr>
        <p:spPr>
          <a:xfrm>
            <a:off x="1226914" y="2760972"/>
            <a:ext cx="6096000" cy="769441"/>
          </a:xfrm>
          <a:prstGeom prst="rect">
            <a:avLst/>
          </a:prstGeom>
        </p:spPr>
        <p:txBody>
          <a:bodyPr>
            <a:spAutoFit/>
          </a:bodyPr>
          <a:lstStyle/>
          <a:p>
            <a:r>
              <a:rPr lang="sv-SE" dirty="0">
                <a:latin typeface="Times New Roman" panose="02020603050405020304" pitchFamily="18" charset="0"/>
                <a:cs typeface="Times New Roman" panose="02020603050405020304" pitchFamily="18" charset="0"/>
              </a:rPr>
              <a:t>	</a:t>
            </a:r>
            <a:r>
              <a:rPr lang="sv-SE" sz="1600" dirty="0">
                <a:latin typeface="Times New Roman" panose="02020603050405020304" pitchFamily="18" charset="0"/>
                <a:cs typeface="Times New Roman" panose="02020603050405020304" pitchFamily="18" charset="0"/>
              </a:rPr>
              <a:t>Y = if </a:t>
            </a:r>
            <a:r>
              <a:rPr lang="el-GR" sz="2800" dirty="0">
                <a:latin typeface="Times New Roman" panose="02020603050405020304" pitchFamily="18" charset="0"/>
                <a:cs typeface="Times New Roman" panose="02020603050405020304" pitchFamily="18" charset="0"/>
              </a:rPr>
              <a:t>Σ</a:t>
            </a:r>
            <a:r>
              <a:rPr lang="sv-SE" sz="2800" dirty="0">
                <a:latin typeface="Times New Roman" panose="02020603050405020304" pitchFamily="18" charset="0"/>
                <a:cs typeface="Times New Roman" panose="02020603050405020304" pitchFamily="18" charset="0"/>
              </a:rPr>
              <a:t> </a:t>
            </a:r>
            <a:r>
              <a:rPr lang="sv-SE" sz="1600" dirty="0">
                <a:latin typeface="Times New Roman" panose="02020603050405020304" pitchFamily="18" charset="0"/>
                <a:cs typeface="Times New Roman" panose="02020603050405020304" pitchFamily="18" charset="0"/>
              </a:rPr>
              <a:t>( wi xi )  &gt;= T  then F (  </a:t>
            </a:r>
            <a:r>
              <a:rPr lang="el-GR" sz="2800" dirty="0">
                <a:latin typeface="Times New Roman" panose="02020603050405020304" pitchFamily="18" charset="0"/>
                <a:cs typeface="Times New Roman" panose="02020603050405020304" pitchFamily="18" charset="0"/>
              </a:rPr>
              <a:t>Σ</a:t>
            </a:r>
            <a:r>
              <a:rPr lang="sv-SE" sz="2800" dirty="0">
                <a:latin typeface="Times New Roman" panose="02020603050405020304" pitchFamily="18" charset="0"/>
                <a:cs typeface="Times New Roman" panose="02020603050405020304" pitchFamily="18" charset="0"/>
              </a:rPr>
              <a:t> </a:t>
            </a:r>
            <a:r>
              <a:rPr lang="sv-SE" sz="1600" dirty="0">
                <a:latin typeface="Times New Roman" panose="02020603050405020304" pitchFamily="18" charset="0"/>
                <a:cs typeface="Times New Roman" panose="02020603050405020304" pitchFamily="18" charset="0"/>
              </a:rPr>
              <a:t>( wi xi )  - T )</a:t>
            </a:r>
          </a:p>
          <a:p>
            <a:r>
              <a:rPr lang="sv-SE" sz="1600" dirty="0">
                <a:latin typeface="Times New Roman" panose="02020603050405020304" pitchFamily="18" charset="0"/>
                <a:cs typeface="Times New Roman" panose="02020603050405020304" pitchFamily="18" charset="0"/>
              </a:rPr>
              <a:t>                           i=1..n</a:t>
            </a:r>
            <a:endParaRPr lang="en-US" sz="1600" dirty="0">
              <a:latin typeface="Times New Roman" panose="02020603050405020304" pitchFamily="18" charset="0"/>
              <a:cs typeface="Times New Roman" panose="02020603050405020304" pitchFamily="18" charset="0"/>
            </a:endParaRPr>
          </a:p>
        </p:txBody>
      </p:sp>
      <p:sp>
        <p:nvSpPr>
          <p:cNvPr id="69" name="Oval 68"/>
          <p:cNvSpPr/>
          <p:nvPr/>
        </p:nvSpPr>
        <p:spPr>
          <a:xfrm>
            <a:off x="298677" y="3693655"/>
            <a:ext cx="939673" cy="52277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tx1"/>
                </a:solidFill>
                <a:latin typeface="Times New Roman" panose="02020603050405020304" pitchFamily="18" charset="0"/>
                <a:cs typeface="Times New Roman" panose="02020603050405020304" pitchFamily="18" charset="0"/>
              </a:rPr>
              <a:t>X1=5</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70" name="Oval 69"/>
          <p:cNvSpPr/>
          <p:nvPr/>
        </p:nvSpPr>
        <p:spPr>
          <a:xfrm>
            <a:off x="298677" y="4419142"/>
            <a:ext cx="939673" cy="5938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tx1"/>
                </a:solidFill>
                <a:latin typeface="Times New Roman" panose="02020603050405020304" pitchFamily="18" charset="0"/>
                <a:cs typeface="Times New Roman" panose="02020603050405020304" pitchFamily="18" charset="0"/>
              </a:rPr>
              <a:t>X2=5</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71" name="Oval 70"/>
          <p:cNvSpPr/>
          <p:nvPr/>
        </p:nvSpPr>
        <p:spPr>
          <a:xfrm>
            <a:off x="2403027" y="4349702"/>
            <a:ext cx="2981730" cy="96149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panose="02020603050405020304" pitchFamily="18" charset="0"/>
              <a:cs typeface="Times New Roman" panose="02020603050405020304" pitchFamily="18" charset="0"/>
            </a:endParaRPr>
          </a:p>
        </p:txBody>
      </p:sp>
      <p:sp>
        <p:nvSpPr>
          <p:cNvPr id="72" name="Oval 71"/>
          <p:cNvSpPr/>
          <p:nvPr/>
        </p:nvSpPr>
        <p:spPr>
          <a:xfrm>
            <a:off x="5784694" y="4500938"/>
            <a:ext cx="1959475" cy="6409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tx1"/>
                </a:solidFill>
                <a:latin typeface="Times New Roman" panose="02020603050405020304" pitchFamily="18" charset="0"/>
                <a:cs typeface="Times New Roman" panose="02020603050405020304" pitchFamily="18" charset="0"/>
              </a:rPr>
              <a:t>Y=F(4)=1.0</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73" name="Oval 72"/>
          <p:cNvSpPr/>
          <p:nvPr/>
        </p:nvSpPr>
        <p:spPr>
          <a:xfrm>
            <a:off x="305650" y="5389525"/>
            <a:ext cx="932421" cy="5938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tx1"/>
                </a:solidFill>
                <a:latin typeface="Times New Roman" panose="02020603050405020304" pitchFamily="18" charset="0"/>
                <a:cs typeface="Times New Roman" panose="02020603050405020304" pitchFamily="18" charset="0"/>
              </a:rPr>
              <a:t>X3=3</a:t>
            </a:r>
            <a:endParaRPr lang="en-US" sz="1600" dirty="0">
              <a:solidFill>
                <a:schemeClr val="tx1"/>
              </a:solidFill>
              <a:latin typeface="Times New Roman" panose="02020603050405020304" pitchFamily="18" charset="0"/>
              <a:cs typeface="Times New Roman" panose="02020603050405020304" pitchFamily="18" charset="0"/>
            </a:endParaRPr>
          </a:p>
        </p:txBody>
      </p:sp>
      <p:cxnSp>
        <p:nvCxnSpPr>
          <p:cNvPr id="74" name="Straight Arrow Connector 73"/>
          <p:cNvCxnSpPr>
            <a:endCxn id="71" idx="1"/>
          </p:cNvCxnSpPr>
          <p:nvPr/>
        </p:nvCxnSpPr>
        <p:spPr>
          <a:xfrm>
            <a:off x="1238071" y="4060740"/>
            <a:ext cx="1601620" cy="4297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71" idx="2"/>
          </p:cNvCxnSpPr>
          <p:nvPr/>
        </p:nvCxnSpPr>
        <p:spPr>
          <a:xfrm>
            <a:off x="1265387" y="4783422"/>
            <a:ext cx="1137640" cy="470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endCxn id="71" idx="3"/>
          </p:cNvCxnSpPr>
          <p:nvPr/>
        </p:nvCxnSpPr>
        <p:spPr>
          <a:xfrm flipV="1">
            <a:off x="1303860" y="5170386"/>
            <a:ext cx="1535831" cy="4876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83" idx="3"/>
          </p:cNvCxnSpPr>
          <p:nvPr/>
        </p:nvCxnSpPr>
        <p:spPr>
          <a:xfrm flipV="1">
            <a:off x="5387480" y="4839215"/>
            <a:ext cx="394491" cy="90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086493" y="4223886"/>
            <a:ext cx="853119" cy="338554"/>
          </a:xfrm>
          <a:prstGeom prst="rect">
            <a:avLst/>
          </a:prstGeom>
          <a:noFill/>
          <a:ln>
            <a:noFill/>
          </a:ln>
        </p:spPr>
        <p:txBody>
          <a:bodyPr wrap="none" rtlCol="0">
            <a:spAutoFit/>
          </a:bodyPr>
          <a:lstStyle/>
          <a:p>
            <a:r>
              <a:rPr lang="sv-SE" sz="1600" dirty="0" smtClean="0">
                <a:latin typeface="Times New Roman" panose="02020603050405020304" pitchFamily="18" charset="0"/>
                <a:cs typeface="Times New Roman" panose="02020603050405020304" pitchFamily="18" charset="0"/>
              </a:rPr>
              <a:t>W1=0.8</a:t>
            </a:r>
            <a:endParaRPr lang="en-US" sz="1600" dirty="0">
              <a:latin typeface="Times New Roman" panose="02020603050405020304" pitchFamily="18" charset="0"/>
              <a:cs typeface="Times New Roman" panose="02020603050405020304" pitchFamily="18" charset="0"/>
            </a:endParaRPr>
          </a:p>
        </p:txBody>
      </p:sp>
      <p:sp>
        <p:nvSpPr>
          <p:cNvPr id="79" name="TextBox 78"/>
          <p:cNvSpPr txBox="1"/>
          <p:nvPr/>
        </p:nvSpPr>
        <p:spPr>
          <a:xfrm>
            <a:off x="1383328" y="4830447"/>
            <a:ext cx="853119" cy="338554"/>
          </a:xfrm>
          <a:prstGeom prst="rect">
            <a:avLst/>
          </a:prstGeom>
          <a:noFill/>
          <a:ln>
            <a:solidFill>
              <a:schemeClr val="bg1"/>
            </a:solidFill>
          </a:ln>
        </p:spPr>
        <p:txBody>
          <a:bodyPr wrap="none" rtlCol="0">
            <a:spAutoFit/>
          </a:bodyPr>
          <a:lstStyle/>
          <a:p>
            <a:r>
              <a:rPr lang="sv-SE" sz="1600" dirty="0" smtClean="0">
                <a:latin typeface="Times New Roman" panose="02020603050405020304" pitchFamily="18" charset="0"/>
                <a:cs typeface="Times New Roman" panose="02020603050405020304" pitchFamily="18" charset="0"/>
              </a:rPr>
              <a:t>W2=0.3</a:t>
            </a:r>
            <a:endParaRPr lang="en-US" sz="1600" dirty="0">
              <a:latin typeface="Times New Roman" panose="02020603050405020304" pitchFamily="18" charset="0"/>
              <a:cs typeface="Times New Roman" panose="02020603050405020304" pitchFamily="18" charset="0"/>
            </a:endParaRPr>
          </a:p>
        </p:txBody>
      </p:sp>
      <p:sp>
        <p:nvSpPr>
          <p:cNvPr id="80" name="TextBox 79"/>
          <p:cNvSpPr txBox="1"/>
          <p:nvPr/>
        </p:nvSpPr>
        <p:spPr>
          <a:xfrm>
            <a:off x="1077311" y="5202195"/>
            <a:ext cx="853119" cy="338554"/>
          </a:xfrm>
          <a:prstGeom prst="rect">
            <a:avLst/>
          </a:prstGeom>
          <a:noFill/>
          <a:ln>
            <a:noFill/>
          </a:ln>
        </p:spPr>
        <p:txBody>
          <a:bodyPr wrap="none" rtlCol="0">
            <a:spAutoFit/>
          </a:bodyPr>
          <a:lstStyle/>
          <a:p>
            <a:r>
              <a:rPr lang="sv-SE" sz="1600" dirty="0">
                <a:latin typeface="Times New Roman" panose="02020603050405020304" pitchFamily="18" charset="0"/>
                <a:cs typeface="Times New Roman" panose="02020603050405020304" pitchFamily="18" charset="0"/>
              </a:rPr>
              <a:t>W3=0.5</a:t>
            </a:r>
            <a:endParaRPr lang="en-US" sz="1600" dirty="0">
              <a:latin typeface="Times New Roman" panose="02020603050405020304" pitchFamily="18" charset="0"/>
              <a:cs typeface="Times New Roman" panose="02020603050405020304" pitchFamily="18" charset="0"/>
            </a:endParaRPr>
          </a:p>
        </p:txBody>
      </p:sp>
      <p:sp>
        <p:nvSpPr>
          <p:cNvPr id="81" name="TextBox 80"/>
          <p:cNvSpPr txBox="1"/>
          <p:nvPr/>
        </p:nvSpPr>
        <p:spPr>
          <a:xfrm>
            <a:off x="3919102" y="5339663"/>
            <a:ext cx="990977" cy="338554"/>
          </a:xfrm>
          <a:prstGeom prst="rect">
            <a:avLst/>
          </a:prstGeom>
          <a:noFill/>
        </p:spPr>
        <p:txBody>
          <a:bodyPr wrap="none" rtlCol="0">
            <a:spAutoFit/>
          </a:bodyPr>
          <a:lstStyle/>
          <a:p>
            <a:r>
              <a:rPr lang="sv-SE" sz="1600" dirty="0" smtClean="0">
                <a:latin typeface="Times New Roman" panose="02020603050405020304" pitchFamily="18" charset="0"/>
                <a:cs typeface="Times New Roman" panose="02020603050405020304" pitchFamily="18" charset="0"/>
              </a:rPr>
              <a:t>Bias = - 3</a:t>
            </a:r>
            <a:endParaRPr lang="en-US" sz="1600" dirty="0">
              <a:latin typeface="Times New Roman" panose="02020603050405020304" pitchFamily="18" charset="0"/>
              <a:cs typeface="Times New Roman" panose="02020603050405020304" pitchFamily="18" charset="0"/>
            </a:endParaRPr>
          </a:p>
        </p:txBody>
      </p:sp>
      <p:sp>
        <p:nvSpPr>
          <p:cNvPr id="82" name="Rectangle 81"/>
          <p:cNvSpPr/>
          <p:nvPr/>
        </p:nvSpPr>
        <p:spPr>
          <a:xfrm>
            <a:off x="1954916" y="3892670"/>
            <a:ext cx="1305165" cy="338554"/>
          </a:xfrm>
          <a:prstGeom prst="rect">
            <a:avLst/>
          </a:prstGeom>
        </p:spPr>
        <p:txBody>
          <a:bodyPr wrap="none">
            <a:spAutoFit/>
          </a:bodyPr>
          <a:lstStyle/>
          <a:p>
            <a:r>
              <a:rPr lang="sv-SE" sz="1600" dirty="0" smtClean="0">
                <a:latin typeface="Times New Roman" panose="02020603050405020304" pitchFamily="18" charset="0"/>
                <a:cs typeface="Times New Roman" panose="02020603050405020304" pitchFamily="18" charset="0"/>
              </a:rPr>
              <a:t>F(</a:t>
            </a:r>
            <a:r>
              <a:rPr lang="el-GR" sz="1600" dirty="0" smtClean="0">
                <a:latin typeface="Times New Roman" panose="02020603050405020304" pitchFamily="18" charset="0"/>
                <a:cs typeface="Times New Roman" panose="02020603050405020304" pitchFamily="18" charset="0"/>
              </a:rPr>
              <a:t>Σ</a:t>
            </a:r>
            <a:r>
              <a:rPr lang="sv-SE" sz="1600" dirty="0" smtClean="0">
                <a:latin typeface="Times New Roman" panose="02020603050405020304" pitchFamily="18" charset="0"/>
                <a:cs typeface="Times New Roman" panose="02020603050405020304" pitchFamily="18" charset="0"/>
              </a:rPr>
              <a:t>(wi xi)-T)</a:t>
            </a:r>
            <a:endParaRPr lang="sv-SE" sz="1600" dirty="0">
              <a:latin typeface="Times New Roman" panose="02020603050405020304" pitchFamily="18" charset="0"/>
              <a:cs typeface="Times New Roman" panose="02020603050405020304" pitchFamily="18" charset="0"/>
            </a:endParaRPr>
          </a:p>
        </p:txBody>
      </p:sp>
      <p:sp>
        <p:nvSpPr>
          <p:cNvPr id="83" name="Rectangle 82"/>
          <p:cNvSpPr/>
          <p:nvPr/>
        </p:nvSpPr>
        <p:spPr>
          <a:xfrm>
            <a:off x="2495342" y="4678971"/>
            <a:ext cx="2892138" cy="338554"/>
          </a:xfrm>
          <a:prstGeom prst="rect">
            <a:avLst/>
          </a:prstGeom>
        </p:spPr>
        <p:txBody>
          <a:bodyPr wrap="none">
            <a:spAutoFit/>
          </a:bodyPr>
          <a:lstStyle/>
          <a:p>
            <a:r>
              <a:rPr lang="sv-SE" sz="1600" dirty="0">
                <a:latin typeface="Times New Roman" panose="02020603050405020304" pitchFamily="18" charset="0"/>
                <a:cs typeface="Times New Roman" panose="02020603050405020304" pitchFamily="18" charset="0"/>
              </a:rPr>
              <a:t> </a:t>
            </a:r>
            <a:r>
              <a:rPr lang="sv-SE" sz="1600" dirty="0" smtClean="0">
                <a:latin typeface="Times New Roman" panose="02020603050405020304" pitchFamily="18" charset="0"/>
                <a:cs typeface="Times New Roman" panose="02020603050405020304" pitchFamily="18" charset="0"/>
              </a:rPr>
              <a:t>   (0.8*5+0.3*5+0.5*3 -3 *1)=4 </a:t>
            </a:r>
            <a:endParaRPr lang="sv-SE" sz="1600" dirty="0">
              <a:latin typeface="Times New Roman" panose="02020603050405020304" pitchFamily="18" charset="0"/>
              <a:cs typeface="Times New Roman" panose="02020603050405020304" pitchFamily="18" charset="0"/>
            </a:endParaRPr>
          </a:p>
        </p:txBody>
      </p:sp>
      <p:sp>
        <p:nvSpPr>
          <p:cNvPr id="84" name="Rectangle 83"/>
          <p:cNvSpPr/>
          <p:nvPr/>
        </p:nvSpPr>
        <p:spPr>
          <a:xfrm>
            <a:off x="1726649" y="5748477"/>
            <a:ext cx="6286119" cy="769441"/>
          </a:xfrm>
          <a:prstGeom prst="rect">
            <a:avLst/>
          </a:prstGeom>
        </p:spPr>
        <p:txBody>
          <a:bodyPr wrap="square">
            <a:spAutoFit/>
          </a:bodyPr>
          <a:lstStyle/>
          <a:p>
            <a:r>
              <a:rPr lang="sv-SE" dirty="0">
                <a:latin typeface="Times New Roman" panose="02020603050405020304" pitchFamily="18" charset="0"/>
                <a:cs typeface="Times New Roman" panose="02020603050405020304" pitchFamily="18" charset="0"/>
              </a:rPr>
              <a:t>	</a:t>
            </a:r>
            <a:r>
              <a:rPr lang="sv-SE" sz="1600" dirty="0">
                <a:latin typeface="Times New Roman" panose="02020603050405020304" pitchFamily="18" charset="0"/>
                <a:cs typeface="Times New Roman" panose="02020603050405020304" pitchFamily="18" charset="0"/>
              </a:rPr>
              <a:t>Y = if </a:t>
            </a:r>
            <a:r>
              <a:rPr lang="el-GR" sz="2800" dirty="0">
                <a:latin typeface="Times New Roman" panose="02020603050405020304" pitchFamily="18" charset="0"/>
                <a:cs typeface="Times New Roman" panose="02020603050405020304" pitchFamily="18" charset="0"/>
              </a:rPr>
              <a:t>Σ</a:t>
            </a:r>
            <a:r>
              <a:rPr lang="sv-SE" sz="2800" dirty="0">
                <a:latin typeface="Times New Roman" panose="02020603050405020304" pitchFamily="18" charset="0"/>
                <a:cs typeface="Times New Roman" panose="02020603050405020304" pitchFamily="18" charset="0"/>
              </a:rPr>
              <a:t> </a:t>
            </a:r>
            <a:r>
              <a:rPr lang="sv-SE" sz="1600" dirty="0">
                <a:latin typeface="Times New Roman" panose="02020603050405020304" pitchFamily="18" charset="0"/>
                <a:cs typeface="Times New Roman" panose="02020603050405020304" pitchFamily="18" charset="0"/>
              </a:rPr>
              <a:t>( wi xi ) </a:t>
            </a:r>
            <a:r>
              <a:rPr lang="sv-SE" sz="1600" dirty="0" smtClean="0">
                <a:latin typeface="Times New Roman" panose="02020603050405020304" pitchFamily="18" charset="0"/>
                <a:cs typeface="Times New Roman" panose="02020603050405020304" pitchFamily="18" charset="0"/>
              </a:rPr>
              <a:t>+w0x0 </a:t>
            </a:r>
            <a:r>
              <a:rPr lang="sv-SE" sz="1600" dirty="0">
                <a:latin typeface="Times New Roman" panose="02020603050405020304" pitchFamily="18" charset="0"/>
                <a:cs typeface="Times New Roman" panose="02020603050405020304" pitchFamily="18" charset="0"/>
              </a:rPr>
              <a:t>&gt;= </a:t>
            </a:r>
            <a:r>
              <a:rPr lang="sv-SE" sz="1600" dirty="0" smtClean="0">
                <a:latin typeface="Times New Roman" panose="02020603050405020304" pitchFamily="18" charset="0"/>
                <a:cs typeface="Times New Roman" panose="02020603050405020304" pitchFamily="18" charset="0"/>
              </a:rPr>
              <a:t>0  </a:t>
            </a:r>
            <a:r>
              <a:rPr lang="sv-SE" sz="1600" dirty="0">
                <a:latin typeface="Times New Roman" panose="02020603050405020304" pitchFamily="18" charset="0"/>
                <a:cs typeface="Times New Roman" panose="02020603050405020304" pitchFamily="18" charset="0"/>
              </a:rPr>
              <a:t>then F (  </a:t>
            </a:r>
            <a:r>
              <a:rPr lang="el-GR" sz="2800" dirty="0">
                <a:latin typeface="Times New Roman" panose="02020603050405020304" pitchFamily="18" charset="0"/>
                <a:cs typeface="Times New Roman" panose="02020603050405020304" pitchFamily="18" charset="0"/>
              </a:rPr>
              <a:t>Σ</a:t>
            </a:r>
            <a:r>
              <a:rPr lang="sv-SE" sz="2800" dirty="0">
                <a:latin typeface="Times New Roman" panose="02020603050405020304" pitchFamily="18" charset="0"/>
                <a:cs typeface="Times New Roman" panose="02020603050405020304" pitchFamily="18" charset="0"/>
              </a:rPr>
              <a:t> </a:t>
            </a:r>
            <a:r>
              <a:rPr lang="sv-SE" sz="1600" dirty="0">
                <a:latin typeface="Times New Roman" panose="02020603050405020304" pitchFamily="18" charset="0"/>
                <a:cs typeface="Times New Roman" panose="02020603050405020304" pitchFamily="18" charset="0"/>
              </a:rPr>
              <a:t>( wi xi )  </a:t>
            </a:r>
            <a:r>
              <a:rPr lang="sv-SE" sz="1600" dirty="0" smtClean="0">
                <a:latin typeface="Times New Roman" panose="02020603050405020304" pitchFamily="18" charset="0"/>
                <a:cs typeface="Times New Roman" panose="02020603050405020304" pitchFamily="18" charset="0"/>
              </a:rPr>
              <a:t>+ w0 x0)</a:t>
            </a:r>
            <a:endParaRPr lang="sv-SE" sz="1600" dirty="0">
              <a:latin typeface="Times New Roman" panose="02020603050405020304" pitchFamily="18" charset="0"/>
              <a:cs typeface="Times New Roman" panose="02020603050405020304" pitchFamily="18" charset="0"/>
            </a:endParaRPr>
          </a:p>
          <a:p>
            <a:r>
              <a:rPr lang="sv-SE" sz="1600" dirty="0">
                <a:latin typeface="Times New Roman" panose="02020603050405020304" pitchFamily="18" charset="0"/>
                <a:cs typeface="Times New Roman" panose="02020603050405020304" pitchFamily="18" charset="0"/>
              </a:rPr>
              <a:t>                           i=1..n</a:t>
            </a:r>
            <a:endParaRPr lang="en-US" sz="1600" dirty="0">
              <a:latin typeface="Times New Roman" panose="02020603050405020304" pitchFamily="18" charset="0"/>
              <a:cs typeface="Times New Roman" panose="02020603050405020304" pitchFamily="18" charset="0"/>
            </a:endParaRPr>
          </a:p>
        </p:txBody>
      </p:sp>
      <p:sp>
        <p:nvSpPr>
          <p:cNvPr id="85" name="Oval 84"/>
          <p:cNvSpPr/>
          <p:nvPr/>
        </p:nvSpPr>
        <p:spPr>
          <a:xfrm>
            <a:off x="1086210" y="5991337"/>
            <a:ext cx="932421" cy="5938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600" dirty="0" smtClean="0">
                <a:solidFill>
                  <a:schemeClr val="tx1"/>
                </a:solidFill>
                <a:latin typeface="Times New Roman" panose="02020603050405020304" pitchFamily="18" charset="0"/>
                <a:cs typeface="Times New Roman" panose="02020603050405020304" pitchFamily="18" charset="0"/>
              </a:rPr>
              <a:t>X0=1</a:t>
            </a:r>
            <a:endParaRPr lang="en-US" sz="1600" dirty="0">
              <a:solidFill>
                <a:schemeClr val="tx1"/>
              </a:solidFill>
              <a:latin typeface="Times New Roman" panose="02020603050405020304" pitchFamily="18" charset="0"/>
              <a:cs typeface="Times New Roman" panose="02020603050405020304" pitchFamily="18" charset="0"/>
            </a:endParaRPr>
          </a:p>
        </p:txBody>
      </p:sp>
      <p:cxnSp>
        <p:nvCxnSpPr>
          <p:cNvPr id="86" name="Straight Arrow Connector 85"/>
          <p:cNvCxnSpPr/>
          <p:nvPr/>
        </p:nvCxnSpPr>
        <p:spPr>
          <a:xfrm flipV="1">
            <a:off x="1834207" y="5250899"/>
            <a:ext cx="1066872" cy="7470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2587502" y="5458643"/>
            <a:ext cx="819455" cy="338554"/>
          </a:xfrm>
          <a:prstGeom prst="rect">
            <a:avLst/>
          </a:prstGeom>
          <a:noFill/>
          <a:ln>
            <a:noFill/>
          </a:ln>
        </p:spPr>
        <p:txBody>
          <a:bodyPr wrap="none" rtlCol="0">
            <a:spAutoFit/>
          </a:bodyPr>
          <a:lstStyle/>
          <a:p>
            <a:r>
              <a:rPr lang="sv-SE" sz="1600" dirty="0" smtClean="0">
                <a:latin typeface="Times New Roman" panose="02020603050405020304" pitchFamily="18" charset="0"/>
                <a:cs typeface="Times New Roman" panose="02020603050405020304" pitchFamily="18" charset="0"/>
              </a:rPr>
              <a:t>W0 =-3</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777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587174" y="530916"/>
            <a:ext cx="5937651" cy="584775"/>
          </a:xfrm>
          <a:prstGeom prst="rect">
            <a:avLst/>
          </a:prstGeom>
          <a:noFill/>
        </p:spPr>
        <p:txBody>
          <a:bodyPr wrap="none" rtlCol="0">
            <a:spAutoFit/>
          </a:bodyPr>
          <a:lstStyle/>
          <a:p>
            <a:r>
              <a:rPr lang="sv-SE" sz="3200" b="1" dirty="0" smtClean="0">
                <a:latin typeface="Times New Roman" panose="02020603050405020304" pitchFamily="18" charset="0"/>
                <a:cs typeface="Times New Roman" panose="02020603050405020304" pitchFamily="18" charset="0"/>
              </a:rPr>
              <a:t>Selection of Activation </a:t>
            </a:r>
            <a:r>
              <a:rPr lang="sv-SE" sz="3200" b="1" dirty="0">
                <a:latin typeface="Times New Roman" panose="02020603050405020304" pitchFamily="18" charset="0"/>
                <a:cs typeface="Times New Roman" panose="02020603050405020304" pitchFamily="18" charset="0"/>
              </a:rPr>
              <a:t>F</a:t>
            </a:r>
            <a:r>
              <a:rPr lang="sv-SE" sz="3200" b="1" dirty="0" smtClean="0">
                <a:latin typeface="Times New Roman" panose="02020603050405020304" pitchFamily="18" charset="0"/>
                <a:cs typeface="Times New Roman" panose="02020603050405020304" pitchFamily="18" charset="0"/>
              </a:rPr>
              <a:t>unctions</a:t>
            </a:r>
          </a:p>
        </p:txBody>
      </p:sp>
      <p:pic>
        <p:nvPicPr>
          <p:cNvPr id="8196" name="Picture 4" descr="https://cdn-images-1.medium.com/max/1200/0*qtfLu9rmtNullrV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2245" y="4021580"/>
            <a:ext cx="762000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s://cdn-images-1.medium.com/max/1200/0*VHhGS4NwibecRjI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4606" y="1430796"/>
            <a:ext cx="3060724" cy="2194305"/>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https://cdn-images-1.medium.com/max/1200/0*WYB0K0zk1MiIB6x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634" y="1512170"/>
            <a:ext cx="3060611" cy="214364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869173" y="6172463"/>
            <a:ext cx="2890920" cy="369332"/>
          </a:xfrm>
          <a:prstGeom prst="rect">
            <a:avLst/>
          </a:prstGeom>
          <a:noFill/>
        </p:spPr>
        <p:txBody>
          <a:bodyPr wrap="none" rtlCol="0">
            <a:spAutoFit/>
          </a:bodyPr>
          <a:lstStyle/>
          <a:p>
            <a:r>
              <a:rPr lang="sv-SE" b="1" dirty="0" smtClean="0"/>
              <a:t>ReLU  = Rectified Linear Unit</a:t>
            </a:r>
            <a:endParaRPr lang="en-US" b="1" dirty="0"/>
          </a:p>
        </p:txBody>
      </p:sp>
      <p:sp>
        <p:nvSpPr>
          <p:cNvPr id="11" name="TextBox 10"/>
          <p:cNvSpPr txBox="1"/>
          <p:nvPr/>
        </p:nvSpPr>
        <p:spPr>
          <a:xfrm>
            <a:off x="5132896" y="3652484"/>
            <a:ext cx="949299" cy="369332"/>
          </a:xfrm>
          <a:prstGeom prst="rect">
            <a:avLst/>
          </a:prstGeom>
          <a:noFill/>
        </p:spPr>
        <p:txBody>
          <a:bodyPr wrap="none" rtlCol="0">
            <a:spAutoFit/>
          </a:bodyPr>
          <a:lstStyle/>
          <a:p>
            <a:r>
              <a:rPr lang="sv-SE" b="1" dirty="0" smtClean="0"/>
              <a:t>Sigmoid</a:t>
            </a:r>
            <a:endParaRPr lang="en-US" b="1" dirty="0"/>
          </a:p>
        </p:txBody>
      </p:sp>
      <p:pic>
        <p:nvPicPr>
          <p:cNvPr id="8206" name="Picture 14" descr="Image result for activation function pi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375" y="1406585"/>
            <a:ext cx="3095625" cy="232410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058888" y="3824679"/>
            <a:ext cx="1462644" cy="369332"/>
          </a:xfrm>
          <a:prstGeom prst="rect">
            <a:avLst/>
          </a:prstGeom>
          <a:noFill/>
        </p:spPr>
        <p:txBody>
          <a:bodyPr wrap="none" rtlCol="0">
            <a:spAutoFit/>
          </a:bodyPr>
          <a:lstStyle/>
          <a:p>
            <a:r>
              <a:rPr lang="sv-SE" b="1" dirty="0" smtClean="0"/>
              <a:t>Step function</a:t>
            </a:r>
            <a:endParaRPr lang="en-US" b="1" dirty="0"/>
          </a:p>
        </p:txBody>
      </p:sp>
    </p:spTree>
    <p:extLst>
      <p:ext uri="{BB962C8B-B14F-4D97-AF65-F5344CB8AC3E}">
        <p14:creationId xmlns:p14="http://schemas.microsoft.com/office/powerpoint/2010/main" val="1507034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ildresultat fÃ¶r dartmouth colle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ildresultat fÃ¶r dartmouth colle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07975" y="7937"/>
            <a:ext cx="8445607" cy="5478423"/>
          </a:xfrm>
          <a:prstGeom prst="rect">
            <a:avLst/>
          </a:prstGeom>
          <a:noFill/>
        </p:spPr>
        <p:txBody>
          <a:bodyPr wrap="square" rtlCol="0">
            <a:spAutoFit/>
          </a:bodyPr>
          <a:lstStyle/>
          <a:p>
            <a:r>
              <a:rPr lang="sv-SE" sz="2800" b="1" dirty="0">
                <a:latin typeface="Times New Roman" panose="02020603050405020304" pitchFamily="18" charset="0"/>
                <a:cs typeface="Times New Roman" panose="02020603050405020304" pitchFamily="18" charset="0"/>
              </a:rPr>
              <a:t>Problem solving for this </a:t>
            </a:r>
            <a:r>
              <a:rPr lang="sv-SE" sz="2800" b="1" dirty="0" smtClean="0">
                <a:latin typeface="Times New Roman" panose="02020603050405020304" pitchFamily="18" charset="0"/>
                <a:cs typeface="Times New Roman" panose="02020603050405020304" pitchFamily="18" charset="0"/>
              </a:rPr>
              <a:t>Representation</a:t>
            </a:r>
          </a:p>
          <a:p>
            <a:endParaRPr lang="sv-SE" b="1" dirty="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Problem solving takes the following form:</a:t>
            </a:r>
          </a:p>
          <a:p>
            <a:endParaRPr lang="sv-SE" sz="2000" dirty="0" smtClean="0">
              <a:latin typeface="Times New Roman" panose="02020603050405020304" pitchFamily="18" charset="0"/>
              <a:cs typeface="Times New Roman" panose="02020603050405020304" pitchFamily="18" charset="0"/>
            </a:endParaRPr>
          </a:p>
          <a:p>
            <a:pPr marL="514350" indent="-514350">
              <a:buAutoNum type="arabicPeriod"/>
            </a:pPr>
            <a:r>
              <a:rPr lang="sv-SE" sz="2000" dirty="0" smtClean="0">
                <a:latin typeface="Times New Roman" panose="02020603050405020304" pitchFamily="18" charset="0"/>
                <a:cs typeface="Times New Roman" panose="02020603050405020304" pitchFamily="18" charset="0"/>
              </a:rPr>
              <a:t>Problem </a:t>
            </a:r>
            <a:r>
              <a:rPr lang="sv-SE" sz="2000" dirty="0">
                <a:latin typeface="Times New Roman" panose="02020603050405020304" pitchFamily="18" charset="0"/>
                <a:cs typeface="Times New Roman" panose="02020603050405020304" pitchFamily="18" charset="0"/>
              </a:rPr>
              <a:t>cases (in arbitrary alternative representation) has </a:t>
            </a:r>
            <a:r>
              <a:rPr lang="sv-SE" sz="2000" dirty="0" smtClean="0">
                <a:latin typeface="Times New Roman" panose="02020603050405020304" pitchFamily="18" charset="0"/>
                <a:cs typeface="Times New Roman" panose="02020603050405020304" pitchFamily="18" charset="0"/>
              </a:rPr>
              <a:t>to </a:t>
            </a:r>
          </a:p>
          <a:p>
            <a:r>
              <a:rPr lang="sv-SE" sz="2000" dirty="0">
                <a:latin typeface="Times New Roman" panose="02020603050405020304" pitchFamily="18" charset="0"/>
                <a:cs typeface="Times New Roman" panose="02020603050405020304" pitchFamily="18" charset="0"/>
              </a:rPr>
              <a:t> </a:t>
            </a:r>
            <a:r>
              <a:rPr lang="sv-SE" sz="2000" dirty="0" smtClean="0">
                <a:latin typeface="Times New Roman" panose="02020603050405020304" pitchFamily="18" charset="0"/>
                <a:cs typeface="Times New Roman" panose="02020603050405020304" pitchFamily="18" charset="0"/>
              </a:rPr>
              <a:t>        be mapped onto the neurons in the </a:t>
            </a:r>
            <a:r>
              <a:rPr lang="sv-SE" sz="2000" smtClean="0">
                <a:latin typeface="Times New Roman" panose="02020603050405020304" pitchFamily="18" charset="0"/>
                <a:cs typeface="Times New Roman" panose="02020603050405020304" pitchFamily="18" charset="0"/>
              </a:rPr>
              <a:t>input </a:t>
            </a:r>
            <a:r>
              <a:rPr lang="sv-SE" sz="2000" smtClean="0">
                <a:latin typeface="Times New Roman" panose="02020603050405020304" pitchFamily="18" charset="0"/>
                <a:cs typeface="Times New Roman" panose="02020603050405020304" pitchFamily="18" charset="0"/>
              </a:rPr>
              <a:t>layer. </a:t>
            </a:r>
            <a:endParaRPr lang="sv-SE" sz="2000" dirty="0" smtClean="0">
              <a:latin typeface="Times New Roman" panose="02020603050405020304" pitchFamily="18" charset="0"/>
              <a:cs typeface="Times New Roman" panose="02020603050405020304" pitchFamily="18" charset="0"/>
            </a:endParaRPr>
          </a:p>
          <a:p>
            <a:pPr marL="457200" indent="-457200">
              <a:buAutoNum type="arabicPeriod" startAt="3"/>
            </a:pPr>
            <a:endParaRPr lang="sv-SE" sz="2000" dirty="0">
              <a:latin typeface="Times New Roman" panose="02020603050405020304" pitchFamily="18" charset="0"/>
              <a:cs typeface="Times New Roman" panose="02020603050405020304" pitchFamily="18" charset="0"/>
            </a:endParaRPr>
          </a:p>
          <a:p>
            <a:pPr marL="457200" indent="-457200">
              <a:buAutoNum type="arabicPeriod" startAt="3"/>
            </a:pPr>
            <a:r>
              <a:rPr lang="sv-SE" sz="2000" dirty="0" smtClean="0">
                <a:latin typeface="Times New Roman" panose="02020603050405020304" pitchFamily="18" charset="0"/>
                <a:cs typeface="Times New Roman" panose="02020603050405020304" pitchFamily="18" charset="0"/>
              </a:rPr>
              <a:t>The neural computation takes place.</a:t>
            </a:r>
          </a:p>
          <a:p>
            <a:endParaRPr lang="sv-SE" sz="2000" dirty="0" smtClean="0">
              <a:latin typeface="Times New Roman" panose="02020603050405020304" pitchFamily="18" charset="0"/>
              <a:cs typeface="Times New Roman" panose="02020603050405020304" pitchFamily="18" charset="0"/>
            </a:endParaRPr>
          </a:p>
          <a:p>
            <a:pPr marL="457200" indent="-457200">
              <a:buAutoNum type="arabicPeriod" startAt="4"/>
            </a:pPr>
            <a:r>
              <a:rPr lang="sv-SE" sz="2000" dirty="0" smtClean="0">
                <a:latin typeface="Times New Roman" panose="02020603050405020304" pitchFamily="18" charset="0"/>
                <a:cs typeface="Times New Roman" panose="02020603050405020304" pitchFamily="18" charset="0"/>
              </a:rPr>
              <a:t>Desired problem solutions (in arbitrary alternative representation) </a:t>
            </a:r>
          </a:p>
          <a:p>
            <a:r>
              <a:rPr lang="sv-SE" sz="2000" dirty="0">
                <a:latin typeface="Times New Roman" panose="02020603050405020304" pitchFamily="18" charset="0"/>
                <a:cs typeface="Times New Roman" panose="02020603050405020304" pitchFamily="18" charset="0"/>
              </a:rPr>
              <a:t> </a:t>
            </a:r>
            <a:r>
              <a:rPr lang="sv-SE" sz="2000" dirty="0" smtClean="0">
                <a:latin typeface="Times New Roman" panose="02020603050405020304" pitchFamily="18" charset="0"/>
                <a:cs typeface="Times New Roman" panose="02020603050405020304" pitchFamily="18" charset="0"/>
              </a:rPr>
              <a:t>       have to be modelled in terms of the units of the output layer.</a:t>
            </a:r>
          </a:p>
          <a:p>
            <a:pPr marL="457200" indent="-457200">
              <a:buAutoNum type="arabicPeriod" startAt="4"/>
            </a:pPr>
            <a:endParaRPr lang="sv-SE" sz="2000" dirty="0" smtClean="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The mappings become  </a:t>
            </a:r>
            <a:r>
              <a:rPr lang="sv-SE" sz="2000" dirty="0">
                <a:latin typeface="Times New Roman" panose="02020603050405020304" pitchFamily="18" charset="0"/>
                <a:cs typeface="Times New Roman" panose="02020603050405020304" pitchFamily="18" charset="0"/>
              </a:rPr>
              <a:t>more or less complex depending </a:t>
            </a:r>
            <a:endParaRPr lang="sv-SE" sz="2000" dirty="0" smtClean="0">
              <a:latin typeface="Times New Roman" panose="02020603050405020304" pitchFamily="18" charset="0"/>
              <a:cs typeface="Times New Roman" panose="02020603050405020304" pitchFamily="18" charset="0"/>
            </a:endParaRPr>
          </a:p>
          <a:p>
            <a:r>
              <a:rPr lang="sv-SE" sz="2000" dirty="0" smtClean="0">
                <a:latin typeface="Times New Roman" panose="02020603050405020304" pitchFamily="18" charset="0"/>
                <a:cs typeface="Times New Roman" panose="02020603050405020304" pitchFamily="18" charset="0"/>
              </a:rPr>
              <a:t>on </a:t>
            </a:r>
            <a:r>
              <a:rPr lang="sv-SE" sz="2000" dirty="0">
                <a:latin typeface="Times New Roman" panose="02020603050405020304" pitchFamily="18" charset="0"/>
                <a:cs typeface="Times New Roman" panose="02020603050405020304" pitchFamily="18" charset="0"/>
              </a:rPr>
              <a:t>the character of the </a:t>
            </a:r>
            <a:r>
              <a:rPr lang="sv-SE" sz="2000" dirty="0" smtClean="0">
                <a:latin typeface="Times New Roman" panose="02020603050405020304" pitchFamily="18" charset="0"/>
                <a:cs typeface="Times New Roman" panose="02020603050405020304" pitchFamily="18" charset="0"/>
              </a:rPr>
              <a:t>features. Sequences </a:t>
            </a:r>
            <a:r>
              <a:rPr lang="sv-SE" sz="2000" dirty="0">
                <a:latin typeface="Times New Roman" panose="02020603050405020304" pitchFamily="18" charset="0"/>
                <a:cs typeface="Times New Roman" panose="02020603050405020304" pitchFamily="18" charset="0"/>
              </a:rPr>
              <a:t>of input </a:t>
            </a:r>
            <a:r>
              <a:rPr lang="sv-SE" sz="2000" dirty="0" smtClean="0">
                <a:latin typeface="Times New Roman" panose="02020603050405020304" pitchFamily="18" charset="0"/>
                <a:cs typeface="Times New Roman" panose="02020603050405020304" pitchFamily="18" charset="0"/>
              </a:rPr>
              <a:t>and </a:t>
            </a:r>
          </a:p>
          <a:p>
            <a:r>
              <a:rPr lang="sv-SE" sz="2000" dirty="0" smtClean="0">
                <a:latin typeface="Times New Roman" panose="02020603050405020304" pitchFamily="18" charset="0"/>
                <a:cs typeface="Times New Roman" panose="02020603050405020304" pitchFamily="18" charset="0"/>
              </a:rPr>
              <a:t>non-symbolic case representaions (e.g. Speech and images)</a:t>
            </a:r>
          </a:p>
          <a:p>
            <a:r>
              <a:rPr lang="sv-SE" sz="2000" dirty="0" smtClean="0">
                <a:latin typeface="Times New Roman" panose="02020603050405020304" pitchFamily="18" charset="0"/>
                <a:cs typeface="Times New Roman" panose="02020603050405020304" pitchFamily="18" charset="0"/>
              </a:rPr>
              <a:t> have to </a:t>
            </a:r>
            <a:r>
              <a:rPr lang="sv-SE" sz="2000" dirty="0">
                <a:latin typeface="Times New Roman" panose="02020603050405020304" pitchFamily="18" charset="0"/>
                <a:cs typeface="Times New Roman" panose="02020603050405020304" pitchFamily="18" charset="0"/>
              </a:rPr>
              <a:t>be given special consideration.</a:t>
            </a:r>
          </a:p>
          <a:p>
            <a:pPr marL="457200" indent="-457200">
              <a:buAutoNum type="arabicPeriod" startAt="4"/>
            </a:pPr>
            <a:endParaRPr lang="sv-SE" sz="2400" dirty="0" smtClean="0">
              <a:latin typeface="Times New Roman" panose="02020603050405020304" pitchFamily="18" charset="0"/>
              <a:cs typeface="Times New Roman" panose="02020603050405020304" pitchFamily="18" charset="0"/>
            </a:endParaRPr>
          </a:p>
        </p:txBody>
      </p:sp>
      <p:pic>
        <p:nvPicPr>
          <p:cNvPr id="5" name="Picture 4" descr="Image result for artificial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375" y="312738"/>
            <a:ext cx="4078841" cy="30674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artificial neural netwo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009" y="3863083"/>
            <a:ext cx="5292624" cy="2717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079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4145</TotalTime>
  <Words>695</Words>
  <Application>Microsoft Office PowerPoint</Application>
  <PresentationFormat>Widescreen</PresentationFormat>
  <Paragraphs>205</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146</cp:revision>
  <dcterms:created xsi:type="dcterms:W3CDTF">2019-01-07T11:51:34Z</dcterms:created>
  <dcterms:modified xsi:type="dcterms:W3CDTF">2019-03-18T06:23:01Z</dcterms:modified>
</cp:coreProperties>
</file>