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84" r:id="rId3"/>
    <p:sldId id="286" r:id="rId4"/>
    <p:sldId id="285" r:id="rId5"/>
    <p:sldId id="287" r:id="rId6"/>
    <p:sldId id="288" r:id="rId7"/>
    <p:sldId id="289" r:id="rId8"/>
    <p:sldId id="291" r:id="rId9"/>
    <p:sldId id="266" r:id="rId10"/>
    <p:sldId id="271" r:id="rId11"/>
    <p:sldId id="279" r:id="rId12"/>
    <p:sldId id="29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32" autoAdjust="0"/>
    <p:restoredTop sz="93194" autoAdjust="0"/>
  </p:normalViewPr>
  <p:slideViewPr>
    <p:cSldViewPr snapToGrid="0">
      <p:cViewPr varScale="1">
        <p:scale>
          <a:sx n="59" d="100"/>
          <a:sy n="59" d="100"/>
        </p:scale>
        <p:origin x="92"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DBBD-F5FE-4AC9-A58E-ABF195D38C1D}" type="datetimeFigureOut">
              <a:rPr lang="en-US" smtClean="0"/>
              <a:t>3/18/2019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E559A-F5F9-430E-A10F-0674B0663FF8}" type="slidenum">
              <a:rPr lang="en-US" smtClean="0"/>
              <a:t>‹#›</a:t>
            </a:fld>
            <a:endParaRPr lang="en-US"/>
          </a:p>
        </p:txBody>
      </p:sp>
    </p:spTree>
    <p:extLst>
      <p:ext uri="{BB962C8B-B14F-4D97-AF65-F5344CB8AC3E}">
        <p14:creationId xmlns:p14="http://schemas.microsoft.com/office/powerpoint/2010/main" val="18582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91825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23773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2159000" y="404870"/>
            <a:ext cx="9247717" cy="668338"/>
          </a:xfrm>
        </p:spPr>
        <p:txBody>
          <a:bodyPr/>
          <a:lstStyle/>
          <a:p>
            <a:r>
              <a:rPr lang="en-US" smtClean="0"/>
              <a:t>Click to edit Master title style</a:t>
            </a:r>
            <a:endParaRPr lang="en-GB" dirty="0"/>
          </a:p>
        </p:txBody>
      </p:sp>
      <p:sp>
        <p:nvSpPr>
          <p:cNvPr id="7" name="Platshållare för innehåll 2"/>
          <p:cNvSpPr>
            <a:spLocks noGrp="1"/>
          </p:cNvSpPr>
          <p:nvPr>
            <p:ph idx="1"/>
          </p:nvPr>
        </p:nvSpPr>
        <p:spPr>
          <a:xfrm>
            <a:off x="2159000" y="1582739"/>
            <a:ext cx="9247717" cy="40782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Platshållare för datum 3"/>
          <p:cNvSpPr>
            <a:spLocks noGrp="1"/>
          </p:cNvSpPr>
          <p:nvPr>
            <p:ph type="dt" sz="half" idx="10"/>
          </p:nvPr>
        </p:nvSpPr>
        <p:spPr>
          <a:xfrm>
            <a:off x="7440149" y="6288510"/>
            <a:ext cx="2844800" cy="365125"/>
          </a:xfrm>
        </p:spPr>
        <p:txBody>
          <a:bodyPr/>
          <a:lstStyle>
            <a:lvl1pPr>
              <a:defRPr sz="1100"/>
            </a:lvl1pPr>
          </a:lstStyle>
          <a:p>
            <a:fld id="{10165BD3-6BC2-4965-8768-CF4D063114F6}" type="datetime1">
              <a:rPr lang="sv-SE" smtClean="0">
                <a:solidFill>
                  <a:prstClr val="white"/>
                </a:solidFill>
              </a:rPr>
              <a:pPr/>
              <a:t>2019-03-18</a:t>
            </a:fld>
            <a:endParaRPr lang="sv-SE">
              <a:solidFill>
                <a:prstClr val="white"/>
              </a:solidFill>
            </a:endParaRPr>
          </a:p>
        </p:txBody>
      </p:sp>
      <p:sp>
        <p:nvSpPr>
          <p:cNvPr id="9" name="Platshållare för bildnummer 5"/>
          <p:cNvSpPr>
            <a:spLocks noGrp="1"/>
          </p:cNvSpPr>
          <p:nvPr>
            <p:ph type="sldNum" sz="quarter" idx="12"/>
          </p:nvPr>
        </p:nvSpPr>
        <p:spPr>
          <a:xfrm>
            <a:off x="10896533" y="6301411"/>
            <a:ext cx="709151"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2159000" y="6345301"/>
            <a:ext cx="38608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29579458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E89297-8DEB-4FF5-BAC3-1ADC24037D20}"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E89297-8DEB-4FF5-BAC3-1ADC24037D20}" type="datetimeFigureOut">
              <a:rPr lang="en-US" smtClean="0"/>
              <a:t>3/18/2019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89297-8DEB-4FF5-BAC3-1ADC24037D20}" type="datetimeFigureOut">
              <a:rPr lang="en-US" smtClean="0"/>
              <a:t>3/18/2019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3/18/2019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3/18/2019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4881" y="431229"/>
            <a:ext cx="11867535" cy="6001643"/>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Week 6     </a:t>
            </a:r>
            <a:r>
              <a:rPr lang="sv-SE" sz="3200" b="1" dirty="0">
                <a:latin typeface="Times New Roman" panose="02020603050405020304" pitchFamily="18" charset="0"/>
                <a:cs typeface="Times New Roman" panose="02020603050405020304" pitchFamily="18" charset="0"/>
              </a:rPr>
              <a:t>M</a:t>
            </a:r>
            <a:r>
              <a:rPr lang="sv-SE" sz="3200" b="1" dirty="0" smtClean="0">
                <a:latin typeface="Times New Roman" panose="02020603050405020304" pitchFamily="18" charset="0"/>
                <a:cs typeface="Times New Roman" panose="02020603050405020304" pitchFamily="18" charset="0"/>
              </a:rPr>
              <a:t>achine learning based on</a:t>
            </a:r>
          </a:p>
          <a:p>
            <a:r>
              <a:rPr lang="sv-SE" sz="3200" b="1" dirty="0">
                <a:latin typeface="Times New Roman" panose="02020603050405020304" pitchFamily="18" charset="0"/>
                <a:cs typeface="Times New Roman" panose="02020603050405020304" pitchFamily="18" charset="0"/>
              </a:rPr>
              <a:t> </a:t>
            </a:r>
            <a:r>
              <a:rPr lang="sv-SE" sz="3200" b="1" dirty="0" smtClean="0">
                <a:latin typeface="Times New Roman" panose="02020603050405020304" pitchFamily="18" charset="0"/>
                <a:cs typeface="Times New Roman" panose="02020603050405020304" pitchFamily="18" charset="0"/>
              </a:rPr>
              <a:t>                 Artificial Neural Networks</a:t>
            </a:r>
          </a:p>
          <a:p>
            <a:endParaRPr lang="sv-SE" sz="3200" b="1" dirty="0" smtClean="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Video 6.1  Fundamentals </a:t>
            </a:r>
            <a:r>
              <a:rPr lang="sv-SE" sz="3200" b="1" smtClean="0">
                <a:latin typeface="Times New Roman" panose="02020603050405020304" pitchFamily="18" charset="0"/>
                <a:cs typeface="Times New Roman" panose="02020603050405020304" pitchFamily="18" charset="0"/>
              </a:rPr>
              <a:t>of               Part 2</a:t>
            </a:r>
            <a:endParaRPr lang="sv-SE" sz="3200" b="1" dirty="0" smtClean="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 </a:t>
            </a:r>
            <a:r>
              <a:rPr lang="sv-SE" sz="3200" b="1" dirty="0" smtClean="0">
                <a:latin typeface="Times New Roman" panose="02020603050405020304" pitchFamily="18" charset="0"/>
                <a:cs typeface="Times New Roman" panose="02020603050405020304" pitchFamily="18" charset="0"/>
              </a:rPr>
              <a:t>              Artificial </a:t>
            </a:r>
            <a:r>
              <a:rPr lang="sv-SE" sz="3200" b="1" dirty="0">
                <a:latin typeface="Times New Roman" panose="02020603050405020304" pitchFamily="18" charset="0"/>
                <a:cs typeface="Times New Roman" panose="02020603050405020304" pitchFamily="18" charset="0"/>
              </a:rPr>
              <a:t>Neural </a:t>
            </a:r>
            <a:r>
              <a:rPr lang="sv-SE" sz="3200" b="1" dirty="0" smtClean="0">
                <a:latin typeface="Times New Roman" panose="02020603050405020304" pitchFamily="18" charset="0"/>
                <a:cs typeface="Times New Roman" panose="02020603050405020304" pitchFamily="18" charset="0"/>
              </a:rPr>
              <a:t>Networks</a:t>
            </a:r>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661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451" y="-57873"/>
            <a:ext cx="11818793" cy="6494085"/>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Structure of Lectures in week 6</a:t>
            </a:r>
          </a:p>
          <a:p>
            <a:r>
              <a:rPr lang="sv-SE" dirty="0" smtClean="0">
                <a:latin typeface="Times New Roman" panose="02020603050405020304" pitchFamily="18" charset="0"/>
                <a:cs typeface="Times New Roman" panose="02020603050405020304" pitchFamily="18" charset="0"/>
              </a:rPr>
              <a:t>                                                                                                                                       </a:t>
            </a:r>
            <a:r>
              <a:rPr lang="sv-SE" sz="2400" b="1" dirty="0" smtClean="0">
                <a:solidFill>
                  <a:srgbClr val="00B050"/>
                </a:solidFill>
                <a:latin typeface="Times New Roman" panose="02020603050405020304" pitchFamily="18" charset="0"/>
                <a:cs typeface="Times New Roman" panose="02020603050405020304" pitchFamily="18" charset="0"/>
              </a:rPr>
              <a:t>We are here</a:t>
            </a:r>
            <a:endParaRPr lang="sv-SE" sz="2400" b="1" dirty="0">
              <a:solidFill>
                <a:srgbClr val="00B050"/>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L1  Fundamentals of</a:t>
            </a:r>
          </a:p>
          <a:p>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Neural Networks</a:t>
            </a:r>
          </a:p>
          <a:p>
            <a:endParaRPr lang="sv-SE" dirty="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McCulloch and Pitts</a:t>
            </a:r>
          </a:p>
          <a:p>
            <a:endParaRPr lang="sv-SE" dirty="0" smtClean="0">
              <a:solidFill>
                <a:schemeClr val="accent5">
                  <a:lumMod val="50000"/>
                </a:schemeClr>
              </a:solidFill>
              <a:latin typeface="Times New Roman" panose="02020603050405020304" pitchFamily="18" charset="0"/>
              <a:cs typeface="Times New Roman" panose="02020603050405020304" pitchFamily="18" charset="0"/>
            </a:endParaRPr>
          </a:p>
          <a:p>
            <a:endParaRPr lang="sv-SE" dirty="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Supervised learning         </a:t>
            </a:r>
            <a:r>
              <a:rPr lang="sv-SE" dirty="0" smtClean="0">
                <a:solidFill>
                  <a:schemeClr val="tx2"/>
                </a:solidFill>
                <a:latin typeface="Times New Roman" panose="02020603050405020304" pitchFamily="18" charset="0"/>
                <a:cs typeface="Times New Roman" panose="02020603050405020304" pitchFamily="18" charset="0"/>
              </a:rPr>
              <a:t>L2     </a:t>
            </a:r>
            <a:r>
              <a:rPr lang="sv-SE" dirty="0" smtClean="0">
                <a:solidFill>
                  <a:schemeClr val="accent5">
                    <a:lumMod val="50000"/>
                  </a:schemeClr>
                </a:solidFill>
                <a:latin typeface="Times New Roman" panose="02020603050405020304" pitchFamily="18" charset="0"/>
                <a:cs typeface="Times New Roman" panose="02020603050405020304" pitchFamily="18" charset="0"/>
              </a:rPr>
              <a:t>Perceptrons      </a:t>
            </a:r>
            <a:r>
              <a:rPr lang="sv-SE" dirty="0" smtClean="0">
                <a:solidFill>
                  <a:srgbClr val="FF0000"/>
                </a:solidFill>
                <a:latin typeface="Times New Roman" panose="02020603050405020304" pitchFamily="18" charset="0"/>
                <a:cs typeface="Times New Roman" panose="02020603050405020304" pitchFamily="18" charset="0"/>
              </a:rPr>
              <a:t>Linear</a:t>
            </a:r>
            <a:r>
              <a:rPr lang="sv-SE" dirty="0" smtClean="0">
                <a:solidFill>
                  <a:schemeClr val="accent5">
                    <a:lumMod val="50000"/>
                  </a:schemeClr>
                </a:solidFill>
                <a:latin typeface="Times New Roman" panose="02020603050405020304" pitchFamily="18" charset="0"/>
                <a:cs typeface="Times New Roman" panose="02020603050405020304" pitchFamily="18" charset="0"/>
              </a:rPr>
              <a:t>			L6 Hebbian Learning and</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 classification</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classification</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Associative Memory</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 regression</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L3 och L4   Feed forward multiple layer          </a:t>
            </a:r>
            <a:r>
              <a:rPr lang="sv-SE" dirty="0" smtClean="0">
                <a:solidFill>
                  <a:srgbClr val="FF0000"/>
                </a:solidFill>
                <a:latin typeface="Times New Roman" panose="02020603050405020304" pitchFamily="18" charset="0"/>
                <a:cs typeface="Times New Roman" panose="02020603050405020304" pitchFamily="18" charset="0"/>
              </a:rPr>
              <a:t>Reinforcement</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networks and Backpropagation      </a:t>
            </a:r>
            <a:r>
              <a:rPr lang="sv-SE" dirty="0" smtClean="0">
                <a:solidFill>
                  <a:srgbClr val="FF0000"/>
                </a:solidFill>
                <a:latin typeface="Times New Roman" panose="02020603050405020304" pitchFamily="18" charset="0"/>
                <a:cs typeface="Times New Roman" panose="02020603050405020304" pitchFamily="18" charset="0"/>
              </a:rPr>
              <a:t>learning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Unsupervised learning</a:t>
            </a:r>
          </a:p>
          <a:p>
            <a:endParaRPr lang="sv-SE" dirty="0">
              <a:solidFill>
                <a:schemeClr val="accent5">
                  <a:lumMod val="50000"/>
                </a:schemeClr>
              </a:solidFill>
              <a:latin typeface="Times New Roman" panose="02020603050405020304" pitchFamily="18" charset="0"/>
              <a:cs typeface="Times New Roman" panose="02020603050405020304" pitchFamily="18" charset="0"/>
            </a:endParaRPr>
          </a:p>
          <a:p>
            <a:endParaRPr lang="sv-SE" dirty="0" smtClean="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L5 Recurrent Neural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Sequence and</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L7  Hopfield </a:t>
            </a:r>
            <a:r>
              <a:rPr lang="sv-SE" dirty="0">
                <a:solidFill>
                  <a:schemeClr val="accent5">
                    <a:lumMod val="50000"/>
                  </a:schemeClr>
                </a:solidFill>
                <a:latin typeface="Times New Roman" panose="02020603050405020304" pitchFamily="18" charset="0"/>
                <a:cs typeface="Times New Roman" panose="02020603050405020304" pitchFamily="18" charset="0"/>
              </a:rPr>
              <a:t>Networks and </a:t>
            </a:r>
            <a:endParaRPr lang="sv-SE" dirty="0" smtClean="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rgbClr val="FF0000"/>
                </a:solidFill>
                <a:latin typeface="Times New Roman" panose="02020603050405020304" pitchFamily="18" charset="0"/>
                <a:cs typeface="Times New Roman" panose="02020603050405020304" pitchFamily="18" charset="0"/>
              </a:rPr>
              <a:t>Perception</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Networks (RNN)	</a:t>
            </a:r>
            <a:r>
              <a:rPr lang="sv-SE" dirty="0" smtClean="0">
                <a:solidFill>
                  <a:srgbClr val="FF0000"/>
                </a:solidFill>
                <a:latin typeface="Times New Roman" panose="02020603050405020304" pitchFamily="18" charset="0"/>
                <a:cs typeface="Times New Roman" panose="02020603050405020304" pitchFamily="18" charset="0"/>
              </a:rPr>
              <a:t>temporal data</a:t>
            </a:r>
            <a:r>
              <a:rPr lang="sv-SE" dirty="0" smtClean="0">
                <a:solidFill>
                  <a:schemeClr val="accent5">
                    <a:lumMod val="50000"/>
                  </a:schemeClr>
                </a:solidFill>
                <a:latin typeface="Times New Roman" panose="02020603050405020304" pitchFamily="18" charset="0"/>
                <a:cs typeface="Times New Roman" panose="02020603050405020304" pitchFamily="18" charset="0"/>
              </a:rPr>
              <a:t>		       Boltzman </a:t>
            </a:r>
            <a:r>
              <a:rPr lang="sv-SE" dirty="0">
                <a:solidFill>
                  <a:schemeClr val="accent5">
                    <a:lumMod val="50000"/>
                  </a:schemeClr>
                </a:solidFill>
                <a:latin typeface="Times New Roman" panose="02020603050405020304" pitchFamily="18" charset="0"/>
                <a:cs typeface="Times New Roman" panose="02020603050405020304" pitchFamily="18" charset="0"/>
              </a:rPr>
              <a:t>Machines</a:t>
            </a:r>
            <a:endParaRPr lang="sv-SE" dirty="0" smtClean="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L8  Convolutional Neural</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Networks (CNN)</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L9 Deep Learning and </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recent developments</a:t>
            </a:r>
            <a:endParaRPr lang="en-US" dirty="0">
              <a:solidFill>
                <a:schemeClr val="accent5">
                  <a:lumMod val="50000"/>
                </a:schemeClr>
              </a:solidFill>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4433104" y="1990846"/>
            <a:ext cx="11574" cy="486136"/>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493134" y="3846653"/>
            <a:ext cx="1483489" cy="1188334"/>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454324" y="3846653"/>
            <a:ext cx="11574" cy="486136"/>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647925" y="1886673"/>
            <a:ext cx="2616399" cy="590309"/>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17672" y="2781782"/>
            <a:ext cx="11574" cy="486136"/>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70522" y="5541379"/>
            <a:ext cx="787078" cy="489031"/>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053559" y="5052348"/>
            <a:ext cx="2210765" cy="885465"/>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465898" y="5017626"/>
            <a:ext cx="0" cy="749460"/>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306046" y="3113590"/>
            <a:ext cx="0" cy="1219199"/>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5497975" y="771647"/>
            <a:ext cx="2467336" cy="790935"/>
          </a:xfrm>
          <a:prstGeom prst="line">
            <a:avLst/>
          </a:prstGeom>
          <a:ln w="762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606858" y="5856276"/>
            <a:ext cx="0" cy="749460"/>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907599" y="5856276"/>
            <a:ext cx="1724575" cy="646331"/>
          </a:xfrm>
          <a:prstGeom prst="rect">
            <a:avLst/>
          </a:prstGeom>
          <a:noFill/>
        </p:spPr>
        <p:txBody>
          <a:bodyPr wrap="none" rtlCol="0">
            <a:spAutoFit/>
          </a:bodyPr>
          <a:lstStyle/>
          <a:p>
            <a:r>
              <a:rPr lang="sv-SE" b="1" dirty="0" smtClean="0">
                <a:latin typeface="Times New Roman" panose="02020603050405020304" pitchFamily="18" charset="0"/>
                <a:cs typeface="Times New Roman" panose="02020603050405020304" pitchFamily="18" charset="0"/>
              </a:rPr>
              <a:t>Development of</a:t>
            </a:r>
          </a:p>
          <a:p>
            <a:r>
              <a:rPr lang="sv-SE" b="1" dirty="0">
                <a:latin typeface="Times New Roman" panose="02020603050405020304" pitchFamily="18" charset="0"/>
                <a:cs typeface="Times New Roman" panose="02020603050405020304" pitchFamily="18" charset="0"/>
              </a:rPr>
              <a:t>t</a:t>
            </a:r>
            <a:r>
              <a:rPr lang="sv-SE" b="1" dirty="0" smtClean="0">
                <a:latin typeface="Times New Roman" panose="02020603050405020304" pitchFamily="18" charset="0"/>
                <a:cs typeface="Times New Roman" panose="02020603050405020304" pitchFamily="18" charset="0"/>
              </a:rPr>
              <a:t>he ANN field</a:t>
            </a:r>
            <a:endParaRPr lang="en-US" b="1" dirty="0">
              <a:latin typeface="Times New Roman" panose="02020603050405020304" pitchFamily="18" charset="0"/>
              <a:cs typeface="Times New Roman" panose="02020603050405020304" pitchFamily="18" charset="0"/>
            </a:endParaRPr>
          </a:p>
        </p:txBody>
      </p:sp>
      <p:sp>
        <p:nvSpPr>
          <p:cNvPr id="3" name="Rectangle 2"/>
          <p:cNvSpPr/>
          <p:nvPr/>
        </p:nvSpPr>
        <p:spPr>
          <a:xfrm>
            <a:off x="3508397" y="6488668"/>
            <a:ext cx="2820516" cy="369332"/>
          </a:xfrm>
          <a:prstGeom prst="rect">
            <a:avLst/>
          </a:prstGeom>
        </p:spPr>
        <p:txBody>
          <a:bodyPr wrap="none">
            <a:spAutoFit/>
          </a:bodyPr>
          <a:lstStyle/>
          <a:p>
            <a:r>
              <a:rPr lang="sv-SE" dirty="0">
                <a:solidFill>
                  <a:schemeClr val="accent5">
                    <a:lumMod val="50000"/>
                  </a:schemeClr>
                </a:solidFill>
                <a:latin typeface="Times New Roman" panose="02020603050405020304" pitchFamily="18" charset="0"/>
                <a:cs typeface="Times New Roman" panose="02020603050405020304" pitchFamily="18" charset="0"/>
              </a:rPr>
              <a:t>L10 Tutorial on assignments</a:t>
            </a:r>
            <a:endParaRPr lang="en-US"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076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598702"/>
            <a:ext cx="10954214" cy="5016758"/>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Deep Learning   (1986....2000....2012....2018.....)</a:t>
            </a:r>
          </a:p>
          <a:p>
            <a:endParaRPr lang="sv-SE" b="1"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1986    </a:t>
            </a:r>
            <a:r>
              <a:rPr lang="en-US" dirty="0">
                <a:latin typeface="Times New Roman" panose="02020603050405020304" pitchFamily="18" charset="0"/>
                <a:cs typeface="Times New Roman" panose="02020603050405020304" pitchFamily="18" charset="0"/>
              </a:rPr>
              <a:t>Rina </a:t>
            </a:r>
            <a:r>
              <a:rPr lang="en-US" dirty="0" err="1">
                <a:latin typeface="Times New Roman" panose="02020603050405020304" pitchFamily="18" charset="0"/>
                <a:cs typeface="Times New Roman" panose="02020603050405020304" pitchFamily="18" charset="0"/>
              </a:rPr>
              <a:t>Dechter</a:t>
            </a:r>
            <a:r>
              <a:rPr lang="en-US" dirty="0">
                <a:latin typeface="Times New Roman" panose="02020603050405020304" pitchFamily="18" charset="0"/>
                <a:cs typeface="Times New Roman" panose="02020603050405020304" pitchFamily="18" charset="0"/>
              </a:rPr>
              <a:t> introduced the term </a:t>
            </a:r>
            <a:r>
              <a:rPr lang="en-US" i="1" dirty="0" smtClean="0">
                <a:latin typeface="Times New Roman" panose="02020603050405020304" pitchFamily="18" charset="0"/>
                <a:cs typeface="Times New Roman" panose="02020603050405020304" pitchFamily="18" charset="0"/>
              </a:rPr>
              <a:t>Deep Learning</a:t>
            </a:r>
            <a:r>
              <a:rPr lang="en-US" dirty="0">
                <a:latin typeface="Times New Roman" panose="02020603050405020304" pitchFamily="18" charset="0"/>
                <a:cs typeface="Times New Roman" panose="02020603050405020304" pitchFamily="18" charset="0"/>
              </a:rPr>
              <a:t>, </a:t>
            </a:r>
            <a:r>
              <a:rPr lang="sv-SE" dirty="0">
                <a:latin typeface="Times New Roman" panose="02020603050405020304" pitchFamily="18" charset="0"/>
                <a:cs typeface="Times New Roman" panose="02020603050405020304" pitchFamily="18" charset="0"/>
              </a:rPr>
              <a:t>but not primarily in the context of ANNs. </a:t>
            </a:r>
          </a:p>
          <a:p>
            <a:r>
              <a:rPr lang="sv-SE" dirty="0">
                <a:latin typeface="Times New Roman" panose="02020603050405020304" pitchFamily="18" charset="0"/>
                <a:cs typeface="Times New Roman" panose="02020603050405020304" pitchFamily="18" charset="0"/>
              </a:rPr>
              <a:t>	</a:t>
            </a:r>
            <a:endParaRPr lang="sv-SE" dirty="0" smtClean="0">
              <a:latin typeface="Times New Roman" panose="02020603050405020304" pitchFamily="18" charset="0"/>
              <a:cs typeface="Times New Roman" panose="02020603050405020304" pitchFamily="18" charset="0"/>
            </a:endParaRPr>
          </a:p>
          <a:p>
            <a:pPr marL="457200" indent="-457200">
              <a:buAutoNum type="arabicPlain" startAt="1986"/>
            </a:pPr>
            <a:r>
              <a:rPr lang="sv-SE" dirty="0" smtClean="0">
                <a:latin typeface="Times New Roman" panose="02020603050405020304" pitchFamily="18" charset="0"/>
                <a:cs typeface="Times New Roman" panose="02020603050405020304" pitchFamily="18" charset="0"/>
              </a:rPr>
              <a:t>   The term could easily have been used for  the  work by Rumelhart and Hinton that revived</a:t>
            </a:r>
          </a:p>
          <a:p>
            <a:r>
              <a:rPr lang="sv-SE" dirty="0">
                <a:latin typeface="Times New Roman" panose="02020603050405020304" pitchFamily="18" charset="0"/>
                <a:cs typeface="Times New Roman" panose="02020603050405020304" pitchFamily="18" charset="0"/>
              </a:rPr>
              <a:t> </a:t>
            </a:r>
            <a:r>
              <a:rPr lang="sv-SE" dirty="0" smtClean="0">
                <a:latin typeface="Times New Roman" panose="02020603050405020304" pitchFamily="18" charset="0"/>
                <a:cs typeface="Times New Roman" panose="02020603050405020304" pitchFamily="18" charset="0"/>
              </a:rPr>
              <a:t>          the ANN field but it was NOT.</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2000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term </a:t>
            </a:r>
            <a:r>
              <a:rPr lang="en-US" i="1" dirty="0">
                <a:latin typeface="Times New Roman" panose="02020603050405020304" pitchFamily="18" charset="0"/>
                <a:cs typeface="Times New Roman" panose="02020603050405020304" pitchFamily="18" charset="0"/>
              </a:rPr>
              <a:t>Deep Learning </a:t>
            </a:r>
            <a:r>
              <a:rPr lang="en-US" i="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was </a:t>
            </a:r>
            <a:r>
              <a:rPr lang="en-US" dirty="0">
                <a:latin typeface="Times New Roman" panose="02020603050405020304" pitchFamily="18" charset="0"/>
                <a:cs typeface="Times New Roman" panose="02020603050405020304" pitchFamily="18" charset="0"/>
              </a:rPr>
              <a:t>first used </a:t>
            </a:r>
            <a:r>
              <a:rPr lang="en-US" dirty="0" smtClean="0">
                <a:latin typeface="Times New Roman" panose="02020603050405020304" pitchFamily="18" charset="0"/>
                <a:cs typeface="Times New Roman" panose="02020603050405020304" pitchFamily="18" charset="0"/>
              </a:rPr>
              <a:t>in the ANN context by </a:t>
            </a:r>
            <a:r>
              <a:rPr lang="en-US" dirty="0">
                <a:latin typeface="Times New Roman" panose="02020603050405020304" pitchFamily="18" charset="0"/>
                <a:cs typeface="Times New Roman" panose="02020603050405020304" pitchFamily="18" charset="0"/>
              </a:rPr>
              <a:t> Igor Aizenberg and </a:t>
            </a:r>
            <a:r>
              <a:rPr lang="en-US" dirty="0" smtClean="0">
                <a:latin typeface="Times New Roman" panose="02020603050405020304" pitchFamily="18" charset="0"/>
                <a:cs typeface="Times New Roman" panose="02020603050405020304" pitchFamily="18" charset="0"/>
              </a:rPr>
              <a:t>colleagues.</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2012 </a:t>
            </a:r>
            <a:r>
              <a:rPr lang="sv-SE" i="1" dirty="0" smtClean="0">
                <a:latin typeface="Times New Roman" panose="02020603050405020304" pitchFamily="18" charset="0"/>
                <a:cs typeface="Times New Roman" panose="02020603050405020304" pitchFamily="18" charset="0"/>
              </a:rPr>
              <a:t>  </a:t>
            </a:r>
            <a:r>
              <a:rPr lang="sv-SE" dirty="0" smtClean="0">
                <a:latin typeface="Times New Roman" panose="02020603050405020304" pitchFamily="18" charset="0"/>
                <a:cs typeface="Times New Roman" panose="02020603050405020304" pitchFamily="18" charset="0"/>
              </a:rPr>
              <a:t>The use of term took off after theAlexnet breakthrough in the Imagenet challenge </a:t>
            </a:r>
            <a:r>
              <a:rPr lang="sv-SE" i="1" dirty="0" smtClean="0">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Geoffrey </a:t>
            </a:r>
            <a:r>
              <a:rPr lang="en-US" dirty="0">
                <a:latin typeface="Times New Roman" panose="02020603050405020304" pitchFamily="18" charset="0"/>
                <a:cs typeface="Times New Roman" panose="02020603050405020304" pitchFamily="18" charset="0"/>
              </a:rPr>
              <a:t>Hinton </a:t>
            </a:r>
            <a:r>
              <a:rPr lang="en-US" dirty="0" smtClean="0">
                <a:latin typeface="Times New Roman" panose="02020603050405020304" pitchFamily="18" charset="0"/>
                <a:cs typeface="Times New Roman" panose="02020603050405020304" pitchFamily="18" charset="0"/>
              </a:rPr>
              <a:t>Alex 	</a:t>
            </a:r>
            <a:r>
              <a:rPr lang="en-US" dirty="0" err="1" smtClean="0">
                <a:latin typeface="Times New Roman" panose="02020603050405020304" pitchFamily="18" charset="0"/>
                <a:cs typeface="Times New Roman" panose="02020603050405020304" pitchFamily="18" charset="0"/>
              </a:rPr>
              <a:t>Krizhevsky</a:t>
            </a:r>
            <a:r>
              <a:rPr lang="en-US" dirty="0">
                <a:latin typeface="Times New Roman" panose="02020603050405020304" pitchFamily="18" charset="0"/>
                <a:cs typeface="Times New Roman" panose="02020603050405020304" pitchFamily="18" charset="0"/>
              </a:rPr>
              <a:t> and Ilya </a:t>
            </a:r>
            <a:r>
              <a:rPr lang="en-US" dirty="0" err="1" smtClean="0">
                <a:latin typeface="Times New Roman" panose="02020603050405020304" pitchFamily="18" charset="0"/>
                <a:cs typeface="Times New Roman" panose="02020603050405020304" pitchFamily="18" charset="0"/>
              </a:rPr>
              <a:t>Sutskever</a:t>
            </a:r>
            <a:r>
              <a:rPr lang="en-US" dirty="0">
                <a:latin typeface="Times New Roman" panose="02020603050405020304" pitchFamily="18" charset="0"/>
                <a:cs typeface="Times New Roman" panose="02020603050405020304" pitchFamily="18" charset="0"/>
              </a:rPr>
              <a:t>.</a:t>
            </a:r>
            <a:endParaRPr lang="sv-SE" dirty="0" smtClean="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pPr marL="342900" indent="-342900">
              <a:buAutoNum type="arabicPlain" startAt="2018"/>
            </a:pPr>
            <a:r>
              <a:rPr lang="sv-SE" dirty="0" smtClean="0">
                <a:latin typeface="Times New Roman" panose="02020603050405020304" pitchFamily="18" charset="0"/>
                <a:cs typeface="Times New Roman" panose="02020603050405020304" pitchFamily="18" charset="0"/>
              </a:rPr>
              <a:t>    Dominates as a term referering to work on ANN in Machine Learning.</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Is Deep Learning just the term for state of the art work in ANN or is it something more specific?</a:t>
            </a:r>
            <a:endParaRPr lang="sv-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6176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141" y="393290"/>
            <a:ext cx="6731707" cy="5755422"/>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2800" b="1" i="1" dirty="0">
                <a:latin typeface="Times New Roman" panose="02020603050405020304" pitchFamily="18" charset="0"/>
                <a:cs typeface="Times New Roman" panose="02020603050405020304" pitchFamily="18" charset="0"/>
              </a:rPr>
              <a:t>Thanks for your attention!</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2800" dirty="0" smtClean="0">
                <a:latin typeface="Times New Roman" panose="02020603050405020304" pitchFamily="18" charset="0"/>
                <a:cs typeface="Times New Roman" panose="02020603050405020304" pitchFamily="18" charset="0"/>
              </a:rPr>
              <a:t>The next lecture 6.2 will be on the topic:</a:t>
            </a:r>
          </a:p>
          <a:p>
            <a:endParaRPr lang="sv-SE" sz="3200" b="1" dirty="0">
              <a:latin typeface="Times New Roman" panose="02020603050405020304" pitchFamily="18" charset="0"/>
              <a:cs typeface="Times New Roman" panose="02020603050405020304" pitchFamily="18" charset="0"/>
            </a:endParaRPr>
          </a:p>
          <a:p>
            <a:r>
              <a:rPr lang="sv-SE" sz="3200" b="1" smtClean="0">
                <a:latin typeface="Times New Roman" panose="02020603050405020304" pitchFamily="18" charset="0"/>
                <a:cs typeface="Times New Roman" panose="02020603050405020304" pitchFamily="18" charset="0"/>
              </a:rPr>
              <a:t>Perceptrons</a:t>
            </a:r>
            <a:endParaRPr lang="en-US" sz="3200" b="1" dirty="0" smtClean="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9832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677" y="0"/>
            <a:ext cx="8445357" cy="6894195"/>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Learning mechanisms in Symbolic and </a:t>
            </a:r>
          </a:p>
          <a:p>
            <a:r>
              <a:rPr lang="sv-SE" sz="3200" b="1" dirty="0" smtClean="0">
                <a:latin typeface="Times New Roman" panose="02020603050405020304" pitchFamily="18" charset="0"/>
                <a:cs typeface="Times New Roman" panose="02020603050405020304" pitchFamily="18" charset="0"/>
              </a:rPr>
              <a:t>Sub-symbolic Systems</a:t>
            </a:r>
          </a:p>
          <a:p>
            <a:endParaRPr lang="sv-SE"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Symbolic systems are exemplified by representations such as Logical, Functional and Object oriented representations and specific representation schemes like Production Rules, Decision Trees, Bayesian Networks  and Semantic Networks.</a:t>
            </a:r>
          </a:p>
          <a:p>
            <a:pPr marL="285750"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Subsymbolic systems are exemplified by ANNs and Genetic Algorithms.</a:t>
            </a:r>
          </a:p>
          <a:p>
            <a:endParaRPr lang="sv-SE" sz="1200"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A few important differences (and similarities) with respect to Learning</a:t>
            </a:r>
          </a:p>
          <a:p>
            <a:endParaRPr lang="sv-SE" sz="1400" dirty="0">
              <a:latin typeface="Times New Roman" panose="02020603050405020304" pitchFamily="18" charset="0"/>
              <a:cs typeface="Times New Roman" panose="02020603050405020304" pitchFamily="18" charset="0"/>
            </a:endParaRPr>
          </a:p>
          <a:p>
            <a:pPr marL="342900" indent="-342900">
              <a:buAutoNum type="arabicPeriod"/>
            </a:pPr>
            <a:r>
              <a:rPr lang="sv-SE" dirty="0" smtClean="0">
                <a:latin typeface="Times New Roman" panose="02020603050405020304" pitchFamily="18" charset="0"/>
                <a:cs typeface="Times New Roman" panose="02020603050405020304" pitchFamily="18" charset="0"/>
              </a:rPr>
              <a:t>Learning mechanisms are typically add-ons to the normally  static kernels of symbolic systems. In contrast Learning mechanisms are typically embedded in the core of sub-symbolic systems.</a:t>
            </a:r>
            <a:endParaRPr lang="sv-SE" dirty="0">
              <a:latin typeface="Times New Roman" panose="02020603050405020304" pitchFamily="18" charset="0"/>
              <a:cs typeface="Times New Roman" panose="02020603050405020304" pitchFamily="18" charset="0"/>
            </a:endParaRPr>
          </a:p>
          <a:p>
            <a:pPr marL="342900" indent="-342900">
              <a:buAutoNum type="arabicPeriod"/>
            </a:pPr>
            <a:r>
              <a:rPr lang="sv-SE" dirty="0" smtClean="0">
                <a:latin typeface="Times New Roman" panose="02020603050405020304" pitchFamily="18" charset="0"/>
                <a:cs typeface="Times New Roman" panose="02020603050405020304" pitchFamily="18" charset="0"/>
              </a:rPr>
              <a:t>As a consequence problem solving and learning are much more tightly integrated in sub-symbolic systems than in symbolic.</a:t>
            </a:r>
          </a:p>
          <a:p>
            <a:pPr marL="342900" indent="-342900">
              <a:buAutoNum type="arabicPeriod"/>
            </a:pPr>
            <a:r>
              <a:rPr lang="sv-SE" dirty="0" smtClean="0">
                <a:latin typeface="Times New Roman" panose="02020603050405020304" pitchFamily="18" charset="0"/>
                <a:cs typeface="Times New Roman" panose="02020603050405020304" pitchFamily="18" charset="0"/>
              </a:rPr>
              <a:t>What is learned and how is normally very concrete and explicit in symbolic systems, while in sub-symbolic systems the process as well as the result is very much the opposite in sub-symbolic systems</a:t>
            </a:r>
            <a:endParaRPr lang="sv-SE" dirty="0">
              <a:latin typeface="Times New Roman" panose="02020603050405020304" pitchFamily="18" charset="0"/>
              <a:cs typeface="Times New Roman" panose="02020603050405020304" pitchFamily="18" charset="0"/>
            </a:endParaRPr>
          </a:p>
          <a:p>
            <a:pPr marL="342900" indent="-342900">
              <a:buAutoNum type="arabicPeriod"/>
            </a:pPr>
            <a:r>
              <a:rPr lang="sv-SE" dirty="0" smtClean="0">
                <a:latin typeface="Times New Roman" panose="02020603050405020304" pitchFamily="18" charset="0"/>
                <a:cs typeface="Times New Roman" panose="02020603050405020304" pitchFamily="18" charset="0"/>
              </a:rPr>
              <a:t>To learn new structures in Symbolic Systems means to literally reshape and extend current structures. In contrast sub-symbolic systems pre-allocate large</a:t>
            </a:r>
          </a:p>
          <a:p>
            <a:r>
              <a:rPr lang="sv-SE" dirty="0">
                <a:latin typeface="Times New Roman" panose="02020603050405020304" pitchFamily="18" charset="0"/>
                <a:cs typeface="Times New Roman" panose="02020603050405020304" pitchFamily="18" charset="0"/>
              </a:rPr>
              <a:t> </a:t>
            </a:r>
            <a:r>
              <a:rPr lang="sv-SE" dirty="0" smtClean="0">
                <a:latin typeface="Times New Roman" panose="02020603050405020304" pitchFamily="18" charset="0"/>
                <a:cs typeface="Times New Roman" panose="02020603050405020304" pitchFamily="18" charset="0"/>
              </a:rPr>
              <a:t>     and initially not used structures that are incrementally taken into use as       </a:t>
            </a:r>
          </a:p>
          <a:p>
            <a:r>
              <a:rPr lang="sv-SE" dirty="0">
                <a:latin typeface="Times New Roman" panose="02020603050405020304" pitchFamily="18" charset="0"/>
                <a:cs typeface="Times New Roman" panose="02020603050405020304" pitchFamily="18" charset="0"/>
              </a:rPr>
              <a:t> </a:t>
            </a:r>
            <a:r>
              <a:rPr lang="sv-SE" dirty="0" smtClean="0">
                <a:latin typeface="Times New Roman" panose="02020603050405020304" pitchFamily="18" charset="0"/>
                <a:cs typeface="Times New Roman" panose="02020603050405020304" pitchFamily="18" charset="0"/>
              </a:rPr>
              <a:t>     learning proceeds. The trick is to convert structure learning into parameter learning.</a:t>
            </a:r>
          </a:p>
          <a:p>
            <a:r>
              <a:rPr lang="sv-SE" dirty="0" smtClean="0">
                <a:latin typeface="Times New Roman" panose="02020603050405020304" pitchFamily="18" charset="0"/>
                <a:cs typeface="Times New Roman" panose="02020603050405020304" pitchFamily="18" charset="0"/>
              </a:rPr>
              <a:t>5.    For parameter learning the differences  are less articulated.</a:t>
            </a:r>
          </a:p>
        </p:txBody>
      </p:sp>
    </p:spTree>
    <p:extLst>
      <p:ext uri="{BB962C8B-B14F-4D97-AF65-F5344CB8AC3E}">
        <p14:creationId xmlns:p14="http://schemas.microsoft.com/office/powerpoint/2010/main" val="4087802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870" y="320834"/>
            <a:ext cx="7510409" cy="6124754"/>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Learning in Artificial Neural Networks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Learning </a:t>
            </a:r>
            <a:r>
              <a:rPr lang="en-US" dirty="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an artificial </a:t>
            </a:r>
            <a:r>
              <a:rPr lang="en-US" dirty="0">
                <a:latin typeface="Times New Roman" panose="02020603050405020304" pitchFamily="18" charset="0"/>
                <a:cs typeface="Times New Roman" panose="02020603050405020304" pitchFamily="18" charset="0"/>
              </a:rPr>
              <a:t>neural network is normally accomplished through an adaptive procedure, known as </a:t>
            </a:r>
            <a:r>
              <a:rPr lang="en-US" dirty="0" smtClean="0">
                <a:latin typeface="Times New Roman" panose="02020603050405020304" pitchFamily="18" charset="0"/>
                <a:cs typeface="Times New Roman" panose="02020603050405020304" pitchFamily="18" charset="0"/>
              </a:rPr>
              <a:t>a learning </a:t>
            </a:r>
            <a:r>
              <a:rPr lang="en-US" dirty="0">
                <a:latin typeface="Times New Roman" panose="02020603050405020304" pitchFamily="18" charset="0"/>
                <a:cs typeface="Times New Roman" panose="02020603050405020304" pitchFamily="18" charset="0"/>
              </a:rPr>
              <a:t>rule or algorithm whereby the weights </a:t>
            </a:r>
            <a:r>
              <a:rPr lang="en-US" dirty="0" smtClean="0">
                <a:latin typeface="Times New Roman" panose="02020603050405020304" pitchFamily="18" charset="0"/>
                <a:cs typeface="Times New Roman" panose="02020603050405020304" pitchFamily="18" charset="0"/>
              </a:rPr>
              <a:t>and biases of </a:t>
            </a:r>
            <a:r>
              <a:rPr lang="en-US" dirty="0">
                <a:latin typeface="Times New Roman" panose="02020603050405020304" pitchFamily="18" charset="0"/>
                <a:cs typeface="Times New Roman" panose="02020603050405020304" pitchFamily="18" charset="0"/>
              </a:rPr>
              <a:t>the network are incrementally </a:t>
            </a:r>
            <a:r>
              <a:rPr lang="en-US" dirty="0" smtClean="0">
                <a:latin typeface="Times New Roman" panose="02020603050405020304" pitchFamily="18" charset="0"/>
                <a:cs typeface="Times New Roman" panose="02020603050405020304" pitchFamily="18" charset="0"/>
              </a:rPr>
              <a:t>adjusted.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Potentially </a:t>
            </a:r>
            <a:r>
              <a:rPr lang="sv-SE" dirty="0" smtClean="0">
                <a:latin typeface="Times New Roman" panose="02020603050405020304" pitchFamily="18" charset="0"/>
                <a:cs typeface="Times New Roman" panose="02020603050405020304" pitchFamily="18" charset="0"/>
              </a:rPr>
              <a:t>hyper parameters </a:t>
            </a:r>
            <a:r>
              <a:rPr lang="sv-SE" dirty="0">
                <a:latin typeface="Times New Roman" panose="02020603050405020304" pitchFamily="18" charset="0"/>
                <a:cs typeface="Times New Roman" panose="02020603050405020304" pitchFamily="18" charset="0"/>
              </a:rPr>
              <a:t>may also be learned.</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For several reasons, the learning process  </a:t>
            </a:r>
            <a:r>
              <a:rPr lang="en-US" dirty="0">
                <a:latin typeface="Times New Roman" panose="02020603050405020304" pitchFamily="18" charset="0"/>
                <a:cs typeface="Times New Roman" panose="02020603050405020304" pitchFamily="18" charset="0"/>
              </a:rPr>
              <a:t>is best viewed as an </a:t>
            </a:r>
            <a:r>
              <a:rPr lang="en-US" dirty="0" smtClean="0">
                <a:latin typeface="Times New Roman" panose="02020603050405020304" pitchFamily="18" charset="0"/>
                <a:cs typeface="Times New Roman" panose="02020603050405020304" pitchFamily="18" charset="0"/>
              </a:rPr>
              <a:t>optimization process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More </a:t>
            </a:r>
            <a:r>
              <a:rPr lang="en-US" dirty="0">
                <a:latin typeface="Times New Roman" panose="02020603050405020304" pitchFamily="18" charset="0"/>
                <a:cs typeface="Times New Roman" panose="02020603050405020304" pitchFamily="18" charset="0"/>
              </a:rPr>
              <a:t>precisely, the learning </a:t>
            </a:r>
            <a:r>
              <a:rPr lang="en-US" dirty="0" smtClean="0">
                <a:latin typeface="Times New Roman" panose="02020603050405020304" pitchFamily="18" charset="0"/>
                <a:cs typeface="Times New Roman" panose="02020603050405020304" pitchFamily="18" charset="0"/>
              </a:rPr>
              <a:t>process </a:t>
            </a:r>
            <a:r>
              <a:rPr lang="en-US" dirty="0">
                <a:latin typeface="Times New Roman" panose="02020603050405020304" pitchFamily="18" charset="0"/>
                <a:cs typeface="Times New Roman" panose="02020603050405020304" pitchFamily="18" charset="0"/>
              </a:rPr>
              <a:t>can be viewed as </a:t>
            </a:r>
            <a:r>
              <a:rPr lang="en-US" dirty="0" smtClean="0">
                <a:latin typeface="Times New Roman" panose="02020603050405020304" pitchFamily="18" charset="0"/>
                <a:cs typeface="Times New Roman" panose="02020603050405020304" pitchFamily="18" charset="0"/>
              </a:rPr>
              <a:t>search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a multi-dimensional </a:t>
            </a:r>
            <a:r>
              <a:rPr lang="en-US" dirty="0" smtClean="0">
                <a:latin typeface="Times New Roman" panose="02020603050405020304" pitchFamily="18" charset="0"/>
                <a:cs typeface="Times New Roman" panose="02020603050405020304" pitchFamily="18" charset="0"/>
              </a:rPr>
              <a:t>parameter (weight</a:t>
            </a:r>
            <a:r>
              <a:rPr lang="en-US" dirty="0">
                <a:latin typeface="Times New Roman" panose="02020603050405020304" pitchFamily="18" charset="0"/>
                <a:cs typeface="Times New Roman" panose="02020603050405020304" pitchFamily="18" charset="0"/>
              </a:rPr>
              <a:t>) space </a:t>
            </a:r>
            <a:r>
              <a:rPr lang="en-US" dirty="0" smtClean="0">
                <a:latin typeface="Times New Roman" panose="02020603050405020304" pitchFamily="18" charset="0"/>
                <a:cs typeface="Times New Roman" panose="02020603050405020304" pitchFamily="18" charset="0"/>
              </a:rPr>
              <a:t>or </a:t>
            </a:r>
            <a:r>
              <a:rPr lang="en-US" dirty="0" smtClean="0">
                <a:latin typeface="Times New Roman" panose="02020603050405020304" pitchFamily="18" charset="0"/>
                <a:cs typeface="Times New Roman" panose="02020603050405020304" pitchFamily="18" charset="0"/>
              </a:rPr>
              <a:t>as a tentative solution </a:t>
            </a:r>
            <a:r>
              <a:rPr lang="en-US" dirty="0" smtClean="0">
                <a:latin typeface="Times New Roman" panose="02020603050405020304" pitchFamily="18" charset="0"/>
                <a:cs typeface="Times New Roman" panose="02020603050405020304" pitchFamily="18" charset="0"/>
              </a:rPr>
              <a:t>which </a:t>
            </a:r>
            <a:r>
              <a:rPr lang="en-US" dirty="0">
                <a:latin typeface="Times New Roman" panose="02020603050405020304" pitchFamily="18" charset="0"/>
                <a:cs typeface="Times New Roman" panose="02020603050405020304" pitchFamily="18" charset="0"/>
              </a:rPr>
              <a:t>gradually </a:t>
            </a:r>
            <a:r>
              <a:rPr lang="en-US" dirty="0" smtClean="0">
                <a:latin typeface="Times New Roman" panose="02020603050405020304" pitchFamily="18" charset="0"/>
                <a:cs typeface="Times New Roman" panose="02020603050405020304" pitchFamily="18" charset="0"/>
              </a:rPr>
              <a:t>optimizes </a:t>
            </a:r>
            <a:r>
              <a:rPr lang="en-US" dirty="0">
                <a:latin typeface="Times New Roman" panose="02020603050405020304" pitchFamily="18" charset="0"/>
                <a:cs typeface="Times New Roman" panose="02020603050405020304" pitchFamily="18" charset="0"/>
              </a:rPr>
              <a:t>a pre-specified objective </a:t>
            </a:r>
            <a:r>
              <a:rPr lang="en-US" dirty="0" smtClean="0">
                <a:latin typeface="Times New Roman" panose="02020603050405020304" pitchFamily="18" charset="0"/>
                <a:cs typeface="Times New Roman" panose="02020603050405020304" pitchFamily="18" charset="0"/>
              </a:rPr>
              <a:t>function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objective function is a function that maps an event onto a real number intuitively representing some "cost“ associated with the event. </a:t>
            </a:r>
            <a:r>
              <a:rPr lang="en-US" dirty="0" smtClean="0">
                <a:latin typeface="Times New Roman" panose="02020603050405020304" pitchFamily="18" charset="0"/>
                <a:cs typeface="Times New Roman" panose="02020603050405020304" pitchFamily="18" charset="0"/>
              </a:rPr>
              <a:t>Synonymously </a:t>
            </a:r>
            <a:r>
              <a:rPr lang="en-US" dirty="0">
                <a:latin typeface="Times New Roman" panose="02020603050405020304" pitchFamily="18" charset="0"/>
                <a:cs typeface="Times New Roman" panose="02020603050405020304" pitchFamily="18" charset="0"/>
              </a:rPr>
              <a:t>an objective function can be named a cost function or loss function</a:t>
            </a:r>
            <a:r>
              <a:rPr lang="en-US" dirty="0" smtClean="0">
                <a:latin typeface="Times New Roman" panose="02020603050405020304" pitchFamily="18" charset="0"/>
                <a:cs typeface="Times New Roman" panose="02020603050405020304" pitchFamily="18" charset="0"/>
              </a:rPr>
              <a:t>. The cost should of course be minimized.</a:t>
            </a:r>
            <a:endParaRPr lang="en-US" dirty="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an inverse sense an objective function can be called a reward function or synonymously a profit function, a utility function or  a fitness </a:t>
            </a:r>
            <a:r>
              <a:rPr lang="en-US" dirty="0" smtClean="0">
                <a:latin typeface="Times New Roman" panose="02020603050405020304" pitchFamily="18" charset="0"/>
                <a:cs typeface="Times New Roman" panose="02020603050405020304" pitchFamily="18" charset="0"/>
              </a:rPr>
              <a:t>function.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case the objective function it is to be maximized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AutoShape 2" descr="http://neuron.eng.wayne.edu/tarek/MITbook/chap3/img00005.gif"/>
          <p:cNvSpPr>
            <a:spLocks noChangeAspect="1" noChangeArrowheads="1"/>
          </p:cNvSpPr>
          <p:nvPr/>
        </p:nvSpPr>
        <p:spPr bwMode="auto">
          <a:xfrm>
            <a:off x="185470" y="-1524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08882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483" y="201475"/>
            <a:ext cx="7993295" cy="5570756"/>
          </a:xfrm>
          <a:prstGeom prst="rect">
            <a:avLst/>
          </a:prstGeom>
        </p:spPr>
        <p:txBody>
          <a:bodyPr wrap="square">
            <a:spAutoFit/>
          </a:bodyPr>
          <a:lstStyle/>
          <a:p>
            <a:r>
              <a:rPr lang="en-US" sz="3200" b="1" dirty="0" smtClean="0">
                <a:solidFill>
                  <a:srgbClr val="000000"/>
                </a:solidFill>
                <a:latin typeface="Times New Roman" panose="02020603050405020304" pitchFamily="18" charset="0"/>
                <a:ea typeface="Times New Roman" panose="02020603050405020304" pitchFamily="18" charset="0"/>
              </a:rPr>
              <a:t>ANNs can be used for </a:t>
            </a:r>
            <a:r>
              <a:rPr lang="en-US" sz="3200" b="1" dirty="0">
                <a:solidFill>
                  <a:srgbClr val="000000"/>
                </a:solidFill>
                <a:latin typeface="Times New Roman" panose="02020603050405020304" pitchFamily="18" charset="0"/>
                <a:ea typeface="Times New Roman" panose="02020603050405020304" pitchFamily="18" charset="0"/>
              </a:rPr>
              <a:t>supervised, </a:t>
            </a:r>
            <a:endParaRPr lang="en-US" sz="3200" b="1" dirty="0" smtClean="0">
              <a:solidFill>
                <a:srgbClr val="000000"/>
              </a:solidFill>
              <a:latin typeface="Times New Roman" panose="02020603050405020304" pitchFamily="18" charset="0"/>
              <a:ea typeface="Times New Roman" panose="02020603050405020304" pitchFamily="18" charset="0"/>
            </a:endParaRPr>
          </a:p>
          <a:p>
            <a:r>
              <a:rPr lang="en-US" sz="3200" b="1" dirty="0" smtClean="0">
                <a:solidFill>
                  <a:srgbClr val="000000"/>
                </a:solidFill>
                <a:latin typeface="Times New Roman" panose="02020603050405020304" pitchFamily="18" charset="0"/>
                <a:ea typeface="Times New Roman" panose="02020603050405020304" pitchFamily="18" charset="0"/>
              </a:rPr>
              <a:t>reinforced and un-supervised </a:t>
            </a:r>
            <a:r>
              <a:rPr lang="en-US" sz="3200" b="1" dirty="0">
                <a:solidFill>
                  <a:srgbClr val="000000"/>
                </a:solidFill>
                <a:latin typeface="Times New Roman" panose="02020603050405020304" pitchFamily="18" charset="0"/>
                <a:ea typeface="Times New Roman" panose="02020603050405020304" pitchFamily="18" charset="0"/>
              </a:rPr>
              <a:t>learning tasks. </a:t>
            </a:r>
            <a:endParaRPr lang="en-US" sz="3200" b="1" dirty="0">
              <a:latin typeface="Times New Roman" panose="02020603050405020304" pitchFamily="18" charset="0"/>
              <a:ea typeface="Times New Roman" panose="02020603050405020304" pitchFamily="18" charset="0"/>
            </a:endParaRPr>
          </a:p>
          <a:p>
            <a:endParaRPr lang="en-US" dirty="0" smtClean="0">
              <a:solidFill>
                <a:srgbClr val="000000"/>
              </a:solidFill>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smtClean="0">
                <a:solidFill>
                  <a:srgbClr val="000000"/>
                </a:solidFill>
                <a:latin typeface="Times New Roman" panose="02020603050405020304" pitchFamily="18" charset="0"/>
                <a:ea typeface="Times New Roman" panose="02020603050405020304" pitchFamily="18" charset="0"/>
              </a:rPr>
              <a:t>In </a:t>
            </a:r>
            <a:r>
              <a:rPr lang="en-US" dirty="0">
                <a:solidFill>
                  <a:srgbClr val="000000"/>
                </a:solidFill>
                <a:latin typeface="Times New Roman" panose="02020603050405020304" pitchFamily="18" charset="0"/>
                <a:ea typeface="Times New Roman" panose="02020603050405020304" pitchFamily="18" charset="0"/>
              </a:rPr>
              <a:t>supervised learning each input pattern/signal received from the environment is associated with a specific desired target pattern. Usually, the weights are synthesized gradually, and at each step of the learning process they are updated so that the error between the network's output and a corresponding desired target is reduced. </a:t>
            </a:r>
            <a:endParaRPr lang="en-US" dirty="0" smtClean="0">
              <a:solidFill>
                <a:srgbClr val="000000"/>
              </a:solidFill>
              <a:latin typeface="Times New Roman" panose="02020603050405020304" pitchFamily="18" charset="0"/>
              <a:ea typeface="Times New Roman" panose="02020603050405020304" pitchFamily="18" charset="0"/>
            </a:endParaRPr>
          </a:p>
          <a:p>
            <a:pPr marL="457200" indent="-457200">
              <a:buFont typeface="Arial" panose="020B0604020202020204" pitchFamily="34" charset="0"/>
              <a:buChar char="•"/>
            </a:pPr>
            <a:endParaRPr lang="en-US" sz="20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rPr>
              <a:t>Unsupervised learning involves the clustering of (or the detection of similarities among) unlabeled patterns of a given training set. Here, the weights and the outputs of the network are usually expected to converge to representations which capture the statistical regularities of the input data. </a:t>
            </a:r>
            <a:endParaRPr lang="en-US" dirty="0" smtClean="0">
              <a:solidFill>
                <a:srgbClr val="000000"/>
              </a:solidFill>
              <a:latin typeface="Times New Roman" panose="02020603050405020304" pitchFamily="18" charset="0"/>
              <a:ea typeface="Times New Roman" panose="02020603050405020304" pitchFamily="18" charset="0"/>
            </a:endParaRPr>
          </a:p>
          <a:p>
            <a:pPr marL="457200" indent="-457200">
              <a:buFont typeface="Arial" panose="020B0604020202020204" pitchFamily="34" charset="0"/>
              <a:buChar char="•"/>
            </a:pPr>
            <a:endParaRPr lang="en-US" sz="20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rPr>
              <a:t>Reinforcement learning involves updating the network's weights in response to an evaluators reward. Reinforcement learning rules may be viewed as stochastic search mechanisms that attempt to maximize the probability of positive external reward for a given training set.</a:t>
            </a:r>
            <a:endParaRPr lang="en-US" sz="2800" dirty="0">
              <a:effectLst/>
              <a:latin typeface="Times New Roman" panose="02020603050405020304" pitchFamily="18" charset="0"/>
              <a:ea typeface="Times New Roman" panose="02020603050405020304" pitchFamily="18" charset="0"/>
            </a:endParaRPr>
          </a:p>
        </p:txBody>
      </p:sp>
      <p:pic>
        <p:nvPicPr>
          <p:cNvPr id="3" name="Picture 1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33725" y="4609631"/>
            <a:ext cx="1882078" cy="1606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05644" y="2979961"/>
            <a:ext cx="1666321" cy="13898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decision tree lear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5449" y="1489753"/>
            <a:ext cx="2138629" cy="125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423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3543"/>
            <a:ext cx="11750011" cy="6555641"/>
          </a:xfrm>
          <a:prstGeom prst="rect">
            <a:avLst/>
          </a:prstGeom>
          <a:noFill/>
        </p:spPr>
        <p:txBody>
          <a:bodyPr wrap="none" rtlCol="0" anchor="ctr">
            <a:spAutoFit/>
          </a:bodyPr>
          <a:lstStyle/>
          <a:p>
            <a:r>
              <a:rPr lang="en-US" sz="3200" b="1" dirty="0" smtClean="0">
                <a:latin typeface="Times New Roman" panose="02020603050405020304" pitchFamily="18" charset="0"/>
                <a:cs typeface="Times New Roman" panose="02020603050405020304" pitchFamily="18" charset="0"/>
              </a:rPr>
              <a:t>Examples of Learning Rules</a:t>
            </a:r>
          </a:p>
          <a:p>
            <a:endParaRPr lang="en-US" sz="3200" b="1" dirty="0" smtClean="0">
              <a:latin typeface="Times New Roman" panose="02020603050405020304" pitchFamily="18" charset="0"/>
              <a:cs typeface="Times New Roman" panose="02020603050405020304" pitchFamily="18" charset="0"/>
            </a:endParaRPr>
          </a:p>
          <a:p>
            <a:endParaRPr lang="sv-SE" dirty="0" smtClean="0">
              <a:latin typeface="Times New Roman" panose="02020603050405020304" pitchFamily="18" charset="0"/>
              <a:cs typeface="Times New Roman" panose="02020603050405020304" pitchFamily="18" charset="0"/>
            </a:endParaRPr>
          </a:p>
          <a:p>
            <a:r>
              <a:rPr lang="en-US" b="1" dirty="0" err="1" smtClean="0">
                <a:latin typeface="Times New Roman" panose="02020603050405020304" pitchFamily="18" charset="0"/>
                <a:cs typeface="Times New Roman" panose="02020603050405020304" pitchFamily="18" charset="0"/>
              </a:rPr>
              <a:t>Hebbian</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learning </a:t>
            </a:r>
            <a:r>
              <a:rPr lang="en-US" b="1" dirty="0" smtClean="0">
                <a:latin typeface="Times New Roman" panose="02020603050405020304" pitchFamily="18" charset="0"/>
                <a:cs typeface="Times New Roman" panose="02020603050405020304" pitchFamily="18" charset="0"/>
              </a:rPr>
              <a:t>rule   </a:t>
            </a:r>
            <a:r>
              <a:rPr lang="en-US" dirty="0" smtClean="0">
                <a:latin typeface="Times New Roman" panose="02020603050405020304" pitchFamily="18" charset="0"/>
                <a:cs typeface="Times New Roman" panose="02020603050405020304" pitchFamily="18" charset="0"/>
              </a:rPr>
              <a:t>-  based on the </a:t>
            </a:r>
            <a:r>
              <a:rPr lang="en-US" dirty="0" err="1" smtClean="0">
                <a:latin typeface="Times New Roman" panose="02020603050405020304" pitchFamily="18" charset="0"/>
                <a:cs typeface="Times New Roman" panose="02020603050405020304" pitchFamily="18" charset="0"/>
              </a:rPr>
              <a:t>Hebbian</a:t>
            </a:r>
            <a:r>
              <a:rPr lang="en-US" dirty="0" smtClean="0">
                <a:latin typeface="Times New Roman" panose="02020603050405020304" pitchFamily="18" charset="0"/>
                <a:cs typeface="Times New Roman" panose="02020603050405020304" pitchFamily="18" charset="0"/>
              </a:rPr>
              <a:t> principle of concurrent activation as a basis for synaptic plasticity</a:t>
            </a:r>
          </a:p>
          <a:p>
            <a:r>
              <a:rPr lang="sv-SE" dirty="0" smtClean="0">
                <a:latin typeface="Times New Roman" panose="02020603050405020304" pitchFamily="18" charset="0"/>
                <a:cs typeface="Times New Roman" panose="02020603050405020304" pitchFamily="18" charset="0"/>
              </a:rPr>
              <a:t>                                                                                                                       </a:t>
            </a:r>
            <a:r>
              <a:rPr lang="sv-SE" sz="1400" dirty="0" smtClean="0">
                <a:latin typeface="Times New Roman" panose="02020603050405020304" pitchFamily="18" charset="0"/>
                <a:cs typeface="Times New Roman" panose="02020603050405020304" pitchFamily="18" charset="0"/>
              </a:rPr>
              <a:t>T</a:t>
            </a:r>
            <a:endParaRPr lang="en-US" sz="1400"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	</a:t>
            </a:r>
            <a:r>
              <a:rPr lang="sv-SE" dirty="0">
                <a:latin typeface="Times New Roman" pitchFamily="18" charset="0"/>
              </a:rPr>
              <a:t> </a:t>
            </a:r>
            <a:r>
              <a:rPr lang="sv-SE" dirty="0" smtClean="0">
                <a:latin typeface="Times New Roman" pitchFamily="18" charset="0"/>
              </a:rPr>
              <a:t>Wi j+1 </a:t>
            </a:r>
            <a:r>
              <a:rPr lang="sv-SE" dirty="0">
                <a:latin typeface="Times New Roman" pitchFamily="18" charset="0"/>
              </a:rPr>
              <a:t>=  </a:t>
            </a:r>
            <a:r>
              <a:rPr lang="sv-SE" dirty="0" smtClean="0">
                <a:latin typeface="Times New Roman" pitchFamily="18" charset="0"/>
              </a:rPr>
              <a:t>W i j </a:t>
            </a:r>
            <a:r>
              <a:rPr lang="sv-SE" dirty="0">
                <a:latin typeface="Times New Roman" pitchFamily="18" charset="0"/>
              </a:rPr>
              <a:t>+</a:t>
            </a:r>
            <a:r>
              <a:rPr lang="en-US" i="1" dirty="0">
                <a:latin typeface="Symbol" pitchFamily="18" charset="2"/>
              </a:rPr>
              <a:t>a</a:t>
            </a:r>
            <a:r>
              <a:rPr lang="sv-SE" dirty="0">
                <a:latin typeface="Times New Roman" pitchFamily="18" charset="0"/>
              </a:rPr>
              <a:t> * </a:t>
            </a:r>
            <a:r>
              <a:rPr lang="sv-SE" dirty="0" smtClean="0">
                <a:latin typeface="Times New Roman" pitchFamily="18" charset="0"/>
              </a:rPr>
              <a:t>Yj*Xi j, </a:t>
            </a:r>
            <a:r>
              <a:rPr lang="en-US" i="1" dirty="0" smtClean="0">
                <a:latin typeface="Symbol" pitchFamily="18" charset="2"/>
              </a:rPr>
              <a:t>a</a:t>
            </a:r>
            <a:r>
              <a:rPr lang="en-US" i="1" dirty="0" smtClean="0">
                <a:latin typeface="Symbol,Italic" charset="0"/>
              </a:rPr>
              <a:t> </a:t>
            </a:r>
            <a:r>
              <a:rPr lang="en-US" dirty="0" smtClean="0">
                <a:latin typeface="Times New Roman" pitchFamily="18" charset="0"/>
              </a:rPr>
              <a:t>= </a:t>
            </a:r>
            <a:r>
              <a:rPr lang="en-US" i="1" dirty="0" smtClean="0">
                <a:latin typeface="Times New Roman" pitchFamily="18" charset="0"/>
              </a:rPr>
              <a:t>learning </a:t>
            </a:r>
            <a:r>
              <a:rPr lang="en-US" i="1" dirty="0">
                <a:latin typeface="Times New Roman" pitchFamily="18" charset="0"/>
              </a:rPr>
              <a:t>rate </a:t>
            </a:r>
            <a:r>
              <a:rPr lang="en-US" dirty="0" smtClean="0">
                <a:latin typeface="Times New Roman" pitchFamily="18" charset="0"/>
              </a:rPr>
              <a:t>parameter.  </a:t>
            </a:r>
            <a:r>
              <a:rPr lang="sv-SE" dirty="0" smtClean="0">
                <a:latin typeface="Times New Roman" panose="02020603050405020304" pitchFamily="18" charset="0"/>
                <a:cs typeface="Times New Roman" panose="02020603050405020304" pitchFamily="18" charset="0"/>
              </a:rPr>
              <a:t>Yj = Xi j Wi j, i = input, </a:t>
            </a:r>
            <a:r>
              <a:rPr lang="sv-SE" b="1" dirty="0" smtClean="0">
                <a:latin typeface="Times New Roman" panose="02020603050405020304" pitchFamily="18" charset="0"/>
                <a:cs typeface="Times New Roman" panose="02020603050405020304" pitchFamily="18" charset="0"/>
              </a:rPr>
              <a:t>j =iteration</a:t>
            </a:r>
          </a:p>
          <a:p>
            <a:endParaRPr lang="en-US" dirty="0">
              <a:latin typeface="Times New Roman" panose="02020603050405020304" pitchFamily="18" charset="0"/>
              <a:cs typeface="Times New Roman" panose="02020603050405020304" pitchFamily="18" charset="0"/>
            </a:endParaRPr>
          </a:p>
          <a:p>
            <a:r>
              <a:rPr lang="sv-SE" b="1"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Perceptron </a:t>
            </a:r>
            <a:r>
              <a:rPr lang="en-US" b="1" dirty="0">
                <a:latin typeface="Times New Roman" panose="02020603050405020304" pitchFamily="18" charset="0"/>
                <a:cs typeface="Times New Roman" panose="02020603050405020304" pitchFamily="18" charset="0"/>
              </a:rPr>
              <a:t>learning </a:t>
            </a:r>
            <a:r>
              <a:rPr lang="en-US" b="1" dirty="0" smtClean="0">
                <a:latin typeface="Times New Roman" panose="02020603050405020304" pitchFamily="18" charset="0"/>
                <a:cs typeface="Times New Roman" panose="02020603050405020304" pitchFamily="18" charset="0"/>
              </a:rPr>
              <a:t>rule </a:t>
            </a:r>
            <a:r>
              <a:rPr lang="sv-SE" b="1" dirty="0" smtClean="0">
                <a:latin typeface="Times New Roman" panose="02020603050405020304" pitchFamily="18" charset="0"/>
                <a:cs typeface="Times New Roman" panose="02020603050405020304" pitchFamily="18" charset="0"/>
              </a:rPr>
              <a:t>   </a:t>
            </a:r>
            <a:r>
              <a:rPr lang="sv-SE"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 simpler version of the delta rule  for ONE neuron=perceptron</a:t>
            </a:r>
          </a:p>
          <a:p>
            <a:r>
              <a:rPr lang="sv-SE" dirty="0">
                <a:latin typeface="Times New Roman" panose="02020603050405020304" pitchFamily="18" charset="0"/>
                <a:cs typeface="Times New Roman" panose="02020603050405020304" pitchFamily="18" charset="0"/>
              </a:rPr>
              <a:t>  </a:t>
            </a:r>
            <a:r>
              <a:rPr lang="sv-SE" dirty="0" smtClean="0">
                <a:latin typeface="Times New Roman" panose="02020603050405020304" pitchFamily="18" charset="0"/>
                <a:cs typeface="Times New Roman" panose="02020603050405020304" pitchFamily="18" charset="0"/>
              </a:rPr>
              <a:t>							          </a:t>
            </a:r>
            <a:r>
              <a:rPr lang="sv-SE" sz="1400" dirty="0" smtClean="0">
                <a:latin typeface="Times New Roman" panose="02020603050405020304" pitchFamily="18" charset="0"/>
                <a:cs typeface="Times New Roman" panose="02020603050405020304" pitchFamily="18" charset="0"/>
              </a:rPr>
              <a:t>T</a:t>
            </a:r>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	</a:t>
            </a:r>
            <a:r>
              <a:rPr lang="sv-SE" sz="1600" dirty="0" smtClean="0">
                <a:latin typeface="Times New Roman" panose="02020603050405020304" pitchFamily="18" charset="0"/>
                <a:cs typeface="Times New Roman" panose="02020603050405020304" pitchFamily="18" charset="0"/>
              </a:rPr>
              <a:t>W</a:t>
            </a:r>
            <a:r>
              <a:rPr lang="sv-SE" sz="1600" dirty="0">
                <a:latin typeface="Times New Roman" panose="02020603050405020304" pitchFamily="18" charset="0"/>
                <a:cs typeface="Times New Roman" panose="02020603050405020304" pitchFamily="18" charset="0"/>
              </a:rPr>
              <a:t>i</a:t>
            </a:r>
            <a:r>
              <a:rPr lang="sv-SE" sz="1600" dirty="0" smtClean="0">
                <a:latin typeface="Times New Roman" panose="02020603050405020304" pitchFamily="18" charset="0"/>
                <a:cs typeface="Times New Roman" panose="02020603050405020304" pitchFamily="18" charset="0"/>
              </a:rPr>
              <a:t> j+1=  W</a:t>
            </a:r>
            <a:r>
              <a:rPr lang="sv-SE" sz="1600" dirty="0">
                <a:latin typeface="Times New Roman" panose="02020603050405020304" pitchFamily="18" charset="0"/>
                <a:cs typeface="Times New Roman" panose="02020603050405020304" pitchFamily="18" charset="0"/>
              </a:rPr>
              <a:t>i</a:t>
            </a:r>
            <a:r>
              <a:rPr lang="sv-SE" sz="1600" dirty="0" smtClean="0">
                <a:latin typeface="Times New Roman" panose="02020603050405020304" pitchFamily="18" charset="0"/>
                <a:cs typeface="Times New Roman" panose="02020603050405020304" pitchFamily="18" charset="0"/>
              </a:rPr>
              <a:t> j+ </a:t>
            </a:r>
            <a:r>
              <a:rPr lang="en-US" sz="1600" i="1" dirty="0">
                <a:latin typeface="Symbol" pitchFamily="18" charset="2"/>
              </a:rPr>
              <a:t>a</a:t>
            </a:r>
            <a:r>
              <a:rPr lang="sv-SE" sz="1600" dirty="0" smtClean="0">
                <a:latin typeface="Times New Roman" panose="02020603050405020304" pitchFamily="18" charset="0"/>
                <a:cs typeface="Times New Roman" panose="02020603050405020304" pitchFamily="18" charset="0"/>
              </a:rPr>
              <a:t> * (</a:t>
            </a:r>
            <a:r>
              <a:rPr lang="sv-SE" sz="1600" dirty="0">
                <a:latin typeface="Times New Roman" panose="02020603050405020304" pitchFamily="18" charset="0"/>
                <a:cs typeface="Times New Roman" panose="02020603050405020304" pitchFamily="18" charset="0"/>
              </a:rPr>
              <a:t>T</a:t>
            </a:r>
            <a:r>
              <a:rPr lang="sv-SE" sz="1600" dirty="0" smtClean="0">
                <a:latin typeface="Times New Roman" panose="02020603050405020304" pitchFamily="18" charset="0"/>
                <a:cs typeface="Times New Roman" panose="02020603050405020304" pitchFamily="18" charset="0"/>
              </a:rPr>
              <a:t>j-Yj)* Xi j, </a:t>
            </a:r>
            <a:r>
              <a:rPr lang="en-US" sz="1600" i="1" dirty="0">
                <a:latin typeface="Symbol" pitchFamily="18" charset="2"/>
              </a:rPr>
              <a:t>a</a:t>
            </a:r>
            <a:r>
              <a:rPr lang="en-US" sz="1600" i="1" dirty="0">
                <a:latin typeface="Symbol,Italic" charset="0"/>
              </a:rPr>
              <a:t> </a:t>
            </a:r>
            <a:r>
              <a:rPr lang="en-US" sz="1600" dirty="0">
                <a:latin typeface="Times New Roman" pitchFamily="18" charset="0"/>
              </a:rPr>
              <a:t>= </a:t>
            </a:r>
            <a:r>
              <a:rPr lang="en-US" sz="1600" i="1" dirty="0">
                <a:latin typeface="Times New Roman" pitchFamily="18" charset="0"/>
              </a:rPr>
              <a:t>learning rate </a:t>
            </a:r>
            <a:r>
              <a:rPr lang="en-US" sz="1600" dirty="0">
                <a:latin typeface="Times New Roman" pitchFamily="18" charset="0"/>
              </a:rPr>
              <a:t>parameter.  </a:t>
            </a:r>
            <a:r>
              <a:rPr lang="sv-SE" sz="1600" dirty="0">
                <a:latin typeface="Times New Roman" panose="02020603050405020304" pitchFamily="18" charset="0"/>
                <a:cs typeface="Times New Roman" panose="02020603050405020304" pitchFamily="18" charset="0"/>
              </a:rPr>
              <a:t>Yj = Xi j Wi j, i = input, </a:t>
            </a:r>
            <a:r>
              <a:rPr lang="sv-SE" sz="1600" b="1" dirty="0">
                <a:latin typeface="Times New Roman" panose="02020603050405020304" pitchFamily="18" charset="0"/>
                <a:cs typeface="Times New Roman" panose="02020603050405020304" pitchFamily="18" charset="0"/>
              </a:rPr>
              <a:t>j =</a:t>
            </a:r>
            <a:r>
              <a:rPr lang="sv-SE" sz="1600" b="1" dirty="0" smtClean="0">
                <a:latin typeface="Times New Roman" panose="02020603050405020304" pitchFamily="18" charset="0"/>
                <a:cs typeface="Times New Roman" panose="02020603050405020304" pitchFamily="18" charset="0"/>
              </a:rPr>
              <a:t>iteration, </a:t>
            </a:r>
            <a:r>
              <a:rPr lang="sv-SE" sz="1600" dirty="0" smtClean="0">
                <a:latin typeface="Times New Roman" panose="02020603050405020304" pitchFamily="18" charset="0"/>
                <a:cs typeface="Times New Roman" panose="02020603050405020304" pitchFamily="18" charset="0"/>
              </a:rPr>
              <a:t>T = target</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Delta </a:t>
            </a:r>
            <a:r>
              <a:rPr lang="en-US" b="1" dirty="0">
                <a:latin typeface="Times New Roman" panose="02020603050405020304" pitchFamily="18" charset="0"/>
                <a:cs typeface="Times New Roman" panose="02020603050405020304" pitchFamily="18" charset="0"/>
              </a:rPr>
              <a:t>learning </a:t>
            </a:r>
            <a:r>
              <a:rPr lang="en-US" b="1" dirty="0" smtClean="0">
                <a:latin typeface="Times New Roman" panose="02020603050405020304" pitchFamily="18" charset="0"/>
                <a:cs typeface="Times New Roman" panose="02020603050405020304" pitchFamily="18" charset="0"/>
              </a:rPr>
              <a:t>rule </a:t>
            </a:r>
            <a:r>
              <a:rPr lang="en-US" dirty="0" smtClean="0">
                <a:latin typeface="Times New Roman" panose="02020603050405020304" pitchFamily="18" charset="0"/>
                <a:cs typeface="Times New Roman" panose="02020603050405020304" pitchFamily="18" charset="0"/>
              </a:rPr>
              <a:t>- for single layer networks -  based on gradient descent and means square error estimates</a:t>
            </a:r>
          </a:p>
          <a:p>
            <a:endParaRPr lang="en-US"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	</a:t>
            </a:r>
            <a:r>
              <a:rPr lang="sv-SE" sz="1600" dirty="0" smtClean="0">
                <a:latin typeface="Times New Roman" panose="02020603050405020304" pitchFamily="18" charset="0"/>
                <a:cs typeface="Times New Roman" panose="02020603050405020304" pitchFamily="18" charset="0"/>
              </a:rPr>
              <a:t>W j i =Wj i+</a:t>
            </a:r>
            <a:r>
              <a:rPr lang="en-US" sz="1600" i="1" dirty="0" smtClean="0">
                <a:latin typeface="Symbol" pitchFamily="18" charset="2"/>
              </a:rPr>
              <a:t> </a:t>
            </a:r>
            <a:r>
              <a:rPr lang="en-US" sz="1600" i="1" dirty="0">
                <a:latin typeface="Symbol" pitchFamily="18" charset="2"/>
              </a:rPr>
              <a:t>a</a:t>
            </a:r>
            <a:r>
              <a:rPr lang="sv-SE" sz="1600" dirty="0" smtClean="0">
                <a:latin typeface="Times New Roman" panose="02020603050405020304" pitchFamily="18" charset="0"/>
                <a:cs typeface="Times New Roman" panose="02020603050405020304" pitchFamily="18" charset="0"/>
              </a:rPr>
              <a:t> *(Tj-Y</a:t>
            </a:r>
            <a:r>
              <a:rPr lang="sv-SE" sz="1600" dirty="0">
                <a:latin typeface="Times New Roman" panose="02020603050405020304" pitchFamily="18" charset="0"/>
                <a:cs typeface="Times New Roman" panose="02020603050405020304" pitchFamily="18" charset="0"/>
              </a:rPr>
              <a:t>j</a:t>
            </a:r>
            <a:r>
              <a:rPr lang="sv-SE" sz="1600" dirty="0" smtClean="0">
                <a:latin typeface="Times New Roman" panose="02020603050405020304" pitchFamily="18" charset="0"/>
                <a:cs typeface="Times New Roman" panose="02020603050405020304" pitchFamily="18" charset="0"/>
              </a:rPr>
              <a:t>) G´(H</a:t>
            </a:r>
            <a:r>
              <a:rPr lang="sv-SE" sz="1600" dirty="0">
                <a:latin typeface="Times New Roman" panose="02020603050405020304" pitchFamily="18" charset="0"/>
                <a:cs typeface="Times New Roman" panose="02020603050405020304" pitchFamily="18" charset="0"/>
              </a:rPr>
              <a:t>j</a:t>
            </a:r>
            <a:r>
              <a:rPr lang="sv-SE" sz="1600" dirty="0" smtClean="0">
                <a:latin typeface="Times New Roman" panose="02020603050405020304" pitchFamily="18" charset="0"/>
                <a:cs typeface="Times New Roman" panose="02020603050405020304" pitchFamily="18" charset="0"/>
              </a:rPr>
              <a:t>)*Xi , </a:t>
            </a:r>
            <a:r>
              <a:rPr lang="en-US" sz="1600" i="1" dirty="0">
                <a:latin typeface="Symbol" pitchFamily="18" charset="2"/>
              </a:rPr>
              <a:t>a</a:t>
            </a:r>
            <a:r>
              <a:rPr lang="en-US" sz="1600" i="1" dirty="0">
                <a:latin typeface="Symbol,Italic" charset="0"/>
              </a:rPr>
              <a:t> </a:t>
            </a:r>
            <a:r>
              <a:rPr lang="en-US" sz="1600" dirty="0">
                <a:latin typeface="Times New Roman" pitchFamily="18" charset="0"/>
              </a:rPr>
              <a:t>= </a:t>
            </a:r>
            <a:r>
              <a:rPr lang="en-US" sz="1600" i="1" dirty="0">
                <a:latin typeface="Times New Roman" pitchFamily="18" charset="0"/>
              </a:rPr>
              <a:t>learning rate </a:t>
            </a:r>
            <a:r>
              <a:rPr lang="en-US" sz="1600" dirty="0">
                <a:latin typeface="Times New Roman" pitchFamily="18" charset="0"/>
              </a:rPr>
              <a:t>parameter.  </a:t>
            </a:r>
            <a:r>
              <a:rPr lang="sv-SE" sz="1600" dirty="0">
                <a:latin typeface="Times New Roman" panose="02020603050405020304" pitchFamily="18" charset="0"/>
                <a:cs typeface="Times New Roman" panose="02020603050405020304" pitchFamily="18" charset="0"/>
              </a:rPr>
              <a:t>Yj </a:t>
            </a:r>
            <a:r>
              <a:rPr lang="sv-SE" sz="1600" dirty="0" smtClean="0">
                <a:latin typeface="Times New Roman" panose="02020603050405020304" pitchFamily="18" charset="0"/>
                <a:cs typeface="Times New Roman" panose="02020603050405020304" pitchFamily="18" charset="0"/>
              </a:rPr>
              <a:t>= output from neuron j, T j </a:t>
            </a:r>
            <a:r>
              <a:rPr lang="sv-SE" sz="1600" dirty="0">
                <a:latin typeface="Times New Roman" panose="02020603050405020304" pitchFamily="18" charset="0"/>
                <a:cs typeface="Times New Roman" panose="02020603050405020304" pitchFamily="18" charset="0"/>
              </a:rPr>
              <a:t>= </a:t>
            </a:r>
            <a:r>
              <a:rPr lang="sv-SE" sz="1600" dirty="0" smtClean="0">
                <a:latin typeface="Times New Roman" panose="02020603050405020304" pitchFamily="18" charset="0"/>
                <a:cs typeface="Times New Roman" panose="02020603050405020304" pitchFamily="18" charset="0"/>
              </a:rPr>
              <a:t>target for neuron j</a:t>
            </a:r>
          </a:p>
          <a:p>
            <a:r>
              <a:rPr lang="sv-SE" sz="1600" dirty="0">
                <a:latin typeface="Times New Roman" panose="02020603050405020304" pitchFamily="18" charset="0"/>
                <a:cs typeface="Times New Roman" panose="02020603050405020304" pitchFamily="18" charset="0"/>
              </a:rPr>
              <a:t>	</a:t>
            </a:r>
            <a:r>
              <a:rPr lang="sv-SE" sz="1600" dirty="0" smtClean="0">
                <a:latin typeface="Times New Roman" panose="02020603050405020304" pitchFamily="18" charset="0"/>
                <a:cs typeface="Times New Roman" panose="02020603050405020304" pitchFamily="18" charset="0"/>
              </a:rPr>
              <a:t>			      W j i =weights between input i and neuron j, X i = input # 1</a:t>
            </a:r>
            <a:endParaRPr lang="sv-SE" sz="1600" dirty="0">
              <a:latin typeface="Times New Roman" panose="02020603050405020304" pitchFamily="18" charset="0"/>
              <a:cs typeface="Times New Roman" panose="02020603050405020304" pitchFamily="18" charset="0"/>
            </a:endParaRPr>
          </a:p>
          <a:p>
            <a:r>
              <a:rPr lang="sv-SE" sz="1600" dirty="0" smtClean="0">
                <a:latin typeface="Times New Roman" panose="02020603050405020304" pitchFamily="18" charset="0"/>
                <a:cs typeface="Times New Roman" panose="02020603050405020304" pitchFamily="18" charset="0"/>
              </a:rPr>
              <a:t>			                         Hj = weighted sum of inputs to neuron j,  G´ = derivative of transfer function for j</a:t>
            </a:r>
          </a:p>
          <a:p>
            <a:endParaRPr lang="sv-SE"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	</a:t>
            </a:r>
            <a:r>
              <a:rPr lang="sv-SE" sz="1600" dirty="0">
                <a:latin typeface="Times New Roman" panose="02020603050405020304" pitchFamily="18" charset="0"/>
                <a:cs typeface="Times New Roman" panose="02020603050405020304" pitchFamily="18" charset="0"/>
              </a:rPr>
              <a:t> </a:t>
            </a:r>
            <a:r>
              <a:rPr lang="sv-SE" sz="1600" dirty="0" smtClean="0">
                <a:latin typeface="Times New Roman" panose="02020603050405020304" pitchFamily="18" charset="0"/>
                <a:cs typeface="Times New Roman" panose="02020603050405020304" pitchFamily="18" charset="0"/>
              </a:rPr>
              <a:t>Wj i </a:t>
            </a:r>
            <a:r>
              <a:rPr lang="sv-SE" sz="1600" dirty="0">
                <a:latin typeface="Times New Roman" panose="02020603050405020304" pitchFamily="18" charset="0"/>
                <a:cs typeface="Times New Roman" panose="02020603050405020304" pitchFamily="18" charset="0"/>
              </a:rPr>
              <a:t>=</a:t>
            </a:r>
            <a:r>
              <a:rPr lang="sv-SE" sz="1600" dirty="0" smtClean="0">
                <a:latin typeface="Times New Roman" panose="02020603050405020304" pitchFamily="18" charset="0"/>
                <a:cs typeface="Times New Roman" panose="02020603050405020304" pitchFamily="18" charset="0"/>
              </a:rPr>
              <a:t>W j i+</a:t>
            </a:r>
            <a:r>
              <a:rPr lang="en-US" sz="1600" i="1" dirty="0" smtClean="0">
                <a:latin typeface="Symbol" pitchFamily="18" charset="2"/>
              </a:rPr>
              <a:t> </a:t>
            </a:r>
            <a:r>
              <a:rPr lang="en-US" sz="1600" i="1" dirty="0">
                <a:latin typeface="Symbol" pitchFamily="18" charset="2"/>
              </a:rPr>
              <a:t>a</a:t>
            </a:r>
            <a:r>
              <a:rPr lang="sv-SE" sz="1600" dirty="0">
                <a:latin typeface="Times New Roman" panose="02020603050405020304" pitchFamily="18" charset="0"/>
                <a:cs typeface="Times New Roman" panose="02020603050405020304" pitchFamily="18" charset="0"/>
              </a:rPr>
              <a:t> *(Tj-Yj</a:t>
            </a:r>
            <a:r>
              <a:rPr lang="sv-SE" sz="1600" dirty="0" smtClean="0">
                <a:latin typeface="Times New Roman" panose="02020603050405020304" pitchFamily="18" charset="0"/>
                <a:cs typeface="Times New Roman" panose="02020603050405020304" pitchFamily="18" charset="0"/>
              </a:rPr>
              <a:t>) *X i </a:t>
            </a:r>
            <a:r>
              <a:rPr lang="sv-SE" sz="1600" dirty="0">
                <a:latin typeface="Times New Roman" panose="02020603050405020304" pitchFamily="18" charset="0"/>
                <a:cs typeface="Times New Roman" panose="02020603050405020304" pitchFamily="18" charset="0"/>
              </a:rPr>
              <a:t>j </a:t>
            </a:r>
            <a:r>
              <a:rPr lang="sv-SE" sz="1600" dirty="0" smtClean="0">
                <a:latin typeface="Times New Roman" panose="02020603050405020304" pitchFamily="18" charset="0"/>
                <a:cs typeface="Times New Roman" panose="02020603050405020304" pitchFamily="18" charset="0"/>
              </a:rPr>
              <a:t>if the activation function is linear.</a:t>
            </a:r>
          </a:p>
          <a:p>
            <a:endParaRPr lang="sv-SE" dirty="0" smtClean="0">
              <a:latin typeface="Times New Roman" panose="02020603050405020304" pitchFamily="18" charset="0"/>
              <a:cs typeface="Times New Roman" panose="02020603050405020304" pitchFamily="18" charset="0"/>
            </a:endParaRPr>
          </a:p>
          <a:p>
            <a:r>
              <a:rPr lang="sv-SE" b="1" dirty="0" smtClean="0">
                <a:latin typeface="Times New Roman" panose="02020603050405020304" pitchFamily="18" charset="0"/>
                <a:cs typeface="Times New Roman" panose="02020603050405020304" pitchFamily="18" charset="0"/>
              </a:rPr>
              <a:t>Backpropagation</a:t>
            </a:r>
            <a:r>
              <a:rPr lang="sv-SE" dirty="0" smtClean="0">
                <a:latin typeface="Times New Roman" panose="02020603050405020304" pitchFamily="18" charset="0"/>
                <a:cs typeface="Times New Roman" panose="02020603050405020304" pitchFamily="18" charset="0"/>
              </a:rPr>
              <a:t> - for multiple layer networks </a:t>
            </a:r>
            <a:r>
              <a:rPr lang="en-SE" dirty="0" smtClean="0">
                <a:latin typeface="Times New Roman" panose="02020603050405020304" pitchFamily="18" charset="0"/>
                <a:cs typeface="Times New Roman" panose="02020603050405020304" pitchFamily="18" charset="0"/>
              </a:rPr>
              <a:t>–</a:t>
            </a:r>
            <a:r>
              <a:rPr lang="sv-SE" dirty="0" smtClean="0">
                <a:latin typeface="Times New Roman" panose="02020603050405020304" pitchFamily="18" charset="0"/>
                <a:cs typeface="Times New Roman" panose="02020603050405020304" pitchFamily="18" charset="0"/>
              </a:rPr>
              <a:t> a generalization of the delta rule based on inverse automatic differentiation</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AutoShape 2" descr="http://neuron.eng.wayne.edu/tarek/MITbook/chap3/img00005.gif"/>
          <p:cNvSpPr>
            <a:spLocks noChangeAspect="1" noChangeArrowheads="1"/>
          </p:cNvSpPr>
          <p:nvPr/>
        </p:nvSpPr>
        <p:spPr bwMode="auto">
          <a:xfrm>
            <a:off x="185470" y="-1524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26403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144" y="619223"/>
            <a:ext cx="11096089" cy="5539978"/>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Gradient Descent and Mean Square Error (MSE) </a:t>
            </a:r>
          </a:p>
          <a:p>
            <a:r>
              <a:rPr lang="en-US" sz="2800" b="1" dirty="0" smtClean="0">
                <a:latin typeface="Times New Roman" panose="02020603050405020304" pitchFamily="18" charset="0"/>
                <a:cs typeface="Times New Roman" panose="02020603050405020304" pitchFamily="18" charset="0"/>
              </a:rPr>
              <a:t>as basis for the Delta Learning Rule</a:t>
            </a:r>
          </a:p>
          <a:p>
            <a:endParaRPr lang="sv-SE" b="1"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The examples of Learning Rules will be discussed in the forthcoming three lectures. Three of these Rules are related </a:t>
            </a:r>
          </a:p>
          <a:p>
            <a:pPr marL="285750" indent="-285750">
              <a:buFontTx/>
              <a:buChar char="-"/>
            </a:pPr>
            <a:r>
              <a:rPr lang="sv-SE" dirty="0" smtClean="0">
                <a:latin typeface="Times New Roman" panose="02020603050405020304" pitchFamily="18" charset="0"/>
                <a:cs typeface="Times New Roman" panose="02020603050405020304" pitchFamily="18" charset="0"/>
              </a:rPr>
              <a:t>Perceptron learning rule</a:t>
            </a:r>
          </a:p>
          <a:p>
            <a:pPr marL="285750" indent="-285750">
              <a:buFontTx/>
              <a:buChar char="-"/>
            </a:pPr>
            <a:r>
              <a:rPr lang="sv-SE" dirty="0" smtClean="0">
                <a:latin typeface="Times New Roman" panose="02020603050405020304" pitchFamily="18" charset="0"/>
                <a:cs typeface="Times New Roman" panose="02020603050405020304" pitchFamily="18" charset="0"/>
              </a:rPr>
              <a:t>Delta learning rule</a:t>
            </a:r>
          </a:p>
          <a:p>
            <a:pPr marL="285750" indent="-285750">
              <a:buFontTx/>
              <a:buChar char="-"/>
            </a:pPr>
            <a:r>
              <a:rPr lang="sv-SE" dirty="0" smtClean="0">
                <a:latin typeface="Times New Roman" panose="02020603050405020304" pitchFamily="18" charset="0"/>
                <a:cs typeface="Times New Roman" panose="02020603050405020304" pitchFamily="18" charset="0"/>
              </a:rPr>
              <a:t>Backpropagation</a:t>
            </a:r>
          </a:p>
          <a:p>
            <a:r>
              <a:rPr lang="sv-SE" dirty="0" smtClean="0">
                <a:latin typeface="Times New Roman" panose="02020603050405020304" pitchFamily="18" charset="0"/>
                <a:cs typeface="Times New Roman" panose="02020603050405020304" pitchFamily="18" charset="0"/>
              </a:rPr>
              <a:t>best characterized by the so called Delta Learning Rule.</a:t>
            </a:r>
          </a:p>
          <a:p>
            <a:endParaRPr lang="sv-SE" b="1" dirty="0" smtClean="0">
              <a:latin typeface="Times New Roman" panose="02020603050405020304" pitchFamily="18" charset="0"/>
              <a:cs typeface="Times New Roman" panose="02020603050405020304" pitchFamily="18" charset="0"/>
            </a:endParaRPr>
          </a:p>
          <a:p>
            <a:pPr lvl="1"/>
            <a:r>
              <a:rPr lang="sv-SE" sz="1600" dirty="0">
                <a:latin typeface="Times New Roman" panose="02020603050405020304" pitchFamily="18" charset="0"/>
                <a:cs typeface="Times New Roman" panose="02020603050405020304" pitchFamily="18" charset="0"/>
              </a:rPr>
              <a:t>W j i =Wj i+</a:t>
            </a:r>
            <a:r>
              <a:rPr lang="en-US" sz="1600" i="1" dirty="0">
                <a:latin typeface="Symbol" pitchFamily="18" charset="2"/>
              </a:rPr>
              <a:t> a</a:t>
            </a:r>
            <a:r>
              <a:rPr lang="sv-SE" sz="1600" dirty="0">
                <a:latin typeface="Times New Roman" panose="02020603050405020304" pitchFamily="18" charset="0"/>
                <a:cs typeface="Times New Roman" panose="02020603050405020304" pitchFamily="18" charset="0"/>
              </a:rPr>
              <a:t> *(Tj-Yj) G´(Hj)*Xi , </a:t>
            </a:r>
            <a:r>
              <a:rPr lang="en-US" sz="1600" i="1" dirty="0">
                <a:latin typeface="Symbol" pitchFamily="18" charset="2"/>
              </a:rPr>
              <a:t>a</a:t>
            </a:r>
            <a:r>
              <a:rPr lang="en-US" sz="1600" i="1" dirty="0">
                <a:latin typeface="Symbol,Italic" charset="0"/>
              </a:rPr>
              <a:t> </a:t>
            </a:r>
            <a:r>
              <a:rPr lang="en-US" sz="1600" dirty="0">
                <a:latin typeface="Times New Roman" pitchFamily="18" charset="0"/>
              </a:rPr>
              <a:t>= </a:t>
            </a:r>
            <a:r>
              <a:rPr lang="en-US" sz="1600" i="1" dirty="0">
                <a:latin typeface="Times New Roman" pitchFamily="18" charset="0"/>
              </a:rPr>
              <a:t>learning rate </a:t>
            </a:r>
            <a:r>
              <a:rPr lang="en-US" sz="1600" dirty="0">
                <a:latin typeface="Times New Roman" pitchFamily="18" charset="0"/>
              </a:rPr>
              <a:t>parameter.  </a:t>
            </a:r>
            <a:r>
              <a:rPr lang="sv-SE" sz="1600" dirty="0">
                <a:latin typeface="Times New Roman" panose="02020603050405020304" pitchFamily="18" charset="0"/>
                <a:cs typeface="Times New Roman" panose="02020603050405020304" pitchFamily="18" charset="0"/>
              </a:rPr>
              <a:t>Yj = output from neuron j, T j = target for neuron j</a:t>
            </a:r>
          </a:p>
          <a:p>
            <a:pPr lvl="1"/>
            <a:r>
              <a:rPr lang="sv-SE" sz="1600" dirty="0">
                <a:latin typeface="Times New Roman" panose="02020603050405020304" pitchFamily="18" charset="0"/>
                <a:cs typeface="Times New Roman" panose="02020603050405020304" pitchFamily="18" charset="0"/>
              </a:rPr>
              <a:t>		</a:t>
            </a:r>
            <a:r>
              <a:rPr lang="sv-SE" sz="1600" dirty="0" smtClean="0">
                <a:latin typeface="Times New Roman" panose="02020603050405020304" pitchFamily="18" charset="0"/>
                <a:cs typeface="Times New Roman" panose="02020603050405020304" pitchFamily="18" charset="0"/>
              </a:rPr>
              <a:t>                       W </a:t>
            </a:r>
            <a:r>
              <a:rPr lang="sv-SE" sz="1600" dirty="0">
                <a:latin typeface="Times New Roman" panose="02020603050405020304" pitchFamily="18" charset="0"/>
                <a:cs typeface="Times New Roman" panose="02020603050405020304" pitchFamily="18" charset="0"/>
              </a:rPr>
              <a:t>j i =weights between input i and neuron j, X i = input # 1</a:t>
            </a:r>
          </a:p>
          <a:p>
            <a:pPr lvl="1"/>
            <a:r>
              <a:rPr lang="sv-SE" sz="1600" dirty="0">
                <a:latin typeface="Times New Roman" panose="02020603050405020304" pitchFamily="18" charset="0"/>
                <a:cs typeface="Times New Roman" panose="02020603050405020304" pitchFamily="18" charset="0"/>
              </a:rPr>
              <a:t>			       </a:t>
            </a:r>
            <a:r>
              <a:rPr lang="sv-SE" sz="1600" dirty="0" smtClean="0">
                <a:latin typeface="Times New Roman" panose="02020603050405020304" pitchFamily="18" charset="0"/>
                <a:cs typeface="Times New Roman" panose="02020603050405020304" pitchFamily="18" charset="0"/>
              </a:rPr>
              <a:t> </a:t>
            </a:r>
            <a:r>
              <a:rPr lang="sv-SE" sz="1600" dirty="0">
                <a:latin typeface="Times New Roman" panose="02020603050405020304" pitchFamily="18" charset="0"/>
                <a:cs typeface="Times New Roman" panose="02020603050405020304" pitchFamily="18" charset="0"/>
              </a:rPr>
              <a:t>Hj = weighted sum of inputs to neuron j,  G´ = derivative of transfer function for j</a:t>
            </a:r>
          </a:p>
          <a:p>
            <a:pPr lvl="1"/>
            <a:r>
              <a:rPr lang="sv-SE" sz="1600" dirty="0" smtClean="0">
                <a:latin typeface="Times New Roman" panose="02020603050405020304" pitchFamily="18" charset="0"/>
                <a:cs typeface="Times New Roman" panose="02020603050405020304" pitchFamily="18" charset="0"/>
              </a:rPr>
              <a:t>Wj </a:t>
            </a:r>
            <a:r>
              <a:rPr lang="sv-SE" sz="1600" dirty="0">
                <a:latin typeface="Times New Roman" panose="02020603050405020304" pitchFamily="18" charset="0"/>
                <a:cs typeface="Times New Roman" panose="02020603050405020304" pitchFamily="18" charset="0"/>
              </a:rPr>
              <a:t>i =W j i+</a:t>
            </a:r>
            <a:r>
              <a:rPr lang="en-US" sz="1600" i="1" dirty="0">
                <a:latin typeface="Symbol" pitchFamily="18" charset="2"/>
              </a:rPr>
              <a:t> a</a:t>
            </a:r>
            <a:r>
              <a:rPr lang="sv-SE" sz="1600" dirty="0">
                <a:latin typeface="Times New Roman" panose="02020603050405020304" pitchFamily="18" charset="0"/>
                <a:cs typeface="Times New Roman" panose="02020603050405020304" pitchFamily="18" charset="0"/>
              </a:rPr>
              <a:t> *(Tj-Yj) *X i j if the activation function is linear.</a:t>
            </a:r>
          </a:p>
          <a:p>
            <a:endParaRPr lang="sv-SE"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The Delta Learning Rule can be inferred  by </a:t>
            </a:r>
            <a:r>
              <a:rPr lang="en-US" dirty="0" smtClean="0">
                <a:latin typeface="Times New Roman" panose="02020603050405020304" pitchFamily="18" charset="0"/>
                <a:cs typeface="Times New Roman" panose="02020603050405020304" pitchFamily="18" charset="0"/>
              </a:rPr>
              <a:t>applying a  </a:t>
            </a:r>
            <a:r>
              <a:rPr lang="en-US" dirty="0">
                <a:latin typeface="Times New Roman" panose="02020603050405020304" pitchFamily="18" charset="0"/>
                <a:cs typeface="Times New Roman" panose="02020603050405020304" pitchFamily="18" charset="0"/>
              </a:rPr>
              <a:t>gradient descent algorithm </a:t>
            </a:r>
            <a:r>
              <a:rPr lang="sv-SE" dirty="0" smtClean="0">
                <a:latin typeface="Times New Roman" panose="02020603050405020304" pitchFamily="18" charset="0"/>
                <a:cs typeface="Times New Roman" panose="02020603050405020304" pitchFamily="18" charset="0"/>
              </a:rPr>
              <a:t>calculating the derivatives of  the error function E with respect to the weights W ji.</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Typically the error function is a variant of the mean square error = </a:t>
            </a:r>
            <a:r>
              <a:rPr lang="en-SE" dirty="0" smtClean="0">
                <a:latin typeface="Times New Roman" panose="02020603050405020304" pitchFamily="18" charset="0"/>
                <a:cs typeface="Times New Roman" panose="02020603050405020304" pitchFamily="18" charset="0"/>
              </a:rPr>
              <a:t>½</a:t>
            </a:r>
            <a:r>
              <a:rPr lang="sv-SE" dirty="0" smtClean="0">
                <a:latin typeface="Times New Roman" panose="02020603050405020304" pitchFamily="18" charset="0"/>
                <a:cs typeface="Times New Roman" panose="02020603050405020304" pitchFamily="18" charset="0"/>
              </a:rPr>
              <a:t> Sum ((Tj </a:t>
            </a:r>
            <a:r>
              <a:rPr lang="en-SE" dirty="0" smtClean="0">
                <a:latin typeface="Times New Roman" panose="02020603050405020304" pitchFamily="18" charset="0"/>
                <a:cs typeface="Times New Roman" panose="02020603050405020304" pitchFamily="18" charset="0"/>
              </a:rPr>
              <a:t>–</a:t>
            </a:r>
            <a:r>
              <a:rPr lang="sv-SE" dirty="0" smtClean="0">
                <a:latin typeface="Times New Roman" panose="02020603050405020304" pitchFamily="18" charset="0"/>
                <a:cs typeface="Times New Roman" panose="02020603050405020304" pitchFamily="18" charset="0"/>
              </a:rPr>
              <a:t>Yj)^2).</a:t>
            </a:r>
          </a:p>
          <a:p>
            <a:r>
              <a:rPr lang="sv-SE" dirty="0">
                <a:latin typeface="Times New Roman" panose="02020603050405020304" pitchFamily="18" charset="0"/>
                <a:cs typeface="Times New Roman" panose="02020603050405020304" pitchFamily="18" charset="0"/>
              </a:rPr>
              <a:t> </a:t>
            </a:r>
            <a:r>
              <a:rPr lang="sv-SE" dirty="0" smtClean="0">
                <a:latin typeface="Times New Roman" panose="02020603050405020304" pitchFamily="18" charset="0"/>
                <a:cs typeface="Times New Roman" panose="02020603050405020304" pitchFamily="18" charset="0"/>
              </a:rPr>
              <a:t>                                                                                                                j</a:t>
            </a:r>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033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3612" y="138998"/>
            <a:ext cx="8267374" cy="7725192"/>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Gradient Descent algorithm</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Gradient </a:t>
            </a:r>
            <a:r>
              <a:rPr lang="en-US" b="1" dirty="0">
                <a:latin typeface="Times New Roman" panose="02020603050405020304" pitchFamily="18" charset="0"/>
                <a:cs typeface="Times New Roman" panose="02020603050405020304" pitchFamily="18" charset="0"/>
              </a:rPr>
              <a:t>descent</a:t>
            </a:r>
            <a:r>
              <a:rPr lang="en-US" dirty="0">
                <a:latin typeface="Times New Roman" panose="02020603050405020304" pitchFamily="18" charset="0"/>
                <a:cs typeface="Times New Roman" panose="02020603050405020304" pitchFamily="18" charset="0"/>
              </a:rPr>
              <a:t> is a first-order iterative optimization algorithm for finding the minimum of a function. Gradient descent is also known as </a:t>
            </a:r>
            <a:r>
              <a:rPr lang="en-US" b="1" dirty="0">
                <a:latin typeface="Times New Roman" panose="02020603050405020304" pitchFamily="18" charset="0"/>
                <a:cs typeface="Times New Roman" panose="02020603050405020304" pitchFamily="18" charset="0"/>
              </a:rPr>
              <a:t>S</a:t>
            </a:r>
            <a:r>
              <a:rPr lang="en-US" b="1" dirty="0" smtClean="0">
                <a:latin typeface="Times New Roman" panose="02020603050405020304" pitchFamily="18" charset="0"/>
                <a:cs typeface="Times New Roman" panose="02020603050405020304" pitchFamily="18" charset="0"/>
              </a:rPr>
              <a:t>teepest </a:t>
            </a:r>
            <a:r>
              <a:rPr lang="en-US" b="1" dirty="0">
                <a:latin typeface="Times New Roman" panose="02020603050405020304" pitchFamily="18" charset="0"/>
                <a:cs typeface="Times New Roman" panose="02020603050405020304" pitchFamily="18" charset="0"/>
              </a:rPr>
              <a:t>D</a:t>
            </a:r>
            <a:r>
              <a:rPr lang="en-US" b="1" dirty="0" smtClean="0">
                <a:latin typeface="Times New Roman" panose="02020603050405020304" pitchFamily="18" charset="0"/>
                <a:cs typeface="Times New Roman" panose="02020603050405020304" pitchFamily="18" charset="0"/>
              </a:rPr>
              <a:t>escent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endParaRPr lang="sv-SE"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gradient</a:t>
            </a:r>
            <a:r>
              <a:rPr lang="en-US" dirty="0">
                <a:latin typeface="Times New Roman" panose="02020603050405020304" pitchFamily="18" charset="0"/>
                <a:cs typeface="Times New Roman" panose="02020603050405020304" pitchFamily="18" charset="0"/>
              </a:rPr>
              <a:t> is a multi-variable generalization of the derivative. While a derivative </a:t>
            </a:r>
            <a:r>
              <a:rPr lang="en-US" dirty="0" smtClean="0">
                <a:latin typeface="Times New Roman" panose="02020603050405020304" pitchFamily="18" charset="0"/>
                <a:cs typeface="Times New Roman" panose="02020603050405020304" pitchFamily="18" charset="0"/>
              </a:rPr>
              <a:t>can </a:t>
            </a:r>
            <a:r>
              <a:rPr lang="en-US" dirty="0">
                <a:latin typeface="Times New Roman" panose="02020603050405020304" pitchFamily="18" charset="0"/>
                <a:cs typeface="Times New Roman" panose="02020603050405020304" pitchFamily="18" charset="0"/>
              </a:rPr>
              <a:t>be defined on functions of a single variable, for functions of several variables, the gradient takes its place. The gradient is a vector-valued function, as opposed to a derivative, which is scalar-valued.</a:t>
            </a:r>
          </a:p>
          <a:p>
            <a:endParaRPr lang="sv-SE"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gradient </a:t>
            </a:r>
            <a:r>
              <a:rPr lang="en-US" dirty="0">
                <a:latin typeface="Times New Roman" panose="02020603050405020304" pitchFamily="18" charset="0"/>
                <a:cs typeface="Times New Roman" panose="02020603050405020304" pitchFamily="18" charset="0"/>
              </a:rPr>
              <a:t>represents the slope of the tangent of the graph of the function. More precisely, the gradient points in the direction of the greatest rate of increase of the </a:t>
            </a:r>
            <a:r>
              <a:rPr lang="en-US" dirty="0" smtClean="0">
                <a:latin typeface="Times New Roman" panose="02020603050405020304" pitchFamily="18" charset="0"/>
                <a:cs typeface="Times New Roman" panose="02020603050405020304" pitchFamily="18" charset="0"/>
              </a:rPr>
              <a:t>function. To </a:t>
            </a:r>
            <a:r>
              <a:rPr lang="en-US" dirty="0">
                <a:latin typeface="Times New Roman" panose="02020603050405020304" pitchFamily="18" charset="0"/>
                <a:cs typeface="Times New Roman" panose="02020603050405020304" pitchFamily="18" charset="0"/>
              </a:rPr>
              <a:t>find a local minimum of a function using gradient descent, one takes steps proportional to the </a:t>
            </a:r>
            <a:r>
              <a:rPr lang="en-US" i="1" dirty="0">
                <a:latin typeface="Times New Roman" panose="02020603050405020304" pitchFamily="18" charset="0"/>
                <a:cs typeface="Times New Roman" panose="02020603050405020304" pitchFamily="18" charset="0"/>
              </a:rPr>
              <a:t>negative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the gradient (or approximate gradient) of the function at the current point.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If</a:t>
            </a:r>
            <a:r>
              <a:rPr lang="en-US" dirty="0">
                <a:latin typeface="Times New Roman" panose="02020603050405020304" pitchFamily="18" charset="0"/>
                <a:cs typeface="Times New Roman" panose="02020603050405020304" pitchFamily="18" charset="0"/>
              </a:rPr>
              <a:t>, instead, one takes steps </a:t>
            </a:r>
            <a:r>
              <a:rPr lang="en-US" dirty="0" smtClean="0">
                <a:latin typeface="Times New Roman" panose="02020603050405020304" pitchFamily="18" charset="0"/>
                <a:cs typeface="Times New Roman" panose="02020603050405020304" pitchFamily="18" charset="0"/>
              </a:rPr>
              <a:t>proportional </a:t>
            </a:r>
            <a:r>
              <a:rPr lang="en-US" dirty="0">
                <a:latin typeface="Times New Roman" panose="02020603050405020304" pitchFamily="18" charset="0"/>
                <a:cs typeface="Times New Roman" panose="02020603050405020304" pitchFamily="18" charset="0"/>
              </a:rPr>
              <a:t>to the </a:t>
            </a:r>
            <a:r>
              <a:rPr lang="en-US" i="1" dirty="0">
                <a:latin typeface="Times New Roman" panose="02020603050405020304" pitchFamily="18" charset="0"/>
                <a:cs typeface="Times New Roman" panose="02020603050405020304" pitchFamily="18" charset="0"/>
              </a:rPr>
              <a:t>positive</a:t>
            </a:r>
            <a:r>
              <a:rPr lang="en-US" dirty="0">
                <a:latin typeface="Times New Roman" panose="02020603050405020304" pitchFamily="18" charset="0"/>
                <a:cs typeface="Times New Roman" panose="02020603050405020304" pitchFamily="18" charset="0"/>
              </a:rPr>
              <a:t> of the gradient, one approaches a local maximum of that function; the </a:t>
            </a:r>
            <a:r>
              <a:rPr lang="en-US" dirty="0" smtClean="0">
                <a:latin typeface="Times New Roman" panose="02020603050405020304" pitchFamily="18" charset="0"/>
                <a:cs typeface="Times New Roman" panose="02020603050405020304" pitchFamily="18" charset="0"/>
              </a:rPr>
              <a:t>procedure </a:t>
            </a:r>
            <a:r>
              <a:rPr lang="en-US" dirty="0">
                <a:latin typeface="Times New Roman" panose="02020603050405020304" pitchFamily="18" charset="0"/>
                <a:cs typeface="Times New Roman" panose="02020603050405020304" pitchFamily="18" charset="0"/>
              </a:rPr>
              <a:t>is then known as </a:t>
            </a:r>
            <a:r>
              <a:rPr lang="en-US" b="1" dirty="0">
                <a:latin typeface="Times New Roman" panose="02020603050405020304" pitchFamily="18" charset="0"/>
                <a:cs typeface="Times New Roman" panose="02020603050405020304" pitchFamily="18" charset="0"/>
              </a:rPr>
              <a:t>G</a:t>
            </a:r>
            <a:r>
              <a:rPr lang="en-US" b="1" dirty="0" smtClean="0">
                <a:latin typeface="Times New Roman" panose="02020603050405020304" pitchFamily="18" charset="0"/>
                <a:cs typeface="Times New Roman" panose="02020603050405020304" pitchFamily="18" charset="0"/>
              </a:rPr>
              <a:t>radient </a:t>
            </a:r>
            <a:r>
              <a:rPr lang="en-US" b="1" dirty="0">
                <a:latin typeface="Times New Roman" panose="02020603050405020304" pitchFamily="18" charset="0"/>
                <a:cs typeface="Times New Roman" panose="02020603050405020304" pitchFamily="18" charset="0"/>
              </a:rPr>
              <a:t>A</a:t>
            </a:r>
            <a:r>
              <a:rPr lang="en-US" b="1" dirty="0" smtClean="0">
                <a:latin typeface="Times New Roman" panose="02020603050405020304" pitchFamily="18" charset="0"/>
                <a:cs typeface="Times New Roman" panose="02020603050405020304" pitchFamily="18" charset="0"/>
              </a:rPr>
              <a:t>scent</a:t>
            </a:r>
            <a:r>
              <a:rPr lang="en-US" dirty="0" smtClean="0">
                <a:latin typeface="Times New Roman" panose="02020603050405020304" pitchFamily="18" charset="0"/>
                <a:cs typeface="Times New Roman" panose="02020603050405020304" pitchFamily="18" charset="0"/>
              </a:rPr>
              <a:t>. </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Gadient descent (ascent) may overlap with </a:t>
            </a:r>
            <a:r>
              <a:rPr lang="sv-SE" b="1" dirty="0" smtClean="0">
                <a:latin typeface="Times New Roman" panose="02020603050405020304" pitchFamily="18" charset="0"/>
                <a:cs typeface="Times New Roman" panose="02020603050405020304" pitchFamily="18" charset="0"/>
              </a:rPr>
              <a:t>Hillclimbing</a:t>
            </a:r>
            <a:r>
              <a:rPr lang="sv-SE" dirty="0" smtClean="0">
                <a:latin typeface="Times New Roman" panose="02020603050405020304" pitchFamily="18" charset="0"/>
                <a:cs typeface="Times New Roman" panose="02020603050405020304" pitchFamily="18" charset="0"/>
              </a:rPr>
              <a:t> but a principle difference is</a:t>
            </a:r>
          </a:p>
          <a:p>
            <a:r>
              <a:rPr lang="sv-SE" dirty="0" smtClean="0">
                <a:latin typeface="Times New Roman" panose="02020603050405020304" pitchFamily="18" charset="0"/>
                <a:cs typeface="Times New Roman" panose="02020603050405020304" pitchFamily="18" charset="0"/>
              </a:rPr>
              <a:t>that the pure gradient approaches strictly prefers gradient steepness while hill climbing</a:t>
            </a:r>
          </a:p>
          <a:p>
            <a:r>
              <a:rPr lang="sv-SE" dirty="0" smtClean="0">
                <a:latin typeface="Times New Roman" panose="02020603050405020304" pitchFamily="18" charset="0"/>
                <a:cs typeface="Times New Roman" panose="02020603050405020304" pitchFamily="18" charset="0"/>
              </a:rPr>
              <a:t>always selects the most promising next state. Also hillclimbing can handle discrete states. Both approaches are </a:t>
            </a:r>
            <a:r>
              <a:rPr lang="sv-SE" b="1" dirty="0" smtClean="0">
                <a:latin typeface="Times New Roman" panose="02020603050405020304" pitchFamily="18" charset="0"/>
                <a:cs typeface="Times New Roman" panose="02020603050405020304" pitchFamily="18" charset="0"/>
              </a:rPr>
              <a:t>Greedy</a:t>
            </a:r>
            <a:r>
              <a:rPr lang="sv-SE"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endParaRPr lang="sv-SE" dirty="0" smtClean="0">
              <a:latin typeface="Times New Roman" panose="02020603050405020304" pitchFamily="18" charset="0"/>
              <a:cs typeface="Times New Roman" panose="02020603050405020304" pitchFamily="18" charset="0"/>
            </a:endParaRPr>
          </a:p>
          <a:p>
            <a:r>
              <a:rPr lang="en-US" dirty="0" smtClean="0"/>
              <a:t>.</a:t>
            </a:r>
            <a:r>
              <a:rPr lang="en-US" dirty="0" smtClean="0">
                <a:latin typeface="Times New Roman" panose="02020603050405020304" pitchFamily="18" charset="0"/>
                <a:cs typeface="Times New Roman" panose="02020603050405020304" pitchFamily="18" charset="0"/>
              </a:rPr>
              <a:t>. </a:t>
            </a:r>
          </a:p>
          <a:p>
            <a:pPr fontAlgn="base"/>
            <a:endParaRPr lang="en-US" b="1" dirty="0">
              <a:latin typeface="Times New Roman" panose="02020603050405020304" pitchFamily="18" charset="0"/>
              <a:cs typeface="Times New Roman" panose="02020603050405020304" pitchFamily="18" charset="0"/>
            </a:endParaRP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2524" y="1150752"/>
            <a:ext cx="3790950" cy="24193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8631975" y="3431546"/>
            <a:ext cx="3322990" cy="2745969"/>
          </a:xfrm>
          <a:prstGeom prst="rect">
            <a:avLst/>
          </a:prstGeom>
        </p:spPr>
      </p:pic>
    </p:spTree>
    <p:extLst>
      <p:ext uri="{BB962C8B-B14F-4D97-AF65-F5344CB8AC3E}">
        <p14:creationId xmlns:p14="http://schemas.microsoft.com/office/powerpoint/2010/main" val="615715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442" y="194853"/>
            <a:ext cx="11602125" cy="6063198"/>
          </a:xfrm>
          <a:prstGeom prst="rect">
            <a:avLst/>
          </a:prstGeom>
          <a:noFill/>
        </p:spPr>
        <p:txBody>
          <a:bodyPr wrap="square" rtlCol="0">
            <a:spAutoFit/>
          </a:bodyPr>
          <a:lstStyle/>
          <a:p>
            <a:r>
              <a:rPr lang="en-US" sz="2800" b="1" dirty="0">
                <a:solidFill>
                  <a:srgbClr val="000000"/>
                </a:solidFill>
                <a:latin typeface="Times New Roman" panose="02020603050405020304" pitchFamily="18" charset="0"/>
                <a:cs typeface="Times New Roman" panose="02020603050405020304" pitchFamily="18" charset="0"/>
              </a:rPr>
              <a:t>Mean Squared Error (MSE)</a:t>
            </a:r>
            <a:endParaRPr lang="en-US"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endParaRPr lang="sv-SE" b="1" dirty="0">
              <a:latin typeface="Times New Roman" panose="02020603050405020304" pitchFamily="18" charset="0"/>
              <a:cs typeface="Times New Roman" panose="02020603050405020304" pitchFamily="18" charset="0"/>
            </a:endParaRPr>
          </a:p>
          <a:p>
            <a:r>
              <a:rPr lang="en-US" b="1" dirty="0">
                <a:solidFill>
                  <a:srgbClr val="000000"/>
                </a:solidFill>
                <a:latin typeface="Times New Roman" panose="02020603050405020304" pitchFamily="18" charset="0"/>
                <a:cs typeface="Times New Roman" panose="02020603050405020304" pitchFamily="18" charset="0"/>
              </a:rPr>
              <a:t>Mean Squared Error (MSE) </a:t>
            </a:r>
            <a:r>
              <a:rPr lang="en-US" dirty="0" smtClean="0">
                <a:solidFill>
                  <a:srgbClr val="000000"/>
                </a:solidFill>
                <a:latin typeface="Times New Roman" panose="02020603050405020304" pitchFamily="18" charset="0"/>
                <a:cs typeface="Times New Roman" panose="02020603050405020304" pitchFamily="18" charset="0"/>
              </a:rPr>
              <a:t>is an error estimate that measures the average of the squared differences </a:t>
            </a:r>
            <a:r>
              <a:rPr lang="en-US" dirty="0">
                <a:solidFill>
                  <a:srgbClr val="222222"/>
                </a:solidFill>
                <a:latin typeface="Times New Roman" panose="02020603050405020304" pitchFamily="18" charset="0"/>
                <a:cs typeface="Times New Roman" panose="02020603050405020304" pitchFamily="18" charset="0"/>
              </a:rPr>
              <a:t>between </a:t>
            </a:r>
            <a:r>
              <a:rPr lang="en-US" dirty="0" smtClean="0">
                <a:solidFill>
                  <a:srgbClr val="222222"/>
                </a:solidFill>
                <a:latin typeface="Times New Roman" panose="02020603050405020304" pitchFamily="18" charset="0"/>
                <a:cs typeface="Times New Roman" panose="02020603050405020304" pitchFamily="18" charset="0"/>
              </a:rPr>
              <a:t>a series of estimated </a:t>
            </a:r>
            <a:r>
              <a:rPr lang="en-US" dirty="0">
                <a:solidFill>
                  <a:srgbClr val="222222"/>
                </a:solidFill>
                <a:latin typeface="Times New Roman" panose="02020603050405020304" pitchFamily="18" charset="0"/>
                <a:cs typeface="Times New Roman" panose="02020603050405020304" pitchFamily="18" charset="0"/>
              </a:rPr>
              <a:t>values and what is estimated. </a:t>
            </a:r>
            <a:endParaRPr lang="en-US" dirty="0">
              <a:solidFill>
                <a:srgbClr val="000000"/>
              </a:solidFill>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If   </a:t>
            </a:r>
            <a:r>
              <a:rPr lang="sv-SE" altLang="en-US" dirty="0" smtClean="0">
                <a:latin typeface="Times New Roman" panose="02020603050405020304" pitchFamily="18" charset="0"/>
                <a:cs typeface="Times New Roman" panose="02020603050405020304" pitchFamily="18" charset="0"/>
              </a:rPr>
              <a:t>y1</a:t>
            </a:r>
            <a:r>
              <a:rPr lang="sv-SE" altLang="en-US" dirty="0">
                <a:latin typeface="Times New Roman" panose="02020603050405020304" pitchFamily="18" charset="0"/>
                <a:cs typeface="Times New Roman" panose="02020603050405020304" pitchFamily="18" charset="0"/>
              </a:rPr>
              <a:t>, </a:t>
            </a:r>
            <a:r>
              <a:rPr lang="sv-SE" altLang="en-US" dirty="0" smtClean="0">
                <a:latin typeface="Times New Roman" panose="02020603050405020304" pitchFamily="18" charset="0"/>
                <a:cs typeface="Times New Roman" panose="02020603050405020304" pitchFamily="18" charset="0"/>
              </a:rPr>
              <a:t>y2,....yn </a:t>
            </a:r>
            <a:r>
              <a:rPr lang="en-US" altLang="en-US" dirty="0">
                <a:latin typeface="Times New Roman" panose="02020603050405020304" pitchFamily="18" charset="0"/>
                <a:cs typeface="Times New Roman" panose="02020603050405020304" pitchFamily="18" charset="0"/>
              </a:rPr>
              <a:t>represent a sequence of estimates of an </a:t>
            </a:r>
            <a:r>
              <a:rPr lang="en-US" altLang="en-US" dirty="0" smtClean="0">
                <a:latin typeface="Times New Roman" panose="02020603050405020304" pitchFamily="18" charset="0"/>
                <a:cs typeface="Times New Roman" panose="02020603050405020304" pitchFamily="18" charset="0"/>
              </a:rPr>
              <a:t>target variable Y</a:t>
            </a:r>
            <a:endParaRPr lang="en-US" altLang="en-US" i="1" dirty="0">
              <a:latin typeface="Times New Roman" panose="02020603050405020304" pitchFamily="18" charset="0"/>
              <a:cs typeface="Times New Roman" panose="02020603050405020304" pitchFamily="18" charset="0"/>
            </a:endParaRPr>
          </a:p>
          <a:p>
            <a:r>
              <a:rPr lang="sv-SE" altLang="en-US" dirty="0">
                <a:latin typeface="Times New Roman" panose="02020603050405020304" pitchFamily="18" charset="0"/>
                <a:cs typeface="Times New Roman" panose="02020603050405020304" pitchFamily="18" charset="0"/>
              </a:rPr>
              <a:t>t</a:t>
            </a:r>
            <a:r>
              <a:rPr lang="sv-SE" altLang="en-US" dirty="0" smtClean="0">
                <a:latin typeface="Times New Roman" panose="02020603050405020304" pitchFamily="18" charset="0"/>
                <a:cs typeface="Times New Roman" panose="02020603050405020304" pitchFamily="18" charset="0"/>
              </a:rPr>
              <a:t>hen  the Mean square error (MSE)  </a:t>
            </a:r>
            <a:r>
              <a:rPr lang="sv-SE" altLang="en-US" dirty="0">
                <a:latin typeface="Times New Roman" panose="02020603050405020304" pitchFamily="18" charset="0"/>
                <a:cs typeface="Times New Roman" panose="02020603050405020304" pitchFamily="18" charset="0"/>
              </a:rPr>
              <a:t>=   Sum </a:t>
            </a:r>
            <a:r>
              <a:rPr lang="sv-SE" altLang="en-US" dirty="0" smtClean="0">
                <a:latin typeface="Times New Roman" panose="02020603050405020304" pitchFamily="18" charset="0"/>
                <a:cs typeface="Times New Roman" panose="02020603050405020304" pitchFamily="18" charset="0"/>
              </a:rPr>
              <a:t>( (Y-yi )^2)    /n.</a:t>
            </a:r>
          </a:p>
          <a:p>
            <a:r>
              <a:rPr lang="sv-SE" altLang="en-US" dirty="0" smtClean="0">
                <a:latin typeface="Times New Roman" panose="02020603050405020304" pitchFamily="18" charset="0"/>
                <a:cs typeface="Times New Roman" panose="02020603050405020304" pitchFamily="18" charset="0"/>
              </a:rPr>
              <a:t>				i=1</a:t>
            </a:r>
            <a:r>
              <a:rPr lang="sv-SE" altLang="en-US" dirty="0">
                <a:latin typeface="Times New Roman" panose="02020603050405020304" pitchFamily="18" charset="0"/>
                <a:cs typeface="Times New Roman" panose="02020603050405020304" pitchFamily="18" charset="0"/>
              </a:rPr>
              <a:t>..</a:t>
            </a:r>
            <a:r>
              <a:rPr lang="sv-SE" altLang="en-US" dirty="0" smtClean="0">
                <a:latin typeface="Times New Roman" panose="02020603050405020304" pitchFamily="18" charset="0"/>
                <a:cs typeface="Times New Roman" panose="02020603050405020304" pitchFamily="18" charset="0"/>
              </a:rPr>
              <a:t>n</a:t>
            </a:r>
          </a:p>
          <a:p>
            <a:endParaRPr lang="sv-SE" altLang="en-US" dirty="0">
              <a:latin typeface="Times New Roman" panose="02020603050405020304" pitchFamily="18" charset="0"/>
              <a:cs typeface="Times New Roman" panose="02020603050405020304" pitchFamily="18" charset="0"/>
            </a:endParaRPr>
          </a:p>
          <a:p>
            <a:r>
              <a:rPr lang="sv-SE" altLang="en-US" dirty="0" smtClean="0">
                <a:latin typeface="Times New Roman" panose="02020603050405020304" pitchFamily="18" charset="0"/>
                <a:cs typeface="Times New Roman" panose="02020603050405020304" pitchFamily="18" charset="0"/>
              </a:rPr>
              <a:t>If the MSE error estimate is applied in the context of an ANN  we can look either at</a:t>
            </a:r>
          </a:p>
          <a:p>
            <a:endParaRPr lang="sv-SE" altLang="en-US" dirty="0" smtClean="0">
              <a:latin typeface="Times New Roman" panose="02020603050405020304" pitchFamily="18" charset="0"/>
              <a:cs typeface="Times New Roman" panose="02020603050405020304" pitchFamily="18" charset="0"/>
            </a:endParaRPr>
          </a:p>
          <a:p>
            <a:r>
              <a:rPr lang="sv-SE" altLang="en-US" dirty="0" smtClean="0">
                <a:latin typeface="Times New Roman" panose="02020603050405020304" pitchFamily="18" charset="0"/>
                <a:cs typeface="Times New Roman" panose="02020603050405020304" pitchFamily="18" charset="0"/>
              </a:rPr>
              <a:t>A single data-item run: </a:t>
            </a:r>
          </a:p>
          <a:p>
            <a:endParaRPr lang="sv-SE" altLang="en-US" dirty="0" smtClean="0">
              <a:latin typeface="Times New Roman" panose="02020603050405020304" pitchFamily="18" charset="0"/>
              <a:cs typeface="Times New Roman" panose="02020603050405020304" pitchFamily="18" charset="0"/>
            </a:endParaRPr>
          </a:p>
          <a:p>
            <a:r>
              <a:rPr lang="sv-SE" altLang="en-US" dirty="0">
                <a:latin typeface="Times New Roman" panose="02020603050405020304" pitchFamily="18" charset="0"/>
                <a:cs typeface="Times New Roman" panose="02020603050405020304" pitchFamily="18" charset="0"/>
              </a:rPr>
              <a:t>	</a:t>
            </a:r>
            <a:r>
              <a:rPr lang="sv-SE" altLang="en-US" dirty="0" smtClean="0">
                <a:latin typeface="Times New Roman" panose="02020603050405020304" pitchFamily="18" charset="0"/>
                <a:cs typeface="Times New Roman" panose="02020603050405020304" pitchFamily="18" charset="0"/>
              </a:rPr>
              <a:t>error  E = </a:t>
            </a:r>
            <a:r>
              <a:rPr lang="sv-SE" altLang="en-US" dirty="0">
                <a:latin typeface="Times New Roman" panose="02020603050405020304" pitchFamily="18" charset="0"/>
                <a:cs typeface="Times New Roman" panose="02020603050405020304" pitchFamily="18" charset="0"/>
              </a:rPr>
              <a:t>( </a:t>
            </a:r>
            <a:r>
              <a:rPr lang="sv-SE" altLang="en-US" dirty="0" smtClean="0">
                <a:latin typeface="Times New Roman" panose="02020603050405020304" pitchFamily="18" charset="0"/>
                <a:cs typeface="Times New Roman" panose="02020603050405020304" pitchFamily="18" charset="0"/>
              </a:rPr>
              <a:t>(T</a:t>
            </a:r>
            <a:r>
              <a:rPr lang="en-SE" altLang="en-US" dirty="0" smtClean="0">
                <a:latin typeface="Times New Roman" panose="02020603050405020304" pitchFamily="18" charset="0"/>
                <a:cs typeface="Times New Roman" panose="02020603050405020304" pitchFamily="18" charset="0"/>
              </a:rPr>
              <a:t>–</a:t>
            </a:r>
            <a:r>
              <a:rPr lang="sv-SE" altLang="en-US" dirty="0" smtClean="0">
                <a:latin typeface="Times New Roman" panose="02020603050405020304" pitchFamily="18" charset="0"/>
                <a:cs typeface="Times New Roman" panose="02020603050405020304" pitchFamily="18" charset="0"/>
              </a:rPr>
              <a:t> </a:t>
            </a:r>
            <a:r>
              <a:rPr lang="sv-SE" altLang="en-US" dirty="0">
                <a:latin typeface="Times New Roman" panose="02020603050405020304" pitchFamily="18" charset="0"/>
                <a:cs typeface="Times New Roman" panose="02020603050405020304" pitchFamily="18" charset="0"/>
              </a:rPr>
              <a:t>Y) ^2) </a:t>
            </a:r>
            <a:r>
              <a:rPr lang="sv-SE" altLang="en-US" dirty="0" smtClean="0">
                <a:latin typeface="Times New Roman" panose="02020603050405020304" pitchFamily="18" charset="0"/>
                <a:cs typeface="Times New Roman" panose="02020603050405020304" pitchFamily="18" charset="0"/>
              </a:rPr>
              <a:t>/</a:t>
            </a:r>
            <a:r>
              <a:rPr lang="sv-SE" altLang="en-US" dirty="0">
                <a:latin typeface="Times New Roman" panose="02020603050405020304" pitchFamily="18" charset="0"/>
                <a:cs typeface="Times New Roman" panose="02020603050405020304" pitchFamily="18" charset="0"/>
              </a:rPr>
              <a:t>2 </a:t>
            </a:r>
            <a:r>
              <a:rPr lang="sv-SE" altLang="en-US" dirty="0" smtClean="0">
                <a:latin typeface="Times New Roman" panose="02020603050405020304" pitchFamily="18" charset="0"/>
                <a:cs typeface="Times New Roman" panose="02020603050405020304" pitchFamily="18" charset="0"/>
              </a:rPr>
              <a:t>                 - the derivative of E -&gt;  T-Y</a:t>
            </a:r>
          </a:p>
          <a:p>
            <a:endParaRPr lang="sv-SE" altLang="en-US" dirty="0" smtClean="0">
              <a:latin typeface="Times New Roman" panose="02020603050405020304" pitchFamily="18" charset="0"/>
              <a:cs typeface="Times New Roman" panose="02020603050405020304" pitchFamily="18" charset="0"/>
            </a:endParaRPr>
          </a:p>
          <a:p>
            <a:r>
              <a:rPr lang="sv-SE" altLang="en-US" dirty="0" smtClean="0">
                <a:latin typeface="Times New Roman" panose="02020603050405020304" pitchFamily="18" charset="0"/>
                <a:cs typeface="Times New Roman" panose="02020603050405020304" pitchFamily="18" charset="0"/>
              </a:rPr>
              <a:t>An Epoque = The ANN runs for all dataitems in the dataset, assume the number is N.</a:t>
            </a:r>
          </a:p>
          <a:p>
            <a:endParaRPr lang="sv-SE" altLang="en-US" dirty="0" smtClean="0">
              <a:latin typeface="Times New Roman" panose="02020603050405020304" pitchFamily="18" charset="0"/>
              <a:cs typeface="Times New Roman" panose="02020603050405020304" pitchFamily="18" charset="0"/>
            </a:endParaRPr>
          </a:p>
          <a:p>
            <a:r>
              <a:rPr lang="sv-SE" altLang="en-US" dirty="0" smtClean="0">
                <a:latin typeface="Times New Roman" panose="02020603050405020304" pitchFamily="18" charset="0"/>
                <a:cs typeface="Times New Roman" panose="02020603050405020304" pitchFamily="18" charset="0"/>
              </a:rPr>
              <a:t>	error  E  =  Sum </a:t>
            </a:r>
            <a:r>
              <a:rPr lang="sv-SE" altLang="en-US" dirty="0">
                <a:latin typeface="Times New Roman" panose="02020603050405020304" pitchFamily="18" charset="0"/>
                <a:cs typeface="Times New Roman" panose="02020603050405020304" pitchFamily="18" charset="0"/>
              </a:rPr>
              <a:t>((Yi </a:t>
            </a:r>
            <a:r>
              <a:rPr lang="en-SE" altLang="en-US" dirty="0">
                <a:latin typeface="Times New Roman" panose="02020603050405020304" pitchFamily="18" charset="0"/>
                <a:cs typeface="Times New Roman" panose="02020603050405020304" pitchFamily="18" charset="0"/>
              </a:rPr>
              <a:t>–</a:t>
            </a:r>
            <a:r>
              <a:rPr lang="sv-SE" altLang="en-US" dirty="0">
                <a:latin typeface="Times New Roman" panose="02020603050405020304" pitchFamily="18" charset="0"/>
                <a:cs typeface="Times New Roman" panose="02020603050405020304" pitchFamily="18" charset="0"/>
              </a:rPr>
              <a:t> Y)^2</a:t>
            </a:r>
            <a:r>
              <a:rPr lang="sv-SE" altLang="en-US" dirty="0" smtClean="0">
                <a:latin typeface="Times New Roman" panose="02020603050405020304" pitchFamily="18" charset="0"/>
                <a:cs typeface="Times New Roman" panose="02020603050405020304" pitchFamily="18" charset="0"/>
              </a:rPr>
              <a:t>) </a:t>
            </a:r>
            <a:r>
              <a:rPr lang="sv-SE" altLang="en-US" dirty="0">
                <a:latin typeface="Times New Roman" panose="02020603050405020304" pitchFamily="18" charset="0"/>
                <a:cs typeface="Times New Roman" panose="02020603050405020304" pitchFamily="18" charset="0"/>
              </a:rPr>
              <a:t>/</a:t>
            </a:r>
            <a:r>
              <a:rPr lang="sv-SE" altLang="en-US" dirty="0" smtClean="0">
                <a:latin typeface="Times New Roman" panose="02020603050405020304" pitchFamily="18" charset="0"/>
                <a:cs typeface="Times New Roman" panose="02020603050405020304" pitchFamily="18" charset="0"/>
              </a:rPr>
              <a:t>N/2    - the derivate is Sum(Ti-Yi)  /N</a:t>
            </a:r>
            <a:endParaRPr lang="sv-SE" altLang="en-US" dirty="0">
              <a:latin typeface="Times New Roman" panose="02020603050405020304" pitchFamily="18" charset="0"/>
              <a:cs typeface="Times New Roman" panose="02020603050405020304" pitchFamily="18" charset="0"/>
            </a:endParaRPr>
          </a:p>
          <a:p>
            <a:r>
              <a:rPr lang="sv-SE" altLang="en-US" dirty="0">
                <a:latin typeface="Times New Roman" panose="02020603050405020304" pitchFamily="18" charset="0"/>
                <a:cs typeface="Times New Roman" panose="02020603050405020304" pitchFamily="18" charset="0"/>
              </a:rPr>
              <a:t>		   </a:t>
            </a:r>
            <a:r>
              <a:rPr lang="sv-SE" altLang="en-US" dirty="0" smtClean="0">
                <a:latin typeface="Times New Roman" panose="02020603050405020304" pitchFamily="18" charset="0"/>
                <a:cs typeface="Times New Roman" panose="02020603050405020304" pitchFamily="18" charset="0"/>
              </a:rPr>
              <a:t>i=1</a:t>
            </a:r>
            <a:r>
              <a:rPr lang="sv-SE" altLang="en-US" dirty="0">
                <a:latin typeface="Times New Roman" panose="02020603050405020304" pitchFamily="18" charset="0"/>
                <a:cs typeface="Times New Roman" panose="02020603050405020304" pitchFamily="18" charset="0"/>
              </a:rPr>
              <a:t>..N.				    i=1..N</a:t>
            </a:r>
            <a:r>
              <a:rPr lang="sv-SE" altLang="en-US" dirty="0" smtClean="0">
                <a:latin typeface="Times New Roman" panose="02020603050405020304" pitchFamily="18" charset="0"/>
                <a:cs typeface="Times New Roman" panose="02020603050405020304" pitchFamily="18" charset="0"/>
              </a:rPr>
              <a:t>.</a:t>
            </a:r>
          </a:p>
          <a:p>
            <a:endParaRPr lang="sv-SE" altLang="en-US" dirty="0">
              <a:latin typeface="Times New Roman" panose="02020603050405020304" pitchFamily="18" charset="0"/>
              <a:cs typeface="Times New Roman" panose="02020603050405020304" pitchFamily="18" charset="0"/>
            </a:endParaRPr>
          </a:p>
          <a:p>
            <a:r>
              <a:rPr lang="sv-SE" altLang="en-US" dirty="0" smtClean="0">
                <a:latin typeface="Times New Roman" panose="02020603050405020304" pitchFamily="18" charset="0"/>
                <a:cs typeface="Times New Roman" panose="02020603050405020304" pitchFamily="18" charset="0"/>
              </a:rPr>
              <a:t>where the number:  / 2 is  choosen for convenience to simplify derivations.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493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6918" y="224909"/>
            <a:ext cx="7879465" cy="6401753"/>
          </a:xfrm>
          <a:prstGeom prst="rect">
            <a:avLst/>
          </a:prstGeom>
        </p:spPr>
        <p:txBody>
          <a:bodyPr wrap="none">
            <a:spAutoFit/>
          </a:bodyPr>
          <a:lstStyle/>
          <a:p>
            <a:r>
              <a:rPr lang="sv-SE" sz="3200" b="1" dirty="0" smtClean="0">
                <a:latin typeface="Times New Roman" panose="02020603050405020304" pitchFamily="18" charset="0"/>
                <a:cs typeface="Times New Roman" panose="02020603050405020304" pitchFamily="18" charset="0"/>
              </a:rPr>
              <a:t>Mathematical Fundamentals for ANN study</a:t>
            </a:r>
          </a:p>
          <a:p>
            <a:endParaRPr lang="sv-SE" b="1" dirty="0">
              <a:latin typeface="Times New Roman" panose="02020603050405020304" pitchFamily="18" charset="0"/>
              <a:cs typeface="Times New Roman" panose="02020603050405020304" pitchFamily="18" charset="0"/>
            </a:endParaRPr>
          </a:p>
          <a:p>
            <a:r>
              <a:rPr lang="sv-SE" b="1" dirty="0" smtClean="0">
                <a:latin typeface="Times New Roman" panose="02020603050405020304" pitchFamily="18" charset="0"/>
                <a:cs typeface="Times New Roman" panose="02020603050405020304" pitchFamily="18" charset="0"/>
              </a:rPr>
              <a:t>Vector and Matrix fundamentals</a:t>
            </a:r>
          </a:p>
          <a:p>
            <a:pPr marL="742950" lvl="1"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Elementary Matrices</a:t>
            </a:r>
          </a:p>
          <a:p>
            <a:pPr marL="742950" lvl="1"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Vectors</a:t>
            </a:r>
          </a:p>
          <a:p>
            <a:pPr marL="742950" lvl="1"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Linearity</a:t>
            </a:r>
          </a:p>
          <a:p>
            <a:pPr marL="742950" lvl="1"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Inner and Outer Products</a:t>
            </a:r>
          </a:p>
          <a:p>
            <a:pPr marL="742950" lvl="1"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Measures of Similarity in Vector Space</a:t>
            </a:r>
          </a:p>
          <a:p>
            <a:pPr marL="742950" lvl="1"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Differentiation of matrices and Vectors</a:t>
            </a:r>
          </a:p>
          <a:p>
            <a:pPr marL="742950" lvl="1"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The Chain </a:t>
            </a:r>
            <a:r>
              <a:rPr lang="sv-SE" dirty="0">
                <a:latin typeface="Times New Roman" panose="02020603050405020304" pitchFamily="18" charset="0"/>
                <a:cs typeface="Times New Roman" panose="02020603050405020304" pitchFamily="18" charset="0"/>
              </a:rPr>
              <a:t>R</a:t>
            </a:r>
            <a:r>
              <a:rPr lang="sv-SE" dirty="0" smtClean="0">
                <a:latin typeface="Times New Roman" panose="02020603050405020304" pitchFamily="18" charset="0"/>
                <a:cs typeface="Times New Roman" panose="02020603050405020304" pitchFamily="18" charset="0"/>
              </a:rPr>
              <a:t>ule</a:t>
            </a:r>
          </a:p>
          <a:p>
            <a:pPr marL="742950" lvl="1"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Multidimensional Taylor Series Expansions</a:t>
            </a:r>
          </a:p>
          <a:p>
            <a:pPr marL="742950" lvl="1"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The Pseudoinverse of a matrix and Least Squares Techniques</a:t>
            </a:r>
          </a:p>
          <a:p>
            <a:pPr marL="742950" lvl="1"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Eigenvalues and Eigenvectors</a:t>
            </a:r>
          </a:p>
          <a:p>
            <a:r>
              <a:rPr lang="sv-SE" b="1" dirty="0" smtClean="0">
                <a:latin typeface="Times New Roman" panose="02020603050405020304" pitchFamily="18" charset="0"/>
                <a:cs typeface="Times New Roman" panose="02020603050405020304" pitchFamily="18" charset="0"/>
              </a:rPr>
              <a:t>Geometry for state-space visualization</a:t>
            </a:r>
          </a:p>
          <a:p>
            <a:pPr marL="742950" lvl="1"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Geometric interpretation of ANN mappings</a:t>
            </a:r>
          </a:p>
          <a:p>
            <a:pPr marL="742950" lvl="1"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Hypercubes</a:t>
            </a:r>
          </a:p>
          <a:p>
            <a:pPr marL="742950" lvl="1"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ANN mappings, Decision regions &amp; boundaries, Discriminant functions</a:t>
            </a:r>
          </a:p>
          <a:p>
            <a:pPr marL="742950" lvl="1"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Quadratic surfaces and boundaries</a:t>
            </a:r>
          </a:p>
          <a:p>
            <a:r>
              <a:rPr lang="sv-SE" b="1" dirty="0" smtClean="0">
                <a:latin typeface="Times New Roman" panose="02020603050405020304" pitchFamily="18" charset="0"/>
                <a:cs typeface="Times New Roman" panose="02020603050405020304" pitchFamily="18" charset="0"/>
              </a:rPr>
              <a:t>Optimizaton</a:t>
            </a:r>
          </a:p>
          <a:p>
            <a:pPr marL="742950" lvl="1"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Gradient Descent-based procedures</a:t>
            </a:r>
          </a:p>
          <a:p>
            <a:pPr marL="742950" lvl="1"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Error functions contours and trajectories</a:t>
            </a:r>
          </a:p>
          <a:p>
            <a:r>
              <a:rPr lang="sv-SE" b="1" dirty="0" smtClean="0">
                <a:latin typeface="Times New Roman" panose="02020603050405020304" pitchFamily="18" charset="0"/>
                <a:cs typeface="Times New Roman" panose="02020603050405020304" pitchFamily="18" charset="0"/>
              </a:rPr>
              <a:t>Graphs and Digraphs</a:t>
            </a:r>
          </a:p>
        </p:txBody>
      </p:sp>
    </p:spTree>
    <p:extLst>
      <p:ext uri="{BB962C8B-B14F-4D97-AF65-F5344CB8AC3E}">
        <p14:creationId xmlns:p14="http://schemas.microsoft.com/office/powerpoint/2010/main" val="591801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4142</TotalTime>
  <Words>832</Words>
  <Application>Microsoft Office PowerPoint</Application>
  <PresentationFormat>Widescreen</PresentationFormat>
  <Paragraphs>199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Symbol</vt:lpstr>
      <vt:lpstr>Symbol,Italic</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145</cp:revision>
  <dcterms:created xsi:type="dcterms:W3CDTF">2019-01-07T11:51:34Z</dcterms:created>
  <dcterms:modified xsi:type="dcterms:W3CDTF">2019-03-18T07:21:18Z</dcterms:modified>
</cp:coreProperties>
</file>