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2" r:id="rId4"/>
    <p:sldId id="275" r:id="rId5"/>
    <p:sldId id="276" r:id="rId6"/>
    <p:sldId id="279" r:id="rId7"/>
    <p:sldId id="273" r:id="rId8"/>
    <p:sldId id="263" r:id="rId9"/>
    <p:sldId id="274" r:id="rId10"/>
    <p:sldId id="27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5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73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BAB9-6968-7B4B-9322-B06C43E893F2}" type="slidenum">
              <a:rPr lang="en-US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92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2019-03-18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9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567" y="570591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6    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on Artificial Neural Networks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6.2  Perceptrons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1" y="937611"/>
            <a:ext cx="3333750" cy="25613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Assume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perceptron:</a:t>
            </a:r>
          </a:p>
          <a:p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ith 3 inputs plus  1 for bias </a:t>
            </a:r>
          </a:p>
          <a:p>
            <a:r>
              <a:rPr lang="sv-SE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</a:t>
            </a:r>
            <a:r>
              <a:rPr lang="sv-SE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here net = x0*w0+x1*w1+x2*w2+x3*w3</a:t>
            </a:r>
            <a:endParaRPr lang="en-US" sz="1800" dirty="0" smtClean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hat outputs </a:t>
            </a: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if  net &gt; 0, else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</a:t>
            </a:r>
          </a:p>
          <a:p>
            <a:r>
              <a:rPr lang="sv-SE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</a:t>
            </a:r>
            <a:r>
              <a:rPr lang="sv-SE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ith a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learning </a:t>
            </a: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rate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initial </a:t>
            </a: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weights all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800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2155826" y="2838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91" y="162395"/>
            <a:ext cx="449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9100" y="1089369"/>
            <a:ext cx="20383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09599" y="3974916"/>
            <a:ext cx="889425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Instance</a:t>
            </a:r>
            <a:r>
              <a:rPr lang="en-US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Target	Weight Vector	Net	Output	</a:t>
            </a: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Delta </a:t>
            </a:r>
            <a:r>
              <a:rPr lang="en-US" i="1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Weight</a:t>
            </a:r>
            <a:endParaRPr lang="en-US" i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0 0 1  1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0 0 0 0		0	0	0  0  0  0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1 1 1  1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0 0 0 0		0	0	1  1  1  1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1 0 1  1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1 1 1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1                     3              1              0 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0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67450" y="1089369"/>
            <a:ext cx="49158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j =1 if  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(Sum  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xi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j) &gt;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 Y=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 </a:t>
            </a:r>
          </a:p>
          <a:p>
            <a:pPr>
              <a:spcAft>
                <a:spcPts val="0"/>
              </a:spcAft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j+1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Wi j+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(Tj-Yj)* Xi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Aft>
                <a:spcPts val="0"/>
              </a:spcAft>
            </a:pPr>
            <a:r>
              <a:rPr lang="sv-S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delta weight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6.3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a Neuron in an ANN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51" y="-57873"/>
            <a:ext cx="118187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Lectures in week 6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L1  Fundamentals of</a:t>
            </a: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her now                 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McCulloch and Pitts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        </a:t>
            </a:r>
            <a:r>
              <a:rPr lang="sv-SE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Perceptrons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L6 Hebbian Learning and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	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Associative Memory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regression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    L3 och L4   Feed forward multiple layer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     networks and Backpropagation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L5 Recurrent Neural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and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L7  Hopfield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Networks (RNN)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data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Boltzman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L8  Convolutional Neural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Networks (CNN)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L9 Deep Learning and 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recent developments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33104" y="1990846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93134" y="3846653"/>
            <a:ext cx="1483489" cy="1188334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4324" y="3846653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7925" y="1886673"/>
            <a:ext cx="2616399" cy="59030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17672" y="2781782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0522" y="5541379"/>
            <a:ext cx="787078" cy="489031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53559" y="5052348"/>
            <a:ext cx="2210765" cy="885465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65898" y="501762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6046" y="3113590"/>
            <a:ext cx="0" cy="121919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34878" y="1276350"/>
            <a:ext cx="1255404" cy="1276832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06858" y="585627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7599" y="5856276"/>
            <a:ext cx="172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</a:t>
            </a: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ANN field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906" y="6386813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 Tutorial on assignments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8731" y="4355395"/>
                <a:ext cx="650504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j=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W * X = Sum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 j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Xi j  &gt;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1 otherwise=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 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=1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..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 is a real valued vector,   j = # of iteration 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value of  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is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 to classify 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data-item as either a 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or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negative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instance.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1" y="4355395"/>
                <a:ext cx="6505045" cy="2031325"/>
              </a:xfrm>
              <a:prstGeom prst="rect">
                <a:avLst/>
              </a:prstGeom>
              <a:blipFill>
                <a:blip r:embed="rId2"/>
                <a:stretch>
                  <a:fillRect l="-84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731" y="157824"/>
            <a:ext cx="213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31" y="900424"/>
            <a:ext cx="5636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perceptron is an algorithm for learning a linear binary classifier in the form of a threshold function that maps its input X, a real-valued input vector, to a single  output binary value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context of neural networks, a perceptron is a single  artificial neuron using the Heaviside step function as the activation function.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linear classifier, the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single-layer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 is the simplest feedforward neural network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Image result fo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88" y="823902"/>
            <a:ext cx="4469992" cy="47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33" y="463034"/>
            <a:ext cx="6422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Intuitions for Perceptron Learning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perceptron is a liner classifier that tries to find a hyperplane in the space spanned by its input.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adjustments of weights corresponds to changes in orientation of the hyper plane.The adjustments of the bias corresponds to changes in the hyper plan intercepts with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axes of the space.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two dimensional space the perceptron corresponds  a line in the plane, the orientation of which is decided by the weights and the intercepts of which are decided by the bias.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optimal perceptron finds the hyperplane (e.g. line) that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separates the data-items.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84" y="1033668"/>
            <a:ext cx="5307809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95388"/>
            <a:ext cx="72523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problems can a perceptron solve?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Binary Classification for linearly separable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instance spaces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 class classification problem can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to 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can therefor indirectly be solved by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multiple perceptrons.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perceptron only has binary output, regression cannot be performed. A trick can be to discretize the regression problem into number ranges and view it as a multiclass classification problem (see above).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65" y="4359344"/>
            <a:ext cx="2888973" cy="1876425"/>
          </a:xfrm>
          <a:prstGeom prst="rect">
            <a:avLst/>
          </a:prstGeom>
        </p:spPr>
      </p:pic>
      <p:pic>
        <p:nvPicPr>
          <p:cNvPr id="1028" name="Picture 4" descr="Image result for binary and multiclas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66" y="1566723"/>
            <a:ext cx="46291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394" y="721895"/>
            <a:ext cx="384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non-linear 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 result for x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18" y="1306669"/>
            <a:ext cx="6540736" cy="30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141" y="1937714"/>
            <a:ext cx="44163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 learning algorithm does not terminate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learning set is not linearly separable.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famous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the perceptron's inability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linearly non-separable vectors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XOR problem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64" y="173601"/>
            <a:ext cx="1099663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Rule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the delta rule  for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with specific properties.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 j+1=  Wi j+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(Tj-Yj)* Xi j,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parameter.  </a:t>
            </a:r>
          </a:p>
          <a:p>
            <a:r>
              <a:rPr lang="sv-SE" dirty="0" smtClean="0">
                <a:latin typeface="Times New Roman" pitchFamily="18" charset="0"/>
                <a:cs typeface="Times New Roman" panose="02020603050405020304" pitchFamily="18" charset="0"/>
              </a:rPr>
              <a:t>                                          delta weight</a:t>
            </a:r>
            <a:endParaRPr lang="en-US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     </a:t>
            </a:r>
            <a:endParaRPr lang="en-US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Xi j Wi j, i = input,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=iteration,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treshold can also be learned by transforming it to a  bias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threshold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completing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dataitems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 input x0j=1 and a corresponding weight  w0j=bias.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a Learning Procedure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weights and 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learning rate.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Weights may be initialized to 0 or to a small random value.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en-US" dirty="0" smtClean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example 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in the dataset, perform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until total training set error ceases to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improve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sv-SE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alt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new weights</a:t>
            </a:r>
            <a:endParaRPr lang="en-US" sz="3200" dirty="0"/>
          </a:p>
        </p:txBody>
      </p:sp>
      <p:sp>
        <p:nvSpPr>
          <p:cNvPr id="11" name="Rectangle 10" descr="{\mathbf  {x}}_{j}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Rectangle 11" descr="{\displaystyle d_{j}}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Rectangle 12" descr="{\displaystyle {\begin{aligned}y_{j}(t)&amp;=f[\mathbf {w} (t)\cdot \mathbf {x} _{j}]\\&amp;=f[w_{0}(t)x_{j,0}+w_{1}(t)x_{j,1}+w_{2}(t)x_{j,2}+\dotsb +w_{n}(t)x_{j,n}]\end{aligned}}}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Rectangle 13" descr="{\displaystyle w_{i}(t+1)=w_{i}(t)+r\cdot (d_{j}-y_{j}(t))x_{j,i}}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Rectangle 14" descr="0\leq i\leq n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Rectangle 15" descr="r"/>
          <p:cNvSpPr>
            <a:spLocks noChangeAspect="1" noChangeArrowheads="1"/>
          </p:cNvSpPr>
          <p:nvPr/>
        </p:nvSpPr>
        <p:spPr bwMode="auto">
          <a:xfrm>
            <a:off x="-171450" y="-200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85750" y="17811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1900852" y="1261344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6" name="Rectangle 5"/>
              <p:cNvSpPr>
                <a:spLocks noChangeArrowheads="1"/>
              </p:cNvSpPr>
              <p:nvPr/>
            </p:nvSpPr>
            <p:spPr bwMode="auto">
              <a:xfrm>
                <a:off x="5643971" y="1320849"/>
                <a:ext cx="4915874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j =1 if  W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X+B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(Sum   </a:t>
                </a:r>
                <a:r>
                  <a:rPr lang="en-US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xi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j) &gt;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sv-SE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=1 ..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otherwise  Y=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 </a:t>
                </a:r>
              </a:p>
              <a:p>
                <a:pPr>
                  <a:spcAft>
                    <a:spcPts val="0"/>
                  </a:spcAft>
                </a:pP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sv-S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j+1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Wi j+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(Tj-Yj)* Xi 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     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a=0.2</a:t>
                </a:r>
              </a:p>
              <a:p>
                <a:pPr>
                  <a:spcAft>
                    <a:spcPts val="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delta weight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3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971" y="1320849"/>
                <a:ext cx="4915874" cy="1477328"/>
              </a:xfrm>
              <a:prstGeom prst="rect">
                <a:avLst/>
              </a:prstGeom>
              <a:blipFill>
                <a:blip r:embed="rId4"/>
                <a:stretch>
                  <a:fillRect l="-1117" t="-2479" b="-57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3424852" y="1651869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2586653" y="1472482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2586653" y="2109069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2586652" y="2356719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910252" y="14724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910252" y="210906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910252" y="281391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535602" y="1261344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535602" y="2618657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535602" y="1901107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2053252" y="1276187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1900852" y="1901108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2053252" y="192492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1900852" y="2642469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2053252" y="2659932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4415452" y="21090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4932977" y="190110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27880"/>
              </p:ext>
            </p:extLst>
          </p:nvPr>
        </p:nvGraphicFramePr>
        <p:xfrm>
          <a:off x="3851890" y="1993183"/>
          <a:ext cx="1889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890" y="1993183"/>
                        <a:ext cx="1889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77"/>
              <p:cNvSpPr txBox="1">
                <a:spLocks noChangeArrowheads="1"/>
              </p:cNvSpPr>
              <p:nvPr/>
            </p:nvSpPr>
            <p:spPr bwMode="auto">
              <a:xfrm>
                <a:off x="3713913" y="1932404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3913" y="1932404"/>
                <a:ext cx="425450" cy="3667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575664" y="3874369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099664" y="4264894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261464" y="4085507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4261464" y="4969744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2585064" y="408550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2585064" y="54269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2120803" y="3874369"/>
            <a:ext cx="508000" cy="1757363"/>
            <a:chOff x="1428" y="1294"/>
            <a:chExt cx="320" cy="110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575664" y="5255494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6090264" y="4722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6607789" y="4514132"/>
            <a:ext cx="872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1 = 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3753464" y="3891832"/>
            <a:ext cx="508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3753464" y="5231682"/>
            <a:ext cx="587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429863" y="4566519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4710009" y="5470074"/>
            <a:ext cx="726291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.4*0.8 -0.2*0.3 =0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&gt; 0.1    -&gt; Y1 = 1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W12=0.4+0.2*(0-1)*0.8 = 0.24   W22=  -0.2 +0.2*(0-1) *0.3=-0.26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7812" y="3729390"/>
            <a:ext cx="492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X11=0.8   x21=0.3   T1= 0   W11=0.4    W21=-0.2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540" y="214733"/>
            <a:ext cx="213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6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1900852" y="1261344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5643971" y="1320849"/>
            <a:ext cx="49158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j =1 if  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X+B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(Sum  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xi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j) &gt;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 Y=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 </a:t>
            </a:r>
          </a:p>
          <a:p>
            <a:pPr>
              <a:spcAft>
                <a:spcPts val="0"/>
              </a:spcAft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j+1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Wi j+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(Tj-Yj)* Xi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a=0.2</a:t>
            </a:r>
          </a:p>
          <a:p>
            <a:pPr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delta weight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3424852" y="1651869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2586653" y="1472482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2586653" y="2109069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2586652" y="2356719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910252" y="14724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910252" y="210906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910252" y="281391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535602" y="1261344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535602" y="2618657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535602" y="1901107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2053252" y="1276187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1900852" y="1901108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2053252" y="192492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1900852" y="2642469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2053252" y="2659932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4415452" y="21090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4932977" y="190110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51890" y="1993183"/>
          <a:ext cx="1889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114300" imgH="139700" progId="Equation.3">
                  <p:embed/>
                </p:oleObj>
              </mc:Choice>
              <mc:Fallback>
                <p:oleObj name="Equation" r:id="rId4" imgW="114300" imgH="1397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890" y="1993183"/>
                        <a:ext cx="1889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575664" y="3874369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099664" y="4264894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261464" y="4085507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4261464" y="4969744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2585064" y="408550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2585064" y="549044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2120803" y="3874369"/>
            <a:ext cx="508000" cy="1757363"/>
            <a:chOff x="1428" y="1294"/>
            <a:chExt cx="320" cy="110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575664" y="531899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6090264" y="4722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6607789" y="4514132"/>
            <a:ext cx="872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1 = 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3753464" y="3891832"/>
            <a:ext cx="508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3753464" y="5295183"/>
            <a:ext cx="587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4710009" y="5470074"/>
            <a:ext cx="72629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.4*0.8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-0.2*0.3 - 0.1 =0 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&gt; 0    -&gt; Y1 = 1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W12=0.4+0.2*(0-1)*0.8 = 0.24   W22=  -0.2 +0.2*(0-1) *0.3=-0.26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W02=-0.1 + 0.2*(0-1)*1=-0.3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7828" y="3511273"/>
            <a:ext cx="61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X11=0.8   x21=0.3   T1= 0   W11=0.4    W21=-0.2   W01=-0.1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540" y="214733"/>
            <a:ext cx="994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with threshold handled as a bias that can be learned</a:t>
            </a:r>
            <a:endParaRPr lang="en-US" sz="2800" dirty="0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2602055" y="2532933"/>
            <a:ext cx="981812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 flipV="1">
            <a:off x="917438" y="3448049"/>
            <a:ext cx="833956" cy="70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181154" y="3345073"/>
            <a:ext cx="652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X0=1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78"/>
          <p:cNvSpPr>
            <a:spLocks noChangeArrowheads="1"/>
          </p:cNvSpPr>
          <p:nvPr/>
        </p:nvSpPr>
        <p:spPr bwMode="auto">
          <a:xfrm>
            <a:off x="1751393" y="3212382"/>
            <a:ext cx="1220407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79"/>
              <p:cNvSpPr txBox="1">
                <a:spLocks noChangeArrowheads="1"/>
              </p:cNvSpPr>
              <p:nvPr/>
            </p:nvSpPr>
            <p:spPr bwMode="auto">
              <a:xfrm>
                <a:off x="1900851" y="3230123"/>
                <a:ext cx="98522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w0=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851" y="3230123"/>
                <a:ext cx="985224" cy="369332"/>
              </a:xfrm>
              <a:prstGeom prst="rect">
                <a:avLst/>
              </a:prstGeom>
              <a:blipFill>
                <a:blip r:embed="rId6"/>
                <a:stretch>
                  <a:fillRect l="-5590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7"/>
          <p:cNvSpPr>
            <a:spLocks noChangeShapeType="1"/>
          </p:cNvSpPr>
          <p:nvPr/>
        </p:nvSpPr>
        <p:spPr bwMode="auto">
          <a:xfrm flipV="1">
            <a:off x="3851890" y="5093673"/>
            <a:ext cx="1365604" cy="121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2120803" y="626172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3111403" y="6090279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3289203" y="6066467"/>
            <a:ext cx="590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9564" y="6077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598</Words>
  <Application>Microsoft Office PowerPoint</Application>
  <PresentationFormat>Widescreen</PresentationFormat>
  <Paragraphs>186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67</cp:revision>
  <dcterms:created xsi:type="dcterms:W3CDTF">2019-01-07T11:51:34Z</dcterms:created>
  <dcterms:modified xsi:type="dcterms:W3CDTF">2019-03-18T09:13:22Z</dcterms:modified>
</cp:coreProperties>
</file>