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66" r:id="rId4"/>
    <p:sldId id="262" r:id="rId5"/>
    <p:sldId id="263" r:id="rId6"/>
    <p:sldId id="261" r:id="rId7"/>
    <p:sldId id="270" r:id="rId8"/>
    <p:sldId id="271" r:id="rId9"/>
    <p:sldId id="265" r:id="rId10"/>
    <p:sldId id="267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29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5BAB9-6968-7B4B-9322-B06C43E893F2}" type="slidenum">
              <a:rPr lang="en-US">
                <a:latin typeface="Times New Roman" pitchFamily="1" charset="0"/>
              </a:rPr>
              <a:pPr/>
              <a:t>11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20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2019-03-18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438" y="560437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on Artificial Neural Networks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6.3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of a Neuron in an ANN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70764" y="3619128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3994764" y="4009653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156564" y="3830266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3156564" y="4714503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1480164" y="383026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1480164" y="523520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1015903" y="3619128"/>
            <a:ext cx="508000" cy="1757363"/>
            <a:chOff x="1428" y="1294"/>
            <a:chExt cx="320" cy="1107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1428" y="1294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1428" y="2149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2470764" y="5063754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4985364" y="446685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5502889" y="4258891"/>
            <a:ext cx="4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Y1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2648564" y="3636591"/>
            <a:ext cx="508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2648564" y="5039942"/>
            <a:ext cx="587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4710009" y="5470074"/>
            <a:ext cx="748199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W11=0.4+1*(0.26-0.16)*0.8 = 0.48   W12=  -0.2 +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*(0.26-0.16) *0.3= - 0.17 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W00=-0.1 +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*(0.26-0.16)*1=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506" y="2689651"/>
            <a:ext cx="651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X1=0.8   X2=0.3   T1= 0.26   W11=0.4    W21=-0.2   W01=-0.1,  </a:t>
            </a:r>
            <a:r>
              <a:rPr lang="en-US" i="1" dirty="0" smtClean="0">
                <a:latin typeface="Symbol" pitchFamily="18" charset="2"/>
              </a:rPr>
              <a:t>a=1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, Treshold = 0.1 -&gt; Bias =-1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758" y="90241"/>
            <a:ext cx="402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 Excitation</a:t>
            </a:r>
            <a:endParaRPr lang="en-US" sz="2800" dirty="0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V="1">
            <a:off x="2746990" y="4838432"/>
            <a:ext cx="1365604" cy="121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1015903" y="60064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2006503" y="5835038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2184303" y="5811226"/>
            <a:ext cx="590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664" y="5821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1476" y="35185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f is 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4411" y="4296772"/>
            <a:ext cx="589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.4*0.8 + -0.2*0.3 </a:t>
            </a:r>
            <a:r>
              <a:rPr lang="en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1* 0.1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.16 &gt; 0    -&gt; Y1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f(0.16)=0.16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81875" y="2081629"/>
            <a:ext cx="293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3950" y="866775"/>
            <a:ext cx="0" cy="152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1875" y="2081629"/>
            <a:ext cx="1362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743950" y="1028700"/>
            <a:ext cx="1209675" cy="10485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333375" y="942856"/>
            <a:ext cx="53044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Sum wij *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 the output of unit j is calculated as 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 ( Sum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(wij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Y=0.</a:t>
            </a: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i =Wj i+</a:t>
            </a:r>
            <a:r>
              <a:rPr lang="en-US" sz="1600" i="1" dirty="0">
                <a:latin typeface="Symbol" pitchFamily="18" charset="2"/>
              </a:rPr>
              <a:t> a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*(Tj-Yj) G´(SUMj)*Xi </a:t>
            </a:r>
            <a:endParaRPr lang="sv-S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Wj i =W j i+</a:t>
            </a:r>
            <a:r>
              <a:rPr lang="en-US" sz="1600" i="1" dirty="0">
                <a:latin typeface="Symbol" pitchFamily="18" charset="2"/>
              </a:rPr>
              <a:t> a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*(Tj-Yj) *X i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f is linear.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1680" y="2783840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are differentiable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1" y="937611"/>
            <a:ext cx="3333750" cy="25613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Assume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 single neuron:</a:t>
            </a:r>
          </a:p>
          <a:p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ith 3 inputs plus   1 for bias </a:t>
            </a:r>
          </a:p>
          <a:p>
            <a:r>
              <a:rPr lang="sv-SE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with a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learning </a:t>
            </a: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rate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</a:p>
          <a:p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initial </a:t>
            </a:r>
            <a:r>
              <a:rPr lang="en-US" sz="1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weights all </a:t>
            </a:r>
            <a:r>
              <a:rPr lang="en-US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including </a:t>
            </a:r>
            <a:r>
              <a:rPr lang="sv-SE" sz="1800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initial bias </a:t>
            </a:r>
            <a:endParaRPr lang="en-US" sz="1800" dirty="0" smtClean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800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2155826" y="2838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91" y="162395"/>
            <a:ext cx="449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7432" y="1882724"/>
            <a:ext cx="20383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1 -&gt;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1 -&gt;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1 -&gt;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09599" y="3974916"/>
            <a:ext cx="88942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Instance</a:t>
            </a:r>
            <a:r>
              <a:rPr lang="en-US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Target	Weight </a:t>
            </a: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Vector</a:t>
            </a:r>
            <a:r>
              <a:rPr lang="en-US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 Sum</a:t>
            </a:r>
            <a:r>
              <a:rPr lang="en-US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  Output</a:t>
            </a:r>
            <a:r>
              <a:rPr lang="en-US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Delta Weight</a:t>
            </a:r>
            <a:endParaRPr lang="en-US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0 0 1  1	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0 0 0 0		0	0	0  0  0  0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1 1 1  1	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0 0 0 0		0	0	1  1  1  1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1 0 1  1	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	1 1 1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1                     3              </a:t>
            </a:r>
            <a:r>
              <a:rPr lang="en-US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3            -2  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0  -2  -2</a:t>
            </a:r>
          </a:p>
          <a:p>
            <a:pPr>
              <a:lnSpc>
                <a:spcPct val="90000"/>
              </a:lnSpc>
            </a:pPr>
            <a:r>
              <a:rPr lang="sv-SE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sv-SE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                         -1 1 -1 -1</a:t>
            </a:r>
            <a:endParaRPr lang="en-US" dirty="0" smtClean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66354" y="468685"/>
            <a:ext cx="530445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Sum wij *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 the output of unit j is calculated as 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 ( Sum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(wij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Y=0.</a:t>
            </a: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i =Wj i+</a:t>
            </a:r>
            <a:r>
              <a:rPr lang="en-US" sz="1600" i="1" dirty="0">
                <a:latin typeface="Symbol" pitchFamily="18" charset="2"/>
              </a:rPr>
              <a:t> </a:t>
            </a:r>
            <a:r>
              <a:rPr lang="en-US" sz="1600" i="1" dirty="0" smtClean="0">
                <a:latin typeface="Symbol" pitchFamily="18" charset="2"/>
              </a:rPr>
              <a:t>     a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*(Tj-Yj) G´(SUMj)*Xi </a:t>
            </a:r>
            <a:endParaRPr lang="sv-S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Wj i =W j i+</a:t>
            </a:r>
            <a:r>
              <a:rPr lang="en-US" sz="1600" i="1" dirty="0">
                <a:latin typeface="Symbol" pitchFamily="18" charset="2"/>
              </a:rPr>
              <a:t> </a:t>
            </a:r>
            <a:r>
              <a:rPr lang="en-US" sz="1600" i="1" dirty="0" smtClean="0">
                <a:latin typeface="Symbol" pitchFamily="18" charset="2"/>
              </a:rPr>
              <a:t>     a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*(Tj-Yj) *X i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f is linear.</a:t>
            </a:r>
            <a:endParaRPr lang="sv-S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Delta Weight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3491" y="247338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f is 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523890" y="4203159"/>
            <a:ext cx="293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85965" y="2988305"/>
            <a:ext cx="28575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23890" y="4203159"/>
            <a:ext cx="13620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885965" y="3150230"/>
            <a:ext cx="1209675" cy="10485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89280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6.4 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a Feed Forward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Level ANN: Backpropagation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51" y="-57873"/>
            <a:ext cx="1181879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Lectures in week 6</a:t>
            </a: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L1  Fundamentals of</a:t>
            </a:r>
          </a:p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v-S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McCulloch and Pitts</a:t>
            </a: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        </a:t>
            </a:r>
            <a:r>
              <a:rPr lang="sv-SE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   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Perceptrons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L6 Hebbian Learning and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classification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	 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Associative Memory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regression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    L3 och L4   Feed forward multiple layer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</a:p>
          <a:p>
            <a:r>
              <a:rPr lang="sv-S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here now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networks and Backpropagation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endParaRPr lang="sv-SE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L5 Recurrent Neural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and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L7  Hopfield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and </a:t>
            </a:r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Networks (RNN)	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data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Boltzman </a:t>
            </a:r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sv-SE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L8  Convolutional Neural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Networks (CNN)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L9 Deep Learning and </a:t>
            </a:r>
          </a:p>
          <a:p>
            <a:r>
              <a:rPr lang="sv-SE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recent developments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33104" y="1990846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93134" y="3846653"/>
            <a:ext cx="1483489" cy="1188334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4324" y="3846653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7925" y="1886673"/>
            <a:ext cx="2616399" cy="590309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17672" y="2781782"/>
            <a:ext cx="11574" cy="486136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0522" y="5541379"/>
            <a:ext cx="787078" cy="489031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53559" y="5052348"/>
            <a:ext cx="2210765" cy="885465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65898" y="5017626"/>
            <a:ext cx="0" cy="74946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6046" y="3113590"/>
            <a:ext cx="0" cy="1219199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52320" y="3547463"/>
            <a:ext cx="409086" cy="140463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06858" y="5856276"/>
            <a:ext cx="0" cy="74946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7599" y="5856276"/>
            <a:ext cx="172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</a:t>
            </a: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ANN field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8397" y="6405188"/>
            <a:ext cx="28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 Tutorial on assignments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4" y="253079"/>
            <a:ext cx="535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12" y="732016"/>
            <a:ext cx="5158408" cy="62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1013062"/>
            <a:ext cx="614583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has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many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Neurons and several layers in contrast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the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 Neuron Perceptron.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lecture we will still study a single neuron but of the kind  that builds up complex networks.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how the Neuron performs in a forward feeding manner and how its input weights are updated in each cycle. We will use the same kind of examples as we used for the perceptron.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if we study the Neuron in isolation it will perform in the same manner as part of a larger Network.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ANN network consists of units and connections between units,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the predecessor of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the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of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 output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behaviour of Input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 are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in the sense that they simple output the external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without any processing.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introduced to create a homogeneous model.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07895" y="2554356"/>
            <a:ext cx="1103243" cy="10336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1138" y="3071190"/>
            <a:ext cx="9939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43797" y="3220278"/>
            <a:ext cx="1043612" cy="3677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75807" y="2474962"/>
            <a:ext cx="1011602" cy="3913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68347" y="3477550"/>
            <a:ext cx="1360748" cy="15417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5182" y="196958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51767" y="277880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163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465138"/>
            <a:ext cx="1179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model of an ANN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05469" y="2808342"/>
            <a:ext cx="2653748" cy="240527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2196548"/>
            <a:ext cx="1749287" cy="1142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8" idx="3"/>
          </p:cNvCxnSpPr>
          <p:nvPr/>
        </p:nvCxnSpPr>
        <p:spPr>
          <a:xfrm flipV="1">
            <a:off x="1222747" y="4535879"/>
            <a:ext cx="2782722" cy="5795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03886" y="3499500"/>
            <a:ext cx="2447527" cy="554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90176" y="4120444"/>
            <a:ext cx="3110949" cy="24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867315" y="4860237"/>
            <a:ext cx="2307740" cy="10336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0458" y="5849501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X0=1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8169" y="485385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X1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2041" y="3157914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X2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85026" y="1779948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Xn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21185" y="5470782"/>
            <a:ext cx="1649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W0= </a:t>
            </a:r>
          </a:p>
          <a:p>
            <a:r>
              <a:rPr lang="sv-SE" sz="2800" b="1" dirty="0" smtClean="0"/>
              <a:t>- Treshold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18092" y="4302449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W1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20916" y="3000718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W2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81901" y="2140942"/>
            <a:ext cx="69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Wn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73391" y="2351717"/>
            <a:ext cx="473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Y = if Sum&gt;0 then f (Sum)  </a:t>
            </a:r>
            <a:r>
              <a:rPr lang="sv-SE" sz="2400" b="1" dirty="0" smtClean="0"/>
              <a:t>else </a:t>
            </a:r>
            <a:r>
              <a:rPr lang="sv-SE" sz="2400" b="1" dirty="0" smtClean="0"/>
              <a:t>0 </a:t>
            </a:r>
            <a:endParaRPr lang="sv-SE" sz="2400" b="1" dirty="0" smtClean="0"/>
          </a:p>
          <a:p>
            <a:r>
              <a:rPr lang="sv-SE" sz="2400" b="1" dirty="0" smtClean="0"/>
              <a:t>      </a:t>
            </a:r>
            <a:endParaRPr lang="sv-SE" sz="2400" b="1" dirty="0" smtClean="0"/>
          </a:p>
          <a:p>
            <a:r>
              <a:rPr lang="sv-SE" sz="2400" b="1" dirty="0"/>
              <a:t> </a:t>
            </a:r>
            <a:r>
              <a:rPr lang="sv-SE" sz="2400" b="1" dirty="0" smtClean="0"/>
              <a:t>f = activation function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75055" y="3638010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Sum = Sum (Wi*Xi)</a:t>
            </a:r>
          </a:p>
          <a:p>
            <a:r>
              <a:rPr lang="sv-SE" sz="2000" b="1" dirty="0" smtClean="0"/>
              <a:t>             i=1..n</a:t>
            </a:r>
            <a:endParaRPr lang="sv-SE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249414" y="5069198"/>
            <a:ext cx="456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The differences between the </a:t>
            </a:r>
            <a:r>
              <a:rPr lang="sv-SE" sz="2400" b="1" dirty="0" smtClean="0"/>
              <a:t>T </a:t>
            </a:r>
            <a:r>
              <a:rPr lang="sv-SE" sz="2400" b="1" dirty="0" smtClean="0"/>
              <a:t>and </a:t>
            </a:r>
            <a:r>
              <a:rPr lang="sv-SE" sz="2400" b="1" dirty="0" smtClean="0"/>
              <a:t>Y  </a:t>
            </a:r>
            <a:r>
              <a:rPr lang="sv-SE" sz="2400" b="1" dirty="0" smtClean="0"/>
              <a:t>values is the basis for an error </a:t>
            </a:r>
            <a:r>
              <a:rPr lang="sv-SE" sz="2400" b="1" dirty="0" smtClean="0"/>
              <a:t>estimate = E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194505" y="3717032"/>
            <a:ext cx="2452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Target </a:t>
            </a:r>
            <a:r>
              <a:rPr lang="sv-SE" sz="2400" b="1" dirty="0" smtClean="0"/>
              <a:t>value     = T</a:t>
            </a:r>
            <a:endParaRPr lang="sv-SE" sz="2400" b="1" dirty="0" smtClean="0"/>
          </a:p>
          <a:p>
            <a:r>
              <a:rPr lang="sv-SE" sz="2400" b="1" dirty="0" smtClean="0"/>
              <a:t>for the output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60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56138"/>
            <a:ext cx="1171107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computation of an ANN unit</a:t>
            </a: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identify the studied Neuron by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parameters have Real values.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The Neuron j has a number of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1...n.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 Each connection is assigned a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wij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  Each node has an activation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 Typically the Threshold is remodelled as its negation and named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extra input 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with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constant value = 1. The weight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x0j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the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or </a:t>
            </a:r>
            <a:r>
              <a:rPr lang="en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move enables the Bias to be    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adapted in the same fashion as weights.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   The weighted inputs are summed:     Sum =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wij * ai</a:t>
            </a: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i=0..n</a:t>
            </a: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&gt; 0 the output of unit j is calculated as </a:t>
            </a: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Y = f ( Sum )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so called activation or transfer function.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0 otherwise.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174" y="530916"/>
            <a:ext cx="8029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Activation or Transfer Functions</a:t>
            </a:r>
          </a:p>
        </p:txBody>
      </p:sp>
      <p:pic>
        <p:nvPicPr>
          <p:cNvPr id="8196" name="Picture 4" descr="https://cdn-images-1.medium.com/max/1200/0*qtfLu9rmtNullr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45" y="4021580"/>
            <a:ext cx="762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cdn-images-1.medium.com/max/1200/0*VHhGS4NwibecRj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06" y="1430796"/>
            <a:ext cx="3060724" cy="21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cdn-images-1.medium.com/max/1200/0*WYB0K0zk1MiIB6x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34" y="1512170"/>
            <a:ext cx="3060611" cy="21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9173" y="6172463"/>
            <a:ext cx="289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ReLU  = Rectified Linear Unit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32896" y="365248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Sigmoid</a:t>
            </a:r>
            <a:endParaRPr lang="en-US" b="1" dirty="0"/>
          </a:p>
        </p:txBody>
      </p:sp>
      <p:pic>
        <p:nvPicPr>
          <p:cNvPr id="8206" name="Picture 14" descr="Image result for activation function p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65897"/>
            <a:ext cx="30956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21768" y="3554340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Step function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9838" y="6182623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Identity function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32" y="4287222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0"/>
            <a:ext cx="1136904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Activation or Transfer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endParaRPr lang="sv-SE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synonym is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squashing function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the fact that certain activation functions squashes or saturates the values at the asymptotic end.</a:t>
            </a:r>
          </a:p>
          <a:p>
            <a:endParaRPr lang="sv-SE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is non-linear, then a two-layer neural network can be proven to be a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universal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estimator.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identity activation function does not satisfy this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Having finite range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the activation function is finite, gradient-based training methods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tend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more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and efficient ( in many cases  ranges are 0</a:t>
            </a:r>
            <a:r>
              <a:rPr lang="en-SE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sv-SE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or -1... 1)</a:t>
            </a:r>
            <a:endParaRPr lang="en-US" altLang="en-US" sz="20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 –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is desirable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gradient-based optimization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Monotonic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is monotonic, the error surface associated with a single-layer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model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guaranteed to be convex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functions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monotonic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 are advantageous for stability and efficiency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Approximating an identity function 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the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 - will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efficiently when its weights are initialized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random values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sz="12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feed foward methods with learning based on gradient methods have the following problem: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the vanishing gradient</a:t>
            </a:r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133" y="1307385"/>
            <a:ext cx="79010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difficulty found in training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gradient-based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 and backpropagation.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methods, each of the neural network's weights receives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partial derivative of the error function with respect to the current weight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training.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that in some cases, the gradient will be vanishingly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effectively preventing the weight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the problem are that many activation functions have gradients in the range of (0..1)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these are combined using the chain rule.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was first highlighted by Hochreiter in 1991. the problem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only affect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 forward multiple layered networks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 recurrent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latter are trained by unfolding them into very deep feedforward networks,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layer is created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step of an input sequence processed by the network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133" y="264716"/>
            <a:ext cx="5954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Vanishing Gradient Problem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564" y="-60960"/>
            <a:ext cx="11096089" cy="764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Learning Rule</a:t>
            </a: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Learning Rule can be used when we have a Target  T as a reference for the output Y. </a:t>
            </a:r>
          </a:p>
          <a:p>
            <a:endParaRPr lang="sv-SE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is E= </a:t>
            </a: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( T-Y) ^2</a:t>
            </a:r>
          </a:p>
          <a:p>
            <a:endParaRPr lang="sv-SE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Learning Rule can be inferred 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 algorithm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derivatives of 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function E with respect to the weights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Ej / d W ji   = d (1/2* (T-Y)^2)/ d W ji - &gt; Delta rule</a:t>
            </a:r>
          </a:p>
          <a:p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becomes:     </a:t>
            </a: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</a:p>
          <a:p>
            <a:pPr lvl="1"/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j i =Wj i+</a:t>
            </a:r>
            <a:r>
              <a:rPr lang="en-US" sz="1600" i="1" dirty="0">
                <a:latin typeface="Symbol" pitchFamily="18" charset="2"/>
              </a:rPr>
              <a:t> a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Tj-Yj)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´(SUMj)*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</a:p>
          <a:p>
            <a:pPr lvl="1"/>
            <a:endParaRPr lang="sv-SE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mbol" panose="05050102010706020507" pitchFamily="18" charset="2"/>
              <a:buChar char="a"/>
            </a:pPr>
            <a:r>
              <a:rPr lang="en-US" sz="1600" dirty="0" smtClean="0">
                <a:latin typeface="Times New Roman" pitchFamily="18" charset="0"/>
              </a:rPr>
              <a:t>= </a:t>
            </a:r>
            <a:r>
              <a:rPr lang="en-US" sz="1600" dirty="0">
                <a:latin typeface="Times New Roman" pitchFamily="18" charset="0"/>
              </a:rPr>
              <a:t>learning rate parameter.  </a:t>
            </a:r>
            <a:endParaRPr lang="en-US" sz="1600" dirty="0" smtClean="0">
              <a:latin typeface="Times New Roman" pitchFamily="18" charset="0"/>
            </a:endParaRPr>
          </a:p>
          <a:p>
            <a:pPr lvl="1"/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from neuron j,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j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target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neuron j</a:t>
            </a:r>
          </a:p>
          <a:p>
            <a:pPr lvl="1"/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i =weights between input i and neuron j, </a:t>
            </a:r>
            <a:endParaRPr lang="sv-S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input #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SUMj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weighted sum of inputs to neuron j,  </a:t>
            </a:r>
            <a:endParaRPr lang="sv-S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= derivative of transfer function for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is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rule is simplified.</a:t>
            </a:r>
          </a:p>
          <a:p>
            <a:pPr lvl="1"/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Wj 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=W j i+</a:t>
            </a:r>
            <a:r>
              <a:rPr lang="en-US" sz="1600" i="1" dirty="0">
                <a:latin typeface="Symbol" pitchFamily="18" charset="2"/>
              </a:rPr>
              <a:t> a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*(Tj-Yj) *X i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cdn-images-1.medium.com/max/1200/1*_mVSRAxb7lfBOe5QuemT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41" y="1985962"/>
            <a:ext cx="3965399" cy="487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1019</Words>
  <Application>Microsoft Office PowerPoint</Application>
  <PresentationFormat>Widescreen</PresentationFormat>
  <Paragraphs>209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69</cp:revision>
  <dcterms:created xsi:type="dcterms:W3CDTF">2019-01-07T11:51:34Z</dcterms:created>
  <dcterms:modified xsi:type="dcterms:W3CDTF">2019-03-18T10:26:59Z</dcterms:modified>
</cp:coreProperties>
</file>