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280" r:id="rId4"/>
    <p:sldId id="264" r:id="rId5"/>
    <p:sldId id="265" r:id="rId6"/>
    <p:sldId id="290" r:id="rId7"/>
    <p:sldId id="266" r:id="rId8"/>
    <p:sldId id="273" r:id="rId9"/>
    <p:sldId id="274" r:id="rId10"/>
    <p:sldId id="277" r:id="rId11"/>
    <p:sldId id="284" r:id="rId12"/>
    <p:sldId id="285" r:id="rId13"/>
    <p:sldId id="286" r:id="rId14"/>
    <p:sldId id="288" r:id="rId15"/>
    <p:sldId id="293" r:id="rId16"/>
    <p:sldId id="292" r:id="rId17"/>
    <p:sldId id="294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4821" y="451107"/>
            <a:ext cx="118675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on Artificial Neural Networks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6.4 Learning in a Feed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orward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Multi Layer ANN: Backpropagation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3 Dikdörtgen"/>
          <p:cNvSpPr>
            <a:spLocks noChangeArrowheads="1"/>
          </p:cNvSpPr>
          <p:nvPr/>
        </p:nvSpPr>
        <p:spPr bwMode="auto">
          <a:xfrm>
            <a:off x="620487" y="1165231"/>
            <a:ext cx="102543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error signal for each neuron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computed, the weights coefficients of each neuron input node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modified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below 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(e)/de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derivative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neuron activation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6" y="3670772"/>
            <a:ext cx="3769176" cy="218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6507" y="302079"/>
            <a:ext cx="4583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Re-calculation of weights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92" y="3580184"/>
            <a:ext cx="4064034" cy="23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26" y="3770332"/>
            <a:ext cx="3854000" cy="208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2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34080" y="2011680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34080" y="3964042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79800" y="5894288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48960" y="4897120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7680" y="3093720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62862" y="4070723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95120" y="2560320"/>
            <a:ext cx="1757680" cy="5334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17199" y="5647242"/>
            <a:ext cx="1635601" cy="4893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75760" y="2547620"/>
            <a:ext cx="1310640" cy="6096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7671" y="4416162"/>
            <a:ext cx="1320800" cy="76954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58669" y="2738609"/>
            <a:ext cx="1690291" cy="215851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717199" y="2783021"/>
            <a:ext cx="1716881" cy="23012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37660" y="3464560"/>
            <a:ext cx="1257300" cy="60198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942080" y="3754120"/>
            <a:ext cx="1606391" cy="207772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92111" y="5344160"/>
            <a:ext cx="1375569" cy="7772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67999" y="4583803"/>
            <a:ext cx="1737201" cy="7586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2"/>
          </p:cNvCxnSpPr>
          <p:nvPr/>
        </p:nvCxnSpPr>
        <p:spPr>
          <a:xfrm>
            <a:off x="1582579" y="3371479"/>
            <a:ext cx="1851501" cy="92276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390878" y="4612817"/>
            <a:ext cx="1171495" cy="500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98816" y="3593279"/>
            <a:ext cx="1163557" cy="59264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24000" y="3590662"/>
            <a:ext cx="1910080" cy="230362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9480" y="3087742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X1=1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3897" y="519414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X2=2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55520" y="23164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29939" y="5379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39221" y="49072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34999" y="60855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19204" y="56479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129777" y="35863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14402" y="24500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36206" y="48824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709143" y="29156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87831" y="35460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34949" y="42028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24008" y="48774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880458" y="37156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56608" y="47226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0.5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423751" y="4408797"/>
            <a:ext cx="1340009" cy="736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839947" y="4188177"/>
            <a:ext cx="1802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Y=2.25, Z=3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D=0.75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4310" y="135890"/>
            <a:ext cx="11965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Feed forward from input to output layer + error estimate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23262" y="1117600"/>
            <a:ext cx="3746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Bias=0</a:t>
            </a:r>
          </a:p>
          <a:p>
            <a:r>
              <a:rPr lang="sv-SE" dirty="0" smtClean="0"/>
              <a:t>Learning rate= 1</a:t>
            </a:r>
          </a:p>
          <a:p>
            <a:r>
              <a:rPr lang="sv-SE" dirty="0" smtClean="0"/>
              <a:t>Activation function = </a:t>
            </a:r>
            <a:r>
              <a:rPr lang="sv-SE" dirty="0" smtClean="0"/>
              <a:t>identity function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378078" y="147287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y=1.5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05047" y="358530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y=1.5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4080" y="650373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y=1.5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48960" y="256032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y=2.25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87548" y="438931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y=2.25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06320" y="359471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y=2.25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23751" y="2283321"/>
            <a:ext cx="276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y = sum   xi*wi    in all steps</a:t>
            </a:r>
          </a:p>
          <a:p>
            <a:r>
              <a:rPr lang="sv-SE" dirty="0"/>
              <a:t> </a:t>
            </a:r>
            <a:r>
              <a:rPr lang="sv-SE" dirty="0" smtClean="0"/>
              <a:t>        i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613437" y="2144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636309" y="4159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56983" y="6020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98122" y="3271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4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853271" y="5038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5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908827" y="4213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34080" y="2011680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34080" y="3964042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800" y="5894288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48960" y="4897120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67680" y="3093720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62862" y="4070723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95120" y="2560320"/>
            <a:ext cx="1757680" cy="5334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17199" y="5647242"/>
            <a:ext cx="1635601" cy="4893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75760" y="2547620"/>
            <a:ext cx="1310640" cy="6096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7671" y="4416162"/>
            <a:ext cx="1320800" cy="76954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58669" y="2738609"/>
            <a:ext cx="1690291" cy="215851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717199" y="2783021"/>
            <a:ext cx="1716881" cy="23012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37660" y="3464560"/>
            <a:ext cx="1257300" cy="60198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942080" y="3754120"/>
            <a:ext cx="1606391" cy="207772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92111" y="5344160"/>
            <a:ext cx="1375569" cy="7772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67999" y="4583803"/>
            <a:ext cx="1737201" cy="7586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2"/>
          </p:cNvCxnSpPr>
          <p:nvPr/>
        </p:nvCxnSpPr>
        <p:spPr>
          <a:xfrm>
            <a:off x="1582579" y="3371479"/>
            <a:ext cx="1851501" cy="92276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390878" y="4612817"/>
            <a:ext cx="1171495" cy="500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98816" y="3593279"/>
            <a:ext cx="1163557" cy="59264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24000" y="3590662"/>
            <a:ext cx="1910080" cy="230362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9480" y="3087742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X1=1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3897" y="519414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X2=2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55520" y="23164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29939" y="5379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39221" y="49072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34999" y="60855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19204" y="56479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29777" y="35863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4402" y="24500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36206" y="48824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09143" y="29156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97297" y="32528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34949" y="42028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24008" y="48774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07017" y="41561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6608" y="47226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423751" y="4408797"/>
            <a:ext cx="1340009" cy="736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864249" y="3754120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Z=3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Y=2.25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D=0.75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9644" y="125881"/>
            <a:ext cx="642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Backpropagation of error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23262" y="1117600"/>
            <a:ext cx="3764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Bias=0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rate= 1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=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function</a:t>
            </a:r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56983" y="2157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36309" y="4159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6983" y="6020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53271" y="5038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98122" y="3271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08827" y="4213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47289" y="2875701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 =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0.5*0.75=0.375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21908" y="530770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D5 =0.5*0.75=0.375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04906" y="613814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 =0.5*0.375+0.5*0.375=0.375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31369" y="1710030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 =0.5*0.375+0.5*0.375=0.375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30797" y="344334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 =0.375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34080" y="2011680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34080" y="3964042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800" y="5894288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48960" y="4897120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67680" y="3093720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62862" y="4070723"/>
            <a:ext cx="660400" cy="660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95120" y="2560320"/>
            <a:ext cx="1757680" cy="5334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17199" y="5647242"/>
            <a:ext cx="1635601" cy="4893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75760" y="2547620"/>
            <a:ext cx="1310640" cy="6096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7671" y="4416162"/>
            <a:ext cx="1320800" cy="76954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58669" y="2738609"/>
            <a:ext cx="1690291" cy="215851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717199" y="2783021"/>
            <a:ext cx="1716881" cy="23012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37660" y="3464560"/>
            <a:ext cx="1257300" cy="60198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942080" y="3754120"/>
            <a:ext cx="1606391" cy="207772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92111" y="5344160"/>
            <a:ext cx="1375569" cy="7772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67999" y="4583803"/>
            <a:ext cx="1737201" cy="7586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2"/>
          </p:cNvCxnSpPr>
          <p:nvPr/>
        </p:nvCxnSpPr>
        <p:spPr>
          <a:xfrm>
            <a:off x="1582579" y="3371479"/>
            <a:ext cx="1851501" cy="92276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390878" y="4612817"/>
            <a:ext cx="1171495" cy="500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98816" y="3593279"/>
            <a:ext cx="1163557" cy="59264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24000" y="3590662"/>
            <a:ext cx="1910080" cy="230362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9480" y="3087742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X1=1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3897" y="519414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X2=2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0466" y="22774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29939" y="5379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39221" y="49072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73508" y="622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19204" y="56479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29777" y="35863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4402" y="24500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36206" y="48824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09143" y="29156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41905" y="3199312"/>
            <a:ext cx="60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34949" y="42028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24008" y="48774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07017" y="41561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6608" y="47226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423751" y="4408797"/>
            <a:ext cx="1340009" cy="736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839947" y="4188177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Z=3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Y=2.25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D=0.75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3810" y="106795"/>
            <a:ext cx="6372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Re-calculation of weights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23262" y="1117600"/>
            <a:ext cx="3764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Bias=0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rate= 1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=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function</a:t>
            </a:r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56983" y="2157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36309" y="4159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6983" y="6020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53271" y="5038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98122" y="3271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08827" y="4213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47289" y="287570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=0.375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21908" y="530770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D5 =0.375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04906" y="613814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 =0.375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31369" y="171003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 =0.375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30797" y="344334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 =0.375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7914" y="2413609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W´=0.5+1*0.375=0.875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0783" y="5954635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W´=0.5+2*0.375=1.25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4144" y="379435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W´=0.875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3121" y="449117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W´=1.25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78180" y="509375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W´=0.875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49604" y="32252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W´=1.25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26809" y="140888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y=1.5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64641" y="4034241"/>
            <a:ext cx="8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y=1.5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64641" y="64287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y=1.5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24600" y="5886942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W´=0.5+1.5*0.375=1.055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56471" y="2269462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W´=0.5+1.5*0.375=1.055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8023" y="408596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W´=1.055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89677" y="494282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W´=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543049" y="333834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W´=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12389" y="552260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y=2.25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72132" y="317581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y=2.25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930" y="0"/>
            <a:ext cx="966059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Analogy to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in ANN</a:t>
            </a: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Bucket Brigade Algorithm 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Genetic Algorithms/Classifier systems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classifier system is a rule-based system architecture where  the adaption of the rule-base is based on a genetic algorithm architecture. 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genetic algorithm terminology a rule is considered as a gene in the gene pool and is thereby automatically provided with a fitness value. The fitness of a rule decides its destiny in the genetic selection process.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fashion of re-inforcement learning the outcome of each problemsolving session is provided with a reward (can be compared to an ANN error value).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rules contribute to each solution (typically in a hierachical fashion). The Bucket Brigade Algorithm allocates credit and blame backwards in the rule application hierarchy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alotted award for a particular rule forms the basis for updating its fitness value.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8840" y="2772829"/>
            <a:ext cx="6252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Feed Forward approaches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98" y="299136"/>
            <a:ext cx="5666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Radial Basis Function Network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radial basis function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85" y="481758"/>
            <a:ext cx="3196961" cy="26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f/fb/Unnormalized_radial_basis_functions.svg/1024px-Unnormalized_radial_basis_function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22" y="3628724"/>
            <a:ext cx="2735156" cy="250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9929" y="142812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architecture for a RBF is a 3-layer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</a:p>
          <a:p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 is simply a fan-out layer and does no processing.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or hidden layer performs a non-linear mapping from the input space into a (usually) higher dimensional space in which the patterns become linearly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separable.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layer performs a simple weighted sum with a linear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as needed for Regression. </a:t>
            </a:r>
          </a:p>
          <a:p>
            <a:pPr algn="just"/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pattern classification is required, then a hard-limiter or sigmoid function could be placed on the output neurons to give 0/1 output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98" y="299136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9125" y="1186666"/>
            <a:ext cx="830349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feedforward, non-recurrent neural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which can perform unsupervised learning.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 (MLP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an input layer, an output layer and one or more hidden layers connecting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with the output layer having the same number of nodes as the input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learn a representation (encoding) for a set of data, typically for dimensionality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training the network to ignore signal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to reduction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 be used for reconstruction,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 to generate from the reduced encoding a representation as close as possible to its original input, hence its 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67317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lecture 6.5 will be on the 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</a:t>
            </a:r>
            <a:r>
              <a:rPr lang="sv-SE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sv-SE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51" y="-57873"/>
            <a:ext cx="1181879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Lectures in week 6</a:t>
            </a:r>
          </a:p>
          <a:p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L1  Fundamentals of</a:t>
            </a:r>
          </a:p>
          <a:p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sv-SE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  <a:p>
            <a:endParaRPr lang="sv-SE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McCulloch and Pitts</a:t>
            </a:r>
          </a:p>
          <a:p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        </a:t>
            </a:r>
            <a:r>
              <a:rPr lang="sv-SE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   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Perceptrons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L6 Hebbian Learning and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classification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	     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Associative Memory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regression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	    L3 och L4   Feed forward multiple layer    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</a:p>
          <a:p>
            <a:r>
              <a:rPr lang="sv-SE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networks and Backpropagation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endParaRPr lang="sv-SE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here now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L5 Recurrent Neural 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and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L7  Hopfield 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and </a:t>
            </a:r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Networks (RNN)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data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Boltzman 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L8  Convolutional Neural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Networks (CNN)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L9 Deep Learning and 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recent developments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33104" y="1990846"/>
            <a:ext cx="11574" cy="486136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93134" y="3846653"/>
            <a:ext cx="1483489" cy="1188334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54324" y="3846653"/>
            <a:ext cx="11574" cy="486136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47925" y="1886673"/>
            <a:ext cx="2616399" cy="590309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17672" y="2781782"/>
            <a:ext cx="11574" cy="486136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70522" y="5541379"/>
            <a:ext cx="787078" cy="489031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53559" y="5052348"/>
            <a:ext cx="2210765" cy="885465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65898" y="5017626"/>
            <a:ext cx="0" cy="74946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06046" y="3113590"/>
            <a:ext cx="0" cy="1219199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021840" y="3533183"/>
            <a:ext cx="1107440" cy="556538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06858" y="5856276"/>
            <a:ext cx="0" cy="74946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7599" y="5856276"/>
            <a:ext cx="1724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</a:t>
            </a:r>
          </a:p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ANN field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8397" y="6380748"/>
            <a:ext cx="282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L10 Tutorial on assignments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117693"/>
            <a:ext cx="64617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a Feed Forward 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ANN: Backpropagation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will focus on the feed forward multi layer network case with a learning mechanism called Backpropagation</a:t>
            </a: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 are somewhat confusing as sometimes a single layer ANN </a:t>
            </a:r>
            <a:r>
              <a:rPr lang="sv-S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and sometimes a multi </a:t>
            </a:r>
            <a:r>
              <a:rPr lang="sv-S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ANN is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a multi layer perceptron (</a:t>
            </a:r>
            <a:r>
              <a:rPr lang="sv-S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MLP).</a:t>
            </a:r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is a generalization of the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learning rule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single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neurons. Backpropagation is shorthand for "the backward propagation of errors," since an error is computed at the output and distributed backwards throughout the network’s layers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is based on 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chain rule to iteratively compute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gradients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needed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calculation of the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of the weights for these layers.  Backpropagation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special case of a more general technique called automatic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differentiation.</a:t>
            </a:r>
          </a:p>
        </p:txBody>
      </p:sp>
      <p:pic>
        <p:nvPicPr>
          <p:cNvPr id="3" name="Picture 2" descr="https://cdn-images-1.medium.com/max/1200/1*BMgYbkYpMuCV_lH_TaNu7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80" y="345439"/>
            <a:ext cx="4988560" cy="37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4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2873" y="722434"/>
            <a:ext cx="91089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Differentiation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utomatic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 (AD), also called algorithmic differentiation or computational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differentiation,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techniques to numerically evaluate the derivative of a function specified by a computer program.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 the fact that every computer program, no matter how complicated, executes a sequence of elementary arithmetic operations (addition, subtraction, multiplication, division, etc.) and elementary functions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log, sin, cos, etc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the chain rule repeatedly to these operations, derivatives of arbitrary order can be computed automatically,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and efficiently.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20" y="121920"/>
            <a:ext cx="12192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combined Feed Forward  and Backpropagation mechanisms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0.1. Specify the structure of the multiple layer ANN, incuding inputs and outputs.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0.2.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pecify the biases (modelled as extra inputs)  and activation functions for all neurons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 Specify the learning rate 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data item (input and output vector)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the input values across the network using  the Single Neuron model for each neuron</a:t>
            </a: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calculate the output values in all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wij * xi &gt; 0 the output of unit j 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Yj   is </a:t>
            </a:r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as 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( Sum (wij * xi) ) otherwise Y=0</a:t>
            </a:r>
            <a:endParaRPr lang="sv-SE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i=0..n</a:t>
            </a:r>
            <a:endParaRPr lang="sv-S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Calculate the error  sensitivity  at the output node   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 = (Tj</a:t>
            </a:r>
            <a:r>
              <a:rPr lang="en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Yj) * d f(e)/de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Backpropagate the errors across the network using the same weights as for the feed forward phase:</a:t>
            </a: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= Sum (wij * dj)</a:t>
            </a:r>
          </a:p>
          <a:p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j= all outputs of i </a:t>
            </a:r>
            <a:endParaRPr lang="sv-SE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 Update the weights using the backpropagation weight updating formula:   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wij = wij +   ( a * dj * dFj(e)/de * xi)</a:t>
            </a:r>
          </a:p>
          <a:p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</a:t>
            </a:r>
          </a:p>
          <a:p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	j=all outputs, a =learning rate,  xi =input i, </a:t>
            </a:r>
          </a:p>
          <a:p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e=weighted input sum in j, F = activation function for j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Dikdörtgen"/>
          <p:cNvSpPr>
            <a:spLocks noChangeArrowheads="1"/>
          </p:cNvSpPr>
          <p:nvPr/>
        </p:nvSpPr>
        <p:spPr bwMode="auto">
          <a:xfrm>
            <a:off x="284161" y="905647"/>
            <a:ext cx="1137951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sv-S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intention with this example is primarily to exemplify the cycles including feed forward of signals, backpropagation of errors and adaption of weights.</a:t>
            </a:r>
          </a:p>
          <a:p>
            <a:endParaRPr lang="sv-S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DISCLAIMER: </a:t>
            </a:r>
            <a:r>
              <a:rPr lang="sv-S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example, the neuron </a:t>
            </a:r>
            <a:r>
              <a:rPr lang="sv-S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is very simplified and partly unrealistic in the following senses:</a:t>
            </a:r>
          </a:p>
          <a:p>
            <a:pPr marL="285750" indent="-285750">
              <a:buFontTx/>
              <a:buChar char="-"/>
            </a:pPr>
            <a:r>
              <a:rPr lang="sv-S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is the identity function which means that the gradients become trivially = 1</a:t>
            </a:r>
          </a:p>
          <a:p>
            <a:pPr marL="285750" indent="-285750">
              <a:buFontTx/>
              <a:buChar char="-"/>
            </a:pPr>
            <a:r>
              <a:rPr lang="sv-S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learning rate = </a:t>
            </a:r>
            <a:r>
              <a:rPr lang="sv-S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v-SE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v-S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bias are disconsidered to simplify the graphs (but could be easily included as shown in the single neuron lecture.</a:t>
            </a:r>
          </a:p>
          <a:p>
            <a:pPr marL="285750" indent="-285750">
              <a:buFontTx/>
              <a:buChar char="-"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neural network has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inputs, one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6 other units in three layers.</a:t>
            </a:r>
            <a:endParaRPr lang="tr-TR" altLang="en-US" sz="1600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033" y="4321967"/>
            <a:ext cx="54673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948" y="85408"/>
            <a:ext cx="8655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feed forward multiple layer network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2" y="1092200"/>
            <a:ext cx="3596639" cy="189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310" y="135890"/>
            <a:ext cx="7262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from input to output layer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91" y="3063301"/>
            <a:ext cx="3504609" cy="180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91" y="5030777"/>
            <a:ext cx="3504609" cy="172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29" y="1603376"/>
            <a:ext cx="3470728" cy="191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29" y="4042154"/>
            <a:ext cx="3552104" cy="196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33" y="2611270"/>
            <a:ext cx="3672923" cy="182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5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Dikdörtgen"/>
          <p:cNvSpPr>
            <a:spLocks noChangeArrowheads="1"/>
          </p:cNvSpPr>
          <p:nvPr/>
        </p:nvSpPr>
        <p:spPr bwMode="auto">
          <a:xfrm>
            <a:off x="1655354" y="1736388"/>
            <a:ext cx="72694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 of the network 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compared with the desired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value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The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d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termed the error sensitivity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signalled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output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</a:t>
            </a:r>
            <a:r>
              <a:rPr lang="en-US" altLang="en-US" sz="2000" dirty="0" smtClean="0"/>
              <a:t>.</a:t>
            </a:r>
            <a:endParaRPr lang="tr-TR" altLang="en-US" sz="2000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71" y="3503614"/>
            <a:ext cx="609917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8150" y="400050"/>
            <a:ext cx="3122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estimation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5070" y="4185225"/>
            <a:ext cx="296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v-SE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11466" y="3734613"/>
            <a:ext cx="785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dirty="0" smtClean="0"/>
              <a:t>T-Y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3 Dikdörtgen"/>
          <p:cNvSpPr>
            <a:spLocks noChangeArrowheads="1"/>
          </p:cNvSpPr>
          <p:nvPr/>
        </p:nvSpPr>
        <p:spPr bwMode="auto">
          <a:xfrm>
            <a:off x="600710" y="846100"/>
            <a:ext cx="93249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sensitivity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is propagated back from the output layer to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neurons in the preceding layer, the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were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considered output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neuron. 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 the errors of the preceding layer neurons are calculated by applying exactly the same weights as were used in the forward feeding phase. 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procedure is applied on all boundaries between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layers,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to the input layer.</a:t>
            </a:r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53" y="3301134"/>
            <a:ext cx="3956989" cy="164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0710" y="180194"/>
            <a:ext cx="4844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of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586" y="3378466"/>
            <a:ext cx="3601739" cy="1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67" y="4870077"/>
            <a:ext cx="3715351" cy="176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5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968</Words>
  <Application>Microsoft Office PowerPoint</Application>
  <PresentationFormat>Widescreen</PresentationFormat>
  <Paragraphs>270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90</cp:revision>
  <dcterms:created xsi:type="dcterms:W3CDTF">2019-01-07T11:51:34Z</dcterms:created>
  <dcterms:modified xsi:type="dcterms:W3CDTF">2019-03-18T12:00:53Z</dcterms:modified>
</cp:coreProperties>
</file>