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57" r:id="rId4"/>
    <p:sldId id="282" r:id="rId5"/>
    <p:sldId id="280" r:id="rId6"/>
    <p:sldId id="288" r:id="rId7"/>
    <p:sldId id="285" r:id="rId8"/>
    <p:sldId id="262" r:id="rId9"/>
    <p:sldId id="284" r:id="rId10"/>
    <p:sldId id="281" r:id="rId11"/>
    <p:sldId id="260" r:id="rId12"/>
    <p:sldId id="287" r:id="rId13"/>
    <p:sldId id="263" r:id="rId14"/>
    <p:sldId id="264" r:id="rId15"/>
    <p:sldId id="278" r:id="rId16"/>
    <p:sldId id="290" r:id="rId17"/>
    <p:sldId id="289"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3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7804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556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8</a:t>
            </a:fld>
            <a:endParaRPr lang="en-US"/>
          </a:p>
        </p:txBody>
      </p:sp>
    </p:spTree>
    <p:extLst>
      <p:ext uri="{BB962C8B-B14F-4D97-AF65-F5344CB8AC3E}">
        <p14:creationId xmlns:p14="http://schemas.microsoft.com/office/powerpoint/2010/main" val="206026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13</a:t>
            </a:fld>
            <a:endParaRPr lang="en-US"/>
          </a:p>
        </p:txBody>
      </p:sp>
    </p:spTree>
    <p:extLst>
      <p:ext uri="{BB962C8B-B14F-4D97-AF65-F5344CB8AC3E}">
        <p14:creationId xmlns:p14="http://schemas.microsoft.com/office/powerpoint/2010/main" val="256969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14</a:t>
            </a:fld>
            <a:endParaRPr lang="en-US"/>
          </a:p>
        </p:txBody>
      </p:sp>
    </p:spTree>
    <p:extLst>
      <p:ext uri="{BB962C8B-B14F-4D97-AF65-F5344CB8AC3E}">
        <p14:creationId xmlns:p14="http://schemas.microsoft.com/office/powerpoint/2010/main" val="34200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0552540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5" y="600194"/>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Machine </a:t>
            </a:r>
            <a:r>
              <a:rPr lang="sv-SE" sz="3200" b="1" dirty="0">
                <a:latin typeface="Times New Roman" panose="02020603050405020304" pitchFamily="18" charset="0"/>
                <a:cs typeface="Times New Roman" panose="02020603050405020304" pitchFamily="18" charset="0"/>
              </a:rPr>
              <a:t>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6.5 </a:t>
            </a:r>
            <a:r>
              <a:rPr lang="sv-SE" sz="3200" b="1" smtClean="0">
                <a:latin typeface="Times New Roman" panose="02020603050405020304" pitchFamily="18" charset="0"/>
                <a:cs typeface="Times New Roman" panose="02020603050405020304" pitchFamily="18" charset="0"/>
              </a:rPr>
              <a:t>Recurrent Neural Networks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975" y="312738"/>
            <a:ext cx="6367145"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Multi Layer or Stacked Recurrent Neural Network</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RNN</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p:txBody>
      </p:sp>
      <p:pic>
        <p:nvPicPr>
          <p:cNvPr id="1026" name="Picture 2" descr="Image result for multi layer r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905" y="1389956"/>
            <a:ext cx="3861888" cy="45838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4938" y="1990725"/>
            <a:ext cx="6949338" cy="4524315"/>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It is a natural extension </a:t>
            </a:r>
            <a:r>
              <a:rPr lang="sv-SE" dirty="0">
                <a:latin typeface="Times New Roman" panose="02020603050405020304" pitchFamily="18" charset="0"/>
                <a:cs typeface="Times New Roman" panose="02020603050405020304" pitchFamily="18" charset="0"/>
              </a:rPr>
              <a:t>to stack vanilla RNNs (Multilayer RNN</a:t>
            </a:r>
            <a:r>
              <a:rPr lang="sv-SE" dirty="0" smtClean="0">
                <a:latin typeface="Times New Roman" panose="02020603050405020304" pitchFamily="18" charset="0"/>
                <a:cs typeface="Times New Roman" panose="02020603050405020304" pitchFamily="18" charset="0"/>
              </a:rPr>
              <a:t>).</a:t>
            </a:r>
          </a:p>
          <a:p>
            <a:r>
              <a:rPr lang="sv-SE" dirty="0" smtClean="0">
                <a:latin typeface="Times New Roman" panose="02020603050405020304" pitchFamily="18" charset="0"/>
                <a:cs typeface="Times New Roman" panose="02020603050405020304" pitchFamily="18" charset="0"/>
              </a:rPr>
              <a:t> </a:t>
            </a:r>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Obviously </a:t>
            </a:r>
            <a:r>
              <a:rPr lang="sv-SE" dirty="0" smtClean="0">
                <a:latin typeface="Times New Roman" panose="02020603050405020304" pitchFamily="18" charset="0"/>
                <a:cs typeface="Times New Roman" panose="02020603050405020304" pitchFamily="18" charset="0"/>
              </a:rPr>
              <a:t>each layer in the stack can </a:t>
            </a:r>
            <a:r>
              <a:rPr lang="sv-SE" dirty="0">
                <a:latin typeface="Times New Roman" panose="02020603050405020304" pitchFamily="18" charset="0"/>
                <a:cs typeface="Times New Roman" panose="02020603050405020304" pitchFamily="18" charset="0"/>
              </a:rPr>
              <a:t>be individually unfolded </a:t>
            </a:r>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a:t>
            </a:r>
            <a:r>
              <a:rPr lang="sv-SE" dirty="0">
                <a:latin typeface="Times New Roman" panose="02020603050405020304" pitchFamily="18" charset="0"/>
                <a:cs typeface="Times New Roman" panose="02020603050405020304" pitchFamily="18" charset="0"/>
              </a:rPr>
              <a:t>for the single layer case</a:t>
            </a:r>
            <a:r>
              <a:rPr lang="sv-SE"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main reason for </a:t>
            </a:r>
            <a:r>
              <a:rPr lang="sv-SE" dirty="0" smtClean="0">
                <a:latin typeface="Times New Roman" panose="02020603050405020304" pitchFamily="18" charset="0"/>
                <a:cs typeface="Times New Roman" panose="02020603050405020304" pitchFamily="18" charset="0"/>
              </a:rPr>
              <a:t>ha</a:t>
            </a:r>
            <a:r>
              <a:rPr lang="sv-SE" dirty="0" smtClean="0">
                <a:latin typeface="Times New Roman" panose="02020603050405020304" pitchFamily="18" charset="0"/>
                <a:cs typeface="Times New Roman" panose="02020603050405020304" pitchFamily="18" charset="0"/>
              </a:rPr>
              <a:t>ving </a:t>
            </a:r>
            <a:r>
              <a:rPr lang="sv-SE" dirty="0" smtClean="0">
                <a:latin typeface="Times New Roman" panose="02020603050405020304" pitchFamily="18" charset="0"/>
                <a:cs typeface="Times New Roman" panose="02020603050405020304" pitchFamily="18" charset="0"/>
              </a:rPr>
              <a:t>many layers is that the layers correspond</a:t>
            </a:r>
          </a:p>
          <a:p>
            <a:r>
              <a:rPr lang="sv-SE" dirty="0" smtClean="0">
                <a:latin typeface="Times New Roman" panose="02020603050405020304" pitchFamily="18" charset="0"/>
                <a:cs typeface="Times New Roman" panose="02020603050405020304" pitchFamily="18" charset="0"/>
              </a:rPr>
              <a:t>To </a:t>
            </a:r>
            <a:r>
              <a:rPr lang="sv-SE" dirty="0" smtClean="0">
                <a:latin typeface="Times New Roman" panose="02020603050405020304" pitchFamily="18" charset="0"/>
                <a:cs typeface="Times New Roman" panose="02020603050405020304" pitchFamily="18" charset="0"/>
              </a:rPr>
              <a:t>different  </a:t>
            </a:r>
            <a:r>
              <a:rPr lang="sv-SE" dirty="0" smtClean="0">
                <a:latin typeface="Times New Roman" panose="02020603050405020304" pitchFamily="18" charset="0"/>
                <a:cs typeface="Times New Roman" panose="02020603050405020304" pitchFamily="18" charset="0"/>
              </a:rPr>
              <a:t>levels of abstraction or </a:t>
            </a:r>
            <a:r>
              <a:rPr lang="sv-SE" dirty="0" smtClean="0">
                <a:latin typeface="Times New Roman" panose="02020603050405020304" pitchFamily="18" charset="0"/>
                <a:cs typeface="Times New Roman" panose="02020603050405020304" pitchFamily="18" charset="0"/>
              </a:rPr>
              <a:t>aggregation for the sequential and</a:t>
            </a:r>
          </a:p>
          <a:p>
            <a:r>
              <a:rPr lang="sv-SE" dirty="0">
                <a:latin typeface="Times New Roman" panose="02020603050405020304" pitchFamily="18" charset="0"/>
                <a:cs typeface="Times New Roman" panose="02020603050405020304" pitchFamily="18" charset="0"/>
              </a:rPr>
              <a:t>t</a:t>
            </a:r>
            <a:r>
              <a:rPr lang="sv-SE" dirty="0" smtClean="0">
                <a:latin typeface="Times New Roman" panose="02020603050405020304" pitchFamily="18" charset="0"/>
                <a:cs typeface="Times New Roman" panose="02020603050405020304" pitchFamily="18" charset="0"/>
              </a:rPr>
              <a:t>emporal data-items</a:t>
            </a:r>
            <a:r>
              <a:rPr lang="sv-SE" dirty="0" smtClean="0">
                <a:latin typeface="Times New Roman" panose="02020603050405020304" pitchFamily="18" charset="0"/>
                <a:cs typeface="Times New Roman" panose="02020603050405020304" pitchFamily="18" charset="0"/>
              </a:rPr>
              <a:t>.</a:t>
            </a:r>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an example in </a:t>
            </a:r>
            <a:r>
              <a:rPr lang="sv-SE" dirty="0" smtClean="0">
                <a:latin typeface="Times New Roman" panose="02020603050405020304" pitchFamily="18" charset="0"/>
                <a:cs typeface="Times New Roman" panose="02020603050405020304" pitchFamily="18" charset="0"/>
              </a:rPr>
              <a:t>wordprocessing </a:t>
            </a:r>
            <a:r>
              <a:rPr lang="sv-SE" dirty="0" smtClean="0">
                <a:latin typeface="Times New Roman" panose="02020603050405020304" pitchFamily="18" charset="0"/>
                <a:cs typeface="Times New Roman" panose="02020603050405020304" pitchFamily="18" charset="0"/>
              </a:rPr>
              <a:t>the first layer can model sequences</a:t>
            </a:r>
          </a:p>
          <a:p>
            <a:r>
              <a:rPr lang="sv-SE" dirty="0" smtClean="0">
                <a:latin typeface="Times New Roman" panose="02020603050405020304" pitchFamily="18" charset="0"/>
                <a:cs typeface="Times New Roman" panose="02020603050405020304" pitchFamily="18" charset="0"/>
              </a:rPr>
              <a:t>of characters, the second level sequences of words, the third level </a:t>
            </a:r>
          </a:p>
          <a:p>
            <a:r>
              <a:rPr lang="sv-SE" dirty="0" smtClean="0">
                <a:latin typeface="Times New Roman" panose="02020603050405020304" pitchFamily="18" charset="0"/>
                <a:cs typeface="Times New Roman" panose="02020603050405020304" pitchFamily="18" charset="0"/>
              </a:rPr>
              <a:t>sequences of sentences etc.</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risk  by increasing the number of layers is to make problems like</a:t>
            </a:r>
          </a:p>
          <a:p>
            <a:r>
              <a:rPr lang="sv-SE" dirty="0" smtClean="0">
                <a:latin typeface="Times New Roman" panose="02020603050405020304" pitchFamily="18" charset="0"/>
                <a:cs typeface="Times New Roman" panose="02020603050405020304" pitchFamily="18" charset="0"/>
              </a:rPr>
              <a:t>Vanishing Gradient </a:t>
            </a:r>
            <a:r>
              <a:rPr lang="sv-SE" dirty="0" smtClean="0">
                <a:latin typeface="Times New Roman" panose="02020603050405020304" pitchFamily="18" charset="0"/>
                <a:cs typeface="Times New Roman" panose="02020603050405020304" pitchFamily="18" charset="0"/>
              </a:rPr>
              <a:t>even worse</a:t>
            </a:r>
            <a:r>
              <a:rPr lang="sv-SE" dirty="0" smtClean="0">
                <a:latin typeface="Times New Roman" panose="02020603050405020304" pitchFamily="18" charset="0"/>
                <a:cs typeface="Times New Roman" panose="02020603050405020304" pitchFamily="18" charset="0"/>
              </a:rPr>
              <a:t>. </a:t>
            </a:r>
            <a:endParaRPr lang="sv-S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8250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3/35/Structural_diagrams_of_unidirectional_and_bidirectional_recurrent_neural_networks.png/1280px-Structural_diagrams_of_unidirectional_and_bidirectional_recurrent_neural_net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00" y="1249680"/>
            <a:ext cx="5936613" cy="4917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0525" y="900380"/>
            <a:ext cx="5120640" cy="5816977"/>
          </a:xfrm>
          <a:prstGeom prst="rect">
            <a:avLst/>
          </a:prstGeom>
          <a:noFill/>
        </p:spPr>
        <p:txBody>
          <a:bodyPr wrap="square" rtlCol="0">
            <a:spAutoFit/>
          </a:bodyPr>
          <a:lstStyle/>
          <a:p>
            <a:r>
              <a:rPr lang="en-US" dirty="0">
                <a:solidFill>
                  <a:srgbClr val="222222"/>
                </a:solidFill>
                <a:latin typeface="Times New Roman" panose="02020603050405020304" pitchFamily="18" charset="0"/>
                <a:cs typeface="Times New Roman" panose="02020603050405020304" pitchFamily="18" charset="0"/>
              </a:rPr>
              <a:t>By introducing what is termed Bidirectional RNN, the output layer can  get information from past (backwards) and future (forward) states simultaneously.</a:t>
            </a:r>
          </a:p>
          <a:p>
            <a:endParaRPr lang="en-US" baseline="30000" dirty="0">
              <a:solidFill>
                <a:srgbClr val="0B008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principle of BRNN is to split the neurons of a regular RNN into two directions, one for positive time direction (forward states), and another for negative time direction (backward states).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One can </a:t>
            </a:r>
            <a:r>
              <a:rPr lang="sv-SE" dirty="0" smtClean="0">
                <a:latin typeface="Times New Roman" panose="02020603050405020304" pitchFamily="18" charset="0"/>
                <a:cs typeface="Times New Roman" panose="02020603050405020304" pitchFamily="18" charset="0"/>
              </a:rPr>
              <a:t>view this as a second step of unfolding.</a:t>
            </a:r>
            <a:endParaRPr lang="en-US" dirty="0">
              <a:latin typeface="Times New Roman" panose="02020603050405020304" pitchFamily="18" charset="0"/>
              <a:cs typeface="Times New Roman" panose="02020603050405020304" pitchFamily="18" charset="0"/>
            </a:endParaRPr>
          </a:p>
          <a:p>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Bidirectional </a:t>
            </a:r>
            <a:r>
              <a:rPr lang="en-US" dirty="0">
                <a:solidFill>
                  <a:srgbClr val="222222"/>
                </a:solidFill>
                <a:latin typeface="Times New Roman" panose="02020603050405020304" pitchFamily="18" charset="0"/>
                <a:cs typeface="Times New Roman" panose="02020603050405020304" pitchFamily="18" charset="0"/>
              </a:rPr>
              <a:t>Recurrent Neural Networks </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connects </a:t>
            </a:r>
            <a:r>
              <a:rPr lang="en-US" dirty="0">
                <a:solidFill>
                  <a:srgbClr val="222222"/>
                </a:solidFill>
                <a:latin typeface="Times New Roman" panose="02020603050405020304" pitchFamily="18" charset="0"/>
                <a:cs typeface="Times New Roman" panose="02020603050405020304" pitchFamily="18" charset="0"/>
              </a:rPr>
              <a:t>two hidden layers of opposite directions to </a:t>
            </a:r>
            <a:r>
              <a:rPr lang="en-US" dirty="0" smtClean="0">
                <a:solidFill>
                  <a:srgbClr val="222222"/>
                </a:solidFill>
                <a:latin typeface="Times New Roman" panose="02020603050405020304" pitchFamily="18" charset="0"/>
                <a:cs typeface="Times New Roman" panose="02020603050405020304" pitchFamily="18" charset="0"/>
              </a:rPr>
              <a:t>the </a:t>
            </a:r>
            <a:r>
              <a:rPr lang="en-US" dirty="0">
                <a:solidFill>
                  <a:srgbClr val="222222"/>
                </a:solidFill>
                <a:latin typeface="Times New Roman" panose="02020603050405020304" pitchFamily="18" charset="0"/>
                <a:cs typeface="Times New Roman" panose="02020603050405020304" pitchFamily="18" charset="0"/>
              </a:rPr>
              <a:t>same output. </a:t>
            </a:r>
            <a:endParaRPr lang="en-US" dirty="0" smtClean="0">
              <a:solidFill>
                <a:srgbClr val="222222"/>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output of  from states in one direction are </a:t>
            </a:r>
            <a:r>
              <a:rPr lang="en-US" dirty="0">
                <a:latin typeface="Times New Roman" panose="02020603050405020304" pitchFamily="18" charset="0"/>
                <a:cs typeface="Times New Roman" panose="02020603050405020304" pitchFamily="18" charset="0"/>
              </a:rPr>
              <a:t>not </a:t>
            </a:r>
            <a:r>
              <a:rPr lang="en-US" dirty="0" smtClean="0">
                <a:latin typeface="Times New Roman" panose="02020603050405020304" pitchFamily="18" charset="0"/>
                <a:cs typeface="Times New Roman" panose="02020603050405020304" pitchFamily="18" charset="0"/>
              </a:rPr>
              <a:t>connected </a:t>
            </a:r>
            <a:r>
              <a:rPr lang="en-US" dirty="0">
                <a:latin typeface="Times New Roman" panose="02020603050405020304" pitchFamily="18" charset="0"/>
                <a:cs typeface="Times New Roman" panose="02020603050405020304" pitchFamily="18" charset="0"/>
              </a:rPr>
              <a:t>to inputs of the opposite direction states</a:t>
            </a:r>
            <a:r>
              <a:rPr lang="en-US"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Obviously also bidrectional RNN can be stacked in several levels.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0525" y="247650"/>
            <a:ext cx="8994322" cy="584775"/>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Bidirectional Recurrent Neural Networks (BRNN)</a:t>
            </a:r>
            <a:endParaRPr lang="en-US" sz="3200" dirty="0"/>
          </a:p>
        </p:txBody>
      </p:sp>
    </p:spTree>
    <p:extLst>
      <p:ext uri="{BB962C8B-B14F-4D97-AF65-F5344CB8AC3E}">
        <p14:creationId xmlns:p14="http://schemas.microsoft.com/office/powerpoint/2010/main" val="196247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33" y="659685"/>
            <a:ext cx="7901067" cy="674800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vanishing gradient problem  </a:t>
            </a:r>
            <a:endParaRPr lang="en-US" b="1" dirty="0" smtClean="0">
              <a:latin typeface="Times New Roman" panose="02020603050405020304" pitchFamily="18" charset="0"/>
              <a:cs typeface="Times New Roman" panose="02020603050405020304" pitchFamily="18" charset="0"/>
            </a:endParaRPr>
          </a:p>
          <a:p>
            <a:endParaRPr lang="en-US" sz="1000" b="1"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vanishing gradient problem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difficulty </a:t>
            </a:r>
            <a:r>
              <a:rPr lang="en-US" dirty="0" smtClean="0">
                <a:latin typeface="Times New Roman" panose="02020603050405020304" pitchFamily="18" charset="0"/>
                <a:cs typeface="Times New Roman" panose="02020603050405020304" pitchFamily="18" charset="0"/>
              </a:rPr>
              <a:t>for networks with</a:t>
            </a:r>
            <a:r>
              <a:rPr lang="en-US" dirty="0">
                <a:latin typeface="Times New Roman" panose="02020603050405020304" pitchFamily="18" charset="0"/>
                <a:cs typeface="Times New Roman" panose="02020603050405020304" pitchFamily="18" charset="0"/>
              </a:rPr>
              <a:t> gradient-based </a:t>
            </a:r>
            <a:r>
              <a:rPr lang="en-US" dirty="0" smtClean="0">
                <a:latin typeface="Times New Roman" panose="02020603050405020304" pitchFamily="18" charset="0"/>
                <a:cs typeface="Times New Roman" panose="02020603050405020304" pitchFamily="18" charset="0"/>
              </a:rPr>
              <a:t>learning </a:t>
            </a:r>
            <a:r>
              <a:rPr lang="en-US" dirty="0">
                <a:latin typeface="Times New Roman" panose="02020603050405020304" pitchFamily="18" charset="0"/>
                <a:cs typeface="Times New Roman" panose="02020603050405020304" pitchFamily="18" charset="0"/>
              </a:rPr>
              <a:t>methods and </a:t>
            </a:r>
            <a:r>
              <a:rPr lang="en-US" dirty="0" smtClean="0">
                <a:latin typeface="Times New Roman" panose="02020603050405020304" pitchFamily="18" charset="0"/>
                <a:cs typeface="Times New Roman" panose="02020603050405020304" pitchFamily="18" charset="0"/>
              </a:rPr>
              <a:t>backpropagation, ANN and unfolded RNN. </a:t>
            </a:r>
            <a:r>
              <a:rPr lang="sv-SE" dirty="0">
                <a:latin typeface="Times New Roman" panose="02020603050405020304" pitchFamily="18" charset="0"/>
                <a:cs typeface="Times New Roman" panose="02020603050405020304" pitchFamily="18" charset="0"/>
              </a:rPr>
              <a:t>The problem was first highlighted by Hochreiter in 1991. </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such methods, each of the neural network's weights receives an </a:t>
            </a:r>
            <a:r>
              <a:rPr lang="en-US" dirty="0" smtClean="0">
                <a:latin typeface="Times New Roman" panose="02020603050405020304" pitchFamily="18" charset="0"/>
                <a:cs typeface="Times New Roman" panose="02020603050405020304" pitchFamily="18" charset="0"/>
              </a:rPr>
              <a:t>update </a:t>
            </a:r>
            <a:r>
              <a:rPr lang="en-US" dirty="0">
                <a:latin typeface="Times New Roman" panose="02020603050405020304" pitchFamily="18" charset="0"/>
                <a:cs typeface="Times New Roman" panose="02020603050405020304" pitchFamily="18" charset="0"/>
              </a:rPr>
              <a:t>proportional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the partial derivative of the error function with respect to the current weight in each </a:t>
            </a:r>
            <a:r>
              <a:rPr lang="en-US" dirty="0" smtClean="0">
                <a:latin typeface="Times New Roman" panose="02020603050405020304" pitchFamily="18" charset="0"/>
                <a:cs typeface="Times New Roman" panose="02020603050405020304" pitchFamily="18" charset="0"/>
              </a:rPr>
              <a:t>iteration </a:t>
            </a:r>
            <a:r>
              <a:rPr lang="en-US" dirty="0">
                <a:latin typeface="Times New Roman" panose="02020603050405020304" pitchFamily="18" charset="0"/>
                <a:cs typeface="Times New Roman" panose="02020603050405020304" pitchFamily="18" charset="0"/>
              </a:rPr>
              <a:t>of training. </a:t>
            </a: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many activation functions have gradients in the range of (0..1) </a:t>
            </a:r>
            <a:r>
              <a:rPr lang="sv-SE" dirty="0">
                <a:latin typeface="Times New Roman" panose="02020603050405020304" pitchFamily="18" charset="0"/>
                <a:cs typeface="Times New Roman" panose="02020603050405020304" pitchFamily="18" charset="0"/>
              </a:rPr>
              <a:t>and these are combined using the chain </a:t>
            </a:r>
            <a:r>
              <a:rPr lang="sv-SE" dirty="0" smtClean="0">
                <a:latin typeface="Times New Roman" panose="02020603050405020304" pitchFamily="18" charset="0"/>
                <a:cs typeface="Times New Roman" panose="02020603050405020304" pitchFamily="18" charset="0"/>
              </a:rPr>
              <a:t>rule, </a:t>
            </a:r>
            <a:r>
              <a:rPr lang="en-US" dirty="0" smtClean="0">
                <a:latin typeface="Times New Roman" panose="02020603050405020304" pitchFamily="18" charset="0"/>
                <a:cs typeface="Times New Roman" panose="02020603050405020304" pitchFamily="18" charset="0"/>
              </a:rPr>
              <a:t>the final gradient can  </a:t>
            </a:r>
            <a:r>
              <a:rPr lang="en-US" dirty="0">
                <a:latin typeface="Times New Roman" panose="02020603050405020304" pitchFamily="18" charset="0"/>
                <a:cs typeface="Times New Roman" panose="02020603050405020304" pitchFamily="18" charset="0"/>
              </a:rPr>
              <a:t>be vanishingly </a:t>
            </a:r>
            <a:r>
              <a:rPr lang="en-US" dirty="0" smtClean="0">
                <a:latin typeface="Times New Roman" panose="02020603050405020304" pitchFamily="18" charset="0"/>
                <a:cs typeface="Times New Roman" panose="02020603050405020304" pitchFamily="18" charset="0"/>
              </a:rPr>
              <a:t>small</a:t>
            </a:r>
            <a:r>
              <a:rPr lang="en-US" dirty="0">
                <a:latin typeface="Times New Roman" panose="02020603050405020304" pitchFamily="18" charset="0"/>
                <a:cs typeface="Times New Roman" panose="02020603050405020304" pitchFamily="18" charset="0"/>
              </a:rPr>
              <a:t>, effectively preventing the weight from </a:t>
            </a:r>
            <a:r>
              <a:rPr lang="en-US" dirty="0" smtClean="0">
                <a:latin typeface="Times New Roman" panose="02020603050405020304" pitchFamily="18" charset="0"/>
                <a:cs typeface="Times New Roman" panose="02020603050405020304" pitchFamily="18" charset="0"/>
              </a:rPr>
              <a:t>changing </a:t>
            </a:r>
            <a:r>
              <a:rPr lang="en-US" dirty="0">
                <a:latin typeface="Times New Roman" panose="02020603050405020304" pitchFamily="18" charset="0"/>
                <a:cs typeface="Times New Roman" panose="02020603050405020304" pitchFamily="18" charset="0"/>
              </a:rPr>
              <a:t>its value</a:t>
            </a:r>
            <a:r>
              <a:rPr lang="en-US" dirty="0" smtClean="0">
                <a:latin typeface="Times New Roman" panose="02020603050405020304" pitchFamily="18" charset="0"/>
                <a:cs typeface="Times New Roman" panose="02020603050405020304" pitchFamily="18" charset="0"/>
              </a:rPr>
              <a:t>.</a:t>
            </a:r>
          </a:p>
          <a:p>
            <a:pPr lvl="1"/>
            <a:endParaRPr lang="en-US" sz="1050"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The exploding gradient problem</a:t>
            </a:r>
          </a:p>
          <a:p>
            <a:r>
              <a:rPr lang="sv-SE" b="1" dirty="0" smtClean="0">
                <a:latin typeface="Times New Roman" panose="02020603050405020304" pitchFamily="18" charset="0"/>
                <a:cs typeface="Times New Roman" panose="02020603050405020304" pitchFamily="18" charset="0"/>
              </a:rPr>
              <a:t> </a:t>
            </a:r>
            <a:endParaRPr lang="sv-SE" sz="1400"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Exploding </a:t>
            </a:r>
            <a:r>
              <a:rPr lang="en-US" dirty="0">
                <a:latin typeface="Times New Roman" panose="02020603050405020304" pitchFamily="18" charset="0"/>
                <a:cs typeface="Times New Roman" panose="02020603050405020304" pitchFamily="18" charset="0"/>
              </a:rPr>
              <a:t>gradients are a problem when large error gradients accumulate and result in very large updates to neural network model weights during training. 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very large gradient causes an unstable network.</a:t>
            </a:r>
            <a:endParaRPr lang="sv-SE" b="1" dirty="0">
              <a:latin typeface="Times New Roman" panose="02020603050405020304" pitchFamily="18" charset="0"/>
              <a:cs typeface="Times New Roman" panose="02020603050405020304" pitchFamily="18" charset="0"/>
            </a:endParaRPr>
          </a:p>
          <a:p>
            <a:endParaRPr lang="sv-SE" sz="1000" b="1"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Very long sequences and temporal dependencies</a:t>
            </a:r>
          </a:p>
          <a:p>
            <a:pPr lvl="1"/>
            <a:endParaRPr lang="sv-SE" sz="1000" dirty="0">
              <a:latin typeface="Times New Roman" panose="02020603050405020304" pitchFamily="18" charset="0"/>
              <a:cs typeface="Times New Roman" panose="02020603050405020304" pitchFamily="18" charset="0"/>
            </a:endParaRPr>
          </a:p>
          <a:p>
            <a:pPr lvl="1"/>
            <a:r>
              <a:rPr lang="sv-SE" dirty="0" smtClean="0">
                <a:latin typeface="Times New Roman" panose="02020603050405020304" pitchFamily="18" charset="0"/>
                <a:cs typeface="Times New Roman" panose="02020603050405020304" pitchFamily="18" charset="0"/>
              </a:rPr>
              <a:t>Even if a RNN theoretically can handle very long  sequences and temporal dependencies, in practise the very deep networks generated are  increasingly harmed by performance problems.</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01533" y="0"/>
            <a:ext cx="3711850" cy="1077218"/>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Challenges for RNN</a:t>
            </a:r>
          </a:p>
          <a:p>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390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068" y="114669"/>
            <a:ext cx="10018713" cy="922662"/>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Long Short Term Memory (LSTM)</a:t>
            </a:r>
            <a:endParaRPr lang="en-US" sz="3200" b="1"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13</a:t>
            </a:fld>
            <a:endParaRPr lang="en-US" dirty="0"/>
          </a:p>
        </p:txBody>
      </p:sp>
      <p:sp>
        <p:nvSpPr>
          <p:cNvPr id="30" name="Rectangle 3"/>
          <p:cNvSpPr txBox="1">
            <a:spLocks noChangeArrowheads="1"/>
          </p:cNvSpPr>
          <p:nvPr/>
        </p:nvSpPr>
        <p:spPr>
          <a:xfrm>
            <a:off x="420403" y="1142508"/>
            <a:ext cx="8075897" cy="5086842"/>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Long Short-Term Memory (LSTM) networks </a:t>
            </a:r>
            <a:r>
              <a:rPr lang="en-US" sz="1800" dirty="0" smtClean="0">
                <a:latin typeface="Times New Roman" panose="02020603050405020304" pitchFamily="18" charset="0"/>
                <a:cs typeface="Times New Roman" panose="02020603050405020304" pitchFamily="18" charset="0"/>
              </a:rPr>
              <a:t>are extensions of  </a:t>
            </a:r>
            <a:r>
              <a:rPr lang="en-US" sz="1800" dirty="0">
                <a:latin typeface="Times New Roman" panose="02020603050405020304" pitchFamily="18" charset="0"/>
                <a:cs typeface="Times New Roman" panose="02020603050405020304" pitchFamily="18" charset="0"/>
              </a:rPr>
              <a:t>recurrent neural networks, which basically extends their </a:t>
            </a:r>
            <a:r>
              <a:rPr lang="en-US" sz="1800" dirty="0" smtClean="0">
                <a:latin typeface="Times New Roman" panose="02020603050405020304" pitchFamily="18" charset="0"/>
                <a:cs typeface="Times New Roman" panose="02020603050405020304" pitchFamily="18" charset="0"/>
              </a:rPr>
              <a:t>memory </a:t>
            </a:r>
            <a:r>
              <a:rPr lang="en-US" sz="1800" dirty="0" smtClean="0">
                <a:latin typeface="Times New Roman" panose="02020603050405020304" pitchFamily="18" charset="0"/>
                <a:cs typeface="Times New Roman" panose="02020603050405020304" pitchFamily="18" charset="0"/>
              </a:rPr>
              <a:t>function. </a:t>
            </a:r>
            <a:r>
              <a:rPr lang="sv-SE" sz="1800" dirty="0">
                <a:latin typeface="Times New Roman" panose="02020603050405020304" pitchFamily="18" charset="0"/>
                <a:cs typeface="Times New Roman" panose="02020603050405020304" pitchFamily="18" charset="0"/>
              </a:rPr>
              <a:t>The core of the approach is to elaborate the interior of a vanilla RNN unit with the purpose to increase control of signal flows</a:t>
            </a:r>
            <a:r>
              <a:rPr lang="sv-SE"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LSTM was explicitly designed to combat the vanishing and long-term dependency problems. </a:t>
            </a:r>
            <a:r>
              <a:rPr lang="en-US" altLang="zh-CN" sz="1800" dirty="0" smtClean="0">
                <a:latin typeface="Times New Roman" panose="02020603050405020304" pitchFamily="18" charset="0"/>
                <a:cs typeface="Times New Roman" panose="02020603050405020304" pitchFamily="18" charset="0"/>
              </a:rPr>
              <a:t>LSTM was introduced by </a:t>
            </a:r>
            <a:r>
              <a:rPr lang="en-US" altLang="zh-CN" sz="1800" dirty="0" err="1" smtClean="0">
                <a:latin typeface="Times New Roman" panose="02020603050405020304" pitchFamily="18" charset="0"/>
                <a:cs typeface="Times New Roman" panose="02020603050405020304" pitchFamily="18" charset="0"/>
              </a:rPr>
              <a:t>Hochreiter</a:t>
            </a: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and </a:t>
            </a:r>
            <a:r>
              <a:rPr lang="en-US" altLang="zh-CN" sz="1800" dirty="0" err="1" smtClean="0">
                <a:latin typeface="Times New Roman" panose="02020603050405020304" pitchFamily="18" charset="0"/>
                <a:cs typeface="Times New Roman" panose="02020603050405020304" pitchFamily="18" charset="0"/>
              </a:rPr>
              <a:t>Schmidhuber</a:t>
            </a:r>
            <a:r>
              <a:rPr lang="en-US" altLang="zh-CN" sz="1800" dirty="0" smtClean="0">
                <a:latin typeface="Times New Roman" panose="02020603050405020304" pitchFamily="18" charset="0"/>
                <a:cs typeface="Times New Roman" panose="02020603050405020304" pitchFamily="18" charset="0"/>
              </a:rPr>
              <a:t> in 1997. </a:t>
            </a:r>
            <a:r>
              <a:rPr lang="en-US" sz="1800" dirty="0">
                <a:latin typeface="Times New Roman" panose="02020603050405020304" pitchFamily="18" charset="0"/>
                <a:cs typeface="Times New Roman" panose="02020603050405020304" pitchFamily="18" charset="0"/>
              </a:rPr>
              <a:t>The units of an LSTM are used as building units for the layers of a RNN, which is then often called an LSTM network</a:t>
            </a:r>
            <a:r>
              <a:rPr 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LSTM’s </a:t>
            </a:r>
            <a:r>
              <a:rPr lang="en-US" sz="1800" dirty="0">
                <a:latin typeface="Times New Roman" panose="02020603050405020304" pitchFamily="18" charset="0"/>
                <a:cs typeface="Times New Roman" panose="02020603050405020304" pitchFamily="18" charset="0"/>
              </a:rPr>
              <a:t>enable RNN’s to remember their inputs over a long period of time. This is because LSTM’s contain their information in a memory, that is much like the memory of a computer because the LSTM can read, write and delete information from its memory.</a:t>
            </a:r>
          </a:p>
          <a:p>
            <a:pPr marL="0" indent="0">
              <a:buNone/>
            </a:pPr>
            <a:r>
              <a:rPr lang="sv-SE" sz="1800" dirty="0" smtClean="0">
                <a:latin typeface="Times New Roman" panose="02020603050405020304" pitchFamily="18" charset="0"/>
                <a:cs typeface="Times New Roman" panose="02020603050405020304" pitchFamily="18" charset="0"/>
              </a:rPr>
              <a:t>LSTMs are widely recognized academically as well as commercially </a:t>
            </a:r>
            <a:r>
              <a:rPr lang="sv-SE" sz="1800" dirty="0" smtClean="0">
                <a:latin typeface="Times New Roman" panose="02020603050405020304" pitchFamily="18" charset="0"/>
                <a:cs typeface="Times New Roman" panose="02020603050405020304" pitchFamily="18" charset="0"/>
              </a:rPr>
              <a:t>They are extensively </a:t>
            </a:r>
            <a:r>
              <a:rPr lang="sv-SE" sz="1800" dirty="0" smtClean="0">
                <a:latin typeface="Times New Roman" panose="02020603050405020304" pitchFamily="18" charset="0"/>
                <a:cs typeface="Times New Roman" panose="02020603050405020304" pitchFamily="18" charset="0"/>
              </a:rPr>
              <a:t>used for speech and language processing by companies like Google, Apple, Microsoft and Amazon.</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97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0087" y="0"/>
            <a:ext cx="10018713" cy="922662"/>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Difference between vanilla RNN and LSTM</a:t>
            </a:r>
            <a:endParaRPr lang="en-US" sz="3200" b="1"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14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371" y="922662"/>
            <a:ext cx="6778633" cy="293469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249" y="3818961"/>
            <a:ext cx="6779755" cy="2892411"/>
          </a:xfrm>
          <a:prstGeom prst="rect">
            <a:avLst/>
          </a:prstGeom>
        </p:spPr>
      </p:pic>
    </p:spTree>
    <p:extLst>
      <p:ext uri="{BB962C8B-B14F-4D97-AF65-F5344CB8AC3E}">
        <p14:creationId xmlns:p14="http://schemas.microsoft.com/office/powerpoint/2010/main" val="272324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7953" y="768008"/>
            <a:ext cx="6096000" cy="923330"/>
          </a:xfrm>
          <a:prstGeom prst="rect">
            <a:avLst/>
          </a:prstGeom>
        </p:spPr>
        <p:txBody>
          <a:bodyPr>
            <a:spAutoFit/>
          </a:bodyPr>
          <a:lstStyle/>
          <a:p>
            <a:endParaRPr lang="sv-SE" altLang="zh-CN" dirty="0">
              <a:solidFill>
                <a:srgbClr val="0070C0"/>
              </a:solidFill>
            </a:endParaRPr>
          </a:p>
          <a:p>
            <a:endParaRPr lang="en-US" altLang="zh-CN" dirty="0">
              <a:solidFill>
                <a:srgbClr val="0070C0"/>
              </a:solidFill>
            </a:endParaRP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569001" y="1229339"/>
            <a:ext cx="7260549"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LSTM </a:t>
            </a:r>
            <a:r>
              <a:rPr lang="en-US" dirty="0">
                <a:latin typeface="Times New Roman" panose="02020603050405020304" pitchFamily="18" charset="0"/>
                <a:cs typeface="Times New Roman" panose="02020603050405020304" pitchFamily="18" charset="0"/>
              </a:rPr>
              <a:t>memory can be seen as a gated cell, where gated means that the cell decides whether or not to store or delete information </a:t>
            </a:r>
            <a:r>
              <a:rPr lang="en-US" dirty="0" smtClean="0">
                <a:latin typeface="Times New Roman" panose="02020603050405020304" pitchFamily="18" charset="0"/>
                <a:cs typeface="Times New Roman" panose="02020603050405020304" pitchFamily="18" charset="0"/>
              </a:rPr>
              <a:t>(typically by opening </a:t>
            </a:r>
            <a:r>
              <a:rPr lang="en-US" dirty="0">
                <a:latin typeface="Times New Roman" panose="02020603050405020304" pitchFamily="18" charset="0"/>
                <a:cs typeface="Times New Roman" panose="02020603050405020304" pitchFamily="18" charset="0"/>
              </a:rPr>
              <a:t>the gates or not), based on the importance it assigns to the information.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assigning of importance happens through weights, which are also learned by the algorithm. This simply means that it learns over time which information is important and which </a:t>
            </a:r>
            <a:r>
              <a:rPr lang="en-US" dirty="0" smtClean="0">
                <a:latin typeface="Times New Roman" panose="02020603050405020304" pitchFamily="18" charset="0"/>
                <a:cs typeface="Times New Roman" panose="02020603050405020304" pitchFamily="18" charset="0"/>
              </a:rPr>
              <a:t>is not</a:t>
            </a:r>
            <a:r>
              <a:rPr lang="en-US" dirty="0">
                <a:latin typeface="Times New Roman" panose="02020603050405020304" pitchFamily="18" charset="0"/>
                <a:cs typeface="Times New Roman" panose="02020603050405020304" pitchFamily="18" charset="0"/>
              </a:rPr>
              <a:t>.</a:t>
            </a:r>
          </a:p>
          <a:p>
            <a:endParaRPr lang="sv-SE"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Specific to LSTMs </a:t>
            </a:r>
            <a:r>
              <a:rPr lang="en-US" dirty="0">
                <a:latin typeface="Times New Roman" panose="02020603050405020304" pitchFamily="18" charset="0"/>
                <a:cs typeface="Times New Roman" panose="02020603050405020304" pitchFamily="18" charset="0"/>
              </a:rPr>
              <a:t>is the cell </a:t>
            </a:r>
            <a:r>
              <a:rPr lang="en-US" dirty="0" smtClean="0">
                <a:latin typeface="Times New Roman" panose="02020603050405020304" pitchFamily="18" charset="0"/>
                <a:cs typeface="Times New Roman" panose="02020603050405020304" pitchFamily="18" charset="0"/>
              </a:rPr>
              <a:t>state manifested by the </a:t>
            </a:r>
            <a:r>
              <a:rPr lang="en-US" dirty="0">
                <a:latin typeface="Times New Roman" panose="02020603050405020304" pitchFamily="18" charset="0"/>
                <a:cs typeface="Times New Roman" panose="02020603050405020304" pitchFamily="18" charset="0"/>
              </a:rPr>
              <a:t>horizontal line running through the top of the </a:t>
            </a:r>
            <a:r>
              <a:rPr lang="en-US" dirty="0" smtClean="0">
                <a:latin typeface="Times New Roman" panose="02020603050405020304" pitchFamily="18" charset="0"/>
                <a:cs typeface="Times New Roman" panose="02020603050405020304" pitchFamily="18" charset="0"/>
              </a:rPr>
              <a:t>diagram  (Ct-1</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Ct , </a:t>
            </a:r>
            <a:r>
              <a:rPr lang="en-US" dirty="0" smtClean="0">
                <a:latin typeface="Times New Roman" panose="02020603050405020304" pitchFamily="18" charset="0"/>
                <a:cs typeface="Times New Roman" panose="02020603050405020304" pitchFamily="18" charset="0"/>
              </a:rPr>
              <a:t>C for cell state).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 an LSTM you have three </a:t>
            </a:r>
            <a:r>
              <a:rPr lang="en-US" b="1" dirty="0" smtClean="0">
                <a:latin typeface="Times New Roman" panose="02020603050405020304" pitchFamily="18" charset="0"/>
                <a:cs typeface="Times New Roman" panose="02020603050405020304" pitchFamily="18" charset="0"/>
              </a:rPr>
              <a:t>gates</a:t>
            </a:r>
            <a:r>
              <a:rPr lang="en-US" dirty="0" smtClean="0">
                <a:latin typeface="Times New Roman" panose="02020603050405020304" pitchFamily="18" charset="0"/>
                <a:cs typeface="Times New Roman" panose="02020603050405020304" pitchFamily="18" charset="0"/>
              </a:rPr>
              <a:t>. These </a:t>
            </a:r>
            <a:r>
              <a:rPr lang="en-US" dirty="0">
                <a:latin typeface="Times New Roman" panose="02020603050405020304" pitchFamily="18" charset="0"/>
                <a:cs typeface="Times New Roman" panose="02020603050405020304" pitchFamily="18" charset="0"/>
              </a:rPr>
              <a:t>gates determine </a:t>
            </a:r>
            <a:r>
              <a:rPr lang="en-US" dirty="0" smtClean="0">
                <a:latin typeface="Times New Roman" panose="02020603050405020304" pitchFamily="18" charset="0"/>
                <a:cs typeface="Times New Roman" panose="02020603050405020304" pitchFamily="18" charset="0"/>
              </a:rPr>
              <a:t>whether </a:t>
            </a:r>
            <a:r>
              <a:rPr lang="en-US" dirty="0">
                <a:latin typeface="Times New Roman" panose="02020603050405020304" pitchFamily="18" charset="0"/>
                <a:cs typeface="Times New Roman" panose="02020603050405020304" pitchFamily="18" charset="0"/>
              </a:rPr>
              <a:t>or not to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let </a:t>
            </a:r>
            <a:r>
              <a:rPr lang="en-US" dirty="0">
                <a:latin typeface="Times New Roman" panose="02020603050405020304" pitchFamily="18" charset="0"/>
                <a:cs typeface="Times New Roman" panose="02020603050405020304" pitchFamily="18" charset="0"/>
              </a:rPr>
              <a:t>new input in (</a:t>
            </a:r>
            <a:r>
              <a:rPr lang="en-US" b="1" dirty="0">
                <a:latin typeface="Times New Roman" panose="02020603050405020304" pitchFamily="18" charset="0"/>
                <a:cs typeface="Times New Roman" panose="02020603050405020304" pitchFamily="18" charset="0"/>
              </a:rPr>
              <a:t>input </a:t>
            </a:r>
            <a:r>
              <a:rPr lang="en-US" b="1" dirty="0" smtClean="0">
                <a:latin typeface="Times New Roman" panose="02020603050405020304" pitchFamily="18" charset="0"/>
                <a:cs typeface="Times New Roman" panose="02020603050405020304" pitchFamily="18" charset="0"/>
              </a:rPr>
              <a:t>gate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delete </a:t>
            </a:r>
            <a:r>
              <a:rPr lang="en-US" dirty="0">
                <a:latin typeface="Times New Roman" panose="02020603050405020304" pitchFamily="18" charset="0"/>
                <a:cs typeface="Times New Roman" panose="02020603050405020304" pitchFamily="18" charset="0"/>
              </a:rPr>
              <a:t>the information because it isn’t important (</a:t>
            </a:r>
            <a:r>
              <a:rPr lang="en-US" b="1" dirty="0">
                <a:latin typeface="Times New Roman" panose="02020603050405020304" pitchFamily="18" charset="0"/>
                <a:cs typeface="Times New Roman" panose="02020603050405020304" pitchFamily="18" charset="0"/>
              </a:rPr>
              <a:t>forget gate</a:t>
            </a:r>
            <a:r>
              <a:rPr lang="en-US" dirty="0">
                <a:latin typeface="Times New Roman" panose="02020603050405020304" pitchFamily="18" charset="0"/>
                <a:cs typeface="Times New Roman" panose="02020603050405020304" pitchFamily="18" charset="0"/>
              </a:rPr>
              <a:t>) or to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let </a:t>
            </a:r>
            <a:r>
              <a:rPr lang="en-US" dirty="0">
                <a:latin typeface="Times New Roman" panose="02020603050405020304" pitchFamily="18" charset="0"/>
                <a:cs typeface="Times New Roman" panose="02020603050405020304" pitchFamily="18" charset="0"/>
              </a:rPr>
              <a:t>it impact the output at the current time step (</a:t>
            </a:r>
            <a:r>
              <a:rPr lang="en-US" b="1" dirty="0">
                <a:latin typeface="Times New Roman" panose="02020603050405020304" pitchFamily="18" charset="0"/>
                <a:cs typeface="Times New Roman" panose="02020603050405020304" pitchFamily="18" charset="0"/>
              </a:rPr>
              <a:t>output gate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5" name="Title 6"/>
          <p:cNvSpPr txBox="1">
            <a:spLocks/>
          </p:cNvSpPr>
          <p:nvPr/>
        </p:nvSpPr>
        <p:spPr>
          <a:xfrm>
            <a:off x="300087" y="306677"/>
            <a:ext cx="10018713" cy="9226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Comments on the detailed functionality of a LSTM unit</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0531" y="2189680"/>
            <a:ext cx="3658537" cy="2402439"/>
          </a:xfrm>
          <a:prstGeom prst="rect">
            <a:avLst/>
          </a:prstGeom>
        </p:spPr>
      </p:pic>
    </p:spTree>
    <p:extLst>
      <p:ext uri="{BB962C8B-B14F-4D97-AF65-F5344CB8AC3E}">
        <p14:creationId xmlns:p14="http://schemas.microsoft.com/office/powerpoint/2010/main" val="2528881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301493" y="95618"/>
            <a:ext cx="9995031" cy="338100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smtClean="0">
                <a:latin typeface="Times New Roman" panose="02020603050405020304" pitchFamily="18" charset="0"/>
                <a:cs typeface="Times New Roman" panose="02020603050405020304" pitchFamily="18" charset="0"/>
              </a:rPr>
              <a:t>Structural aspects of LSTM</a:t>
            </a:r>
            <a:endParaRPr lang="en-US" sz="3500" b="1" dirty="0">
              <a:latin typeface="Times New Roman" panose="02020603050405020304" pitchFamily="18" charset="0"/>
              <a:cs typeface="Times New Roman" panose="02020603050405020304" pitchFamily="18" charset="0"/>
            </a:endParaRPr>
          </a:p>
          <a:p>
            <a:endParaRPr lang="sv-SE" sz="22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In principal LSTMs can as for Vanilla RNN: </a:t>
            </a:r>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smtClean="0">
                <a:latin typeface="Times New Roman" panose="02020603050405020304" pitchFamily="18" charset="0"/>
                <a:cs typeface="Times New Roman" panose="02020603050405020304" pitchFamily="18" charset="0"/>
              </a:rPr>
              <a:t>be unfolded</a:t>
            </a:r>
          </a:p>
          <a:p>
            <a:pPr marL="342900" indent="-342900">
              <a:buFont typeface="Arial" panose="020B0604020202020204" pitchFamily="34" charset="0"/>
              <a:buChar char="•"/>
            </a:pPr>
            <a:r>
              <a:rPr lang="sv-SE" sz="2000" dirty="0" smtClean="0">
                <a:latin typeface="Times New Roman" panose="02020603050405020304" pitchFamily="18" charset="0"/>
                <a:cs typeface="Times New Roman" panose="02020603050405020304" pitchFamily="18" charset="0"/>
              </a:rPr>
              <a:t>be stacked in a multilayer structure</a:t>
            </a:r>
          </a:p>
          <a:p>
            <a:pPr marL="342900" indent="-342900">
              <a:buFont typeface="Arial" panose="020B0604020202020204" pitchFamily="34" charset="0"/>
              <a:buChar char="•"/>
            </a:pPr>
            <a:r>
              <a:rPr lang="sv-SE" sz="2000" dirty="0" smtClean="0">
                <a:latin typeface="Times New Roman" panose="02020603050405020304" pitchFamily="18" charset="0"/>
                <a:cs typeface="Times New Roman" panose="02020603050405020304" pitchFamily="18" charset="0"/>
              </a:rPr>
              <a:t>be arranged in a bi-directional fashion</a:t>
            </a:r>
          </a:p>
          <a:p>
            <a:pPr marL="342900" indent="-342900">
              <a:buFont typeface="Arial" panose="020B0604020202020204" pitchFamily="34" charset="0"/>
              <a:buChar char="•"/>
            </a:pPr>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If this is done in a stateless fashion (no cell state is used : Ct-1=Ct ) the resulting  network is a normal feed forward network potentially with backpropagation (with smaller modifications).</a:t>
            </a:r>
          </a:p>
          <a:p>
            <a:endParaRPr lang="sv-SE" sz="2000" dirty="0">
              <a:latin typeface="Times New Roman" panose="02020603050405020304" pitchFamily="18" charset="0"/>
              <a:cs typeface="Times New Roman" panose="02020603050405020304" pitchFamily="18" charset="0"/>
            </a:endParaRPr>
          </a:p>
          <a:p>
            <a:r>
              <a:rPr lang="sv-SE" sz="2000" b="1" dirty="0" smtClean="0">
                <a:latin typeface="Times New Roman" panose="02020603050405020304" pitchFamily="18" charset="0"/>
                <a:cs typeface="Times New Roman" panose="02020603050405020304" pitchFamily="18" charset="0"/>
              </a:rPr>
              <a:t>If the LSTM cells use  explicit cell states (statefull fashion) there is no guarantee for the above.</a:t>
            </a:r>
            <a:endParaRPr lang="sv-SE"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3695699"/>
            <a:ext cx="8867775" cy="13716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5124450"/>
            <a:ext cx="8867775" cy="1371600"/>
          </a:xfrm>
          <a:prstGeom prst="rect">
            <a:avLst/>
          </a:prstGeom>
        </p:spPr>
      </p:pic>
      <p:cxnSp>
        <p:nvCxnSpPr>
          <p:cNvPr id="14" name="Straight Connector 13"/>
          <p:cNvCxnSpPr/>
          <p:nvPr/>
        </p:nvCxnSpPr>
        <p:spPr>
          <a:xfrm flipH="1" flipV="1">
            <a:off x="3571875" y="4933953"/>
            <a:ext cx="9525" cy="97154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763000" y="4924429"/>
            <a:ext cx="1352551" cy="952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2152" y="4895852"/>
            <a:ext cx="1352551" cy="952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781301" y="4914900"/>
            <a:ext cx="790574" cy="952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115178" y="4962527"/>
            <a:ext cx="9525" cy="97154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0115551" y="4962527"/>
            <a:ext cx="9525" cy="97154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40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825" y="466725"/>
            <a:ext cx="9189888" cy="7386638"/>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List of RNN systems/approaches</a:t>
            </a:r>
          </a:p>
          <a:p>
            <a:endParaRPr lang="sv-SE" sz="2000"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Vanilla (Full or Standard) RNN </a:t>
            </a:r>
            <a:r>
              <a:rPr lang="sv-SE" dirty="0" smtClean="0">
                <a:latin typeface="Times New Roman" panose="02020603050405020304" pitchFamily="18" charset="0"/>
                <a:cs typeface="Times New Roman" panose="02020603050405020304" pitchFamily="18" charset="0"/>
              </a:rPr>
              <a:t>taht </a:t>
            </a:r>
            <a:r>
              <a:rPr lang="sv-SE" dirty="0" smtClean="0">
                <a:latin typeface="Times New Roman" panose="02020603050405020304" pitchFamily="18" charset="0"/>
                <a:cs typeface="Times New Roman" panose="02020603050405020304" pitchFamily="18" charset="0"/>
              </a:rPr>
              <a:t>can be unfolded</a:t>
            </a:r>
          </a:p>
          <a:p>
            <a:r>
              <a:rPr lang="sv-SE" dirty="0" smtClean="0">
                <a:latin typeface="Times New Roman" panose="02020603050405020304" pitchFamily="18" charset="0"/>
                <a:cs typeface="Times New Roman" panose="02020603050405020304" pitchFamily="18" charset="0"/>
              </a:rPr>
              <a:t>Multiple layer (stacked) vanilla RNNs</a:t>
            </a:r>
          </a:p>
          <a:p>
            <a:r>
              <a:rPr lang="sv-SE" dirty="0" smtClean="0">
                <a:latin typeface="Times New Roman" panose="02020603050405020304" pitchFamily="18" charset="0"/>
                <a:cs typeface="Times New Roman" panose="02020603050405020304" pitchFamily="18" charset="0"/>
              </a:rPr>
              <a:t>Bidirectional RNN - one layer or multiple </a:t>
            </a:r>
            <a:r>
              <a:rPr lang="sv-SE" dirty="0" smtClean="0">
                <a:latin typeface="Times New Roman" panose="02020603050405020304" pitchFamily="18" charset="0"/>
                <a:cs typeface="Times New Roman" panose="02020603050405020304" pitchFamily="18" charset="0"/>
              </a:rPr>
              <a:t>layers</a:t>
            </a:r>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LSTM</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Gated Recurrent </a:t>
            </a:r>
            <a:r>
              <a:rPr lang="en-US" dirty="0" smtClean="0">
                <a:latin typeface="Times New Roman" panose="02020603050405020304" pitchFamily="18" charset="0"/>
                <a:cs typeface="Times New Roman" panose="02020603050405020304" pitchFamily="18" charset="0"/>
              </a:rPr>
              <a:t>Unit		 - a simpler version of LSTM</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Elman </a:t>
            </a:r>
            <a:r>
              <a:rPr lang="en-US" dirty="0">
                <a:latin typeface="Times New Roman" panose="02020603050405020304" pitchFamily="18" charset="0"/>
                <a:cs typeface="Times New Roman" panose="02020603050405020304" pitchFamily="18" charset="0"/>
              </a:rPr>
              <a:t>networks and Jordan </a:t>
            </a:r>
            <a:r>
              <a:rPr lang="en-US" dirty="0" smtClean="0">
                <a:latin typeface="Times New Roman" panose="02020603050405020304" pitchFamily="18" charset="0"/>
                <a:cs typeface="Times New Roman" panose="02020603050405020304" pitchFamily="18" charset="0"/>
              </a:rPr>
              <a:t>networks     - early RNNs with simple structures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Hopfield networks			 - to be described in the context of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ssociative Memory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Echo state			 - an RNN wide a very sparsely connected hidden layer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Independent </a:t>
            </a:r>
            <a:r>
              <a:rPr lang="en-US" dirty="0">
                <a:latin typeface="Times New Roman" panose="02020603050405020304" pitchFamily="18" charset="0"/>
                <a:cs typeface="Times New Roman" panose="02020603050405020304" pitchFamily="18" charset="0"/>
              </a:rPr>
              <a:t>RNN (</a:t>
            </a:r>
            <a:r>
              <a:rPr lang="en-US" dirty="0" err="1">
                <a:latin typeface="Times New Roman" panose="02020603050405020304" pitchFamily="18" charset="0"/>
                <a:cs typeface="Times New Roman" panose="02020603050405020304" pitchFamily="18" charset="0"/>
              </a:rPr>
              <a:t>IndRNN</a:t>
            </a:r>
            <a:r>
              <a:rPr lang="en-US" dirty="0" smtClean="0">
                <a:latin typeface="Times New Roman" panose="02020603050405020304" pitchFamily="18" charset="0"/>
                <a:cs typeface="Times New Roman" panose="02020603050405020304" pitchFamily="18" charset="0"/>
              </a:rPr>
              <a:t>)		 - restrict connectivity to fight vanishing gradients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Neural </a:t>
            </a:r>
            <a:r>
              <a:rPr lang="en-US" dirty="0">
                <a:latin typeface="Times New Roman" panose="02020603050405020304" pitchFamily="18" charset="0"/>
                <a:cs typeface="Times New Roman" panose="02020603050405020304" pitchFamily="18" charset="0"/>
              </a:rPr>
              <a:t>history compressor, Neural Turing </a:t>
            </a:r>
            <a:r>
              <a:rPr lang="en-US" dirty="0" smtClean="0">
                <a:latin typeface="Times New Roman" panose="02020603050405020304" pitchFamily="18" charset="0"/>
                <a:cs typeface="Times New Roman" panose="02020603050405020304" pitchFamily="18" charset="0"/>
              </a:rPr>
              <a:t>machines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Continuous-time RNN, Multiple timescales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Recurrent </a:t>
            </a:r>
            <a:r>
              <a:rPr lang="en-US" dirty="0">
                <a:latin typeface="Times New Roman" panose="02020603050405020304" pitchFamily="18" charset="0"/>
                <a:cs typeface="Times New Roman" panose="02020603050405020304" pitchFamily="18" charset="0"/>
              </a:rPr>
              <a:t>multilayer perceptron network</a:t>
            </a:r>
          </a:p>
          <a:p>
            <a:r>
              <a:rPr lang="en-US" dirty="0" smtClean="0">
                <a:latin typeface="Times New Roman" panose="02020603050405020304" pitchFamily="18" charset="0"/>
                <a:cs typeface="Times New Roman" panose="02020603050405020304" pitchFamily="18" charset="0"/>
              </a:rPr>
              <a:t>Differentiable neural computer and Neural network pushdown automata</a:t>
            </a:r>
          </a:p>
          <a:p>
            <a:r>
              <a:rPr lang="sv-SE"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sv-SE"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endParaRPr lang="sv-SE"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29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6247864"/>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6.6 will be on the topic:</a:t>
            </a:r>
          </a:p>
          <a:p>
            <a:endParaRPr lang="sv-SE" sz="3200" b="1" dirty="0">
              <a:latin typeface="Times New Roman" panose="02020603050405020304" pitchFamily="18" charset="0"/>
              <a:cs typeface="Times New Roman" panose="02020603050405020304" pitchFamily="18" charset="0"/>
            </a:endParaRPr>
          </a:p>
          <a:p>
            <a:r>
              <a:rPr lang="sv-SE" sz="3200" b="1" smtClean="0">
                <a:latin typeface="Times New Roman" panose="02020603050405020304" pitchFamily="18" charset="0"/>
                <a:cs typeface="Times New Roman" panose="02020603050405020304" pitchFamily="18" charset="0"/>
              </a:rPr>
              <a:t>Hebbian </a:t>
            </a:r>
            <a:r>
              <a:rPr lang="sv-SE" sz="3200" b="1" smtClean="0">
                <a:latin typeface="Times New Roman" panose="02020603050405020304" pitchFamily="18" charset="0"/>
                <a:cs typeface="Times New Roman" panose="02020603050405020304" pitchFamily="18" charset="0"/>
              </a:rPr>
              <a:t>Learning </a:t>
            </a:r>
            <a:r>
              <a:rPr lang="sv-SE" sz="3200" b="1" dirty="0" smtClean="0">
                <a:latin typeface="Times New Roman" panose="02020603050405020304" pitchFamily="18" charset="0"/>
                <a:cs typeface="Times New Roman" panose="02020603050405020304" pitchFamily="18" charset="0"/>
              </a:rPr>
              <a:t>and </a:t>
            </a:r>
          </a:p>
          <a:p>
            <a:r>
              <a:rPr lang="sv-SE" sz="3200" b="1" dirty="0" smtClean="0">
                <a:latin typeface="Times New Roman" panose="02020603050405020304" pitchFamily="18" charset="0"/>
                <a:cs typeface="Times New Roman" panose="02020603050405020304" pitchFamily="18" charset="0"/>
              </a:rPr>
              <a:t>Associative Memory</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67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451" y="-57873"/>
            <a:ext cx="11818793" cy="6955750"/>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Structure of Lectures in week 6</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L1  Fundamentals of</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b="1" dirty="0" smtClean="0">
                <a:solidFill>
                  <a:srgbClr val="00B050"/>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Neural Networks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McCulloch and Pitts</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Supervised learning         </a:t>
            </a:r>
            <a:r>
              <a:rPr lang="sv-SE" dirty="0" smtClean="0">
                <a:solidFill>
                  <a:schemeClr val="tx2"/>
                </a:solidFill>
                <a:latin typeface="Times New Roman" panose="02020603050405020304" pitchFamily="18" charset="0"/>
                <a:cs typeface="Times New Roman" panose="02020603050405020304" pitchFamily="18" charset="0"/>
              </a:rPr>
              <a:t>L2     </a:t>
            </a:r>
            <a:r>
              <a:rPr lang="sv-SE" dirty="0" smtClean="0">
                <a:solidFill>
                  <a:schemeClr val="accent5">
                    <a:lumMod val="50000"/>
                  </a:schemeClr>
                </a:solidFill>
                <a:latin typeface="Times New Roman" panose="02020603050405020304" pitchFamily="18" charset="0"/>
                <a:cs typeface="Times New Roman" panose="02020603050405020304" pitchFamily="18" charset="0"/>
              </a:rPr>
              <a:t>Perceptrons      </a:t>
            </a:r>
            <a:r>
              <a:rPr lang="sv-SE" dirty="0" smtClean="0">
                <a:solidFill>
                  <a:srgbClr val="FF0000"/>
                </a:solidFill>
                <a:latin typeface="Times New Roman" panose="02020603050405020304" pitchFamily="18" charset="0"/>
                <a:cs typeface="Times New Roman" panose="02020603050405020304" pitchFamily="18" charset="0"/>
              </a:rPr>
              <a:t>Linear</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L6 Hebbian Learning and</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Associative Memory</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regression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L3 och L4   Feed forward multiple layer          </a:t>
            </a:r>
            <a:r>
              <a:rPr lang="sv-SE" dirty="0" smtClean="0">
                <a:solidFill>
                  <a:srgbClr val="C00000"/>
                </a:solidFill>
                <a:latin typeface="Times New Roman" panose="02020603050405020304" pitchFamily="18" charset="0"/>
                <a:cs typeface="Times New Roman" panose="02020603050405020304" pitchFamily="18" charset="0"/>
              </a:rPr>
              <a:t>Reinforcement</a:t>
            </a:r>
          </a:p>
          <a:p>
            <a:r>
              <a:rPr lang="sv-SE" b="1" dirty="0" smtClean="0">
                <a:solidFill>
                  <a:srgbClr val="00B050"/>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and Backpropagation     </a:t>
            </a:r>
            <a:r>
              <a:rPr lang="sv-SE" dirty="0" smtClean="0">
                <a:solidFill>
                  <a:srgbClr val="FF0000"/>
                </a:solidFill>
                <a:latin typeface="Times New Roman" panose="02020603050405020304" pitchFamily="18" charset="0"/>
                <a:cs typeface="Times New Roman" panose="02020603050405020304" pitchFamily="18" charset="0"/>
              </a:rPr>
              <a:t>learning</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Unsupervised learning</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b="1" dirty="0" smtClean="0">
                <a:solidFill>
                  <a:srgbClr val="00B050"/>
                </a:solidFill>
                <a:latin typeface="Times New Roman" panose="02020603050405020304" pitchFamily="18" charset="0"/>
                <a:cs typeface="Times New Roman" panose="02020603050405020304" pitchFamily="18" charset="0"/>
              </a:rPr>
              <a:t>We are here now</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L5 Recurrent Neural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Sequence and</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L7  Hopfield </a:t>
            </a:r>
            <a:r>
              <a:rPr lang="sv-SE" dirty="0">
                <a:solidFill>
                  <a:schemeClr val="accent5">
                    <a:lumMod val="50000"/>
                  </a:schemeClr>
                </a:solidFill>
                <a:latin typeface="Times New Roman" panose="02020603050405020304" pitchFamily="18" charset="0"/>
                <a:cs typeface="Times New Roman" panose="02020603050405020304" pitchFamily="18" charset="0"/>
              </a:rPr>
              <a:t>Networks and </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rgbClr val="FF0000"/>
                </a:solidFill>
                <a:latin typeface="Times New Roman" panose="02020603050405020304" pitchFamily="18" charset="0"/>
                <a:cs typeface="Times New Roman" panose="02020603050405020304" pitchFamily="18" charset="0"/>
              </a:rPr>
              <a:t>Perception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(RNN)	</a:t>
            </a:r>
            <a:r>
              <a:rPr lang="sv-SE" dirty="0" smtClean="0">
                <a:solidFill>
                  <a:srgbClr val="FF0000"/>
                </a:solidFill>
                <a:latin typeface="Times New Roman" panose="02020603050405020304" pitchFamily="18" charset="0"/>
                <a:cs typeface="Times New Roman" panose="02020603050405020304" pitchFamily="18" charset="0"/>
              </a:rPr>
              <a:t>temporal data</a:t>
            </a:r>
            <a:r>
              <a:rPr lang="sv-SE" dirty="0" smtClean="0">
                <a:solidFill>
                  <a:schemeClr val="accent5">
                    <a:lumMod val="50000"/>
                  </a:schemeClr>
                </a:solidFill>
                <a:latin typeface="Times New Roman" panose="02020603050405020304" pitchFamily="18" charset="0"/>
                <a:cs typeface="Times New Roman" panose="02020603050405020304" pitchFamily="18" charset="0"/>
              </a:rPr>
              <a:t>		       Boltzman </a:t>
            </a:r>
            <a:r>
              <a:rPr lang="sv-SE" dirty="0">
                <a:solidFill>
                  <a:schemeClr val="accent5">
                    <a:lumMod val="50000"/>
                  </a:schemeClr>
                </a:solidFill>
                <a:latin typeface="Times New Roman" panose="02020603050405020304" pitchFamily="18" charset="0"/>
                <a:cs typeface="Times New Roman" panose="02020603050405020304" pitchFamily="18" charset="0"/>
              </a:rPr>
              <a:t>Machines</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L8  Convolutional Neural</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(CNN)</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L9 Deep Learning and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recent developments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L10 Tutorial on assignments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33104" y="1990846"/>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3134" y="3846653"/>
            <a:ext cx="1483489" cy="1188334"/>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4324" y="3846653"/>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47925" y="1886673"/>
            <a:ext cx="2616399" cy="59030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7672" y="2781782"/>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522" y="5541379"/>
            <a:ext cx="787078" cy="489031"/>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53560" y="4754880"/>
            <a:ext cx="2440200" cy="1182933"/>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5898" y="501762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06046" y="3113590"/>
            <a:ext cx="0" cy="121919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82800" y="4246880"/>
            <a:ext cx="1026160" cy="233680"/>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06858" y="585627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7599" y="5856276"/>
            <a:ext cx="1724575" cy="646331"/>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Development of</a:t>
            </a:r>
          </a:p>
          <a:p>
            <a:r>
              <a:rPr lang="sv-SE" b="1" dirty="0">
                <a:latin typeface="Times New Roman" panose="02020603050405020304" pitchFamily="18" charset="0"/>
                <a:cs typeface="Times New Roman" panose="02020603050405020304" pitchFamily="18" charset="0"/>
              </a:rPr>
              <a:t>t</a:t>
            </a:r>
            <a:r>
              <a:rPr lang="sv-SE" b="1" dirty="0" smtClean="0">
                <a:latin typeface="Times New Roman" panose="02020603050405020304" pitchFamily="18" charset="0"/>
                <a:cs typeface="Times New Roman" panose="02020603050405020304" pitchFamily="18" charset="0"/>
              </a:rPr>
              <a:t>he ANN field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9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337336"/>
            <a:ext cx="7454265" cy="6401753"/>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Recurrent Neural Network</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RNN</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recurrent neural network</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RNN</a:t>
            </a:r>
            <a:r>
              <a:rPr lang="en-US" dirty="0">
                <a:latin typeface="Times New Roman" panose="02020603050405020304" pitchFamily="18" charset="0"/>
                <a:cs typeface="Times New Roman" panose="02020603050405020304" pitchFamily="18" charset="0"/>
              </a:rPr>
              <a:t>) is a class of artificial neural </a:t>
            </a:r>
            <a:r>
              <a:rPr lang="en-US" dirty="0" smtClean="0">
                <a:latin typeface="Times New Roman" panose="02020603050405020304" pitchFamily="18" charset="0"/>
                <a:cs typeface="Times New Roman" panose="02020603050405020304" pitchFamily="18" charset="0"/>
              </a:rPr>
              <a:t>networks which are </a:t>
            </a:r>
            <a:r>
              <a:rPr lang="en-US" b="1" dirty="0" smtClean="0">
                <a:latin typeface="Times New Roman" panose="02020603050405020304" pitchFamily="18" charset="0"/>
                <a:cs typeface="Times New Roman" panose="02020603050405020304" pitchFamily="18" charset="0"/>
              </a:rPr>
              <a:t>able to handle sequences in space and time</a:t>
            </a: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allows </a:t>
            </a:r>
            <a:r>
              <a:rPr lang="en-US" dirty="0" smtClean="0">
                <a:latin typeface="Times New Roman" panose="02020603050405020304" pitchFamily="18" charset="0"/>
                <a:cs typeface="Times New Roman" panose="02020603050405020304" pitchFamily="18" charset="0"/>
              </a:rPr>
              <a:t>RNNs </a:t>
            </a:r>
            <a:r>
              <a:rPr lang="en-US" dirty="0">
                <a:latin typeface="Times New Roman" panose="02020603050405020304" pitchFamily="18" charset="0"/>
                <a:cs typeface="Times New Roman" panose="02020603050405020304" pitchFamily="18" charset="0"/>
              </a:rPr>
              <a:t>to exhibit temporal dynamic </a:t>
            </a:r>
            <a:r>
              <a:rPr lang="en-US" dirty="0" smtClean="0">
                <a:latin typeface="Times New Roman" panose="02020603050405020304" pitchFamily="18" charset="0"/>
                <a:cs typeface="Times New Roman" panose="02020603050405020304" pitchFamily="18" charset="0"/>
              </a:rPr>
              <a:t>behaviors. </a:t>
            </a:r>
          </a:p>
          <a:p>
            <a:endParaRPr lang="sv-SE"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Unlike feedforward neural </a:t>
            </a:r>
            <a:r>
              <a:rPr lang="en-US" dirty="0" smtClean="0">
                <a:latin typeface="Times New Roman" panose="02020603050405020304" pitchFamily="18" charset="0"/>
                <a:cs typeface="Times New Roman" panose="02020603050405020304" pitchFamily="18" charset="0"/>
              </a:rPr>
              <a:t>networks, </a:t>
            </a:r>
            <a:r>
              <a:rPr lang="sv-SE" b="1" dirty="0" smtClean="0">
                <a:latin typeface="Times New Roman" panose="02020603050405020304" pitchFamily="18" charset="0"/>
                <a:cs typeface="Times New Roman" panose="02020603050405020304" pitchFamily="18" charset="0"/>
              </a:rPr>
              <a:t>RNNs have a memory (persistent state) </a:t>
            </a:r>
            <a:r>
              <a:rPr lang="sv-SE" dirty="0" smtClean="0">
                <a:latin typeface="Times New Roman" panose="02020603050405020304" pitchFamily="18" charset="0"/>
                <a:cs typeface="Times New Roman" panose="02020603050405020304" pitchFamily="18" charset="0"/>
              </a:rPr>
              <a:t>that affects fortcoming computations. However it should be observed that</a:t>
            </a:r>
          </a:p>
          <a:p>
            <a:r>
              <a:rPr lang="sv-SE" dirty="0" smtClean="0">
                <a:latin typeface="Times New Roman" panose="02020603050405020304" pitchFamily="18" charset="0"/>
                <a:cs typeface="Times New Roman" panose="02020603050405020304" pitchFamily="18" charset="0"/>
              </a:rPr>
              <a:t>many RNN implements memory indirectly by unfolding of the network into time steps using hidden units (</a:t>
            </a:r>
            <a:r>
              <a:rPr lang="sv-SE" b="1" dirty="0" smtClean="0">
                <a:latin typeface="Times New Roman" panose="02020603050405020304" pitchFamily="18" charset="0"/>
                <a:cs typeface="Times New Roman" panose="02020603050405020304" pitchFamily="18" charset="0"/>
              </a:rPr>
              <a:t>stateless </a:t>
            </a:r>
            <a:r>
              <a:rPr lang="sv-SE" dirty="0" smtClean="0">
                <a:latin typeface="Times New Roman" panose="02020603050405020304" pitchFamily="18" charset="0"/>
                <a:cs typeface="Times New Roman" panose="02020603050405020304" pitchFamily="18" charset="0"/>
              </a:rPr>
              <a:t>fashion). Only some RNN has explicit cell states</a:t>
            </a:r>
            <a:r>
              <a:rPr lang="sv-SE" b="1" dirty="0" smtClean="0">
                <a:latin typeface="Times New Roman" panose="02020603050405020304" pitchFamily="18" charset="0"/>
                <a:cs typeface="Times New Roman" panose="02020603050405020304" pitchFamily="18" charset="0"/>
              </a:rPr>
              <a:t> (statefull </a:t>
            </a:r>
            <a:r>
              <a:rPr lang="sv-SE" dirty="0" smtClean="0">
                <a:latin typeface="Times New Roman" panose="02020603050405020304" pitchFamily="18" charset="0"/>
                <a:cs typeface="Times New Roman" panose="02020603050405020304" pitchFamily="18" charset="0"/>
              </a:rPr>
              <a:t>fashion</a:t>
            </a:r>
            <a:r>
              <a:rPr lang="sv-SE" b="1"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RNNs </a:t>
            </a:r>
            <a:r>
              <a:rPr lang="en-US" dirty="0">
                <a:latin typeface="Times New Roman" panose="02020603050405020304" pitchFamily="18" charset="0"/>
                <a:cs typeface="Times New Roman" panose="02020603050405020304" pitchFamily="18" charset="0"/>
              </a:rPr>
              <a:t>can use their internal state (memory) to process </a:t>
            </a:r>
            <a:r>
              <a:rPr lang="en-HK" altLang="zh-CN" b="1" dirty="0">
                <a:latin typeface="Times New Roman" panose="02020603050405020304" pitchFamily="18" charset="0"/>
                <a:cs typeface="Times New Roman" panose="02020603050405020304" pitchFamily="18" charset="0"/>
              </a:rPr>
              <a:t>temporal or sequential structures</a:t>
            </a:r>
            <a:r>
              <a:rPr lang="en-HK" altLang="zh-CN" dirty="0">
                <a:latin typeface="Times New Roman" panose="02020603050405020304" pitchFamily="18" charset="0"/>
                <a:cs typeface="Times New Roman" panose="02020603050405020304" pitchFamily="18" charset="0"/>
              </a:rPr>
              <a:t> and </a:t>
            </a:r>
            <a:r>
              <a:rPr lang="en-HK" altLang="zh-CN" b="1" dirty="0">
                <a:latin typeface="Times New Roman" panose="02020603050405020304" pitchFamily="18" charset="0"/>
                <a:cs typeface="Times New Roman" panose="02020603050405020304" pitchFamily="18" charset="0"/>
              </a:rPr>
              <a:t>varying length of inputs and </a:t>
            </a:r>
            <a:r>
              <a:rPr lang="en-HK" altLang="zh-CN" b="1" dirty="0" smtClean="0">
                <a:latin typeface="Times New Roman" panose="02020603050405020304" pitchFamily="18" charset="0"/>
                <a:cs typeface="Times New Roman" panose="02020603050405020304" pitchFamily="18" charset="0"/>
              </a:rPr>
              <a:t>outputs. </a:t>
            </a:r>
            <a:r>
              <a:rPr lang="en-US" dirty="0" smtClean="0">
                <a:latin typeface="Times New Roman" panose="02020603050405020304" pitchFamily="18" charset="0"/>
                <a:cs typeface="Times New Roman" panose="02020603050405020304" pitchFamily="18" charset="0"/>
              </a:rPr>
              <a:t>This makes them applicable to tasks such as handwriting recognition</a:t>
            </a:r>
            <a:r>
              <a:rPr lang="en-US" dirty="0">
                <a:latin typeface="Times New Roman" panose="02020603050405020304" pitchFamily="18" charset="0"/>
                <a:cs typeface="Times New Roman" panose="02020603050405020304" pitchFamily="18" charset="0"/>
              </a:rPr>
              <a:t> or speech </a:t>
            </a:r>
            <a:r>
              <a:rPr lang="en-US" dirty="0" smtClean="0">
                <a:latin typeface="Times New Roman" panose="02020603050405020304" pitchFamily="18" charset="0"/>
                <a:cs typeface="Times New Roman" panose="02020603050405020304" pitchFamily="18" charset="0"/>
              </a:rPr>
              <a:t>recognition.</a:t>
            </a:r>
          </a:p>
          <a:p>
            <a:endParaRPr lang="sv-SE" dirty="0" smtClean="0">
              <a:latin typeface="Times New Roman" panose="02020603050405020304" pitchFamily="18" charset="0"/>
              <a:cs typeface="Times New Roman" panose="02020603050405020304" pitchFamily="18" charset="0"/>
            </a:endParaRPr>
          </a:p>
          <a:p>
            <a:pPr marL="0" lvl="1"/>
            <a:r>
              <a:rPr lang="en-US" dirty="0" smtClean="0">
                <a:latin typeface="Times New Roman" panose="02020603050405020304" pitchFamily="18" charset="0"/>
                <a:cs typeface="Times New Roman" panose="02020603050405020304" pitchFamily="18" charset="0"/>
              </a:rPr>
              <a:t>A RNN </a:t>
            </a:r>
            <a:r>
              <a:rPr lang="en-US" b="1" dirty="0" smtClean="0">
                <a:latin typeface="Times New Roman" panose="02020603050405020304" pitchFamily="18" charset="0"/>
                <a:cs typeface="Times New Roman" panose="02020603050405020304" pitchFamily="18" charset="0"/>
              </a:rPr>
              <a:t>performs </a:t>
            </a:r>
            <a:r>
              <a:rPr lang="en-US" b="1" dirty="0">
                <a:latin typeface="Times New Roman" panose="02020603050405020304" pitchFamily="18" charset="0"/>
                <a:cs typeface="Times New Roman" panose="02020603050405020304" pitchFamily="18" charset="0"/>
              </a:rPr>
              <a:t>the same task for every element of a sequence </a:t>
            </a:r>
            <a:r>
              <a:rPr lang="en-US" dirty="0">
                <a:latin typeface="Times New Roman" panose="02020603050405020304" pitchFamily="18" charset="0"/>
                <a:cs typeface="Times New Roman" panose="02020603050405020304" pitchFamily="18" charset="0"/>
              </a:rPr>
              <a:t>(that’s what </a:t>
            </a:r>
            <a:r>
              <a:rPr lang="en-US" b="1" dirty="0" smtClean="0">
                <a:latin typeface="Times New Roman" panose="02020603050405020304" pitchFamily="18" charset="0"/>
                <a:cs typeface="Times New Roman" panose="02020603050405020304" pitchFamily="18" charset="0"/>
              </a:rPr>
              <a:t>recurrent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stands for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pPr fontAlgn="base"/>
            <a:r>
              <a:rPr lang="sv-SE" b="1" dirty="0">
                <a:latin typeface="Times New Roman" panose="02020603050405020304" pitchFamily="18" charset="0"/>
                <a:cs typeface="Times New Roman" panose="02020603050405020304" pitchFamily="18" charset="0"/>
              </a:rPr>
              <a:t>RNNs have </a:t>
            </a:r>
            <a:r>
              <a:rPr lang="sv-SE" b="1" dirty="0" smtClean="0">
                <a:latin typeface="Times New Roman" panose="02020603050405020304" pitchFamily="18" charset="0"/>
                <a:cs typeface="Times New Roman" panose="02020603050405020304" pitchFamily="18" charset="0"/>
              </a:rPr>
              <a:t>cycles.</a:t>
            </a:r>
            <a:r>
              <a:rPr lang="en-US" dirty="0" smtClean="0">
                <a:latin typeface="Times New Roman" panose="02020603050405020304" pitchFamily="18" charset="0"/>
                <a:cs typeface="Times New Roman" panose="02020603050405020304" pitchFamily="18" charset="0"/>
              </a:rPr>
              <a:t>  A  RNN takes </a:t>
            </a:r>
            <a:r>
              <a:rPr lang="en-US" dirty="0">
                <a:latin typeface="Times New Roman" panose="02020603050405020304" pitchFamily="18" charset="0"/>
                <a:cs typeface="Times New Roman" panose="02020603050405020304" pitchFamily="18" charset="0"/>
              </a:rPr>
              <a:t>both the output of the network from the previous time step as input and uses the internal state from the previous time step as a starting point for the current time step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图片 1"/>
          <p:cNvPicPr>
            <a:picLocks noChangeAspect="1"/>
          </p:cNvPicPr>
          <p:nvPr/>
        </p:nvPicPr>
        <p:blipFill>
          <a:blip r:embed="rId3"/>
          <a:stretch>
            <a:fillRect/>
          </a:stretch>
        </p:blipFill>
        <p:spPr>
          <a:xfrm>
            <a:off x="8313646" y="312738"/>
            <a:ext cx="3426501" cy="2888490"/>
          </a:xfrm>
          <a:prstGeom prst="rect">
            <a:avLst/>
          </a:prstGeom>
        </p:spPr>
      </p:pic>
      <p:pic>
        <p:nvPicPr>
          <p:cNvPr id="8" name="Picture 2" descr="Example of an RNN with a 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797" y="3201228"/>
            <a:ext cx="1813443" cy="271163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9395794" y="5659120"/>
            <a:ext cx="875966" cy="11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33862" y="5905052"/>
            <a:ext cx="1915909" cy="369332"/>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Single Layer RNN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956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current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96888"/>
            <a:ext cx="10883900" cy="3406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4451" y="206494"/>
            <a:ext cx="6287875"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Recurrent Neural Network</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RNN</a:t>
            </a:r>
            <a:r>
              <a:rPr lang="en-US" sz="32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311150" y="4809357"/>
            <a:ext cx="11480800" cy="1477328"/>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ANN  example        RNN example 1             RNN example 2                    RNN example  3                         RNN example 4</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Instance                    Image                             Seq. </a:t>
            </a:r>
            <a:r>
              <a:rPr lang="sv-SE" dirty="0">
                <a:latin typeface="Times New Roman" panose="02020603050405020304" pitchFamily="18" charset="0"/>
                <a:cs typeface="Times New Roman" panose="02020603050405020304" pitchFamily="18" charset="0"/>
              </a:rPr>
              <a:t>o</a:t>
            </a:r>
            <a:r>
              <a:rPr lang="sv-SE" dirty="0" smtClean="0">
                <a:latin typeface="Times New Roman" panose="02020603050405020304" pitchFamily="18" charset="0"/>
                <a:cs typeface="Times New Roman" panose="02020603050405020304" pitchFamily="18" charset="0"/>
              </a:rPr>
              <a:t>f words                      Seq. </a:t>
            </a:r>
            <a:r>
              <a:rPr lang="sv-SE" dirty="0">
                <a:latin typeface="Times New Roman" panose="02020603050405020304" pitchFamily="18" charset="0"/>
                <a:cs typeface="Times New Roman" panose="02020603050405020304" pitchFamily="18" charset="0"/>
              </a:rPr>
              <a:t>o</a:t>
            </a:r>
            <a:r>
              <a:rPr lang="sv-SE" dirty="0" smtClean="0">
                <a:latin typeface="Times New Roman" panose="02020603050405020304" pitchFamily="18" charset="0"/>
                <a:cs typeface="Times New Roman" panose="02020603050405020304" pitchFamily="18" charset="0"/>
              </a:rPr>
              <a:t>f words                              Video frames</a:t>
            </a:r>
          </a:p>
          <a:p>
            <a:r>
              <a:rPr lang="sv-SE" dirty="0">
                <a:latin typeface="Times New Roman" panose="02020603050405020304" pitchFamily="18" charset="0"/>
                <a:cs typeface="Times New Roman" panose="02020603050405020304" pitchFamily="18" charset="0"/>
              </a:rPr>
              <a:t>m</a:t>
            </a:r>
            <a:r>
              <a:rPr lang="sv-SE" dirty="0" smtClean="0">
                <a:latin typeface="Times New Roman" panose="02020603050405020304" pitchFamily="18" charset="0"/>
                <a:cs typeface="Times New Roman" panose="02020603050405020304" pitchFamily="18" charset="0"/>
              </a:rPr>
              <a:t>apped onto 	 mapped onto   	        mapped onto  		     mapped onto   		         mapped </a:t>
            </a:r>
            <a:r>
              <a:rPr lang="sv-SE" dirty="0">
                <a:latin typeface="Times New Roman" panose="02020603050405020304" pitchFamily="18" charset="0"/>
                <a:cs typeface="Times New Roman" panose="02020603050405020304" pitchFamily="18" charset="0"/>
              </a:rPr>
              <a:t>onto</a:t>
            </a:r>
          </a:p>
          <a:p>
            <a:r>
              <a:rPr lang="sv-SE" dirty="0" smtClean="0">
                <a:latin typeface="Times New Roman" panose="02020603050405020304" pitchFamily="18" charset="0"/>
                <a:cs typeface="Times New Roman" panose="02020603050405020304" pitchFamily="18" charset="0"/>
              </a:rPr>
              <a:t>Class                        Seq.  </a:t>
            </a:r>
            <a:r>
              <a:rPr lang="sv-SE" dirty="0">
                <a:latin typeface="Times New Roman" panose="02020603050405020304" pitchFamily="18" charset="0"/>
                <a:cs typeface="Times New Roman" panose="02020603050405020304" pitchFamily="18" charset="0"/>
              </a:rPr>
              <a:t>o</a:t>
            </a:r>
            <a:r>
              <a:rPr lang="sv-SE" dirty="0" smtClean="0">
                <a:latin typeface="Times New Roman" panose="02020603050405020304" pitchFamily="18" charset="0"/>
                <a:cs typeface="Times New Roman" panose="02020603050405020304" pitchFamily="18" charset="0"/>
              </a:rPr>
              <a:t>f Words                Sentiment                            Seq. </a:t>
            </a:r>
            <a:r>
              <a:rPr lang="sv-SE" dirty="0">
                <a:latin typeface="Times New Roman" panose="02020603050405020304" pitchFamily="18" charset="0"/>
                <a:cs typeface="Times New Roman" panose="02020603050405020304" pitchFamily="18" charset="0"/>
              </a:rPr>
              <a:t>o</a:t>
            </a:r>
            <a:r>
              <a:rPr lang="sv-SE" dirty="0" smtClean="0">
                <a:latin typeface="Times New Roman" panose="02020603050405020304" pitchFamily="18" charset="0"/>
                <a:cs typeface="Times New Roman" panose="02020603050405020304" pitchFamily="18" charset="0"/>
              </a:rPr>
              <a:t>f words                              Classifications</a:t>
            </a:r>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006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312738"/>
            <a:ext cx="9483725" cy="6001643"/>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Different forms of Recurrent Neural Network</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RNN</a:t>
            </a:r>
            <a:r>
              <a:rPr lang="en-US" sz="32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RRN has received a substantial interest in the ANN world and can also boost many success stories.</a:t>
            </a:r>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As a consequence the area has many alternative lines of development that are not totally trivial to follow.</a:t>
            </a:r>
          </a:p>
          <a:p>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We will start to discuss what we call a Vanilla RNN, single layered RNN </a:t>
            </a:r>
            <a:r>
              <a:rPr lang="en-US" sz="1600" dirty="0">
                <a:latin typeface="Times New Roman" panose="02020603050405020304" pitchFamily="18" charset="0"/>
                <a:cs typeface="Times New Roman" panose="02020603050405020304" pitchFamily="18" charset="0"/>
              </a:rPr>
              <a:t> that can be unrolled and replaced with a strictly feedforward </a:t>
            </a:r>
            <a:r>
              <a:rPr lang="en-US" sz="1600" dirty="0" smtClean="0">
                <a:latin typeface="Times New Roman" panose="02020603050405020304" pitchFamily="18" charset="0"/>
                <a:cs typeface="Times New Roman" panose="02020603050405020304" pitchFamily="18" charset="0"/>
              </a:rPr>
              <a:t>acyclic neural network. A requirement for the Vanilla RNN is that time can be discretized which in turns requires that the </a:t>
            </a:r>
            <a:r>
              <a:rPr lang="sv-SE" sz="1600" dirty="0" smtClean="0">
                <a:latin typeface="Times New Roman" panose="02020603050405020304" pitchFamily="18" charset="0"/>
                <a:cs typeface="Times New Roman" panose="02020603050405020304" pitchFamily="18" charset="0"/>
              </a:rPr>
              <a:t>duration and effect of single neuron activities are finite (</a:t>
            </a:r>
            <a:r>
              <a:rPr lang="en-US" sz="1600" dirty="0">
                <a:latin typeface="Times New Roman" panose="02020603050405020304" pitchFamily="18" charset="0"/>
                <a:cs typeface="Times New Roman" panose="02020603050405020304" pitchFamily="18" charset="0"/>
              </a:rPr>
              <a:t>finite impulse recurrent </a:t>
            </a:r>
            <a:r>
              <a:rPr lang="en-US" sz="1600" dirty="0" smtClean="0">
                <a:latin typeface="Times New Roman" panose="02020603050405020304" pitchFamily="18" charset="0"/>
                <a:cs typeface="Times New Roman" panose="02020603050405020304" pitchFamily="18" charset="0"/>
              </a:rPr>
              <a:t>network). A network that lacks this property is called an infinite impulse recurrent network and that cannot be unrolled. </a:t>
            </a:r>
          </a:p>
          <a:p>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two natural extensions of the Vanilla RNN are to allow dependencies not only backward but also forward in time (Bi-directional RNN) or/and to stack vanilla RNNs (Multilayer RNN). Obviously the layers can be individually unfolded as for the single layer case.</a:t>
            </a:r>
          </a:p>
          <a:p>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Vanilla RNN does not solve but rather makes problems like vanishing gradient or exploding gradient</a:t>
            </a:r>
          </a:p>
          <a:p>
            <a:r>
              <a:rPr lang="sv-SE" sz="1600" dirty="0" smtClean="0">
                <a:latin typeface="Times New Roman" panose="02020603050405020304" pitchFamily="18" charset="0"/>
                <a:cs typeface="Times New Roman" panose="02020603050405020304" pitchFamily="18" charset="0"/>
              </a:rPr>
              <a:t>even  worse. Vanilla RNN has in practise also  a problem to handle very long sequences. The most wellknown attempt to handle these problems are Short Long Term Memory (SLTM), which introduces a much more complex machinery in each  Recurrent Neuron, essentially gating mechanisms for stronger signal control.</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Finally certain architectures  that are termed RNN are not able to dynamically handle input sequences. However they have cycles and internal memory. An example is an associative memory architecture  like a Hopfield network. </a:t>
            </a:r>
          </a:p>
        </p:txBody>
      </p:sp>
    </p:spTree>
    <p:extLst>
      <p:ext uri="{BB962C8B-B14F-4D97-AF65-F5344CB8AC3E}">
        <p14:creationId xmlns:p14="http://schemas.microsoft.com/office/powerpoint/2010/main" val="2274150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n RNN with a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722" y="1485215"/>
            <a:ext cx="2582428" cy="3861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81075" y="1485215"/>
            <a:ext cx="5095875" cy="1569660"/>
          </a:xfrm>
          <a:prstGeom prst="rect">
            <a:avLst/>
          </a:prstGeom>
        </p:spPr>
        <p:txBody>
          <a:bodyPr wrap="square">
            <a:spAutoFit/>
          </a:bodyPr>
          <a:lstStyle/>
          <a:p>
            <a:r>
              <a:rPr lang="sv-SE" sz="3200" b="1" dirty="0">
                <a:latin typeface="Times New Roman" panose="02020603050405020304" pitchFamily="18" charset="0"/>
                <a:cs typeface="Times New Roman" panose="02020603050405020304" pitchFamily="18" charset="0"/>
              </a:rPr>
              <a:t>Unfolding of a Vanilla RNN into </a:t>
            </a:r>
            <a:r>
              <a:rPr lang="sv-SE" sz="3200" b="1" dirty="0" smtClean="0">
                <a:latin typeface="Times New Roman" panose="02020603050405020304" pitchFamily="18" charset="0"/>
                <a:cs typeface="Times New Roman" panose="02020603050405020304" pitchFamily="18" charset="0"/>
              </a:rPr>
              <a:t>a Feedfoward </a:t>
            </a:r>
            <a:r>
              <a:rPr lang="sv-SE" sz="3200" b="1" dirty="0">
                <a:latin typeface="Times New Roman" panose="02020603050405020304" pitchFamily="18" charset="0"/>
                <a:cs typeface="Times New Roman" panose="02020603050405020304" pitchFamily="18" charset="0"/>
              </a:rPr>
              <a:t>ANN without cycles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478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27" y="154831"/>
            <a:ext cx="9138592" cy="1261884"/>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Unfolding (Unrolling) a Recurrent Neural Network</a:t>
            </a:r>
          </a:p>
          <a:p>
            <a:endParaRPr lang="sv-SE" sz="1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Transformation into a Feed Forward network</a:t>
            </a:r>
            <a:endParaRPr lang="en-US" sz="3200" b="1" dirty="0">
              <a:latin typeface="Times New Roman" panose="02020603050405020304" pitchFamily="18" charset="0"/>
              <a:cs typeface="Times New Roman" panose="02020603050405020304" pitchFamily="18" charset="0"/>
            </a:endParaRPr>
          </a:p>
        </p:txBody>
      </p:sp>
      <p:pic>
        <p:nvPicPr>
          <p:cNvPr id="1026" name="Picture 2" descr="Example of Unrolled RNN on the forward p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619" y="2441688"/>
            <a:ext cx="2820381" cy="20160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7710" y="1686560"/>
            <a:ext cx="8829040" cy="5078313"/>
          </a:xfrm>
          <a:prstGeom prst="rect">
            <a:avLst/>
          </a:prstGeom>
        </p:spPr>
        <p:txBody>
          <a:bodyPr wrap="square">
            <a:spAutoFit/>
          </a:bodyPr>
          <a:lstStyle/>
          <a:p>
            <a:pPr fontAlgn="base"/>
            <a:r>
              <a:rPr lang="en-US" dirty="0">
                <a:solidFill>
                  <a:srgbClr val="555555"/>
                </a:solidFill>
                <a:latin typeface="Times New Roman" panose="02020603050405020304" pitchFamily="18" charset="0"/>
                <a:cs typeface="Times New Roman" panose="02020603050405020304" pitchFamily="18" charset="0"/>
              </a:rPr>
              <a:t>Consider the case where we have multiple time steps of input (X(t), X(t+1), …), multiple time steps of internal state (u(t), u(t+1), …), and multiple time steps of outputs (y(t), y(t+1), </a:t>
            </a:r>
            <a:r>
              <a:rPr lang="en-US" dirty="0" smtClean="0">
                <a:solidFill>
                  <a:srgbClr val="555555"/>
                </a:solidFill>
                <a:latin typeface="Times New Roman" panose="02020603050405020304" pitchFamily="18" charset="0"/>
                <a:cs typeface="Times New Roman" panose="02020603050405020304" pitchFamily="18" charset="0"/>
              </a:rPr>
              <a:t>…).</a:t>
            </a:r>
          </a:p>
          <a:p>
            <a:pPr fontAlgn="base"/>
            <a:endParaRPr lang="en-US" dirty="0">
              <a:solidFill>
                <a:srgbClr val="555555"/>
              </a:solidFill>
              <a:latin typeface="Times New Roman" panose="02020603050405020304" pitchFamily="18" charset="0"/>
              <a:cs typeface="Times New Roman" panose="02020603050405020304" pitchFamily="18" charset="0"/>
            </a:endParaRPr>
          </a:p>
          <a:p>
            <a:pPr fontAlgn="base"/>
            <a:r>
              <a:rPr lang="en-US" dirty="0">
                <a:solidFill>
                  <a:srgbClr val="555555"/>
                </a:solidFill>
                <a:latin typeface="Times New Roman" panose="02020603050405020304" pitchFamily="18" charset="0"/>
                <a:cs typeface="Times New Roman" panose="02020603050405020304" pitchFamily="18" charset="0"/>
              </a:rPr>
              <a:t>We can unfold the above network schematic into a graph without any </a:t>
            </a:r>
            <a:r>
              <a:rPr lang="en-US" dirty="0" smtClean="0">
                <a:solidFill>
                  <a:srgbClr val="555555"/>
                </a:solidFill>
                <a:latin typeface="Times New Roman" panose="02020603050405020304" pitchFamily="18" charset="0"/>
                <a:cs typeface="Times New Roman" panose="02020603050405020304" pitchFamily="18" charset="0"/>
              </a:rPr>
              <a:t>cycles.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see that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output (y(t)) and internal state (u(t)) from the previous time step are passed on to the network as inputs for processing the next time step</a:t>
            </a:r>
            <a:r>
              <a:rPr lang="en-US" dirty="0" smtClean="0">
                <a:latin typeface="Times New Roman" panose="02020603050405020304" pitchFamily="18" charset="0"/>
                <a:cs typeface="Times New Roman" panose="02020603050405020304" pitchFamily="18" charset="0"/>
              </a:rPr>
              <a:t>. </a:t>
            </a:r>
            <a:r>
              <a:rPr lang="en-US" altLang="zh-CN" dirty="0">
                <a:solidFill>
                  <a:srgbClr val="131413"/>
                </a:solidFill>
                <a:latin typeface="Times New Roman" panose="02020603050405020304" pitchFamily="18" charset="0"/>
                <a:cs typeface="Times New Roman" panose="02020603050405020304" pitchFamily="18" charset="0"/>
              </a:rPr>
              <a:t>Bias weights are </a:t>
            </a:r>
            <a:r>
              <a:rPr lang="en-HK" altLang="zh-CN" dirty="0">
                <a:solidFill>
                  <a:srgbClr val="131413"/>
                </a:solidFill>
                <a:latin typeface="Times New Roman" panose="02020603050405020304" pitchFamily="18" charset="0"/>
                <a:cs typeface="Times New Roman" panose="02020603050405020304" pitchFamily="18" charset="0"/>
              </a:rPr>
              <a:t>omitted for clarity</a:t>
            </a:r>
            <a:r>
              <a:rPr lang="en-HK" altLang="zh-CN" sz="1600" dirty="0">
                <a:solidFill>
                  <a:srgbClr val="131413"/>
                </a:solidFill>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Key in this conceptualization is that the network (RNN) does not change between the unfolded time steps. Specifically, the same weights are used for each time step and it is only the outputs and the internal states that differ</a:t>
            </a:r>
            <a:r>
              <a:rPr lang="en-US" dirty="0" smtClean="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Further</a:t>
            </a:r>
            <a:r>
              <a:rPr lang="en-US" dirty="0">
                <a:latin typeface="Times New Roman" panose="02020603050405020304" pitchFamily="18" charset="0"/>
                <a:cs typeface="Times New Roman" panose="02020603050405020304" pitchFamily="18" charset="0"/>
              </a:rPr>
              <a:t>, each copy of the network may be thought of as an additional layer of the same feed forward neural </a:t>
            </a:r>
            <a:r>
              <a:rPr lang="en-US" dirty="0" smtClean="0">
                <a:latin typeface="Times New Roman" panose="02020603050405020304" pitchFamily="18" charset="0"/>
                <a:cs typeface="Times New Roman" panose="02020603050405020304" pitchFamily="18" charset="0"/>
              </a:rPr>
              <a:t>network. RNNs</a:t>
            </a:r>
            <a:r>
              <a:rPr lang="en-US" dirty="0">
                <a:latin typeface="Times New Roman" panose="02020603050405020304" pitchFamily="18" charset="0"/>
                <a:cs typeface="Times New Roman" panose="02020603050405020304" pitchFamily="18" charset="0"/>
              </a:rPr>
              <a:t>, once unfolded in time, can be seen as very deep feedforward networks in which all the layers share the same weights</a:t>
            </a:r>
            <a:r>
              <a:rPr lang="en-US" dirty="0" smtClean="0">
                <a:latin typeface="Times New Roman" panose="02020603050405020304" pitchFamily="18" charset="0"/>
                <a:cs typeface="Times New Roman" panose="02020603050405020304" pitchFamily="18" charset="0"/>
              </a:rPr>
              <a:t>.</a:t>
            </a:r>
          </a:p>
          <a:p>
            <a:pPr fontAlgn="base"/>
            <a:endParaRPr lang="sv-SE" b="0" dirty="0">
              <a:solidFill>
                <a:srgbClr val="555555"/>
              </a:solidFill>
              <a:effectLst/>
              <a:latin typeface="Times New Roman" panose="02020603050405020304" pitchFamily="18" charset="0"/>
              <a:cs typeface="Times New Roman" panose="02020603050405020304" pitchFamily="18" charset="0"/>
            </a:endParaRPr>
          </a:p>
          <a:p>
            <a:r>
              <a:rPr lang="en-US" altLang="en-US" dirty="0">
                <a:solidFill>
                  <a:srgbClr val="555555"/>
                </a:solidFill>
                <a:latin typeface="Times New Roman" panose="02020603050405020304" pitchFamily="18" charset="0"/>
                <a:cs typeface="Times New Roman" panose="02020603050405020304" pitchFamily="18" charset="0"/>
              </a:rPr>
              <a:t>By </a:t>
            </a:r>
            <a:r>
              <a:rPr lang="en-US" altLang="en-US" dirty="0" smtClean="0">
                <a:solidFill>
                  <a:srgbClr val="555555"/>
                </a:solidFill>
                <a:latin typeface="Times New Roman" panose="02020603050405020304" pitchFamily="18" charset="0"/>
                <a:cs typeface="Times New Roman" panose="02020603050405020304" pitchFamily="18" charset="0"/>
              </a:rPr>
              <a:t>unfolding </a:t>
            </a:r>
            <a:r>
              <a:rPr lang="en-US" altLang="en-US" dirty="0">
                <a:solidFill>
                  <a:srgbClr val="555555"/>
                </a:solidFill>
                <a:latin typeface="Times New Roman" panose="02020603050405020304" pitchFamily="18" charset="0"/>
                <a:cs typeface="Times New Roman" panose="02020603050405020304" pitchFamily="18" charset="0"/>
              </a:rPr>
              <a:t>an RNN  N times, </a:t>
            </a:r>
            <a:r>
              <a:rPr lang="en-US" dirty="0" smtClean="0">
                <a:latin typeface="Times New Roman" panose="02020603050405020304" pitchFamily="18" charset="0"/>
                <a:cs typeface="Times New Roman" panose="02020603050405020304" pitchFamily="18" charset="0"/>
              </a:rPr>
              <a:t>very </a:t>
            </a:r>
            <a:r>
              <a:rPr lang="en-US" dirty="0">
                <a:latin typeface="Times New Roman" panose="02020603050405020304" pitchFamily="18" charset="0"/>
                <a:cs typeface="Times New Roman" panose="02020603050405020304" pitchFamily="18" charset="0"/>
              </a:rPr>
              <a:t>deep feedforward </a:t>
            </a:r>
            <a:r>
              <a:rPr lang="en-US" dirty="0" smtClean="0">
                <a:latin typeface="Times New Roman" panose="02020603050405020304" pitchFamily="18" charset="0"/>
                <a:cs typeface="Times New Roman" panose="02020603050405020304" pitchFamily="18" charset="0"/>
              </a:rPr>
              <a:t>networks are generated, </a:t>
            </a:r>
            <a:r>
              <a:rPr lang="en-US" dirty="0">
                <a:latin typeface="Times New Roman" panose="02020603050405020304" pitchFamily="18" charset="0"/>
                <a:cs typeface="Times New Roman" panose="02020603050405020304" pitchFamily="18" charset="0"/>
              </a:rPr>
              <a:t>where a new layer is created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each time step of an input sequence processed by the network.</a:t>
            </a:r>
          </a:p>
          <a:p>
            <a:pPr fontAlgn="base"/>
            <a:endParaRPr lang="en-US" b="0" dirty="0">
              <a:solidFill>
                <a:srgbClr val="555555"/>
              </a:solidFill>
              <a:effectLst/>
              <a:latin typeface="Times New Roman" panose="02020603050405020304" pitchFamily="18" charset="0"/>
              <a:cs typeface="Times New Roman" panose="02020603050405020304" pitchFamily="18" charset="0"/>
            </a:endParaRPr>
          </a:p>
        </p:txBody>
      </p:sp>
      <p:pic>
        <p:nvPicPr>
          <p:cNvPr id="5" name="Picture 2" descr="Example of an RNN with a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357" y="390491"/>
            <a:ext cx="1233181" cy="1843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of Unrolled RNN with each copy of the network as a lay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477" y="4664951"/>
            <a:ext cx="1274963" cy="157692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10357094" y="1686560"/>
            <a:ext cx="677215" cy="6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1074949" y="3898197"/>
            <a:ext cx="507450" cy="3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838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A87AB4FD-5280-400C-A576-39B31E1468B0}" type="slidenum">
              <a:rPr lang="en-US" smtClean="0"/>
              <a:t>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03" y="1784310"/>
            <a:ext cx="9487391" cy="3806889"/>
          </a:xfrm>
          <a:prstGeom prst="rect">
            <a:avLst/>
          </a:prstGeom>
          <a:noFill/>
        </p:spPr>
      </p:pic>
      <mc:AlternateContent xmlns:mc="http://schemas.openxmlformats.org/markup-compatibility/2006" xmlns:a14="http://schemas.microsoft.com/office/drawing/2010/main">
        <mc:Choice Requires="a14">
          <p:sp>
            <p:nvSpPr>
              <p:cNvPr id="13" name="TextBox 12"/>
              <p:cNvSpPr txBox="1"/>
              <p:nvPr/>
            </p:nvSpPr>
            <p:spPr>
              <a:xfrm>
                <a:off x="3173575" y="5221867"/>
                <a:ext cx="2415277" cy="369332"/>
              </a:xfrm>
              <a:prstGeom prst="rect">
                <a:avLst/>
              </a:prstGeom>
              <a:noFill/>
            </p:spPr>
            <p:txBody>
              <a:bodyPr wrap="none" rtlCol="0">
                <a:spAutoFit/>
              </a:bodyPr>
              <a:lstStyle/>
              <a:p>
                <a:r>
                  <a:rPr lang="en-US" dirty="0" smtClean="0">
                    <a:solidFill>
                      <a:schemeClr val="tx1"/>
                    </a:solidFill>
                  </a:rPr>
                  <a:t>Input at time step </a:t>
                </a:r>
                <a14:m>
                  <m:oMath xmlns:m="http://schemas.openxmlformats.org/officeDocument/2006/math">
                    <m:r>
                      <a:rPr lang="en-US"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−1</m:t>
                    </m:r>
                  </m:oMath>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173575" y="5221867"/>
                <a:ext cx="2415277" cy="369332"/>
              </a:xfrm>
              <a:prstGeom prst="rect">
                <a:avLst/>
              </a:prstGeom>
              <a:blipFill>
                <a:blip r:embed="rId4"/>
                <a:stretch>
                  <a:fillRect l="-2273" t="-10000" b="-26667"/>
                </a:stretch>
              </a:blipFill>
            </p:spPr>
            <p:txBody>
              <a:bodyPr/>
              <a:lstStyle/>
              <a:p>
                <a:r>
                  <a:rPr lang="en-US">
                    <a:noFill/>
                  </a:rPr>
                  <a:t> </a:t>
                </a:r>
              </a:p>
            </p:txBody>
          </p:sp>
        </mc:Fallback>
      </mc:AlternateContent>
      <p:cxnSp>
        <p:nvCxnSpPr>
          <p:cNvPr id="14" name="Curved Connector 13"/>
          <p:cNvCxnSpPr>
            <a:stCxn id="13" idx="2"/>
            <a:endCxn id="3" idx="2"/>
          </p:cNvCxnSpPr>
          <p:nvPr/>
        </p:nvCxnSpPr>
        <p:spPr>
          <a:xfrm rot="16200000" flipH="1">
            <a:off x="5437906" y="4534506"/>
            <a:ext cx="12700" cy="2113385"/>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8524089" y="1135299"/>
            <a:ext cx="2714205" cy="369332"/>
          </a:xfrm>
          <a:prstGeom prst="rect">
            <a:avLst/>
          </a:prstGeom>
          <a:noFill/>
        </p:spPr>
        <p:txBody>
          <a:bodyPr wrap="none" rtlCol="0">
            <a:spAutoFit/>
          </a:bodyPr>
          <a:lstStyle/>
          <a:p>
            <a:r>
              <a:rPr lang="en-US" dirty="0" smtClean="0"/>
              <a:t>Hidden state at time step t</a:t>
            </a:r>
            <a:endParaRPr lang="en-US" dirty="0"/>
          </a:p>
        </p:txBody>
      </p:sp>
      <p:cxnSp>
        <p:nvCxnSpPr>
          <p:cNvPr id="19" name="Curved Connector 18"/>
          <p:cNvCxnSpPr>
            <a:stCxn id="17" idx="2"/>
          </p:cNvCxnSpPr>
          <p:nvPr/>
        </p:nvCxnSpPr>
        <p:spPr>
          <a:xfrm rot="5400000">
            <a:off x="8251839" y="1708758"/>
            <a:ext cx="1833480" cy="1425226"/>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024110" y="1459225"/>
            <a:ext cx="2714205" cy="369332"/>
          </a:xfrm>
          <a:prstGeom prst="rect">
            <a:avLst/>
          </a:prstGeom>
          <a:noFill/>
        </p:spPr>
        <p:txBody>
          <a:bodyPr wrap="none" rtlCol="0">
            <a:spAutoFit/>
          </a:bodyPr>
          <a:lstStyle/>
          <a:p>
            <a:r>
              <a:rPr lang="en-US" dirty="0" smtClean="0"/>
              <a:t>Output state at time step t</a:t>
            </a:r>
            <a:endParaRPr lang="en-US" dirty="0"/>
          </a:p>
        </p:txBody>
      </p:sp>
      <p:cxnSp>
        <p:nvCxnSpPr>
          <p:cNvPr id="26" name="Elbow Connector 25"/>
          <p:cNvCxnSpPr>
            <a:stCxn id="20" idx="3"/>
          </p:cNvCxnSpPr>
          <p:nvPr/>
        </p:nvCxnSpPr>
        <p:spPr>
          <a:xfrm>
            <a:off x="5738315" y="1643891"/>
            <a:ext cx="2480268" cy="503593"/>
          </a:xfrm>
          <a:prstGeom prst="bentConnector3">
            <a:avLst>
              <a:gd name="adj1" fmla="val 10019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378373" y="2162694"/>
            <a:ext cx="2005677" cy="369332"/>
          </a:xfrm>
          <a:prstGeom prst="rect">
            <a:avLst/>
          </a:prstGeom>
          <a:noFill/>
        </p:spPr>
        <p:txBody>
          <a:bodyPr wrap="none" rtlCol="0">
            <a:spAutoFit/>
          </a:bodyPr>
          <a:lstStyle/>
          <a:p>
            <a:r>
              <a:rPr lang="en-US" dirty="0" smtClean="0"/>
              <a:t>Activation function</a:t>
            </a:r>
            <a:endParaRPr lang="en-US" dirty="0"/>
          </a:p>
        </p:txBody>
      </p:sp>
      <p:cxnSp>
        <p:nvCxnSpPr>
          <p:cNvPr id="32" name="Straight Arrow Connector 31"/>
          <p:cNvCxnSpPr/>
          <p:nvPr/>
        </p:nvCxnSpPr>
        <p:spPr>
          <a:xfrm>
            <a:off x="4381211" y="2532026"/>
            <a:ext cx="1964505" cy="1149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35280" y="431830"/>
            <a:ext cx="7465633"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Unfolding (Unrolling) for three time steps</a:t>
            </a:r>
          </a:p>
        </p:txBody>
      </p:sp>
    </p:spTree>
    <p:extLst>
      <p:ext uri="{BB962C8B-B14F-4D97-AF65-F5344CB8AC3E}">
        <p14:creationId xmlns:p14="http://schemas.microsoft.com/office/powerpoint/2010/main" val="268387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wipe(left)">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10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1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0"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48945" y="238500"/>
            <a:ext cx="9083040"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Consequence</a:t>
            </a:r>
            <a:r>
              <a:rPr kumimoji="0" lang="en-US" altLang="en-US" sz="3200" b="1" u="none" strike="noStrike" cap="none" normalizeH="0" dirty="0" smtClean="0">
                <a:ln>
                  <a:noFill/>
                </a:ln>
                <a:solidFill>
                  <a:srgbClr val="222222"/>
                </a:solidFill>
                <a:effectLst/>
                <a:latin typeface="Times New Roman" panose="02020603050405020304" pitchFamily="18" charset="0"/>
                <a:cs typeface="Times New Roman" panose="02020603050405020304" pitchFamily="18" charset="0"/>
              </a:rPr>
              <a:t> of </a:t>
            </a:r>
            <a:r>
              <a:rPr kumimoji="0" lang="en-US" altLang="en-US" sz="3200" b="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Unfolding for the Learning Process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Backpropagation through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an unfolded RNN is a straightforward Feed Forward Network network it also inherits the potential</a:t>
            </a:r>
            <a:r>
              <a:rPr kumimoji="0" lang="sv-SE" altLang="en-US" b="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for learning through Backpropagation.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rgbClr val="555555"/>
                </a:solidFill>
                <a:effectLst/>
                <a:latin typeface="Times New Roman" panose="02020603050405020304" pitchFamily="18" charset="0"/>
                <a:cs typeface="Times New Roman" panose="02020603050405020304" pitchFamily="18" charset="0"/>
              </a:rPr>
              <a:t>Importantly, the backpropagation of error for a given time step depends on the activation of the network at the prior time step.</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rgbClr val="555555"/>
                </a:solidFill>
                <a:effectLst/>
                <a:latin typeface="Times New Roman" panose="02020603050405020304" pitchFamily="18" charset="0"/>
                <a:cs typeface="Times New Roman" panose="02020603050405020304" pitchFamily="18" charset="0"/>
              </a:rPr>
              <a:t>Error is propagated back to the first input time step of the sequence so that the error gradient can be calculated and the weights of the network can be updated.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rgbClr val="555555"/>
                </a:solidFill>
                <a:effectLst/>
                <a:latin typeface="Times New Roman" panose="02020603050405020304" pitchFamily="18" charset="0"/>
                <a:cs typeface="Times New Roman" panose="02020603050405020304" pitchFamily="18" charset="0"/>
              </a:rPr>
              <a:t>Like for standard backpropagation, backpropagation through time consists of a repeated application of the chain rule.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555555"/>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rgbClr val="555555"/>
                </a:solidFill>
                <a:effectLst/>
                <a:latin typeface="Times New Roman" panose="02020603050405020304" pitchFamily="18" charset="0"/>
                <a:cs typeface="Times New Roman" panose="02020603050405020304" pitchFamily="18" charset="0"/>
              </a:rPr>
              <a:t>The subtlety is that, for recurrent networks, the loss function depends on the activation of the hidden layer not only through its influence on the output layer, but also through its influence on the hidden layer at the next time-step.</a:t>
            </a:r>
            <a:endPar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551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1200</Words>
  <Application>Microsoft Office PowerPoint</Application>
  <PresentationFormat>Widescreen</PresentationFormat>
  <Paragraphs>215</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等线</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Short Term Memory (LSTM)</vt:lpstr>
      <vt:lpstr>Difference between vanilla RNN and LSTM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88</cp:revision>
  <dcterms:created xsi:type="dcterms:W3CDTF">2019-01-07T11:51:34Z</dcterms:created>
  <dcterms:modified xsi:type="dcterms:W3CDTF">2019-03-18T13:43:45Z</dcterms:modified>
</cp:coreProperties>
</file>