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7" r:id="rId3"/>
    <p:sldId id="270" r:id="rId4"/>
    <p:sldId id="271" r:id="rId5"/>
    <p:sldId id="266" r:id="rId6"/>
    <p:sldId id="272" r:id="rId7"/>
    <p:sldId id="274" r:id="rId8"/>
    <p:sldId id="275" r:id="rId9"/>
    <p:sldId id="291" r:id="rId10"/>
    <p:sldId id="290" r:id="rId11"/>
    <p:sldId id="281" r:id="rId12"/>
    <p:sldId id="28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66" d="100"/>
          <a:sy n="66" d="100"/>
        </p:scale>
        <p:origin x="316"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3DBBD-F5FE-4AC9-A58E-ABF195D38C1D}" type="datetimeFigureOut">
              <a:rPr lang="en-US" smtClean="0"/>
              <a:t>3/18/2019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E559A-F5F9-430E-A10F-0674B0663FF8}" type="slidenum">
              <a:rPr lang="en-US" smtClean="0"/>
              <a:t>‹#›</a:t>
            </a:fld>
            <a:endParaRPr lang="en-US"/>
          </a:p>
        </p:txBody>
      </p:sp>
    </p:spTree>
    <p:extLst>
      <p:ext uri="{BB962C8B-B14F-4D97-AF65-F5344CB8AC3E}">
        <p14:creationId xmlns:p14="http://schemas.microsoft.com/office/powerpoint/2010/main" val="18582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24940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Rectangle 1"/>
          <p:cNvSpPr txBox="1">
            <a:spLocks noGrp="1" noRot="1" noChangeAspect="1" noChangeArrowheads="1"/>
          </p:cNvSpPr>
          <p:nvPr>
            <p:ph type="sldImg"/>
          </p:nvPr>
        </p:nvSpPr>
        <p:spPr bwMode="auto">
          <a:xfrm>
            <a:off x="792163" y="965200"/>
            <a:ext cx="6188075" cy="34813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Rectangle 2"/>
          <p:cNvSpPr txBox="1">
            <a:spLocks noGrp="1" noChangeArrowheads="1"/>
          </p:cNvSpPr>
          <p:nvPr>
            <p:ph type="body" idx="1"/>
          </p:nvPr>
        </p:nvSpPr>
        <p:spPr bwMode="auto">
          <a:xfrm>
            <a:off x="1201738" y="4784725"/>
            <a:ext cx="5373687" cy="3775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52270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9413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13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23773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6" name="Rubrik 1"/>
          <p:cNvSpPr>
            <a:spLocks noGrp="1"/>
          </p:cNvSpPr>
          <p:nvPr>
            <p:ph type="title"/>
          </p:nvPr>
        </p:nvSpPr>
        <p:spPr>
          <a:xfrm>
            <a:off x="2159000" y="404870"/>
            <a:ext cx="9247717" cy="668338"/>
          </a:xfrm>
        </p:spPr>
        <p:txBody>
          <a:bodyPr/>
          <a:lstStyle/>
          <a:p>
            <a:r>
              <a:rPr lang="en-US" smtClean="0"/>
              <a:t>Click to edit Master title style</a:t>
            </a:r>
            <a:endParaRPr lang="en-GB" dirty="0"/>
          </a:p>
        </p:txBody>
      </p:sp>
      <p:sp>
        <p:nvSpPr>
          <p:cNvPr id="7" name="Platshållare för innehåll 2"/>
          <p:cNvSpPr>
            <a:spLocks noGrp="1"/>
          </p:cNvSpPr>
          <p:nvPr>
            <p:ph idx="1"/>
          </p:nvPr>
        </p:nvSpPr>
        <p:spPr>
          <a:xfrm>
            <a:off x="2159000" y="1582739"/>
            <a:ext cx="9247717" cy="40782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Platshållare för datum 3"/>
          <p:cNvSpPr>
            <a:spLocks noGrp="1"/>
          </p:cNvSpPr>
          <p:nvPr>
            <p:ph type="dt" sz="half" idx="10"/>
          </p:nvPr>
        </p:nvSpPr>
        <p:spPr>
          <a:xfrm>
            <a:off x="7440149" y="6288510"/>
            <a:ext cx="2844800" cy="365125"/>
          </a:xfrm>
        </p:spPr>
        <p:txBody>
          <a:bodyPr/>
          <a:lstStyle>
            <a:lvl1pPr>
              <a:defRPr sz="1100"/>
            </a:lvl1pPr>
          </a:lstStyle>
          <a:p>
            <a:fld id="{10165BD3-6BC2-4965-8768-CF4D063114F6}" type="datetime1">
              <a:rPr lang="sv-SE" smtClean="0">
                <a:solidFill>
                  <a:prstClr val="white"/>
                </a:solidFill>
              </a:rPr>
              <a:pPr/>
              <a:t>2019-03-18</a:t>
            </a:fld>
            <a:endParaRPr lang="sv-SE">
              <a:solidFill>
                <a:prstClr val="white"/>
              </a:solidFill>
            </a:endParaRPr>
          </a:p>
        </p:txBody>
      </p:sp>
      <p:sp>
        <p:nvSpPr>
          <p:cNvPr id="9" name="Platshållare för bildnummer 5"/>
          <p:cNvSpPr>
            <a:spLocks noGrp="1"/>
          </p:cNvSpPr>
          <p:nvPr>
            <p:ph type="sldNum" sz="quarter" idx="12"/>
          </p:nvPr>
        </p:nvSpPr>
        <p:spPr>
          <a:xfrm>
            <a:off x="10896533" y="6301411"/>
            <a:ext cx="709151" cy="365125"/>
          </a:xfrm>
        </p:spPr>
        <p:txBody>
          <a:bodyPr/>
          <a:lstStyle>
            <a:lvl1pPr>
              <a:defRPr sz="1100"/>
            </a:lvl1pPr>
          </a:lstStyle>
          <a:p>
            <a:fld id="{680D72F4-1C41-4187-A4BC-492CF086CF40}" type="slidenum">
              <a:rPr lang="sv-SE" smtClean="0">
                <a:solidFill>
                  <a:prstClr val="white"/>
                </a:solidFill>
              </a:rPr>
              <a:pPr/>
              <a:t>‹#›</a:t>
            </a:fld>
            <a:endParaRPr lang="sv-SE">
              <a:solidFill>
                <a:prstClr val="white"/>
              </a:solidFill>
            </a:endParaRPr>
          </a:p>
        </p:txBody>
      </p:sp>
      <p:sp>
        <p:nvSpPr>
          <p:cNvPr id="10" name="Platshållare för sidfot 4"/>
          <p:cNvSpPr>
            <a:spLocks noGrp="1"/>
          </p:cNvSpPr>
          <p:nvPr>
            <p:ph type="ftr" sz="quarter" idx="11"/>
          </p:nvPr>
        </p:nvSpPr>
        <p:spPr>
          <a:xfrm>
            <a:off x="2159000" y="6345301"/>
            <a:ext cx="3860800" cy="365125"/>
          </a:xfrm>
        </p:spPr>
        <p:txBody>
          <a:bodyPr lIns="0" tIns="0" rIns="0" bIns="0" anchor="t"/>
          <a:lstStyle>
            <a:lvl1pPr algn="l">
              <a:lnSpc>
                <a:spcPts val="900"/>
              </a:lnSpc>
              <a:defRPr sz="1100" b="1" cap="all" baseline="0">
                <a:solidFill>
                  <a:schemeClr val="bg1"/>
                </a:solidFill>
              </a:defRPr>
            </a:lvl1pPr>
          </a:lstStyle>
          <a:p>
            <a:endParaRPr lang="sv-SE" dirty="0">
              <a:solidFill>
                <a:prstClr val="white"/>
              </a:solidFill>
            </a:endParaRPr>
          </a:p>
        </p:txBody>
      </p:sp>
    </p:spTree>
    <p:extLst>
      <p:ext uri="{BB962C8B-B14F-4D97-AF65-F5344CB8AC3E}">
        <p14:creationId xmlns:p14="http://schemas.microsoft.com/office/powerpoint/2010/main" val="232368046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248400"/>
            <a:ext cx="2540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fld id="{42DFB714-830C-4F81-A64D-72C5772EEC3E}" type="slidenum">
              <a:rPr lang="en-US" altLang="en-US"/>
              <a:pPr/>
              <a:t>‹#›</a:t>
            </a:fld>
            <a:endParaRPr lang="en-US" altLang="en-US"/>
          </a:p>
        </p:txBody>
      </p:sp>
    </p:spTree>
    <p:extLst>
      <p:ext uri="{BB962C8B-B14F-4D97-AF65-F5344CB8AC3E}">
        <p14:creationId xmlns:p14="http://schemas.microsoft.com/office/powerpoint/2010/main" val="1663181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6641" y="256347"/>
            <a:ext cx="10410240" cy="1144921"/>
          </a:xfrm>
        </p:spPr>
        <p:txBody>
          <a:bodyPr/>
          <a:lstStyle/>
          <a:p>
            <a:r>
              <a:rPr lang="en-US" smtClean="0"/>
              <a:t>Click to edit Master title style</a:t>
            </a:r>
            <a:endParaRPr lang="en-US"/>
          </a:p>
        </p:txBody>
      </p:sp>
    </p:spTree>
    <p:extLst>
      <p:ext uri="{BB962C8B-B14F-4D97-AF65-F5344CB8AC3E}">
        <p14:creationId xmlns:p14="http://schemas.microsoft.com/office/powerpoint/2010/main" val="285986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50664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E89297-8DEB-4FF5-BAC3-1ADC24037D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84672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E89297-8DEB-4FF5-BAC3-1ADC24037D20}"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14798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E89297-8DEB-4FF5-BAC3-1ADC24037D20}" type="datetimeFigureOut">
              <a:rPr lang="en-US" smtClean="0"/>
              <a:t>3/18/2019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67914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89297-8DEB-4FF5-BAC3-1ADC24037D20}" type="datetimeFigureOut">
              <a:rPr lang="en-US" smtClean="0"/>
              <a:t>3/18/2019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82340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89297-8DEB-4FF5-BAC3-1ADC24037D20}" type="datetimeFigureOut">
              <a:rPr lang="en-US" smtClean="0"/>
              <a:t>3/18/2019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76238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375310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7616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89297-8DEB-4FF5-BAC3-1ADC24037D20}" type="datetimeFigureOut">
              <a:rPr lang="en-US" smtClean="0"/>
              <a:t>3/18/2019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A43C-B965-4FDE-AEF4-C061C10B3EB7}" type="slidenum">
              <a:rPr lang="en-US" smtClean="0"/>
              <a:t>‹#›</a:t>
            </a:fld>
            <a:endParaRPr lang="en-US"/>
          </a:p>
        </p:txBody>
      </p:sp>
    </p:spTree>
    <p:extLst>
      <p:ext uri="{BB962C8B-B14F-4D97-AF65-F5344CB8AC3E}">
        <p14:creationId xmlns:p14="http://schemas.microsoft.com/office/powerpoint/2010/main" val="6930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oleObject" Target="../embeddings/oleObject4.bin"/><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568" y="570591"/>
            <a:ext cx="10873524" cy="5509200"/>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Week 6     </a:t>
            </a:r>
            <a:r>
              <a:rPr lang="sv-SE" sz="3200" b="1" dirty="0">
                <a:latin typeface="Times New Roman" panose="02020603050405020304" pitchFamily="18" charset="0"/>
                <a:cs typeface="Times New Roman" panose="02020603050405020304" pitchFamily="18" charset="0"/>
              </a:rPr>
              <a:t>Machine Learning based </a:t>
            </a:r>
          </a:p>
          <a:p>
            <a:r>
              <a:rPr lang="sv-SE" sz="3200" b="1" dirty="0">
                <a:latin typeface="Times New Roman" panose="02020603050405020304" pitchFamily="18" charset="0"/>
                <a:cs typeface="Times New Roman" panose="02020603050405020304" pitchFamily="18" charset="0"/>
              </a:rPr>
              <a:t>	 on Artificial Neural Networks</a:t>
            </a:r>
          </a:p>
          <a:p>
            <a:endParaRPr lang="sv-SE" sz="3200" b="1" dirty="0" smtClean="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Video 6.6  Hebbian Learning and Associative Memory</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661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276" y="100182"/>
            <a:ext cx="4814138" cy="584775"/>
          </a:xfrm>
          <a:prstGeom prst="rect">
            <a:avLst/>
          </a:prstGeom>
        </p:spPr>
        <p:txBody>
          <a:bodyPr wrap="none">
            <a:spAutoFit/>
          </a:bodyPr>
          <a:lstStyle/>
          <a:p>
            <a:pPr>
              <a:defRPr/>
            </a:pPr>
            <a:r>
              <a:rPr lang="en-US" sz="3200" b="1" dirty="0" smtClean="0">
                <a:latin typeface="Times New Roman" pitchFamily="18" charset="0"/>
              </a:rPr>
              <a:t>Associative Memory (AM)</a:t>
            </a:r>
            <a:endParaRPr lang="en-US" sz="3200" b="1" dirty="0">
              <a:latin typeface="Times New Roman" pitchFamily="18" charset="0"/>
            </a:endParaRPr>
          </a:p>
        </p:txBody>
      </p:sp>
      <p:sp>
        <p:nvSpPr>
          <p:cNvPr id="3" name="Rectangle 2"/>
          <p:cNvSpPr/>
          <p:nvPr/>
        </p:nvSpPr>
        <p:spPr>
          <a:xfrm>
            <a:off x="368474" y="839013"/>
            <a:ext cx="8616500" cy="5632311"/>
          </a:xfrm>
          <a:prstGeom prst="rect">
            <a:avLst/>
          </a:prstGeom>
        </p:spPr>
        <p:txBody>
          <a:bodyPr wrap="square">
            <a:spAutoFit/>
          </a:bodyPr>
          <a:lstStyle/>
          <a:p>
            <a:r>
              <a:rPr lang="sv-SE" dirty="0" smtClean="0">
                <a:solidFill>
                  <a:srgbClr val="222222"/>
                </a:solidFill>
                <a:latin typeface="Times New Roman" panose="02020603050405020304" pitchFamily="18" charset="0"/>
                <a:cs typeface="Times New Roman" panose="02020603050405020304" pitchFamily="18" charset="0"/>
              </a:rPr>
              <a:t>In artificial intelligence and machine learning, associative memory refers to a broad class </a:t>
            </a:r>
            <a:r>
              <a:rPr lang="sv-SE" dirty="0" smtClean="0">
                <a:solidFill>
                  <a:srgbClr val="222222"/>
                </a:solidFill>
                <a:latin typeface="Times New Roman" panose="02020603050405020304" pitchFamily="18" charset="0"/>
                <a:cs typeface="Times New Roman" panose="02020603050405020304" pitchFamily="18" charset="0"/>
              </a:rPr>
              <a:t>of  </a:t>
            </a:r>
            <a:r>
              <a:rPr lang="sv-SE" dirty="0" smtClean="0">
                <a:solidFill>
                  <a:srgbClr val="222222"/>
                </a:solidFill>
                <a:latin typeface="Times New Roman" panose="02020603050405020304" pitchFamily="18" charset="0"/>
                <a:cs typeface="Times New Roman" panose="02020603050405020304" pitchFamily="18" charset="0"/>
              </a:rPr>
              <a:t>memory structures with mechanisms for storage and recall that can handle general patterns and patternmatching. </a:t>
            </a:r>
            <a:r>
              <a:rPr lang="sv-SE" dirty="0" smtClean="0">
                <a:solidFill>
                  <a:srgbClr val="222222"/>
                </a:solidFill>
                <a:latin typeface="Times New Roman" panose="02020603050405020304" pitchFamily="18" charset="0"/>
                <a:cs typeface="Times New Roman" panose="02020603050405020304" pitchFamily="18" charset="0"/>
              </a:rPr>
              <a:t>Theoretically </a:t>
            </a:r>
            <a:r>
              <a:rPr lang="sv-SE" dirty="0" smtClean="0">
                <a:solidFill>
                  <a:srgbClr val="222222"/>
                </a:solidFill>
                <a:latin typeface="Times New Roman" panose="02020603050405020304" pitchFamily="18" charset="0"/>
                <a:cs typeface="Times New Roman" panose="02020603050405020304" pitchFamily="18" charset="0"/>
              </a:rPr>
              <a:t>all kinds of structures and datatypes should be able to be handled in the same system. There is also a clear coupling to the area of content adressable memory (CAM) techniques.</a:t>
            </a:r>
          </a:p>
          <a:p>
            <a:endParaRPr lang="sv-SE"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sv-SE" dirty="0" smtClean="0">
                <a:solidFill>
                  <a:srgbClr val="222222"/>
                </a:solidFill>
                <a:latin typeface="Times New Roman" panose="02020603050405020304" pitchFamily="18" charset="0"/>
                <a:cs typeface="Times New Roman" panose="02020603050405020304" pitchFamily="18" charset="0"/>
              </a:rPr>
              <a:t>In one end of the spectrum there are memorization of specific objects and situations and recall of these based on detailed but still partial or noisy descriptions.</a:t>
            </a:r>
            <a:endParaRPr lang="sv-SE"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sv-SE" dirty="0" smtClean="0">
                <a:solidFill>
                  <a:srgbClr val="222222"/>
                </a:solidFill>
                <a:latin typeface="Times New Roman" panose="02020603050405020304" pitchFamily="18" charset="0"/>
                <a:cs typeface="Times New Roman" panose="02020603050405020304" pitchFamily="18" charset="0"/>
              </a:rPr>
              <a:t>In the other end of the spectrum there are analogical reasoning where structurally similar but domain un-related patterns can be recalled.</a:t>
            </a:r>
            <a:endParaRPr lang="sv-SE"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sv-SE" dirty="0" smtClean="0">
                <a:solidFill>
                  <a:srgbClr val="222222"/>
                </a:solidFill>
                <a:latin typeface="Times New Roman" panose="02020603050405020304" pitchFamily="18" charset="0"/>
                <a:cs typeface="Times New Roman" panose="02020603050405020304" pitchFamily="18" charset="0"/>
              </a:rPr>
              <a:t>In the middle </a:t>
            </a:r>
            <a:r>
              <a:rPr lang="sv-SE" dirty="0" smtClean="0">
                <a:solidFill>
                  <a:srgbClr val="222222"/>
                </a:solidFill>
                <a:latin typeface="Times New Roman" panose="02020603050405020304" pitchFamily="18" charset="0"/>
                <a:cs typeface="Times New Roman" panose="02020603050405020304" pitchFamily="18" charset="0"/>
              </a:rPr>
              <a:t>there </a:t>
            </a:r>
            <a:r>
              <a:rPr lang="sv-SE" dirty="0" smtClean="0">
                <a:solidFill>
                  <a:srgbClr val="222222"/>
                </a:solidFill>
                <a:latin typeface="Times New Roman" panose="02020603050405020304" pitchFamily="18" charset="0"/>
                <a:cs typeface="Times New Roman" panose="02020603050405020304" pitchFamily="18" charset="0"/>
              </a:rPr>
              <a:t>are case based reasoning where subpatterns can trigger recall of larger patterns.</a:t>
            </a:r>
          </a:p>
          <a:p>
            <a:endParaRPr lang="sv-SE" dirty="0">
              <a:solidFill>
                <a:srgbClr val="222222"/>
              </a:solidFill>
              <a:latin typeface="Times New Roman" panose="02020603050405020304" pitchFamily="18" charset="0"/>
              <a:cs typeface="Times New Roman" panose="02020603050405020304" pitchFamily="18" charset="0"/>
            </a:endParaRPr>
          </a:p>
          <a:p>
            <a:r>
              <a:rPr lang="sv-SE" dirty="0" smtClean="0">
                <a:solidFill>
                  <a:srgbClr val="222222"/>
                </a:solidFill>
                <a:latin typeface="Times New Roman" panose="02020603050405020304" pitchFamily="18" charset="0"/>
                <a:cs typeface="Times New Roman" panose="02020603050405020304" pitchFamily="18" charset="0"/>
              </a:rPr>
              <a:t>Central concepts are:</a:t>
            </a:r>
          </a:p>
          <a:p>
            <a:pPr marL="285750" indent="-285750">
              <a:buFont typeface="Arial" panose="020B0604020202020204" pitchFamily="34" charset="0"/>
              <a:buChar char="•"/>
            </a:pPr>
            <a:r>
              <a:rPr lang="sv-SE" dirty="0" smtClean="0">
                <a:solidFill>
                  <a:srgbClr val="222222"/>
                </a:solidFill>
                <a:latin typeface="Times New Roman" panose="02020603050405020304" pitchFamily="18" charset="0"/>
                <a:cs typeface="Times New Roman" panose="02020603050405020304" pitchFamily="18" charset="0"/>
              </a:rPr>
              <a:t>Similarity measures (spatial or temporal) and other topological aspects of the pattern space (valleys, hills, basins).</a:t>
            </a:r>
          </a:p>
          <a:p>
            <a:pPr marL="285750" indent="-285750">
              <a:buFont typeface="Arial" panose="020B0604020202020204" pitchFamily="34" charset="0"/>
              <a:buChar char="•"/>
            </a:pPr>
            <a:r>
              <a:rPr lang="sv-SE" dirty="0" smtClean="0">
                <a:solidFill>
                  <a:srgbClr val="222222"/>
                </a:solidFill>
                <a:latin typeface="Times New Roman" panose="02020603050405020304" pitchFamily="18" charset="0"/>
                <a:cs typeface="Times New Roman" panose="02020603050405020304" pitchFamily="18" charset="0"/>
              </a:rPr>
              <a:t>Optimality criteria and aspects of the search space (local minima/maxima, attractors etc.)</a:t>
            </a:r>
          </a:p>
          <a:p>
            <a:endParaRPr lang="sv-SE" dirty="0" smtClean="0">
              <a:solidFill>
                <a:srgbClr val="222222"/>
              </a:solidFill>
              <a:latin typeface="Times New Roman" panose="02020603050405020304" pitchFamily="18" charset="0"/>
              <a:cs typeface="Times New Roman" panose="02020603050405020304" pitchFamily="18" charset="0"/>
            </a:endParaRPr>
          </a:p>
          <a:p>
            <a:r>
              <a:rPr lang="sv-SE" dirty="0" smtClean="0">
                <a:solidFill>
                  <a:srgbClr val="222222"/>
                </a:solidFill>
                <a:latin typeface="Times New Roman" panose="02020603050405020304" pitchFamily="18" charset="0"/>
                <a:cs typeface="Times New Roman" panose="02020603050405020304" pitchFamily="18" charset="0"/>
              </a:rPr>
              <a:t>Ideally one could say that one wants a AM system that has as many stable well separated local minimas as one has  memories to store.</a:t>
            </a:r>
            <a:endParaRPr lang="sv-SE"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363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966" y="134437"/>
            <a:ext cx="6152453" cy="584775"/>
          </a:xfrm>
          <a:prstGeom prst="rect">
            <a:avLst/>
          </a:prstGeom>
        </p:spPr>
        <p:txBody>
          <a:bodyPr wrap="none">
            <a:spAutoFit/>
          </a:bodyPr>
          <a:lstStyle/>
          <a:p>
            <a:r>
              <a:rPr lang="en-US" sz="3200" b="1" dirty="0" smtClean="0">
                <a:solidFill>
                  <a:srgbClr val="222222"/>
                </a:solidFill>
                <a:latin typeface="Times New Roman" panose="02020603050405020304" pitchFamily="18" charset="0"/>
                <a:cs typeface="Times New Roman" panose="02020603050405020304" pitchFamily="18" charset="0"/>
              </a:rPr>
              <a:t>Two forms of Associative </a:t>
            </a:r>
            <a:r>
              <a:rPr lang="en-US" sz="3200" b="1" dirty="0">
                <a:solidFill>
                  <a:srgbClr val="222222"/>
                </a:solidFill>
                <a:latin typeface="Times New Roman" panose="02020603050405020304" pitchFamily="18" charset="0"/>
                <a:cs typeface="Times New Roman" panose="02020603050405020304" pitchFamily="18" charset="0"/>
              </a:rPr>
              <a:t>M</a:t>
            </a:r>
            <a:r>
              <a:rPr lang="en-US" sz="3200" b="1" dirty="0" smtClean="0">
                <a:solidFill>
                  <a:srgbClr val="222222"/>
                </a:solidFill>
                <a:latin typeface="Times New Roman" panose="02020603050405020304" pitchFamily="18" charset="0"/>
                <a:cs typeface="Times New Roman" panose="02020603050405020304" pitchFamily="18" charset="0"/>
              </a:rPr>
              <a:t>emory</a:t>
            </a:r>
            <a:endParaRPr lang="en-US" sz="3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42965" y="865419"/>
            <a:ext cx="8415687" cy="6217087"/>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Auto-associative memory</a:t>
            </a: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Auto- associative memory </a:t>
            </a:r>
            <a:r>
              <a:rPr lang="en-US" sz="2000" dirty="0" smtClean="0">
                <a:latin typeface="Times New Roman" panose="02020603050405020304" pitchFamily="18" charset="0"/>
                <a:cs typeface="Times New Roman" panose="02020603050405020304" pitchFamily="18" charset="0"/>
              </a:rPr>
              <a:t>also </a:t>
            </a:r>
            <a:r>
              <a:rPr lang="en-US" sz="2000" dirty="0">
                <a:latin typeface="Times New Roman" panose="02020603050405020304" pitchFamily="18" charset="0"/>
                <a:cs typeface="Times New Roman" panose="02020603050405020304" pitchFamily="18" charset="0"/>
              </a:rPr>
              <a:t>known as auto-association memory or  </a:t>
            </a:r>
            <a:r>
              <a:rPr lang="en-US" sz="2000" dirty="0" smtClean="0">
                <a:latin typeface="Times New Roman" panose="02020603050405020304" pitchFamily="18" charset="0"/>
                <a:cs typeface="Times New Roman" panose="02020603050405020304" pitchFamily="18" charset="0"/>
              </a:rPr>
              <a:t>auto-association networks, </a:t>
            </a:r>
            <a:r>
              <a:rPr lang="en-US" sz="2000" dirty="0">
                <a:latin typeface="Times New Roman" panose="02020603050405020304" pitchFamily="18" charset="0"/>
                <a:cs typeface="Times New Roman" panose="02020603050405020304" pitchFamily="18" charset="0"/>
              </a:rPr>
              <a:t>is any type of memory that enables one to retrieve </a:t>
            </a:r>
            <a:r>
              <a:rPr lang="en-US" sz="2000" dirty="0" smtClean="0">
                <a:latin typeface="Times New Roman" panose="02020603050405020304" pitchFamily="18" charset="0"/>
                <a:cs typeface="Times New Roman" panose="02020603050405020304" pitchFamily="18" charset="0"/>
              </a:rPr>
              <a:t>a more complete object description from a partial description.</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more technical terms the input and output vectors have exactly the same form  or synonymously that Xi and Yi</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has the same form for vectors X and Y.</a:t>
            </a: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Concrete examples are the restoration of imagery and speech fragments.</a:t>
            </a:r>
            <a:endParaRPr lang="en-US" sz="2000" dirty="0" smtClean="0">
              <a:latin typeface="Times New Roman" panose="02020603050405020304" pitchFamily="18" charset="0"/>
              <a:cs typeface="Times New Roman" panose="02020603050405020304" pitchFamily="18" charset="0"/>
            </a:endParaRPr>
          </a:p>
          <a:p>
            <a:endParaRPr lang="sv-SE"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Hetero-associative memory</a:t>
            </a:r>
          </a:p>
          <a:p>
            <a:endParaRPr lang="en-US" sz="20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Hetero-associative </a:t>
            </a:r>
            <a:r>
              <a:rPr lang="en-US" sz="2000" dirty="0">
                <a:latin typeface="Times New Roman" panose="02020603050405020304" pitchFamily="18" charset="0"/>
                <a:cs typeface="Times New Roman" panose="02020603050405020304" pitchFamily="18" charset="0"/>
              </a:rPr>
              <a:t>memories, on the other hand, can </a:t>
            </a:r>
            <a:r>
              <a:rPr lang="en-US" sz="2000" dirty="0" smtClean="0">
                <a:latin typeface="Times New Roman" panose="02020603050405020304" pitchFamily="18" charset="0"/>
                <a:cs typeface="Times New Roman" panose="02020603050405020304" pitchFamily="18" charset="0"/>
              </a:rPr>
              <a:t>retrieve not only object descriptions of the same form but potentially  also a wider range of patterns still satisfying some measure of similarity with respect </a:t>
            </a:r>
            <a:r>
              <a:rPr lang="sv-SE" sz="2000" dirty="0" smtClean="0">
                <a:latin typeface="Times New Roman" panose="02020603050405020304" pitchFamily="18" charset="0"/>
                <a:cs typeface="Times New Roman" panose="02020603050405020304" pitchFamily="18" charset="0"/>
              </a:rPr>
              <a:t>to a partial description. </a:t>
            </a: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In terms of vectors the input vector X and the output vector Ycan have different forms.</a:t>
            </a:r>
            <a:endParaRPr lang="en-US" sz="2000" dirty="0">
              <a:latin typeface="Times New Roman" panose="02020603050405020304" pitchFamily="18" charset="0"/>
              <a:cs typeface="Times New Roman" panose="02020603050405020304" pitchFamily="18" charset="0"/>
            </a:endParaRPr>
          </a:p>
          <a:p>
            <a:endParaRPr lang="en-US" dirty="0"/>
          </a:p>
        </p:txBody>
      </p:sp>
      <p:graphicFrame>
        <p:nvGraphicFramePr>
          <p:cNvPr id="47" name="Object 6"/>
          <p:cNvGraphicFramePr>
            <a:graphicFrameLocks noChangeAspect="1"/>
          </p:cNvGraphicFramePr>
          <p:nvPr>
            <p:extLst>
              <p:ext uri="{D42A27DB-BD31-4B8C-83A1-F6EECF244321}">
                <p14:modId xmlns:p14="http://schemas.microsoft.com/office/powerpoint/2010/main" val="3996116888"/>
              </p:ext>
            </p:extLst>
          </p:nvPr>
        </p:nvGraphicFramePr>
        <p:xfrm>
          <a:off x="8755159" y="1760514"/>
          <a:ext cx="738188" cy="1406525"/>
        </p:xfrm>
        <a:graphic>
          <a:graphicData uri="http://schemas.openxmlformats.org/presentationml/2006/ole">
            <mc:AlternateContent xmlns:mc="http://schemas.openxmlformats.org/markup-compatibility/2006">
              <mc:Choice xmlns:v="urn:schemas-microsoft-com:vml" Requires="v">
                <p:oleObj spid="_x0000_s5151" name="Utklipp" r:id="rId3" imgW="1395360" imgH="2658600" progId="MS_ClipArt_Gallery.2">
                  <p:embed/>
                </p:oleObj>
              </mc:Choice>
              <mc:Fallback>
                <p:oleObj name="Utklipp" r:id="rId3" imgW="1395360" imgH="2658600" progId="MS_ClipArt_Gallery.2">
                  <p:embed/>
                  <p:pic>
                    <p:nvPicPr>
                      <p:cNvPr id="43"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5159" y="1760514"/>
                        <a:ext cx="738188" cy="140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 name="Freeform 7"/>
          <p:cNvSpPr>
            <a:spLocks/>
          </p:cNvSpPr>
          <p:nvPr/>
        </p:nvSpPr>
        <p:spPr bwMode="auto">
          <a:xfrm>
            <a:off x="9029662" y="2076795"/>
            <a:ext cx="382588" cy="1189038"/>
          </a:xfrm>
          <a:custGeom>
            <a:avLst/>
            <a:gdLst>
              <a:gd name="T0" fmla="*/ 210 w 241"/>
              <a:gd name="T1" fmla="*/ 304 h 749"/>
              <a:gd name="T2" fmla="*/ 140 w 241"/>
              <a:gd name="T3" fmla="*/ 63 h 749"/>
              <a:gd name="T4" fmla="*/ 101 w 241"/>
              <a:gd name="T5" fmla="*/ 16 h 749"/>
              <a:gd name="T6" fmla="*/ 54 w 241"/>
              <a:gd name="T7" fmla="*/ 0 h 749"/>
              <a:gd name="T8" fmla="*/ 8 w 241"/>
              <a:gd name="T9" fmla="*/ 8 h 749"/>
              <a:gd name="T10" fmla="*/ 0 w 241"/>
              <a:gd name="T11" fmla="*/ 32 h 749"/>
              <a:gd name="T12" fmla="*/ 86 w 241"/>
              <a:gd name="T13" fmla="*/ 226 h 749"/>
              <a:gd name="T14" fmla="*/ 70 w 241"/>
              <a:gd name="T15" fmla="*/ 585 h 749"/>
              <a:gd name="T16" fmla="*/ 78 w 241"/>
              <a:gd name="T17" fmla="*/ 671 h 749"/>
              <a:gd name="T18" fmla="*/ 202 w 241"/>
              <a:gd name="T19" fmla="*/ 749 h 749"/>
              <a:gd name="T20" fmla="*/ 241 w 241"/>
              <a:gd name="T21" fmla="*/ 678 h 749"/>
              <a:gd name="T22" fmla="*/ 195 w 241"/>
              <a:gd name="T23" fmla="*/ 577 h 749"/>
              <a:gd name="T24" fmla="*/ 210 w 241"/>
              <a:gd name="T25" fmla="*/ 30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749">
                <a:moveTo>
                  <a:pt x="210" y="304"/>
                </a:moveTo>
                <a:cubicBezTo>
                  <a:pt x="143" y="260"/>
                  <a:pt x="158" y="130"/>
                  <a:pt x="140" y="63"/>
                </a:cubicBezTo>
                <a:cubicBezTo>
                  <a:pt x="136" y="50"/>
                  <a:pt x="111" y="22"/>
                  <a:pt x="101" y="16"/>
                </a:cubicBezTo>
                <a:cubicBezTo>
                  <a:pt x="86" y="8"/>
                  <a:pt x="54" y="0"/>
                  <a:pt x="54" y="0"/>
                </a:cubicBezTo>
                <a:cubicBezTo>
                  <a:pt x="39" y="3"/>
                  <a:pt x="21" y="0"/>
                  <a:pt x="8" y="8"/>
                </a:cubicBezTo>
                <a:cubicBezTo>
                  <a:pt x="1" y="12"/>
                  <a:pt x="0" y="24"/>
                  <a:pt x="0" y="32"/>
                </a:cubicBezTo>
                <a:cubicBezTo>
                  <a:pt x="0" y="124"/>
                  <a:pt x="11" y="179"/>
                  <a:pt x="86" y="226"/>
                </a:cubicBezTo>
                <a:cubicBezTo>
                  <a:pt x="115" y="324"/>
                  <a:pt x="107" y="480"/>
                  <a:pt x="70" y="585"/>
                </a:cubicBezTo>
                <a:cubicBezTo>
                  <a:pt x="73" y="614"/>
                  <a:pt x="67" y="644"/>
                  <a:pt x="78" y="671"/>
                </a:cubicBezTo>
                <a:cubicBezTo>
                  <a:pt x="95" y="711"/>
                  <a:pt x="164" y="739"/>
                  <a:pt x="202" y="749"/>
                </a:cubicBezTo>
                <a:cubicBezTo>
                  <a:pt x="218" y="726"/>
                  <a:pt x="226" y="702"/>
                  <a:pt x="241" y="678"/>
                </a:cubicBezTo>
                <a:cubicBezTo>
                  <a:pt x="230" y="583"/>
                  <a:pt x="235" y="638"/>
                  <a:pt x="195" y="577"/>
                </a:cubicBezTo>
                <a:cubicBezTo>
                  <a:pt x="199" y="482"/>
                  <a:pt x="210" y="397"/>
                  <a:pt x="210" y="304"/>
                </a:cubicBezTo>
                <a:close/>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9" name="Object 8"/>
          <p:cNvGraphicFramePr>
            <a:graphicFrameLocks noChangeAspect="1"/>
          </p:cNvGraphicFramePr>
          <p:nvPr>
            <p:extLst>
              <p:ext uri="{D42A27DB-BD31-4B8C-83A1-F6EECF244321}">
                <p14:modId xmlns:p14="http://schemas.microsoft.com/office/powerpoint/2010/main" val="755020448"/>
              </p:ext>
            </p:extLst>
          </p:nvPr>
        </p:nvGraphicFramePr>
        <p:xfrm>
          <a:off x="10902135" y="1760513"/>
          <a:ext cx="738188" cy="1406525"/>
        </p:xfrm>
        <a:graphic>
          <a:graphicData uri="http://schemas.openxmlformats.org/presentationml/2006/ole">
            <mc:AlternateContent xmlns:mc="http://schemas.openxmlformats.org/markup-compatibility/2006">
              <mc:Choice xmlns:v="urn:schemas-microsoft-com:vml" Requires="v">
                <p:oleObj spid="_x0000_s5152" name="Utklipp" r:id="rId5" imgW="1395360" imgH="2658600" progId="MS_ClipArt_Gallery.2">
                  <p:embed/>
                </p:oleObj>
              </mc:Choice>
              <mc:Fallback>
                <p:oleObj name="Utklipp" r:id="rId5" imgW="1395360" imgH="2658600" progId="MS_ClipArt_Gallery.2">
                  <p:embed/>
                  <p:pic>
                    <p:nvPicPr>
                      <p:cNvPr id="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02135" y="1760513"/>
                        <a:ext cx="738188" cy="140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 name="Line 42"/>
          <p:cNvSpPr>
            <a:spLocks noChangeShapeType="1"/>
          </p:cNvSpPr>
          <p:nvPr/>
        </p:nvSpPr>
        <p:spPr bwMode="auto">
          <a:xfrm>
            <a:off x="9772088" y="2503754"/>
            <a:ext cx="762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2" name="Picture 51"/>
          <p:cNvPicPr>
            <a:picLocks noChangeAspect="1"/>
          </p:cNvPicPr>
          <p:nvPr/>
        </p:nvPicPr>
        <p:blipFill>
          <a:blip r:embed="rId6"/>
          <a:stretch>
            <a:fillRect/>
          </a:stretch>
        </p:blipFill>
        <p:spPr>
          <a:xfrm>
            <a:off x="8639750" y="3875992"/>
            <a:ext cx="1162411" cy="886508"/>
          </a:xfrm>
          <a:prstGeom prst="rect">
            <a:avLst/>
          </a:prstGeom>
        </p:spPr>
      </p:pic>
      <p:pic>
        <p:nvPicPr>
          <p:cNvPr id="5130" name="Picture 10" descr="Image result for nycke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83133" y="5276849"/>
            <a:ext cx="2209800" cy="1381125"/>
          </a:xfrm>
          <a:prstGeom prst="rect">
            <a:avLst/>
          </a:prstGeom>
          <a:noFill/>
          <a:extLst>
            <a:ext uri="{909E8E84-426E-40DD-AFC4-6F175D3DCCD1}">
              <a14:hiddenFill xmlns:a14="http://schemas.microsoft.com/office/drawing/2010/main">
                <a:solidFill>
                  <a:srgbClr val="FFFFFF"/>
                </a:solidFill>
              </a14:hiddenFill>
            </a:ext>
          </a:extLst>
        </p:spPr>
      </p:pic>
      <p:sp>
        <p:nvSpPr>
          <p:cNvPr id="56" name="Line 42"/>
          <p:cNvSpPr>
            <a:spLocks noChangeShapeType="1"/>
          </p:cNvSpPr>
          <p:nvPr/>
        </p:nvSpPr>
        <p:spPr bwMode="auto">
          <a:xfrm>
            <a:off x="9638738" y="4610684"/>
            <a:ext cx="682552" cy="50995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76409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66876" y="233480"/>
            <a:ext cx="8219924" cy="1064272"/>
          </a:xfrm>
          <a:ln/>
        </p:spPr>
        <p:txBody>
          <a:bodyPr>
            <a:normAutofit/>
          </a:bodyPr>
          <a:lstStyle/>
          <a:p>
            <a:pPr>
              <a:tabLst>
                <a:tab pos="656722" algn="l"/>
                <a:tab pos="1313444" algn="l"/>
                <a:tab pos="1970166" algn="l"/>
                <a:tab pos="2626888" algn="l"/>
                <a:tab pos="3283610" algn="l"/>
                <a:tab pos="3940332" algn="l"/>
                <a:tab pos="4597055" algn="l"/>
                <a:tab pos="5253777" algn="l"/>
                <a:tab pos="5910499" algn="l"/>
                <a:tab pos="6567221" algn="l"/>
                <a:tab pos="7223943" algn="l"/>
              </a:tabLst>
            </a:pPr>
            <a:r>
              <a:rPr lang="en-GB" altLang="en-US" sz="3200" b="1" dirty="0" smtClean="0">
                <a:latin typeface="Times New Roman" panose="02020603050405020304" pitchFamily="18" charset="0"/>
                <a:cs typeface="Times New Roman" panose="02020603050405020304" pitchFamily="18" charset="0"/>
              </a:rPr>
              <a:t>Attractors, Basins and Bifurcations</a:t>
            </a:r>
            <a:endParaRPr lang="en-GB" altLang="en-US" sz="32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16460" y="1337310"/>
            <a:ext cx="6710944" cy="4801314"/>
          </a:xfrm>
          <a:prstGeom prst="rect">
            <a:avLst/>
          </a:prstGeom>
          <a:noFill/>
        </p:spPr>
        <p:txBody>
          <a:bodyPr wrap="square" rtlCol="0">
            <a:spAutoFit/>
          </a:bodyPr>
          <a:lstStyle/>
          <a:p>
            <a:r>
              <a:rPr lang="en-GB" altLang="en-US" dirty="0">
                <a:latin typeface="Times New Roman" panose="02020603050405020304" pitchFamily="18" charset="0"/>
                <a:cs typeface="Times New Roman" panose="02020603050405020304" pitchFamily="18" charset="0"/>
              </a:rPr>
              <a:t>An </a:t>
            </a:r>
            <a:r>
              <a:rPr lang="en-GB" altLang="en-US" b="1" dirty="0" smtClean="0">
                <a:latin typeface="Times New Roman" panose="02020603050405020304" pitchFamily="18" charset="0"/>
                <a:cs typeface="Times New Roman" panose="02020603050405020304" pitchFamily="18" charset="0"/>
              </a:rPr>
              <a:t>Attractor</a:t>
            </a:r>
            <a:r>
              <a:rPr lang="en-GB" altLang="en-US" dirty="0" smtClean="0">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is a </a:t>
            </a:r>
            <a:r>
              <a:rPr lang="en-GB" altLang="en-US" dirty="0" smtClean="0">
                <a:latin typeface="Times New Roman" panose="02020603050405020304" pitchFamily="18" charset="0"/>
                <a:cs typeface="Times New Roman" panose="02020603050405020304" pitchFamily="18" charset="0"/>
              </a:rPr>
              <a:t>state, </a:t>
            </a:r>
            <a:r>
              <a:rPr lang="en-GB" altLang="en-US" dirty="0">
                <a:latin typeface="Times New Roman" panose="02020603050405020304" pitchFamily="18" charset="0"/>
                <a:cs typeface="Times New Roman" panose="02020603050405020304" pitchFamily="18" charset="0"/>
              </a:rPr>
              <a:t>toward which other states in the region evolve in </a:t>
            </a:r>
            <a:r>
              <a:rPr lang="en-GB" altLang="en-US" dirty="0" smtClean="0">
                <a:latin typeface="Times New Roman" panose="02020603050405020304" pitchFamily="18" charset="0"/>
                <a:cs typeface="Times New Roman" panose="02020603050405020304" pitchFamily="18" charset="0"/>
              </a:rPr>
              <a:t>time. </a:t>
            </a:r>
            <a:r>
              <a:rPr lang="en-US" dirty="0" smtClean="0">
                <a:latin typeface="Times New Roman" panose="02020603050405020304" pitchFamily="18" charset="0"/>
                <a:cs typeface="Times New Roman" panose="02020603050405020304" pitchFamily="18" charset="0"/>
              </a:rPr>
              <a:t>Similarly</a:t>
            </a:r>
            <a:r>
              <a:rPr lang="en-US" dirty="0">
                <a:latin typeface="Times New Roman" panose="02020603050405020304" pitchFamily="18" charset="0"/>
                <a:cs typeface="Times New Roman" panose="02020603050405020304" pitchFamily="18" charset="0"/>
              </a:rPr>
              <a:t>, each attractor has a </a:t>
            </a:r>
            <a:r>
              <a:rPr lang="en-US" b="1" dirty="0">
                <a:latin typeface="Times New Roman" panose="02020603050405020304" pitchFamily="18" charset="0"/>
                <a:cs typeface="Times New Roman" panose="02020603050405020304" pitchFamily="18" charset="0"/>
              </a:rPr>
              <a:t>B</a:t>
            </a:r>
            <a:r>
              <a:rPr lang="en-US" b="1" dirty="0" smtClean="0">
                <a:latin typeface="Times New Roman" panose="02020603050405020304" pitchFamily="18" charset="0"/>
                <a:cs typeface="Times New Roman" panose="02020603050405020304" pitchFamily="18" charset="0"/>
              </a:rPr>
              <a:t>asin</a:t>
            </a:r>
            <a:r>
              <a:rPr lang="en-US" dirty="0">
                <a:latin typeface="Times New Roman" panose="02020603050405020304" pitchFamily="18" charset="0"/>
                <a:cs typeface="Times New Roman" panose="02020603050405020304" pitchFamily="18" charset="0"/>
              </a:rPr>
              <a:t>, which is the surrounding region in state space such that all trajectories starting in that region end up in the attractor.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basins belonging to different attractors are separated by a narrow boundary, which can have a very irregular shape. The appearance of such a </a:t>
            </a:r>
            <a:r>
              <a:rPr lang="en-US" dirty="0" smtClean="0">
                <a:latin typeface="Times New Roman" panose="02020603050405020304" pitchFamily="18" charset="0"/>
                <a:cs typeface="Times New Roman" panose="02020603050405020304" pitchFamily="18" charset="0"/>
              </a:rPr>
              <a:t>boundary </a:t>
            </a:r>
            <a:r>
              <a:rPr lang="en-US" dirty="0">
                <a:latin typeface="Times New Roman" panose="02020603050405020304" pitchFamily="18" charset="0"/>
                <a:cs typeface="Times New Roman" panose="02020603050405020304" pitchFamily="18" charset="0"/>
              </a:rPr>
              <a:t>separating two attractors is called a </a:t>
            </a:r>
            <a:r>
              <a:rPr lang="en-US" b="1" dirty="0">
                <a:latin typeface="Times New Roman" panose="02020603050405020304" pitchFamily="18" charset="0"/>
                <a:cs typeface="Times New Roman" panose="02020603050405020304" pitchFamily="18" charset="0"/>
              </a:rPr>
              <a:t>Bifurcation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initial positions close to the boundary, s</a:t>
            </a:r>
            <a:r>
              <a:rPr lang="en-US" dirty="0" smtClean="0">
                <a:latin typeface="Times New Roman" panose="02020603050405020304" pitchFamily="18" charset="0"/>
                <a:cs typeface="Times New Roman" panose="02020603050405020304" pitchFamily="18" charset="0"/>
              </a:rPr>
              <a:t>mall </a:t>
            </a:r>
            <a:r>
              <a:rPr lang="en-US" dirty="0">
                <a:latin typeface="Times New Roman" panose="02020603050405020304" pitchFamily="18" charset="0"/>
                <a:cs typeface="Times New Roman" panose="02020603050405020304" pitchFamily="18" charset="0"/>
              </a:rPr>
              <a:t>fluctuations can push the system either into the one or into the other basin, and therefore either into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one or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other </a:t>
            </a:r>
            <a:r>
              <a:rPr lang="en-US" dirty="0" smtClean="0">
                <a:latin typeface="Times New Roman" panose="02020603050405020304" pitchFamily="18" charset="0"/>
                <a:cs typeface="Times New Roman" panose="02020603050405020304" pitchFamily="18" charset="0"/>
              </a:rPr>
              <a:t>attractor.  Close </a:t>
            </a:r>
            <a:r>
              <a:rPr lang="en-US" dirty="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a boundary, </a:t>
            </a:r>
            <a:r>
              <a:rPr lang="en-US" dirty="0">
                <a:latin typeface="Times New Roman" panose="02020603050405020304" pitchFamily="18" charset="0"/>
                <a:cs typeface="Times New Roman" panose="02020603050405020304" pitchFamily="18" charset="0"/>
              </a:rPr>
              <a:t>the system behaves </a:t>
            </a:r>
            <a:r>
              <a:rPr lang="en-US" dirty="0" smtClean="0">
                <a:latin typeface="Times New Roman" panose="02020603050405020304" pitchFamily="18" charset="0"/>
                <a:cs typeface="Times New Roman" panose="02020603050405020304" pitchFamily="18" charset="0"/>
              </a:rPr>
              <a:t>chaotically but inside a </a:t>
            </a:r>
            <a:r>
              <a:rPr lang="en-US" dirty="0">
                <a:latin typeface="Times New Roman" panose="02020603050405020304" pitchFamily="18" charset="0"/>
                <a:cs typeface="Times New Roman" panose="02020603050405020304" pitchFamily="18" charset="0"/>
              </a:rPr>
              <a:t>basin it moves predictably towards </a:t>
            </a:r>
            <a:r>
              <a:rPr lang="en-US" dirty="0" smtClean="0">
                <a:latin typeface="Times New Roman" panose="02020603050405020304" pitchFamily="18" charset="0"/>
                <a:cs typeface="Times New Roman" panose="02020603050405020304" pitchFamily="18" charset="0"/>
              </a:rPr>
              <a:t>its attractor.</a:t>
            </a:r>
            <a:r>
              <a:rPr lang="sv-SE" dirty="0">
                <a:solidFill>
                  <a:srgbClr val="222222"/>
                </a:solidFill>
                <a:latin typeface="Times New Roman" panose="02020603050405020304" pitchFamily="18" charset="0"/>
                <a:cs typeface="Times New Roman" panose="02020603050405020304" pitchFamily="18" charset="0"/>
              </a:rPr>
              <a:t> </a:t>
            </a:r>
            <a:endParaRPr lang="sv-SE" dirty="0" smtClean="0">
              <a:solidFill>
                <a:srgbClr val="222222"/>
              </a:solidFill>
              <a:latin typeface="Times New Roman" panose="02020603050405020304" pitchFamily="18" charset="0"/>
              <a:cs typeface="Times New Roman" panose="02020603050405020304" pitchFamily="18" charset="0"/>
            </a:endParaRPr>
          </a:p>
          <a:p>
            <a:endParaRPr lang="sv-SE" dirty="0">
              <a:solidFill>
                <a:srgbClr val="222222"/>
              </a:solidFill>
              <a:latin typeface="Times New Roman" panose="02020603050405020304" pitchFamily="18" charset="0"/>
              <a:cs typeface="Times New Roman" panose="02020603050405020304" pitchFamily="18" charset="0"/>
            </a:endParaRPr>
          </a:p>
          <a:p>
            <a:r>
              <a:rPr lang="sv-SE" dirty="0" smtClean="0">
                <a:solidFill>
                  <a:srgbClr val="222222"/>
                </a:solidFill>
                <a:latin typeface="Times New Roman" panose="02020603050405020304" pitchFamily="18" charset="0"/>
                <a:cs typeface="Times New Roman" panose="02020603050405020304" pitchFamily="18" charset="0"/>
              </a:rPr>
              <a:t>Ideally </a:t>
            </a:r>
            <a:r>
              <a:rPr lang="sv-SE" dirty="0">
                <a:solidFill>
                  <a:srgbClr val="222222"/>
                </a:solidFill>
                <a:latin typeface="Times New Roman" panose="02020603050405020304" pitchFamily="18" charset="0"/>
                <a:cs typeface="Times New Roman" panose="02020603050405020304" pitchFamily="18" charset="0"/>
              </a:rPr>
              <a:t>one wants a AM system that has as many </a:t>
            </a:r>
            <a:r>
              <a:rPr lang="sv-SE" dirty="0" smtClean="0">
                <a:solidFill>
                  <a:srgbClr val="222222"/>
                </a:solidFill>
                <a:latin typeface="Times New Roman" panose="02020603050405020304" pitchFamily="18" charset="0"/>
                <a:cs typeface="Times New Roman" panose="02020603050405020304" pitchFamily="18" charset="0"/>
              </a:rPr>
              <a:t>well </a:t>
            </a:r>
            <a:r>
              <a:rPr lang="sv-SE" dirty="0">
                <a:solidFill>
                  <a:srgbClr val="222222"/>
                </a:solidFill>
                <a:latin typeface="Times New Roman" panose="02020603050405020304" pitchFamily="18" charset="0"/>
                <a:cs typeface="Times New Roman" panose="02020603050405020304" pitchFamily="18" charset="0"/>
              </a:rPr>
              <a:t>separated </a:t>
            </a:r>
            <a:r>
              <a:rPr lang="sv-SE" dirty="0" smtClean="0">
                <a:solidFill>
                  <a:srgbClr val="222222"/>
                </a:solidFill>
                <a:latin typeface="Times New Roman" panose="02020603050405020304" pitchFamily="18" charset="0"/>
                <a:cs typeface="Times New Roman" panose="02020603050405020304" pitchFamily="18" charset="0"/>
              </a:rPr>
              <a:t>basins as </a:t>
            </a:r>
            <a:r>
              <a:rPr lang="sv-SE" dirty="0">
                <a:solidFill>
                  <a:srgbClr val="222222"/>
                </a:solidFill>
                <a:latin typeface="Times New Roman" panose="02020603050405020304" pitchFamily="18" charset="0"/>
                <a:cs typeface="Times New Roman" panose="02020603050405020304" pitchFamily="18" charset="0"/>
              </a:rPr>
              <a:t>one has  memories to </a:t>
            </a:r>
            <a:r>
              <a:rPr lang="sv-SE" dirty="0" smtClean="0">
                <a:solidFill>
                  <a:srgbClr val="222222"/>
                </a:solidFill>
                <a:latin typeface="Times New Roman" panose="02020603050405020304" pitchFamily="18" charset="0"/>
                <a:cs typeface="Times New Roman" panose="02020603050405020304" pitchFamily="18" charset="0"/>
              </a:rPr>
              <a:t>store.</a:t>
            </a:r>
          </a:p>
        </p:txBody>
      </p:sp>
      <p:pic>
        <p:nvPicPr>
          <p:cNvPr id="6146" name="Picture 2" descr="Image result for attractor bas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1" y="308610"/>
            <a:ext cx="269113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8458201" y="5058101"/>
            <a:ext cx="3019425" cy="1514475"/>
          </a:xfrm>
          <a:prstGeom prst="rect">
            <a:avLst/>
          </a:prstGeom>
        </p:spPr>
      </p:pic>
      <p:pic>
        <p:nvPicPr>
          <p:cNvPr id="6" name="Picture 5"/>
          <p:cNvPicPr>
            <a:picLocks noChangeAspect="1"/>
          </p:cNvPicPr>
          <p:nvPr/>
        </p:nvPicPr>
        <p:blipFill>
          <a:blip r:embed="rId5"/>
          <a:stretch>
            <a:fillRect/>
          </a:stretch>
        </p:blipFill>
        <p:spPr>
          <a:xfrm>
            <a:off x="7852410" y="2911954"/>
            <a:ext cx="3419064" cy="1854355"/>
          </a:xfrm>
          <a:prstGeom prst="rect">
            <a:avLst/>
          </a:prstGeom>
        </p:spPr>
      </p:pic>
    </p:spTree>
    <p:extLst>
      <p:ext uri="{BB962C8B-B14F-4D97-AF65-F5344CB8AC3E}">
        <p14:creationId xmlns:p14="http://schemas.microsoft.com/office/powerpoint/2010/main" val="33065708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141" y="393290"/>
            <a:ext cx="6731707" cy="6247864"/>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2800" b="1" i="1" dirty="0">
                <a:latin typeface="Times New Roman" panose="02020603050405020304" pitchFamily="18" charset="0"/>
                <a:cs typeface="Times New Roman" panose="02020603050405020304" pitchFamily="18" charset="0"/>
              </a:rPr>
              <a:t>Thanks for your attention!</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2800" dirty="0" smtClean="0">
                <a:latin typeface="Times New Roman" panose="02020603050405020304" pitchFamily="18" charset="0"/>
                <a:cs typeface="Times New Roman" panose="02020603050405020304" pitchFamily="18" charset="0"/>
              </a:rPr>
              <a:t>The next lecture 6.7 will be on the topic:</a:t>
            </a:r>
          </a:p>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Hopfield Networks and </a:t>
            </a:r>
          </a:p>
          <a:p>
            <a:r>
              <a:rPr lang="sv-SE" sz="3200" b="1" dirty="0" smtClean="0">
                <a:latin typeface="Times New Roman" panose="02020603050405020304" pitchFamily="18" charset="0"/>
                <a:cs typeface="Times New Roman" panose="02020603050405020304" pitchFamily="18" charset="0"/>
              </a:rPr>
              <a:t>Boltzman Machines</a:t>
            </a:r>
            <a:endParaRPr lang="en-US" sz="3200" b="1" dirty="0" smtClean="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461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091" y="-15388"/>
            <a:ext cx="11818793" cy="6494085"/>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Structure of Lectures in week 6</a:t>
            </a:r>
          </a:p>
          <a:p>
            <a:r>
              <a:rPr lang="sv-SE" dirty="0" smtClean="0">
                <a:latin typeface="Times New Roman" panose="02020603050405020304" pitchFamily="18" charset="0"/>
                <a:cs typeface="Times New Roman" panose="02020603050405020304" pitchFamily="18" charset="0"/>
              </a:rPr>
              <a:t>                                                                                                                                       </a:t>
            </a:r>
            <a:r>
              <a:rPr lang="sv-SE" sz="2400" b="1" dirty="0" smtClean="0">
                <a:solidFill>
                  <a:srgbClr val="00B050"/>
                </a:solidFill>
                <a:latin typeface="Times New Roman" panose="02020603050405020304" pitchFamily="18" charset="0"/>
                <a:cs typeface="Times New Roman" panose="02020603050405020304" pitchFamily="18" charset="0"/>
              </a:rPr>
              <a:t>We are here</a:t>
            </a:r>
            <a:endParaRPr lang="sv-SE" sz="2400" b="1" dirty="0">
              <a:solidFill>
                <a:srgbClr val="00B050"/>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L1  Fundamentals of</a:t>
            </a:r>
          </a:p>
          <a:p>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Neural Networks</a:t>
            </a:r>
          </a:p>
          <a:p>
            <a:endParaRPr lang="sv-SE" dirty="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McCulloch and Pitts</a:t>
            </a:r>
          </a:p>
          <a:p>
            <a:endParaRPr lang="sv-SE" dirty="0" smtClean="0">
              <a:solidFill>
                <a:schemeClr val="accent5">
                  <a:lumMod val="50000"/>
                </a:schemeClr>
              </a:solidFill>
              <a:latin typeface="Times New Roman" panose="02020603050405020304" pitchFamily="18" charset="0"/>
              <a:cs typeface="Times New Roman" panose="02020603050405020304" pitchFamily="18" charset="0"/>
            </a:endParaRPr>
          </a:p>
          <a:p>
            <a:endParaRPr lang="sv-SE" dirty="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Supervised learning         </a:t>
            </a:r>
            <a:r>
              <a:rPr lang="sv-SE" dirty="0" smtClean="0">
                <a:solidFill>
                  <a:schemeClr val="tx2"/>
                </a:solidFill>
                <a:latin typeface="Times New Roman" panose="02020603050405020304" pitchFamily="18" charset="0"/>
                <a:cs typeface="Times New Roman" panose="02020603050405020304" pitchFamily="18" charset="0"/>
              </a:rPr>
              <a:t>L2     </a:t>
            </a:r>
            <a:r>
              <a:rPr lang="sv-SE" dirty="0" smtClean="0">
                <a:solidFill>
                  <a:schemeClr val="accent5">
                    <a:lumMod val="50000"/>
                  </a:schemeClr>
                </a:solidFill>
                <a:latin typeface="Times New Roman" panose="02020603050405020304" pitchFamily="18" charset="0"/>
                <a:cs typeface="Times New Roman" panose="02020603050405020304" pitchFamily="18" charset="0"/>
              </a:rPr>
              <a:t>Perceptrons      </a:t>
            </a:r>
            <a:r>
              <a:rPr lang="sv-SE" dirty="0" smtClean="0">
                <a:solidFill>
                  <a:srgbClr val="FF0000"/>
                </a:solidFill>
                <a:latin typeface="Times New Roman" panose="02020603050405020304" pitchFamily="18" charset="0"/>
                <a:cs typeface="Times New Roman" panose="02020603050405020304" pitchFamily="18" charset="0"/>
              </a:rPr>
              <a:t>Linear</a:t>
            </a:r>
            <a:r>
              <a:rPr lang="sv-SE" dirty="0" smtClean="0">
                <a:solidFill>
                  <a:schemeClr val="accent5">
                    <a:lumMod val="50000"/>
                  </a:schemeClr>
                </a:solidFill>
                <a:latin typeface="Times New Roman" panose="02020603050405020304" pitchFamily="18" charset="0"/>
                <a:cs typeface="Times New Roman" panose="02020603050405020304" pitchFamily="18" charset="0"/>
              </a:rPr>
              <a:t>			L6 Hebbian Learning and</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 classification</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classification</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Associative Memory</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 regression</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L3 och L4   Feed forward multiple layer          </a:t>
            </a:r>
            <a:r>
              <a:rPr lang="sv-SE" dirty="0" smtClean="0">
                <a:solidFill>
                  <a:srgbClr val="FF0000"/>
                </a:solidFill>
                <a:latin typeface="Times New Roman" panose="02020603050405020304" pitchFamily="18" charset="0"/>
                <a:cs typeface="Times New Roman" panose="02020603050405020304" pitchFamily="18" charset="0"/>
              </a:rPr>
              <a:t>Reinforcement</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networks and Backpropagation      </a:t>
            </a:r>
            <a:r>
              <a:rPr lang="sv-SE" dirty="0" smtClean="0">
                <a:solidFill>
                  <a:srgbClr val="FF0000"/>
                </a:solidFill>
                <a:latin typeface="Times New Roman" panose="02020603050405020304" pitchFamily="18" charset="0"/>
                <a:cs typeface="Times New Roman" panose="02020603050405020304" pitchFamily="18" charset="0"/>
              </a:rPr>
              <a:t>learning</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Unsupervised learning</a:t>
            </a:r>
          </a:p>
          <a:p>
            <a:endParaRPr lang="sv-SE" dirty="0">
              <a:solidFill>
                <a:schemeClr val="accent5">
                  <a:lumMod val="50000"/>
                </a:schemeClr>
              </a:solidFill>
              <a:latin typeface="Times New Roman" panose="02020603050405020304" pitchFamily="18" charset="0"/>
              <a:cs typeface="Times New Roman" panose="02020603050405020304" pitchFamily="18" charset="0"/>
            </a:endParaRPr>
          </a:p>
          <a:p>
            <a:endParaRPr lang="sv-SE" dirty="0" smtClean="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L5 Recurrent Neural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Sequence and</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L7  Hopfield </a:t>
            </a:r>
            <a:r>
              <a:rPr lang="sv-SE" dirty="0">
                <a:solidFill>
                  <a:schemeClr val="accent5">
                    <a:lumMod val="50000"/>
                  </a:schemeClr>
                </a:solidFill>
                <a:latin typeface="Times New Roman" panose="02020603050405020304" pitchFamily="18" charset="0"/>
                <a:cs typeface="Times New Roman" panose="02020603050405020304" pitchFamily="18" charset="0"/>
              </a:rPr>
              <a:t>Networks and </a:t>
            </a:r>
            <a:endParaRPr lang="sv-SE" dirty="0" smtClean="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rgbClr val="FF0000"/>
                </a:solidFill>
                <a:latin typeface="Times New Roman" panose="02020603050405020304" pitchFamily="18" charset="0"/>
                <a:cs typeface="Times New Roman" panose="02020603050405020304" pitchFamily="18" charset="0"/>
              </a:rPr>
              <a:t>Perception</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Networks (RNN)	</a:t>
            </a:r>
            <a:r>
              <a:rPr lang="sv-SE" dirty="0" smtClean="0">
                <a:solidFill>
                  <a:srgbClr val="FF0000"/>
                </a:solidFill>
                <a:latin typeface="Times New Roman" panose="02020603050405020304" pitchFamily="18" charset="0"/>
                <a:cs typeface="Times New Roman" panose="02020603050405020304" pitchFamily="18" charset="0"/>
              </a:rPr>
              <a:t>temporal data</a:t>
            </a:r>
            <a:r>
              <a:rPr lang="sv-SE" dirty="0" smtClean="0">
                <a:solidFill>
                  <a:schemeClr val="accent5">
                    <a:lumMod val="50000"/>
                  </a:schemeClr>
                </a:solidFill>
                <a:latin typeface="Times New Roman" panose="02020603050405020304" pitchFamily="18" charset="0"/>
                <a:cs typeface="Times New Roman" panose="02020603050405020304" pitchFamily="18" charset="0"/>
              </a:rPr>
              <a:t>		       Boltzman </a:t>
            </a:r>
            <a:r>
              <a:rPr lang="sv-SE" dirty="0">
                <a:solidFill>
                  <a:schemeClr val="accent5">
                    <a:lumMod val="50000"/>
                  </a:schemeClr>
                </a:solidFill>
                <a:latin typeface="Times New Roman" panose="02020603050405020304" pitchFamily="18" charset="0"/>
                <a:cs typeface="Times New Roman" panose="02020603050405020304" pitchFamily="18" charset="0"/>
              </a:rPr>
              <a:t>Machines</a:t>
            </a:r>
            <a:endParaRPr lang="sv-SE" dirty="0" smtClean="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L8  Convolutional Neural</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Networks (CNN)</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L9 Deep Learning and </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recent developments</a:t>
            </a:r>
            <a:endParaRPr lang="en-US" dirty="0">
              <a:solidFill>
                <a:schemeClr val="accent5">
                  <a:lumMod val="50000"/>
                </a:schemeClr>
              </a:solidFill>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4433104" y="1990846"/>
            <a:ext cx="11574" cy="486136"/>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493134" y="3846653"/>
            <a:ext cx="1483489" cy="1188334"/>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454324" y="3846653"/>
            <a:ext cx="11574" cy="486136"/>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647925" y="1886673"/>
            <a:ext cx="2616399" cy="590309"/>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17672" y="2781782"/>
            <a:ext cx="11574" cy="486136"/>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70522" y="5541379"/>
            <a:ext cx="787078" cy="489031"/>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053559" y="5052348"/>
            <a:ext cx="2210765" cy="885465"/>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465898" y="5017626"/>
            <a:ext cx="0" cy="749460"/>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306046" y="3113590"/>
            <a:ext cx="0" cy="1219199"/>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981440" y="914400"/>
            <a:ext cx="619760" cy="1562582"/>
          </a:xfrm>
          <a:prstGeom prst="line">
            <a:avLst/>
          </a:prstGeom>
          <a:ln w="762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606858" y="5856276"/>
            <a:ext cx="0" cy="749460"/>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907599" y="5856276"/>
            <a:ext cx="1724575" cy="646331"/>
          </a:xfrm>
          <a:prstGeom prst="rect">
            <a:avLst/>
          </a:prstGeom>
          <a:noFill/>
        </p:spPr>
        <p:txBody>
          <a:bodyPr wrap="none" rtlCol="0">
            <a:spAutoFit/>
          </a:bodyPr>
          <a:lstStyle/>
          <a:p>
            <a:r>
              <a:rPr lang="sv-SE" b="1" dirty="0" smtClean="0">
                <a:latin typeface="Times New Roman" panose="02020603050405020304" pitchFamily="18" charset="0"/>
                <a:cs typeface="Times New Roman" panose="02020603050405020304" pitchFamily="18" charset="0"/>
              </a:rPr>
              <a:t>Development of</a:t>
            </a:r>
          </a:p>
          <a:p>
            <a:r>
              <a:rPr lang="sv-SE" b="1" dirty="0">
                <a:latin typeface="Times New Roman" panose="02020603050405020304" pitchFamily="18" charset="0"/>
                <a:cs typeface="Times New Roman" panose="02020603050405020304" pitchFamily="18" charset="0"/>
              </a:rPr>
              <a:t>t</a:t>
            </a:r>
            <a:r>
              <a:rPr lang="sv-SE" b="1" dirty="0" smtClean="0">
                <a:latin typeface="Times New Roman" panose="02020603050405020304" pitchFamily="18" charset="0"/>
                <a:cs typeface="Times New Roman" panose="02020603050405020304" pitchFamily="18" charset="0"/>
              </a:rPr>
              <a:t>he ANN field</a:t>
            </a:r>
            <a:endParaRPr lang="en-US" b="1" dirty="0">
              <a:latin typeface="Times New Roman" panose="02020603050405020304" pitchFamily="18" charset="0"/>
              <a:cs typeface="Times New Roman" panose="02020603050405020304" pitchFamily="18" charset="0"/>
            </a:endParaRPr>
          </a:p>
        </p:txBody>
      </p:sp>
      <p:sp>
        <p:nvSpPr>
          <p:cNvPr id="3" name="Rectangle 2"/>
          <p:cNvSpPr/>
          <p:nvPr/>
        </p:nvSpPr>
        <p:spPr>
          <a:xfrm>
            <a:off x="3528717" y="6421070"/>
            <a:ext cx="2820516" cy="369332"/>
          </a:xfrm>
          <a:prstGeom prst="rect">
            <a:avLst/>
          </a:prstGeom>
        </p:spPr>
        <p:txBody>
          <a:bodyPr wrap="none">
            <a:spAutoFit/>
          </a:bodyPr>
          <a:lstStyle/>
          <a:p>
            <a:r>
              <a:rPr lang="sv-SE" dirty="0">
                <a:solidFill>
                  <a:schemeClr val="accent5">
                    <a:lumMod val="50000"/>
                  </a:schemeClr>
                </a:solidFill>
                <a:latin typeface="Times New Roman" panose="02020603050405020304" pitchFamily="18" charset="0"/>
                <a:cs typeface="Times New Roman" panose="02020603050405020304" pitchFamily="18" charset="0"/>
              </a:rPr>
              <a:t>L10 Tutorial on assignments</a:t>
            </a:r>
            <a:endParaRPr lang="en-US"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6190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nvSpPr>
        <p:spPr>
          <a:xfrm>
            <a:off x="307975" y="265598"/>
            <a:ext cx="4708340" cy="584775"/>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Hebbian Learning  (1947)</a:t>
            </a:r>
            <a:endParaRPr lang="sv-SE" sz="3200" b="1" dirty="0">
              <a:latin typeface="Times New Roman" panose="02020603050405020304" pitchFamily="18" charset="0"/>
              <a:cs typeface="Times New Roman" panose="02020603050405020304" pitchFamily="18" charset="0"/>
            </a:endParaRPr>
          </a:p>
        </p:txBody>
      </p:sp>
      <p:sp>
        <p:nvSpPr>
          <p:cNvPr id="6" name="Rectangle 5"/>
          <p:cNvSpPr/>
          <p:nvPr/>
        </p:nvSpPr>
        <p:spPr>
          <a:xfrm>
            <a:off x="238401" y="1108034"/>
            <a:ext cx="7767513" cy="4462760"/>
          </a:xfrm>
          <a:prstGeom prst="rect">
            <a:avLst/>
          </a:prstGeom>
        </p:spPr>
        <p:txBody>
          <a:bodyPr wrap="square">
            <a:spAutoFit/>
          </a:bodyPr>
          <a:lstStyle/>
          <a:p>
            <a:r>
              <a:rPr lang="en-US" b="1" dirty="0" err="1" smtClean="0">
                <a:latin typeface="Times New Roman" panose="02020603050405020304" pitchFamily="18" charset="0"/>
                <a:cs typeface="Times New Roman" panose="02020603050405020304" pitchFamily="18" charset="0"/>
              </a:rPr>
              <a:t>Hebbian</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a:t>
            </a:r>
            <a:r>
              <a:rPr lang="en-US" b="1" dirty="0" smtClean="0">
                <a:latin typeface="Times New Roman" panose="02020603050405020304" pitchFamily="18" charset="0"/>
                <a:cs typeface="Times New Roman" panose="02020603050405020304" pitchFamily="18" charset="0"/>
              </a:rPr>
              <a:t>earning </a:t>
            </a:r>
            <a:r>
              <a:rPr lang="en-US" b="1" dirty="0">
                <a:latin typeface="Times New Roman" panose="02020603050405020304" pitchFamily="18" charset="0"/>
                <a:cs typeface="Times New Roman" panose="02020603050405020304" pitchFamily="18" charset="0"/>
              </a:rPr>
              <a:t>theory</a:t>
            </a:r>
            <a:r>
              <a:rPr lang="en-US" dirty="0">
                <a:latin typeface="Times New Roman" panose="02020603050405020304" pitchFamily="18" charset="0"/>
                <a:cs typeface="Times New Roman" panose="02020603050405020304" pitchFamily="18" charset="0"/>
              </a:rPr>
              <a:t> is a neuroscientific theory claiming that an increase in synaptic efficacy arises from a presynaptic cell's repeated and persistent stimulation of a postsynaptic cell.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theory was introduced by Donald Hebb in his 1949 book </a:t>
            </a:r>
            <a:r>
              <a:rPr lang="en-US" i="1" dirty="0">
                <a:latin typeface="Times New Roman" panose="02020603050405020304" pitchFamily="18" charset="0"/>
                <a:cs typeface="Times New Roman" panose="02020603050405020304" pitchFamily="18" charset="0"/>
              </a:rPr>
              <a:t>The Organization of Behavior</a:t>
            </a:r>
            <a:r>
              <a:rPr lang="en-US" dirty="0">
                <a:latin typeface="Times New Roman" panose="02020603050405020304" pitchFamily="18" charset="0"/>
                <a:cs typeface="Times New Roman" panose="02020603050405020304" pitchFamily="18" charset="0"/>
              </a:rPr>
              <a:t>. The theory is also called Hebb's rule, Hebb's postulate or  Cell Assembly theory. </a:t>
            </a:r>
          </a:p>
          <a:p>
            <a:endParaRPr lang="en-US" sz="1400"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Hebb expressed himself as follows:</a:t>
            </a:r>
          </a:p>
          <a:p>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Let </a:t>
            </a:r>
            <a:r>
              <a:rPr lang="en-US" i="1" dirty="0">
                <a:latin typeface="Times New Roman" panose="02020603050405020304" pitchFamily="18" charset="0"/>
                <a:cs typeface="Times New Roman" panose="02020603050405020304" pitchFamily="18" charset="0"/>
              </a:rPr>
              <a:t>us assume that the persistence or repetition of a </a:t>
            </a:r>
            <a:r>
              <a:rPr lang="en-US" i="1" dirty="0" smtClean="0">
                <a:latin typeface="Times New Roman" panose="02020603050405020304" pitchFamily="18" charset="0"/>
                <a:cs typeface="Times New Roman" panose="02020603050405020304" pitchFamily="18" charset="0"/>
              </a:rPr>
              <a:t>reverberator </a:t>
            </a:r>
            <a:r>
              <a:rPr lang="en-US" i="1" dirty="0">
                <a:latin typeface="Times New Roman" panose="02020603050405020304" pitchFamily="18" charset="0"/>
                <a:cs typeface="Times New Roman" panose="02020603050405020304" pitchFamily="18" charset="0"/>
              </a:rPr>
              <a:t>activity (or "trace") tends to induce lasting cellular changes that add to its stability. ... When an </a:t>
            </a:r>
            <a:r>
              <a:rPr lang="en-US" i="1" u="sng" dirty="0">
                <a:latin typeface="Times New Roman" panose="02020603050405020304" pitchFamily="18" charset="0"/>
                <a:cs typeface="Times New Roman" panose="02020603050405020304" pitchFamily="18" charset="0"/>
              </a:rPr>
              <a:t>axon</a:t>
            </a:r>
            <a:r>
              <a:rPr lang="en-US" i="1" dirty="0">
                <a:latin typeface="Times New Roman" panose="02020603050405020304" pitchFamily="18" charset="0"/>
                <a:cs typeface="Times New Roman" panose="02020603050405020304" pitchFamily="18" charset="0"/>
              </a:rPr>
              <a:t> of cell A is near enough to excite a cell B and repeatedly or persistently takes part in firing it, some growth process or metabolic change takes place in one or both cells such that A's efficiency, as one of the cells firing B, is </a:t>
            </a:r>
            <a:r>
              <a:rPr lang="en-US" i="1" dirty="0" smtClean="0">
                <a:latin typeface="Times New Roman" panose="02020603050405020304" pitchFamily="18" charset="0"/>
                <a:cs typeface="Times New Roman" panose="02020603050405020304" pitchFamily="18" charset="0"/>
              </a:rPr>
              <a:t>increased.´</a:t>
            </a:r>
            <a:endParaRPr lang="en-US" i="1" baseline="30000" dirty="0">
              <a:latin typeface="Times New Roman" panose="02020603050405020304" pitchFamily="18" charset="0"/>
              <a:cs typeface="Times New Roman" panose="02020603050405020304" pitchFamily="18" charset="0"/>
            </a:endParaRPr>
          </a:p>
          <a:p>
            <a:endParaRPr lang="sv-SE"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As it turns out neuron A has to fire slightly before B (temporal precedence) and not fully in parallell to manifest the causality relation. This elaboration of Hebb´s work is called </a:t>
            </a:r>
            <a:r>
              <a:rPr lang="en-US" dirty="0" smtClean="0">
                <a:latin typeface="Times New Roman" panose="02020603050405020304" pitchFamily="18" charset="0"/>
                <a:cs typeface="Times New Roman" panose="02020603050405020304" pitchFamily="18" charset="0"/>
              </a:rPr>
              <a:t>spike-timing-dependent plasticity (STDP).</a:t>
            </a:r>
            <a:endParaRPr lang="en-US" dirty="0">
              <a:latin typeface="Times New Roman" panose="02020603050405020304" pitchFamily="18" charset="0"/>
              <a:cs typeface="Times New Roman" panose="02020603050405020304" pitchFamily="18" charset="0"/>
            </a:endParaRPr>
          </a:p>
        </p:txBody>
      </p:sp>
      <p:pic>
        <p:nvPicPr>
          <p:cNvPr id="2050" name="Picture 2" descr="Image result for hebbian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5246" y="1002389"/>
            <a:ext cx="3550006" cy="4370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722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8" name="Rectangle 8"/>
          <p:cNvSpPr>
            <a:spLocks noChangeArrowheads="1"/>
          </p:cNvSpPr>
          <p:nvPr/>
        </p:nvSpPr>
        <p:spPr bwMode="auto">
          <a:xfrm>
            <a:off x="710067" y="719139"/>
            <a:ext cx="8382000" cy="5201424"/>
          </a:xfrm>
          <a:prstGeom prst="rect">
            <a:avLst/>
          </a:prstGeom>
          <a:noFill/>
          <a:ln w="12700" cap="sq">
            <a:noFill/>
            <a:miter lim="800000"/>
            <a:headEnd type="none" w="sm" len="sm"/>
            <a:tailEnd type="none" w="sm" len="sm"/>
          </a:ln>
          <a:effectLst/>
        </p:spPr>
        <p:txBody>
          <a:bodyPr>
            <a:spAutoFit/>
          </a:bodyPr>
          <a:lstStyle/>
          <a:p>
            <a:pPr>
              <a:defRPr/>
            </a:pPr>
            <a:r>
              <a:rPr lang="en-US" sz="3200" b="1" dirty="0" err="1">
                <a:latin typeface="Times New Roman" pitchFamily="18" charset="0"/>
              </a:rPr>
              <a:t>Hebbian</a:t>
            </a:r>
            <a:r>
              <a:rPr lang="en-US" sz="3200" b="1" dirty="0">
                <a:latin typeface="Times New Roman" pitchFamily="18" charset="0"/>
              </a:rPr>
              <a:t> </a:t>
            </a:r>
            <a:r>
              <a:rPr lang="en-US" sz="3200" b="1" dirty="0" smtClean="0">
                <a:latin typeface="Times New Roman" pitchFamily="18" charset="0"/>
              </a:rPr>
              <a:t>Learning </a:t>
            </a:r>
            <a:r>
              <a:rPr lang="en-US" sz="3200" b="1" dirty="0">
                <a:latin typeface="Times New Roman" pitchFamily="18" charset="0"/>
              </a:rPr>
              <a:t>in </a:t>
            </a:r>
            <a:r>
              <a:rPr lang="en-US" sz="3200" b="1" dirty="0" smtClean="0">
                <a:latin typeface="Times New Roman" pitchFamily="18" charset="0"/>
              </a:rPr>
              <a:t>an </a:t>
            </a:r>
          </a:p>
          <a:p>
            <a:pPr>
              <a:defRPr/>
            </a:pPr>
            <a:r>
              <a:rPr lang="en-US" sz="3200" b="1" dirty="0" smtClean="0">
                <a:latin typeface="Times New Roman" pitchFamily="18" charset="0"/>
              </a:rPr>
              <a:t>Artificial Neural </a:t>
            </a:r>
            <a:r>
              <a:rPr lang="en-US" sz="3200" b="1" dirty="0">
                <a:latin typeface="Times New Roman" pitchFamily="18" charset="0"/>
              </a:rPr>
              <a:t>N</a:t>
            </a:r>
            <a:r>
              <a:rPr lang="en-US" sz="3200" b="1" dirty="0" smtClean="0">
                <a:latin typeface="Times New Roman" pitchFamily="18" charset="0"/>
              </a:rPr>
              <a:t>etwork</a:t>
            </a:r>
          </a:p>
          <a:p>
            <a:pPr>
              <a:defRPr/>
            </a:pPr>
            <a:endParaRPr lang="sv-SE" sz="1600" b="1" dirty="0" smtClean="0">
              <a:latin typeface="Times New Roman" pitchFamily="18" charset="0"/>
            </a:endParaRPr>
          </a:p>
          <a:p>
            <a:pPr>
              <a:defRPr/>
            </a:pPr>
            <a:r>
              <a:rPr lang="en-US" dirty="0">
                <a:latin typeface="Times New Roman" panose="02020603050405020304" pitchFamily="18" charset="0"/>
                <a:cs typeface="Times New Roman" panose="02020603050405020304" pitchFamily="18" charset="0"/>
              </a:rPr>
              <a:t>The theory is often summarized as "Cells that fire together wire </a:t>
            </a:r>
            <a:r>
              <a:rPr lang="en-US" dirty="0" smtClean="0">
                <a:latin typeface="Times New Roman" panose="02020603050405020304" pitchFamily="18" charset="0"/>
                <a:cs typeface="Times New Roman" panose="02020603050405020304" pitchFamily="18" charset="0"/>
              </a:rPr>
              <a:t>together¨.</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defRPr/>
            </a:pPr>
            <a:endParaRPr lang="sv-SE" b="1"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It is an attempt to explain synaptic plasticity, the adaptation of brain neurons during the learning process. </a:t>
            </a:r>
            <a:r>
              <a:rPr lang="sv-SE" dirty="0">
                <a:latin typeface="Times New Roman" panose="02020603050405020304" pitchFamily="18" charset="0"/>
                <a:cs typeface="Times New Roman" panose="02020603050405020304" pitchFamily="18" charset="0"/>
              </a:rPr>
              <a:t>In an ANN setting, the plasticity is implemented through adaption of weights</a:t>
            </a:r>
            <a:r>
              <a:rPr lang="sv-SE" dirty="0" smtClean="0">
                <a:latin typeface="Times New Roman" panose="02020603050405020304" pitchFamily="18" charset="0"/>
                <a:cs typeface="Times New Roman" panose="02020603050405020304" pitchFamily="18" charset="0"/>
              </a:rPr>
              <a:t>.</a:t>
            </a:r>
            <a:endParaRPr lang="en-US" b="1" dirty="0">
              <a:latin typeface="Times New Roman" pitchFamily="18" charset="0"/>
            </a:endParaRPr>
          </a:p>
          <a:p>
            <a:pPr marL="460375" indent="-460375">
              <a:spcBef>
                <a:spcPct val="50000"/>
              </a:spcBef>
              <a:tabLst>
                <a:tab pos="288925" algn="l"/>
              </a:tabLst>
              <a:defRPr/>
            </a:pPr>
            <a:r>
              <a:rPr lang="en-US" dirty="0" smtClean="0">
                <a:latin typeface="Times New Roman" pitchFamily="18" charset="0"/>
              </a:rPr>
              <a:t>Hebb’s </a:t>
            </a:r>
            <a:r>
              <a:rPr lang="en-US" dirty="0">
                <a:latin typeface="Times New Roman" pitchFamily="18" charset="0"/>
              </a:rPr>
              <a:t>Law </a:t>
            </a:r>
            <a:r>
              <a:rPr lang="en-US" dirty="0" smtClean="0">
                <a:latin typeface="Times New Roman" pitchFamily="18" charset="0"/>
              </a:rPr>
              <a:t>can </a:t>
            </a:r>
            <a:r>
              <a:rPr lang="en-US" dirty="0">
                <a:latin typeface="Times New Roman" pitchFamily="18" charset="0"/>
              </a:rPr>
              <a:t>be represented in the form of </a:t>
            </a:r>
            <a:r>
              <a:rPr lang="en-US" dirty="0" smtClean="0">
                <a:latin typeface="Times New Roman" pitchFamily="18" charset="0"/>
              </a:rPr>
              <a:t>two </a:t>
            </a:r>
            <a:r>
              <a:rPr lang="en-US" dirty="0">
                <a:latin typeface="Times New Roman" pitchFamily="18" charset="0"/>
              </a:rPr>
              <a:t>rules:</a:t>
            </a:r>
          </a:p>
          <a:p>
            <a:pPr marL="460375" indent="-460375">
              <a:spcBef>
                <a:spcPct val="50000"/>
              </a:spcBef>
              <a:buFontTx/>
              <a:buAutoNum type="arabicPeriod"/>
              <a:tabLst>
                <a:tab pos="288925" algn="l"/>
              </a:tabLst>
              <a:defRPr/>
            </a:pPr>
            <a:r>
              <a:rPr lang="en-US" dirty="0">
                <a:latin typeface="Times New Roman" pitchFamily="18" charset="0"/>
              </a:rPr>
              <a:t>If two neurons on either side of a connection </a:t>
            </a:r>
            <a:r>
              <a:rPr lang="en-US" dirty="0" smtClean="0">
                <a:latin typeface="Times New Roman" pitchFamily="18" charset="0"/>
              </a:rPr>
              <a:t>(synapse) are </a:t>
            </a:r>
            <a:r>
              <a:rPr lang="en-US" dirty="0">
                <a:latin typeface="Times New Roman" pitchFamily="18" charset="0"/>
              </a:rPr>
              <a:t>activated synchronously, then the weight of </a:t>
            </a:r>
            <a:r>
              <a:rPr lang="en-US" dirty="0" smtClean="0">
                <a:latin typeface="Times New Roman" pitchFamily="18" charset="0"/>
              </a:rPr>
              <a:t>that </a:t>
            </a:r>
            <a:r>
              <a:rPr lang="en-US" dirty="0">
                <a:latin typeface="Times New Roman" pitchFamily="18" charset="0"/>
              </a:rPr>
              <a:t>connection is increased.</a:t>
            </a:r>
          </a:p>
          <a:p>
            <a:pPr marL="460375" indent="-460375">
              <a:spcBef>
                <a:spcPct val="50000"/>
              </a:spcBef>
              <a:buFontTx/>
              <a:buAutoNum type="arabicPeriod"/>
              <a:tabLst>
                <a:tab pos="288925" algn="l"/>
              </a:tabLst>
              <a:defRPr/>
            </a:pPr>
            <a:r>
              <a:rPr lang="en-US" dirty="0">
                <a:latin typeface="Times New Roman" pitchFamily="18" charset="0"/>
              </a:rPr>
              <a:t>If two neurons on either side of a connection </a:t>
            </a:r>
            <a:r>
              <a:rPr lang="en-US" dirty="0" smtClean="0">
                <a:latin typeface="Times New Roman" pitchFamily="18" charset="0"/>
              </a:rPr>
              <a:t>(synapse) are </a:t>
            </a:r>
            <a:r>
              <a:rPr lang="en-US" dirty="0">
                <a:latin typeface="Times New Roman" pitchFamily="18" charset="0"/>
              </a:rPr>
              <a:t>activated asynchronously, then the </a:t>
            </a:r>
            <a:r>
              <a:rPr lang="en-US" dirty="0" smtClean="0">
                <a:latin typeface="Times New Roman" pitchFamily="18" charset="0"/>
              </a:rPr>
              <a:t>weight </a:t>
            </a:r>
            <a:r>
              <a:rPr lang="en-US" dirty="0">
                <a:latin typeface="Times New Roman" pitchFamily="18" charset="0"/>
              </a:rPr>
              <a:t>of that connection is decreased.       </a:t>
            </a:r>
            <a:endParaRPr lang="en-US" dirty="0" smtClean="0">
              <a:latin typeface="Times New Roman" pitchFamily="18" charset="0"/>
            </a:endParaRPr>
          </a:p>
          <a:p>
            <a:pPr>
              <a:spcBef>
                <a:spcPct val="50000"/>
              </a:spcBef>
              <a:tabLst>
                <a:tab pos="288925" algn="l"/>
              </a:tabLst>
              <a:defRPr/>
            </a:pPr>
            <a:r>
              <a:rPr lang="en-US" dirty="0" smtClean="0">
                <a:latin typeface="Times New Roman" pitchFamily="18" charset="0"/>
              </a:rPr>
              <a:t>Hebb’s </a:t>
            </a:r>
            <a:r>
              <a:rPr lang="en-US" dirty="0">
                <a:latin typeface="Times New Roman" pitchFamily="18" charset="0"/>
              </a:rPr>
              <a:t>Law provides the basis for </a:t>
            </a:r>
            <a:r>
              <a:rPr lang="en-US" dirty="0" smtClean="0">
                <a:latin typeface="Times New Roman" pitchFamily="18" charset="0"/>
              </a:rPr>
              <a:t>unsupervised learning. Learning </a:t>
            </a:r>
            <a:r>
              <a:rPr lang="en-US" dirty="0">
                <a:latin typeface="Times New Roman" pitchFamily="18" charset="0"/>
              </a:rPr>
              <a:t>here is a local </a:t>
            </a:r>
            <a:r>
              <a:rPr lang="en-US" dirty="0" smtClean="0">
                <a:latin typeface="Times New Roman" pitchFamily="18" charset="0"/>
              </a:rPr>
              <a:t>phenomenon </a:t>
            </a:r>
            <a:r>
              <a:rPr lang="en-US" dirty="0">
                <a:latin typeface="Times New Roman" pitchFamily="18" charset="0"/>
              </a:rPr>
              <a:t>occurring without feedback from </a:t>
            </a:r>
            <a:r>
              <a:rPr lang="en-US" dirty="0" smtClean="0">
                <a:latin typeface="Times New Roman" pitchFamily="18" charset="0"/>
              </a:rPr>
              <a:t>the </a:t>
            </a:r>
            <a:r>
              <a:rPr lang="en-US" dirty="0">
                <a:latin typeface="Times New Roman" pitchFamily="18" charset="0"/>
              </a:rPr>
              <a:t>environment</a:t>
            </a:r>
            <a:r>
              <a:rPr lang="en-US" dirty="0" smtClean="0">
                <a:latin typeface="Times New Roman" pitchFamily="18" charset="0"/>
              </a:rPr>
              <a:t>.</a:t>
            </a:r>
          </a:p>
        </p:txBody>
      </p:sp>
    </p:spTree>
    <p:extLst>
      <p:ext uri="{BB962C8B-B14F-4D97-AF65-F5344CB8AC3E}">
        <p14:creationId xmlns:p14="http://schemas.microsoft.com/office/powerpoint/2010/main" val="238220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ChangeArrowheads="1"/>
          </p:cNvSpPr>
          <p:nvPr/>
        </p:nvSpPr>
        <p:spPr bwMode="auto">
          <a:xfrm>
            <a:off x="171236" y="260558"/>
            <a:ext cx="5243744" cy="584775"/>
          </a:xfrm>
          <a:prstGeom prst="rect">
            <a:avLst/>
          </a:prstGeom>
          <a:noFill/>
          <a:ln w="12700" cap="sq">
            <a:noFill/>
            <a:miter lim="800000"/>
            <a:headEnd type="none" w="sm" len="sm"/>
            <a:tailEnd type="none" w="sm" len="sm"/>
          </a:ln>
          <a:effectLst/>
        </p:spPr>
        <p:txBody>
          <a:bodyPr wrap="none">
            <a:spAutoFit/>
          </a:bodyPr>
          <a:lstStyle/>
          <a:p>
            <a:pPr algn="ctr">
              <a:defRPr/>
            </a:pPr>
            <a:r>
              <a:rPr lang="en-US" sz="3200" b="1" dirty="0" err="1">
                <a:latin typeface="Times New Roman" pitchFamily="18" charset="0"/>
              </a:rPr>
              <a:t>Hebbian</a:t>
            </a:r>
            <a:r>
              <a:rPr lang="en-US" sz="3200" b="1" dirty="0">
                <a:latin typeface="Times New Roman" pitchFamily="18" charset="0"/>
              </a:rPr>
              <a:t> </a:t>
            </a:r>
            <a:r>
              <a:rPr lang="en-US" sz="3200" b="1" dirty="0" smtClean="0">
                <a:latin typeface="Times New Roman" pitchFamily="18" charset="0"/>
              </a:rPr>
              <a:t>Learning </a:t>
            </a:r>
            <a:r>
              <a:rPr lang="en-US" sz="3200" b="1" dirty="0">
                <a:latin typeface="Times New Roman" pitchFamily="18" charset="0"/>
              </a:rPr>
              <a:t>algorithm</a:t>
            </a:r>
          </a:p>
        </p:txBody>
      </p:sp>
      <p:sp>
        <p:nvSpPr>
          <p:cNvPr id="2" name="TextBox 1"/>
          <p:cNvSpPr txBox="1"/>
          <p:nvPr/>
        </p:nvSpPr>
        <p:spPr>
          <a:xfrm>
            <a:off x="624094" y="1160807"/>
            <a:ext cx="9629559" cy="6014339"/>
          </a:xfrm>
          <a:prstGeom prst="rect">
            <a:avLst/>
          </a:prstGeom>
          <a:noFill/>
        </p:spPr>
        <p:txBody>
          <a:bodyPr wrap="none" rtlCol="0">
            <a:spAutoFit/>
          </a:bodyPr>
          <a:lstStyle/>
          <a:p>
            <a:pPr marL="342900" indent="-342900">
              <a:lnSpc>
                <a:spcPct val="95000"/>
              </a:lnSpc>
              <a:spcBef>
                <a:spcPct val="50000"/>
              </a:spcBef>
              <a:defRPr/>
            </a:pPr>
            <a:r>
              <a:rPr lang="en-US" b="1" dirty="0">
                <a:latin typeface="Times New Roman" pitchFamily="18" charset="0"/>
              </a:rPr>
              <a:t>Step 1: </a:t>
            </a:r>
            <a:r>
              <a:rPr lang="en-US" b="1" dirty="0" smtClean="0">
                <a:latin typeface="Times New Roman" pitchFamily="18" charset="0"/>
              </a:rPr>
              <a:t>Initialization</a:t>
            </a:r>
            <a:r>
              <a:rPr lang="en-US" b="1" dirty="0">
                <a:latin typeface="Times New Roman" pitchFamily="18" charset="0"/>
              </a:rPr>
              <a:t>.</a:t>
            </a:r>
            <a:r>
              <a:rPr lang="en-US" sz="2400" b="1" dirty="0">
                <a:latin typeface="Times New Roman" pitchFamily="18" charset="0"/>
              </a:rPr>
              <a:t>  </a:t>
            </a:r>
          </a:p>
          <a:p>
            <a:pPr marL="342900" indent="-342900">
              <a:lnSpc>
                <a:spcPct val="95000"/>
              </a:lnSpc>
              <a:spcBef>
                <a:spcPct val="50000"/>
              </a:spcBef>
              <a:defRPr/>
            </a:pPr>
            <a:r>
              <a:rPr lang="en-US" dirty="0">
                <a:latin typeface="Times New Roman" pitchFamily="18" charset="0"/>
              </a:rPr>
              <a:t> Set initial synaptic weights and thresholds to small random values in </a:t>
            </a:r>
            <a:r>
              <a:rPr lang="en-US" dirty="0" smtClean="0">
                <a:latin typeface="Times New Roman" pitchFamily="18" charset="0"/>
              </a:rPr>
              <a:t>the interval </a:t>
            </a:r>
            <a:r>
              <a:rPr lang="en-US" dirty="0">
                <a:latin typeface="Times New Roman" pitchFamily="18" charset="0"/>
              </a:rPr>
              <a:t>[0, </a:t>
            </a:r>
            <a:r>
              <a:rPr lang="en-US" dirty="0" smtClean="0">
                <a:latin typeface="Times New Roman" pitchFamily="18" charset="0"/>
              </a:rPr>
              <a:t>1].</a:t>
            </a:r>
          </a:p>
          <a:p>
            <a:pPr marL="342900" indent="-342900">
              <a:lnSpc>
                <a:spcPct val="95000"/>
              </a:lnSpc>
              <a:spcBef>
                <a:spcPct val="50000"/>
              </a:spcBef>
              <a:defRPr/>
            </a:pPr>
            <a:endParaRPr lang="en-US" sz="1000" dirty="0">
              <a:latin typeface="Times New Roman" pitchFamily="18" charset="0"/>
            </a:endParaRPr>
          </a:p>
          <a:p>
            <a:pPr marL="342900" indent="-342900">
              <a:lnSpc>
                <a:spcPct val="95000"/>
              </a:lnSpc>
              <a:spcBef>
                <a:spcPct val="50000"/>
              </a:spcBef>
              <a:defRPr/>
            </a:pPr>
            <a:r>
              <a:rPr lang="en-US" b="1" dirty="0">
                <a:latin typeface="Times New Roman" pitchFamily="18" charset="0"/>
              </a:rPr>
              <a:t>Step 2: Activation.</a:t>
            </a:r>
            <a:r>
              <a:rPr lang="en-US" sz="2400" b="1" dirty="0">
                <a:latin typeface="Times New Roman" pitchFamily="18" charset="0"/>
              </a:rPr>
              <a:t>  </a:t>
            </a:r>
          </a:p>
          <a:p>
            <a:pPr marL="342900" indent="-342900">
              <a:lnSpc>
                <a:spcPct val="95000"/>
              </a:lnSpc>
              <a:spcBef>
                <a:spcPct val="50000"/>
              </a:spcBef>
              <a:defRPr/>
            </a:pPr>
            <a:r>
              <a:rPr lang="en-US" dirty="0">
                <a:latin typeface="Times New Roman" pitchFamily="18" charset="0"/>
              </a:rPr>
              <a:t>Compute the </a:t>
            </a:r>
            <a:r>
              <a:rPr lang="en-US" dirty="0" smtClean="0">
                <a:latin typeface="Times New Roman" pitchFamily="18" charset="0"/>
              </a:rPr>
              <a:t>postsynaptic neuron </a:t>
            </a:r>
            <a:r>
              <a:rPr lang="en-US" dirty="0">
                <a:latin typeface="Times New Roman" pitchFamily="18" charset="0"/>
              </a:rPr>
              <a:t>output </a:t>
            </a:r>
            <a:r>
              <a:rPr lang="en-US" dirty="0" smtClean="0">
                <a:latin typeface="Times New Roman" pitchFamily="18" charset="0"/>
              </a:rPr>
              <a:t> from the presynaptic inputs element Xi j in the data-item X j</a:t>
            </a:r>
          </a:p>
          <a:p>
            <a:pPr marL="342900" indent="-342900">
              <a:lnSpc>
                <a:spcPct val="95000"/>
              </a:lnSpc>
              <a:spcBef>
                <a:spcPct val="50000"/>
              </a:spcBef>
              <a:defRPr/>
            </a:pPr>
            <a:r>
              <a:rPr lang="en-US" i="1" dirty="0" smtClean="0">
                <a:latin typeface="Times New Roman" pitchFamily="18" charset="0"/>
              </a:rPr>
              <a:t>Y j </a:t>
            </a:r>
            <a:r>
              <a:rPr lang="en-US" i="1" dirty="0">
                <a:latin typeface="Times New Roman" pitchFamily="18" charset="0"/>
              </a:rPr>
              <a:t>= </a:t>
            </a:r>
            <a:r>
              <a:rPr lang="en-US" i="1" dirty="0" smtClean="0">
                <a:latin typeface="Times New Roman" pitchFamily="18" charset="0"/>
              </a:rPr>
              <a:t>if (Sum Xi j*Wi j </a:t>
            </a:r>
            <a:r>
              <a:rPr lang="en-SE" i="1" dirty="0">
                <a:latin typeface="Times New Roman" pitchFamily="18" charset="0"/>
              </a:rPr>
              <a:t>–</a:t>
            </a:r>
            <a:r>
              <a:rPr lang="en-US" i="1" dirty="0" smtClean="0">
                <a:latin typeface="Times New Roman" pitchFamily="18" charset="0"/>
              </a:rPr>
              <a:t>T)&gt;=0 then 1 else 0.</a:t>
            </a:r>
            <a:endParaRPr lang="en-US" i="1" dirty="0">
              <a:latin typeface="Times New Roman" pitchFamily="18" charset="0"/>
            </a:endParaRPr>
          </a:p>
          <a:p>
            <a:pPr marL="342900" indent="-342900">
              <a:spcBef>
                <a:spcPct val="50000"/>
              </a:spcBef>
              <a:defRPr/>
            </a:pPr>
            <a:r>
              <a:rPr lang="sv-SE" sz="1100" i="1" dirty="0">
                <a:latin typeface="Times New Roman" pitchFamily="18" charset="0"/>
              </a:rPr>
              <a:t>                          </a:t>
            </a:r>
            <a:r>
              <a:rPr lang="sv-SE" sz="1100" i="1" dirty="0" smtClean="0">
                <a:latin typeface="Times New Roman" pitchFamily="18" charset="0"/>
              </a:rPr>
              <a:t>    </a:t>
            </a:r>
            <a:r>
              <a:rPr lang="sv-SE" i="1" dirty="0">
                <a:latin typeface="Times New Roman" pitchFamily="18" charset="0"/>
              </a:rPr>
              <a:t>i = 1..n    </a:t>
            </a:r>
            <a:r>
              <a:rPr lang="sv-SE" i="1" dirty="0" smtClean="0">
                <a:latin typeface="Times New Roman" pitchFamily="18" charset="0"/>
              </a:rPr>
              <a:t>, </a:t>
            </a:r>
            <a:r>
              <a:rPr lang="sv-SE" sz="1600" i="1" dirty="0" smtClean="0">
                <a:latin typeface="Times New Roman" pitchFamily="18" charset="0"/>
              </a:rPr>
              <a:t>i  refers to inputs to postsynaptic neuron from presynaptic neurons</a:t>
            </a:r>
          </a:p>
          <a:p>
            <a:pPr marL="342900" indent="-342900">
              <a:spcBef>
                <a:spcPct val="50000"/>
              </a:spcBef>
              <a:defRPr/>
            </a:pPr>
            <a:r>
              <a:rPr lang="sv-SE" sz="1600" i="1" dirty="0">
                <a:latin typeface="Times New Roman" pitchFamily="18" charset="0"/>
              </a:rPr>
              <a:t> </a:t>
            </a:r>
            <a:r>
              <a:rPr lang="sv-SE" sz="1600" i="1" dirty="0" smtClean="0">
                <a:latin typeface="Times New Roman" pitchFamily="18" charset="0"/>
              </a:rPr>
              <a:t>                                        j   refers to the training instance (data-item)considered</a:t>
            </a:r>
            <a:endParaRPr lang="en-US" sz="1600" i="1" dirty="0">
              <a:latin typeface="Times New Roman" pitchFamily="18" charset="0"/>
            </a:endParaRPr>
          </a:p>
          <a:p>
            <a:pPr marL="342900" indent="-342900">
              <a:lnSpc>
                <a:spcPct val="95000"/>
              </a:lnSpc>
              <a:spcBef>
                <a:spcPct val="50000"/>
              </a:spcBef>
              <a:defRPr/>
            </a:pPr>
            <a:r>
              <a:rPr lang="en-US" sz="1600" i="1" dirty="0" smtClean="0">
                <a:latin typeface="Symbol" pitchFamily="18" charset="2"/>
              </a:rPr>
              <a:t>			    T</a:t>
            </a:r>
            <a:r>
              <a:rPr lang="en-US" sz="1600" i="1" dirty="0" smtClean="0">
                <a:latin typeface="Times New Roman" pitchFamily="18" charset="0"/>
              </a:rPr>
              <a:t> </a:t>
            </a:r>
            <a:r>
              <a:rPr lang="en-US" sz="1600" i="1" dirty="0">
                <a:latin typeface="Times New Roman" pitchFamily="18" charset="0"/>
              </a:rPr>
              <a:t>is the threshold value of neuron </a:t>
            </a:r>
            <a:endParaRPr lang="en-US" sz="1600" i="1" dirty="0" smtClean="0">
              <a:latin typeface="Times New Roman" pitchFamily="18" charset="0"/>
            </a:endParaRPr>
          </a:p>
          <a:p>
            <a:pPr marL="342900" indent="-342900">
              <a:lnSpc>
                <a:spcPct val="95000"/>
              </a:lnSpc>
              <a:spcBef>
                <a:spcPct val="50000"/>
              </a:spcBef>
              <a:defRPr/>
            </a:pPr>
            <a:endParaRPr lang="en-US" sz="1000" dirty="0" smtClean="0">
              <a:latin typeface="Times New Roman" pitchFamily="18" charset="0"/>
            </a:endParaRPr>
          </a:p>
          <a:p>
            <a:pPr marL="342900" indent="-342900">
              <a:lnSpc>
                <a:spcPct val="95000"/>
              </a:lnSpc>
              <a:spcBef>
                <a:spcPct val="50000"/>
              </a:spcBef>
              <a:defRPr/>
            </a:pPr>
            <a:r>
              <a:rPr lang="en-US" b="1" dirty="0">
                <a:latin typeface="Times New Roman" pitchFamily="18" charset="0"/>
              </a:rPr>
              <a:t>Step 3: </a:t>
            </a:r>
            <a:r>
              <a:rPr lang="en-US" b="1" dirty="0" smtClean="0">
                <a:latin typeface="Times New Roman" pitchFamily="18" charset="0"/>
              </a:rPr>
              <a:t>Learning</a:t>
            </a:r>
            <a:r>
              <a:rPr lang="en-US" b="1" dirty="0">
                <a:latin typeface="Times New Roman" pitchFamily="18" charset="0"/>
              </a:rPr>
              <a:t> </a:t>
            </a:r>
            <a:r>
              <a:rPr lang="en-SE" b="1" dirty="0" smtClean="0">
                <a:latin typeface="Times New Roman" pitchFamily="18" charset="0"/>
              </a:rPr>
              <a:t>–</a:t>
            </a:r>
            <a:r>
              <a:rPr lang="en-US" b="1" dirty="0" smtClean="0">
                <a:latin typeface="Times New Roman" pitchFamily="18" charset="0"/>
              </a:rPr>
              <a:t> </a:t>
            </a:r>
            <a:r>
              <a:rPr lang="en-US" dirty="0" smtClean="0">
                <a:latin typeface="Times New Roman" pitchFamily="18" charset="0"/>
              </a:rPr>
              <a:t>the activity </a:t>
            </a:r>
            <a:r>
              <a:rPr lang="en-US" dirty="0">
                <a:latin typeface="Times New Roman" pitchFamily="18" charset="0"/>
              </a:rPr>
              <a:t>product rule</a:t>
            </a:r>
            <a:endParaRPr lang="en-US" dirty="0" smtClean="0">
              <a:latin typeface="Times New Roman" pitchFamily="18" charset="0"/>
            </a:endParaRPr>
          </a:p>
          <a:p>
            <a:pPr marL="342900" indent="-342900">
              <a:lnSpc>
                <a:spcPct val="95000"/>
              </a:lnSpc>
              <a:spcBef>
                <a:spcPct val="50000"/>
              </a:spcBef>
              <a:defRPr/>
            </a:pPr>
            <a:r>
              <a:rPr lang="en-US" dirty="0">
                <a:latin typeface="Times New Roman" pitchFamily="18" charset="0"/>
              </a:rPr>
              <a:t>Update the weights in the </a:t>
            </a:r>
            <a:r>
              <a:rPr lang="en-US" dirty="0" smtClean="0">
                <a:latin typeface="Times New Roman" pitchFamily="18" charset="0"/>
              </a:rPr>
              <a:t>network. </a:t>
            </a:r>
            <a:r>
              <a:rPr lang="en-US" dirty="0">
                <a:latin typeface="Times New Roman" pitchFamily="18" charset="0"/>
              </a:rPr>
              <a:t>The weight correction is determined by the </a:t>
            </a:r>
            <a:r>
              <a:rPr lang="en-US" dirty="0" smtClean="0">
                <a:latin typeface="Times New Roman" pitchFamily="18" charset="0"/>
              </a:rPr>
              <a:t>activity </a:t>
            </a:r>
            <a:r>
              <a:rPr lang="en-US" dirty="0">
                <a:latin typeface="Times New Roman" pitchFamily="18" charset="0"/>
              </a:rPr>
              <a:t>product rule:</a:t>
            </a:r>
            <a:r>
              <a:rPr lang="en-US" dirty="0" smtClean="0">
                <a:latin typeface="Times New Roman" pitchFamily="18" charset="0"/>
              </a:rPr>
              <a:t> </a:t>
            </a:r>
          </a:p>
          <a:p>
            <a:pPr marL="342900" indent="-342900">
              <a:lnSpc>
                <a:spcPct val="95000"/>
              </a:lnSpc>
              <a:spcBef>
                <a:spcPct val="50000"/>
              </a:spcBef>
              <a:defRPr/>
            </a:pPr>
            <a:r>
              <a:rPr lang="sv-SE" dirty="0" smtClean="0">
                <a:latin typeface="Times New Roman" pitchFamily="18" charset="0"/>
              </a:rPr>
              <a:t>	</a:t>
            </a:r>
            <a:r>
              <a:rPr lang="sv-SE" dirty="0">
                <a:latin typeface="Times New Roman" pitchFamily="18" charset="0"/>
              </a:rPr>
              <a:t> </a:t>
            </a:r>
            <a:r>
              <a:rPr lang="sv-SE" dirty="0" smtClean="0">
                <a:latin typeface="Times New Roman" pitchFamily="18" charset="0"/>
              </a:rPr>
              <a:t>Wi j+1 </a:t>
            </a:r>
            <a:r>
              <a:rPr lang="sv-SE" dirty="0">
                <a:latin typeface="Times New Roman" pitchFamily="18" charset="0"/>
              </a:rPr>
              <a:t>=  </a:t>
            </a:r>
            <a:r>
              <a:rPr lang="sv-SE" dirty="0" smtClean="0">
                <a:latin typeface="Times New Roman" pitchFamily="18" charset="0"/>
              </a:rPr>
              <a:t>Wi j </a:t>
            </a:r>
            <a:r>
              <a:rPr lang="sv-SE" dirty="0">
                <a:latin typeface="Times New Roman" pitchFamily="18" charset="0"/>
              </a:rPr>
              <a:t>+</a:t>
            </a:r>
            <a:r>
              <a:rPr lang="en-US" sz="1600" i="1" dirty="0">
                <a:latin typeface="Symbol" pitchFamily="18" charset="2"/>
              </a:rPr>
              <a:t>a</a:t>
            </a:r>
            <a:r>
              <a:rPr lang="sv-SE" dirty="0">
                <a:latin typeface="Times New Roman" pitchFamily="18" charset="0"/>
              </a:rPr>
              <a:t> * </a:t>
            </a:r>
            <a:r>
              <a:rPr lang="sv-SE" dirty="0" smtClean="0">
                <a:latin typeface="Times New Roman" pitchFamily="18" charset="0"/>
              </a:rPr>
              <a:t>Y j*Xi j  </a:t>
            </a:r>
            <a:r>
              <a:rPr lang="en-US" dirty="0" smtClean="0">
                <a:latin typeface="Times New Roman" pitchFamily="18" charset="0"/>
              </a:rPr>
              <a:t>where </a:t>
            </a:r>
            <a:r>
              <a:rPr lang="en-US" i="1" dirty="0">
                <a:latin typeface="Symbol" pitchFamily="18" charset="2"/>
              </a:rPr>
              <a:t>a</a:t>
            </a:r>
            <a:r>
              <a:rPr lang="en-US" i="1" dirty="0">
                <a:latin typeface="Symbol,Italic" charset="0"/>
              </a:rPr>
              <a:t> </a:t>
            </a:r>
            <a:r>
              <a:rPr lang="en-US" dirty="0">
                <a:latin typeface="Times New Roman" pitchFamily="18" charset="0"/>
              </a:rPr>
              <a:t>is the learning rate </a:t>
            </a:r>
            <a:r>
              <a:rPr lang="en-US" dirty="0" smtClean="0">
                <a:latin typeface="Times New Roman" pitchFamily="18" charset="0"/>
              </a:rPr>
              <a:t>parameter</a:t>
            </a:r>
          </a:p>
          <a:p>
            <a:pPr marL="342900" indent="-342900">
              <a:lnSpc>
                <a:spcPct val="95000"/>
              </a:lnSpc>
              <a:spcBef>
                <a:spcPct val="50000"/>
              </a:spcBef>
              <a:defRPr/>
            </a:pPr>
            <a:endParaRPr lang="en-US" sz="1050" dirty="0" smtClean="0">
              <a:latin typeface="Times New Roman" pitchFamily="18" charset="0"/>
            </a:endParaRPr>
          </a:p>
          <a:p>
            <a:pPr marL="342900" indent="-342900">
              <a:lnSpc>
                <a:spcPct val="95000"/>
              </a:lnSpc>
              <a:spcBef>
                <a:spcPct val="50000"/>
              </a:spcBef>
              <a:defRPr/>
            </a:pPr>
            <a:r>
              <a:rPr lang="en-US" b="1" dirty="0">
                <a:latin typeface="Times New Roman" pitchFamily="18" charset="0"/>
              </a:rPr>
              <a:t>Step 4: Iteration.              </a:t>
            </a:r>
            <a:r>
              <a:rPr lang="en-US" dirty="0">
                <a:latin typeface="Times New Roman" pitchFamily="18" charset="0"/>
              </a:rPr>
              <a:t>go back to Step 2.</a:t>
            </a:r>
          </a:p>
          <a:p>
            <a:pPr marL="342900" indent="-342900">
              <a:lnSpc>
                <a:spcPct val="95000"/>
              </a:lnSpc>
              <a:spcBef>
                <a:spcPct val="50000"/>
              </a:spcBef>
              <a:defRPr/>
            </a:pPr>
            <a:r>
              <a:rPr lang="en-US" dirty="0" smtClean="0">
                <a:latin typeface="Times New Roman" pitchFamily="18" charset="0"/>
              </a:rPr>
              <a:t>                    </a:t>
            </a:r>
            <a:endParaRPr lang="en-US" dirty="0"/>
          </a:p>
        </p:txBody>
      </p:sp>
    </p:spTree>
    <p:extLst>
      <p:ext uri="{BB962C8B-B14F-4D97-AF65-F5344CB8AC3E}">
        <p14:creationId xmlns:p14="http://schemas.microsoft.com/office/powerpoint/2010/main" val="1729516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6326345" y="1285875"/>
            <a:ext cx="5009515" cy="719137"/>
          </a:xfrm>
          <a:ln>
            <a:solidFill>
              <a:schemeClr val="bg1"/>
            </a:solidFill>
          </a:ln>
        </p:spPr>
        <p:txBody>
          <a:bodyPr>
            <a:noAutofit/>
          </a:bodyPr>
          <a:lstStyle/>
          <a:p>
            <a:pPr marL="342900" indent="-342900">
              <a:spcBef>
                <a:spcPct val="50000"/>
              </a:spcBef>
              <a:defRPr/>
            </a:pPr>
            <a:r>
              <a:rPr lang="en-US" sz="2000" i="1" dirty="0">
                <a:latin typeface="Times New Roman" panose="02020603050405020304" pitchFamily="18" charset="0"/>
                <a:cs typeface="Times New Roman" panose="02020603050405020304" pitchFamily="18" charset="0"/>
              </a:rPr>
              <a:t>Y j = if (Sum </a:t>
            </a:r>
            <a:r>
              <a:rPr lang="en-US" sz="2000" i="1" dirty="0" smtClean="0">
                <a:latin typeface="Times New Roman" panose="02020603050405020304" pitchFamily="18" charset="0"/>
                <a:cs typeface="Times New Roman" panose="02020603050405020304" pitchFamily="18" charset="0"/>
              </a:rPr>
              <a:t>Xi j*Wi </a:t>
            </a:r>
            <a:r>
              <a:rPr lang="en-US" sz="2000" i="1" dirty="0">
                <a:latin typeface="Times New Roman" panose="02020603050405020304" pitchFamily="18" charset="0"/>
                <a:cs typeface="Times New Roman" panose="02020603050405020304" pitchFamily="18" charset="0"/>
              </a:rPr>
              <a:t>j </a:t>
            </a:r>
            <a:r>
              <a:rPr lang="en-SE" sz="2000" i="1"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T)&gt;=0 then 1 else 0.</a:t>
            </a:r>
            <a:br>
              <a:rPr lang="en-US" sz="2000" i="1" dirty="0">
                <a:latin typeface="Times New Roman" panose="02020603050405020304" pitchFamily="18" charset="0"/>
                <a:cs typeface="Times New Roman" panose="02020603050405020304" pitchFamily="18" charset="0"/>
              </a:rPr>
            </a:br>
            <a:r>
              <a:rPr lang="sv-SE" sz="2000" i="1" dirty="0">
                <a:latin typeface="Times New Roman" panose="02020603050405020304" pitchFamily="18" charset="0"/>
                <a:cs typeface="Times New Roman" panose="02020603050405020304" pitchFamily="18" charset="0"/>
              </a:rPr>
              <a:t>           </a:t>
            </a:r>
            <a:r>
              <a:rPr lang="sv-SE" sz="2000" i="1" dirty="0" smtClean="0">
                <a:latin typeface="Times New Roman" panose="02020603050405020304" pitchFamily="18" charset="0"/>
                <a:cs typeface="Times New Roman" panose="02020603050405020304" pitchFamily="18" charset="0"/>
              </a:rPr>
              <a:t>i=1</a:t>
            </a:r>
            <a:r>
              <a:rPr lang="sv-SE" sz="2000" i="1" dirty="0">
                <a:latin typeface="Times New Roman" panose="02020603050405020304" pitchFamily="18" charset="0"/>
                <a:cs typeface="Times New Roman" panose="02020603050405020304" pitchFamily="18" charset="0"/>
              </a:rPr>
              <a:t>..</a:t>
            </a:r>
            <a:r>
              <a:rPr lang="sv-SE" sz="2000" i="1" dirty="0" smtClean="0">
                <a:latin typeface="Times New Roman" panose="02020603050405020304" pitchFamily="18" charset="0"/>
                <a:cs typeface="Times New Roman" panose="02020603050405020304" pitchFamily="18" charset="0"/>
              </a:rPr>
              <a:t>n</a:t>
            </a:r>
            <a:br>
              <a:rPr lang="sv-SE" sz="2000" i="1" dirty="0" smtClean="0">
                <a:latin typeface="Times New Roman" panose="02020603050405020304" pitchFamily="18" charset="0"/>
                <a:cs typeface="Times New Roman" panose="02020603050405020304" pitchFamily="18" charset="0"/>
              </a:rPr>
            </a:br>
            <a:r>
              <a:rPr lang="sv-SE" sz="2000" i="1" dirty="0">
                <a:latin typeface="Times New Roman" panose="02020603050405020304" pitchFamily="18" charset="0"/>
                <a:cs typeface="Times New Roman" panose="02020603050405020304" pitchFamily="18" charset="0"/>
              </a:rPr>
              <a:t>Wi </a:t>
            </a:r>
            <a:r>
              <a:rPr lang="sv-SE" sz="2000" i="1" dirty="0" smtClean="0">
                <a:latin typeface="Times New Roman" panose="02020603050405020304" pitchFamily="18" charset="0"/>
                <a:cs typeface="Times New Roman" panose="02020603050405020304" pitchFamily="18" charset="0"/>
              </a:rPr>
              <a:t>j+1 </a:t>
            </a:r>
            <a:r>
              <a:rPr lang="sv-SE" sz="2000" i="1" dirty="0">
                <a:latin typeface="Times New Roman" panose="02020603050405020304" pitchFamily="18" charset="0"/>
                <a:cs typeface="Times New Roman" panose="02020603050405020304" pitchFamily="18" charset="0"/>
              </a:rPr>
              <a:t>=  Wi j +</a:t>
            </a:r>
            <a:r>
              <a:rPr lang="en-US" sz="2000" i="1" dirty="0">
                <a:latin typeface="Times New Roman" panose="02020603050405020304" pitchFamily="18" charset="0"/>
                <a:cs typeface="Times New Roman" panose="02020603050405020304" pitchFamily="18" charset="0"/>
              </a:rPr>
              <a:t>a</a:t>
            </a:r>
            <a:r>
              <a:rPr lang="sv-SE" sz="2000" i="1" dirty="0">
                <a:latin typeface="Times New Roman" panose="02020603050405020304" pitchFamily="18" charset="0"/>
                <a:cs typeface="Times New Roman" panose="02020603050405020304" pitchFamily="18" charset="0"/>
              </a:rPr>
              <a:t> * Y j*Xi j</a:t>
            </a:r>
          </a:p>
        </p:txBody>
      </p:sp>
      <p:sp>
        <p:nvSpPr>
          <p:cNvPr id="140291" name="Rectangle 3"/>
          <p:cNvSpPr>
            <a:spLocks noGrp="1" noChangeArrowheads="1"/>
          </p:cNvSpPr>
          <p:nvPr>
            <p:ph type="body" sz="half" idx="1"/>
          </p:nvPr>
        </p:nvSpPr>
        <p:spPr>
          <a:xfrm>
            <a:off x="553085" y="1210072"/>
            <a:ext cx="10304780" cy="5304632"/>
          </a:xfrm>
          <a:ln>
            <a:solidFill>
              <a:schemeClr val="bg1"/>
            </a:solidFill>
          </a:ln>
        </p:spPr>
        <p:txBody>
          <a:bodyPr/>
          <a:lstStyle/>
          <a:p>
            <a:pPr>
              <a:buFontTx/>
              <a:buNone/>
            </a:pPr>
            <a:r>
              <a:rPr lang="en-GB" altLang="en-US" b="1" dirty="0">
                <a:latin typeface="Times New Roman" panose="02020603050405020304" pitchFamily="18" charset="0"/>
                <a:cs typeface="Times New Roman" panose="02020603050405020304" pitchFamily="18" charset="0"/>
              </a:rPr>
              <a:t> </a:t>
            </a:r>
            <a:r>
              <a:rPr lang="en-GB" altLang="en-US" b="1" dirty="0" smtClean="0">
                <a:latin typeface="Times New Roman" panose="02020603050405020304" pitchFamily="18" charset="0"/>
                <a:cs typeface="Times New Roman" panose="02020603050405020304" pitchFamily="18" charset="0"/>
              </a:rPr>
              <a:t>   </a:t>
            </a:r>
            <a:r>
              <a:rPr lang="en-GB" altLang="en-US" sz="2000" b="1" dirty="0" smtClean="0">
                <a:latin typeface="Times New Roman" panose="02020603050405020304" pitchFamily="18" charset="0"/>
                <a:cs typeface="Times New Roman" panose="02020603050405020304" pitchFamily="18" charset="0"/>
              </a:rPr>
              <a:t>Inputs        Iterations J =0,1,2</a:t>
            </a:r>
            <a:r>
              <a:rPr lang="en-SE" altLang="en-US" sz="2000" b="1" dirty="0" smtClean="0">
                <a:latin typeface="Times New Roman" panose="02020603050405020304" pitchFamily="18" charset="0"/>
                <a:cs typeface="Times New Roman" panose="02020603050405020304" pitchFamily="18" charset="0"/>
              </a:rPr>
              <a:t>…</a:t>
            </a:r>
            <a:r>
              <a:rPr lang="sv-SE" altLang="en-US" sz="2000" b="1" dirty="0" smtClean="0">
                <a:latin typeface="Times New Roman" panose="02020603050405020304" pitchFamily="18" charset="0"/>
                <a:cs typeface="Times New Roman" panose="02020603050405020304" pitchFamily="18" charset="0"/>
              </a:rPr>
              <a:t>.</a:t>
            </a:r>
            <a:endParaRPr lang="en-GB" altLang="en-US" sz="2000" b="1" dirty="0">
              <a:latin typeface="Times New Roman" panose="02020603050405020304" pitchFamily="18" charset="0"/>
              <a:cs typeface="Times New Roman" panose="02020603050405020304" pitchFamily="18" charset="0"/>
            </a:endParaRPr>
          </a:p>
          <a:p>
            <a:pPr lvl="1">
              <a:buFontTx/>
              <a:buNone/>
            </a:pPr>
            <a:r>
              <a:rPr lang="en-GB" altLang="en-US" sz="2000" b="1" dirty="0">
                <a:latin typeface="Times New Roman" panose="02020603050405020304" pitchFamily="18" charset="0"/>
                <a:cs typeface="Times New Roman" panose="02020603050405020304" pitchFamily="18" charset="0"/>
              </a:rPr>
              <a:t>   </a:t>
            </a:r>
            <a:r>
              <a:rPr lang="en-GB" altLang="en-US" sz="2000" b="1" dirty="0" smtClean="0">
                <a:latin typeface="Times New Roman" panose="02020603050405020304" pitchFamily="18" charset="0"/>
                <a:cs typeface="Times New Roman" panose="02020603050405020304" pitchFamily="18" charset="0"/>
              </a:rPr>
              <a:t> </a:t>
            </a:r>
            <a:endParaRPr lang="en-GB" altLang="en-US" sz="2000" b="1" baseline="30000" dirty="0">
              <a:latin typeface="Times New Roman" panose="02020603050405020304" pitchFamily="18" charset="0"/>
              <a:cs typeface="Times New Roman" panose="02020603050405020304" pitchFamily="18" charset="0"/>
            </a:endParaRPr>
          </a:p>
          <a:p>
            <a:pPr>
              <a:buFontTx/>
              <a:buNone/>
            </a:pPr>
            <a:r>
              <a:rPr lang="en-GB" altLang="en-US" sz="2000" b="1" dirty="0" smtClean="0">
                <a:latin typeface="Times New Roman" panose="02020603050405020304" pitchFamily="18" charset="0"/>
                <a:cs typeface="Times New Roman" panose="02020603050405020304" pitchFamily="18" charset="0"/>
              </a:rPr>
              <a:t>		      x1           W1</a:t>
            </a:r>
            <a:endParaRPr lang="en-GB" altLang="en-US" sz="2000" b="1" dirty="0">
              <a:latin typeface="Times New Roman" panose="02020603050405020304" pitchFamily="18" charset="0"/>
              <a:cs typeface="Times New Roman" panose="02020603050405020304" pitchFamily="18" charset="0"/>
            </a:endParaRPr>
          </a:p>
          <a:p>
            <a:pPr>
              <a:buFontTx/>
              <a:buNone/>
            </a:pPr>
            <a:r>
              <a:rPr lang="en-GB" altLang="en-US" sz="2000" b="1" dirty="0" smtClean="0">
                <a:latin typeface="Times New Roman" panose="02020603050405020304" pitchFamily="18" charset="0"/>
                <a:cs typeface="Times New Roman" panose="02020603050405020304" pitchFamily="18" charset="0"/>
              </a:rPr>
              <a:t>   		                                                                           </a:t>
            </a:r>
            <a:r>
              <a:rPr lang="en-GB" altLang="en-US" sz="2000" dirty="0" smtClean="0">
                <a:latin typeface="Times New Roman" panose="02020603050405020304" pitchFamily="18" charset="0"/>
                <a:cs typeface="Times New Roman" panose="02020603050405020304" pitchFamily="18" charset="0"/>
              </a:rPr>
              <a:t>Weights are initiated  to    1  1   1   1</a:t>
            </a:r>
            <a:endParaRPr lang="en-GB" altLang="en-US" sz="2000" dirty="0">
              <a:latin typeface="Times New Roman" panose="02020603050405020304" pitchFamily="18" charset="0"/>
              <a:cs typeface="Times New Roman" panose="02020603050405020304" pitchFamily="18" charset="0"/>
            </a:endParaRPr>
          </a:p>
          <a:p>
            <a:pPr>
              <a:buFontTx/>
              <a:buNone/>
            </a:pPr>
            <a:r>
              <a:rPr lang="en-GB" altLang="en-US" sz="2000" b="1" dirty="0">
                <a:latin typeface="Times New Roman" panose="02020603050405020304" pitchFamily="18" charset="0"/>
                <a:cs typeface="Times New Roman" panose="02020603050405020304" pitchFamily="18" charset="0"/>
              </a:rPr>
              <a:t>   </a:t>
            </a:r>
            <a:r>
              <a:rPr lang="en-GB" altLang="en-US" sz="2000" b="1" dirty="0" smtClean="0">
                <a:latin typeface="Times New Roman" panose="02020603050405020304" pitchFamily="18" charset="0"/>
                <a:cs typeface="Times New Roman" panose="02020603050405020304" pitchFamily="18" charset="0"/>
              </a:rPr>
              <a:t>          						    </a:t>
            </a:r>
            <a:r>
              <a:rPr lang="en-GB" altLang="en-US" sz="2000" dirty="0" smtClean="0">
                <a:latin typeface="Times New Roman" panose="02020603050405020304" pitchFamily="18" charset="0"/>
                <a:cs typeface="Times New Roman" panose="02020603050405020304" pitchFamily="18" charset="0"/>
              </a:rPr>
              <a:t>Threshold = 2               </a:t>
            </a:r>
            <a:r>
              <a:rPr lang="en-US" sz="2000" i="1" dirty="0" smtClean="0">
                <a:latin typeface="Times New Roman" panose="02020603050405020304" pitchFamily="18" charset="0"/>
                <a:cs typeface="Times New Roman" panose="02020603050405020304" pitchFamily="18" charset="0"/>
              </a:rPr>
              <a:t>a</a:t>
            </a:r>
            <a:r>
              <a:rPr lang="en-GB" altLang="en-US" sz="2000" dirty="0" smtClean="0">
                <a:latin typeface="Times New Roman" panose="02020603050405020304" pitchFamily="18" charset="0"/>
                <a:cs typeface="Times New Roman" panose="02020603050405020304" pitchFamily="18" charset="0"/>
              </a:rPr>
              <a:t> = 1 </a:t>
            </a:r>
          </a:p>
          <a:p>
            <a:pPr>
              <a:buFontTx/>
              <a:buNone/>
            </a:pPr>
            <a:r>
              <a:rPr lang="en-GB" altLang="en-US" sz="2000" b="1" dirty="0">
                <a:latin typeface="Times New Roman" panose="02020603050405020304" pitchFamily="18" charset="0"/>
                <a:cs typeface="Times New Roman" panose="02020603050405020304" pitchFamily="18" charset="0"/>
              </a:rPr>
              <a:t> </a:t>
            </a:r>
            <a:r>
              <a:rPr lang="en-GB" altLang="en-US" sz="2000" b="1" dirty="0" smtClean="0">
                <a:latin typeface="Times New Roman" panose="02020603050405020304" pitchFamily="18" charset="0"/>
                <a:cs typeface="Times New Roman" panose="02020603050405020304" pitchFamily="18" charset="0"/>
              </a:rPr>
              <a:t>                  x2</a:t>
            </a:r>
            <a:endParaRPr lang="en-GB" altLang="en-US" sz="2000" b="1" dirty="0">
              <a:latin typeface="Times New Roman" panose="02020603050405020304" pitchFamily="18" charset="0"/>
              <a:cs typeface="Times New Roman" panose="02020603050405020304" pitchFamily="18" charset="0"/>
            </a:endParaRPr>
          </a:p>
          <a:p>
            <a:pPr>
              <a:buFontTx/>
              <a:buNone/>
            </a:pPr>
            <a:r>
              <a:rPr lang="en-GB" altLang="en-US" sz="2000" b="1" dirty="0" smtClean="0">
                <a:latin typeface="Times New Roman" panose="02020603050405020304" pitchFamily="18" charset="0"/>
                <a:cs typeface="Times New Roman" panose="02020603050405020304" pitchFamily="18" charset="0"/>
              </a:rPr>
              <a:t>    		             					</a:t>
            </a:r>
            <a:r>
              <a:rPr lang="en-GB" altLang="en-US" sz="2000" dirty="0" smtClean="0">
                <a:latin typeface="Times New Roman" panose="02020603050405020304" pitchFamily="18" charset="0"/>
                <a:cs typeface="Times New Roman" panose="02020603050405020304" pitchFamily="18" charset="0"/>
              </a:rPr>
              <a:t>The first two training instances are:</a:t>
            </a:r>
            <a:endParaRPr lang="en-GB" altLang="en-US" sz="2000" dirty="0">
              <a:latin typeface="Times New Roman" panose="02020603050405020304" pitchFamily="18" charset="0"/>
              <a:cs typeface="Times New Roman" panose="02020603050405020304" pitchFamily="18" charset="0"/>
            </a:endParaRPr>
          </a:p>
          <a:p>
            <a:pPr>
              <a:buNone/>
            </a:pPr>
            <a:r>
              <a:rPr lang="en-GB" altLang="en-US" sz="2000" b="1" dirty="0" smtClean="0">
                <a:latin typeface="Times New Roman" panose="02020603050405020304" pitchFamily="18" charset="0"/>
                <a:cs typeface="Times New Roman" panose="02020603050405020304" pitchFamily="18" charset="0"/>
              </a:rPr>
              <a:t>                             W3                                                                               1  </a:t>
            </a:r>
            <a:r>
              <a:rPr lang="en-GB" altLang="en-US" sz="2000" b="1" dirty="0">
                <a:latin typeface="Times New Roman" panose="02020603050405020304" pitchFamily="18" charset="0"/>
                <a:cs typeface="Times New Roman" panose="02020603050405020304" pitchFamily="18" charset="0"/>
              </a:rPr>
              <a:t>0  1  </a:t>
            </a:r>
            <a:r>
              <a:rPr lang="en-GB" altLang="en-US" sz="2000" b="1" dirty="0" smtClean="0">
                <a:latin typeface="Times New Roman" panose="02020603050405020304" pitchFamily="18" charset="0"/>
                <a:cs typeface="Times New Roman" panose="02020603050405020304" pitchFamily="18" charset="0"/>
              </a:rPr>
              <a:t> 0</a:t>
            </a:r>
          </a:p>
          <a:p>
            <a:pPr>
              <a:buFontTx/>
              <a:buNone/>
            </a:pPr>
            <a:r>
              <a:rPr lang="en-GB" altLang="en-US" sz="2000" b="1" dirty="0" smtClean="0">
                <a:latin typeface="Times New Roman" panose="02020603050405020304" pitchFamily="18" charset="0"/>
                <a:cs typeface="Times New Roman" panose="02020603050405020304" pitchFamily="18" charset="0"/>
              </a:rPr>
              <a:t>                    x3 				                                          1  0   1  0				</a:t>
            </a:r>
            <a:r>
              <a:rPr lang="en-GB" altLang="en-US" sz="2000" b="1" dirty="0">
                <a:latin typeface="Times New Roman" panose="02020603050405020304" pitchFamily="18" charset="0"/>
                <a:cs typeface="Times New Roman" panose="02020603050405020304" pitchFamily="18" charset="0"/>
              </a:rPr>
              <a:t> </a:t>
            </a:r>
            <a:r>
              <a:rPr lang="en-GB" altLang="en-US" sz="2000" b="1" dirty="0" smtClean="0">
                <a:latin typeface="Times New Roman" panose="02020603050405020304" pitchFamily="18" charset="0"/>
                <a:cs typeface="Times New Roman" panose="02020603050405020304" pitchFamily="18" charset="0"/>
              </a:rPr>
              <a:t>		W4	                		</a:t>
            </a:r>
          </a:p>
          <a:p>
            <a:pPr>
              <a:buFontTx/>
              <a:buNone/>
            </a:pPr>
            <a:r>
              <a:rPr lang="en-GB" altLang="en-US" sz="2000" b="1" dirty="0">
                <a:latin typeface="Times New Roman" panose="02020603050405020304" pitchFamily="18" charset="0"/>
                <a:cs typeface="Times New Roman" panose="02020603050405020304" pitchFamily="18" charset="0"/>
              </a:rPr>
              <a:t> </a:t>
            </a:r>
            <a:r>
              <a:rPr lang="en-GB" altLang="en-US" sz="2000" b="1" dirty="0" smtClean="0">
                <a:latin typeface="Times New Roman" panose="02020603050405020304" pitchFamily="18" charset="0"/>
                <a:cs typeface="Times New Roman" panose="02020603050405020304" pitchFamily="18" charset="0"/>
              </a:rPr>
              <a:t>                     x4</a:t>
            </a:r>
            <a:endParaRPr lang="en-US" altLang="en-US" sz="2000" b="1" dirty="0">
              <a:latin typeface="Times New Roman" panose="02020603050405020304" pitchFamily="18" charset="0"/>
              <a:cs typeface="Times New Roman" panose="02020603050405020304" pitchFamily="18" charset="0"/>
            </a:endParaRPr>
          </a:p>
        </p:txBody>
      </p:sp>
      <p:sp>
        <p:nvSpPr>
          <p:cNvPr id="140296" name="Oval 8"/>
          <p:cNvSpPr>
            <a:spLocks noChangeArrowheads="1"/>
          </p:cNvSpPr>
          <p:nvPr/>
        </p:nvSpPr>
        <p:spPr bwMode="auto">
          <a:xfrm>
            <a:off x="3386137" y="3211840"/>
            <a:ext cx="1439863" cy="1368425"/>
          </a:xfrm>
          <a:prstGeom prst="ellipse">
            <a:avLst/>
          </a:prstGeom>
          <a:solidFill>
            <a:schemeClr val="accent1">
              <a:alpha val="0"/>
            </a:scheme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140297" name="WordArt 9"/>
          <p:cNvSpPr>
            <a:spLocks noChangeArrowheads="1" noChangeShapeType="1" noTextEdit="1"/>
          </p:cNvSpPr>
          <p:nvPr/>
        </p:nvSpPr>
        <p:spPr bwMode="auto">
          <a:xfrm>
            <a:off x="3916364" y="3862388"/>
            <a:ext cx="379410" cy="152051"/>
          </a:xfrm>
          <a:prstGeom prst="rect">
            <a:avLst/>
          </a:prstGeom>
          <a:ln>
            <a:solidFill>
              <a:schemeClr val="bg1"/>
            </a:solidFill>
          </a:ln>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2000" i="1" kern="10" dirty="0">
                <a:ln w="9525">
                  <a:solidFill>
                    <a:srgbClr val="000000"/>
                  </a:solidFill>
                  <a:round/>
                  <a:headEnd/>
                  <a:tailEnd/>
                </a:ln>
                <a:latin typeface="Times New Roman" panose="02020603050405020304" pitchFamily="18" charset="0"/>
                <a:cs typeface="Times New Roman" panose="02020603050405020304" pitchFamily="18" charset="0"/>
              </a:rPr>
              <a:t>T</a:t>
            </a:r>
            <a:r>
              <a:rPr lang="en-US" sz="2000" i="1" kern="10" dirty="0" smtClean="0">
                <a:ln w="9525">
                  <a:solidFill>
                    <a:srgbClr val="000000"/>
                  </a:solidFill>
                  <a:round/>
                  <a:headEnd/>
                  <a:tailEnd/>
                </a:ln>
                <a:latin typeface="Times New Roman" panose="02020603050405020304" pitchFamily="18" charset="0"/>
                <a:cs typeface="Times New Roman" panose="02020603050405020304" pitchFamily="18" charset="0"/>
              </a:rPr>
              <a:t> </a:t>
            </a:r>
            <a:endParaRPr lang="en-US" sz="2000" i="1" kern="10" dirty="0">
              <a:ln w="9525">
                <a:solidFill>
                  <a:srgbClr val="000000"/>
                </a:solidFill>
                <a:round/>
                <a:headEnd/>
                <a:tailEnd/>
              </a:ln>
              <a:latin typeface="Times New Roman" panose="02020603050405020304" pitchFamily="18" charset="0"/>
              <a:cs typeface="Times New Roman" panose="02020603050405020304" pitchFamily="18" charset="0"/>
            </a:endParaRPr>
          </a:p>
        </p:txBody>
      </p:sp>
      <p:sp>
        <p:nvSpPr>
          <p:cNvPr id="140298" name="Line 10"/>
          <p:cNvSpPr>
            <a:spLocks noChangeShapeType="1"/>
          </p:cNvSpPr>
          <p:nvPr/>
        </p:nvSpPr>
        <p:spPr bwMode="auto">
          <a:xfrm>
            <a:off x="2439989" y="2497285"/>
            <a:ext cx="1439863" cy="7191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Times New Roman" panose="02020603050405020304" pitchFamily="18" charset="0"/>
              <a:cs typeface="Times New Roman" panose="02020603050405020304" pitchFamily="18" charset="0"/>
            </a:endParaRPr>
          </a:p>
        </p:txBody>
      </p:sp>
      <p:sp>
        <p:nvSpPr>
          <p:cNvPr id="140299" name="Line 11"/>
          <p:cNvSpPr>
            <a:spLocks noChangeShapeType="1"/>
          </p:cNvSpPr>
          <p:nvPr/>
        </p:nvSpPr>
        <p:spPr bwMode="auto">
          <a:xfrm>
            <a:off x="2400300" y="3473450"/>
            <a:ext cx="935038"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Times New Roman" panose="02020603050405020304" pitchFamily="18" charset="0"/>
              <a:cs typeface="Times New Roman" panose="02020603050405020304" pitchFamily="18" charset="0"/>
            </a:endParaRPr>
          </a:p>
        </p:txBody>
      </p:sp>
      <p:sp>
        <p:nvSpPr>
          <p:cNvPr id="140300" name="Line 12"/>
          <p:cNvSpPr>
            <a:spLocks noChangeShapeType="1"/>
          </p:cNvSpPr>
          <p:nvPr/>
        </p:nvSpPr>
        <p:spPr bwMode="auto">
          <a:xfrm flipV="1">
            <a:off x="2305050" y="4151313"/>
            <a:ext cx="1106489" cy="49050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Times New Roman" panose="02020603050405020304" pitchFamily="18" charset="0"/>
              <a:cs typeface="Times New Roman" panose="02020603050405020304" pitchFamily="18" charset="0"/>
            </a:endParaRPr>
          </a:p>
        </p:txBody>
      </p:sp>
      <p:sp>
        <p:nvSpPr>
          <p:cNvPr id="140301" name="Line 13"/>
          <p:cNvSpPr>
            <a:spLocks noChangeShapeType="1"/>
          </p:cNvSpPr>
          <p:nvPr/>
        </p:nvSpPr>
        <p:spPr bwMode="auto">
          <a:xfrm flipV="1">
            <a:off x="2400300" y="4503635"/>
            <a:ext cx="1260474" cy="101152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Times New Roman" panose="02020603050405020304" pitchFamily="18" charset="0"/>
              <a:cs typeface="Times New Roman" panose="02020603050405020304" pitchFamily="18" charset="0"/>
            </a:endParaRPr>
          </a:p>
        </p:txBody>
      </p:sp>
      <p:sp>
        <p:nvSpPr>
          <p:cNvPr id="140302" name="Line 14"/>
          <p:cNvSpPr>
            <a:spLocks noChangeShapeType="1"/>
          </p:cNvSpPr>
          <p:nvPr/>
        </p:nvSpPr>
        <p:spPr bwMode="auto">
          <a:xfrm>
            <a:off x="4779963" y="3862388"/>
            <a:ext cx="100806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Times New Roman" panose="02020603050405020304" pitchFamily="18" charset="0"/>
              <a:cs typeface="Times New Roman" panose="02020603050405020304" pitchFamily="18" charset="0"/>
            </a:endParaRPr>
          </a:p>
        </p:txBody>
      </p:sp>
      <p:sp>
        <p:nvSpPr>
          <p:cNvPr id="140303" name="WordArt 15"/>
          <p:cNvSpPr>
            <a:spLocks noChangeArrowheads="1" noChangeShapeType="1" noTextEdit="1"/>
          </p:cNvSpPr>
          <p:nvPr/>
        </p:nvSpPr>
        <p:spPr bwMode="auto">
          <a:xfrm rot="5400000">
            <a:off x="5444333" y="4177511"/>
            <a:ext cx="246058" cy="276225"/>
          </a:xfrm>
          <a:prstGeom prst="rect">
            <a:avLst/>
          </a:prstGeom>
          <a:ln>
            <a:solidFill>
              <a:schemeClr val="bg1"/>
            </a:solidFill>
          </a:ln>
          <a:extLst>
            <a:ext uri="{AF507438-7753-43E0-B8FC-AC1667EBCBE1}">
              <a14:hiddenEffects xmlns:a14="http://schemas.microsoft.com/office/drawing/2010/main">
                <a:effectLst/>
              </a14:hiddenEffects>
            </a:ext>
          </a:extLst>
        </p:spPr>
        <p:txBody>
          <a:bodyPr vert="wordArtVert" wrap="none" fromWordArt="1">
            <a:prstTxWarp prst="textPlain">
              <a:avLst>
                <a:gd name="adj" fmla="val 50000"/>
              </a:avLst>
            </a:prstTxWarp>
          </a:bodyPr>
          <a:lstStyle/>
          <a:p>
            <a:pPr algn="ctr" fontAlgn="auto"/>
            <a:r>
              <a:rPr lang="sv-SE" sz="2000" i="1" kern="10" dirty="0">
                <a:ln w="9525">
                  <a:solidFill>
                    <a:srgbClr val="000000"/>
                  </a:solidFill>
                  <a:round/>
                  <a:headEnd/>
                  <a:tailEnd/>
                </a:ln>
                <a:latin typeface="Times New Roman" panose="02020603050405020304" pitchFamily="18" charset="0"/>
                <a:cs typeface="Times New Roman" panose="02020603050405020304" pitchFamily="18" charset="0"/>
              </a:rPr>
              <a:t>Y</a:t>
            </a:r>
            <a:endParaRPr lang="en-US" sz="2000" i="1" kern="10" dirty="0">
              <a:ln w="9525">
                <a:solidFill>
                  <a:srgbClr val="000000"/>
                </a:solidFill>
                <a:round/>
                <a:headEnd/>
                <a:tailEnd/>
              </a:ln>
              <a:latin typeface="Times New Roman" panose="02020603050405020304" pitchFamily="18" charset="0"/>
              <a:cs typeface="Times New Roman" panose="02020603050405020304" pitchFamily="18" charset="0"/>
            </a:endParaRPr>
          </a:p>
        </p:txBody>
      </p:sp>
      <p:sp>
        <p:nvSpPr>
          <p:cNvPr id="2" name="TextBox 1"/>
          <p:cNvSpPr txBox="1"/>
          <p:nvPr/>
        </p:nvSpPr>
        <p:spPr>
          <a:xfrm>
            <a:off x="2624374" y="3011785"/>
            <a:ext cx="686914" cy="400110"/>
          </a:xfrm>
          <a:prstGeom prst="rect">
            <a:avLst/>
          </a:prstGeom>
          <a:noFill/>
        </p:spPr>
        <p:txBody>
          <a:bodyPr wrap="square" rtlCol="0">
            <a:spAutoFit/>
          </a:bodyPr>
          <a:lstStyle/>
          <a:p>
            <a:r>
              <a:rPr lang="sv-SE" sz="2000" b="1" dirty="0">
                <a:latin typeface="Times New Roman" panose="02020603050405020304" pitchFamily="18" charset="0"/>
                <a:cs typeface="Times New Roman" panose="02020603050405020304" pitchFamily="18" charset="0"/>
              </a:rPr>
              <a:t>W</a:t>
            </a:r>
            <a:r>
              <a:rPr lang="sv-SE" sz="2000" b="1" dirty="0" smtClean="0">
                <a:latin typeface="Times New Roman" panose="02020603050405020304" pitchFamily="18" charset="0"/>
                <a:cs typeface="Times New Roman" panose="02020603050405020304" pitchFamily="18" charset="0"/>
              </a:rPr>
              <a:t>2</a:t>
            </a:r>
            <a:endParaRPr lang="en-US" sz="2000" b="1" dirty="0">
              <a:latin typeface="Times New Roman" panose="02020603050405020304" pitchFamily="18" charset="0"/>
              <a:cs typeface="Times New Roman" panose="02020603050405020304" pitchFamily="18" charset="0"/>
            </a:endParaRPr>
          </a:p>
        </p:txBody>
      </p:sp>
      <p:sp>
        <p:nvSpPr>
          <p:cNvPr id="14" name="Rectangle 2"/>
          <p:cNvSpPr txBox="1">
            <a:spLocks noChangeArrowheads="1"/>
          </p:cNvSpPr>
          <p:nvPr/>
        </p:nvSpPr>
        <p:spPr>
          <a:xfrm>
            <a:off x="219869" y="159845"/>
            <a:ext cx="7772400" cy="719137"/>
          </a:xfrm>
          <a:prstGeom prst="rect">
            <a:avLst/>
          </a:prstGeom>
          <a:ln>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3200" b="1" dirty="0" smtClean="0">
                <a:latin typeface="Times New Roman" panose="02020603050405020304" pitchFamily="18" charset="0"/>
                <a:cs typeface="Times New Roman" panose="02020603050405020304" pitchFamily="18" charset="0"/>
              </a:rPr>
              <a:t>Example</a:t>
            </a:r>
            <a:endParaRPr lang="en-US" alt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349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323851" y="192879"/>
            <a:ext cx="7772400" cy="719137"/>
          </a:xfrm>
          <a:ln>
            <a:solidFill>
              <a:schemeClr val="bg1"/>
            </a:solidFill>
          </a:ln>
        </p:spPr>
        <p:txBody>
          <a:bodyPr>
            <a:normAutofit/>
          </a:bodyPr>
          <a:lstStyle/>
          <a:p>
            <a:r>
              <a:rPr lang="en-GB" altLang="en-US" sz="3200" b="1" dirty="0" smtClean="0">
                <a:latin typeface="Times New Roman" panose="02020603050405020304" pitchFamily="18" charset="0"/>
                <a:cs typeface="Times New Roman" panose="02020603050405020304" pitchFamily="18" charset="0"/>
              </a:rPr>
              <a:t>Example </a:t>
            </a:r>
            <a:r>
              <a:rPr lang="en-SE" altLang="en-US" sz="3200" b="1" dirty="0" smtClean="0">
                <a:latin typeface="Times New Roman" panose="02020603050405020304" pitchFamily="18" charset="0"/>
                <a:cs typeface="Times New Roman" panose="02020603050405020304" pitchFamily="18" charset="0"/>
              </a:rPr>
              <a:t>–</a:t>
            </a:r>
            <a:r>
              <a:rPr lang="en-GB" altLang="en-US" sz="3200" b="1" dirty="0" smtClean="0">
                <a:latin typeface="Times New Roman" panose="02020603050405020304" pitchFamily="18" charset="0"/>
                <a:cs typeface="Times New Roman" panose="02020603050405020304" pitchFamily="18" charset="0"/>
              </a:rPr>
              <a:t> first iteration</a:t>
            </a:r>
            <a:endParaRPr lang="en-US" altLang="en-US" sz="3200" b="1" dirty="0">
              <a:latin typeface="Times New Roman" panose="02020603050405020304" pitchFamily="18" charset="0"/>
              <a:cs typeface="Times New Roman" panose="02020603050405020304" pitchFamily="18" charset="0"/>
            </a:endParaRPr>
          </a:p>
        </p:txBody>
      </p:sp>
      <p:sp>
        <p:nvSpPr>
          <p:cNvPr id="140291" name="Rectangle 3"/>
          <p:cNvSpPr>
            <a:spLocks noGrp="1" noChangeArrowheads="1"/>
          </p:cNvSpPr>
          <p:nvPr>
            <p:ph type="body" sz="half" idx="1"/>
          </p:nvPr>
        </p:nvSpPr>
        <p:spPr>
          <a:xfrm>
            <a:off x="730885" y="1287939"/>
            <a:ext cx="5391619" cy="5329238"/>
          </a:xfrm>
          <a:ln>
            <a:solidFill>
              <a:schemeClr val="bg1"/>
            </a:solidFill>
          </a:ln>
        </p:spPr>
        <p:txBody>
          <a:bodyPr/>
          <a:lstStyle/>
          <a:p>
            <a:pPr>
              <a:buFontTx/>
              <a:buNone/>
            </a:pPr>
            <a:r>
              <a:rPr lang="en-GB" altLang="en-US" b="1" dirty="0">
                <a:latin typeface="Times New Roman" panose="02020603050405020304" pitchFamily="18" charset="0"/>
                <a:cs typeface="Times New Roman" panose="02020603050405020304" pitchFamily="18" charset="0"/>
              </a:rPr>
              <a:t> </a:t>
            </a:r>
            <a:r>
              <a:rPr lang="en-GB" altLang="en-US" sz="2400" b="1" dirty="0" smtClean="0">
                <a:latin typeface="Times New Roman" panose="02020603050405020304" pitchFamily="18" charset="0"/>
                <a:cs typeface="Times New Roman" panose="02020603050405020304" pitchFamily="18" charset="0"/>
              </a:rPr>
              <a:t>Inputs                              </a:t>
            </a:r>
            <a:r>
              <a:rPr lang="en-US" sz="2400" i="1" dirty="0" smtClean="0">
                <a:latin typeface="Symbol" pitchFamily="18" charset="2"/>
              </a:rPr>
              <a:t>a</a:t>
            </a:r>
            <a:r>
              <a:rPr lang="en-GB" altLang="en-US" sz="2400" b="1" dirty="0" smtClean="0">
                <a:latin typeface="Times New Roman" panose="02020603050405020304" pitchFamily="18" charset="0"/>
                <a:cs typeface="Times New Roman" panose="02020603050405020304" pitchFamily="18" charset="0"/>
              </a:rPr>
              <a:t>  =1</a:t>
            </a:r>
            <a:endParaRPr lang="en-GB" altLang="en-US" sz="2400" b="1" dirty="0">
              <a:latin typeface="Times New Roman" panose="02020603050405020304" pitchFamily="18" charset="0"/>
              <a:cs typeface="Times New Roman" panose="02020603050405020304" pitchFamily="18" charset="0"/>
            </a:endParaRPr>
          </a:p>
          <a:p>
            <a:pPr>
              <a:buFontTx/>
              <a:buNone/>
            </a:pPr>
            <a:r>
              <a:rPr lang="en-GB" altLang="en-US" sz="2400" b="1" dirty="0">
                <a:latin typeface="Times New Roman" panose="02020603050405020304" pitchFamily="18" charset="0"/>
                <a:cs typeface="Times New Roman" panose="02020603050405020304" pitchFamily="18" charset="0"/>
              </a:rPr>
              <a:t>   </a:t>
            </a:r>
            <a:r>
              <a:rPr lang="en-GB" altLang="en-US" sz="2400" b="1" dirty="0" smtClean="0">
                <a:latin typeface="Times New Roman" panose="02020603050405020304" pitchFamily="18" charset="0"/>
                <a:cs typeface="Times New Roman" panose="02020603050405020304" pitchFamily="18" charset="0"/>
              </a:rPr>
              <a:t>                  J=0           </a:t>
            </a:r>
            <a:endParaRPr lang="en-GB" altLang="en-US" sz="1800" b="1" baseline="30000" dirty="0">
              <a:latin typeface="Times New Roman" panose="02020603050405020304" pitchFamily="18" charset="0"/>
              <a:cs typeface="Times New Roman" panose="02020603050405020304" pitchFamily="18" charset="0"/>
            </a:endParaRPr>
          </a:p>
          <a:p>
            <a:pPr>
              <a:buFontTx/>
              <a:buNone/>
            </a:pPr>
            <a:r>
              <a:rPr lang="en-GB" altLang="en-US" sz="2400" b="1" dirty="0">
                <a:latin typeface="Times New Roman" panose="02020603050405020304" pitchFamily="18" charset="0"/>
                <a:cs typeface="Times New Roman" panose="02020603050405020304" pitchFamily="18" charset="0"/>
              </a:rPr>
              <a:t>   </a:t>
            </a:r>
            <a:r>
              <a:rPr lang="en-GB" altLang="en-US" sz="2400" b="1" dirty="0" smtClean="0">
                <a:latin typeface="Times New Roman" panose="02020603050405020304" pitchFamily="18" charset="0"/>
                <a:cs typeface="Times New Roman" panose="02020603050405020304" pitchFamily="18" charset="0"/>
              </a:rPr>
              <a:t>        x1=1            </a:t>
            </a:r>
            <a:r>
              <a:rPr lang="en-GB" altLang="en-US" sz="2000" b="1" dirty="0">
                <a:latin typeface="Times New Roman" panose="02020603050405020304" pitchFamily="18" charset="0"/>
                <a:cs typeface="Times New Roman" panose="02020603050405020304" pitchFamily="18" charset="0"/>
              </a:rPr>
              <a:t>W</a:t>
            </a:r>
            <a:r>
              <a:rPr lang="en-GB" altLang="en-US" sz="2000" b="1" dirty="0" smtClean="0">
                <a:latin typeface="Times New Roman" panose="02020603050405020304" pitchFamily="18" charset="0"/>
                <a:cs typeface="Times New Roman" panose="02020603050405020304" pitchFamily="18" charset="0"/>
              </a:rPr>
              <a:t>1=1</a:t>
            </a:r>
            <a:endParaRPr lang="en-GB" altLang="en-US" sz="2000" b="1" dirty="0">
              <a:latin typeface="Times New Roman" panose="02020603050405020304" pitchFamily="18" charset="0"/>
              <a:cs typeface="Times New Roman" panose="02020603050405020304" pitchFamily="18" charset="0"/>
            </a:endParaRPr>
          </a:p>
          <a:p>
            <a:pPr>
              <a:buFontTx/>
              <a:buNone/>
            </a:pPr>
            <a:r>
              <a:rPr lang="en-GB" altLang="en-US" b="1" dirty="0" smtClean="0">
                <a:latin typeface="Times New Roman" panose="02020603050405020304" pitchFamily="18" charset="0"/>
                <a:cs typeface="Times New Roman" panose="02020603050405020304" pitchFamily="18" charset="0"/>
              </a:rPr>
              <a:t>   </a:t>
            </a:r>
            <a:r>
              <a:rPr lang="en-GB" altLang="en-US" sz="1400" b="1" dirty="0" smtClean="0">
                <a:latin typeface="Times New Roman" panose="02020603050405020304" pitchFamily="18" charset="0"/>
                <a:cs typeface="Times New Roman" panose="02020603050405020304" pitchFamily="18" charset="0"/>
              </a:rPr>
              <a:t>		                </a:t>
            </a:r>
            <a:endParaRPr lang="en-GB" altLang="en-US" sz="1200" b="1" dirty="0">
              <a:latin typeface="Times New Roman" panose="02020603050405020304" pitchFamily="18" charset="0"/>
              <a:cs typeface="Times New Roman" panose="02020603050405020304" pitchFamily="18" charset="0"/>
            </a:endParaRPr>
          </a:p>
          <a:p>
            <a:pPr>
              <a:buFontTx/>
              <a:buNone/>
            </a:pPr>
            <a:r>
              <a:rPr lang="en-GB" altLang="en-US" sz="1200" b="1" dirty="0">
                <a:latin typeface="Times New Roman" panose="02020603050405020304" pitchFamily="18" charset="0"/>
                <a:cs typeface="Times New Roman" panose="02020603050405020304" pitchFamily="18" charset="0"/>
              </a:rPr>
              <a:t> </a:t>
            </a:r>
            <a:r>
              <a:rPr lang="en-GB" altLang="en-US" sz="2400" b="1" dirty="0">
                <a:latin typeface="Times New Roman" panose="02020603050405020304" pitchFamily="18" charset="0"/>
                <a:cs typeface="Times New Roman" panose="02020603050405020304" pitchFamily="18" charset="0"/>
              </a:rPr>
              <a:t>  </a:t>
            </a:r>
            <a:r>
              <a:rPr lang="en-GB" altLang="en-US" sz="2400" b="1" dirty="0" smtClean="0">
                <a:latin typeface="Times New Roman" panose="02020603050405020304" pitchFamily="18" charset="0"/>
                <a:cs typeface="Times New Roman" panose="02020603050405020304" pitchFamily="18" charset="0"/>
              </a:rPr>
              <a:t>        x2=0</a:t>
            </a:r>
            <a:endParaRPr lang="en-GB" altLang="en-US" sz="2400" b="1" dirty="0">
              <a:latin typeface="Times New Roman" panose="02020603050405020304" pitchFamily="18" charset="0"/>
              <a:cs typeface="Times New Roman" panose="02020603050405020304" pitchFamily="18" charset="0"/>
            </a:endParaRPr>
          </a:p>
          <a:p>
            <a:pPr>
              <a:buFontTx/>
              <a:buNone/>
            </a:pPr>
            <a:r>
              <a:rPr lang="en-GB" altLang="en-US" sz="3600" b="1" dirty="0" smtClean="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W</a:t>
            </a:r>
            <a:r>
              <a:rPr lang="en-GB" altLang="en-US" sz="2000" b="1" dirty="0" smtClean="0">
                <a:latin typeface="Times New Roman" panose="02020603050405020304" pitchFamily="18" charset="0"/>
                <a:cs typeface="Times New Roman" panose="02020603050405020304" pitchFamily="18" charset="0"/>
              </a:rPr>
              <a:t>3=1</a:t>
            </a:r>
            <a:endParaRPr lang="en-GB" altLang="en-US" sz="2000" b="1" dirty="0">
              <a:latin typeface="Times New Roman" panose="02020603050405020304" pitchFamily="18" charset="0"/>
              <a:cs typeface="Times New Roman" panose="02020603050405020304" pitchFamily="18" charset="0"/>
            </a:endParaRPr>
          </a:p>
          <a:p>
            <a:pPr>
              <a:buFontTx/>
              <a:buNone/>
            </a:pPr>
            <a:r>
              <a:rPr lang="en-GB" altLang="en-US" sz="2400" b="1" dirty="0">
                <a:latin typeface="Times New Roman" panose="02020603050405020304" pitchFamily="18" charset="0"/>
                <a:cs typeface="Times New Roman" panose="02020603050405020304" pitchFamily="18" charset="0"/>
              </a:rPr>
              <a:t>   </a:t>
            </a:r>
            <a:r>
              <a:rPr lang="en-GB" altLang="en-US" sz="2400" b="1" dirty="0" smtClean="0">
                <a:latin typeface="Times New Roman" panose="02020603050405020304" pitchFamily="18" charset="0"/>
                <a:cs typeface="Times New Roman" panose="02020603050405020304" pitchFamily="18" charset="0"/>
              </a:rPr>
              <a:t>        x3=1                                     Y0=1</a:t>
            </a:r>
            <a:endParaRPr lang="en-GB" altLang="en-US" sz="2400" b="1" dirty="0">
              <a:latin typeface="Times New Roman" panose="02020603050405020304" pitchFamily="18" charset="0"/>
              <a:cs typeface="Times New Roman" panose="02020603050405020304" pitchFamily="18" charset="0"/>
            </a:endParaRPr>
          </a:p>
          <a:p>
            <a:pPr>
              <a:buFontTx/>
              <a:buNone/>
            </a:pPr>
            <a:r>
              <a:rPr lang="en-GB" altLang="en-US" b="1" dirty="0" smtClean="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W</a:t>
            </a:r>
            <a:r>
              <a:rPr lang="en-GB" altLang="en-US" sz="2000" b="1" dirty="0" smtClean="0">
                <a:latin typeface="Times New Roman" panose="02020603050405020304" pitchFamily="18" charset="0"/>
                <a:cs typeface="Times New Roman" panose="02020603050405020304" pitchFamily="18" charset="0"/>
              </a:rPr>
              <a:t>4=1</a:t>
            </a:r>
            <a:endParaRPr lang="en-GB" altLang="en-US" sz="2000" b="1" dirty="0">
              <a:latin typeface="Times New Roman" panose="02020603050405020304" pitchFamily="18" charset="0"/>
              <a:cs typeface="Times New Roman" panose="02020603050405020304" pitchFamily="18" charset="0"/>
            </a:endParaRPr>
          </a:p>
          <a:p>
            <a:pPr>
              <a:buFontTx/>
              <a:buNone/>
            </a:pPr>
            <a:r>
              <a:rPr lang="en-GB" altLang="en-US" sz="2400" b="1" dirty="0">
                <a:latin typeface="Times New Roman" panose="02020603050405020304" pitchFamily="18" charset="0"/>
                <a:cs typeface="Times New Roman" panose="02020603050405020304" pitchFamily="18" charset="0"/>
              </a:rPr>
              <a:t>   </a:t>
            </a:r>
            <a:r>
              <a:rPr lang="en-GB" altLang="en-US" sz="2400" b="1" dirty="0" smtClean="0">
                <a:latin typeface="Times New Roman" panose="02020603050405020304" pitchFamily="18" charset="0"/>
                <a:cs typeface="Times New Roman" panose="02020603050405020304" pitchFamily="18" charset="0"/>
              </a:rPr>
              <a:t>        x4=0</a:t>
            </a:r>
            <a:endParaRPr lang="en-US" altLang="en-US" sz="2400" b="1" dirty="0">
              <a:latin typeface="Times New Roman" panose="02020603050405020304" pitchFamily="18" charset="0"/>
              <a:cs typeface="Times New Roman" panose="02020603050405020304" pitchFamily="18" charset="0"/>
            </a:endParaRPr>
          </a:p>
        </p:txBody>
      </p:sp>
      <p:sp>
        <p:nvSpPr>
          <p:cNvPr id="140296" name="Oval 8"/>
          <p:cNvSpPr>
            <a:spLocks noChangeArrowheads="1"/>
          </p:cNvSpPr>
          <p:nvPr/>
        </p:nvSpPr>
        <p:spPr bwMode="auto">
          <a:xfrm>
            <a:off x="3363912" y="3222626"/>
            <a:ext cx="1439863" cy="1368425"/>
          </a:xfrm>
          <a:prstGeom prst="ellipse">
            <a:avLst/>
          </a:prstGeom>
          <a:solidFill>
            <a:schemeClr val="accent1">
              <a:alpha val="0"/>
            </a:scheme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297" name="WordArt 9"/>
          <p:cNvSpPr>
            <a:spLocks noChangeArrowheads="1" noChangeShapeType="1" noTextEdit="1"/>
          </p:cNvSpPr>
          <p:nvPr/>
        </p:nvSpPr>
        <p:spPr bwMode="auto">
          <a:xfrm>
            <a:off x="3881122" y="3862388"/>
            <a:ext cx="412098" cy="196656"/>
          </a:xfrm>
          <a:prstGeom prst="rect">
            <a:avLst/>
          </a:prstGeom>
          <a:ln>
            <a:solidFill>
              <a:schemeClr val="bg1"/>
            </a:solidFill>
          </a:ln>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700" i="1" kern="10" dirty="0">
                <a:ln w="9525">
                  <a:solidFill>
                    <a:srgbClr val="000000"/>
                  </a:solidFill>
                  <a:round/>
                  <a:headEnd/>
                  <a:tailEnd/>
                </a:ln>
                <a:latin typeface="Symbol" panose="05050102010706020507" pitchFamily="18" charset="2"/>
              </a:rPr>
              <a:t>T</a:t>
            </a:r>
            <a:r>
              <a:rPr lang="en-US" sz="700" i="1" kern="10" dirty="0" smtClean="0">
                <a:ln w="9525">
                  <a:solidFill>
                    <a:srgbClr val="000000"/>
                  </a:solidFill>
                  <a:round/>
                  <a:headEnd/>
                  <a:tailEnd/>
                </a:ln>
                <a:latin typeface="Symbol" panose="05050102010706020507" pitchFamily="18" charset="2"/>
              </a:rPr>
              <a:t>=2 </a:t>
            </a:r>
            <a:endParaRPr lang="en-US" sz="700" i="1" kern="10" dirty="0">
              <a:ln w="9525">
                <a:solidFill>
                  <a:srgbClr val="000000"/>
                </a:solidFill>
                <a:round/>
                <a:headEnd/>
                <a:tailEnd/>
              </a:ln>
              <a:latin typeface="Symbol" panose="05050102010706020507" pitchFamily="18" charset="2"/>
            </a:endParaRPr>
          </a:p>
        </p:txBody>
      </p:sp>
      <p:sp>
        <p:nvSpPr>
          <p:cNvPr id="140298" name="Line 10"/>
          <p:cNvSpPr>
            <a:spLocks noChangeShapeType="1"/>
          </p:cNvSpPr>
          <p:nvPr/>
        </p:nvSpPr>
        <p:spPr bwMode="auto">
          <a:xfrm>
            <a:off x="2476501" y="2495550"/>
            <a:ext cx="1439863" cy="7191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140299" name="Line 11"/>
          <p:cNvSpPr>
            <a:spLocks noChangeShapeType="1"/>
          </p:cNvSpPr>
          <p:nvPr/>
        </p:nvSpPr>
        <p:spPr bwMode="auto">
          <a:xfrm>
            <a:off x="2400300" y="3473450"/>
            <a:ext cx="935038"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140300" name="Line 12"/>
          <p:cNvSpPr>
            <a:spLocks noChangeShapeType="1"/>
          </p:cNvSpPr>
          <p:nvPr/>
        </p:nvSpPr>
        <p:spPr bwMode="auto">
          <a:xfrm flipV="1">
            <a:off x="2403476" y="4151314"/>
            <a:ext cx="1008063" cy="2873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140301" name="Line 13"/>
          <p:cNvSpPr>
            <a:spLocks noChangeShapeType="1"/>
          </p:cNvSpPr>
          <p:nvPr/>
        </p:nvSpPr>
        <p:spPr bwMode="auto">
          <a:xfrm flipV="1">
            <a:off x="2403475" y="4511675"/>
            <a:ext cx="1296988" cy="10795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140302" name="Line 14"/>
          <p:cNvSpPr>
            <a:spLocks noChangeShapeType="1"/>
          </p:cNvSpPr>
          <p:nvPr/>
        </p:nvSpPr>
        <p:spPr bwMode="auto">
          <a:xfrm>
            <a:off x="4779963" y="3862388"/>
            <a:ext cx="100806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2476501" y="3011785"/>
            <a:ext cx="858837" cy="400110"/>
          </a:xfrm>
          <a:prstGeom prst="rect">
            <a:avLst/>
          </a:prstGeom>
          <a:noFill/>
        </p:spPr>
        <p:txBody>
          <a:bodyPr wrap="square" rtlCol="0">
            <a:spAutoFit/>
          </a:bodyPr>
          <a:lstStyle/>
          <a:p>
            <a:r>
              <a:rPr lang="sv-SE" sz="2000" b="1" dirty="0" smtClean="0">
                <a:latin typeface="Times New Roman" panose="02020603050405020304" pitchFamily="18" charset="0"/>
                <a:cs typeface="Times New Roman" panose="02020603050405020304" pitchFamily="18" charset="0"/>
              </a:rPr>
              <a:t>W2=1</a:t>
            </a:r>
            <a:endParaRPr lang="en-US" sz="20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788026" y="534184"/>
            <a:ext cx="5767872" cy="2893100"/>
          </a:xfrm>
          <a:prstGeom prst="rect">
            <a:avLst/>
          </a:prstGeom>
          <a:noFill/>
        </p:spPr>
        <p:txBody>
          <a:bodyPr wrap="square" rtlCol="0">
            <a:spAutoFit/>
          </a:bodyPr>
          <a:lstStyle/>
          <a:p>
            <a:pPr marL="342900" indent="-342900">
              <a:spcBef>
                <a:spcPct val="50000"/>
              </a:spcBef>
              <a:defRPr/>
            </a:pPr>
            <a:r>
              <a:rPr lang="en-US" sz="2000" i="1" dirty="0">
                <a:latin typeface="Times New Roman" pitchFamily="18" charset="0"/>
              </a:rPr>
              <a:t>  Y j = if (Sum Xi*Wi j </a:t>
            </a:r>
            <a:r>
              <a:rPr lang="en-SE" sz="2000" i="1" dirty="0">
                <a:latin typeface="Times New Roman" pitchFamily="18" charset="0"/>
              </a:rPr>
              <a:t>–</a:t>
            </a:r>
            <a:r>
              <a:rPr lang="en-US" sz="2000" i="1" dirty="0">
                <a:latin typeface="Times New Roman" pitchFamily="18" charset="0"/>
              </a:rPr>
              <a:t>T)&gt;=0 then 1 else 0</a:t>
            </a:r>
            <a:r>
              <a:rPr lang="en-US" sz="2000" i="1" dirty="0" smtClean="0">
                <a:latin typeface="Times New Roman" pitchFamily="18" charset="0"/>
              </a:rPr>
              <a:t>.</a:t>
            </a:r>
          </a:p>
          <a:p>
            <a:pPr marL="342900" indent="-342900">
              <a:spcBef>
                <a:spcPct val="50000"/>
              </a:spcBef>
              <a:defRPr/>
            </a:pPr>
            <a:r>
              <a:rPr lang="sv-SE" sz="2000" i="1" dirty="0">
                <a:latin typeface="Times New Roman" pitchFamily="18" charset="0"/>
              </a:rPr>
              <a:t> </a:t>
            </a:r>
            <a:r>
              <a:rPr lang="sv-SE" sz="2000" i="1" dirty="0" smtClean="0">
                <a:latin typeface="Times New Roman" pitchFamily="18" charset="0"/>
              </a:rPr>
              <a:t>               i=1..n</a:t>
            </a:r>
          </a:p>
          <a:p>
            <a:pPr marL="342900" indent="-342900">
              <a:spcBef>
                <a:spcPct val="50000"/>
              </a:spcBef>
              <a:defRPr/>
            </a:pPr>
            <a:r>
              <a:rPr lang="sv-SE" sz="2000" i="1" dirty="0">
                <a:latin typeface="Times New Roman" pitchFamily="18" charset="0"/>
              </a:rPr>
              <a:t>Wi j</a:t>
            </a:r>
            <a:r>
              <a:rPr lang="sv-SE" sz="1600" i="1" dirty="0">
                <a:latin typeface="Times New Roman" pitchFamily="18" charset="0"/>
              </a:rPr>
              <a:t>+1</a:t>
            </a:r>
            <a:r>
              <a:rPr lang="sv-SE" sz="2000" i="1" dirty="0">
                <a:latin typeface="Times New Roman" pitchFamily="18" charset="0"/>
              </a:rPr>
              <a:t> =  Wi j +</a:t>
            </a:r>
            <a:r>
              <a:rPr lang="en-US" sz="2000" i="1" dirty="0">
                <a:latin typeface="Symbol" pitchFamily="18" charset="2"/>
              </a:rPr>
              <a:t>a</a:t>
            </a:r>
            <a:r>
              <a:rPr lang="sv-SE" sz="2000" i="1" dirty="0">
                <a:latin typeface="Times New Roman" pitchFamily="18" charset="0"/>
              </a:rPr>
              <a:t> * Y j*Xi </a:t>
            </a:r>
            <a:r>
              <a:rPr lang="sv-SE" sz="2000" i="1" dirty="0" smtClean="0">
                <a:latin typeface="Times New Roman" pitchFamily="18" charset="0"/>
              </a:rPr>
              <a:t>j</a:t>
            </a:r>
          </a:p>
          <a:p>
            <a:pPr marL="342900" indent="-342900">
              <a:spcBef>
                <a:spcPct val="50000"/>
              </a:spcBef>
              <a:defRPr/>
            </a:pPr>
            <a:endParaRPr lang="sv-SE" sz="2000" i="1" dirty="0">
              <a:latin typeface="Times New Roman" pitchFamily="18" charset="0"/>
            </a:endParaRPr>
          </a:p>
          <a:p>
            <a:pPr marL="342900" indent="-342900">
              <a:spcBef>
                <a:spcPct val="50000"/>
              </a:spcBef>
              <a:defRPr/>
            </a:pPr>
            <a:r>
              <a:rPr lang="sv-SE" sz="2400" i="1" dirty="0" smtClean="0">
                <a:latin typeface="Times New Roman" pitchFamily="18" charset="0"/>
              </a:rPr>
              <a:t>Sum =1*1+0*1+1*1+0*1 -2 =0  &gt;=0   </a:t>
            </a:r>
          </a:p>
          <a:p>
            <a:pPr marL="342900" indent="-342900">
              <a:spcBef>
                <a:spcPct val="50000"/>
              </a:spcBef>
              <a:defRPr/>
            </a:pPr>
            <a:r>
              <a:rPr lang="sv-SE" sz="2400" i="1" dirty="0" smtClean="0">
                <a:latin typeface="Times New Roman" pitchFamily="18" charset="0"/>
              </a:rPr>
              <a:t>=&gt; Y0 = 1  </a:t>
            </a:r>
            <a:endParaRPr lang="en-US" sz="2400" dirty="0"/>
          </a:p>
        </p:txBody>
      </p:sp>
      <p:graphicFrame>
        <p:nvGraphicFramePr>
          <p:cNvPr id="15" name="Object 60"/>
          <p:cNvGraphicFramePr>
            <a:graphicFrameLocks noChangeAspect="1"/>
          </p:cNvGraphicFramePr>
          <p:nvPr>
            <p:extLst>
              <p:ext uri="{D42A27DB-BD31-4B8C-83A1-F6EECF244321}">
                <p14:modId xmlns:p14="http://schemas.microsoft.com/office/powerpoint/2010/main" val="2500064002"/>
              </p:ext>
            </p:extLst>
          </p:nvPr>
        </p:nvGraphicFramePr>
        <p:xfrm>
          <a:off x="6389481" y="3720161"/>
          <a:ext cx="5270500" cy="2701925"/>
        </p:xfrm>
        <a:graphic>
          <a:graphicData uri="http://schemas.openxmlformats.org/presentationml/2006/ole">
            <mc:AlternateContent xmlns:mc="http://schemas.openxmlformats.org/markup-compatibility/2006">
              <mc:Choice xmlns:v="urn:schemas-microsoft-com:vml" Requires="v">
                <p:oleObj spid="_x0000_s1061" name="Equation" r:id="rId3" imgW="2920680" imgH="1498320" progId="Equation.3">
                  <p:embed/>
                </p:oleObj>
              </mc:Choice>
              <mc:Fallback>
                <p:oleObj name="Equation" r:id="rId3" imgW="2920680" imgH="1498320" progId="Equation.3">
                  <p:embed/>
                  <p:pic>
                    <p:nvPicPr>
                      <p:cNvPr id="144444" name="Object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9481" y="3720161"/>
                        <a:ext cx="5270500" cy="270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Box 4"/>
          <p:cNvSpPr txBox="1"/>
          <p:nvPr/>
        </p:nvSpPr>
        <p:spPr>
          <a:xfrm>
            <a:off x="6917635" y="3676005"/>
            <a:ext cx="1548197" cy="461665"/>
          </a:xfrm>
          <a:prstGeom prst="rect">
            <a:avLst/>
          </a:prstGeom>
          <a:solidFill>
            <a:schemeClr val="bg1"/>
          </a:solidFill>
        </p:spPr>
        <p:txBody>
          <a:bodyPr wrap="square" rtlCol="0">
            <a:spAutoFit/>
          </a:bodyPr>
          <a:lstStyle/>
          <a:p>
            <a:r>
              <a:rPr lang="sv-SE" dirty="0" smtClean="0"/>
              <a:t>=  </a:t>
            </a:r>
            <a:r>
              <a:rPr lang="en-US" sz="2400" i="1" dirty="0">
                <a:latin typeface="Times New Roman" panose="02020603050405020304" pitchFamily="18" charset="0"/>
                <a:cs typeface="Times New Roman" panose="02020603050405020304" pitchFamily="18" charset="0"/>
              </a:rPr>
              <a:t>a</a:t>
            </a:r>
            <a:r>
              <a:rPr lang="sv-SE" sz="2400" dirty="0">
                <a:latin typeface="Times New Roman" panose="02020603050405020304" pitchFamily="18" charset="0"/>
                <a:cs typeface="Times New Roman" panose="02020603050405020304" pitchFamily="18" charset="0"/>
              </a:rPr>
              <a:t> </a:t>
            </a:r>
            <a:r>
              <a:rPr lang="sv-SE" sz="2400" dirty="0" smtClean="0">
                <a:latin typeface="Times New Roman" panose="02020603050405020304" pitchFamily="18" charset="0"/>
                <a:cs typeface="Times New Roman" panose="02020603050405020304" pitchFamily="18" charset="0"/>
              </a:rPr>
              <a:t>*xi*y0</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263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323851" y="192879"/>
            <a:ext cx="7772400" cy="719137"/>
          </a:xfrm>
          <a:ln>
            <a:solidFill>
              <a:schemeClr val="bg1"/>
            </a:solidFill>
          </a:ln>
        </p:spPr>
        <p:txBody>
          <a:bodyPr>
            <a:normAutofit/>
          </a:bodyPr>
          <a:lstStyle/>
          <a:p>
            <a:r>
              <a:rPr lang="en-GB" altLang="en-US" sz="3200" b="1" dirty="0" smtClean="0">
                <a:latin typeface="Times New Roman" panose="02020603050405020304" pitchFamily="18" charset="0"/>
                <a:cs typeface="Times New Roman" panose="02020603050405020304" pitchFamily="18" charset="0"/>
              </a:rPr>
              <a:t>Example </a:t>
            </a:r>
            <a:r>
              <a:rPr lang="en-SE" altLang="en-US" sz="3200" b="1" dirty="0" smtClean="0">
                <a:latin typeface="Times New Roman" panose="02020603050405020304" pitchFamily="18" charset="0"/>
                <a:cs typeface="Times New Roman" panose="02020603050405020304" pitchFamily="18" charset="0"/>
              </a:rPr>
              <a:t>–</a:t>
            </a:r>
            <a:r>
              <a:rPr lang="en-GB" altLang="en-US" sz="3200" b="1" dirty="0" smtClean="0">
                <a:latin typeface="Times New Roman" panose="02020603050405020304" pitchFamily="18" charset="0"/>
                <a:cs typeface="Times New Roman" panose="02020603050405020304" pitchFamily="18" charset="0"/>
              </a:rPr>
              <a:t> second iteration</a:t>
            </a:r>
            <a:endParaRPr lang="en-US" altLang="en-US" sz="3200" b="1" dirty="0">
              <a:latin typeface="Times New Roman" panose="02020603050405020304" pitchFamily="18" charset="0"/>
              <a:cs typeface="Times New Roman" panose="02020603050405020304" pitchFamily="18" charset="0"/>
            </a:endParaRPr>
          </a:p>
        </p:txBody>
      </p:sp>
      <p:sp>
        <p:nvSpPr>
          <p:cNvPr id="140291" name="Rectangle 3"/>
          <p:cNvSpPr>
            <a:spLocks noGrp="1" noChangeArrowheads="1"/>
          </p:cNvSpPr>
          <p:nvPr>
            <p:ph type="body" sz="half" idx="1"/>
          </p:nvPr>
        </p:nvSpPr>
        <p:spPr>
          <a:xfrm>
            <a:off x="730885" y="1287939"/>
            <a:ext cx="5391619" cy="5329238"/>
          </a:xfrm>
          <a:ln>
            <a:solidFill>
              <a:schemeClr val="bg1"/>
            </a:solidFill>
          </a:ln>
        </p:spPr>
        <p:txBody>
          <a:bodyPr/>
          <a:lstStyle/>
          <a:p>
            <a:pPr>
              <a:buFontTx/>
              <a:buNone/>
            </a:pPr>
            <a:r>
              <a:rPr lang="en-GB" altLang="en-US" b="1" dirty="0">
                <a:latin typeface="Times New Roman" panose="02020603050405020304" pitchFamily="18" charset="0"/>
                <a:cs typeface="Times New Roman" panose="02020603050405020304" pitchFamily="18" charset="0"/>
              </a:rPr>
              <a:t> </a:t>
            </a:r>
            <a:r>
              <a:rPr lang="en-GB" altLang="en-US" sz="2400" b="1" dirty="0" smtClean="0">
                <a:latin typeface="Times New Roman" panose="02020603050405020304" pitchFamily="18" charset="0"/>
                <a:cs typeface="Times New Roman" panose="02020603050405020304" pitchFamily="18" charset="0"/>
              </a:rPr>
              <a:t>Inputs                              </a:t>
            </a:r>
            <a:r>
              <a:rPr lang="en-US" sz="2400" i="1" dirty="0" smtClean="0">
                <a:latin typeface="Symbol" pitchFamily="18" charset="2"/>
              </a:rPr>
              <a:t>a</a:t>
            </a:r>
            <a:r>
              <a:rPr lang="en-GB" altLang="en-US" sz="2400" b="1" dirty="0" smtClean="0">
                <a:latin typeface="Times New Roman" panose="02020603050405020304" pitchFamily="18" charset="0"/>
                <a:cs typeface="Times New Roman" panose="02020603050405020304" pitchFamily="18" charset="0"/>
              </a:rPr>
              <a:t>  =1</a:t>
            </a:r>
            <a:endParaRPr lang="en-GB" altLang="en-US" sz="2400" b="1" dirty="0">
              <a:latin typeface="Times New Roman" panose="02020603050405020304" pitchFamily="18" charset="0"/>
              <a:cs typeface="Times New Roman" panose="02020603050405020304" pitchFamily="18" charset="0"/>
            </a:endParaRPr>
          </a:p>
          <a:p>
            <a:pPr>
              <a:buFontTx/>
              <a:buNone/>
            </a:pPr>
            <a:r>
              <a:rPr lang="en-GB" altLang="en-US" sz="2400" b="1" dirty="0">
                <a:latin typeface="Times New Roman" panose="02020603050405020304" pitchFamily="18" charset="0"/>
                <a:cs typeface="Times New Roman" panose="02020603050405020304" pitchFamily="18" charset="0"/>
              </a:rPr>
              <a:t>   </a:t>
            </a:r>
            <a:r>
              <a:rPr lang="en-GB" altLang="en-US" sz="2400" b="1" dirty="0" smtClean="0">
                <a:latin typeface="Times New Roman" panose="02020603050405020304" pitchFamily="18" charset="0"/>
                <a:cs typeface="Times New Roman" panose="02020603050405020304" pitchFamily="18" charset="0"/>
              </a:rPr>
              <a:t>                      J=1       </a:t>
            </a:r>
            <a:endParaRPr lang="en-GB" altLang="en-US" sz="1800" b="1" baseline="30000" dirty="0">
              <a:latin typeface="Times New Roman" panose="02020603050405020304" pitchFamily="18" charset="0"/>
              <a:cs typeface="Times New Roman" panose="02020603050405020304" pitchFamily="18" charset="0"/>
            </a:endParaRPr>
          </a:p>
          <a:p>
            <a:pPr>
              <a:buFontTx/>
              <a:buNone/>
            </a:pPr>
            <a:r>
              <a:rPr lang="en-GB" altLang="en-US" sz="2400" b="1" dirty="0" smtClean="0">
                <a:latin typeface="Times New Roman" panose="02020603050405020304" pitchFamily="18" charset="0"/>
                <a:cs typeface="Times New Roman" panose="02020603050405020304" pitchFamily="18" charset="0"/>
              </a:rPr>
              <a:t>		x1=1       </a:t>
            </a:r>
            <a:r>
              <a:rPr lang="en-GB" altLang="en-US" sz="2000" b="1" dirty="0" smtClean="0">
                <a:latin typeface="Times New Roman" panose="02020603050405020304" pitchFamily="18" charset="0"/>
                <a:cs typeface="Times New Roman" panose="02020603050405020304" pitchFamily="18" charset="0"/>
              </a:rPr>
              <a:t>W1=2</a:t>
            </a:r>
            <a:endParaRPr lang="en-GB" altLang="en-US" sz="2000" b="1" dirty="0">
              <a:latin typeface="Times New Roman" panose="02020603050405020304" pitchFamily="18" charset="0"/>
              <a:cs typeface="Times New Roman" panose="02020603050405020304" pitchFamily="18" charset="0"/>
            </a:endParaRPr>
          </a:p>
          <a:p>
            <a:pPr>
              <a:buFontTx/>
              <a:buNone/>
            </a:pPr>
            <a:r>
              <a:rPr lang="en-GB" altLang="en-US" b="1" dirty="0" smtClean="0">
                <a:latin typeface="Times New Roman" panose="02020603050405020304" pitchFamily="18" charset="0"/>
                <a:cs typeface="Times New Roman" panose="02020603050405020304" pitchFamily="18" charset="0"/>
              </a:rPr>
              <a:t>   </a:t>
            </a:r>
            <a:r>
              <a:rPr lang="en-GB" altLang="en-US" sz="1400" b="1" dirty="0" smtClean="0">
                <a:latin typeface="Times New Roman" panose="02020603050405020304" pitchFamily="18" charset="0"/>
                <a:cs typeface="Times New Roman" panose="02020603050405020304" pitchFamily="18" charset="0"/>
              </a:rPr>
              <a:t>		                </a:t>
            </a:r>
            <a:endParaRPr lang="en-GB" altLang="en-US" sz="1200" b="1" dirty="0">
              <a:latin typeface="Times New Roman" panose="02020603050405020304" pitchFamily="18" charset="0"/>
              <a:cs typeface="Times New Roman" panose="02020603050405020304" pitchFamily="18" charset="0"/>
            </a:endParaRPr>
          </a:p>
          <a:p>
            <a:pPr>
              <a:buFontTx/>
              <a:buNone/>
            </a:pPr>
            <a:r>
              <a:rPr lang="en-GB" altLang="en-US" sz="1200" b="1" dirty="0">
                <a:latin typeface="Times New Roman" panose="02020603050405020304" pitchFamily="18" charset="0"/>
                <a:cs typeface="Times New Roman" panose="02020603050405020304" pitchFamily="18" charset="0"/>
              </a:rPr>
              <a:t> </a:t>
            </a:r>
            <a:r>
              <a:rPr lang="en-GB" altLang="en-US" sz="2400" b="1" dirty="0">
                <a:latin typeface="Times New Roman" panose="02020603050405020304" pitchFamily="18" charset="0"/>
                <a:cs typeface="Times New Roman" panose="02020603050405020304" pitchFamily="18" charset="0"/>
              </a:rPr>
              <a:t>  </a:t>
            </a:r>
            <a:r>
              <a:rPr lang="en-GB" altLang="en-US" sz="2400" b="1" dirty="0" smtClean="0">
                <a:latin typeface="Times New Roman" panose="02020603050405020304" pitchFamily="18" charset="0"/>
                <a:cs typeface="Times New Roman" panose="02020603050405020304" pitchFamily="18" charset="0"/>
              </a:rPr>
              <a:t>        x2=0</a:t>
            </a:r>
            <a:endParaRPr lang="en-GB" altLang="en-US" sz="2400" b="1" dirty="0">
              <a:latin typeface="Times New Roman" panose="02020603050405020304" pitchFamily="18" charset="0"/>
              <a:cs typeface="Times New Roman" panose="02020603050405020304" pitchFamily="18" charset="0"/>
            </a:endParaRPr>
          </a:p>
          <a:p>
            <a:pPr>
              <a:buFontTx/>
              <a:buNone/>
            </a:pPr>
            <a:r>
              <a:rPr lang="en-GB" altLang="en-US" sz="3600" b="1" dirty="0" smtClean="0">
                <a:latin typeface="Times New Roman" panose="02020603050405020304" pitchFamily="18" charset="0"/>
                <a:cs typeface="Times New Roman" panose="02020603050405020304" pitchFamily="18" charset="0"/>
              </a:rPr>
              <a:t>              </a:t>
            </a:r>
            <a:r>
              <a:rPr lang="en-GB" altLang="en-US" sz="2000" b="1" dirty="0" smtClean="0">
                <a:latin typeface="Times New Roman" panose="02020603050405020304" pitchFamily="18" charset="0"/>
                <a:cs typeface="Times New Roman" panose="02020603050405020304" pitchFamily="18" charset="0"/>
              </a:rPr>
              <a:t>w3=2</a:t>
            </a:r>
            <a:endParaRPr lang="en-GB" altLang="en-US" sz="2000" b="1" dirty="0">
              <a:latin typeface="Times New Roman" panose="02020603050405020304" pitchFamily="18" charset="0"/>
              <a:cs typeface="Times New Roman" panose="02020603050405020304" pitchFamily="18" charset="0"/>
            </a:endParaRPr>
          </a:p>
          <a:p>
            <a:pPr>
              <a:buFontTx/>
              <a:buNone/>
            </a:pPr>
            <a:r>
              <a:rPr lang="en-GB" altLang="en-US" sz="2400" b="1" dirty="0">
                <a:latin typeface="Times New Roman" panose="02020603050405020304" pitchFamily="18" charset="0"/>
                <a:cs typeface="Times New Roman" panose="02020603050405020304" pitchFamily="18" charset="0"/>
              </a:rPr>
              <a:t>   </a:t>
            </a:r>
            <a:r>
              <a:rPr lang="en-GB" altLang="en-US" sz="2400" b="1" dirty="0" smtClean="0">
                <a:latin typeface="Times New Roman" panose="02020603050405020304" pitchFamily="18" charset="0"/>
                <a:cs typeface="Times New Roman" panose="02020603050405020304" pitchFamily="18" charset="0"/>
              </a:rPr>
              <a:t>        x3=1                                     Y1=1</a:t>
            </a:r>
            <a:endParaRPr lang="en-GB" altLang="en-US" sz="2400" b="1" dirty="0">
              <a:latin typeface="Times New Roman" panose="02020603050405020304" pitchFamily="18" charset="0"/>
              <a:cs typeface="Times New Roman" panose="02020603050405020304" pitchFamily="18" charset="0"/>
            </a:endParaRPr>
          </a:p>
          <a:p>
            <a:pPr>
              <a:buFontTx/>
              <a:buNone/>
            </a:pPr>
            <a:r>
              <a:rPr lang="en-GB" altLang="en-US" b="1" dirty="0" smtClean="0">
                <a:latin typeface="Times New Roman" panose="02020603050405020304" pitchFamily="18" charset="0"/>
                <a:cs typeface="Times New Roman" panose="02020603050405020304" pitchFamily="18" charset="0"/>
              </a:rPr>
              <a:t>                </a:t>
            </a:r>
            <a:r>
              <a:rPr lang="en-GB" altLang="en-US" sz="2000" b="1" dirty="0" smtClean="0">
                <a:latin typeface="Times New Roman" panose="02020603050405020304" pitchFamily="18" charset="0"/>
                <a:cs typeface="Times New Roman" panose="02020603050405020304" pitchFamily="18" charset="0"/>
              </a:rPr>
              <a:t>w4=1</a:t>
            </a:r>
            <a:endParaRPr lang="en-GB" altLang="en-US" sz="2000" b="1" dirty="0">
              <a:latin typeface="Times New Roman" panose="02020603050405020304" pitchFamily="18" charset="0"/>
              <a:cs typeface="Times New Roman" panose="02020603050405020304" pitchFamily="18" charset="0"/>
            </a:endParaRPr>
          </a:p>
          <a:p>
            <a:pPr>
              <a:buFontTx/>
              <a:buNone/>
            </a:pPr>
            <a:r>
              <a:rPr lang="en-GB" altLang="en-US" sz="2400" b="1" dirty="0">
                <a:latin typeface="Times New Roman" panose="02020603050405020304" pitchFamily="18" charset="0"/>
                <a:cs typeface="Times New Roman" panose="02020603050405020304" pitchFamily="18" charset="0"/>
              </a:rPr>
              <a:t>   </a:t>
            </a:r>
            <a:r>
              <a:rPr lang="en-GB" altLang="en-US" sz="2400" b="1" dirty="0" smtClean="0">
                <a:latin typeface="Times New Roman" panose="02020603050405020304" pitchFamily="18" charset="0"/>
                <a:cs typeface="Times New Roman" panose="02020603050405020304" pitchFamily="18" charset="0"/>
              </a:rPr>
              <a:t>        x4=0</a:t>
            </a:r>
            <a:endParaRPr lang="en-US" altLang="en-US" sz="2400" b="1" dirty="0">
              <a:latin typeface="Times New Roman" panose="02020603050405020304" pitchFamily="18" charset="0"/>
              <a:cs typeface="Times New Roman" panose="02020603050405020304" pitchFamily="18" charset="0"/>
            </a:endParaRPr>
          </a:p>
        </p:txBody>
      </p:sp>
      <p:sp>
        <p:nvSpPr>
          <p:cNvPr id="140296" name="Oval 8"/>
          <p:cNvSpPr>
            <a:spLocks noChangeArrowheads="1"/>
          </p:cNvSpPr>
          <p:nvPr/>
        </p:nvSpPr>
        <p:spPr bwMode="auto">
          <a:xfrm>
            <a:off x="3363912" y="3222626"/>
            <a:ext cx="1439863" cy="1368425"/>
          </a:xfrm>
          <a:prstGeom prst="ellipse">
            <a:avLst/>
          </a:prstGeom>
          <a:solidFill>
            <a:schemeClr val="accent1">
              <a:alpha val="0"/>
            </a:scheme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297" name="WordArt 9"/>
          <p:cNvSpPr>
            <a:spLocks noChangeArrowheads="1" noChangeShapeType="1" noTextEdit="1"/>
          </p:cNvSpPr>
          <p:nvPr/>
        </p:nvSpPr>
        <p:spPr bwMode="auto">
          <a:xfrm>
            <a:off x="3881122" y="3862388"/>
            <a:ext cx="412098" cy="196656"/>
          </a:xfrm>
          <a:prstGeom prst="rect">
            <a:avLst/>
          </a:prstGeom>
          <a:ln>
            <a:solidFill>
              <a:schemeClr val="bg1"/>
            </a:solidFill>
          </a:ln>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700" i="1" kern="10" dirty="0">
                <a:ln w="9525">
                  <a:solidFill>
                    <a:srgbClr val="000000"/>
                  </a:solidFill>
                  <a:round/>
                  <a:headEnd/>
                  <a:tailEnd/>
                </a:ln>
                <a:latin typeface="Symbol" panose="05050102010706020507" pitchFamily="18" charset="2"/>
              </a:rPr>
              <a:t>T</a:t>
            </a:r>
            <a:r>
              <a:rPr lang="en-US" sz="700" i="1" kern="10" dirty="0" smtClean="0">
                <a:ln w="9525">
                  <a:solidFill>
                    <a:srgbClr val="000000"/>
                  </a:solidFill>
                  <a:round/>
                  <a:headEnd/>
                  <a:tailEnd/>
                </a:ln>
                <a:latin typeface="Symbol" panose="05050102010706020507" pitchFamily="18" charset="2"/>
              </a:rPr>
              <a:t>=2 </a:t>
            </a:r>
            <a:endParaRPr lang="en-US" sz="700" i="1" kern="10" dirty="0">
              <a:ln w="9525">
                <a:solidFill>
                  <a:srgbClr val="000000"/>
                </a:solidFill>
                <a:round/>
                <a:headEnd/>
                <a:tailEnd/>
              </a:ln>
              <a:latin typeface="Symbol" panose="05050102010706020507" pitchFamily="18" charset="2"/>
            </a:endParaRPr>
          </a:p>
        </p:txBody>
      </p:sp>
      <p:sp>
        <p:nvSpPr>
          <p:cNvPr id="140298" name="Line 10"/>
          <p:cNvSpPr>
            <a:spLocks noChangeShapeType="1"/>
          </p:cNvSpPr>
          <p:nvPr/>
        </p:nvSpPr>
        <p:spPr bwMode="auto">
          <a:xfrm>
            <a:off x="2476501" y="2495550"/>
            <a:ext cx="1439863" cy="7191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140299" name="Line 11"/>
          <p:cNvSpPr>
            <a:spLocks noChangeShapeType="1"/>
          </p:cNvSpPr>
          <p:nvPr/>
        </p:nvSpPr>
        <p:spPr bwMode="auto">
          <a:xfrm>
            <a:off x="2400300" y="3473450"/>
            <a:ext cx="935038"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140300" name="Line 12"/>
          <p:cNvSpPr>
            <a:spLocks noChangeShapeType="1"/>
          </p:cNvSpPr>
          <p:nvPr/>
        </p:nvSpPr>
        <p:spPr bwMode="auto">
          <a:xfrm flipV="1">
            <a:off x="2403476" y="4151314"/>
            <a:ext cx="1008063" cy="2873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140301" name="Line 13"/>
          <p:cNvSpPr>
            <a:spLocks noChangeShapeType="1"/>
          </p:cNvSpPr>
          <p:nvPr/>
        </p:nvSpPr>
        <p:spPr bwMode="auto">
          <a:xfrm flipV="1">
            <a:off x="2403475" y="4511675"/>
            <a:ext cx="1296988" cy="10795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140302" name="Line 14"/>
          <p:cNvSpPr>
            <a:spLocks noChangeShapeType="1"/>
          </p:cNvSpPr>
          <p:nvPr/>
        </p:nvSpPr>
        <p:spPr bwMode="auto">
          <a:xfrm>
            <a:off x="4779963" y="3862388"/>
            <a:ext cx="100806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2476501" y="3011785"/>
            <a:ext cx="858837" cy="400110"/>
          </a:xfrm>
          <a:prstGeom prst="rect">
            <a:avLst/>
          </a:prstGeom>
          <a:noFill/>
        </p:spPr>
        <p:txBody>
          <a:bodyPr wrap="square" rtlCol="0">
            <a:spAutoFit/>
          </a:bodyPr>
          <a:lstStyle/>
          <a:p>
            <a:r>
              <a:rPr lang="sv-SE" sz="2000" b="1" dirty="0" smtClean="0">
                <a:latin typeface="Times New Roman" panose="02020603050405020304" pitchFamily="18" charset="0"/>
                <a:cs typeface="Times New Roman" panose="02020603050405020304" pitchFamily="18" charset="0"/>
              </a:rPr>
              <a:t>W2=1</a:t>
            </a:r>
            <a:endParaRPr lang="en-US" sz="20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764212" y="534184"/>
            <a:ext cx="5791686" cy="2893100"/>
          </a:xfrm>
          <a:prstGeom prst="rect">
            <a:avLst/>
          </a:prstGeom>
          <a:noFill/>
        </p:spPr>
        <p:txBody>
          <a:bodyPr wrap="square" rtlCol="0">
            <a:spAutoFit/>
          </a:bodyPr>
          <a:lstStyle/>
          <a:p>
            <a:pPr marL="342900" indent="-342900">
              <a:spcBef>
                <a:spcPct val="50000"/>
              </a:spcBef>
              <a:defRPr/>
            </a:pPr>
            <a:r>
              <a:rPr lang="en-US" sz="2000" i="1" dirty="0">
                <a:latin typeface="Times New Roman" pitchFamily="18" charset="0"/>
              </a:rPr>
              <a:t>Y j = if (Sum Xi*Wi j </a:t>
            </a:r>
            <a:r>
              <a:rPr lang="en-SE" sz="2000" i="1" dirty="0">
                <a:latin typeface="Times New Roman" pitchFamily="18" charset="0"/>
              </a:rPr>
              <a:t>–</a:t>
            </a:r>
            <a:r>
              <a:rPr lang="en-US" sz="2000" i="1" dirty="0">
                <a:latin typeface="Times New Roman" pitchFamily="18" charset="0"/>
              </a:rPr>
              <a:t>T)&gt;=0 then 1 else 0.</a:t>
            </a:r>
          </a:p>
          <a:p>
            <a:pPr marL="342900" indent="-342900">
              <a:spcBef>
                <a:spcPct val="50000"/>
              </a:spcBef>
              <a:defRPr/>
            </a:pPr>
            <a:r>
              <a:rPr lang="sv-SE" sz="2000" i="1" dirty="0">
                <a:latin typeface="Times New Roman" pitchFamily="18" charset="0"/>
              </a:rPr>
              <a:t>                i=1..n</a:t>
            </a:r>
          </a:p>
          <a:p>
            <a:pPr marL="342900" indent="-342900">
              <a:spcBef>
                <a:spcPct val="50000"/>
              </a:spcBef>
              <a:defRPr/>
            </a:pPr>
            <a:r>
              <a:rPr lang="sv-SE" sz="2000" i="1" dirty="0">
                <a:latin typeface="Times New Roman" pitchFamily="18" charset="0"/>
              </a:rPr>
              <a:t>Wi j</a:t>
            </a:r>
            <a:r>
              <a:rPr lang="sv-SE" sz="1600" i="1" dirty="0">
                <a:latin typeface="Times New Roman" pitchFamily="18" charset="0"/>
              </a:rPr>
              <a:t>+1</a:t>
            </a:r>
            <a:r>
              <a:rPr lang="sv-SE" sz="2000" i="1" dirty="0">
                <a:latin typeface="Times New Roman" pitchFamily="18" charset="0"/>
              </a:rPr>
              <a:t> =  Wi j +</a:t>
            </a:r>
            <a:r>
              <a:rPr lang="en-US" sz="2000" i="1" dirty="0">
                <a:latin typeface="Symbol" pitchFamily="18" charset="2"/>
              </a:rPr>
              <a:t>a</a:t>
            </a:r>
            <a:r>
              <a:rPr lang="sv-SE" sz="2000" i="1" dirty="0">
                <a:latin typeface="Times New Roman" pitchFamily="18" charset="0"/>
              </a:rPr>
              <a:t> * Y j*Xi </a:t>
            </a:r>
            <a:r>
              <a:rPr lang="sv-SE" sz="2000" i="1" dirty="0" smtClean="0">
                <a:latin typeface="Times New Roman" pitchFamily="18" charset="0"/>
              </a:rPr>
              <a:t>j</a:t>
            </a:r>
          </a:p>
          <a:p>
            <a:pPr marL="342900" indent="-342900">
              <a:spcBef>
                <a:spcPct val="50000"/>
              </a:spcBef>
              <a:defRPr/>
            </a:pPr>
            <a:endParaRPr lang="sv-SE" sz="2000" i="1" dirty="0" smtClean="0">
              <a:latin typeface="Times New Roman" pitchFamily="18" charset="0"/>
            </a:endParaRPr>
          </a:p>
          <a:p>
            <a:pPr marL="342900" indent="-342900">
              <a:spcBef>
                <a:spcPct val="50000"/>
              </a:spcBef>
              <a:defRPr/>
            </a:pPr>
            <a:r>
              <a:rPr lang="sv-SE" sz="2400" i="1" dirty="0" smtClean="0">
                <a:latin typeface="Times New Roman" pitchFamily="18" charset="0"/>
              </a:rPr>
              <a:t>Sum =1*2+0*1+1*2+0*1 -2 =2  &gt;=0   </a:t>
            </a:r>
          </a:p>
          <a:p>
            <a:pPr marL="342900" indent="-342900">
              <a:spcBef>
                <a:spcPct val="50000"/>
              </a:spcBef>
              <a:defRPr/>
            </a:pPr>
            <a:r>
              <a:rPr lang="sv-SE" sz="2400" i="1" dirty="0" smtClean="0">
                <a:latin typeface="Times New Roman" pitchFamily="18" charset="0"/>
              </a:rPr>
              <a:t>=&gt; Y1 = 1  </a:t>
            </a:r>
            <a:endParaRPr lang="en-US" sz="2400" dirty="0"/>
          </a:p>
        </p:txBody>
      </p:sp>
      <p:graphicFrame>
        <p:nvGraphicFramePr>
          <p:cNvPr id="16" name="Object 62"/>
          <p:cNvGraphicFramePr>
            <a:graphicFrameLocks noChangeAspect="1"/>
          </p:cNvGraphicFramePr>
          <p:nvPr>
            <p:extLst>
              <p:ext uri="{D42A27DB-BD31-4B8C-83A1-F6EECF244321}">
                <p14:modId xmlns:p14="http://schemas.microsoft.com/office/powerpoint/2010/main" val="13791492"/>
              </p:ext>
            </p:extLst>
          </p:nvPr>
        </p:nvGraphicFramePr>
        <p:xfrm>
          <a:off x="6465490" y="3734913"/>
          <a:ext cx="5248275" cy="2701925"/>
        </p:xfrm>
        <a:graphic>
          <a:graphicData uri="http://schemas.openxmlformats.org/presentationml/2006/ole">
            <mc:AlternateContent xmlns:mc="http://schemas.openxmlformats.org/markup-compatibility/2006">
              <mc:Choice xmlns:v="urn:schemas-microsoft-com:vml" Requires="v">
                <p:oleObj spid="_x0000_s2083" name="Equation" r:id="rId3" imgW="2908080" imgH="1498320" progId="Equation.3">
                  <p:embed/>
                </p:oleObj>
              </mc:Choice>
              <mc:Fallback>
                <p:oleObj name="Equation" r:id="rId3" imgW="2908080" imgH="1498320" progId="Equation.3">
                  <p:embed/>
                  <p:pic>
                    <p:nvPicPr>
                      <p:cNvPr id="152638" name="Object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5490" y="3734913"/>
                        <a:ext cx="5248275" cy="270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3"/>
          <p:cNvSpPr/>
          <p:nvPr/>
        </p:nvSpPr>
        <p:spPr>
          <a:xfrm>
            <a:off x="7257844" y="3726712"/>
            <a:ext cx="727113" cy="4516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082940" y="3676005"/>
            <a:ext cx="1444487" cy="461665"/>
          </a:xfrm>
          <a:prstGeom prst="rect">
            <a:avLst/>
          </a:prstGeom>
          <a:solidFill>
            <a:schemeClr val="bg1"/>
          </a:solidFill>
        </p:spPr>
        <p:txBody>
          <a:bodyPr wrap="square" rtlCol="0">
            <a:spAutoFit/>
          </a:bodyPr>
          <a:lstStyle/>
          <a:p>
            <a:r>
              <a:rPr lang="sv-SE" dirty="0" smtClean="0"/>
              <a:t> </a:t>
            </a:r>
            <a:r>
              <a:rPr lang="en-US" sz="2400" i="1" dirty="0">
                <a:latin typeface="Times New Roman" panose="02020603050405020304" pitchFamily="18" charset="0"/>
                <a:cs typeface="Times New Roman" panose="02020603050405020304" pitchFamily="18" charset="0"/>
              </a:rPr>
              <a:t>a</a:t>
            </a:r>
            <a:r>
              <a:rPr lang="sv-SE" sz="2400" dirty="0">
                <a:latin typeface="Times New Roman" panose="02020603050405020304" pitchFamily="18" charset="0"/>
                <a:cs typeface="Times New Roman" panose="02020603050405020304" pitchFamily="18" charset="0"/>
              </a:rPr>
              <a:t> </a:t>
            </a:r>
            <a:r>
              <a:rPr lang="sv-SE" sz="2400" dirty="0" smtClean="0">
                <a:latin typeface="Times New Roman" panose="02020603050405020304" pitchFamily="18" charset="0"/>
                <a:cs typeface="Times New Roman" panose="02020603050405020304" pitchFamily="18" charset="0"/>
              </a:rPr>
              <a:t>*xi*y1</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0546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associative 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496" y="3107713"/>
            <a:ext cx="6528854" cy="33502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64435" y="129932"/>
            <a:ext cx="11105322" cy="2800767"/>
          </a:xfrm>
          <a:prstGeom prst="rect">
            <a:avLst/>
          </a:prstGeom>
        </p:spPr>
        <p:txBody>
          <a:bodyPr wrap="square">
            <a:spAutoFit/>
          </a:bodyPr>
          <a:lstStyle/>
          <a:p>
            <a:r>
              <a:rPr lang="en-US" sz="3200" b="1" dirty="0" smtClean="0">
                <a:solidFill>
                  <a:srgbClr val="222222"/>
                </a:solidFill>
                <a:latin typeface="Times New Roman" panose="02020603050405020304" pitchFamily="18" charset="0"/>
                <a:cs typeface="Times New Roman" panose="02020603050405020304" pitchFamily="18" charset="0"/>
              </a:rPr>
              <a:t>Associative memory</a:t>
            </a:r>
          </a:p>
          <a:p>
            <a:endParaRPr lang="en-US" dirty="0">
              <a:solidFill>
                <a:srgbClr val="222222"/>
              </a:solidFill>
              <a:latin typeface="Arial" panose="020B0604020202020204" pitchFamily="34" charset="0"/>
            </a:endParaRPr>
          </a:p>
          <a:p>
            <a:r>
              <a:rPr lang="en-US" dirty="0" smtClean="0">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psychology, associative memory is defined as the ability to learn and remember the relationship between unrelated items. This </a:t>
            </a:r>
            <a:r>
              <a:rPr lang="en-US" dirty="0" smtClean="0">
                <a:latin typeface="Times New Roman" panose="02020603050405020304" pitchFamily="18" charset="0"/>
                <a:cs typeface="Times New Roman" panose="02020603050405020304" pitchFamily="18" charset="0"/>
              </a:rPr>
              <a:t>could </a:t>
            </a:r>
            <a:r>
              <a:rPr lang="en-US" dirty="0">
                <a:latin typeface="Times New Roman" panose="02020603050405020304" pitchFamily="18" charset="0"/>
                <a:cs typeface="Times New Roman" panose="02020603050405020304" pitchFamily="18" charset="0"/>
              </a:rPr>
              <a:t>include, for example, remembering the name of someone or the aroma of a particular perfume</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Associative memory is a declarative memory structure and episodically based.</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normal associative memory task involves </a:t>
            </a:r>
            <a:r>
              <a:rPr lang="en-US" dirty="0" smtClean="0">
                <a:latin typeface="Times New Roman" panose="02020603050405020304" pitchFamily="18" charset="0"/>
                <a:cs typeface="Times New Roman" panose="02020603050405020304" pitchFamily="18" charset="0"/>
              </a:rPr>
              <a:t>the testing </a:t>
            </a:r>
            <a:r>
              <a:rPr lang="en-US" dirty="0">
                <a:latin typeface="Times New Roman" panose="02020603050405020304" pitchFamily="18" charset="0"/>
                <a:cs typeface="Times New Roman" panose="02020603050405020304" pitchFamily="18" charset="0"/>
              </a:rPr>
              <a:t>participants on their recall of pairs of unrelated items, such as face-name </a:t>
            </a:r>
            <a:r>
              <a:rPr lang="en-US" dirty="0" smtClean="0">
                <a:latin typeface="Times New Roman" panose="02020603050405020304" pitchFamily="18" charset="0"/>
                <a:cs typeface="Times New Roman" panose="02020603050405020304" pitchFamily="18" charset="0"/>
              </a:rPr>
              <a:t>pairs.</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32738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2929</TotalTime>
  <Words>601</Words>
  <Application>Microsoft Office PowerPoint</Application>
  <PresentationFormat>Widescreen</PresentationFormat>
  <Paragraphs>180</Paragraphs>
  <Slides>13</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13</vt:i4>
      </vt:variant>
    </vt:vector>
  </HeadingPairs>
  <TitlesOfParts>
    <vt:vector size="22" baseType="lpstr">
      <vt:lpstr>Arial</vt:lpstr>
      <vt:lpstr>Calibri</vt:lpstr>
      <vt:lpstr>Calibri Light</vt:lpstr>
      <vt:lpstr>Symbol</vt:lpstr>
      <vt:lpstr>Symbol,Italic</vt:lpstr>
      <vt:lpstr>Times New Roman</vt:lpstr>
      <vt:lpstr>Office Theme</vt:lpstr>
      <vt:lpstr>Equation</vt:lpstr>
      <vt:lpstr>Utklipp</vt:lpstr>
      <vt:lpstr>PowerPoint Presentation</vt:lpstr>
      <vt:lpstr>PowerPoint Presentation</vt:lpstr>
      <vt:lpstr>PowerPoint Presentation</vt:lpstr>
      <vt:lpstr>PowerPoint Presentation</vt:lpstr>
      <vt:lpstr>PowerPoint Presentation</vt:lpstr>
      <vt:lpstr>Y j = if (Sum Xi j*Wi j –T)&gt;=0 then 1 else 0.            i=1..n Wi j+1 =  Wi j +a * Y j*Xi j</vt:lpstr>
      <vt:lpstr>Example – first iteration</vt:lpstr>
      <vt:lpstr>Example – second iteration</vt:lpstr>
      <vt:lpstr>PowerPoint Presentation</vt:lpstr>
      <vt:lpstr>PowerPoint Presentation</vt:lpstr>
      <vt:lpstr>PowerPoint Presentation</vt:lpstr>
      <vt:lpstr>Attractors, Basins and Bifurcations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100</cp:revision>
  <dcterms:created xsi:type="dcterms:W3CDTF">2019-01-07T11:51:34Z</dcterms:created>
  <dcterms:modified xsi:type="dcterms:W3CDTF">2019-03-18T21:03:26Z</dcterms:modified>
</cp:coreProperties>
</file>