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83" r:id="rId3"/>
    <p:sldId id="290" r:id="rId4"/>
    <p:sldId id="317" r:id="rId5"/>
    <p:sldId id="321" r:id="rId6"/>
    <p:sldId id="322" r:id="rId7"/>
    <p:sldId id="323" r:id="rId8"/>
    <p:sldId id="324" r:id="rId9"/>
    <p:sldId id="291" r:id="rId10"/>
    <p:sldId id="292" r:id="rId11"/>
    <p:sldId id="293" r:id="rId12"/>
    <p:sldId id="297" r:id="rId13"/>
    <p:sldId id="31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05" autoAdjust="0"/>
    <p:restoredTop sz="94660"/>
  </p:normalViewPr>
  <p:slideViewPr>
    <p:cSldViewPr snapToGrid="0">
      <p:cViewPr varScale="1">
        <p:scale>
          <a:sx n="66" d="100"/>
          <a:sy n="66" d="100"/>
        </p:scale>
        <p:origin x="24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23DBBD-F5FE-4AC9-A58E-ABF195D38C1D}" type="datetimeFigureOut">
              <a:rPr lang="en-US" smtClean="0"/>
              <a:t>3/19/2019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3E559A-F5F9-430E-A10F-0674B0663FF8}" type="slidenum">
              <a:rPr lang="en-US" smtClean="0"/>
              <a:t>‹#›</a:t>
            </a:fld>
            <a:endParaRPr lang="en-US"/>
          </a:p>
        </p:txBody>
      </p:sp>
    </p:spTree>
    <p:extLst>
      <p:ext uri="{BB962C8B-B14F-4D97-AF65-F5344CB8AC3E}">
        <p14:creationId xmlns:p14="http://schemas.microsoft.com/office/powerpoint/2010/main" val="1858294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E89297-8DEB-4FF5-BAC3-1ADC24037D20}" type="datetimeFigureOut">
              <a:rPr lang="en-US" smtClean="0"/>
              <a:t>3/19/2019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941365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E89297-8DEB-4FF5-BAC3-1ADC24037D20}" type="datetimeFigureOut">
              <a:rPr lang="en-US" smtClean="0"/>
              <a:t>3/19/2019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191385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E89297-8DEB-4FF5-BAC3-1ADC24037D20}" type="datetimeFigureOut">
              <a:rPr lang="en-US" smtClean="0"/>
              <a:t>3/19/2019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4237733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E89297-8DEB-4FF5-BAC3-1ADC24037D20}" type="datetimeFigureOut">
              <a:rPr lang="en-US" smtClean="0"/>
              <a:t>3/19/2019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1506646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AE89297-8DEB-4FF5-BAC3-1ADC24037D20}" type="datetimeFigureOut">
              <a:rPr lang="en-US" smtClean="0"/>
              <a:t>3/19/2019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846725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AE89297-8DEB-4FF5-BAC3-1ADC24037D20}" type="datetimeFigureOut">
              <a:rPr lang="en-US" smtClean="0"/>
              <a:t>3/19/2019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4147988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AE89297-8DEB-4FF5-BAC3-1ADC24037D20}" type="datetimeFigureOut">
              <a:rPr lang="en-US" smtClean="0"/>
              <a:t>3/19/2019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2679145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E89297-8DEB-4FF5-BAC3-1ADC24037D20}" type="datetimeFigureOut">
              <a:rPr lang="en-US" smtClean="0"/>
              <a:t>3/19/2019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2823403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E89297-8DEB-4FF5-BAC3-1ADC24037D20}" type="datetimeFigureOut">
              <a:rPr lang="en-US" smtClean="0"/>
              <a:t>3/19/2019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762386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E89297-8DEB-4FF5-BAC3-1ADC24037D20}" type="datetimeFigureOut">
              <a:rPr lang="en-US" smtClean="0"/>
              <a:t>3/19/2019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3753106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E89297-8DEB-4FF5-BAC3-1ADC24037D20}" type="datetimeFigureOut">
              <a:rPr lang="en-US" smtClean="0"/>
              <a:t>3/19/2019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1976161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E89297-8DEB-4FF5-BAC3-1ADC24037D20}" type="datetimeFigureOut">
              <a:rPr lang="en-US" smtClean="0"/>
              <a:t>3/19/2019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34A43C-B965-4FDE-AEF4-C061C10B3EB7}" type="slidenum">
              <a:rPr lang="en-US" smtClean="0"/>
              <a:t>‹#›</a:t>
            </a:fld>
            <a:endParaRPr lang="en-US"/>
          </a:p>
        </p:txBody>
      </p:sp>
    </p:spTree>
    <p:extLst>
      <p:ext uri="{BB962C8B-B14F-4D97-AF65-F5344CB8AC3E}">
        <p14:creationId xmlns:p14="http://schemas.microsoft.com/office/powerpoint/2010/main" val="693020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4465" y="600194"/>
            <a:ext cx="11867535" cy="5016758"/>
          </a:xfrm>
          <a:prstGeom prst="rect">
            <a:avLst/>
          </a:prstGeom>
          <a:noFill/>
        </p:spPr>
        <p:txBody>
          <a:bodyPr wrap="square" rtlCol="0">
            <a:spAutoFit/>
          </a:bodyPr>
          <a:lstStyle/>
          <a:p>
            <a:r>
              <a:rPr lang="sv-SE" sz="2400" b="1" dirty="0" smtClean="0">
                <a:latin typeface="Times New Roman" panose="02020603050405020304" pitchFamily="18" charset="0"/>
                <a:cs typeface="Times New Roman" panose="02020603050405020304" pitchFamily="18" charset="0"/>
              </a:rPr>
              <a:t>NPTEL      </a:t>
            </a:r>
          </a:p>
          <a:p>
            <a:endParaRPr lang="sv-SE" sz="2400" b="1" dirty="0">
              <a:latin typeface="Times New Roman" panose="02020603050405020304" pitchFamily="18" charset="0"/>
              <a:cs typeface="Times New Roman" panose="02020603050405020304" pitchFamily="18" charset="0"/>
            </a:endParaRPr>
          </a:p>
          <a:p>
            <a:r>
              <a:rPr lang="sv-SE" sz="2400" b="1" dirty="0" smtClean="0">
                <a:latin typeface="Times New Roman" panose="02020603050405020304" pitchFamily="18" charset="0"/>
                <a:cs typeface="Times New Roman" panose="02020603050405020304" pitchFamily="18" charset="0"/>
              </a:rPr>
              <a:t>Video Course on Machine Learning</a:t>
            </a:r>
          </a:p>
          <a:p>
            <a:endParaRPr lang="sv-SE" sz="2400" b="1" dirty="0">
              <a:latin typeface="Times New Roman" panose="02020603050405020304" pitchFamily="18" charset="0"/>
              <a:cs typeface="Times New Roman" panose="02020603050405020304" pitchFamily="18" charset="0"/>
            </a:endParaRPr>
          </a:p>
          <a:p>
            <a:r>
              <a:rPr lang="sv-SE" sz="2400" i="1" dirty="0" smtClean="0">
                <a:latin typeface="Times New Roman" panose="02020603050405020304" pitchFamily="18" charset="0"/>
                <a:cs typeface="Times New Roman" panose="02020603050405020304" pitchFamily="18" charset="0"/>
              </a:rPr>
              <a:t>Professor Carl Gustaf Jansson, KTH</a:t>
            </a:r>
          </a:p>
          <a:p>
            <a:endParaRPr lang="sv-SE" sz="2400" i="1" dirty="0" smtClean="0">
              <a:latin typeface="Times New Roman" panose="02020603050405020304" pitchFamily="18" charset="0"/>
              <a:cs typeface="Times New Roman" panose="02020603050405020304" pitchFamily="18" charset="0"/>
            </a:endParaRPr>
          </a:p>
          <a:p>
            <a:endParaRPr lang="sv-SE" sz="2400" i="1" dirty="0" smtClean="0">
              <a:latin typeface="Times New Roman" panose="02020603050405020304" pitchFamily="18" charset="0"/>
              <a:cs typeface="Times New Roman" panose="02020603050405020304" pitchFamily="18" charset="0"/>
            </a:endParaRPr>
          </a:p>
          <a:p>
            <a:endParaRPr lang="sv-SE" sz="2400" i="1" dirty="0" smtClean="0">
              <a:latin typeface="Times New Roman" panose="02020603050405020304" pitchFamily="18" charset="0"/>
              <a:cs typeface="Times New Roman" panose="02020603050405020304" pitchFamily="18" charset="0"/>
            </a:endParaRPr>
          </a:p>
          <a:p>
            <a:r>
              <a:rPr lang="sv-SE" sz="3200" b="1" dirty="0" smtClean="0">
                <a:latin typeface="Times New Roman" panose="02020603050405020304" pitchFamily="18" charset="0"/>
                <a:cs typeface="Times New Roman" panose="02020603050405020304" pitchFamily="18" charset="0"/>
              </a:rPr>
              <a:t>Week 6     </a:t>
            </a:r>
            <a:r>
              <a:rPr lang="sv-SE" sz="3200" b="1" dirty="0">
                <a:latin typeface="Times New Roman" panose="02020603050405020304" pitchFamily="18" charset="0"/>
                <a:cs typeface="Times New Roman" panose="02020603050405020304" pitchFamily="18" charset="0"/>
              </a:rPr>
              <a:t>Machine Learning based </a:t>
            </a:r>
          </a:p>
          <a:p>
            <a:r>
              <a:rPr lang="sv-SE" sz="3200" b="1" dirty="0">
                <a:latin typeface="Times New Roman" panose="02020603050405020304" pitchFamily="18" charset="0"/>
                <a:cs typeface="Times New Roman" panose="02020603050405020304" pitchFamily="18" charset="0"/>
              </a:rPr>
              <a:t>	 on Artificial Neural Networks</a:t>
            </a:r>
          </a:p>
          <a:p>
            <a:endParaRPr lang="sv-SE" sz="3200" b="1" dirty="0">
              <a:latin typeface="Times New Roman" panose="02020603050405020304" pitchFamily="18" charset="0"/>
              <a:cs typeface="Times New Roman" panose="02020603050405020304" pitchFamily="18" charset="0"/>
            </a:endParaRPr>
          </a:p>
          <a:p>
            <a:r>
              <a:rPr lang="sv-SE" sz="3200" b="1" dirty="0" smtClean="0">
                <a:latin typeface="Times New Roman" panose="02020603050405020304" pitchFamily="18" charset="0"/>
                <a:cs typeface="Times New Roman" panose="02020603050405020304" pitchFamily="18" charset="0"/>
              </a:rPr>
              <a:t>Video </a:t>
            </a:r>
            <a:r>
              <a:rPr lang="sv-SE" sz="3200" b="1" dirty="0" smtClean="0">
                <a:latin typeface="Times New Roman" panose="02020603050405020304" pitchFamily="18" charset="0"/>
                <a:cs typeface="Times New Roman" panose="02020603050405020304" pitchFamily="18" charset="0"/>
              </a:rPr>
              <a:t>6.7 </a:t>
            </a:r>
            <a:r>
              <a:rPr lang="sv-SE" sz="3200" b="1" dirty="0" smtClean="0">
                <a:latin typeface="Times New Roman" panose="02020603050405020304" pitchFamily="18" charset="0"/>
                <a:cs typeface="Times New Roman" panose="02020603050405020304" pitchFamily="18" charset="0"/>
              </a:rPr>
              <a:t>Hopfield Networks and Boltzman Machines </a:t>
            </a:r>
            <a:r>
              <a:rPr lang="en-SE" sz="3200" b="1" dirty="0" smtClean="0">
                <a:latin typeface="Times New Roman" panose="02020603050405020304" pitchFamily="18" charset="0"/>
                <a:cs typeface="Times New Roman" panose="02020603050405020304" pitchFamily="18" charset="0"/>
              </a:rPr>
              <a:t>–</a:t>
            </a:r>
            <a:r>
              <a:rPr lang="sv-SE" sz="3200" b="1" dirty="0" smtClean="0">
                <a:latin typeface="Times New Roman" panose="02020603050405020304" pitchFamily="18" charset="0"/>
                <a:cs typeface="Times New Roman" panose="02020603050405020304" pitchFamily="18" charset="0"/>
              </a:rPr>
              <a:t> Part 1</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56616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Text Box 6"/>
          <p:cNvSpPr txBox="1">
            <a:spLocks noChangeArrowheads="1"/>
          </p:cNvSpPr>
          <p:nvPr/>
        </p:nvSpPr>
        <p:spPr bwMode="auto">
          <a:xfrm>
            <a:off x="756160" y="953259"/>
            <a:ext cx="655904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nb-NO" altLang="en-US" sz="2400" b="1" dirty="0" smtClean="0">
                <a:latin typeface="Times New Roman" panose="02020603050405020304" pitchFamily="18" charset="0"/>
                <a:cs typeface="Times New Roman" panose="02020603050405020304" pitchFamily="18" charset="0"/>
              </a:rPr>
              <a:t>Synchronous </a:t>
            </a:r>
            <a:r>
              <a:rPr lang="nb-NO" altLang="en-US" sz="2400" b="1" dirty="0">
                <a:latin typeface="Times New Roman" panose="02020603050405020304" pitchFamily="18" charset="0"/>
                <a:cs typeface="Times New Roman" panose="02020603050405020304" pitchFamily="18" charset="0"/>
              </a:rPr>
              <a:t>Iteration (update all nodes at once)</a:t>
            </a:r>
            <a:endParaRPr lang="nb-NO" altLang="en-US" sz="2000" b="1" dirty="0">
              <a:latin typeface="Times New Roman" panose="02020603050405020304" pitchFamily="18" charset="0"/>
              <a:cs typeface="Times New Roman" panose="02020603050405020304" pitchFamily="18" charset="0"/>
            </a:endParaRPr>
          </a:p>
        </p:txBody>
      </p:sp>
      <p:sp>
        <p:nvSpPr>
          <p:cNvPr id="15369" name="Oval 9"/>
          <p:cNvSpPr>
            <a:spLocks noChangeArrowheads="1"/>
          </p:cNvSpPr>
          <p:nvPr/>
        </p:nvSpPr>
        <p:spPr bwMode="auto">
          <a:xfrm>
            <a:off x="5867400" y="4191000"/>
            <a:ext cx="381000" cy="381000"/>
          </a:xfrm>
          <a:prstGeom prst="ellipse">
            <a:avLst/>
          </a:prstGeom>
          <a:solidFill>
            <a:schemeClr val="accent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nb-NO" altLang="en-US"/>
          </a:p>
        </p:txBody>
      </p:sp>
      <p:sp>
        <p:nvSpPr>
          <p:cNvPr id="15370" name="Oval 10"/>
          <p:cNvSpPr>
            <a:spLocks noChangeArrowheads="1"/>
          </p:cNvSpPr>
          <p:nvPr/>
        </p:nvSpPr>
        <p:spPr bwMode="auto">
          <a:xfrm>
            <a:off x="5867400" y="5334000"/>
            <a:ext cx="381000" cy="381000"/>
          </a:xfrm>
          <a:prstGeom prst="ellipse">
            <a:avLst/>
          </a:prstGeom>
          <a:solidFill>
            <a:schemeClr val="accent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nb-NO" altLang="en-US"/>
          </a:p>
        </p:txBody>
      </p:sp>
      <p:sp>
        <p:nvSpPr>
          <p:cNvPr id="15371" name="Oval 11"/>
          <p:cNvSpPr>
            <a:spLocks noChangeArrowheads="1"/>
          </p:cNvSpPr>
          <p:nvPr/>
        </p:nvSpPr>
        <p:spPr bwMode="auto">
          <a:xfrm>
            <a:off x="7315200" y="5257800"/>
            <a:ext cx="381000" cy="381000"/>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nb-NO" altLang="en-US"/>
          </a:p>
        </p:txBody>
      </p:sp>
      <p:sp>
        <p:nvSpPr>
          <p:cNvPr id="15372" name="Oval 12"/>
          <p:cNvSpPr>
            <a:spLocks noChangeArrowheads="1"/>
          </p:cNvSpPr>
          <p:nvPr/>
        </p:nvSpPr>
        <p:spPr bwMode="auto">
          <a:xfrm>
            <a:off x="7315200" y="4191000"/>
            <a:ext cx="381000" cy="381000"/>
          </a:xfrm>
          <a:prstGeom prst="ellipse">
            <a:avLst/>
          </a:prstGeom>
          <a:solidFill>
            <a:schemeClr val="accent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nb-NO" altLang="en-US"/>
          </a:p>
        </p:txBody>
      </p:sp>
      <p:sp>
        <p:nvSpPr>
          <p:cNvPr id="15373" name="Line 13"/>
          <p:cNvSpPr>
            <a:spLocks noChangeShapeType="1"/>
          </p:cNvSpPr>
          <p:nvPr/>
        </p:nvSpPr>
        <p:spPr bwMode="auto">
          <a:xfrm flipV="1">
            <a:off x="6172200" y="4495800"/>
            <a:ext cx="1143000" cy="83820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4" name="Line 14"/>
          <p:cNvSpPr>
            <a:spLocks noChangeShapeType="1"/>
          </p:cNvSpPr>
          <p:nvPr/>
        </p:nvSpPr>
        <p:spPr bwMode="auto">
          <a:xfrm flipV="1">
            <a:off x="6248400" y="4419600"/>
            <a:ext cx="1066800"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5" name="Line 15"/>
          <p:cNvSpPr>
            <a:spLocks noChangeShapeType="1"/>
          </p:cNvSpPr>
          <p:nvPr/>
        </p:nvSpPr>
        <p:spPr bwMode="auto">
          <a:xfrm flipV="1">
            <a:off x="6096000" y="4572000"/>
            <a:ext cx="0" cy="762000"/>
          </a:xfrm>
          <a:prstGeom prst="line">
            <a:avLst/>
          </a:prstGeom>
          <a:noFill/>
          <a:ln w="38100">
            <a:solidFill>
              <a:schemeClr val="tx1"/>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6" name="Line 16"/>
          <p:cNvSpPr>
            <a:spLocks noChangeShapeType="1"/>
          </p:cNvSpPr>
          <p:nvPr/>
        </p:nvSpPr>
        <p:spPr bwMode="auto">
          <a:xfrm>
            <a:off x="6248400" y="4495800"/>
            <a:ext cx="1143000" cy="83820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7" name="Line 17"/>
          <p:cNvSpPr>
            <a:spLocks noChangeShapeType="1"/>
          </p:cNvSpPr>
          <p:nvPr/>
        </p:nvSpPr>
        <p:spPr bwMode="auto">
          <a:xfrm flipV="1">
            <a:off x="6248400" y="5486400"/>
            <a:ext cx="1066800" cy="0"/>
          </a:xfrm>
          <a:prstGeom prst="line">
            <a:avLst/>
          </a:prstGeom>
          <a:noFill/>
          <a:ln w="38100">
            <a:solidFill>
              <a:schemeClr val="tx1"/>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8" name="Line 18"/>
          <p:cNvSpPr>
            <a:spLocks noChangeShapeType="1"/>
          </p:cNvSpPr>
          <p:nvPr/>
        </p:nvSpPr>
        <p:spPr bwMode="auto">
          <a:xfrm flipV="1">
            <a:off x="7467600" y="4572000"/>
            <a:ext cx="0" cy="685800"/>
          </a:xfrm>
          <a:prstGeom prst="line">
            <a:avLst/>
          </a:prstGeom>
          <a:noFill/>
          <a:ln w="38100">
            <a:solidFill>
              <a:schemeClr val="tx1"/>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5383" name="Group 23"/>
          <p:cNvGrpSpPr>
            <a:grpSpLocks/>
          </p:cNvGrpSpPr>
          <p:nvPr/>
        </p:nvGrpSpPr>
        <p:grpSpPr bwMode="auto">
          <a:xfrm>
            <a:off x="6019800" y="4343400"/>
            <a:ext cx="76200" cy="76200"/>
            <a:chOff x="2688" y="2976"/>
            <a:chExt cx="48" cy="48"/>
          </a:xfrm>
        </p:grpSpPr>
        <p:sp>
          <p:nvSpPr>
            <p:cNvPr id="15384" name="Line 24"/>
            <p:cNvSpPr>
              <a:spLocks noChangeShapeType="1"/>
            </p:cNvSpPr>
            <p:nvPr/>
          </p:nvSpPr>
          <p:spPr bwMode="auto">
            <a:xfrm>
              <a:off x="2688" y="2976"/>
              <a:ext cx="48" cy="4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5" name="Line 25"/>
            <p:cNvSpPr>
              <a:spLocks noChangeShapeType="1"/>
            </p:cNvSpPr>
            <p:nvPr/>
          </p:nvSpPr>
          <p:spPr bwMode="auto">
            <a:xfrm flipH="1">
              <a:off x="2688" y="2976"/>
              <a:ext cx="48" cy="4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5386" name="Oval 26"/>
          <p:cNvSpPr>
            <a:spLocks noChangeArrowheads="1"/>
          </p:cNvSpPr>
          <p:nvPr/>
        </p:nvSpPr>
        <p:spPr bwMode="auto">
          <a:xfrm>
            <a:off x="2514600" y="4191000"/>
            <a:ext cx="381000" cy="381000"/>
          </a:xfrm>
          <a:prstGeom prst="ellipse">
            <a:avLst/>
          </a:prstGeom>
          <a:solidFill>
            <a:schemeClr val="accent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nb-NO" altLang="en-US"/>
          </a:p>
        </p:txBody>
      </p:sp>
      <p:sp>
        <p:nvSpPr>
          <p:cNvPr id="15387" name="Oval 27"/>
          <p:cNvSpPr>
            <a:spLocks noChangeArrowheads="1"/>
          </p:cNvSpPr>
          <p:nvPr/>
        </p:nvSpPr>
        <p:spPr bwMode="auto">
          <a:xfrm>
            <a:off x="2514600" y="5334000"/>
            <a:ext cx="381000" cy="381000"/>
          </a:xfrm>
          <a:prstGeom prst="ellipse">
            <a:avLst/>
          </a:prstGeom>
          <a:solidFill>
            <a:schemeClr val="accent1"/>
          </a:solidFill>
          <a:ln w="952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nb-NO" altLang="en-US"/>
          </a:p>
        </p:txBody>
      </p:sp>
      <p:sp>
        <p:nvSpPr>
          <p:cNvPr id="15388" name="Oval 28"/>
          <p:cNvSpPr>
            <a:spLocks noChangeArrowheads="1"/>
          </p:cNvSpPr>
          <p:nvPr/>
        </p:nvSpPr>
        <p:spPr bwMode="auto">
          <a:xfrm>
            <a:off x="3962400" y="5257800"/>
            <a:ext cx="381000" cy="381000"/>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nb-NO" altLang="en-US"/>
          </a:p>
        </p:txBody>
      </p:sp>
      <p:sp>
        <p:nvSpPr>
          <p:cNvPr id="15389" name="Oval 29"/>
          <p:cNvSpPr>
            <a:spLocks noChangeArrowheads="1"/>
          </p:cNvSpPr>
          <p:nvPr/>
        </p:nvSpPr>
        <p:spPr bwMode="auto">
          <a:xfrm>
            <a:off x="3962400" y="4191000"/>
            <a:ext cx="381000" cy="381000"/>
          </a:xfrm>
          <a:prstGeom prst="ellipse">
            <a:avLst/>
          </a:prstGeom>
          <a:solidFill>
            <a:schemeClr val="accent1"/>
          </a:solidFill>
          <a:ln w="952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nb-NO" altLang="en-US"/>
          </a:p>
        </p:txBody>
      </p:sp>
      <p:sp>
        <p:nvSpPr>
          <p:cNvPr id="15390" name="Line 30"/>
          <p:cNvSpPr>
            <a:spLocks noChangeShapeType="1"/>
          </p:cNvSpPr>
          <p:nvPr/>
        </p:nvSpPr>
        <p:spPr bwMode="auto">
          <a:xfrm flipV="1">
            <a:off x="2819400" y="4495800"/>
            <a:ext cx="1143000" cy="83820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91" name="Line 31"/>
          <p:cNvSpPr>
            <a:spLocks noChangeShapeType="1"/>
          </p:cNvSpPr>
          <p:nvPr/>
        </p:nvSpPr>
        <p:spPr bwMode="auto">
          <a:xfrm flipV="1">
            <a:off x="2895600" y="4419600"/>
            <a:ext cx="1066800"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92" name="Line 32"/>
          <p:cNvSpPr>
            <a:spLocks noChangeShapeType="1"/>
          </p:cNvSpPr>
          <p:nvPr/>
        </p:nvSpPr>
        <p:spPr bwMode="auto">
          <a:xfrm flipV="1">
            <a:off x="2743200" y="4572000"/>
            <a:ext cx="0" cy="762000"/>
          </a:xfrm>
          <a:prstGeom prst="line">
            <a:avLst/>
          </a:prstGeom>
          <a:noFill/>
          <a:ln w="38100">
            <a:solidFill>
              <a:schemeClr val="tx1"/>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93" name="Line 33"/>
          <p:cNvSpPr>
            <a:spLocks noChangeShapeType="1"/>
          </p:cNvSpPr>
          <p:nvPr/>
        </p:nvSpPr>
        <p:spPr bwMode="auto">
          <a:xfrm>
            <a:off x="2895600" y="4495800"/>
            <a:ext cx="1143000" cy="83820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94" name="Line 34"/>
          <p:cNvSpPr>
            <a:spLocks noChangeShapeType="1"/>
          </p:cNvSpPr>
          <p:nvPr/>
        </p:nvSpPr>
        <p:spPr bwMode="auto">
          <a:xfrm flipV="1">
            <a:off x="2895600" y="5486400"/>
            <a:ext cx="1066800" cy="0"/>
          </a:xfrm>
          <a:prstGeom prst="line">
            <a:avLst/>
          </a:prstGeom>
          <a:noFill/>
          <a:ln w="38100">
            <a:solidFill>
              <a:schemeClr val="tx1"/>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95" name="Line 35"/>
          <p:cNvSpPr>
            <a:spLocks noChangeShapeType="1"/>
          </p:cNvSpPr>
          <p:nvPr/>
        </p:nvSpPr>
        <p:spPr bwMode="auto">
          <a:xfrm flipV="1">
            <a:off x="4114800" y="4572000"/>
            <a:ext cx="0" cy="685800"/>
          </a:xfrm>
          <a:prstGeom prst="line">
            <a:avLst/>
          </a:prstGeom>
          <a:noFill/>
          <a:ln w="38100">
            <a:solidFill>
              <a:schemeClr val="tx1"/>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96" name="Text Box 36"/>
          <p:cNvSpPr txBox="1">
            <a:spLocks noChangeArrowheads="1"/>
          </p:cNvSpPr>
          <p:nvPr/>
        </p:nvSpPr>
        <p:spPr bwMode="auto">
          <a:xfrm>
            <a:off x="3260725" y="5524501"/>
            <a:ext cx="374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nb-NO" altLang="en-US"/>
              <a:t>-1</a:t>
            </a:r>
          </a:p>
        </p:txBody>
      </p:sp>
      <p:sp>
        <p:nvSpPr>
          <p:cNvPr id="15397" name="Text Box 37"/>
          <p:cNvSpPr txBox="1">
            <a:spLocks noChangeArrowheads="1"/>
          </p:cNvSpPr>
          <p:nvPr/>
        </p:nvSpPr>
        <p:spPr bwMode="auto">
          <a:xfrm>
            <a:off x="2133601" y="4800600"/>
            <a:ext cx="57900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nb-NO" altLang="en-US"/>
              <a:t>-1/3</a:t>
            </a:r>
          </a:p>
        </p:txBody>
      </p:sp>
      <p:sp>
        <p:nvSpPr>
          <p:cNvPr id="15398" name="Text Box 38"/>
          <p:cNvSpPr txBox="1">
            <a:spLocks noChangeArrowheads="1"/>
          </p:cNvSpPr>
          <p:nvPr/>
        </p:nvSpPr>
        <p:spPr bwMode="auto">
          <a:xfrm>
            <a:off x="3048001" y="5029200"/>
            <a:ext cx="50847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nb-NO" altLang="en-US"/>
              <a:t>1/3</a:t>
            </a:r>
          </a:p>
        </p:txBody>
      </p:sp>
      <p:sp>
        <p:nvSpPr>
          <p:cNvPr id="15399" name="Text Box 39"/>
          <p:cNvSpPr txBox="1">
            <a:spLocks noChangeArrowheads="1"/>
          </p:cNvSpPr>
          <p:nvPr/>
        </p:nvSpPr>
        <p:spPr bwMode="auto">
          <a:xfrm>
            <a:off x="3124201" y="4419600"/>
            <a:ext cx="50847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nb-NO" altLang="en-US"/>
              <a:t>1/3</a:t>
            </a:r>
          </a:p>
        </p:txBody>
      </p:sp>
      <p:sp>
        <p:nvSpPr>
          <p:cNvPr id="15400" name="Text Box 40"/>
          <p:cNvSpPr txBox="1">
            <a:spLocks noChangeArrowheads="1"/>
          </p:cNvSpPr>
          <p:nvPr/>
        </p:nvSpPr>
        <p:spPr bwMode="auto">
          <a:xfrm>
            <a:off x="4191001" y="4724400"/>
            <a:ext cx="57900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nb-NO" altLang="en-US"/>
              <a:t>-1/3</a:t>
            </a:r>
          </a:p>
        </p:txBody>
      </p:sp>
      <p:sp>
        <p:nvSpPr>
          <p:cNvPr id="15401" name="Text Box 41"/>
          <p:cNvSpPr txBox="1">
            <a:spLocks noChangeArrowheads="1"/>
          </p:cNvSpPr>
          <p:nvPr/>
        </p:nvSpPr>
        <p:spPr bwMode="auto">
          <a:xfrm>
            <a:off x="3200401" y="4038600"/>
            <a:ext cx="50847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nb-NO" altLang="en-US"/>
              <a:t>1/3</a:t>
            </a:r>
          </a:p>
        </p:txBody>
      </p:sp>
      <p:grpSp>
        <p:nvGrpSpPr>
          <p:cNvPr id="15402" name="Group 42"/>
          <p:cNvGrpSpPr>
            <a:grpSpLocks/>
          </p:cNvGrpSpPr>
          <p:nvPr/>
        </p:nvGrpSpPr>
        <p:grpSpPr bwMode="auto">
          <a:xfrm>
            <a:off x="2667000" y="4343400"/>
            <a:ext cx="76200" cy="76200"/>
            <a:chOff x="2688" y="2976"/>
            <a:chExt cx="48" cy="48"/>
          </a:xfrm>
        </p:grpSpPr>
        <p:sp>
          <p:nvSpPr>
            <p:cNvPr id="15403" name="Line 43"/>
            <p:cNvSpPr>
              <a:spLocks noChangeShapeType="1"/>
            </p:cNvSpPr>
            <p:nvPr/>
          </p:nvSpPr>
          <p:spPr bwMode="auto">
            <a:xfrm>
              <a:off x="2688" y="2976"/>
              <a:ext cx="48" cy="4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04" name="Line 44"/>
            <p:cNvSpPr>
              <a:spLocks noChangeShapeType="1"/>
            </p:cNvSpPr>
            <p:nvPr/>
          </p:nvSpPr>
          <p:spPr bwMode="auto">
            <a:xfrm flipH="1">
              <a:off x="2688" y="2976"/>
              <a:ext cx="48" cy="4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5405" name="Group 45"/>
          <p:cNvGrpSpPr>
            <a:grpSpLocks/>
          </p:cNvGrpSpPr>
          <p:nvPr/>
        </p:nvGrpSpPr>
        <p:grpSpPr bwMode="auto">
          <a:xfrm>
            <a:off x="6019800" y="5486400"/>
            <a:ext cx="76200" cy="76200"/>
            <a:chOff x="2688" y="2976"/>
            <a:chExt cx="48" cy="48"/>
          </a:xfrm>
        </p:grpSpPr>
        <p:sp>
          <p:nvSpPr>
            <p:cNvPr id="15406" name="Line 46"/>
            <p:cNvSpPr>
              <a:spLocks noChangeShapeType="1"/>
            </p:cNvSpPr>
            <p:nvPr/>
          </p:nvSpPr>
          <p:spPr bwMode="auto">
            <a:xfrm>
              <a:off x="2688" y="2976"/>
              <a:ext cx="48" cy="4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07" name="Line 47"/>
            <p:cNvSpPr>
              <a:spLocks noChangeShapeType="1"/>
            </p:cNvSpPr>
            <p:nvPr/>
          </p:nvSpPr>
          <p:spPr bwMode="auto">
            <a:xfrm flipH="1">
              <a:off x="2688" y="2976"/>
              <a:ext cx="48" cy="4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5408" name="Group 48"/>
          <p:cNvGrpSpPr>
            <a:grpSpLocks/>
          </p:cNvGrpSpPr>
          <p:nvPr/>
        </p:nvGrpSpPr>
        <p:grpSpPr bwMode="auto">
          <a:xfrm>
            <a:off x="7467600" y="4343400"/>
            <a:ext cx="76200" cy="76200"/>
            <a:chOff x="2688" y="2976"/>
            <a:chExt cx="48" cy="48"/>
          </a:xfrm>
        </p:grpSpPr>
        <p:sp>
          <p:nvSpPr>
            <p:cNvPr id="15409" name="Line 49"/>
            <p:cNvSpPr>
              <a:spLocks noChangeShapeType="1"/>
            </p:cNvSpPr>
            <p:nvPr/>
          </p:nvSpPr>
          <p:spPr bwMode="auto">
            <a:xfrm>
              <a:off x="2688" y="2976"/>
              <a:ext cx="48" cy="4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10" name="Line 50"/>
            <p:cNvSpPr>
              <a:spLocks noChangeShapeType="1"/>
            </p:cNvSpPr>
            <p:nvPr/>
          </p:nvSpPr>
          <p:spPr bwMode="auto">
            <a:xfrm flipH="1">
              <a:off x="2688" y="2976"/>
              <a:ext cx="48" cy="4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5411" name="Line 51"/>
          <p:cNvSpPr>
            <a:spLocks noChangeShapeType="1"/>
          </p:cNvSpPr>
          <p:nvPr/>
        </p:nvSpPr>
        <p:spPr bwMode="auto">
          <a:xfrm>
            <a:off x="4876800" y="4953000"/>
            <a:ext cx="6096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12" name="Text Box 52"/>
          <p:cNvSpPr txBox="1">
            <a:spLocks noChangeArrowheads="1"/>
          </p:cNvSpPr>
          <p:nvPr/>
        </p:nvSpPr>
        <p:spPr bwMode="auto">
          <a:xfrm>
            <a:off x="6096000" y="5943600"/>
            <a:ext cx="142519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nb-NO" altLang="en-US" sz="2000"/>
              <a:t>Stable State</a:t>
            </a:r>
            <a:endParaRPr lang="nb-NO" altLang="en-US"/>
          </a:p>
        </p:txBody>
      </p:sp>
      <p:sp>
        <p:nvSpPr>
          <p:cNvPr id="15413" name="Text Box 53"/>
          <p:cNvSpPr txBox="1">
            <a:spLocks noChangeArrowheads="1"/>
          </p:cNvSpPr>
          <p:nvPr/>
        </p:nvSpPr>
        <p:spPr bwMode="auto">
          <a:xfrm>
            <a:off x="9236075" y="4129088"/>
            <a:ext cx="40588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nb-NO" altLang="en-US" sz="2000"/>
              <a:t>p</a:t>
            </a:r>
            <a:r>
              <a:rPr lang="nb-NO" altLang="en-US" sz="2000" baseline="-25000"/>
              <a:t>1</a:t>
            </a:r>
            <a:endParaRPr lang="nb-NO" altLang="en-US"/>
          </a:p>
        </p:txBody>
      </p:sp>
      <p:sp>
        <p:nvSpPr>
          <p:cNvPr id="15414" name="Rectangle 54"/>
          <p:cNvSpPr>
            <a:spLocks noChangeArrowheads="1"/>
          </p:cNvSpPr>
          <p:nvPr/>
        </p:nvSpPr>
        <p:spPr bwMode="auto">
          <a:xfrm>
            <a:off x="8931275" y="4586288"/>
            <a:ext cx="457200" cy="457200"/>
          </a:xfrm>
          <a:prstGeom prst="rect">
            <a:avLst/>
          </a:prstGeom>
          <a:solidFill>
            <a:schemeClr val="accent2"/>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15" name="Rectangle 55"/>
          <p:cNvSpPr>
            <a:spLocks noChangeArrowheads="1"/>
          </p:cNvSpPr>
          <p:nvPr/>
        </p:nvSpPr>
        <p:spPr bwMode="auto">
          <a:xfrm>
            <a:off x="9388475" y="5043488"/>
            <a:ext cx="457200" cy="4572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16" name="Rectangle 56"/>
          <p:cNvSpPr>
            <a:spLocks noChangeArrowheads="1"/>
          </p:cNvSpPr>
          <p:nvPr/>
        </p:nvSpPr>
        <p:spPr bwMode="auto">
          <a:xfrm>
            <a:off x="8931275" y="5043488"/>
            <a:ext cx="457200" cy="457200"/>
          </a:xfrm>
          <a:prstGeom prst="rect">
            <a:avLst/>
          </a:prstGeom>
          <a:solidFill>
            <a:schemeClr val="accent2"/>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17" name="Rectangle 57"/>
          <p:cNvSpPr>
            <a:spLocks noChangeArrowheads="1"/>
          </p:cNvSpPr>
          <p:nvPr/>
        </p:nvSpPr>
        <p:spPr bwMode="auto">
          <a:xfrm>
            <a:off x="9388475" y="4586288"/>
            <a:ext cx="457200" cy="457200"/>
          </a:xfrm>
          <a:prstGeom prst="rect">
            <a:avLst/>
          </a:prstGeom>
          <a:solidFill>
            <a:schemeClr val="accent2"/>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18" name="Text Box 58"/>
          <p:cNvSpPr txBox="1">
            <a:spLocks noChangeArrowheads="1"/>
          </p:cNvSpPr>
          <p:nvPr/>
        </p:nvSpPr>
        <p:spPr bwMode="auto">
          <a:xfrm>
            <a:off x="8991601" y="4648201"/>
            <a:ext cx="295275" cy="346075"/>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nb-NO" altLang="en-US" sz="1600"/>
              <a:t>1</a:t>
            </a:r>
            <a:endParaRPr lang="nb-NO" altLang="en-US"/>
          </a:p>
        </p:txBody>
      </p:sp>
      <p:sp>
        <p:nvSpPr>
          <p:cNvPr id="15419" name="Text Box 59"/>
          <p:cNvSpPr txBox="1">
            <a:spLocks noChangeArrowheads="1"/>
          </p:cNvSpPr>
          <p:nvPr/>
        </p:nvSpPr>
        <p:spPr bwMode="auto">
          <a:xfrm>
            <a:off x="9007475" y="5119688"/>
            <a:ext cx="28886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nb-NO" altLang="en-US" sz="1600"/>
              <a:t>3</a:t>
            </a:r>
            <a:endParaRPr lang="nb-NO" altLang="en-US"/>
          </a:p>
        </p:txBody>
      </p:sp>
      <p:sp>
        <p:nvSpPr>
          <p:cNvPr id="15420" name="Text Box 60"/>
          <p:cNvSpPr txBox="1">
            <a:spLocks noChangeArrowheads="1"/>
          </p:cNvSpPr>
          <p:nvPr/>
        </p:nvSpPr>
        <p:spPr bwMode="auto">
          <a:xfrm>
            <a:off x="9464675" y="5119688"/>
            <a:ext cx="28886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nb-NO" altLang="en-US" sz="1600"/>
              <a:t>4</a:t>
            </a:r>
            <a:endParaRPr lang="nb-NO" altLang="en-US"/>
          </a:p>
        </p:txBody>
      </p:sp>
      <p:sp>
        <p:nvSpPr>
          <p:cNvPr id="15421" name="Text Box 61"/>
          <p:cNvSpPr txBox="1">
            <a:spLocks noChangeArrowheads="1"/>
          </p:cNvSpPr>
          <p:nvPr/>
        </p:nvSpPr>
        <p:spPr bwMode="auto">
          <a:xfrm>
            <a:off x="9464675" y="4662488"/>
            <a:ext cx="28886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nb-NO" altLang="en-US" sz="1600"/>
              <a:t>2</a:t>
            </a:r>
            <a:endParaRPr lang="nb-NO" altLang="en-US"/>
          </a:p>
        </p:txBody>
      </p:sp>
      <p:grpSp>
        <p:nvGrpSpPr>
          <p:cNvPr id="15422" name="Group 62"/>
          <p:cNvGrpSpPr>
            <a:grpSpLocks/>
          </p:cNvGrpSpPr>
          <p:nvPr/>
        </p:nvGrpSpPr>
        <p:grpSpPr bwMode="auto">
          <a:xfrm>
            <a:off x="9617075" y="4662488"/>
            <a:ext cx="76200" cy="76200"/>
            <a:chOff x="2688" y="2976"/>
            <a:chExt cx="48" cy="48"/>
          </a:xfrm>
        </p:grpSpPr>
        <p:sp>
          <p:nvSpPr>
            <p:cNvPr id="15423" name="Line 63"/>
            <p:cNvSpPr>
              <a:spLocks noChangeShapeType="1"/>
            </p:cNvSpPr>
            <p:nvPr/>
          </p:nvSpPr>
          <p:spPr bwMode="auto">
            <a:xfrm>
              <a:off x="2688" y="2976"/>
              <a:ext cx="48" cy="4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24" name="Line 64"/>
            <p:cNvSpPr>
              <a:spLocks noChangeShapeType="1"/>
            </p:cNvSpPr>
            <p:nvPr/>
          </p:nvSpPr>
          <p:spPr bwMode="auto">
            <a:xfrm flipH="1">
              <a:off x="2688" y="2976"/>
              <a:ext cx="48" cy="4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5425" name="Group 65"/>
          <p:cNvGrpSpPr>
            <a:grpSpLocks/>
          </p:cNvGrpSpPr>
          <p:nvPr/>
        </p:nvGrpSpPr>
        <p:grpSpPr bwMode="auto">
          <a:xfrm>
            <a:off x="9236075" y="5119688"/>
            <a:ext cx="76200" cy="76200"/>
            <a:chOff x="2688" y="2976"/>
            <a:chExt cx="48" cy="48"/>
          </a:xfrm>
        </p:grpSpPr>
        <p:sp>
          <p:nvSpPr>
            <p:cNvPr id="15426" name="Line 66"/>
            <p:cNvSpPr>
              <a:spLocks noChangeShapeType="1"/>
            </p:cNvSpPr>
            <p:nvPr/>
          </p:nvSpPr>
          <p:spPr bwMode="auto">
            <a:xfrm>
              <a:off x="2688" y="2976"/>
              <a:ext cx="48" cy="4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27" name="Line 67"/>
            <p:cNvSpPr>
              <a:spLocks noChangeShapeType="1"/>
            </p:cNvSpPr>
            <p:nvPr/>
          </p:nvSpPr>
          <p:spPr bwMode="auto">
            <a:xfrm flipH="1">
              <a:off x="2688" y="2976"/>
              <a:ext cx="48" cy="4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5428" name="Group 68"/>
          <p:cNvGrpSpPr>
            <a:grpSpLocks/>
          </p:cNvGrpSpPr>
          <p:nvPr/>
        </p:nvGrpSpPr>
        <p:grpSpPr bwMode="auto">
          <a:xfrm>
            <a:off x="9159875" y="4662488"/>
            <a:ext cx="76200" cy="76200"/>
            <a:chOff x="2688" y="2976"/>
            <a:chExt cx="48" cy="48"/>
          </a:xfrm>
        </p:grpSpPr>
        <p:sp>
          <p:nvSpPr>
            <p:cNvPr id="15429" name="Line 69"/>
            <p:cNvSpPr>
              <a:spLocks noChangeShapeType="1"/>
            </p:cNvSpPr>
            <p:nvPr/>
          </p:nvSpPr>
          <p:spPr bwMode="auto">
            <a:xfrm>
              <a:off x="2688" y="2976"/>
              <a:ext cx="48" cy="4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30" name="Line 70"/>
            <p:cNvSpPr>
              <a:spLocks noChangeShapeType="1"/>
            </p:cNvSpPr>
            <p:nvPr/>
          </p:nvSpPr>
          <p:spPr bwMode="auto">
            <a:xfrm flipH="1">
              <a:off x="2688" y="2976"/>
              <a:ext cx="48" cy="4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5431" name="Line 71"/>
          <p:cNvSpPr>
            <a:spLocks noChangeShapeType="1"/>
          </p:cNvSpPr>
          <p:nvPr/>
        </p:nvSpPr>
        <p:spPr bwMode="auto">
          <a:xfrm>
            <a:off x="9693275" y="4662488"/>
            <a:ext cx="76200" cy="76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32" name="Line 72"/>
          <p:cNvSpPr>
            <a:spLocks noChangeShapeType="1"/>
          </p:cNvSpPr>
          <p:nvPr/>
        </p:nvSpPr>
        <p:spPr bwMode="auto">
          <a:xfrm flipH="1">
            <a:off x="9693275" y="4662488"/>
            <a:ext cx="76200" cy="76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33" name="Line 73"/>
          <p:cNvSpPr>
            <a:spLocks noChangeShapeType="1"/>
          </p:cNvSpPr>
          <p:nvPr/>
        </p:nvSpPr>
        <p:spPr bwMode="auto">
          <a:xfrm>
            <a:off x="9236075" y="4662488"/>
            <a:ext cx="76200" cy="76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34" name="Line 74"/>
          <p:cNvSpPr>
            <a:spLocks noChangeShapeType="1"/>
          </p:cNvSpPr>
          <p:nvPr/>
        </p:nvSpPr>
        <p:spPr bwMode="auto">
          <a:xfrm flipH="1">
            <a:off x="9236075" y="4662488"/>
            <a:ext cx="76200" cy="76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35" name="Line 75"/>
          <p:cNvSpPr>
            <a:spLocks noChangeShapeType="1"/>
          </p:cNvSpPr>
          <p:nvPr/>
        </p:nvSpPr>
        <p:spPr bwMode="auto">
          <a:xfrm>
            <a:off x="9236075" y="5119688"/>
            <a:ext cx="76200" cy="76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36" name="Line 76"/>
          <p:cNvSpPr>
            <a:spLocks noChangeShapeType="1"/>
          </p:cNvSpPr>
          <p:nvPr/>
        </p:nvSpPr>
        <p:spPr bwMode="auto">
          <a:xfrm flipH="1">
            <a:off x="9236075" y="5119688"/>
            <a:ext cx="76200" cy="76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37" name="Text Box 77"/>
          <p:cNvSpPr txBox="1">
            <a:spLocks noChangeArrowheads="1"/>
          </p:cNvSpPr>
          <p:nvPr/>
        </p:nvSpPr>
        <p:spPr bwMode="auto">
          <a:xfrm>
            <a:off x="7985125" y="4443414"/>
            <a:ext cx="465192"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nb-NO" altLang="en-US" sz="4400"/>
              <a:t>=</a:t>
            </a:r>
            <a:endParaRPr lang="nb-NO" altLang="en-US"/>
          </a:p>
        </p:txBody>
      </p:sp>
      <p:sp>
        <p:nvSpPr>
          <p:cNvPr id="77" name="Rectangle 2"/>
          <p:cNvSpPr>
            <a:spLocks noGrp="1" noChangeArrowheads="1"/>
          </p:cNvSpPr>
          <p:nvPr>
            <p:ph type="title"/>
          </p:nvPr>
        </p:nvSpPr>
        <p:spPr>
          <a:xfrm>
            <a:off x="228600" y="176213"/>
            <a:ext cx="7772400" cy="457200"/>
          </a:xfrm>
        </p:spPr>
        <p:txBody>
          <a:bodyPr>
            <a:normAutofit fontScale="90000"/>
          </a:bodyPr>
          <a:lstStyle/>
          <a:p>
            <a:r>
              <a:rPr lang="nb-NO" altLang="en-US" sz="3600" b="1" dirty="0">
                <a:latin typeface="Times New Roman" panose="02020603050405020304" pitchFamily="18" charset="0"/>
                <a:cs typeface="Times New Roman" panose="02020603050405020304" pitchFamily="18" charset="0"/>
              </a:rPr>
              <a:t>Hopfield Network </a:t>
            </a:r>
            <a:r>
              <a:rPr lang="nb-NO" altLang="en-US" sz="3600" b="1" dirty="0" smtClean="0">
                <a:latin typeface="Times New Roman" panose="02020603050405020304" pitchFamily="18" charset="0"/>
                <a:cs typeface="Times New Roman" panose="02020603050405020304" pitchFamily="18" charset="0"/>
              </a:rPr>
              <a:t>Example (2)</a:t>
            </a:r>
            <a:endParaRPr lang="nb-NO" altLang="en-US" b="1" dirty="0">
              <a:latin typeface="Times New Roman" panose="02020603050405020304" pitchFamily="18" charset="0"/>
              <a:cs typeface="Times New Roman" panose="02020603050405020304" pitchFamily="18" charset="0"/>
            </a:endParaRPr>
          </a:p>
        </p:txBody>
      </p:sp>
      <p:sp>
        <p:nvSpPr>
          <p:cNvPr id="3" name="Rectangle 2"/>
          <p:cNvSpPr/>
          <p:nvPr/>
        </p:nvSpPr>
        <p:spPr>
          <a:xfrm>
            <a:off x="6454468" y="2439239"/>
            <a:ext cx="4835806" cy="388696"/>
          </a:xfrm>
          <a:prstGeom prst="rect">
            <a:avLst/>
          </a:prstGeom>
        </p:spPr>
        <p:txBody>
          <a:bodyPr wrap="square">
            <a:spAutoFit/>
          </a:bodyPr>
          <a:lstStyle/>
          <a:p>
            <a:pPr>
              <a:lnSpc>
                <a:spcPct val="107000"/>
              </a:lnSpc>
              <a:spcBef>
                <a:spcPts val="600"/>
              </a:spcBef>
              <a:spcAft>
                <a:spcPts val="600"/>
              </a:spcAft>
            </a:pPr>
            <a:r>
              <a:rPr lang="sv-SE"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Si  =  +1 if  Sum </a:t>
            </a:r>
            <a:r>
              <a:rPr lang="sv-SE" sz="1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j</a:t>
            </a:r>
            <a:r>
              <a:rPr lang="sv-SE"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Wij * Sj &gt;= </a:t>
            </a:r>
            <a:r>
              <a:rPr lang="sv-SE" dirty="0"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rPr>
              <a:t>0 otherwise   </a:t>
            </a:r>
            <a:r>
              <a:rPr lang="sv-SE"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-1</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TextBox 1"/>
          <p:cNvSpPr txBox="1"/>
          <p:nvPr/>
        </p:nvSpPr>
        <p:spPr>
          <a:xfrm>
            <a:off x="3241656" y="2210864"/>
            <a:ext cx="2362185" cy="369332"/>
          </a:xfrm>
          <a:prstGeom prst="rect">
            <a:avLst/>
          </a:prstGeom>
          <a:noFill/>
        </p:spPr>
        <p:txBody>
          <a:bodyPr wrap="none" rtlCol="0">
            <a:spAutoFit/>
          </a:bodyPr>
          <a:lstStyle/>
          <a:p>
            <a:r>
              <a:rPr lang="sv-SE" dirty="0" smtClean="0"/>
              <a:t>Test case S    = 1 0  0  -1</a:t>
            </a:r>
            <a:endParaRPr lang="en-US" dirty="0"/>
          </a:p>
        </p:txBody>
      </p:sp>
      <p:sp>
        <p:nvSpPr>
          <p:cNvPr id="4" name="TextBox 3"/>
          <p:cNvSpPr txBox="1"/>
          <p:nvPr/>
        </p:nvSpPr>
        <p:spPr>
          <a:xfrm>
            <a:off x="894878" y="2176924"/>
            <a:ext cx="2193229" cy="1477328"/>
          </a:xfrm>
          <a:prstGeom prst="rect">
            <a:avLst/>
          </a:prstGeom>
          <a:noFill/>
        </p:spPr>
        <p:txBody>
          <a:bodyPr wrap="none" rtlCol="0">
            <a:spAutoFit/>
          </a:bodyPr>
          <a:lstStyle/>
          <a:p>
            <a:r>
              <a:rPr lang="sv-SE" dirty="0" smtClean="0"/>
              <a:t>W  =   </a:t>
            </a:r>
            <a:r>
              <a:rPr lang="nb-NO" altLang="en-US" dirty="0"/>
              <a:t>1  1/3 -1/3  </a:t>
            </a:r>
            <a:r>
              <a:rPr lang="nb-NO" altLang="en-US" dirty="0" smtClean="0"/>
              <a:t>1/3</a:t>
            </a:r>
          </a:p>
          <a:p>
            <a:r>
              <a:rPr lang="nb-NO" dirty="0"/>
              <a:t> </a:t>
            </a:r>
            <a:r>
              <a:rPr lang="nb-NO" dirty="0" smtClean="0"/>
              <a:t>        </a:t>
            </a:r>
            <a:r>
              <a:rPr lang="nb-NO" altLang="en-US" dirty="0"/>
              <a:t>1/3  1  1/3 -1/3</a:t>
            </a:r>
          </a:p>
          <a:p>
            <a:r>
              <a:rPr lang="sv-SE" dirty="0" smtClean="0"/>
              <a:t>         </a:t>
            </a:r>
            <a:r>
              <a:rPr lang="nb-NO" altLang="en-US" dirty="0"/>
              <a:t>-1/3  1/3  1 -1</a:t>
            </a:r>
          </a:p>
          <a:p>
            <a:r>
              <a:rPr lang="sv-SE" dirty="0" smtClean="0"/>
              <a:t>         </a:t>
            </a:r>
            <a:r>
              <a:rPr lang="nb-NO" altLang="en-US" dirty="0"/>
              <a:t>1/3  -1/3 -1  1</a:t>
            </a:r>
          </a:p>
          <a:p>
            <a:endParaRPr lang="en-US" dirty="0"/>
          </a:p>
        </p:txBody>
      </p:sp>
      <p:sp>
        <p:nvSpPr>
          <p:cNvPr id="6" name="TextBox 5"/>
          <p:cNvSpPr txBox="1"/>
          <p:nvPr/>
        </p:nvSpPr>
        <p:spPr>
          <a:xfrm>
            <a:off x="3708874" y="3272589"/>
            <a:ext cx="2244974" cy="369332"/>
          </a:xfrm>
          <a:prstGeom prst="rect">
            <a:avLst/>
          </a:prstGeom>
          <a:noFill/>
        </p:spPr>
        <p:txBody>
          <a:bodyPr wrap="none" rtlCol="0">
            <a:spAutoFit/>
          </a:bodyPr>
          <a:lstStyle/>
          <a:p>
            <a:r>
              <a:rPr lang="sv-SE" dirty="0" smtClean="0"/>
              <a:t>Si new =   1   1    1   - 1</a:t>
            </a:r>
            <a:endParaRPr lang="en-US" dirty="0"/>
          </a:p>
        </p:txBody>
      </p:sp>
    </p:spTree>
    <p:extLst>
      <p:ext uri="{BB962C8B-B14F-4D97-AF65-F5344CB8AC3E}">
        <p14:creationId xmlns:p14="http://schemas.microsoft.com/office/powerpoint/2010/main" val="35945143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026"/>
          <p:cNvSpPr>
            <a:spLocks noGrp="1" noChangeArrowheads="1"/>
          </p:cNvSpPr>
          <p:nvPr>
            <p:ph type="title"/>
          </p:nvPr>
        </p:nvSpPr>
        <p:spPr>
          <a:xfrm>
            <a:off x="226218" y="96637"/>
            <a:ext cx="9971078" cy="609600"/>
          </a:xfrm>
        </p:spPr>
        <p:txBody>
          <a:bodyPr>
            <a:normAutofit/>
          </a:bodyPr>
          <a:lstStyle/>
          <a:p>
            <a:r>
              <a:rPr lang="nb-NO" altLang="en-US" sz="3200" b="1" dirty="0">
                <a:latin typeface="Times New Roman" panose="02020603050405020304" pitchFamily="18" charset="0"/>
                <a:cs typeface="Times New Roman" panose="02020603050405020304" pitchFamily="18" charset="0"/>
              </a:rPr>
              <a:t>Hopfield Network Example </a:t>
            </a:r>
            <a:r>
              <a:rPr lang="nb-NO" altLang="en-US" sz="3200" b="1" dirty="0" smtClean="0">
                <a:latin typeface="Times New Roman" panose="02020603050405020304" pitchFamily="18" charset="0"/>
                <a:cs typeface="Times New Roman" panose="02020603050405020304" pitchFamily="18" charset="0"/>
              </a:rPr>
              <a:t>(3)  </a:t>
            </a:r>
            <a:r>
              <a:rPr lang="en-US" altLang="en-US" sz="3200" b="1" dirty="0" smtClean="0">
                <a:latin typeface="Times New Roman" panose="02020603050405020304" pitchFamily="18" charset="0"/>
                <a:cs typeface="Times New Roman" panose="02020603050405020304" pitchFamily="18" charset="0"/>
              </a:rPr>
              <a:t>Matrix calculation</a:t>
            </a:r>
            <a:endParaRPr lang="en-US" altLang="en-US" b="1" dirty="0">
              <a:latin typeface="Times New Roman" panose="02020603050405020304" pitchFamily="18" charset="0"/>
              <a:cs typeface="Times New Roman" panose="02020603050405020304" pitchFamily="18" charset="0"/>
            </a:endParaRPr>
          </a:p>
        </p:txBody>
      </p:sp>
      <p:sp>
        <p:nvSpPr>
          <p:cNvPr id="27651" name="Rectangle 1027"/>
          <p:cNvSpPr>
            <a:spLocks noChangeArrowheads="1"/>
          </p:cNvSpPr>
          <p:nvPr/>
        </p:nvSpPr>
        <p:spPr bwMode="auto">
          <a:xfrm>
            <a:off x="491200" y="804000"/>
            <a:ext cx="11083483"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Tx/>
              <a:buNone/>
            </a:pPr>
            <a:r>
              <a:rPr lang="nb-NO" altLang="en-US" sz="2000" dirty="0" smtClean="0"/>
              <a:t> matrix </a:t>
            </a:r>
            <a:r>
              <a:rPr lang="nb-NO" altLang="en-US" sz="2000" dirty="0" smtClean="0"/>
              <a:t>	X </a:t>
            </a:r>
            <a:r>
              <a:rPr lang="nb-NO" altLang="en-US" sz="2000" dirty="0"/>
              <a:t>= 	V1 </a:t>
            </a:r>
            <a:r>
              <a:rPr lang="nb-NO" altLang="en-US" sz="2000" dirty="0" smtClean="0"/>
              <a:t>				     </a:t>
            </a:r>
          </a:p>
          <a:p>
            <a:pPr>
              <a:buNone/>
            </a:pPr>
            <a:r>
              <a:rPr lang="nb-NO" altLang="en-US" sz="2000" dirty="0" smtClean="0"/>
              <a:t>		 	V2				1. </a:t>
            </a:r>
            <a:r>
              <a:rPr lang="nb-NO" altLang="en-US" sz="2000" dirty="0"/>
              <a:t>W  = </a:t>
            </a:r>
            <a:r>
              <a:rPr lang="nb-NO" altLang="en-US" sz="2000" dirty="0" smtClean="0"/>
              <a:t>X</a:t>
            </a:r>
            <a:r>
              <a:rPr lang="nb-NO" altLang="en-US" sz="2000" baseline="30000" dirty="0" smtClean="0"/>
              <a:t>T</a:t>
            </a:r>
            <a:r>
              <a:rPr lang="nb-NO" altLang="en-US" sz="2000" dirty="0" smtClean="0"/>
              <a:t>X </a:t>
            </a:r>
            <a:r>
              <a:rPr lang="nb-NO" altLang="en-US" sz="2000" dirty="0" smtClean="0"/>
              <a:t>/ N</a:t>
            </a:r>
            <a:r>
              <a:rPr lang="nb-NO" altLang="en-US" sz="2000" dirty="0" smtClean="0"/>
              <a:t>	</a:t>
            </a:r>
          </a:p>
          <a:p>
            <a:pPr>
              <a:buNone/>
            </a:pPr>
            <a:r>
              <a:rPr lang="nb-NO" altLang="en-US" sz="2000" dirty="0"/>
              <a:t>	</a:t>
            </a:r>
            <a:r>
              <a:rPr lang="nb-NO" altLang="en-US" sz="2000" dirty="0" smtClean="0"/>
              <a:t>  		</a:t>
            </a:r>
            <a:r>
              <a:rPr lang="nb-NO" altLang="en-US" sz="2000" dirty="0" smtClean="0"/>
              <a:t>VN </a:t>
            </a:r>
            <a:r>
              <a:rPr lang="nb-NO" altLang="en-US" sz="2000" dirty="0"/>
              <a:t>	where </a:t>
            </a:r>
            <a:r>
              <a:rPr lang="nb-NO" altLang="en-US" sz="2000" dirty="0" smtClean="0"/>
              <a:t>N </a:t>
            </a:r>
            <a:r>
              <a:rPr lang="nb-NO" altLang="en-US" sz="2000" dirty="0"/>
              <a:t>= # of  </a:t>
            </a:r>
            <a:r>
              <a:rPr lang="nb-NO" altLang="en-US" sz="2000" dirty="0" smtClean="0"/>
              <a:t>              	</a:t>
            </a:r>
            <a:endParaRPr lang="nb-NO" altLang="en-US" sz="2000" dirty="0" smtClean="0"/>
          </a:p>
          <a:p>
            <a:pPr>
              <a:buNone/>
            </a:pPr>
            <a:r>
              <a:rPr lang="nb-NO" altLang="en-US" sz="2000" dirty="0" smtClean="0"/>
              <a:t>                                            patterns </a:t>
            </a:r>
            <a:r>
              <a:rPr lang="nb-NO" altLang="en-US" sz="2000" dirty="0"/>
              <a:t>(input vectors</a:t>
            </a:r>
            <a:r>
              <a:rPr lang="nb-NO" altLang="en-US" sz="2000" dirty="0" smtClean="0"/>
              <a:t>)     </a:t>
            </a:r>
            <a:r>
              <a:rPr lang="nb-NO" altLang="en-US" sz="2000" dirty="0" smtClean="0"/>
              <a:t>2. </a:t>
            </a:r>
            <a:r>
              <a:rPr lang="nb-NO" altLang="en-US" sz="2000" dirty="0" smtClean="0"/>
              <a:t>testing with training pattern    								</a:t>
            </a:r>
            <a:r>
              <a:rPr lang="nb-NO" altLang="en-US" sz="2000" dirty="0" smtClean="0"/>
              <a:t>3. </a:t>
            </a:r>
            <a:r>
              <a:rPr lang="nb-NO" altLang="en-US" sz="2000" dirty="0" smtClean="0"/>
              <a:t>apply a treshold = 0</a:t>
            </a:r>
          </a:p>
          <a:p>
            <a:pPr>
              <a:buNone/>
            </a:pPr>
            <a:r>
              <a:rPr lang="nb-NO" altLang="en-US" sz="1800" dirty="0" smtClean="0"/>
              <a:t>Example</a:t>
            </a:r>
            <a:endParaRPr lang="nb-NO" altLang="en-US" sz="1800" dirty="0"/>
          </a:p>
          <a:p>
            <a:pPr>
              <a:buFontTx/>
              <a:buNone/>
            </a:pPr>
            <a:r>
              <a:rPr lang="nb-NO" altLang="en-US" sz="2000" dirty="0"/>
              <a:t>	</a:t>
            </a:r>
            <a:r>
              <a:rPr lang="nb-NO" altLang="en-US" sz="2000" dirty="0"/>
              <a:t> </a:t>
            </a:r>
            <a:r>
              <a:rPr lang="nb-NO" altLang="en-US" sz="2000" dirty="0" smtClean="0"/>
              <a:t>                 </a:t>
            </a:r>
            <a:r>
              <a:rPr lang="nb-NO" altLang="en-US" sz="2000" dirty="0" smtClean="0"/>
              <a:t>1   </a:t>
            </a:r>
            <a:r>
              <a:rPr lang="nb-NO" altLang="en-US" sz="2000" dirty="0"/>
              <a:t>1  -1			 </a:t>
            </a:r>
            <a:r>
              <a:rPr lang="nb-NO" altLang="en-US" sz="2000" dirty="0" smtClean="0"/>
              <a:t>	3  </a:t>
            </a:r>
            <a:r>
              <a:rPr lang="nb-NO" altLang="en-US" sz="2000" dirty="0"/>
              <a:t>1 -1  </a:t>
            </a:r>
            <a:r>
              <a:rPr lang="nb-NO" altLang="en-US" sz="2000" dirty="0" smtClean="0"/>
              <a:t>1 		1  1/3 </a:t>
            </a:r>
            <a:r>
              <a:rPr lang="nb-NO" altLang="en-US" sz="2000" dirty="0"/>
              <a:t>-</a:t>
            </a:r>
            <a:r>
              <a:rPr lang="nb-NO" altLang="en-US" sz="2000" dirty="0" smtClean="0"/>
              <a:t>1/3  1/3 </a:t>
            </a:r>
            <a:endParaRPr lang="nb-NO" altLang="en-US" sz="2000" dirty="0"/>
          </a:p>
          <a:p>
            <a:pPr>
              <a:buNone/>
            </a:pPr>
            <a:r>
              <a:rPr lang="nb-NO" altLang="en-US" sz="2000" dirty="0"/>
              <a:t>	 </a:t>
            </a:r>
            <a:r>
              <a:rPr lang="nb-NO" altLang="en-US" sz="2000" dirty="0" smtClean="0"/>
              <a:t>  </a:t>
            </a:r>
            <a:r>
              <a:rPr lang="nb-NO" altLang="en-US" sz="2000" dirty="0"/>
              <a:t>	  </a:t>
            </a:r>
            <a:r>
              <a:rPr lang="nb-NO" altLang="en-US" sz="2000" dirty="0" smtClean="0"/>
              <a:t>       1   </a:t>
            </a:r>
            <a:r>
              <a:rPr lang="nb-NO" altLang="en-US" sz="2000" dirty="0"/>
              <a:t>1   1	</a:t>
            </a:r>
            <a:r>
              <a:rPr lang="nb-NO" altLang="en-US" sz="2000" dirty="0"/>
              <a:t>  </a:t>
            </a:r>
            <a:r>
              <a:rPr lang="nb-NO" altLang="en-US" sz="2000" dirty="0" smtClean="0"/>
              <a:t>      1  </a:t>
            </a:r>
            <a:r>
              <a:rPr lang="nb-NO" altLang="en-US" sz="2000" dirty="0"/>
              <a:t>1  1 -1 </a:t>
            </a:r>
            <a:r>
              <a:rPr lang="nb-NO" altLang="en-US" sz="2000" dirty="0"/>
              <a:t>		1  3  1 -</a:t>
            </a:r>
            <a:r>
              <a:rPr lang="nb-NO" altLang="en-US" sz="2000" dirty="0" smtClean="0"/>
              <a:t>1	</a:t>
            </a:r>
            <a:r>
              <a:rPr lang="nb-NO" altLang="en-US" sz="2000" dirty="0"/>
              <a:t>	</a:t>
            </a:r>
            <a:r>
              <a:rPr lang="nb-NO" altLang="en-US" sz="2000" dirty="0" smtClean="0"/>
              <a:t>	1/3  1  1/3 </a:t>
            </a:r>
            <a:r>
              <a:rPr lang="nb-NO" altLang="en-US" sz="2000" dirty="0"/>
              <a:t>-</a:t>
            </a:r>
            <a:r>
              <a:rPr lang="nb-NO" altLang="en-US" sz="2000" dirty="0" smtClean="0"/>
              <a:t>1/3</a:t>
            </a:r>
            <a:endParaRPr lang="nb-NO" altLang="en-US" sz="2000" dirty="0"/>
          </a:p>
          <a:p>
            <a:pPr>
              <a:buNone/>
            </a:pPr>
            <a:r>
              <a:rPr lang="nb-NO" altLang="en-US" sz="2000" dirty="0" smtClean="0"/>
              <a:t>        </a:t>
            </a:r>
            <a:r>
              <a:rPr lang="nb-NO" altLang="en-US" sz="2000" dirty="0"/>
              <a:t>	</a:t>
            </a:r>
            <a:r>
              <a:rPr lang="nb-NO" altLang="en-US" sz="2000" dirty="0" smtClean="0"/>
              <a:t>X</a:t>
            </a:r>
            <a:r>
              <a:rPr lang="nb-NO" altLang="en-US" sz="2000" baseline="30000" dirty="0" smtClean="0"/>
              <a:t>T</a:t>
            </a:r>
            <a:r>
              <a:rPr lang="nb-NO" altLang="en-US" sz="2000" dirty="0" smtClean="0"/>
              <a:t>=  1  </a:t>
            </a:r>
            <a:r>
              <a:rPr lang="nb-NO" altLang="en-US" sz="2000" dirty="0"/>
              <a:t>-1   </a:t>
            </a:r>
            <a:r>
              <a:rPr lang="nb-NO" altLang="en-US" sz="2000" dirty="0"/>
              <a:t>1	 X =</a:t>
            </a:r>
            <a:r>
              <a:rPr lang="nb-NO" altLang="en-US" sz="2000" dirty="0" smtClean="0"/>
              <a:t> </a:t>
            </a:r>
            <a:r>
              <a:rPr lang="nb-NO" altLang="en-US" sz="2000" dirty="0"/>
              <a:t>1  1 -1  </a:t>
            </a:r>
            <a:r>
              <a:rPr lang="nb-NO" altLang="en-US" sz="2000" dirty="0" smtClean="0"/>
              <a:t>1  </a:t>
            </a:r>
            <a:r>
              <a:rPr lang="nb-NO" altLang="en-US" sz="2000" dirty="0" smtClean="0"/>
              <a:t>1.a  X</a:t>
            </a:r>
            <a:r>
              <a:rPr lang="nb-NO" altLang="en-US" sz="2000" baseline="30000" dirty="0" smtClean="0"/>
              <a:t>T</a:t>
            </a:r>
            <a:r>
              <a:rPr lang="nb-NO" altLang="en-US" sz="2000" dirty="0" smtClean="0"/>
              <a:t>X </a:t>
            </a:r>
            <a:r>
              <a:rPr lang="nb-NO" altLang="en-US" sz="2000" dirty="0"/>
              <a:t>= 	-1  1  3 -</a:t>
            </a:r>
            <a:r>
              <a:rPr lang="nb-NO" altLang="en-US" sz="2000" dirty="0" smtClean="0"/>
              <a:t>3      	</a:t>
            </a:r>
            <a:r>
              <a:rPr lang="nb-NO" altLang="en-US" sz="2000" dirty="0" smtClean="0"/>
              <a:t>1b.    </a:t>
            </a:r>
            <a:r>
              <a:rPr lang="nb-NO" altLang="en-US" sz="2000" dirty="0" smtClean="0"/>
              <a:t>	-1/3  1/3  1 -</a:t>
            </a:r>
            <a:r>
              <a:rPr lang="nb-NO" altLang="en-US" sz="2000" dirty="0"/>
              <a:t>1</a:t>
            </a:r>
          </a:p>
          <a:p>
            <a:pPr>
              <a:buNone/>
            </a:pPr>
            <a:r>
              <a:rPr lang="nb-NO" altLang="en-US" sz="2000" dirty="0"/>
              <a:t>		</a:t>
            </a:r>
            <a:r>
              <a:rPr lang="nb-NO" altLang="en-US" sz="2000" dirty="0" smtClean="0"/>
              <a:t>        -</a:t>
            </a:r>
            <a:r>
              <a:rPr lang="nb-NO" altLang="en-US" sz="2000" dirty="0"/>
              <a:t>1   1  -1	</a:t>
            </a:r>
            <a:r>
              <a:rPr lang="nb-NO" altLang="en-US" sz="2000" dirty="0"/>
              <a:t>  </a:t>
            </a:r>
            <a:r>
              <a:rPr lang="nb-NO" altLang="en-US" sz="2000" dirty="0" smtClean="0"/>
              <a:t>     -</a:t>
            </a:r>
            <a:r>
              <a:rPr lang="nb-NO" altLang="en-US" sz="2000" dirty="0"/>
              <a:t>1  1  1 -1</a:t>
            </a:r>
            <a:r>
              <a:rPr lang="nb-NO" altLang="en-US" sz="2000" dirty="0"/>
              <a:t>		</a:t>
            </a:r>
            <a:r>
              <a:rPr lang="nb-NO" altLang="en-US" sz="2000" dirty="0" smtClean="0"/>
              <a:t> 1 </a:t>
            </a:r>
            <a:r>
              <a:rPr lang="nb-NO" altLang="en-US" sz="2000" dirty="0"/>
              <a:t>-1 -3  </a:t>
            </a:r>
            <a:r>
              <a:rPr lang="nb-NO" altLang="en-US" sz="2000" dirty="0" smtClean="0"/>
              <a:t>3              	</a:t>
            </a:r>
            <a:r>
              <a:rPr lang="nb-NO" altLang="en-US" sz="2000" dirty="0" smtClean="0"/>
              <a:t>1/3  </a:t>
            </a:r>
            <a:r>
              <a:rPr lang="nb-NO" altLang="en-US" sz="2000" dirty="0" smtClean="0"/>
              <a:t>-1/3 -1  1</a:t>
            </a:r>
            <a:endParaRPr lang="nb-NO" altLang="en-US" sz="2000" dirty="0"/>
          </a:p>
          <a:p>
            <a:pPr>
              <a:buNone/>
            </a:pPr>
            <a:endParaRPr lang="nb-NO" altLang="en-US" sz="2000" dirty="0" smtClean="0"/>
          </a:p>
          <a:p>
            <a:pPr>
              <a:buNone/>
            </a:pPr>
            <a:r>
              <a:rPr lang="nb-NO" altLang="en-US" sz="2000" dirty="0" smtClean="0"/>
              <a:t>Test      </a:t>
            </a:r>
            <a:r>
              <a:rPr lang="nb-NO" altLang="en-US" sz="2000" dirty="0" smtClean="0"/>
              <a:t>		1          1   1/3  -</a:t>
            </a:r>
            <a:r>
              <a:rPr lang="nb-NO" altLang="en-US" sz="2000" dirty="0"/>
              <a:t>1/3  1/3 </a:t>
            </a:r>
            <a:r>
              <a:rPr lang="nb-NO" altLang="en-US" sz="2000" dirty="0" smtClean="0"/>
              <a:t>        - &gt;   2/3    2/3    2/3  -2/3  -&gt;     S =    1    1     1    -1</a:t>
            </a:r>
            <a:endParaRPr lang="nb-NO" altLang="en-US" sz="2000" dirty="0"/>
          </a:p>
          <a:p>
            <a:pPr>
              <a:buNone/>
            </a:pPr>
            <a:r>
              <a:rPr lang="nb-NO" altLang="en-US" sz="2000" dirty="0"/>
              <a:t>	</a:t>
            </a:r>
            <a:r>
              <a:rPr lang="nb-NO" altLang="en-US" sz="2000" dirty="0" smtClean="0"/>
              <a:t>       		0          1/3   </a:t>
            </a:r>
            <a:r>
              <a:rPr lang="nb-NO" altLang="en-US" sz="2000" dirty="0" smtClean="0"/>
              <a:t>1 </a:t>
            </a:r>
            <a:r>
              <a:rPr lang="nb-NO" altLang="en-US" sz="2000" dirty="0" smtClean="0"/>
              <a:t>  1/3 </a:t>
            </a:r>
            <a:r>
              <a:rPr lang="nb-NO" altLang="en-US" sz="2000" dirty="0"/>
              <a:t>-</a:t>
            </a:r>
            <a:r>
              <a:rPr lang="nb-NO" altLang="en-US" sz="2000" dirty="0" smtClean="0"/>
              <a:t>1/3                                                            same result</a:t>
            </a:r>
            <a:endParaRPr lang="nb-NO" altLang="en-US" sz="2000" dirty="0"/>
          </a:p>
          <a:p>
            <a:pPr>
              <a:buNone/>
            </a:pPr>
            <a:r>
              <a:rPr lang="nb-NO" altLang="en-US" sz="2000" dirty="0"/>
              <a:t>	</a:t>
            </a:r>
            <a:r>
              <a:rPr lang="nb-NO" altLang="en-US" sz="2000" dirty="0" smtClean="0"/>
              <a:t>       		0</a:t>
            </a:r>
            <a:r>
              <a:rPr lang="nb-NO" altLang="en-US" sz="2000" dirty="0"/>
              <a:t> </a:t>
            </a:r>
            <a:r>
              <a:rPr lang="nb-NO" altLang="en-US" sz="2000" dirty="0" smtClean="0"/>
              <a:t>       </a:t>
            </a:r>
            <a:r>
              <a:rPr lang="nb-NO" altLang="en-US" sz="2000" dirty="0" smtClean="0"/>
              <a:t>  </a:t>
            </a:r>
            <a:r>
              <a:rPr lang="nb-NO" altLang="en-US" sz="2000" dirty="0" smtClean="0"/>
              <a:t>-</a:t>
            </a:r>
            <a:r>
              <a:rPr lang="nb-NO" altLang="en-US" sz="2000" dirty="0"/>
              <a:t>1/3  1/3  </a:t>
            </a:r>
            <a:r>
              <a:rPr lang="nb-NO" altLang="en-US" sz="2000" dirty="0" smtClean="0"/>
              <a:t>1   -</a:t>
            </a:r>
            <a:r>
              <a:rPr lang="nb-NO" altLang="en-US" sz="2000" dirty="0"/>
              <a:t>1</a:t>
            </a:r>
          </a:p>
          <a:p>
            <a:pPr>
              <a:buNone/>
            </a:pPr>
            <a:r>
              <a:rPr lang="nb-NO" altLang="en-US" sz="2000" dirty="0"/>
              <a:t>	</a:t>
            </a:r>
            <a:r>
              <a:rPr lang="nb-NO" altLang="en-US" sz="2000" dirty="0" smtClean="0"/>
              <a:t>      	             -1          1/3  </a:t>
            </a:r>
            <a:r>
              <a:rPr lang="nb-NO" altLang="en-US" sz="2000" dirty="0"/>
              <a:t>-1/3 -1  </a:t>
            </a:r>
            <a:r>
              <a:rPr lang="nb-NO" altLang="en-US" sz="2000" dirty="0" smtClean="0"/>
              <a:t> </a:t>
            </a:r>
            <a:r>
              <a:rPr lang="nb-NO" altLang="en-US" sz="2000" dirty="0" smtClean="0"/>
              <a:t> 1</a:t>
            </a:r>
            <a:endParaRPr lang="nb-NO" altLang="en-US" sz="2000" dirty="0"/>
          </a:p>
          <a:p>
            <a:pPr>
              <a:buFontTx/>
              <a:buNone/>
            </a:pPr>
            <a:endParaRPr lang="nb-NO" altLang="en-US" sz="2000" dirty="0"/>
          </a:p>
          <a:p>
            <a:pPr>
              <a:buFontTx/>
              <a:buNone/>
            </a:pPr>
            <a:r>
              <a:rPr lang="nb-NO" altLang="en-US" sz="2000" dirty="0"/>
              <a:t>						             			</a:t>
            </a:r>
          </a:p>
        </p:txBody>
      </p:sp>
    </p:spTree>
    <p:extLst>
      <p:ext uri="{BB962C8B-B14F-4D97-AF65-F5344CB8AC3E}">
        <p14:creationId xmlns:p14="http://schemas.microsoft.com/office/powerpoint/2010/main" val="16289587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Line 5"/>
          <p:cNvSpPr>
            <a:spLocks noChangeShapeType="1"/>
          </p:cNvSpPr>
          <p:nvPr/>
        </p:nvSpPr>
        <p:spPr bwMode="auto">
          <a:xfrm>
            <a:off x="4084206" y="2935153"/>
            <a:ext cx="5334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2" name="Rectangle 6"/>
          <p:cNvSpPr>
            <a:spLocks noChangeArrowheads="1"/>
          </p:cNvSpPr>
          <p:nvPr/>
        </p:nvSpPr>
        <p:spPr bwMode="auto">
          <a:xfrm>
            <a:off x="2941206" y="2477953"/>
            <a:ext cx="457200" cy="457200"/>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3" name="Rectangle 7"/>
          <p:cNvSpPr>
            <a:spLocks noChangeArrowheads="1"/>
          </p:cNvSpPr>
          <p:nvPr/>
        </p:nvSpPr>
        <p:spPr bwMode="auto">
          <a:xfrm>
            <a:off x="3398406" y="2935153"/>
            <a:ext cx="457200" cy="457200"/>
          </a:xfrm>
          <a:prstGeom prst="rect">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4" name="Rectangle 8"/>
          <p:cNvSpPr>
            <a:spLocks noChangeArrowheads="1"/>
          </p:cNvSpPr>
          <p:nvPr/>
        </p:nvSpPr>
        <p:spPr bwMode="auto">
          <a:xfrm>
            <a:off x="2941206" y="2935153"/>
            <a:ext cx="457200" cy="457200"/>
          </a:xfrm>
          <a:prstGeom prst="rect">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5" name="Rectangle 9"/>
          <p:cNvSpPr>
            <a:spLocks noChangeArrowheads="1"/>
          </p:cNvSpPr>
          <p:nvPr/>
        </p:nvSpPr>
        <p:spPr bwMode="auto">
          <a:xfrm>
            <a:off x="3398406" y="2477953"/>
            <a:ext cx="457200" cy="457200"/>
          </a:xfrm>
          <a:prstGeom prst="rect">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6" name="Text Box 10"/>
          <p:cNvSpPr txBox="1">
            <a:spLocks noChangeArrowheads="1"/>
          </p:cNvSpPr>
          <p:nvPr/>
        </p:nvSpPr>
        <p:spPr bwMode="auto">
          <a:xfrm>
            <a:off x="3001532" y="2539867"/>
            <a:ext cx="295275" cy="34607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nb-NO" altLang="en-US" sz="1600" dirty="0"/>
              <a:t>1</a:t>
            </a:r>
            <a:endParaRPr lang="nb-NO" altLang="en-US" dirty="0"/>
          </a:p>
        </p:txBody>
      </p:sp>
      <p:sp>
        <p:nvSpPr>
          <p:cNvPr id="19467" name="Text Box 11"/>
          <p:cNvSpPr txBox="1">
            <a:spLocks noChangeArrowheads="1"/>
          </p:cNvSpPr>
          <p:nvPr/>
        </p:nvSpPr>
        <p:spPr bwMode="auto">
          <a:xfrm>
            <a:off x="3017406" y="3011353"/>
            <a:ext cx="288862" cy="33855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nb-NO" altLang="en-US" sz="1600"/>
              <a:t>3</a:t>
            </a:r>
            <a:endParaRPr lang="nb-NO" altLang="en-US"/>
          </a:p>
        </p:txBody>
      </p:sp>
      <p:sp>
        <p:nvSpPr>
          <p:cNvPr id="19468" name="Text Box 12"/>
          <p:cNvSpPr txBox="1">
            <a:spLocks noChangeArrowheads="1"/>
          </p:cNvSpPr>
          <p:nvPr/>
        </p:nvSpPr>
        <p:spPr bwMode="auto">
          <a:xfrm>
            <a:off x="3474606" y="3011353"/>
            <a:ext cx="28886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nb-NO" altLang="en-US" sz="1600"/>
              <a:t>4</a:t>
            </a:r>
            <a:endParaRPr lang="nb-NO" altLang="en-US"/>
          </a:p>
        </p:txBody>
      </p:sp>
      <p:sp>
        <p:nvSpPr>
          <p:cNvPr id="19469" name="Text Box 13"/>
          <p:cNvSpPr txBox="1">
            <a:spLocks noChangeArrowheads="1"/>
          </p:cNvSpPr>
          <p:nvPr/>
        </p:nvSpPr>
        <p:spPr bwMode="auto">
          <a:xfrm>
            <a:off x="3474607" y="2554154"/>
            <a:ext cx="295275" cy="346075"/>
          </a:xfrm>
          <a:prstGeom prst="rect">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nb-NO" altLang="en-US" sz="1600"/>
              <a:t>2</a:t>
            </a:r>
            <a:endParaRPr lang="nb-NO" altLang="en-US"/>
          </a:p>
        </p:txBody>
      </p:sp>
      <p:sp>
        <p:nvSpPr>
          <p:cNvPr id="19475" name="Oval 19"/>
          <p:cNvSpPr>
            <a:spLocks noChangeArrowheads="1"/>
          </p:cNvSpPr>
          <p:nvPr/>
        </p:nvSpPr>
        <p:spPr bwMode="auto">
          <a:xfrm>
            <a:off x="5151006" y="2325553"/>
            <a:ext cx="381000" cy="381000"/>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nb-NO" altLang="en-US"/>
          </a:p>
        </p:txBody>
      </p:sp>
      <p:sp>
        <p:nvSpPr>
          <p:cNvPr id="19476" name="Oval 20"/>
          <p:cNvSpPr>
            <a:spLocks noChangeArrowheads="1"/>
          </p:cNvSpPr>
          <p:nvPr/>
        </p:nvSpPr>
        <p:spPr bwMode="auto">
          <a:xfrm>
            <a:off x="5151006" y="3468553"/>
            <a:ext cx="381000" cy="381000"/>
          </a:xfrm>
          <a:prstGeom prst="ellipse">
            <a:avLst/>
          </a:prstGeom>
          <a:solidFill>
            <a:schemeClr val="accent1"/>
          </a:solidFill>
          <a:ln w="952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nb-NO" altLang="en-US"/>
          </a:p>
        </p:txBody>
      </p:sp>
      <p:sp>
        <p:nvSpPr>
          <p:cNvPr id="19477" name="Oval 21"/>
          <p:cNvSpPr>
            <a:spLocks noChangeArrowheads="1"/>
          </p:cNvSpPr>
          <p:nvPr/>
        </p:nvSpPr>
        <p:spPr bwMode="auto">
          <a:xfrm>
            <a:off x="6598806" y="3392353"/>
            <a:ext cx="381000" cy="381000"/>
          </a:xfrm>
          <a:prstGeom prst="ellipse">
            <a:avLst/>
          </a:prstGeom>
          <a:solidFill>
            <a:schemeClr val="accent1"/>
          </a:solidFill>
          <a:ln w="952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nb-NO" altLang="en-US"/>
          </a:p>
        </p:txBody>
      </p:sp>
      <p:sp>
        <p:nvSpPr>
          <p:cNvPr id="19478" name="Oval 22"/>
          <p:cNvSpPr>
            <a:spLocks noChangeArrowheads="1"/>
          </p:cNvSpPr>
          <p:nvPr/>
        </p:nvSpPr>
        <p:spPr bwMode="auto">
          <a:xfrm>
            <a:off x="6598806" y="2325553"/>
            <a:ext cx="381000" cy="381000"/>
          </a:xfrm>
          <a:prstGeom prst="ellipse">
            <a:avLst/>
          </a:prstGeom>
          <a:solidFill>
            <a:schemeClr val="accent1"/>
          </a:solidFill>
          <a:ln w="952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nb-NO" altLang="en-US"/>
          </a:p>
        </p:txBody>
      </p:sp>
      <p:sp>
        <p:nvSpPr>
          <p:cNvPr id="19479" name="Line 23"/>
          <p:cNvSpPr>
            <a:spLocks noChangeShapeType="1"/>
          </p:cNvSpPr>
          <p:nvPr/>
        </p:nvSpPr>
        <p:spPr bwMode="auto">
          <a:xfrm flipV="1">
            <a:off x="5455806" y="2630353"/>
            <a:ext cx="1143000" cy="83820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0" name="Line 24"/>
          <p:cNvSpPr>
            <a:spLocks noChangeShapeType="1"/>
          </p:cNvSpPr>
          <p:nvPr/>
        </p:nvSpPr>
        <p:spPr bwMode="auto">
          <a:xfrm flipV="1">
            <a:off x="5532006" y="2554153"/>
            <a:ext cx="1066800"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1" name="Line 25"/>
          <p:cNvSpPr>
            <a:spLocks noChangeShapeType="1"/>
          </p:cNvSpPr>
          <p:nvPr/>
        </p:nvSpPr>
        <p:spPr bwMode="auto">
          <a:xfrm flipV="1">
            <a:off x="5379606" y="2706553"/>
            <a:ext cx="0" cy="762000"/>
          </a:xfrm>
          <a:prstGeom prst="line">
            <a:avLst/>
          </a:prstGeom>
          <a:noFill/>
          <a:ln w="38100">
            <a:solidFill>
              <a:schemeClr val="tx1"/>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2" name="Line 26"/>
          <p:cNvSpPr>
            <a:spLocks noChangeShapeType="1"/>
          </p:cNvSpPr>
          <p:nvPr/>
        </p:nvSpPr>
        <p:spPr bwMode="auto">
          <a:xfrm>
            <a:off x="5532006" y="2630353"/>
            <a:ext cx="1143000" cy="83820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3" name="Line 27"/>
          <p:cNvSpPr>
            <a:spLocks noChangeShapeType="1"/>
          </p:cNvSpPr>
          <p:nvPr/>
        </p:nvSpPr>
        <p:spPr bwMode="auto">
          <a:xfrm flipV="1">
            <a:off x="5532006" y="3620953"/>
            <a:ext cx="1066800" cy="0"/>
          </a:xfrm>
          <a:prstGeom prst="line">
            <a:avLst/>
          </a:prstGeom>
          <a:noFill/>
          <a:ln w="38100">
            <a:solidFill>
              <a:schemeClr val="tx1"/>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4" name="Line 28"/>
          <p:cNvSpPr>
            <a:spLocks noChangeShapeType="1"/>
          </p:cNvSpPr>
          <p:nvPr/>
        </p:nvSpPr>
        <p:spPr bwMode="auto">
          <a:xfrm flipV="1">
            <a:off x="6751206" y="2706553"/>
            <a:ext cx="0" cy="685800"/>
          </a:xfrm>
          <a:prstGeom prst="line">
            <a:avLst/>
          </a:prstGeom>
          <a:noFill/>
          <a:ln w="38100">
            <a:solidFill>
              <a:schemeClr val="tx1"/>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5" name="Text Box 29"/>
          <p:cNvSpPr txBox="1">
            <a:spLocks noChangeArrowheads="1"/>
          </p:cNvSpPr>
          <p:nvPr/>
        </p:nvSpPr>
        <p:spPr bwMode="auto">
          <a:xfrm>
            <a:off x="5897131" y="3659054"/>
            <a:ext cx="374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nb-NO" altLang="en-US"/>
              <a:t>-1</a:t>
            </a:r>
          </a:p>
        </p:txBody>
      </p:sp>
      <p:sp>
        <p:nvSpPr>
          <p:cNvPr id="19486" name="Text Box 30"/>
          <p:cNvSpPr txBox="1">
            <a:spLocks noChangeArrowheads="1"/>
          </p:cNvSpPr>
          <p:nvPr/>
        </p:nvSpPr>
        <p:spPr bwMode="auto">
          <a:xfrm>
            <a:off x="4770007" y="2935153"/>
            <a:ext cx="57900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nb-NO" altLang="en-US"/>
              <a:t>-1/3</a:t>
            </a:r>
          </a:p>
        </p:txBody>
      </p:sp>
      <p:sp>
        <p:nvSpPr>
          <p:cNvPr id="19487" name="Text Box 31"/>
          <p:cNvSpPr txBox="1">
            <a:spLocks noChangeArrowheads="1"/>
          </p:cNvSpPr>
          <p:nvPr/>
        </p:nvSpPr>
        <p:spPr bwMode="auto">
          <a:xfrm>
            <a:off x="5684407" y="3163753"/>
            <a:ext cx="50847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nb-NO" altLang="en-US"/>
              <a:t>1/3</a:t>
            </a:r>
          </a:p>
        </p:txBody>
      </p:sp>
      <p:sp>
        <p:nvSpPr>
          <p:cNvPr id="19488" name="Text Box 32"/>
          <p:cNvSpPr txBox="1">
            <a:spLocks noChangeArrowheads="1"/>
          </p:cNvSpPr>
          <p:nvPr/>
        </p:nvSpPr>
        <p:spPr bwMode="auto">
          <a:xfrm>
            <a:off x="5760607" y="2554153"/>
            <a:ext cx="50847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nb-NO" altLang="en-US"/>
              <a:t>1/3</a:t>
            </a:r>
          </a:p>
        </p:txBody>
      </p:sp>
      <p:sp>
        <p:nvSpPr>
          <p:cNvPr id="19489" name="Text Box 33"/>
          <p:cNvSpPr txBox="1">
            <a:spLocks noChangeArrowheads="1"/>
          </p:cNvSpPr>
          <p:nvPr/>
        </p:nvSpPr>
        <p:spPr bwMode="auto">
          <a:xfrm>
            <a:off x="6827407" y="2858953"/>
            <a:ext cx="57900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nb-NO" altLang="en-US"/>
              <a:t>-1/3</a:t>
            </a:r>
          </a:p>
        </p:txBody>
      </p:sp>
      <p:sp>
        <p:nvSpPr>
          <p:cNvPr id="19490" name="Text Box 34"/>
          <p:cNvSpPr txBox="1">
            <a:spLocks noChangeArrowheads="1"/>
          </p:cNvSpPr>
          <p:nvPr/>
        </p:nvSpPr>
        <p:spPr bwMode="auto">
          <a:xfrm>
            <a:off x="5836807" y="2173153"/>
            <a:ext cx="50847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nb-NO" altLang="en-US"/>
              <a:t>1/3</a:t>
            </a:r>
          </a:p>
        </p:txBody>
      </p:sp>
      <p:sp>
        <p:nvSpPr>
          <p:cNvPr id="19495" name="Oval 39"/>
          <p:cNvSpPr>
            <a:spLocks noChangeArrowheads="1"/>
          </p:cNvSpPr>
          <p:nvPr/>
        </p:nvSpPr>
        <p:spPr bwMode="auto">
          <a:xfrm>
            <a:off x="1981200" y="4953000"/>
            <a:ext cx="381000" cy="381000"/>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nb-NO" altLang="en-US"/>
          </a:p>
        </p:txBody>
      </p:sp>
      <p:sp>
        <p:nvSpPr>
          <p:cNvPr id="19496" name="Oval 40"/>
          <p:cNvSpPr>
            <a:spLocks noChangeArrowheads="1"/>
          </p:cNvSpPr>
          <p:nvPr/>
        </p:nvSpPr>
        <p:spPr bwMode="auto">
          <a:xfrm>
            <a:off x="1981200" y="6096000"/>
            <a:ext cx="381000" cy="381000"/>
          </a:xfrm>
          <a:prstGeom prst="ellipse">
            <a:avLst/>
          </a:prstGeom>
          <a:solidFill>
            <a:schemeClr val="accent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nb-NO" altLang="en-US"/>
          </a:p>
        </p:txBody>
      </p:sp>
      <p:sp>
        <p:nvSpPr>
          <p:cNvPr id="19497" name="Oval 41"/>
          <p:cNvSpPr>
            <a:spLocks noChangeArrowheads="1"/>
          </p:cNvSpPr>
          <p:nvPr/>
        </p:nvSpPr>
        <p:spPr bwMode="auto">
          <a:xfrm>
            <a:off x="3429000" y="6019800"/>
            <a:ext cx="381000" cy="381000"/>
          </a:xfrm>
          <a:prstGeom prst="ellipse">
            <a:avLst/>
          </a:prstGeom>
          <a:solidFill>
            <a:schemeClr val="accent1"/>
          </a:solidFill>
          <a:ln w="952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nb-NO" altLang="en-US"/>
          </a:p>
        </p:txBody>
      </p:sp>
      <p:sp>
        <p:nvSpPr>
          <p:cNvPr id="19498" name="Oval 42"/>
          <p:cNvSpPr>
            <a:spLocks noChangeArrowheads="1"/>
          </p:cNvSpPr>
          <p:nvPr/>
        </p:nvSpPr>
        <p:spPr bwMode="auto">
          <a:xfrm>
            <a:off x="3429000" y="4953000"/>
            <a:ext cx="381000" cy="381000"/>
          </a:xfrm>
          <a:prstGeom prst="ellipse">
            <a:avLst/>
          </a:prstGeom>
          <a:solidFill>
            <a:schemeClr val="accent1"/>
          </a:solidFill>
          <a:ln w="952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nb-NO" altLang="en-US"/>
          </a:p>
        </p:txBody>
      </p:sp>
      <p:sp>
        <p:nvSpPr>
          <p:cNvPr id="19499" name="Line 43"/>
          <p:cNvSpPr>
            <a:spLocks noChangeShapeType="1"/>
          </p:cNvSpPr>
          <p:nvPr/>
        </p:nvSpPr>
        <p:spPr bwMode="auto">
          <a:xfrm flipV="1">
            <a:off x="2286000" y="5257800"/>
            <a:ext cx="1143000" cy="83820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00" name="Line 44"/>
          <p:cNvSpPr>
            <a:spLocks noChangeShapeType="1"/>
          </p:cNvSpPr>
          <p:nvPr/>
        </p:nvSpPr>
        <p:spPr bwMode="auto">
          <a:xfrm flipV="1">
            <a:off x="2362200" y="5181600"/>
            <a:ext cx="1066800"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01" name="Line 45"/>
          <p:cNvSpPr>
            <a:spLocks noChangeShapeType="1"/>
          </p:cNvSpPr>
          <p:nvPr/>
        </p:nvSpPr>
        <p:spPr bwMode="auto">
          <a:xfrm flipV="1">
            <a:off x="2209800" y="5334000"/>
            <a:ext cx="0" cy="762000"/>
          </a:xfrm>
          <a:prstGeom prst="line">
            <a:avLst/>
          </a:prstGeom>
          <a:noFill/>
          <a:ln w="38100">
            <a:solidFill>
              <a:schemeClr val="tx1"/>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02" name="Line 46"/>
          <p:cNvSpPr>
            <a:spLocks noChangeShapeType="1"/>
          </p:cNvSpPr>
          <p:nvPr/>
        </p:nvSpPr>
        <p:spPr bwMode="auto">
          <a:xfrm>
            <a:off x="2362200" y="5257800"/>
            <a:ext cx="1143000" cy="83820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03" name="Line 47"/>
          <p:cNvSpPr>
            <a:spLocks noChangeShapeType="1"/>
          </p:cNvSpPr>
          <p:nvPr/>
        </p:nvSpPr>
        <p:spPr bwMode="auto">
          <a:xfrm flipV="1">
            <a:off x="2362200" y="6248400"/>
            <a:ext cx="1066800" cy="0"/>
          </a:xfrm>
          <a:prstGeom prst="line">
            <a:avLst/>
          </a:prstGeom>
          <a:noFill/>
          <a:ln w="38100">
            <a:solidFill>
              <a:schemeClr val="tx1"/>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04" name="Line 48"/>
          <p:cNvSpPr>
            <a:spLocks noChangeShapeType="1"/>
          </p:cNvSpPr>
          <p:nvPr/>
        </p:nvSpPr>
        <p:spPr bwMode="auto">
          <a:xfrm flipV="1">
            <a:off x="3581400" y="5334000"/>
            <a:ext cx="0" cy="685800"/>
          </a:xfrm>
          <a:prstGeom prst="line">
            <a:avLst/>
          </a:prstGeom>
          <a:noFill/>
          <a:ln w="38100">
            <a:solidFill>
              <a:schemeClr val="tx1"/>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05" name="Text Box 49"/>
          <p:cNvSpPr txBox="1">
            <a:spLocks noChangeArrowheads="1"/>
          </p:cNvSpPr>
          <p:nvPr/>
        </p:nvSpPr>
        <p:spPr bwMode="auto">
          <a:xfrm>
            <a:off x="2727325" y="6286501"/>
            <a:ext cx="374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nb-NO" altLang="en-US"/>
              <a:t>-1</a:t>
            </a:r>
          </a:p>
        </p:txBody>
      </p:sp>
      <p:sp>
        <p:nvSpPr>
          <p:cNvPr id="19506" name="Text Box 50"/>
          <p:cNvSpPr txBox="1">
            <a:spLocks noChangeArrowheads="1"/>
          </p:cNvSpPr>
          <p:nvPr/>
        </p:nvSpPr>
        <p:spPr bwMode="auto">
          <a:xfrm>
            <a:off x="1600201" y="5562600"/>
            <a:ext cx="57900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nb-NO" altLang="en-US"/>
              <a:t>-1/3</a:t>
            </a:r>
          </a:p>
        </p:txBody>
      </p:sp>
      <p:sp>
        <p:nvSpPr>
          <p:cNvPr id="19507" name="Text Box 51"/>
          <p:cNvSpPr txBox="1">
            <a:spLocks noChangeArrowheads="1"/>
          </p:cNvSpPr>
          <p:nvPr/>
        </p:nvSpPr>
        <p:spPr bwMode="auto">
          <a:xfrm>
            <a:off x="2514601" y="5791200"/>
            <a:ext cx="50847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nb-NO" altLang="en-US"/>
              <a:t>1/3</a:t>
            </a:r>
          </a:p>
        </p:txBody>
      </p:sp>
      <p:sp>
        <p:nvSpPr>
          <p:cNvPr id="19508" name="Text Box 52"/>
          <p:cNvSpPr txBox="1">
            <a:spLocks noChangeArrowheads="1"/>
          </p:cNvSpPr>
          <p:nvPr/>
        </p:nvSpPr>
        <p:spPr bwMode="auto">
          <a:xfrm>
            <a:off x="2590801" y="5181600"/>
            <a:ext cx="50847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nb-NO" altLang="en-US"/>
              <a:t>1/3</a:t>
            </a:r>
          </a:p>
        </p:txBody>
      </p:sp>
      <p:sp>
        <p:nvSpPr>
          <p:cNvPr id="19509" name="Text Box 53"/>
          <p:cNvSpPr txBox="1">
            <a:spLocks noChangeArrowheads="1"/>
          </p:cNvSpPr>
          <p:nvPr/>
        </p:nvSpPr>
        <p:spPr bwMode="auto">
          <a:xfrm>
            <a:off x="3657601" y="5486400"/>
            <a:ext cx="57900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nb-NO" altLang="en-US"/>
              <a:t>-1/3</a:t>
            </a:r>
          </a:p>
        </p:txBody>
      </p:sp>
      <p:sp>
        <p:nvSpPr>
          <p:cNvPr id="19510" name="Text Box 54"/>
          <p:cNvSpPr txBox="1">
            <a:spLocks noChangeArrowheads="1"/>
          </p:cNvSpPr>
          <p:nvPr/>
        </p:nvSpPr>
        <p:spPr bwMode="auto">
          <a:xfrm>
            <a:off x="2667001" y="4800600"/>
            <a:ext cx="50847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nb-NO" altLang="en-US"/>
              <a:t>1/3</a:t>
            </a:r>
          </a:p>
        </p:txBody>
      </p:sp>
      <p:grpSp>
        <p:nvGrpSpPr>
          <p:cNvPr id="19511" name="Group 55"/>
          <p:cNvGrpSpPr>
            <a:grpSpLocks/>
          </p:cNvGrpSpPr>
          <p:nvPr/>
        </p:nvGrpSpPr>
        <p:grpSpPr bwMode="auto">
          <a:xfrm>
            <a:off x="2133600" y="6248400"/>
            <a:ext cx="76200" cy="76200"/>
            <a:chOff x="2688" y="2976"/>
            <a:chExt cx="48" cy="48"/>
          </a:xfrm>
        </p:grpSpPr>
        <p:sp>
          <p:nvSpPr>
            <p:cNvPr id="19512" name="Line 56"/>
            <p:cNvSpPr>
              <a:spLocks noChangeShapeType="1"/>
            </p:cNvSpPr>
            <p:nvPr/>
          </p:nvSpPr>
          <p:spPr bwMode="auto">
            <a:xfrm>
              <a:off x="2688" y="2976"/>
              <a:ext cx="48" cy="4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13" name="Line 57"/>
            <p:cNvSpPr>
              <a:spLocks noChangeShapeType="1"/>
            </p:cNvSpPr>
            <p:nvPr/>
          </p:nvSpPr>
          <p:spPr bwMode="auto">
            <a:xfrm flipH="1">
              <a:off x="2688" y="2976"/>
              <a:ext cx="48" cy="4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9516" name="Oval 60"/>
          <p:cNvSpPr>
            <a:spLocks noChangeArrowheads="1"/>
          </p:cNvSpPr>
          <p:nvPr/>
        </p:nvSpPr>
        <p:spPr bwMode="auto">
          <a:xfrm>
            <a:off x="4724400" y="4876800"/>
            <a:ext cx="381000" cy="381000"/>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nb-NO" altLang="en-US"/>
          </a:p>
        </p:txBody>
      </p:sp>
      <p:sp>
        <p:nvSpPr>
          <p:cNvPr id="19517" name="Oval 61"/>
          <p:cNvSpPr>
            <a:spLocks noChangeArrowheads="1"/>
          </p:cNvSpPr>
          <p:nvPr/>
        </p:nvSpPr>
        <p:spPr bwMode="auto">
          <a:xfrm>
            <a:off x="4724400" y="6019800"/>
            <a:ext cx="381000" cy="381000"/>
          </a:xfrm>
          <a:prstGeom prst="ellipse">
            <a:avLst/>
          </a:prstGeom>
          <a:solidFill>
            <a:schemeClr val="accent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nb-NO" altLang="en-US"/>
          </a:p>
        </p:txBody>
      </p:sp>
      <p:sp>
        <p:nvSpPr>
          <p:cNvPr id="19518" name="Oval 62"/>
          <p:cNvSpPr>
            <a:spLocks noChangeArrowheads="1"/>
          </p:cNvSpPr>
          <p:nvPr/>
        </p:nvSpPr>
        <p:spPr bwMode="auto">
          <a:xfrm>
            <a:off x="6172200" y="5943600"/>
            <a:ext cx="381000" cy="381000"/>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nb-NO" altLang="en-US"/>
          </a:p>
        </p:txBody>
      </p:sp>
      <p:sp>
        <p:nvSpPr>
          <p:cNvPr id="19519" name="Oval 63"/>
          <p:cNvSpPr>
            <a:spLocks noChangeArrowheads="1"/>
          </p:cNvSpPr>
          <p:nvPr/>
        </p:nvSpPr>
        <p:spPr bwMode="auto">
          <a:xfrm>
            <a:off x="6172200" y="4876800"/>
            <a:ext cx="381000" cy="381000"/>
          </a:xfrm>
          <a:prstGeom prst="ellipse">
            <a:avLst/>
          </a:prstGeom>
          <a:solidFill>
            <a:schemeClr val="accent1"/>
          </a:solidFill>
          <a:ln w="952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nb-NO" altLang="en-US"/>
          </a:p>
        </p:txBody>
      </p:sp>
      <p:sp>
        <p:nvSpPr>
          <p:cNvPr id="19520" name="Line 64"/>
          <p:cNvSpPr>
            <a:spLocks noChangeShapeType="1"/>
          </p:cNvSpPr>
          <p:nvPr/>
        </p:nvSpPr>
        <p:spPr bwMode="auto">
          <a:xfrm flipV="1">
            <a:off x="5029200" y="5181600"/>
            <a:ext cx="1143000" cy="83820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21" name="Line 65"/>
          <p:cNvSpPr>
            <a:spLocks noChangeShapeType="1"/>
          </p:cNvSpPr>
          <p:nvPr/>
        </p:nvSpPr>
        <p:spPr bwMode="auto">
          <a:xfrm flipV="1">
            <a:off x="5105400" y="5105400"/>
            <a:ext cx="1066800"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22" name="Line 66"/>
          <p:cNvSpPr>
            <a:spLocks noChangeShapeType="1"/>
          </p:cNvSpPr>
          <p:nvPr/>
        </p:nvSpPr>
        <p:spPr bwMode="auto">
          <a:xfrm flipV="1">
            <a:off x="4953000" y="5257800"/>
            <a:ext cx="0" cy="762000"/>
          </a:xfrm>
          <a:prstGeom prst="line">
            <a:avLst/>
          </a:prstGeom>
          <a:noFill/>
          <a:ln w="38100">
            <a:solidFill>
              <a:schemeClr val="tx1"/>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23" name="Line 67"/>
          <p:cNvSpPr>
            <a:spLocks noChangeShapeType="1"/>
          </p:cNvSpPr>
          <p:nvPr/>
        </p:nvSpPr>
        <p:spPr bwMode="auto">
          <a:xfrm>
            <a:off x="5105400" y="5181600"/>
            <a:ext cx="1143000" cy="83820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24" name="Line 68"/>
          <p:cNvSpPr>
            <a:spLocks noChangeShapeType="1"/>
          </p:cNvSpPr>
          <p:nvPr/>
        </p:nvSpPr>
        <p:spPr bwMode="auto">
          <a:xfrm flipV="1">
            <a:off x="5105400" y="6172200"/>
            <a:ext cx="1066800" cy="0"/>
          </a:xfrm>
          <a:prstGeom prst="line">
            <a:avLst/>
          </a:prstGeom>
          <a:noFill/>
          <a:ln w="38100">
            <a:solidFill>
              <a:schemeClr val="tx1"/>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25" name="Line 69"/>
          <p:cNvSpPr>
            <a:spLocks noChangeShapeType="1"/>
          </p:cNvSpPr>
          <p:nvPr/>
        </p:nvSpPr>
        <p:spPr bwMode="auto">
          <a:xfrm flipV="1">
            <a:off x="6324600" y="5257800"/>
            <a:ext cx="0" cy="685800"/>
          </a:xfrm>
          <a:prstGeom prst="line">
            <a:avLst/>
          </a:prstGeom>
          <a:noFill/>
          <a:ln w="38100">
            <a:solidFill>
              <a:schemeClr val="tx1"/>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26" name="Text Box 70"/>
          <p:cNvSpPr txBox="1">
            <a:spLocks noChangeArrowheads="1"/>
          </p:cNvSpPr>
          <p:nvPr/>
        </p:nvSpPr>
        <p:spPr bwMode="auto">
          <a:xfrm>
            <a:off x="5470525" y="6210301"/>
            <a:ext cx="374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nb-NO" altLang="en-US"/>
              <a:t>-1</a:t>
            </a:r>
          </a:p>
        </p:txBody>
      </p:sp>
      <p:sp>
        <p:nvSpPr>
          <p:cNvPr id="19527" name="Text Box 71"/>
          <p:cNvSpPr txBox="1">
            <a:spLocks noChangeArrowheads="1"/>
          </p:cNvSpPr>
          <p:nvPr/>
        </p:nvSpPr>
        <p:spPr bwMode="auto">
          <a:xfrm>
            <a:off x="4343401" y="5486400"/>
            <a:ext cx="57900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nb-NO" altLang="en-US"/>
              <a:t>-1/3</a:t>
            </a:r>
          </a:p>
        </p:txBody>
      </p:sp>
      <p:sp>
        <p:nvSpPr>
          <p:cNvPr id="19528" name="Text Box 72"/>
          <p:cNvSpPr txBox="1">
            <a:spLocks noChangeArrowheads="1"/>
          </p:cNvSpPr>
          <p:nvPr/>
        </p:nvSpPr>
        <p:spPr bwMode="auto">
          <a:xfrm>
            <a:off x="5257801" y="5715000"/>
            <a:ext cx="50847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nb-NO" altLang="en-US"/>
              <a:t>1/3</a:t>
            </a:r>
          </a:p>
        </p:txBody>
      </p:sp>
      <p:sp>
        <p:nvSpPr>
          <p:cNvPr id="19529" name="Text Box 73"/>
          <p:cNvSpPr txBox="1">
            <a:spLocks noChangeArrowheads="1"/>
          </p:cNvSpPr>
          <p:nvPr/>
        </p:nvSpPr>
        <p:spPr bwMode="auto">
          <a:xfrm>
            <a:off x="5334001" y="5105400"/>
            <a:ext cx="50847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nb-NO" altLang="en-US"/>
              <a:t>1/3</a:t>
            </a:r>
          </a:p>
        </p:txBody>
      </p:sp>
      <p:sp>
        <p:nvSpPr>
          <p:cNvPr id="19530" name="Text Box 74"/>
          <p:cNvSpPr txBox="1">
            <a:spLocks noChangeArrowheads="1"/>
          </p:cNvSpPr>
          <p:nvPr/>
        </p:nvSpPr>
        <p:spPr bwMode="auto">
          <a:xfrm>
            <a:off x="6400801" y="5410200"/>
            <a:ext cx="57900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nb-NO" altLang="en-US"/>
              <a:t>-1/3</a:t>
            </a:r>
          </a:p>
        </p:txBody>
      </p:sp>
      <p:sp>
        <p:nvSpPr>
          <p:cNvPr id="19531" name="Text Box 75"/>
          <p:cNvSpPr txBox="1">
            <a:spLocks noChangeArrowheads="1"/>
          </p:cNvSpPr>
          <p:nvPr/>
        </p:nvSpPr>
        <p:spPr bwMode="auto">
          <a:xfrm>
            <a:off x="5410201" y="4724400"/>
            <a:ext cx="50847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nb-NO" altLang="en-US"/>
              <a:t>1/3</a:t>
            </a:r>
          </a:p>
        </p:txBody>
      </p:sp>
      <p:grpSp>
        <p:nvGrpSpPr>
          <p:cNvPr id="19535" name="Group 79"/>
          <p:cNvGrpSpPr>
            <a:grpSpLocks/>
          </p:cNvGrpSpPr>
          <p:nvPr/>
        </p:nvGrpSpPr>
        <p:grpSpPr bwMode="auto">
          <a:xfrm>
            <a:off x="4876800" y="6172200"/>
            <a:ext cx="76200" cy="76200"/>
            <a:chOff x="2688" y="2976"/>
            <a:chExt cx="48" cy="48"/>
          </a:xfrm>
        </p:grpSpPr>
        <p:sp>
          <p:nvSpPr>
            <p:cNvPr id="19536" name="Line 80"/>
            <p:cNvSpPr>
              <a:spLocks noChangeShapeType="1"/>
            </p:cNvSpPr>
            <p:nvPr/>
          </p:nvSpPr>
          <p:spPr bwMode="auto">
            <a:xfrm>
              <a:off x="2688" y="2976"/>
              <a:ext cx="48" cy="4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37" name="Line 81"/>
            <p:cNvSpPr>
              <a:spLocks noChangeShapeType="1"/>
            </p:cNvSpPr>
            <p:nvPr/>
          </p:nvSpPr>
          <p:spPr bwMode="auto">
            <a:xfrm flipH="1">
              <a:off x="2688" y="2976"/>
              <a:ext cx="48" cy="4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9538" name="Oval 82"/>
          <p:cNvSpPr>
            <a:spLocks noChangeArrowheads="1"/>
          </p:cNvSpPr>
          <p:nvPr/>
        </p:nvSpPr>
        <p:spPr bwMode="auto">
          <a:xfrm>
            <a:off x="7543800" y="4876800"/>
            <a:ext cx="381000" cy="381000"/>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nb-NO" altLang="en-US"/>
          </a:p>
        </p:txBody>
      </p:sp>
      <p:sp>
        <p:nvSpPr>
          <p:cNvPr id="19539" name="Oval 83"/>
          <p:cNvSpPr>
            <a:spLocks noChangeArrowheads="1"/>
          </p:cNvSpPr>
          <p:nvPr/>
        </p:nvSpPr>
        <p:spPr bwMode="auto">
          <a:xfrm>
            <a:off x="7543800" y="6019800"/>
            <a:ext cx="381000" cy="381000"/>
          </a:xfrm>
          <a:prstGeom prst="ellipse">
            <a:avLst/>
          </a:prstGeom>
          <a:solidFill>
            <a:schemeClr val="accent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nb-NO" altLang="en-US"/>
          </a:p>
        </p:txBody>
      </p:sp>
      <p:sp>
        <p:nvSpPr>
          <p:cNvPr id="19540" name="Oval 84"/>
          <p:cNvSpPr>
            <a:spLocks noChangeArrowheads="1"/>
          </p:cNvSpPr>
          <p:nvPr/>
        </p:nvSpPr>
        <p:spPr bwMode="auto">
          <a:xfrm>
            <a:off x="8991600" y="5943600"/>
            <a:ext cx="381000" cy="381000"/>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nb-NO" altLang="en-US"/>
          </a:p>
        </p:txBody>
      </p:sp>
      <p:sp>
        <p:nvSpPr>
          <p:cNvPr id="19541" name="Oval 85"/>
          <p:cNvSpPr>
            <a:spLocks noChangeArrowheads="1"/>
          </p:cNvSpPr>
          <p:nvPr/>
        </p:nvSpPr>
        <p:spPr bwMode="auto">
          <a:xfrm>
            <a:off x="8991600" y="4876800"/>
            <a:ext cx="381000" cy="381000"/>
          </a:xfrm>
          <a:prstGeom prst="ellipse">
            <a:avLst/>
          </a:prstGeom>
          <a:solidFill>
            <a:schemeClr val="accent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nb-NO" altLang="en-US"/>
          </a:p>
        </p:txBody>
      </p:sp>
      <p:sp>
        <p:nvSpPr>
          <p:cNvPr id="19542" name="Line 86"/>
          <p:cNvSpPr>
            <a:spLocks noChangeShapeType="1"/>
          </p:cNvSpPr>
          <p:nvPr/>
        </p:nvSpPr>
        <p:spPr bwMode="auto">
          <a:xfrm flipV="1">
            <a:off x="7848600" y="5181600"/>
            <a:ext cx="1143000" cy="83820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43" name="Line 87"/>
          <p:cNvSpPr>
            <a:spLocks noChangeShapeType="1"/>
          </p:cNvSpPr>
          <p:nvPr/>
        </p:nvSpPr>
        <p:spPr bwMode="auto">
          <a:xfrm flipV="1">
            <a:off x="7924800" y="5105400"/>
            <a:ext cx="1066800"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44" name="Line 88"/>
          <p:cNvSpPr>
            <a:spLocks noChangeShapeType="1"/>
          </p:cNvSpPr>
          <p:nvPr/>
        </p:nvSpPr>
        <p:spPr bwMode="auto">
          <a:xfrm flipV="1">
            <a:off x="7772400" y="5257800"/>
            <a:ext cx="0" cy="762000"/>
          </a:xfrm>
          <a:prstGeom prst="line">
            <a:avLst/>
          </a:prstGeom>
          <a:noFill/>
          <a:ln w="38100">
            <a:solidFill>
              <a:schemeClr val="tx1"/>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45" name="Line 89"/>
          <p:cNvSpPr>
            <a:spLocks noChangeShapeType="1"/>
          </p:cNvSpPr>
          <p:nvPr/>
        </p:nvSpPr>
        <p:spPr bwMode="auto">
          <a:xfrm>
            <a:off x="7924800" y="5181600"/>
            <a:ext cx="1143000" cy="83820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46" name="Line 90"/>
          <p:cNvSpPr>
            <a:spLocks noChangeShapeType="1"/>
          </p:cNvSpPr>
          <p:nvPr/>
        </p:nvSpPr>
        <p:spPr bwMode="auto">
          <a:xfrm flipV="1">
            <a:off x="7924800" y="6172200"/>
            <a:ext cx="1066800" cy="0"/>
          </a:xfrm>
          <a:prstGeom prst="line">
            <a:avLst/>
          </a:prstGeom>
          <a:noFill/>
          <a:ln w="38100">
            <a:solidFill>
              <a:schemeClr val="tx1"/>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47" name="Line 91"/>
          <p:cNvSpPr>
            <a:spLocks noChangeShapeType="1"/>
          </p:cNvSpPr>
          <p:nvPr/>
        </p:nvSpPr>
        <p:spPr bwMode="auto">
          <a:xfrm flipV="1">
            <a:off x="9144000" y="5257800"/>
            <a:ext cx="0" cy="685800"/>
          </a:xfrm>
          <a:prstGeom prst="line">
            <a:avLst/>
          </a:prstGeom>
          <a:noFill/>
          <a:ln w="38100">
            <a:solidFill>
              <a:schemeClr val="tx1"/>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48" name="Text Box 92"/>
          <p:cNvSpPr txBox="1">
            <a:spLocks noChangeArrowheads="1"/>
          </p:cNvSpPr>
          <p:nvPr/>
        </p:nvSpPr>
        <p:spPr bwMode="auto">
          <a:xfrm>
            <a:off x="8289925" y="6210301"/>
            <a:ext cx="374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nb-NO" altLang="en-US"/>
              <a:t>-1</a:t>
            </a:r>
          </a:p>
        </p:txBody>
      </p:sp>
      <p:sp>
        <p:nvSpPr>
          <p:cNvPr id="19549" name="Text Box 93"/>
          <p:cNvSpPr txBox="1">
            <a:spLocks noChangeArrowheads="1"/>
          </p:cNvSpPr>
          <p:nvPr/>
        </p:nvSpPr>
        <p:spPr bwMode="auto">
          <a:xfrm>
            <a:off x="7162801" y="5486400"/>
            <a:ext cx="57900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nb-NO" altLang="en-US"/>
              <a:t>-1/3</a:t>
            </a:r>
          </a:p>
        </p:txBody>
      </p:sp>
      <p:sp>
        <p:nvSpPr>
          <p:cNvPr id="19550" name="Text Box 94"/>
          <p:cNvSpPr txBox="1">
            <a:spLocks noChangeArrowheads="1"/>
          </p:cNvSpPr>
          <p:nvPr/>
        </p:nvSpPr>
        <p:spPr bwMode="auto">
          <a:xfrm>
            <a:off x="8077201" y="5715000"/>
            <a:ext cx="50847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nb-NO" altLang="en-US"/>
              <a:t>1/3</a:t>
            </a:r>
          </a:p>
        </p:txBody>
      </p:sp>
      <p:sp>
        <p:nvSpPr>
          <p:cNvPr id="19551" name="Text Box 95"/>
          <p:cNvSpPr txBox="1">
            <a:spLocks noChangeArrowheads="1"/>
          </p:cNvSpPr>
          <p:nvPr/>
        </p:nvSpPr>
        <p:spPr bwMode="auto">
          <a:xfrm>
            <a:off x="8153401" y="5105400"/>
            <a:ext cx="50847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nb-NO" altLang="en-US"/>
              <a:t>1/3</a:t>
            </a:r>
          </a:p>
        </p:txBody>
      </p:sp>
      <p:sp>
        <p:nvSpPr>
          <p:cNvPr id="19552" name="Text Box 96"/>
          <p:cNvSpPr txBox="1">
            <a:spLocks noChangeArrowheads="1"/>
          </p:cNvSpPr>
          <p:nvPr/>
        </p:nvSpPr>
        <p:spPr bwMode="auto">
          <a:xfrm>
            <a:off x="9220201" y="5410200"/>
            <a:ext cx="57900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nb-NO" altLang="en-US"/>
              <a:t>-1/3</a:t>
            </a:r>
          </a:p>
        </p:txBody>
      </p:sp>
      <p:sp>
        <p:nvSpPr>
          <p:cNvPr id="19553" name="Text Box 97"/>
          <p:cNvSpPr txBox="1">
            <a:spLocks noChangeArrowheads="1"/>
          </p:cNvSpPr>
          <p:nvPr/>
        </p:nvSpPr>
        <p:spPr bwMode="auto">
          <a:xfrm>
            <a:off x="8229601" y="4724400"/>
            <a:ext cx="50847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nb-NO" altLang="en-US"/>
              <a:t>1/3</a:t>
            </a:r>
          </a:p>
        </p:txBody>
      </p:sp>
      <p:grpSp>
        <p:nvGrpSpPr>
          <p:cNvPr id="19554" name="Group 98"/>
          <p:cNvGrpSpPr>
            <a:grpSpLocks/>
          </p:cNvGrpSpPr>
          <p:nvPr/>
        </p:nvGrpSpPr>
        <p:grpSpPr bwMode="auto">
          <a:xfrm>
            <a:off x="7696200" y="6172200"/>
            <a:ext cx="76200" cy="76200"/>
            <a:chOff x="2688" y="2976"/>
            <a:chExt cx="48" cy="48"/>
          </a:xfrm>
        </p:grpSpPr>
        <p:sp>
          <p:nvSpPr>
            <p:cNvPr id="19555" name="Line 99"/>
            <p:cNvSpPr>
              <a:spLocks noChangeShapeType="1"/>
            </p:cNvSpPr>
            <p:nvPr/>
          </p:nvSpPr>
          <p:spPr bwMode="auto">
            <a:xfrm>
              <a:off x="2688" y="2976"/>
              <a:ext cx="48" cy="4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56" name="Line 100"/>
            <p:cNvSpPr>
              <a:spLocks noChangeShapeType="1"/>
            </p:cNvSpPr>
            <p:nvPr/>
          </p:nvSpPr>
          <p:spPr bwMode="auto">
            <a:xfrm flipH="1">
              <a:off x="2688" y="2976"/>
              <a:ext cx="48" cy="4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9557" name="Group 101"/>
          <p:cNvGrpSpPr>
            <a:grpSpLocks/>
          </p:cNvGrpSpPr>
          <p:nvPr/>
        </p:nvGrpSpPr>
        <p:grpSpPr bwMode="auto">
          <a:xfrm>
            <a:off x="9144000" y="5029200"/>
            <a:ext cx="76200" cy="76200"/>
            <a:chOff x="2688" y="2976"/>
            <a:chExt cx="48" cy="48"/>
          </a:xfrm>
        </p:grpSpPr>
        <p:sp>
          <p:nvSpPr>
            <p:cNvPr id="19558" name="Line 102"/>
            <p:cNvSpPr>
              <a:spLocks noChangeShapeType="1"/>
            </p:cNvSpPr>
            <p:nvPr/>
          </p:nvSpPr>
          <p:spPr bwMode="auto">
            <a:xfrm>
              <a:off x="2688" y="2976"/>
              <a:ext cx="48" cy="4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59" name="Line 103"/>
            <p:cNvSpPr>
              <a:spLocks noChangeShapeType="1"/>
            </p:cNvSpPr>
            <p:nvPr/>
          </p:nvSpPr>
          <p:spPr bwMode="auto">
            <a:xfrm flipH="1">
              <a:off x="2688" y="2976"/>
              <a:ext cx="48" cy="4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9561" name="Text Box 105"/>
          <p:cNvSpPr txBox="1">
            <a:spLocks noChangeArrowheads="1"/>
          </p:cNvSpPr>
          <p:nvPr/>
        </p:nvSpPr>
        <p:spPr bwMode="auto">
          <a:xfrm>
            <a:off x="10176646" y="4856202"/>
            <a:ext cx="87235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nb-NO" altLang="en-US" dirty="0"/>
              <a:t>Stable</a:t>
            </a:r>
          </a:p>
          <a:p>
            <a:r>
              <a:rPr lang="nb-NO" altLang="en-US" dirty="0"/>
              <a:t>Pattern</a:t>
            </a:r>
          </a:p>
          <a:p>
            <a:r>
              <a:rPr lang="nb-NO" altLang="en-US" dirty="0"/>
              <a:t>p</a:t>
            </a:r>
            <a:r>
              <a:rPr lang="nb-NO" altLang="en-US" baseline="-25000" dirty="0"/>
              <a:t>3</a:t>
            </a:r>
            <a:endParaRPr lang="nb-NO" altLang="en-US" dirty="0"/>
          </a:p>
        </p:txBody>
      </p:sp>
      <p:sp>
        <p:nvSpPr>
          <p:cNvPr id="19563" name="Line 107"/>
          <p:cNvSpPr>
            <a:spLocks noChangeShapeType="1"/>
          </p:cNvSpPr>
          <p:nvPr/>
        </p:nvSpPr>
        <p:spPr bwMode="auto">
          <a:xfrm flipV="1">
            <a:off x="1981200" y="4484132"/>
            <a:ext cx="6604474" cy="1166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 name="Rectangle 2"/>
          <p:cNvSpPr/>
          <p:nvPr/>
        </p:nvSpPr>
        <p:spPr>
          <a:xfrm>
            <a:off x="217239" y="260004"/>
            <a:ext cx="5573962" cy="584775"/>
          </a:xfrm>
          <a:prstGeom prst="rect">
            <a:avLst/>
          </a:prstGeom>
        </p:spPr>
        <p:txBody>
          <a:bodyPr wrap="none">
            <a:spAutoFit/>
          </a:bodyPr>
          <a:lstStyle/>
          <a:p>
            <a:r>
              <a:rPr lang="nb-NO" altLang="en-US" sz="3200" b="1" dirty="0">
                <a:latin typeface="Times New Roman" panose="02020603050405020304" pitchFamily="18" charset="0"/>
                <a:cs typeface="Times New Roman" panose="02020603050405020304" pitchFamily="18" charset="0"/>
              </a:rPr>
              <a:t>Hopfield Network Example </a:t>
            </a:r>
            <a:r>
              <a:rPr lang="nb-NO" altLang="en-US" sz="3200" b="1" dirty="0" smtClean="0">
                <a:latin typeface="Times New Roman" panose="02020603050405020304" pitchFamily="18" charset="0"/>
                <a:cs typeface="Times New Roman" panose="02020603050405020304" pitchFamily="18" charset="0"/>
              </a:rPr>
              <a:t>(4)</a:t>
            </a:r>
            <a:endParaRPr lang="en-US" sz="3200" b="1" dirty="0"/>
          </a:p>
        </p:txBody>
      </p:sp>
      <p:sp>
        <p:nvSpPr>
          <p:cNvPr id="99" name="Text Box 6"/>
          <p:cNvSpPr txBox="1">
            <a:spLocks noChangeArrowheads="1"/>
          </p:cNvSpPr>
          <p:nvPr/>
        </p:nvSpPr>
        <p:spPr bwMode="auto">
          <a:xfrm>
            <a:off x="1750199" y="1575498"/>
            <a:ext cx="705840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nb-NO" altLang="en-US" sz="2400" b="1" dirty="0" smtClean="0">
                <a:latin typeface="Times New Roman" panose="02020603050405020304" pitchFamily="18" charset="0"/>
                <a:cs typeface="Times New Roman" panose="02020603050405020304" pitchFamily="18" charset="0"/>
              </a:rPr>
              <a:t>Asynchronous </a:t>
            </a:r>
            <a:r>
              <a:rPr lang="nb-NO" altLang="en-US" sz="2400" b="1" dirty="0">
                <a:latin typeface="Times New Roman" panose="02020603050405020304" pitchFamily="18" charset="0"/>
                <a:cs typeface="Times New Roman" panose="02020603050405020304" pitchFamily="18" charset="0"/>
              </a:rPr>
              <a:t>Iteration </a:t>
            </a:r>
            <a:r>
              <a:rPr lang="nb-NO" altLang="en-US" sz="2400" b="1" dirty="0" smtClean="0">
                <a:latin typeface="Times New Roman" panose="02020603050405020304" pitchFamily="18" charset="0"/>
                <a:cs typeface="Times New Roman" panose="02020603050405020304" pitchFamily="18" charset="0"/>
              </a:rPr>
              <a:t>(units are chosen randomly)</a:t>
            </a:r>
            <a:endParaRPr lang="nb-NO" alt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40747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77938" y="2577948"/>
            <a:ext cx="2973058" cy="584775"/>
          </a:xfrm>
          <a:prstGeom prst="rect">
            <a:avLst/>
          </a:prstGeom>
          <a:noFill/>
        </p:spPr>
        <p:txBody>
          <a:bodyPr wrap="none" rtlCol="0">
            <a:spAutoFit/>
          </a:bodyPr>
          <a:lstStyle/>
          <a:p>
            <a:r>
              <a:rPr lang="sv-SE" sz="3200" b="1" dirty="0" smtClean="0">
                <a:latin typeface="Times New Roman" panose="02020603050405020304" pitchFamily="18" charset="0"/>
                <a:cs typeface="Times New Roman" panose="02020603050405020304" pitchFamily="18" charset="0"/>
              </a:rPr>
              <a:t>To be continued</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4509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0451" y="-57873"/>
            <a:ext cx="11818793" cy="6955750"/>
          </a:xfrm>
          <a:prstGeom prst="rect">
            <a:avLst/>
          </a:prstGeom>
          <a:noFill/>
        </p:spPr>
        <p:txBody>
          <a:bodyPr wrap="square" rtlCol="0">
            <a:spAutoFit/>
          </a:bodyPr>
          <a:lstStyle/>
          <a:p>
            <a:r>
              <a:rPr lang="sv-SE" sz="3200" b="1" dirty="0" smtClean="0">
                <a:latin typeface="Times New Roman" panose="02020603050405020304" pitchFamily="18" charset="0"/>
                <a:cs typeface="Times New Roman" panose="02020603050405020304" pitchFamily="18" charset="0"/>
              </a:rPr>
              <a:t>Structure of Lectures in week 6</a:t>
            </a:r>
          </a:p>
          <a:p>
            <a:endParaRPr lang="sv-SE" dirty="0" smtClean="0">
              <a:solidFill>
                <a:schemeClr val="accent5">
                  <a:lumMod val="50000"/>
                </a:schemeClr>
              </a:solidFill>
              <a:latin typeface="Times New Roman" panose="02020603050405020304" pitchFamily="18" charset="0"/>
              <a:cs typeface="Times New Roman" panose="02020603050405020304" pitchFamily="18" charset="0"/>
            </a:endParaRPr>
          </a:p>
          <a:p>
            <a:r>
              <a:rPr lang="sv-SE" dirty="0">
                <a:solidFill>
                  <a:schemeClr val="accent5">
                    <a:lumMod val="50000"/>
                  </a:schemeClr>
                </a:solidFill>
                <a:latin typeface="Times New Roman" panose="02020603050405020304" pitchFamily="18" charset="0"/>
                <a:cs typeface="Times New Roman" panose="02020603050405020304" pitchFamily="18" charset="0"/>
              </a:rPr>
              <a:t>	</a:t>
            </a:r>
            <a:r>
              <a:rPr lang="sv-SE" dirty="0" smtClean="0">
                <a:solidFill>
                  <a:schemeClr val="accent5">
                    <a:lumMod val="50000"/>
                  </a:schemeClr>
                </a:solidFill>
                <a:latin typeface="Times New Roman" panose="02020603050405020304" pitchFamily="18" charset="0"/>
                <a:cs typeface="Times New Roman" panose="02020603050405020304" pitchFamily="18" charset="0"/>
              </a:rPr>
              <a:t>		    L1  Fundamentals of</a:t>
            </a:r>
          </a:p>
          <a:p>
            <a:r>
              <a:rPr lang="sv-SE" dirty="0">
                <a:solidFill>
                  <a:schemeClr val="accent5">
                    <a:lumMod val="50000"/>
                  </a:schemeClr>
                </a:solidFill>
                <a:latin typeface="Times New Roman" panose="02020603050405020304" pitchFamily="18" charset="0"/>
                <a:cs typeface="Times New Roman" panose="02020603050405020304" pitchFamily="18" charset="0"/>
              </a:rPr>
              <a:t> </a:t>
            </a:r>
            <a:r>
              <a:rPr lang="sv-SE" dirty="0" smtClean="0">
                <a:solidFill>
                  <a:schemeClr val="accent5">
                    <a:lumMod val="50000"/>
                  </a:schemeClr>
                </a:solidFill>
                <a:latin typeface="Times New Roman" panose="02020603050405020304" pitchFamily="18" charset="0"/>
                <a:cs typeface="Times New Roman" panose="02020603050405020304" pitchFamily="18" charset="0"/>
              </a:rPr>
              <a:t>         </a:t>
            </a:r>
            <a:r>
              <a:rPr lang="sv-SE" b="1" dirty="0" smtClean="0">
                <a:solidFill>
                  <a:srgbClr val="00B050"/>
                </a:solidFill>
                <a:latin typeface="Times New Roman" panose="02020603050405020304" pitchFamily="18" charset="0"/>
                <a:cs typeface="Times New Roman" panose="02020603050405020304" pitchFamily="18" charset="0"/>
              </a:rPr>
              <a:t>                                                </a:t>
            </a:r>
            <a:r>
              <a:rPr lang="sv-SE" dirty="0" smtClean="0">
                <a:solidFill>
                  <a:schemeClr val="accent5">
                    <a:lumMod val="50000"/>
                  </a:schemeClr>
                </a:solidFill>
                <a:latin typeface="Times New Roman" panose="02020603050405020304" pitchFamily="18" charset="0"/>
                <a:cs typeface="Times New Roman" panose="02020603050405020304" pitchFamily="18" charset="0"/>
              </a:rPr>
              <a:t>Neural Networks</a:t>
            </a:r>
          </a:p>
          <a:p>
            <a:endParaRPr lang="sv-SE" dirty="0">
              <a:solidFill>
                <a:schemeClr val="accent5">
                  <a:lumMod val="50000"/>
                </a:schemeClr>
              </a:solidFill>
              <a:latin typeface="Times New Roman" panose="02020603050405020304" pitchFamily="18" charset="0"/>
              <a:cs typeface="Times New Roman" panose="02020603050405020304" pitchFamily="18" charset="0"/>
            </a:endParaRPr>
          </a:p>
          <a:p>
            <a:r>
              <a:rPr lang="sv-SE" dirty="0" smtClean="0">
                <a:solidFill>
                  <a:schemeClr val="accent5">
                    <a:lumMod val="50000"/>
                  </a:schemeClr>
                </a:solidFill>
                <a:latin typeface="Times New Roman" panose="02020603050405020304" pitchFamily="18" charset="0"/>
                <a:cs typeface="Times New Roman" panose="02020603050405020304" pitchFamily="18" charset="0"/>
              </a:rPr>
              <a:t>			          McCulloch and Pitts</a:t>
            </a:r>
          </a:p>
          <a:p>
            <a:endParaRPr lang="sv-SE" dirty="0" smtClean="0">
              <a:solidFill>
                <a:schemeClr val="accent5">
                  <a:lumMod val="50000"/>
                </a:schemeClr>
              </a:solidFill>
              <a:latin typeface="Times New Roman" panose="02020603050405020304" pitchFamily="18" charset="0"/>
              <a:cs typeface="Times New Roman" panose="02020603050405020304" pitchFamily="18" charset="0"/>
            </a:endParaRPr>
          </a:p>
          <a:p>
            <a:endParaRPr lang="sv-SE" dirty="0">
              <a:solidFill>
                <a:schemeClr val="accent5">
                  <a:lumMod val="50000"/>
                </a:schemeClr>
              </a:solidFill>
              <a:latin typeface="Times New Roman" panose="02020603050405020304" pitchFamily="18" charset="0"/>
              <a:cs typeface="Times New Roman" panose="02020603050405020304" pitchFamily="18" charset="0"/>
            </a:endParaRPr>
          </a:p>
          <a:p>
            <a:r>
              <a:rPr lang="sv-SE" dirty="0" smtClean="0">
                <a:solidFill>
                  <a:schemeClr val="accent5">
                    <a:lumMod val="50000"/>
                  </a:schemeClr>
                </a:solidFill>
                <a:latin typeface="Times New Roman" panose="02020603050405020304" pitchFamily="18" charset="0"/>
                <a:cs typeface="Times New Roman" panose="02020603050405020304" pitchFamily="18" charset="0"/>
              </a:rPr>
              <a:t>	</a:t>
            </a:r>
            <a:r>
              <a:rPr lang="sv-SE" dirty="0" smtClean="0">
                <a:solidFill>
                  <a:srgbClr val="FF0000"/>
                </a:solidFill>
                <a:latin typeface="Times New Roman" panose="02020603050405020304" pitchFamily="18" charset="0"/>
                <a:cs typeface="Times New Roman" panose="02020603050405020304" pitchFamily="18" charset="0"/>
              </a:rPr>
              <a:t>Supervised learning         </a:t>
            </a:r>
            <a:r>
              <a:rPr lang="sv-SE" dirty="0" smtClean="0">
                <a:solidFill>
                  <a:schemeClr val="tx2"/>
                </a:solidFill>
                <a:latin typeface="Times New Roman" panose="02020603050405020304" pitchFamily="18" charset="0"/>
                <a:cs typeface="Times New Roman" panose="02020603050405020304" pitchFamily="18" charset="0"/>
              </a:rPr>
              <a:t>L3     </a:t>
            </a:r>
            <a:r>
              <a:rPr lang="sv-SE" dirty="0" smtClean="0">
                <a:solidFill>
                  <a:schemeClr val="accent5">
                    <a:lumMod val="50000"/>
                  </a:schemeClr>
                </a:solidFill>
                <a:latin typeface="Times New Roman" panose="02020603050405020304" pitchFamily="18" charset="0"/>
                <a:cs typeface="Times New Roman" panose="02020603050405020304" pitchFamily="18" charset="0"/>
              </a:rPr>
              <a:t>Perceptrons      </a:t>
            </a:r>
            <a:r>
              <a:rPr lang="sv-SE" dirty="0" smtClean="0">
                <a:solidFill>
                  <a:srgbClr val="FF0000"/>
                </a:solidFill>
                <a:latin typeface="Times New Roman" panose="02020603050405020304" pitchFamily="18" charset="0"/>
                <a:cs typeface="Times New Roman" panose="02020603050405020304" pitchFamily="18" charset="0"/>
              </a:rPr>
              <a:t>Linear</a:t>
            </a:r>
            <a:r>
              <a:rPr lang="sv-SE" dirty="0" smtClean="0">
                <a:solidFill>
                  <a:schemeClr val="accent5">
                    <a:lumMod val="50000"/>
                  </a:schemeClr>
                </a:solidFill>
                <a:latin typeface="Times New Roman" panose="02020603050405020304" pitchFamily="18" charset="0"/>
                <a:cs typeface="Times New Roman" panose="02020603050405020304" pitchFamily="18" charset="0"/>
              </a:rPr>
              <a:t>			L2 Hebbian Learning and</a:t>
            </a:r>
          </a:p>
          <a:p>
            <a:r>
              <a:rPr lang="sv-SE" dirty="0" smtClean="0">
                <a:solidFill>
                  <a:schemeClr val="accent5">
                    <a:lumMod val="50000"/>
                  </a:schemeClr>
                </a:solidFill>
                <a:latin typeface="Times New Roman" panose="02020603050405020304" pitchFamily="18" charset="0"/>
                <a:cs typeface="Times New Roman" panose="02020603050405020304" pitchFamily="18" charset="0"/>
              </a:rPr>
              <a:t>	</a:t>
            </a:r>
            <a:r>
              <a:rPr lang="sv-SE" dirty="0" smtClean="0">
                <a:solidFill>
                  <a:srgbClr val="FF0000"/>
                </a:solidFill>
                <a:latin typeface="Times New Roman" panose="02020603050405020304" pitchFamily="18" charset="0"/>
                <a:cs typeface="Times New Roman" panose="02020603050405020304" pitchFamily="18" charset="0"/>
              </a:rPr>
              <a:t>- classification</a:t>
            </a:r>
            <a:r>
              <a:rPr lang="sv-SE" dirty="0" smtClean="0">
                <a:solidFill>
                  <a:schemeClr val="accent5">
                    <a:lumMod val="50000"/>
                  </a:schemeClr>
                </a:solidFill>
                <a:latin typeface="Times New Roman" panose="02020603050405020304" pitchFamily="18" charset="0"/>
                <a:cs typeface="Times New Roman" panose="02020603050405020304" pitchFamily="18" charset="0"/>
              </a:rPr>
              <a:t>		         	           </a:t>
            </a:r>
            <a:r>
              <a:rPr lang="sv-SE" dirty="0" smtClean="0">
                <a:solidFill>
                  <a:srgbClr val="FF0000"/>
                </a:solidFill>
                <a:latin typeface="Times New Roman" panose="02020603050405020304" pitchFamily="18" charset="0"/>
                <a:cs typeface="Times New Roman" panose="02020603050405020304" pitchFamily="18" charset="0"/>
              </a:rPr>
              <a:t>classification</a:t>
            </a:r>
            <a:r>
              <a:rPr lang="sv-SE" dirty="0" smtClean="0">
                <a:solidFill>
                  <a:schemeClr val="accent5">
                    <a:lumMod val="50000"/>
                  </a:schemeClr>
                </a:solidFill>
                <a:latin typeface="Times New Roman" panose="02020603050405020304" pitchFamily="18" charset="0"/>
                <a:cs typeface="Times New Roman" panose="02020603050405020304" pitchFamily="18" charset="0"/>
              </a:rPr>
              <a:t>	</a:t>
            </a:r>
            <a:r>
              <a:rPr lang="sv-SE" dirty="0">
                <a:solidFill>
                  <a:schemeClr val="accent5">
                    <a:lumMod val="50000"/>
                  </a:schemeClr>
                </a:solidFill>
                <a:latin typeface="Times New Roman" panose="02020603050405020304" pitchFamily="18" charset="0"/>
                <a:cs typeface="Times New Roman" panose="02020603050405020304" pitchFamily="18" charset="0"/>
              </a:rPr>
              <a:t> </a:t>
            </a:r>
            <a:r>
              <a:rPr lang="sv-SE" dirty="0" smtClean="0">
                <a:solidFill>
                  <a:schemeClr val="accent5">
                    <a:lumMod val="50000"/>
                  </a:schemeClr>
                </a:solidFill>
                <a:latin typeface="Times New Roman" panose="02020603050405020304" pitchFamily="18" charset="0"/>
                <a:cs typeface="Times New Roman" panose="02020603050405020304" pitchFamily="18" charset="0"/>
              </a:rPr>
              <a:t>                     Associative Memory</a:t>
            </a:r>
          </a:p>
          <a:p>
            <a:r>
              <a:rPr lang="sv-SE" dirty="0" smtClean="0">
                <a:solidFill>
                  <a:schemeClr val="accent5">
                    <a:lumMod val="50000"/>
                  </a:schemeClr>
                </a:solidFill>
                <a:latin typeface="Times New Roman" panose="02020603050405020304" pitchFamily="18" charset="0"/>
                <a:cs typeface="Times New Roman" panose="02020603050405020304" pitchFamily="18" charset="0"/>
              </a:rPr>
              <a:t>	</a:t>
            </a:r>
            <a:r>
              <a:rPr lang="sv-SE" dirty="0" smtClean="0">
                <a:solidFill>
                  <a:srgbClr val="FF0000"/>
                </a:solidFill>
                <a:latin typeface="Times New Roman" panose="02020603050405020304" pitchFamily="18" charset="0"/>
                <a:cs typeface="Times New Roman" panose="02020603050405020304" pitchFamily="18" charset="0"/>
              </a:rPr>
              <a:t>- regression</a:t>
            </a:r>
            <a:r>
              <a:rPr lang="sv-SE" dirty="0" smtClean="0">
                <a:solidFill>
                  <a:schemeClr val="accent5">
                    <a:lumMod val="50000"/>
                  </a:schemeClr>
                </a:solidFill>
                <a:latin typeface="Times New Roman" panose="02020603050405020304" pitchFamily="18" charset="0"/>
                <a:cs typeface="Times New Roman" panose="02020603050405020304" pitchFamily="18" charset="0"/>
              </a:rPr>
              <a:t>	</a:t>
            </a:r>
          </a:p>
          <a:p>
            <a:r>
              <a:rPr lang="sv-SE" dirty="0" smtClean="0">
                <a:solidFill>
                  <a:schemeClr val="accent5">
                    <a:lumMod val="50000"/>
                  </a:schemeClr>
                </a:solidFill>
                <a:latin typeface="Times New Roman" panose="02020603050405020304" pitchFamily="18" charset="0"/>
                <a:cs typeface="Times New Roman" panose="02020603050405020304" pitchFamily="18" charset="0"/>
              </a:rPr>
              <a:t>	        	    L4 och L5   Feed forward multiple layer          Reinforcement</a:t>
            </a:r>
          </a:p>
          <a:p>
            <a:r>
              <a:rPr lang="sv-SE" b="1" dirty="0" smtClean="0">
                <a:solidFill>
                  <a:srgbClr val="00B050"/>
                </a:solidFill>
                <a:latin typeface="Times New Roman" panose="02020603050405020304" pitchFamily="18" charset="0"/>
                <a:cs typeface="Times New Roman" panose="02020603050405020304" pitchFamily="18" charset="0"/>
              </a:rPr>
              <a:t>                 </a:t>
            </a:r>
            <a:r>
              <a:rPr lang="sv-SE" dirty="0" smtClean="0">
                <a:solidFill>
                  <a:schemeClr val="accent5">
                    <a:lumMod val="50000"/>
                  </a:schemeClr>
                </a:solidFill>
                <a:latin typeface="Times New Roman" panose="02020603050405020304" pitchFamily="18" charset="0"/>
                <a:cs typeface="Times New Roman" panose="02020603050405020304" pitchFamily="18" charset="0"/>
              </a:rPr>
              <a:t>		</a:t>
            </a:r>
            <a:r>
              <a:rPr lang="sv-SE" dirty="0">
                <a:solidFill>
                  <a:schemeClr val="accent5">
                    <a:lumMod val="50000"/>
                  </a:schemeClr>
                </a:solidFill>
                <a:latin typeface="Times New Roman" panose="02020603050405020304" pitchFamily="18" charset="0"/>
                <a:cs typeface="Times New Roman" panose="02020603050405020304" pitchFamily="18" charset="0"/>
              </a:rPr>
              <a:t> </a:t>
            </a:r>
            <a:r>
              <a:rPr lang="sv-SE" dirty="0" smtClean="0">
                <a:solidFill>
                  <a:schemeClr val="accent5">
                    <a:lumMod val="50000"/>
                  </a:schemeClr>
                </a:solidFill>
                <a:latin typeface="Times New Roman" panose="02020603050405020304" pitchFamily="18" charset="0"/>
                <a:cs typeface="Times New Roman" panose="02020603050405020304" pitchFamily="18" charset="0"/>
              </a:rPr>
              <a:t>       networks and Backpropagation     learning                                           </a:t>
            </a:r>
            <a:r>
              <a:rPr lang="sv-SE" dirty="0" smtClean="0">
                <a:solidFill>
                  <a:srgbClr val="FF0000"/>
                </a:solidFill>
                <a:latin typeface="Times New Roman" panose="02020603050405020304" pitchFamily="18" charset="0"/>
                <a:cs typeface="Times New Roman" panose="02020603050405020304" pitchFamily="18" charset="0"/>
              </a:rPr>
              <a:t>Unsupervised learning</a:t>
            </a:r>
          </a:p>
          <a:p>
            <a:endParaRPr lang="sv-SE" dirty="0">
              <a:solidFill>
                <a:schemeClr val="accent5">
                  <a:lumMod val="50000"/>
                </a:schemeClr>
              </a:solidFill>
              <a:latin typeface="Times New Roman" panose="02020603050405020304" pitchFamily="18" charset="0"/>
              <a:cs typeface="Times New Roman" panose="02020603050405020304" pitchFamily="18" charset="0"/>
            </a:endParaRPr>
          </a:p>
          <a:p>
            <a:r>
              <a:rPr lang="sv-SE" dirty="0" smtClean="0">
                <a:solidFill>
                  <a:schemeClr val="accent5">
                    <a:lumMod val="50000"/>
                  </a:schemeClr>
                </a:solidFill>
                <a:latin typeface="Times New Roman" panose="02020603050405020304" pitchFamily="18" charset="0"/>
                <a:cs typeface="Times New Roman" panose="02020603050405020304" pitchFamily="18" charset="0"/>
              </a:rPr>
              <a:t> </a:t>
            </a:r>
            <a:r>
              <a:rPr lang="sv-SE" b="1" dirty="0" smtClean="0">
                <a:solidFill>
                  <a:srgbClr val="00B050"/>
                </a:solidFill>
                <a:latin typeface="Times New Roman" panose="02020603050405020304" pitchFamily="18" charset="0"/>
                <a:cs typeface="Times New Roman" panose="02020603050405020304" pitchFamily="18" charset="0"/>
              </a:rPr>
              <a:t> </a:t>
            </a:r>
          </a:p>
          <a:p>
            <a:r>
              <a:rPr lang="sv-SE" dirty="0" smtClean="0">
                <a:solidFill>
                  <a:schemeClr val="accent5">
                    <a:lumMod val="50000"/>
                  </a:schemeClr>
                </a:solidFill>
                <a:latin typeface="Times New Roman" panose="02020603050405020304" pitchFamily="18" charset="0"/>
                <a:cs typeface="Times New Roman" panose="02020603050405020304" pitchFamily="18" charset="0"/>
              </a:rPr>
              <a:t>			   L6 Recurrent Neural </a:t>
            </a:r>
            <a:r>
              <a:rPr lang="sv-SE" dirty="0">
                <a:solidFill>
                  <a:schemeClr val="accent5">
                    <a:lumMod val="50000"/>
                  </a:schemeClr>
                </a:solidFill>
                <a:latin typeface="Times New Roman" panose="02020603050405020304" pitchFamily="18" charset="0"/>
                <a:cs typeface="Times New Roman" panose="02020603050405020304" pitchFamily="18" charset="0"/>
              </a:rPr>
              <a:t>	</a:t>
            </a:r>
            <a:r>
              <a:rPr lang="sv-SE" dirty="0" smtClean="0">
                <a:solidFill>
                  <a:srgbClr val="FF0000"/>
                </a:solidFill>
                <a:latin typeface="Times New Roman" panose="02020603050405020304" pitchFamily="18" charset="0"/>
                <a:cs typeface="Times New Roman" panose="02020603050405020304" pitchFamily="18" charset="0"/>
              </a:rPr>
              <a:t>Sequence and</a:t>
            </a:r>
            <a:r>
              <a:rPr lang="sv-SE" dirty="0" smtClean="0">
                <a:solidFill>
                  <a:schemeClr val="accent5">
                    <a:lumMod val="50000"/>
                  </a:schemeClr>
                </a:solidFill>
                <a:latin typeface="Times New Roman" panose="02020603050405020304" pitchFamily="18" charset="0"/>
                <a:cs typeface="Times New Roman" panose="02020603050405020304" pitchFamily="18" charset="0"/>
              </a:rPr>
              <a:t>	</a:t>
            </a:r>
            <a:r>
              <a:rPr lang="sv-SE" dirty="0">
                <a:solidFill>
                  <a:schemeClr val="accent5">
                    <a:lumMod val="50000"/>
                  </a:schemeClr>
                </a:solidFill>
                <a:latin typeface="Times New Roman" panose="02020603050405020304" pitchFamily="18" charset="0"/>
                <a:cs typeface="Times New Roman" panose="02020603050405020304" pitchFamily="18" charset="0"/>
              </a:rPr>
              <a:t> </a:t>
            </a:r>
            <a:r>
              <a:rPr lang="sv-SE" dirty="0" smtClean="0">
                <a:solidFill>
                  <a:schemeClr val="accent5">
                    <a:lumMod val="50000"/>
                  </a:schemeClr>
                </a:solidFill>
                <a:latin typeface="Times New Roman" panose="02020603050405020304" pitchFamily="18" charset="0"/>
                <a:cs typeface="Times New Roman" panose="02020603050405020304" pitchFamily="18" charset="0"/>
              </a:rPr>
              <a:t>	L7  Hopfield </a:t>
            </a:r>
            <a:r>
              <a:rPr lang="sv-SE" dirty="0">
                <a:solidFill>
                  <a:schemeClr val="accent5">
                    <a:lumMod val="50000"/>
                  </a:schemeClr>
                </a:solidFill>
                <a:latin typeface="Times New Roman" panose="02020603050405020304" pitchFamily="18" charset="0"/>
                <a:cs typeface="Times New Roman" panose="02020603050405020304" pitchFamily="18" charset="0"/>
              </a:rPr>
              <a:t>Networks and </a:t>
            </a:r>
            <a:endParaRPr lang="sv-SE" dirty="0" smtClean="0">
              <a:solidFill>
                <a:schemeClr val="accent5">
                  <a:lumMod val="50000"/>
                </a:schemeClr>
              </a:solidFill>
              <a:latin typeface="Times New Roman" panose="02020603050405020304" pitchFamily="18" charset="0"/>
              <a:cs typeface="Times New Roman" panose="02020603050405020304" pitchFamily="18" charset="0"/>
            </a:endParaRPr>
          </a:p>
          <a:p>
            <a:r>
              <a:rPr lang="sv-SE" dirty="0" smtClean="0">
                <a:solidFill>
                  <a:srgbClr val="FF0000"/>
                </a:solidFill>
                <a:latin typeface="Times New Roman" panose="02020603050405020304" pitchFamily="18" charset="0"/>
                <a:cs typeface="Times New Roman" panose="02020603050405020304" pitchFamily="18" charset="0"/>
              </a:rPr>
              <a:t>Perception</a:t>
            </a:r>
            <a:r>
              <a:rPr lang="sv-SE" dirty="0" smtClean="0">
                <a:solidFill>
                  <a:schemeClr val="accent5">
                    <a:lumMod val="50000"/>
                  </a:schemeClr>
                </a:solidFill>
                <a:latin typeface="Times New Roman" panose="02020603050405020304" pitchFamily="18" charset="0"/>
                <a:cs typeface="Times New Roman" panose="02020603050405020304" pitchFamily="18" charset="0"/>
              </a:rPr>
              <a:t>	</a:t>
            </a:r>
            <a:r>
              <a:rPr lang="sv-SE" dirty="0">
                <a:solidFill>
                  <a:schemeClr val="accent5">
                    <a:lumMod val="50000"/>
                  </a:schemeClr>
                </a:solidFill>
                <a:latin typeface="Times New Roman" panose="02020603050405020304" pitchFamily="18" charset="0"/>
                <a:cs typeface="Times New Roman" panose="02020603050405020304" pitchFamily="18" charset="0"/>
              </a:rPr>
              <a:t> </a:t>
            </a:r>
            <a:r>
              <a:rPr lang="sv-SE" dirty="0" smtClean="0">
                <a:solidFill>
                  <a:schemeClr val="accent5">
                    <a:lumMod val="50000"/>
                  </a:schemeClr>
                </a:solidFill>
                <a:latin typeface="Times New Roman" panose="02020603050405020304" pitchFamily="18" charset="0"/>
                <a:cs typeface="Times New Roman" panose="02020603050405020304" pitchFamily="18" charset="0"/>
              </a:rPr>
              <a:t> 	        Networks (RNN)	</a:t>
            </a:r>
            <a:r>
              <a:rPr lang="sv-SE" dirty="0" smtClean="0">
                <a:solidFill>
                  <a:srgbClr val="FF0000"/>
                </a:solidFill>
                <a:latin typeface="Times New Roman" panose="02020603050405020304" pitchFamily="18" charset="0"/>
                <a:cs typeface="Times New Roman" panose="02020603050405020304" pitchFamily="18" charset="0"/>
              </a:rPr>
              <a:t>temporal data</a:t>
            </a:r>
            <a:r>
              <a:rPr lang="sv-SE" dirty="0" smtClean="0">
                <a:solidFill>
                  <a:schemeClr val="accent5">
                    <a:lumMod val="50000"/>
                  </a:schemeClr>
                </a:solidFill>
                <a:latin typeface="Times New Roman" panose="02020603050405020304" pitchFamily="18" charset="0"/>
                <a:cs typeface="Times New Roman" panose="02020603050405020304" pitchFamily="18" charset="0"/>
              </a:rPr>
              <a:t>		       Boltzman </a:t>
            </a:r>
            <a:r>
              <a:rPr lang="sv-SE" dirty="0">
                <a:solidFill>
                  <a:schemeClr val="accent5">
                    <a:lumMod val="50000"/>
                  </a:schemeClr>
                </a:solidFill>
                <a:latin typeface="Times New Roman" panose="02020603050405020304" pitchFamily="18" charset="0"/>
                <a:cs typeface="Times New Roman" panose="02020603050405020304" pitchFamily="18" charset="0"/>
              </a:rPr>
              <a:t>Machines</a:t>
            </a:r>
            <a:endParaRPr lang="sv-SE" dirty="0" smtClean="0">
              <a:solidFill>
                <a:schemeClr val="accent5">
                  <a:lumMod val="50000"/>
                </a:schemeClr>
              </a:solidFill>
              <a:latin typeface="Times New Roman" panose="02020603050405020304" pitchFamily="18" charset="0"/>
              <a:cs typeface="Times New Roman" panose="02020603050405020304" pitchFamily="18" charset="0"/>
            </a:endParaRPr>
          </a:p>
          <a:p>
            <a:r>
              <a:rPr lang="sv-SE" dirty="0" smtClean="0">
                <a:solidFill>
                  <a:schemeClr val="accent5">
                    <a:lumMod val="50000"/>
                  </a:schemeClr>
                </a:solidFill>
                <a:latin typeface="Times New Roman" panose="02020603050405020304" pitchFamily="18" charset="0"/>
                <a:cs typeface="Times New Roman" panose="02020603050405020304" pitchFamily="18" charset="0"/>
              </a:rPr>
              <a:t>								</a:t>
            </a:r>
          </a:p>
          <a:p>
            <a:r>
              <a:rPr lang="sv-SE" dirty="0" smtClean="0">
                <a:solidFill>
                  <a:schemeClr val="accent5">
                    <a:lumMod val="50000"/>
                  </a:schemeClr>
                </a:solidFill>
                <a:latin typeface="Times New Roman" panose="02020603050405020304" pitchFamily="18" charset="0"/>
                <a:cs typeface="Times New Roman" panose="02020603050405020304" pitchFamily="18" charset="0"/>
              </a:rPr>
              <a:t>L8  Convolutional Neural</a:t>
            </a:r>
          </a:p>
          <a:p>
            <a:r>
              <a:rPr lang="sv-SE" dirty="0" smtClean="0">
                <a:solidFill>
                  <a:schemeClr val="accent5">
                    <a:lumMod val="50000"/>
                  </a:schemeClr>
                </a:solidFill>
                <a:latin typeface="Times New Roman" panose="02020603050405020304" pitchFamily="18" charset="0"/>
                <a:cs typeface="Times New Roman" panose="02020603050405020304" pitchFamily="18" charset="0"/>
              </a:rPr>
              <a:t>     Networks (CNN)</a:t>
            </a:r>
          </a:p>
          <a:p>
            <a:r>
              <a:rPr lang="sv-SE" dirty="0" smtClean="0">
                <a:solidFill>
                  <a:schemeClr val="accent5">
                    <a:lumMod val="50000"/>
                  </a:schemeClr>
                </a:solidFill>
                <a:latin typeface="Times New Roman" panose="02020603050405020304" pitchFamily="18" charset="0"/>
                <a:cs typeface="Times New Roman" panose="02020603050405020304" pitchFamily="18" charset="0"/>
              </a:rPr>
              <a:t>			             L9 Deep Learning and                         </a:t>
            </a:r>
            <a:r>
              <a:rPr lang="sv-SE" b="1" dirty="0" smtClean="0">
                <a:solidFill>
                  <a:srgbClr val="00B050"/>
                </a:solidFill>
                <a:latin typeface="Times New Roman" panose="02020603050405020304" pitchFamily="18" charset="0"/>
                <a:cs typeface="Times New Roman" panose="02020603050405020304" pitchFamily="18" charset="0"/>
              </a:rPr>
              <a:t>We are here now</a:t>
            </a:r>
          </a:p>
          <a:p>
            <a:r>
              <a:rPr lang="sv-SE" dirty="0" smtClean="0">
                <a:solidFill>
                  <a:schemeClr val="accent5">
                    <a:lumMod val="50000"/>
                  </a:schemeClr>
                </a:solidFill>
                <a:latin typeface="Times New Roman" panose="02020603050405020304" pitchFamily="18" charset="0"/>
                <a:cs typeface="Times New Roman" panose="02020603050405020304" pitchFamily="18" charset="0"/>
              </a:rPr>
              <a:t>			              recent developments</a:t>
            </a:r>
          </a:p>
          <a:p>
            <a:endParaRPr lang="sv-SE" dirty="0">
              <a:solidFill>
                <a:schemeClr val="accent5">
                  <a:lumMod val="50000"/>
                </a:schemeClr>
              </a:solidFill>
              <a:latin typeface="Times New Roman" panose="02020603050405020304" pitchFamily="18" charset="0"/>
              <a:cs typeface="Times New Roman" panose="02020603050405020304" pitchFamily="18" charset="0"/>
            </a:endParaRPr>
          </a:p>
          <a:p>
            <a:r>
              <a:rPr lang="sv-SE" dirty="0" smtClean="0">
                <a:solidFill>
                  <a:schemeClr val="accent5">
                    <a:lumMod val="50000"/>
                  </a:schemeClr>
                </a:solidFill>
                <a:latin typeface="Times New Roman" panose="02020603050405020304" pitchFamily="18" charset="0"/>
                <a:cs typeface="Times New Roman" panose="02020603050405020304" pitchFamily="18" charset="0"/>
              </a:rPr>
              <a:t>                                                        L10 Tutorial on assignments</a:t>
            </a:r>
            <a:endParaRPr lang="en-US" dirty="0">
              <a:solidFill>
                <a:schemeClr val="accent5">
                  <a:lumMod val="50000"/>
                </a:schemeClr>
              </a:solidFill>
              <a:latin typeface="Times New Roman" panose="02020603050405020304" pitchFamily="18" charset="0"/>
              <a:cs typeface="Times New Roman" panose="02020603050405020304" pitchFamily="18" charset="0"/>
            </a:endParaRPr>
          </a:p>
        </p:txBody>
      </p:sp>
      <p:cxnSp>
        <p:nvCxnSpPr>
          <p:cNvPr id="4" name="Straight Connector 3"/>
          <p:cNvCxnSpPr/>
          <p:nvPr/>
        </p:nvCxnSpPr>
        <p:spPr>
          <a:xfrm>
            <a:off x="4433104" y="1990846"/>
            <a:ext cx="11574" cy="486136"/>
          </a:xfrm>
          <a:prstGeom prst="line">
            <a:avLst/>
          </a:prstGeom>
          <a:ln w="762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493134" y="3846653"/>
            <a:ext cx="1483489" cy="1188334"/>
          </a:xfrm>
          <a:prstGeom prst="line">
            <a:avLst/>
          </a:prstGeom>
          <a:ln w="762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454324" y="3846653"/>
            <a:ext cx="11574" cy="486136"/>
          </a:xfrm>
          <a:prstGeom prst="line">
            <a:avLst/>
          </a:prstGeom>
          <a:ln w="762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647925" y="1886673"/>
            <a:ext cx="2616399" cy="590309"/>
          </a:xfrm>
          <a:prstGeom prst="line">
            <a:avLst/>
          </a:prstGeom>
          <a:ln w="762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417672" y="2781782"/>
            <a:ext cx="11574" cy="486136"/>
          </a:xfrm>
          <a:prstGeom prst="line">
            <a:avLst/>
          </a:prstGeom>
          <a:ln w="762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870522" y="5541379"/>
            <a:ext cx="787078" cy="489031"/>
          </a:xfrm>
          <a:prstGeom prst="line">
            <a:avLst/>
          </a:prstGeom>
          <a:ln w="762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6053560" y="4754880"/>
            <a:ext cx="2440200" cy="1182933"/>
          </a:xfrm>
          <a:prstGeom prst="line">
            <a:avLst/>
          </a:prstGeom>
          <a:ln w="762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465898" y="5017626"/>
            <a:ext cx="0" cy="749460"/>
          </a:xfrm>
          <a:prstGeom prst="line">
            <a:avLst/>
          </a:prstGeom>
          <a:ln w="762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9306046" y="3113590"/>
            <a:ext cx="0" cy="1219199"/>
          </a:xfrm>
          <a:prstGeom prst="line">
            <a:avLst/>
          </a:prstGeom>
          <a:ln w="762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8539447" y="5074276"/>
            <a:ext cx="513080" cy="506392"/>
          </a:xfrm>
          <a:prstGeom prst="line">
            <a:avLst/>
          </a:prstGeom>
          <a:ln w="7620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9606858" y="5856276"/>
            <a:ext cx="0" cy="749460"/>
          </a:xfrm>
          <a:prstGeom prst="line">
            <a:avLst/>
          </a:prstGeom>
          <a:ln w="762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907599" y="5856276"/>
            <a:ext cx="1724575" cy="646331"/>
          </a:xfrm>
          <a:prstGeom prst="rect">
            <a:avLst/>
          </a:prstGeom>
          <a:noFill/>
        </p:spPr>
        <p:txBody>
          <a:bodyPr wrap="none" rtlCol="0">
            <a:spAutoFit/>
          </a:bodyPr>
          <a:lstStyle/>
          <a:p>
            <a:r>
              <a:rPr lang="sv-SE" b="1" dirty="0" smtClean="0">
                <a:latin typeface="Times New Roman" panose="02020603050405020304" pitchFamily="18" charset="0"/>
                <a:cs typeface="Times New Roman" panose="02020603050405020304" pitchFamily="18" charset="0"/>
              </a:rPr>
              <a:t>Development of</a:t>
            </a:r>
          </a:p>
          <a:p>
            <a:r>
              <a:rPr lang="sv-SE" b="1" dirty="0">
                <a:latin typeface="Times New Roman" panose="02020603050405020304" pitchFamily="18" charset="0"/>
                <a:cs typeface="Times New Roman" panose="02020603050405020304" pitchFamily="18" charset="0"/>
              </a:rPr>
              <a:t>t</a:t>
            </a:r>
            <a:r>
              <a:rPr lang="sv-SE" b="1" dirty="0" smtClean="0">
                <a:latin typeface="Times New Roman" panose="02020603050405020304" pitchFamily="18" charset="0"/>
                <a:cs typeface="Times New Roman" panose="02020603050405020304" pitchFamily="18" charset="0"/>
              </a:rPr>
              <a:t>he ANN field</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40978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47023" y="252250"/>
            <a:ext cx="7772400" cy="381000"/>
          </a:xfrm>
        </p:spPr>
        <p:txBody>
          <a:bodyPr>
            <a:normAutofit fontScale="90000"/>
          </a:bodyPr>
          <a:lstStyle/>
          <a:p>
            <a:r>
              <a:rPr lang="nb-NO" altLang="en-US" sz="3600" b="1" dirty="0">
                <a:latin typeface="Times New Roman" panose="02020603050405020304" pitchFamily="18" charset="0"/>
                <a:cs typeface="Times New Roman" panose="02020603050405020304" pitchFamily="18" charset="0"/>
              </a:rPr>
              <a:t>Hopfield Networks</a:t>
            </a:r>
            <a:endParaRPr lang="nb-NO" altLang="en-US" b="1" dirty="0">
              <a:latin typeface="Times New Roman" panose="02020603050405020304" pitchFamily="18" charset="0"/>
              <a:cs typeface="Times New Roman" panose="02020603050405020304" pitchFamily="18" charset="0"/>
            </a:endParaRPr>
          </a:p>
        </p:txBody>
      </p:sp>
      <p:sp>
        <p:nvSpPr>
          <p:cNvPr id="16387" name="Rectangle 3"/>
          <p:cNvSpPr>
            <a:spLocks noGrp="1" noChangeArrowheads="1"/>
          </p:cNvSpPr>
          <p:nvPr>
            <p:ph type="body" idx="1"/>
          </p:nvPr>
        </p:nvSpPr>
        <p:spPr>
          <a:xfrm>
            <a:off x="447023" y="997601"/>
            <a:ext cx="11289706" cy="5553669"/>
          </a:xfrm>
        </p:spPr>
        <p:txBody>
          <a:bodyPr>
            <a:normAutofit lnSpcReduction="10000"/>
          </a:bodyPr>
          <a:lstStyle/>
          <a:p>
            <a:pPr marL="0" indent="0">
              <a:buNone/>
            </a:pPr>
            <a:r>
              <a:rPr lang="nb-NO" altLang="en-US" sz="2000" dirty="0" smtClean="0">
                <a:latin typeface="Times New Roman" panose="02020603050405020304" pitchFamily="18" charset="0"/>
                <a:cs typeface="Times New Roman" panose="02020603050405020304" pitchFamily="18" charset="0"/>
              </a:rPr>
              <a:t>A Hopfield network :</a:t>
            </a:r>
          </a:p>
          <a:p>
            <a:pPr>
              <a:buFontTx/>
              <a:buChar char="-"/>
            </a:pPr>
            <a:r>
              <a:rPr lang="nb-NO" altLang="en-US" sz="2000" dirty="0">
                <a:latin typeface="Times New Roman" panose="02020603050405020304" pitchFamily="18" charset="0"/>
                <a:cs typeface="Times New Roman" panose="02020603050405020304" pitchFamily="18" charset="0"/>
              </a:rPr>
              <a:t>i</a:t>
            </a:r>
            <a:r>
              <a:rPr lang="nb-NO" altLang="en-US" sz="2000" dirty="0" smtClean="0">
                <a:latin typeface="Times New Roman" panose="02020603050405020304" pitchFamily="18" charset="0"/>
                <a:cs typeface="Times New Roman" panose="02020603050405020304" pitchFamily="18" charset="0"/>
              </a:rPr>
              <a:t>s one approach to the realization of associative memory</a:t>
            </a:r>
          </a:p>
          <a:p>
            <a:pPr>
              <a:buFontTx/>
              <a:buChar char="-"/>
            </a:pPr>
            <a:r>
              <a:rPr lang="nb-NO" altLang="en-US" sz="2000" dirty="0">
                <a:latin typeface="Times New Roman" panose="02020603050405020304" pitchFamily="18" charset="0"/>
                <a:cs typeface="Times New Roman" panose="02020603050405020304" pitchFamily="18" charset="0"/>
              </a:rPr>
              <a:t>i</a:t>
            </a:r>
            <a:r>
              <a:rPr lang="nb-NO" altLang="en-US" sz="2000" dirty="0" smtClean="0">
                <a:latin typeface="Times New Roman" panose="02020603050405020304" pitchFamily="18" charset="0"/>
                <a:cs typeface="Times New Roman" panose="02020603050405020304" pitchFamily="18" charset="0"/>
              </a:rPr>
              <a:t>s an instance of an auto-association memory</a:t>
            </a:r>
          </a:p>
          <a:p>
            <a:pPr>
              <a:buFontTx/>
              <a:buChar char="-"/>
            </a:pPr>
            <a:r>
              <a:rPr lang="nb-NO" altLang="en-US" sz="2000" dirty="0" smtClean="0">
                <a:latin typeface="Times New Roman" panose="02020603050405020304" pitchFamily="18" charset="0"/>
                <a:cs typeface="Times New Roman" panose="02020603050405020304" pitchFamily="18" charset="0"/>
              </a:rPr>
              <a:t>is </a:t>
            </a:r>
            <a:r>
              <a:rPr lang="nb-NO" altLang="en-US" sz="2000" dirty="0">
                <a:latin typeface="Times New Roman" panose="02020603050405020304" pitchFamily="18" charset="0"/>
                <a:cs typeface="Times New Roman" panose="02020603050405020304" pitchFamily="18" charset="0"/>
              </a:rPr>
              <a:t>considered a recurrent neural network (</a:t>
            </a:r>
            <a:r>
              <a:rPr lang="nb-NO" altLang="en-US" sz="2000" dirty="0" smtClean="0">
                <a:latin typeface="Times New Roman" panose="02020603050405020304" pitchFamily="18" charset="0"/>
                <a:cs typeface="Times New Roman" panose="02020603050405020304" pitchFamily="18" charset="0"/>
              </a:rPr>
              <a:t>RNN), even if it is not able to handle temporal sequences, </a:t>
            </a:r>
          </a:p>
          <a:p>
            <a:pPr marL="0" indent="0">
              <a:buNone/>
            </a:pPr>
            <a:r>
              <a:rPr lang="nb-NO" altLang="en-US" sz="2000" dirty="0">
                <a:latin typeface="Times New Roman" panose="02020603050405020304" pitchFamily="18" charset="0"/>
                <a:cs typeface="Times New Roman" panose="02020603050405020304" pitchFamily="18" charset="0"/>
              </a:rPr>
              <a:t> </a:t>
            </a:r>
            <a:r>
              <a:rPr lang="nb-NO" altLang="en-US" sz="2000" dirty="0" smtClean="0">
                <a:latin typeface="Times New Roman" panose="02020603050405020304" pitchFamily="18" charset="0"/>
                <a:cs typeface="Times New Roman" panose="02020603050405020304" pitchFamily="18" charset="0"/>
              </a:rPr>
              <a:t>        but it has states and cycles in the network</a:t>
            </a:r>
            <a:endParaRPr lang="nb-NO" altLang="en-US" sz="2000" dirty="0">
              <a:latin typeface="Times New Roman" panose="02020603050405020304" pitchFamily="18" charset="0"/>
              <a:cs typeface="Times New Roman" panose="02020603050405020304" pitchFamily="18" charset="0"/>
            </a:endParaRPr>
          </a:p>
          <a:p>
            <a:pPr>
              <a:buFontTx/>
              <a:buChar char="-"/>
            </a:pPr>
            <a:r>
              <a:rPr lang="nb-NO" altLang="en-US" sz="2000" dirty="0">
                <a:latin typeface="Times New Roman" panose="02020603050405020304" pitchFamily="18" charset="0"/>
                <a:cs typeface="Times New Roman" panose="02020603050405020304" pitchFamily="18" charset="0"/>
              </a:rPr>
              <a:t>i</a:t>
            </a:r>
            <a:r>
              <a:rPr lang="nb-NO" altLang="en-US" sz="2000" dirty="0" smtClean="0">
                <a:latin typeface="Times New Roman" panose="02020603050405020304" pitchFamily="18" charset="0"/>
                <a:cs typeface="Times New Roman" panose="02020603050405020304" pitchFamily="18" charset="0"/>
              </a:rPr>
              <a:t>s a one layer neural network in the sense that all units are input/output units</a:t>
            </a:r>
          </a:p>
          <a:p>
            <a:pPr>
              <a:buFontTx/>
              <a:buChar char="-"/>
            </a:pPr>
            <a:r>
              <a:rPr lang="nb-NO" altLang="en-US" sz="2000" dirty="0" smtClean="0">
                <a:latin typeface="Times New Roman" panose="02020603050405020304" pitchFamily="18" charset="0"/>
                <a:cs typeface="Times New Roman" panose="02020603050405020304" pitchFamily="18" charset="0"/>
              </a:rPr>
              <a:t>is a fully-connected neural network with </a:t>
            </a:r>
            <a:r>
              <a:rPr lang="nb-NO" altLang="en-US" sz="2000" dirty="0">
                <a:latin typeface="Times New Roman" panose="02020603050405020304" pitchFamily="18" charset="0"/>
                <a:cs typeface="Times New Roman" panose="02020603050405020304" pitchFamily="18" charset="0"/>
              </a:rPr>
              <a:t>symmetric </a:t>
            </a:r>
            <a:r>
              <a:rPr lang="nb-NO" altLang="en-US" sz="2000" dirty="0" smtClean="0">
                <a:latin typeface="Times New Roman" panose="02020603050405020304" pitchFamily="18" charset="0"/>
                <a:cs typeface="Times New Roman" panose="02020603050405020304" pitchFamily="18" charset="0"/>
              </a:rPr>
              <a:t>weights.</a:t>
            </a:r>
          </a:p>
          <a:p>
            <a:pPr>
              <a:buFontTx/>
              <a:buChar char="-"/>
            </a:pPr>
            <a:r>
              <a:rPr lang="nb-NO" altLang="en-US" sz="2000" dirty="0" smtClean="0">
                <a:latin typeface="Times New Roman" panose="02020603050405020304" pitchFamily="18" charset="0"/>
                <a:cs typeface="Times New Roman" panose="02020603050405020304" pitchFamily="18" charset="0"/>
              </a:rPr>
              <a:t>has units modelled as inspired by the Mcculloch and Pitts neuron model.</a:t>
            </a:r>
          </a:p>
          <a:p>
            <a:pPr>
              <a:buFontTx/>
              <a:buChar char="-"/>
            </a:pPr>
            <a:r>
              <a:rPr lang="nb-NO" altLang="en-US" sz="2000" dirty="0" smtClean="0">
                <a:latin typeface="Times New Roman" panose="02020603050405020304" pitchFamily="18" charset="0"/>
                <a:cs typeface="Times New Roman" panose="02020603050405020304" pitchFamily="18" charset="0"/>
              </a:rPr>
              <a:t>can have its states updated in a syncronous as well as an asyncronous mode</a:t>
            </a:r>
          </a:p>
          <a:p>
            <a:pPr>
              <a:buFontTx/>
              <a:buChar char="-"/>
            </a:pPr>
            <a:r>
              <a:rPr lang="nb-NO" altLang="en-US" sz="2000" dirty="0" smtClean="0">
                <a:latin typeface="Times New Roman" panose="02020603050405020304" pitchFamily="18" charset="0"/>
                <a:cs typeface="Times New Roman" panose="02020603050405020304" pitchFamily="18" charset="0"/>
              </a:rPr>
              <a:t>has weight updating mechanisms based upon Hebbian learning</a:t>
            </a:r>
          </a:p>
          <a:p>
            <a:pPr>
              <a:buFontTx/>
              <a:buChar char="-"/>
            </a:pPr>
            <a:r>
              <a:rPr lang="en-US" altLang="en-US" sz="2000" dirty="0" smtClean="0">
                <a:latin typeface="Times New Roman" panose="02020603050405020304" pitchFamily="18" charset="0"/>
                <a:cs typeface="Times New Roman" panose="02020603050405020304" pitchFamily="18" charset="0"/>
              </a:rPr>
              <a:t>has an Energy concept that ensures  a convergence towards a stationary state.</a:t>
            </a:r>
          </a:p>
          <a:p>
            <a:pPr>
              <a:buFontTx/>
              <a:buChar char="-"/>
            </a:pPr>
            <a:r>
              <a:rPr lang="en-US" altLang="en-US" sz="2000" dirty="0">
                <a:latin typeface="Times New Roman" panose="02020603050405020304" pitchFamily="18" charset="0"/>
                <a:cs typeface="Times New Roman" panose="02020603050405020304" pitchFamily="18" charset="0"/>
              </a:rPr>
              <a:t>t</a:t>
            </a:r>
            <a:r>
              <a:rPr lang="en-US" altLang="en-US" sz="2000" dirty="0" smtClean="0">
                <a:latin typeface="Times New Roman" panose="02020603050405020304" pitchFamily="18" charset="0"/>
                <a:cs typeface="Times New Roman" panose="02020603050405020304" pitchFamily="18" charset="0"/>
              </a:rPr>
              <a:t>he </a:t>
            </a:r>
            <a:r>
              <a:rPr lang="en-US" altLang="en-US" sz="2000" dirty="0">
                <a:latin typeface="Times New Roman" panose="02020603050405020304" pitchFamily="18" charset="0"/>
                <a:cs typeface="Times New Roman" panose="02020603050405020304" pitchFamily="18" charset="0"/>
              </a:rPr>
              <a:t>model </a:t>
            </a:r>
            <a:r>
              <a:rPr lang="en-US" altLang="en-US" sz="2000" dirty="0" smtClean="0">
                <a:latin typeface="Times New Roman" panose="02020603050405020304" pitchFamily="18" charset="0"/>
                <a:cs typeface="Times New Roman" panose="02020603050405020304" pitchFamily="18" charset="0"/>
              </a:rPr>
              <a:t>enables fix point stable </a:t>
            </a:r>
            <a:r>
              <a:rPr lang="en-US" altLang="en-US" sz="2000" dirty="0">
                <a:latin typeface="Times New Roman" panose="02020603050405020304" pitchFamily="18" charset="0"/>
                <a:cs typeface="Times New Roman" panose="02020603050405020304" pitchFamily="18" charset="0"/>
              </a:rPr>
              <a:t>attractors.</a:t>
            </a:r>
          </a:p>
          <a:p>
            <a:pPr marL="0" indent="0">
              <a:buNone/>
            </a:pPr>
            <a:endParaRPr lang="nb-NO" altLang="en-US" sz="2000" dirty="0">
              <a:latin typeface="Times New Roman" panose="02020603050405020304" pitchFamily="18" charset="0"/>
              <a:cs typeface="Times New Roman" panose="02020603050405020304" pitchFamily="18" charset="0"/>
            </a:endParaRPr>
          </a:p>
          <a:p>
            <a:pPr marL="0" indent="0">
              <a:buNone/>
            </a:pPr>
            <a:r>
              <a:rPr lang="en-US" altLang="en-US" sz="2000" dirty="0" smtClean="0">
                <a:latin typeface="Times New Roman" panose="02020603050405020304" pitchFamily="18" charset="0"/>
                <a:cs typeface="Times New Roman" panose="02020603050405020304" pitchFamily="18" charset="0"/>
              </a:rPr>
              <a:t>Hopfield networks were invented by John </a:t>
            </a:r>
            <a:r>
              <a:rPr lang="en-US" altLang="en-US" sz="2000" dirty="0">
                <a:latin typeface="Times New Roman" panose="02020603050405020304" pitchFamily="18" charset="0"/>
                <a:cs typeface="Times New Roman" panose="02020603050405020304" pitchFamily="18" charset="0"/>
              </a:rPr>
              <a:t>Hopfield </a:t>
            </a:r>
            <a:r>
              <a:rPr lang="en-US" altLang="en-US" sz="2000" dirty="0" smtClean="0">
                <a:latin typeface="Times New Roman" panose="02020603050405020304" pitchFamily="18" charset="0"/>
                <a:cs typeface="Times New Roman" panose="02020603050405020304" pitchFamily="18" charset="0"/>
              </a:rPr>
              <a:t>in 1982.</a:t>
            </a:r>
          </a:p>
          <a:p>
            <a:pPr marL="0" indent="0">
              <a:buNone/>
            </a:pPr>
            <a:endParaRPr lang="en-US" altLang="en-US" sz="2000" dirty="0"/>
          </a:p>
          <a:p>
            <a:pPr marL="0" indent="0">
              <a:buNone/>
            </a:pPr>
            <a:endParaRPr lang="sv-SE" altLang="en-US" sz="2000" dirty="0"/>
          </a:p>
          <a:p>
            <a:pPr marL="0" indent="0">
              <a:buNone/>
            </a:pPr>
            <a:endParaRPr lang="nb-NO" altLang="en-US" sz="2000" dirty="0"/>
          </a:p>
        </p:txBody>
      </p:sp>
    </p:spTree>
    <p:extLst>
      <p:ext uri="{BB962C8B-B14F-4D97-AF65-F5344CB8AC3E}">
        <p14:creationId xmlns:p14="http://schemas.microsoft.com/office/powerpoint/2010/main" val="16908456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462710" y="1065365"/>
            <a:ext cx="10635218" cy="5815118"/>
          </a:xfrm>
          <a:prstGeom prst="rect">
            <a:avLst/>
          </a:prstGeom>
        </p:spPr>
        <p:txBody>
          <a:bodyPr wrap="square">
            <a:spAutoFit/>
          </a:bodyPr>
          <a:lstStyle/>
          <a:p>
            <a:pPr>
              <a:lnSpc>
                <a:spcPct val="107000"/>
              </a:lnSpc>
              <a:spcBef>
                <a:spcPts val="600"/>
              </a:spcBef>
              <a:spcAft>
                <a:spcPts val="600"/>
              </a:spcAft>
            </a:pPr>
            <a:r>
              <a:rPr lang="sv-SE"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r>
              <a:rPr lang="sv-SE" b="1"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´One shot learning´ </a:t>
            </a:r>
            <a:r>
              <a:rPr lang="sv-SE" dirty="0" smtClean="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Assuming that X </a:t>
            </a:r>
            <a:r>
              <a:rPr lang="sv-SE"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is a matrix with </a:t>
            </a:r>
            <a:r>
              <a:rPr lang="sv-SE" dirty="0" smtClean="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N dataitem </a:t>
            </a:r>
            <a:r>
              <a:rPr lang="sv-SE"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vectors as rows</a:t>
            </a:r>
            <a:endParaRPr lang="en-US"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Bef>
                <a:spcPts val="600"/>
              </a:spcBef>
              <a:spcAft>
                <a:spcPts val="600"/>
              </a:spcAft>
            </a:pPr>
            <a:r>
              <a:rPr lang="sv-SE" dirty="0" smtClean="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The </a:t>
            </a:r>
            <a:r>
              <a:rPr lang="sv-SE" dirty="0" smtClean="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weight matrix W = 1/N * (</a:t>
            </a:r>
            <a:r>
              <a:rPr lang="nb-NO" dirty="0">
                <a:latin typeface="Times New Roman" panose="02020603050405020304" pitchFamily="18" charset="0"/>
                <a:cs typeface="Times New Roman" panose="02020603050405020304" pitchFamily="18" charset="0"/>
              </a:rPr>
              <a:t>X</a:t>
            </a:r>
            <a:r>
              <a:rPr lang="nb-NO" altLang="en-US" baseline="30000" dirty="0" smtClean="0">
                <a:latin typeface="Times New Roman" panose="02020603050405020304" pitchFamily="18" charset="0"/>
                <a:cs typeface="Times New Roman" panose="02020603050405020304" pitchFamily="18" charset="0"/>
              </a:rPr>
              <a:t>T </a:t>
            </a:r>
            <a:r>
              <a:rPr lang="sv-SE" altLang="en-US" dirty="0">
                <a:solidFill>
                  <a:srgbClr val="222222"/>
                </a:solidFill>
                <a:latin typeface="Times New Roman" panose="02020603050405020304" pitchFamily="18" charset="0"/>
                <a:cs typeface="Times New Roman" panose="02020603050405020304" pitchFamily="18" charset="0"/>
              </a:rPr>
              <a:t>X</a:t>
            </a:r>
            <a:r>
              <a:rPr lang="sv-SE" dirty="0" smtClean="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p>
          <a:p>
            <a:pPr>
              <a:lnSpc>
                <a:spcPct val="107000"/>
              </a:lnSpc>
              <a:spcBef>
                <a:spcPts val="600"/>
              </a:spcBef>
              <a:spcAft>
                <a:spcPts val="600"/>
              </a:spcAft>
            </a:pPr>
            <a:r>
              <a:rPr lang="en-US" b="1" dirty="0" smtClean="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Updating the state of one </a:t>
            </a:r>
            <a:r>
              <a:rPr lang="en-US" b="1"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unit in the Hopfield network </a:t>
            </a:r>
            <a:r>
              <a:rPr lang="en-US"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is performed using the following rule</a:t>
            </a:r>
            <a:r>
              <a:rPr lang="en-US" dirty="0" smtClean="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a:t>
            </a:r>
          </a:p>
          <a:p>
            <a:pPr>
              <a:lnSpc>
                <a:spcPct val="107000"/>
              </a:lnSpc>
              <a:spcBef>
                <a:spcPts val="600"/>
              </a:spcBef>
              <a:spcAft>
                <a:spcPts val="600"/>
              </a:spcAft>
            </a:pPr>
            <a:r>
              <a:rPr lang="sv-SE" sz="2000" dirty="0"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rPr>
              <a:t>Si  =  +1 if  Sum </a:t>
            </a:r>
            <a:r>
              <a:rPr lang="sv-SE" sz="1600" dirty="0"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rPr>
              <a:t>j</a:t>
            </a:r>
            <a:r>
              <a:rPr lang="sv-SE" sz="2000" dirty="0"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Wij * Sj &gt;= threshold for unit i   otherwise   -1</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Bef>
                <a:spcPts val="600"/>
              </a:spcBef>
              <a:spcAft>
                <a:spcPts val="600"/>
              </a:spcAft>
            </a:pPr>
            <a:r>
              <a:rPr lang="en-US" dirty="0" smtClean="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where</a:t>
            </a:r>
            <a:r>
              <a:rPr lang="en-US"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120"/>
              </a:spcAft>
              <a:buSzPts val="1000"/>
              <a:buFont typeface="Symbol" panose="05050102010706020507" pitchFamily="18" charset="2"/>
              <a:buChar char=""/>
              <a:tabLst>
                <a:tab pos="457200" algn="l"/>
              </a:tabLst>
            </a:pPr>
            <a:r>
              <a:rPr lang="en-US" dirty="0" err="1" smtClean="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Wij</a:t>
            </a:r>
            <a:r>
              <a:rPr lang="en-US"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is the strength of the connection weight from unit j to unit </a:t>
            </a:r>
            <a:r>
              <a:rPr lang="en-US" dirty="0" err="1">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120"/>
              </a:spcAft>
              <a:buSzPts val="1000"/>
              <a:buFont typeface="Symbol" panose="05050102010706020507" pitchFamily="18" charset="2"/>
              <a:buChar char=""/>
              <a:tabLst>
                <a:tab pos="457200" algn="l"/>
              </a:tabLst>
            </a:pPr>
            <a:r>
              <a:rPr lang="en-US" dirty="0" err="1" smtClean="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Sj</a:t>
            </a:r>
            <a:r>
              <a:rPr lang="en-US"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is the state of unit j</a:t>
            </a:r>
            <a:endParaRPr lang="en-US" sz="1100" dirty="0">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spcAft>
                <a:spcPts val="120"/>
              </a:spcAft>
              <a:buSzPts val="1000"/>
              <a:tabLst>
                <a:tab pos="457200" algn="l"/>
              </a:tabLst>
            </a:pPr>
            <a:r>
              <a:rPr lang="en-US" sz="105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1050" dirty="0" smtClean="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endParaRPr>
          </a:p>
          <a:p>
            <a:pPr lvl="0">
              <a:lnSpc>
                <a:spcPct val="107000"/>
              </a:lnSpc>
              <a:spcAft>
                <a:spcPts val="120"/>
              </a:spcAft>
              <a:buSzPts val="1000"/>
              <a:tabLst>
                <a:tab pos="457200" algn="l"/>
              </a:tabLst>
            </a:pPr>
            <a:r>
              <a:rPr lang="en-US" dirty="0">
                <a:latin typeface="Times New Roman" panose="02020603050405020304" pitchFamily="18" charset="0"/>
                <a:cs typeface="Times New Roman" panose="02020603050405020304" pitchFamily="18" charset="0"/>
              </a:rPr>
              <a:t>Thus, the values of neurons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and j will converge if the weight between them is positive. Similarly, they will diverge if the weight is </a:t>
            </a:r>
            <a:r>
              <a:rPr lang="en-US" dirty="0" smtClean="0">
                <a:latin typeface="Times New Roman" panose="02020603050405020304" pitchFamily="18" charset="0"/>
                <a:cs typeface="Times New Roman" panose="02020603050405020304" pitchFamily="18" charset="0"/>
              </a:rPr>
              <a:t>negative.</a:t>
            </a:r>
            <a:endParaRPr lang="en-US" sz="800" dirty="0" smtClean="0">
              <a:latin typeface="Times New Roman" panose="02020603050405020304" pitchFamily="18" charset="0"/>
              <a:cs typeface="Times New Roman" panose="02020603050405020304" pitchFamily="18" charset="0"/>
            </a:endParaRPr>
          </a:p>
          <a:p>
            <a:pPr lvl="0">
              <a:lnSpc>
                <a:spcPct val="107000"/>
              </a:lnSpc>
              <a:spcAft>
                <a:spcPts val="120"/>
              </a:spcAft>
              <a:buSzPts val="1000"/>
              <a:tabLst>
                <a:tab pos="457200" algn="l"/>
              </a:tabLst>
            </a:pPr>
            <a:endParaRPr lang="en-US" sz="9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Bef>
                <a:spcPts val="600"/>
              </a:spcBef>
              <a:spcAft>
                <a:spcPts val="600"/>
              </a:spcAft>
            </a:pPr>
            <a:r>
              <a:rPr lang="en-US"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Updates in the Hopfield network can be performed in two different ways</a:t>
            </a:r>
            <a:r>
              <a:rPr lang="en-US" dirty="0" smtClean="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120"/>
              </a:spcAft>
              <a:buSzPts val="1000"/>
              <a:buFont typeface="Symbol" panose="05050102010706020507" pitchFamily="18" charset="2"/>
              <a:buChar char=""/>
              <a:tabLst>
                <a:tab pos="457200" algn="l"/>
              </a:tabLst>
            </a:pPr>
            <a:r>
              <a:rPr lang="en-US" b="1"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Asynchronous</a:t>
            </a:r>
            <a:r>
              <a:rPr lang="en-US"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Only one unit is updated at a time. This unit can be picked at random, or a pre-defined order can be imposed </a:t>
            </a:r>
            <a:endParaRPr lang="en-US" dirty="0" smtClean="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07000"/>
              </a:lnSpc>
              <a:spcAft>
                <a:spcPts val="120"/>
              </a:spcAft>
              <a:buSzPts val="1000"/>
              <a:buFont typeface="Symbol" panose="05050102010706020507" pitchFamily="18" charset="2"/>
              <a:buChar char=""/>
              <a:tabLst>
                <a:tab pos="457200" algn="l"/>
              </a:tabLst>
            </a:pPr>
            <a:r>
              <a:rPr lang="en-US" b="1" dirty="0" smtClean="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Synchronous</a:t>
            </a:r>
            <a:r>
              <a:rPr lang="en-US"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All units are updated at the same time. This requires a central clock to the system in order to maintain synchronization. This method is viewed by some as less realistic, based on an absence of observed global clock influencing analogous biological or physical systems of interest.</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4" name="Rectangle 2"/>
          <p:cNvSpPr>
            <a:spLocks noGrp="1" noChangeArrowheads="1"/>
          </p:cNvSpPr>
          <p:nvPr>
            <p:ph type="title"/>
          </p:nvPr>
        </p:nvSpPr>
        <p:spPr>
          <a:xfrm>
            <a:off x="338768" y="264348"/>
            <a:ext cx="7772400" cy="457200"/>
          </a:xfrm>
        </p:spPr>
        <p:txBody>
          <a:bodyPr>
            <a:normAutofit fontScale="90000"/>
          </a:bodyPr>
          <a:lstStyle/>
          <a:p>
            <a:r>
              <a:rPr lang="nb-NO" altLang="en-US" sz="3600" b="1" dirty="0" smtClean="0">
                <a:latin typeface="Times New Roman" panose="02020603050405020304" pitchFamily="18" charset="0"/>
                <a:cs typeface="Times New Roman" panose="02020603050405020304" pitchFamily="18" charset="0"/>
              </a:rPr>
              <a:t>Updating Units in a Hopfield Network</a:t>
            </a:r>
            <a:endParaRPr lang="nb-NO"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405892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2984" y="873908"/>
            <a:ext cx="10737439" cy="3139321"/>
          </a:xfrm>
          <a:prstGeom prst="rect">
            <a:avLst/>
          </a:prstGeom>
        </p:spPr>
        <p:txBody>
          <a:bodyPr wrap="square">
            <a:spAutoFit/>
          </a:bodyPr>
          <a:lstStyle/>
          <a:p>
            <a:r>
              <a:rPr lang="en-US" dirty="0">
                <a:solidFill>
                  <a:srgbClr val="222222"/>
                </a:solidFill>
                <a:latin typeface="Times New Roman" panose="02020603050405020304" pitchFamily="18" charset="0"/>
                <a:cs typeface="Times New Roman" panose="02020603050405020304" pitchFamily="18" charset="0"/>
              </a:rPr>
              <a:t>Hopfield nets have a scalar value associated with each state of the network, referred to as </a:t>
            </a:r>
            <a:endParaRPr lang="en-US" dirty="0" smtClean="0">
              <a:solidFill>
                <a:srgbClr val="222222"/>
              </a:solidFill>
              <a:latin typeface="Times New Roman" panose="02020603050405020304" pitchFamily="18" charset="0"/>
              <a:cs typeface="Times New Roman" panose="02020603050405020304" pitchFamily="18" charset="0"/>
            </a:endParaRPr>
          </a:p>
          <a:p>
            <a:r>
              <a:rPr lang="en-US" dirty="0" smtClean="0">
                <a:solidFill>
                  <a:srgbClr val="222222"/>
                </a:solidFill>
                <a:latin typeface="Times New Roman" panose="02020603050405020304" pitchFamily="18" charset="0"/>
                <a:cs typeface="Times New Roman" panose="02020603050405020304" pitchFamily="18" charset="0"/>
              </a:rPr>
              <a:t>the </a:t>
            </a:r>
            <a:r>
              <a:rPr lang="en-US" b="1" dirty="0" smtClean="0">
                <a:solidFill>
                  <a:srgbClr val="222222"/>
                </a:solidFill>
                <a:latin typeface="Times New Roman" panose="02020603050405020304" pitchFamily="18" charset="0"/>
                <a:cs typeface="Times New Roman" panose="02020603050405020304" pitchFamily="18" charset="0"/>
              </a:rPr>
              <a:t>Energy E</a:t>
            </a:r>
            <a:r>
              <a:rPr lang="en-US" dirty="0" smtClean="0">
                <a:solidFill>
                  <a:srgbClr val="222222"/>
                </a:solidFill>
                <a:latin typeface="Times New Roman" panose="02020603050405020304" pitchFamily="18" charset="0"/>
                <a:cs typeface="Times New Roman" panose="02020603050405020304" pitchFamily="18" charset="0"/>
              </a:rPr>
              <a:t> </a:t>
            </a:r>
            <a:r>
              <a:rPr lang="en-US" dirty="0">
                <a:solidFill>
                  <a:srgbClr val="222222"/>
                </a:solidFill>
                <a:latin typeface="Times New Roman" panose="02020603050405020304" pitchFamily="18" charset="0"/>
                <a:cs typeface="Times New Roman" panose="02020603050405020304" pitchFamily="18" charset="0"/>
              </a:rPr>
              <a:t>of the network, where</a:t>
            </a:r>
            <a:r>
              <a:rPr lang="en-US" dirty="0" smtClean="0">
                <a:solidFill>
                  <a:srgbClr val="222222"/>
                </a:solidFill>
                <a:latin typeface="Times New Roman" panose="02020603050405020304" pitchFamily="18" charset="0"/>
                <a:cs typeface="Times New Roman" panose="02020603050405020304" pitchFamily="18" charset="0"/>
              </a:rPr>
              <a:t>:</a:t>
            </a:r>
          </a:p>
          <a:p>
            <a:endParaRPr lang="sv-SE" dirty="0" smtClean="0">
              <a:solidFill>
                <a:srgbClr val="222222"/>
              </a:solidFill>
              <a:latin typeface="Times New Roman" panose="02020603050405020304" pitchFamily="18" charset="0"/>
              <a:cs typeface="Times New Roman" panose="02020603050405020304" pitchFamily="18" charset="0"/>
            </a:endParaRPr>
          </a:p>
          <a:p>
            <a:r>
              <a:rPr lang="sv-SE" dirty="0">
                <a:solidFill>
                  <a:srgbClr val="222222"/>
                </a:solidFill>
                <a:latin typeface="Times New Roman" panose="02020603050405020304" pitchFamily="18" charset="0"/>
                <a:cs typeface="Times New Roman" panose="02020603050405020304" pitchFamily="18" charset="0"/>
              </a:rPr>
              <a:t>	</a:t>
            </a:r>
            <a:r>
              <a:rPr lang="sv-SE" dirty="0" smtClean="0">
                <a:solidFill>
                  <a:srgbClr val="222222"/>
                </a:solidFill>
                <a:latin typeface="Times New Roman" panose="02020603050405020304" pitchFamily="18" charset="0"/>
                <a:cs typeface="Times New Roman" panose="02020603050405020304" pitchFamily="18" charset="0"/>
              </a:rPr>
              <a:t>E=-1/2 * Sum Sum </a:t>
            </a:r>
            <a:r>
              <a:rPr lang="sv-SE" dirty="0">
                <a:solidFill>
                  <a:srgbClr val="222222"/>
                </a:solidFill>
                <a:latin typeface="Times New Roman" panose="02020603050405020304" pitchFamily="18" charset="0"/>
                <a:cs typeface="Times New Roman" panose="02020603050405020304" pitchFamily="18" charset="0"/>
              </a:rPr>
              <a:t>W</a:t>
            </a:r>
            <a:r>
              <a:rPr lang="sv-SE" dirty="0" smtClean="0">
                <a:solidFill>
                  <a:srgbClr val="222222"/>
                </a:solidFill>
                <a:latin typeface="Times New Roman" panose="02020603050405020304" pitchFamily="18" charset="0"/>
                <a:cs typeface="Times New Roman" panose="02020603050405020304" pitchFamily="18" charset="0"/>
              </a:rPr>
              <a:t>ij * Si * Sj + </a:t>
            </a:r>
            <a:r>
              <a:rPr lang="sv-SE" dirty="0" smtClean="0">
                <a:solidFill>
                  <a:srgbClr val="222222"/>
                </a:solidFill>
                <a:latin typeface="Times New Roman" panose="02020603050405020304" pitchFamily="18" charset="0"/>
                <a:cs typeface="Times New Roman" panose="02020603050405020304" pitchFamily="18" charset="0"/>
              </a:rPr>
              <a:t>Su</a:t>
            </a:r>
            <a:r>
              <a:rPr lang="sv-SE" dirty="0">
                <a:solidFill>
                  <a:srgbClr val="222222"/>
                </a:solidFill>
                <a:latin typeface="Times New Roman" panose="02020603050405020304" pitchFamily="18" charset="0"/>
                <a:cs typeface="Times New Roman" panose="02020603050405020304" pitchFamily="18" charset="0"/>
              </a:rPr>
              <a:t>m Treshold </a:t>
            </a:r>
            <a:r>
              <a:rPr lang="sv-SE" dirty="0" smtClean="0">
                <a:solidFill>
                  <a:srgbClr val="222222"/>
                </a:solidFill>
                <a:latin typeface="Times New Roman" panose="02020603050405020304" pitchFamily="18" charset="0"/>
                <a:cs typeface="Times New Roman" panose="02020603050405020304" pitchFamily="18" charset="0"/>
              </a:rPr>
              <a:t>i*  </a:t>
            </a:r>
            <a:r>
              <a:rPr lang="sv-SE" dirty="0" smtClean="0">
                <a:solidFill>
                  <a:srgbClr val="222222"/>
                </a:solidFill>
                <a:latin typeface="Times New Roman" panose="02020603050405020304" pitchFamily="18" charset="0"/>
                <a:cs typeface="Times New Roman" panose="02020603050405020304" pitchFamily="18" charset="0"/>
              </a:rPr>
              <a:t>Si.</a:t>
            </a:r>
          </a:p>
          <a:p>
            <a:r>
              <a:rPr lang="sv-SE" dirty="0">
                <a:solidFill>
                  <a:srgbClr val="222222"/>
                </a:solidFill>
                <a:latin typeface="Times New Roman" panose="02020603050405020304" pitchFamily="18" charset="0"/>
                <a:cs typeface="Times New Roman" panose="02020603050405020304" pitchFamily="18" charset="0"/>
              </a:rPr>
              <a:t> </a:t>
            </a:r>
            <a:r>
              <a:rPr lang="sv-SE" dirty="0" smtClean="0">
                <a:solidFill>
                  <a:srgbClr val="222222"/>
                </a:solidFill>
                <a:latin typeface="Times New Roman" panose="02020603050405020304" pitchFamily="18" charset="0"/>
                <a:cs typeface="Times New Roman" panose="02020603050405020304" pitchFamily="18" charset="0"/>
              </a:rPr>
              <a:t>                               i          j                                </a:t>
            </a:r>
            <a:r>
              <a:rPr lang="sv-SE" dirty="0" smtClean="0">
                <a:solidFill>
                  <a:srgbClr val="222222"/>
                </a:solidFill>
                <a:latin typeface="Times New Roman" panose="02020603050405020304" pitchFamily="18" charset="0"/>
                <a:cs typeface="Times New Roman" panose="02020603050405020304" pitchFamily="18" charset="0"/>
              </a:rPr>
              <a:t>i</a:t>
            </a:r>
            <a:endParaRPr lang="sv-SE" dirty="0">
              <a:solidFill>
                <a:srgbClr val="222222"/>
              </a:solidFill>
              <a:latin typeface="Times New Roman" panose="02020603050405020304" pitchFamily="18" charset="0"/>
              <a:cs typeface="Times New Roman" panose="02020603050405020304" pitchFamily="18" charset="0"/>
            </a:endParaRPr>
          </a:p>
          <a:p>
            <a:endParaRPr lang="sv-SE" dirty="0" smtClean="0">
              <a:solidFill>
                <a:srgbClr val="222222"/>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a:t>
            </a:r>
            <a:r>
              <a:rPr lang="en-US" dirty="0" smtClean="0">
                <a:latin typeface="Times New Roman" panose="02020603050405020304" pitchFamily="18" charset="0"/>
                <a:cs typeface="Times New Roman" panose="02020603050405020304" pitchFamily="18" charset="0"/>
              </a:rPr>
              <a:t>scalar value </a:t>
            </a:r>
            <a:r>
              <a:rPr lang="en-US" dirty="0">
                <a:latin typeface="Times New Roman" panose="02020603050405020304" pitchFamily="18" charset="0"/>
                <a:cs typeface="Times New Roman" panose="02020603050405020304" pitchFamily="18" charset="0"/>
              </a:rPr>
              <a:t>is called the </a:t>
            </a:r>
            <a:r>
              <a:rPr lang="en-US" dirty="0" smtClean="0">
                <a:latin typeface="Times New Roman" panose="02020603050405020304" pitchFamily="18" charset="0"/>
                <a:cs typeface="Times New Roman" panose="02020603050405020304" pitchFamily="18" charset="0"/>
              </a:rPr>
              <a:t>energy because the </a:t>
            </a:r>
            <a:r>
              <a:rPr lang="en-US" dirty="0">
                <a:latin typeface="Times New Roman" panose="02020603050405020304" pitchFamily="18" charset="0"/>
                <a:cs typeface="Times New Roman" panose="02020603050405020304" pitchFamily="18" charset="0"/>
              </a:rPr>
              <a:t>definition ensures that, when units are randomly chosen to update, the value of the energy, E, will either decrease or stay the same. </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a:t>
            </a:r>
            <a:r>
              <a:rPr lang="en-US" dirty="0" smtClean="0">
                <a:latin typeface="Times New Roman" panose="02020603050405020304" pitchFamily="18" charset="0"/>
                <a:cs typeface="Times New Roman" panose="02020603050405020304" pitchFamily="18" charset="0"/>
              </a:rPr>
              <a:t>epeated </a:t>
            </a:r>
            <a:r>
              <a:rPr lang="en-US" dirty="0">
                <a:latin typeface="Times New Roman" panose="02020603050405020304" pitchFamily="18" charset="0"/>
                <a:cs typeface="Times New Roman" panose="02020603050405020304" pitchFamily="18" charset="0"/>
              </a:rPr>
              <a:t>updating </a:t>
            </a:r>
            <a:r>
              <a:rPr lang="en-US" dirty="0" smtClean="0">
                <a:latin typeface="Times New Roman" panose="02020603050405020304" pitchFamily="18" charset="0"/>
                <a:cs typeface="Times New Roman" panose="02020603050405020304" pitchFamily="18" charset="0"/>
              </a:rPr>
              <a:t>of the </a:t>
            </a:r>
            <a:r>
              <a:rPr lang="en-US" dirty="0">
                <a:latin typeface="Times New Roman" panose="02020603050405020304" pitchFamily="18" charset="0"/>
                <a:cs typeface="Times New Roman" panose="02020603050405020304" pitchFamily="18" charset="0"/>
              </a:rPr>
              <a:t>network will eventually converge to a state which is a local minimum in the energy </a:t>
            </a:r>
            <a:r>
              <a:rPr lang="en-US" dirty="0" smtClean="0">
                <a:latin typeface="Times New Roman" panose="02020603050405020304" pitchFamily="18" charset="0"/>
                <a:cs typeface="Times New Roman" panose="02020603050405020304" pitchFamily="18" charset="0"/>
              </a:rPr>
              <a:t>function. If a </a:t>
            </a:r>
            <a:r>
              <a:rPr lang="en-US" dirty="0">
                <a:latin typeface="Times New Roman" panose="02020603050405020304" pitchFamily="18" charset="0"/>
                <a:cs typeface="Times New Roman" panose="02020603050405020304" pitchFamily="18" charset="0"/>
              </a:rPr>
              <a:t>state is a local minimum </a:t>
            </a:r>
            <a:r>
              <a:rPr lang="en-US" dirty="0" smtClean="0">
                <a:latin typeface="Times New Roman" panose="02020603050405020304" pitchFamily="18" charset="0"/>
                <a:cs typeface="Times New Roman" panose="02020603050405020304" pitchFamily="18" charset="0"/>
              </a:rPr>
              <a:t>for </a:t>
            </a:r>
            <a:r>
              <a:rPr lang="en-US" dirty="0">
                <a:latin typeface="Times New Roman" panose="02020603050405020304" pitchFamily="18" charset="0"/>
                <a:cs typeface="Times New Roman" panose="02020603050405020304" pitchFamily="18" charset="0"/>
              </a:rPr>
              <a:t>the energy function it is a stable state for the network. </a:t>
            </a:r>
          </a:p>
        </p:txBody>
      </p:sp>
      <p:sp>
        <p:nvSpPr>
          <p:cNvPr id="4" name="Rectangle 2"/>
          <p:cNvSpPr txBox="1">
            <a:spLocks noChangeArrowheads="1"/>
          </p:cNvSpPr>
          <p:nvPr/>
        </p:nvSpPr>
        <p:spPr>
          <a:xfrm>
            <a:off x="293783" y="253330"/>
            <a:ext cx="7772400" cy="457200"/>
          </a:xfrm>
          <a:prstGeom prst="rect">
            <a:avLst/>
          </a:prstGeom>
        </p:spPr>
        <p:txBody>
          <a:bodyP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b-NO" altLang="en-US" sz="3600" b="1" dirty="0" smtClean="0">
                <a:latin typeface="Times New Roman" panose="02020603050405020304" pitchFamily="18" charset="0"/>
                <a:cs typeface="Times New Roman" panose="02020603050405020304" pitchFamily="18" charset="0"/>
              </a:rPr>
              <a:t>Energy</a:t>
            </a:r>
            <a:endParaRPr lang="nb-NO" altLang="en-US" b="1" dirty="0">
              <a:latin typeface="Times New Roman" panose="02020603050405020304" pitchFamily="18" charset="0"/>
              <a:cs typeface="Times New Roman" panose="02020603050405020304" pitchFamily="18" charset="0"/>
            </a:endParaRPr>
          </a:p>
        </p:txBody>
      </p:sp>
      <p:pic>
        <p:nvPicPr>
          <p:cNvPr id="16386" name="Picture 2" descr="https://upload.wikimedia.org/wikipedia/commons/4/49/Energy_landscap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9628" y="4176607"/>
            <a:ext cx="9144000" cy="2560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84307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4295" name="Object 7"/>
          <p:cNvGraphicFramePr>
            <a:graphicFrameLocks noChangeAspect="1"/>
          </p:cNvGraphicFramePr>
          <p:nvPr>
            <p:extLst>
              <p:ext uri="{D42A27DB-BD31-4B8C-83A1-F6EECF244321}">
                <p14:modId xmlns:p14="http://schemas.microsoft.com/office/powerpoint/2010/main" val="3623281798"/>
              </p:ext>
            </p:extLst>
          </p:nvPr>
        </p:nvGraphicFramePr>
        <p:xfrm>
          <a:off x="1639747" y="1964924"/>
          <a:ext cx="9144000" cy="4073525"/>
        </p:xfrm>
        <a:graphic>
          <a:graphicData uri="http://schemas.openxmlformats.org/presentationml/2006/ole">
            <mc:AlternateContent xmlns:mc="http://schemas.openxmlformats.org/markup-compatibility/2006">
              <mc:Choice xmlns:v="urn:schemas-microsoft-com:vml" Requires="v">
                <p:oleObj spid="_x0000_s17423" name="Bitmap Image" r:id="rId3" imgW="8019048" imgH="3572374" progId="Paint.Picture">
                  <p:embed/>
                </p:oleObj>
              </mc:Choice>
              <mc:Fallback>
                <p:oleObj name="Bitmap Image" r:id="rId3" imgW="8019048" imgH="3572374" progId="Paint.Picture">
                  <p:embed/>
                  <p:pic>
                    <p:nvPicPr>
                      <p:cNvPr id="524295"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9747" y="1964924"/>
                        <a:ext cx="9144000" cy="4073525"/>
                      </a:xfrm>
                      <a:prstGeom prst="rect">
                        <a:avLst/>
                      </a:prstGeom>
                      <a:noFill/>
                      <a:ln>
                        <a:noFill/>
                      </a:ln>
                      <a:effectLst/>
                      <a:extLst>
                        <a:ext uri="{909E8E84-426E-40DD-AFC4-6F175D3DCCD1}">
                          <a14:hiddenFill xmlns:a14="http://schemas.microsoft.com/office/drawing/2010/main">
                            <a:solidFill>
                              <a:srgbClr val="6666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4297" name="Text Box 9"/>
          <p:cNvSpPr txBox="1">
            <a:spLocks noChangeArrowheads="1"/>
          </p:cNvSpPr>
          <p:nvPr/>
        </p:nvSpPr>
        <p:spPr bwMode="auto">
          <a:xfrm>
            <a:off x="219919" y="217488"/>
            <a:ext cx="9456516" cy="1323439"/>
          </a:xfrm>
          <a:prstGeom prst="rect">
            <a:avLst/>
          </a:prstGeom>
          <a:noFill/>
          <a:ln>
            <a:noFill/>
          </a:ln>
          <a:effectLst/>
          <a:extLst>
            <a:ext uri="{909E8E84-426E-40DD-AFC4-6F175D3DCCD1}">
              <a14:hiddenFill xmlns:a14="http://schemas.microsoft.com/office/drawing/2010/main">
                <a:solidFill>
                  <a:srgbClr val="6666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3200" b="1" dirty="0">
                <a:latin typeface="Times New Roman" panose="02020603050405020304" pitchFamily="18" charset="0"/>
                <a:cs typeface="Times New Roman" panose="02020603050405020304" pitchFamily="18" charset="0"/>
              </a:rPr>
              <a:t>A </a:t>
            </a:r>
            <a:r>
              <a:rPr lang="en-US" altLang="en-US" sz="3200" b="1" dirty="0" smtClean="0">
                <a:latin typeface="Times New Roman" panose="02020603050405020304" pitchFamily="18" charset="0"/>
                <a:cs typeface="Times New Roman" panose="02020603050405020304" pitchFamily="18" charset="0"/>
              </a:rPr>
              <a:t>2-neurons </a:t>
            </a:r>
            <a:r>
              <a:rPr lang="en-US" altLang="en-US" sz="3200" b="1" dirty="0">
                <a:latin typeface="Times New Roman" panose="02020603050405020304" pitchFamily="18" charset="0"/>
                <a:cs typeface="Times New Roman" panose="02020603050405020304" pitchFamily="18" charset="0"/>
              </a:rPr>
              <a:t>Hopfield network </a:t>
            </a:r>
            <a:endParaRPr lang="en-US" altLang="en-US" sz="3200" b="1" dirty="0" smtClean="0">
              <a:latin typeface="Times New Roman" panose="02020603050405020304" pitchFamily="18" charset="0"/>
              <a:cs typeface="Times New Roman" panose="02020603050405020304" pitchFamily="18" charset="0"/>
            </a:endParaRPr>
          </a:p>
          <a:p>
            <a:pPr>
              <a:spcBef>
                <a:spcPct val="50000"/>
              </a:spcBef>
            </a:pPr>
            <a:r>
              <a:rPr lang="en-US" altLang="en-US" sz="3200" b="1" dirty="0" smtClean="0">
                <a:latin typeface="Times New Roman" panose="02020603050405020304" pitchFamily="18" charset="0"/>
                <a:cs typeface="Times New Roman" panose="02020603050405020304" pitchFamily="18" charset="0"/>
              </a:rPr>
              <a:t>characterized </a:t>
            </a:r>
            <a:r>
              <a:rPr lang="en-US" altLang="en-US" sz="3200" b="1" dirty="0">
                <a:latin typeface="Times New Roman" panose="02020603050405020304" pitchFamily="18" charset="0"/>
                <a:cs typeface="Times New Roman" panose="02020603050405020304" pitchFamily="18" charset="0"/>
              </a:rPr>
              <a:t>by 2 stable states  </a:t>
            </a:r>
            <a:endParaRPr lang="el-GR" altLang="en-US" sz="3200" b="1" dirty="0">
              <a:latin typeface="Times New Roman" panose="02020603050405020304" pitchFamily="18" charset="0"/>
              <a:cs typeface="Times New Roman" panose="02020603050405020304" pitchFamily="18" charset="0"/>
            </a:endParaRPr>
          </a:p>
        </p:txBody>
      </p:sp>
      <p:sp>
        <p:nvSpPr>
          <p:cNvPr id="524298" name="Text Box 10"/>
          <p:cNvSpPr txBox="1">
            <a:spLocks noChangeArrowheads="1"/>
          </p:cNvSpPr>
          <p:nvPr/>
        </p:nvSpPr>
        <p:spPr bwMode="auto">
          <a:xfrm>
            <a:off x="9558991" y="92573"/>
            <a:ext cx="2449512" cy="584775"/>
          </a:xfrm>
          <a:prstGeom prst="rect">
            <a:avLst/>
          </a:prstGeom>
          <a:noFill/>
          <a:ln>
            <a:noFill/>
          </a:ln>
          <a:effectLst/>
          <a:extLst>
            <a:ext uri="{909E8E84-426E-40DD-AFC4-6F175D3DCCD1}">
              <a14:hiddenFill xmlns:a14="http://schemas.microsoft.com/office/drawing/2010/main">
                <a:solidFill>
                  <a:srgbClr val="6666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3200" b="1" dirty="0">
                <a:latin typeface="Times New Roman" panose="02020603050405020304" pitchFamily="18" charset="0"/>
                <a:cs typeface="Times New Roman" panose="02020603050405020304" pitchFamily="18" charset="0"/>
              </a:rPr>
              <a:t>1</a:t>
            </a:r>
            <a:r>
              <a:rPr lang="en-US" altLang="en-US" sz="3200" b="1" baseline="30000" dirty="0">
                <a:latin typeface="Times New Roman" panose="02020603050405020304" pitchFamily="18" charset="0"/>
                <a:cs typeface="Times New Roman" panose="02020603050405020304" pitchFamily="18" charset="0"/>
              </a:rPr>
              <a:t>st</a:t>
            </a:r>
            <a:r>
              <a:rPr lang="en-US" altLang="en-US" sz="3200" b="1" dirty="0">
                <a:latin typeface="Times New Roman" panose="02020603050405020304" pitchFamily="18" charset="0"/>
                <a:cs typeface="Times New Roman" panose="02020603050405020304" pitchFamily="18" charset="0"/>
              </a:rPr>
              <a:t>  Example</a:t>
            </a:r>
            <a:endParaRPr lang="el-GR" alt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68034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24297"/>
                                        </p:tgtEl>
                                        <p:attrNameLst>
                                          <p:attrName>style.visibility</p:attrName>
                                        </p:attrNameLst>
                                      </p:cBhvr>
                                      <p:to>
                                        <p:strVal val="visible"/>
                                      </p:to>
                                    </p:set>
                                    <p:animEffect transition="in" filter="dissolve">
                                      <p:cBhvr>
                                        <p:cTn id="7" dur="500"/>
                                        <p:tgtEl>
                                          <p:spTgt spid="52429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24295"/>
                                        </p:tgtEl>
                                        <p:attrNameLst>
                                          <p:attrName>style.visibility</p:attrName>
                                        </p:attrNameLst>
                                      </p:cBhvr>
                                      <p:to>
                                        <p:strVal val="visible"/>
                                      </p:to>
                                    </p:set>
                                    <p:animEffect transition="in" filter="dissolve">
                                      <p:cBhvr>
                                        <p:cTn id="12" dur="500"/>
                                        <p:tgtEl>
                                          <p:spTgt spid="524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429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5317" name="Object 5"/>
          <p:cNvGraphicFramePr>
            <a:graphicFrameLocks noChangeAspect="1"/>
          </p:cNvGraphicFramePr>
          <p:nvPr/>
        </p:nvGraphicFramePr>
        <p:xfrm>
          <a:off x="1847851" y="1916114"/>
          <a:ext cx="8532813" cy="3146425"/>
        </p:xfrm>
        <a:graphic>
          <a:graphicData uri="http://schemas.openxmlformats.org/presentationml/2006/ole">
            <mc:AlternateContent xmlns:mc="http://schemas.openxmlformats.org/markup-compatibility/2006">
              <mc:Choice xmlns:v="urn:schemas-microsoft-com:vml" Requires="v">
                <p:oleObj spid="_x0000_s18446" name="Bitmap Image" r:id="rId3" imgW="8164065" imgH="3010320" progId="Paint.Picture">
                  <p:embed/>
                </p:oleObj>
              </mc:Choice>
              <mc:Fallback>
                <p:oleObj name="Bitmap Image" r:id="rId3" imgW="8164065" imgH="3010320" progId="Paint.Picture">
                  <p:embed/>
                  <p:pic>
                    <p:nvPicPr>
                      <p:cNvPr id="525317"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7851" y="1916114"/>
                        <a:ext cx="8532813" cy="3146425"/>
                      </a:xfrm>
                      <a:prstGeom prst="rect">
                        <a:avLst/>
                      </a:prstGeom>
                      <a:noFill/>
                      <a:ln>
                        <a:noFill/>
                      </a:ln>
                      <a:effectLst/>
                      <a:extLst>
                        <a:ext uri="{909E8E84-426E-40DD-AFC4-6F175D3DCCD1}">
                          <a14:hiddenFill xmlns:a14="http://schemas.microsoft.com/office/drawing/2010/main">
                            <a:solidFill>
                              <a:srgbClr val="6666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5321" name="Text Box 9"/>
          <p:cNvSpPr txBox="1">
            <a:spLocks noChangeArrowheads="1"/>
          </p:cNvSpPr>
          <p:nvPr/>
        </p:nvSpPr>
        <p:spPr bwMode="auto">
          <a:xfrm>
            <a:off x="192911" y="46833"/>
            <a:ext cx="9144000" cy="1190625"/>
          </a:xfrm>
          <a:prstGeom prst="rect">
            <a:avLst/>
          </a:prstGeom>
          <a:noFill/>
          <a:ln>
            <a:noFill/>
          </a:ln>
          <a:effectLst/>
          <a:extLst>
            <a:ext uri="{909E8E84-426E-40DD-AFC4-6F175D3DCCD1}">
              <a14:hiddenFill xmlns:a14="http://schemas.microsoft.com/office/drawing/2010/main">
                <a:solidFill>
                  <a:srgbClr val="6666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600" b="1" dirty="0">
                <a:latin typeface="Times New Roman" panose="02020603050405020304" pitchFamily="18" charset="0"/>
                <a:cs typeface="Times New Roman" panose="02020603050405020304" pitchFamily="18" charset="0"/>
              </a:rPr>
              <a:t>A 3-neurons Hopfield network of 2</a:t>
            </a:r>
            <a:r>
              <a:rPr lang="en-US" altLang="en-US" sz="3600" b="1" baseline="30000" dirty="0">
                <a:latin typeface="Times New Roman" panose="02020603050405020304" pitchFamily="18" charset="0"/>
                <a:cs typeface="Times New Roman" panose="02020603050405020304" pitchFamily="18" charset="0"/>
              </a:rPr>
              <a:t>3</a:t>
            </a:r>
            <a:r>
              <a:rPr lang="en-US" altLang="en-US" sz="3600" b="1" dirty="0">
                <a:latin typeface="Times New Roman" panose="02020603050405020304" pitchFamily="18" charset="0"/>
                <a:cs typeface="Times New Roman" panose="02020603050405020304" pitchFamily="18" charset="0"/>
              </a:rPr>
              <a:t>=8 states   </a:t>
            </a:r>
            <a:r>
              <a:rPr lang="en-US" altLang="en-US" sz="3600" b="1" dirty="0" smtClean="0">
                <a:latin typeface="Times New Roman" panose="02020603050405020304" pitchFamily="18" charset="0"/>
                <a:cs typeface="Times New Roman" panose="02020603050405020304" pitchFamily="18" charset="0"/>
              </a:rPr>
              <a:t>characterized </a:t>
            </a:r>
            <a:r>
              <a:rPr lang="en-US" altLang="en-US" sz="3600" b="1" dirty="0">
                <a:latin typeface="Times New Roman" panose="02020603050405020304" pitchFamily="18" charset="0"/>
                <a:cs typeface="Times New Roman" panose="02020603050405020304" pitchFamily="18" charset="0"/>
              </a:rPr>
              <a:t>by 2 stable states</a:t>
            </a:r>
            <a:r>
              <a:rPr lang="en-US" altLang="en-US" sz="3200" b="1" dirty="0">
                <a:latin typeface="Times New Roman" panose="02020603050405020304" pitchFamily="18" charset="0"/>
                <a:cs typeface="Times New Roman" panose="02020603050405020304" pitchFamily="18" charset="0"/>
              </a:rPr>
              <a:t>  </a:t>
            </a:r>
            <a:endParaRPr lang="el-GR" altLang="en-US" sz="3200" b="1" dirty="0">
              <a:latin typeface="Times New Roman" panose="02020603050405020304" pitchFamily="18" charset="0"/>
              <a:cs typeface="Times New Roman" panose="02020603050405020304" pitchFamily="18" charset="0"/>
            </a:endParaRPr>
          </a:p>
        </p:txBody>
      </p:sp>
      <p:sp>
        <p:nvSpPr>
          <p:cNvPr id="525322" name="Text Box 10"/>
          <p:cNvSpPr txBox="1">
            <a:spLocks noChangeArrowheads="1"/>
          </p:cNvSpPr>
          <p:nvPr/>
        </p:nvSpPr>
        <p:spPr bwMode="auto">
          <a:xfrm>
            <a:off x="9534144" y="220453"/>
            <a:ext cx="2449512" cy="584775"/>
          </a:xfrm>
          <a:prstGeom prst="rect">
            <a:avLst/>
          </a:prstGeom>
          <a:noFill/>
          <a:ln>
            <a:noFill/>
          </a:ln>
          <a:effectLst/>
          <a:extLst>
            <a:ext uri="{909E8E84-426E-40DD-AFC4-6F175D3DCCD1}">
              <a14:hiddenFill xmlns:a14="http://schemas.microsoft.com/office/drawing/2010/main">
                <a:solidFill>
                  <a:srgbClr val="6666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3200" b="1" dirty="0">
                <a:latin typeface="Times New Roman" panose="02020603050405020304" pitchFamily="18" charset="0"/>
                <a:cs typeface="Times New Roman" panose="02020603050405020304" pitchFamily="18" charset="0"/>
              </a:rPr>
              <a:t>2</a:t>
            </a:r>
            <a:r>
              <a:rPr lang="en-US" altLang="en-US" sz="3200" b="1" baseline="30000" dirty="0">
                <a:latin typeface="Times New Roman" panose="02020603050405020304" pitchFamily="18" charset="0"/>
                <a:cs typeface="Times New Roman" panose="02020603050405020304" pitchFamily="18" charset="0"/>
              </a:rPr>
              <a:t>nd</a:t>
            </a:r>
            <a:r>
              <a:rPr lang="en-US" altLang="en-US" sz="3200" b="1" dirty="0">
                <a:latin typeface="Times New Roman" panose="02020603050405020304" pitchFamily="18" charset="0"/>
                <a:cs typeface="Times New Roman" panose="02020603050405020304" pitchFamily="18" charset="0"/>
              </a:rPr>
              <a:t>  Example</a:t>
            </a:r>
            <a:endParaRPr lang="el-GR" alt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7773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7369" name="Group 9"/>
          <p:cNvGrpSpPr>
            <a:grpSpLocks/>
          </p:cNvGrpSpPr>
          <p:nvPr/>
        </p:nvGrpSpPr>
        <p:grpSpPr bwMode="auto">
          <a:xfrm>
            <a:off x="7680326" y="1484314"/>
            <a:ext cx="3457575" cy="2924175"/>
            <a:chOff x="385" y="2296"/>
            <a:chExt cx="2178" cy="1842"/>
          </a:xfrm>
        </p:grpSpPr>
        <p:pic>
          <p:nvPicPr>
            <p:cNvPr id="52736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 y="2614"/>
              <a:ext cx="1769" cy="1524"/>
            </a:xfrm>
            <a:prstGeom prst="rect">
              <a:avLst/>
            </a:prstGeom>
            <a:noFill/>
            <a:ln>
              <a:noFill/>
            </a:ln>
            <a:effectLst/>
            <a:extLst>
              <a:ext uri="{909E8E84-426E-40DD-AFC4-6F175D3DCCD1}">
                <a14:hiddenFill xmlns:a14="http://schemas.microsoft.com/office/drawing/2010/main">
                  <a:solidFill>
                    <a:srgbClr val="6666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7366" name="Text Box 6"/>
            <p:cNvSpPr txBox="1">
              <a:spLocks noChangeArrowheads="1"/>
            </p:cNvSpPr>
            <p:nvPr/>
          </p:nvSpPr>
          <p:spPr bwMode="auto">
            <a:xfrm>
              <a:off x="748" y="2296"/>
              <a:ext cx="1815" cy="233"/>
            </a:xfrm>
            <a:prstGeom prst="rect">
              <a:avLst/>
            </a:prstGeom>
            <a:noFill/>
            <a:ln>
              <a:noFill/>
            </a:ln>
            <a:effectLst/>
            <a:extLst>
              <a:ext uri="{909E8E84-426E-40DD-AFC4-6F175D3DCCD1}">
                <a14:hiddenFill xmlns:a14="http://schemas.microsoft.com/office/drawing/2010/main">
                  <a:solidFill>
                    <a:srgbClr val="6666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W</a:t>
              </a:r>
              <a:r>
                <a:rPr lang="en-US" altLang="en-US" b="1" baseline="-25000"/>
                <a:t>ij  </a:t>
              </a:r>
              <a:r>
                <a:rPr lang="en-US" altLang="en-US" b="1"/>
                <a:t>= W</a:t>
              </a:r>
              <a:r>
                <a:rPr lang="en-US" altLang="en-US" b="1" baseline="-25000"/>
                <a:t>ji </a:t>
              </a:r>
              <a:endParaRPr lang="el-GR" altLang="en-US" b="1"/>
            </a:p>
          </p:txBody>
        </p:sp>
      </p:grpSp>
      <p:graphicFrame>
        <p:nvGraphicFramePr>
          <p:cNvPr id="527367" name="Object 7"/>
          <p:cNvGraphicFramePr>
            <a:graphicFrameLocks noChangeAspect="1"/>
          </p:cNvGraphicFramePr>
          <p:nvPr/>
        </p:nvGraphicFramePr>
        <p:xfrm>
          <a:off x="1524001" y="1773239"/>
          <a:ext cx="5940425" cy="2695575"/>
        </p:xfrm>
        <a:graphic>
          <a:graphicData uri="http://schemas.openxmlformats.org/presentationml/2006/ole">
            <mc:AlternateContent xmlns:mc="http://schemas.openxmlformats.org/markup-compatibility/2006">
              <mc:Choice xmlns:v="urn:schemas-microsoft-com:vml" Requires="v">
                <p:oleObj spid="_x0000_s19471" name="Bitmap Image" r:id="rId4" imgW="6780952" imgH="3076190" progId="Paint.Picture">
                  <p:embed/>
                </p:oleObj>
              </mc:Choice>
              <mc:Fallback>
                <p:oleObj name="Bitmap Image" r:id="rId4" imgW="6780952" imgH="3076190" progId="Paint.Picture">
                  <p:embed/>
                  <p:pic>
                    <p:nvPicPr>
                      <p:cNvPr id="527367"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1" y="1773239"/>
                        <a:ext cx="5940425" cy="2695575"/>
                      </a:xfrm>
                      <a:prstGeom prst="rect">
                        <a:avLst/>
                      </a:prstGeom>
                      <a:noFill/>
                      <a:ln>
                        <a:noFill/>
                      </a:ln>
                      <a:effectLst/>
                      <a:extLst>
                        <a:ext uri="{909E8E84-426E-40DD-AFC4-6F175D3DCCD1}">
                          <a14:hiddenFill xmlns:a14="http://schemas.microsoft.com/office/drawing/2010/main">
                            <a:solidFill>
                              <a:srgbClr val="6666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527368"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72464" y="4619625"/>
            <a:ext cx="3960812" cy="2238375"/>
          </a:xfrm>
          <a:prstGeom prst="rect">
            <a:avLst/>
          </a:prstGeom>
          <a:noFill/>
          <a:ln>
            <a:noFill/>
          </a:ln>
          <a:effectLst/>
          <a:extLst>
            <a:ext uri="{909E8E84-426E-40DD-AFC4-6F175D3DCCD1}">
              <a14:hiddenFill xmlns:a14="http://schemas.microsoft.com/office/drawing/2010/main">
                <a:solidFill>
                  <a:srgbClr val="6666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7371" name="Text Box 11"/>
          <p:cNvSpPr txBox="1">
            <a:spLocks noChangeArrowheads="1"/>
          </p:cNvSpPr>
          <p:nvPr/>
        </p:nvSpPr>
        <p:spPr bwMode="auto">
          <a:xfrm>
            <a:off x="1165186" y="5379414"/>
            <a:ext cx="5148263" cy="946150"/>
          </a:xfrm>
          <a:prstGeom prst="rect">
            <a:avLst/>
          </a:prstGeom>
          <a:noFill/>
          <a:ln>
            <a:noFill/>
          </a:ln>
          <a:effectLst/>
          <a:extLst>
            <a:ext uri="{909E8E84-426E-40DD-AFC4-6F175D3DCCD1}">
              <a14:hiddenFill xmlns:a14="http://schemas.microsoft.com/office/drawing/2010/main">
                <a:solidFill>
                  <a:srgbClr val="6666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b="1" dirty="0">
                <a:latin typeface="Times New Roman" panose="02020603050405020304" pitchFamily="18" charset="0"/>
                <a:cs typeface="Times New Roman" panose="02020603050405020304" pitchFamily="18" charset="0"/>
              </a:rPr>
              <a:t>C</a:t>
            </a:r>
            <a:r>
              <a:rPr lang="en-US" altLang="en-US" sz="2800" b="1" dirty="0" smtClean="0">
                <a:latin typeface="Times New Roman" panose="02020603050405020304" pitchFamily="18" charset="0"/>
                <a:cs typeface="Times New Roman" panose="02020603050405020304" pitchFamily="18" charset="0"/>
              </a:rPr>
              <a:t>an </a:t>
            </a:r>
            <a:r>
              <a:rPr lang="en-US" altLang="en-US" sz="2800" b="1" dirty="0">
                <a:latin typeface="Times New Roman" panose="02020603050405020304" pitchFamily="18" charset="0"/>
                <a:cs typeface="Times New Roman" panose="02020603050405020304" pitchFamily="18" charset="0"/>
              </a:rPr>
              <a:t>be thought of </a:t>
            </a:r>
            <a:r>
              <a:rPr lang="en-US" altLang="en-US" sz="2800" b="1" dirty="0" smtClean="0">
                <a:latin typeface="Times New Roman" panose="02020603050405020304" pitchFamily="18" charset="0"/>
                <a:cs typeface="Times New Roman" panose="02020603050405020304" pitchFamily="18" charset="0"/>
              </a:rPr>
              <a:t>as  </a:t>
            </a:r>
            <a:r>
              <a:rPr lang="en-US" altLang="en-US" sz="2800" b="1" dirty="0">
                <a:latin typeface="Times New Roman" panose="02020603050405020304" pitchFamily="18" charset="0"/>
                <a:cs typeface="Times New Roman" panose="02020603050405020304" pitchFamily="18" charset="0"/>
              </a:rPr>
              <a:t>an Energy minimization process</a:t>
            </a:r>
            <a:r>
              <a:rPr lang="en-US" altLang="en-US" b="1" dirty="0">
                <a:latin typeface="Times New Roman" panose="02020603050405020304" pitchFamily="18" charset="0"/>
                <a:cs typeface="Times New Roman" panose="02020603050405020304" pitchFamily="18" charset="0"/>
              </a:rPr>
              <a:t> </a:t>
            </a:r>
            <a:endParaRPr lang="el-GR" altLang="en-US" b="1" dirty="0">
              <a:latin typeface="Times New Roman" panose="02020603050405020304" pitchFamily="18" charset="0"/>
              <a:cs typeface="Times New Roman" panose="02020603050405020304" pitchFamily="18" charset="0"/>
            </a:endParaRPr>
          </a:p>
        </p:txBody>
      </p:sp>
      <p:sp>
        <p:nvSpPr>
          <p:cNvPr id="527372" name="Text Box 12"/>
          <p:cNvSpPr txBox="1">
            <a:spLocks noChangeArrowheads="1"/>
          </p:cNvSpPr>
          <p:nvPr/>
        </p:nvSpPr>
        <p:spPr bwMode="auto">
          <a:xfrm>
            <a:off x="9584301" y="127322"/>
            <a:ext cx="2449512" cy="584775"/>
          </a:xfrm>
          <a:prstGeom prst="rect">
            <a:avLst/>
          </a:prstGeom>
          <a:noFill/>
          <a:ln>
            <a:noFill/>
          </a:ln>
          <a:effectLst/>
          <a:extLst>
            <a:ext uri="{909E8E84-426E-40DD-AFC4-6F175D3DCCD1}">
              <a14:hiddenFill xmlns:a14="http://schemas.microsoft.com/office/drawing/2010/main">
                <a:solidFill>
                  <a:srgbClr val="6666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3200" b="1" dirty="0">
                <a:latin typeface="Times New Roman" panose="02020603050405020304" pitchFamily="18" charset="0"/>
                <a:cs typeface="Times New Roman" panose="02020603050405020304" pitchFamily="18" charset="0"/>
              </a:rPr>
              <a:t>3</a:t>
            </a:r>
            <a:r>
              <a:rPr lang="en-US" altLang="en-US" sz="3200" b="1" baseline="30000" dirty="0">
                <a:latin typeface="Times New Roman" panose="02020603050405020304" pitchFamily="18" charset="0"/>
                <a:cs typeface="Times New Roman" panose="02020603050405020304" pitchFamily="18" charset="0"/>
              </a:rPr>
              <a:t>rd</a:t>
            </a:r>
            <a:r>
              <a:rPr lang="en-US" altLang="en-US" sz="3200" b="1" dirty="0">
                <a:latin typeface="Times New Roman" panose="02020603050405020304" pitchFamily="18" charset="0"/>
                <a:cs typeface="Times New Roman" panose="02020603050405020304" pitchFamily="18" charset="0"/>
              </a:rPr>
              <a:t>  Example</a:t>
            </a:r>
            <a:endParaRPr lang="el-GR" altLang="en-US" sz="3200" b="1" dirty="0">
              <a:latin typeface="Times New Roman" panose="02020603050405020304" pitchFamily="18" charset="0"/>
              <a:cs typeface="Times New Roman" panose="02020603050405020304" pitchFamily="18" charset="0"/>
            </a:endParaRPr>
          </a:p>
        </p:txBody>
      </p:sp>
      <p:sp>
        <p:nvSpPr>
          <p:cNvPr id="2" name="Rectangle 1"/>
          <p:cNvSpPr/>
          <p:nvPr/>
        </p:nvSpPr>
        <p:spPr>
          <a:xfrm>
            <a:off x="362673" y="240721"/>
            <a:ext cx="5725611" cy="1077218"/>
          </a:xfrm>
          <a:prstGeom prst="rect">
            <a:avLst/>
          </a:prstGeom>
        </p:spPr>
        <p:txBody>
          <a:bodyPr wrap="square">
            <a:spAutoFit/>
          </a:bodyPr>
          <a:lstStyle/>
          <a:p>
            <a:pPr>
              <a:spcBef>
                <a:spcPct val="50000"/>
              </a:spcBef>
            </a:pPr>
            <a:r>
              <a:rPr lang="en-US" altLang="en-US" sz="3200" b="1" dirty="0">
                <a:latin typeface="Times New Roman" panose="02020603050405020304" pitchFamily="18" charset="0"/>
                <a:cs typeface="Times New Roman" panose="02020603050405020304" pitchFamily="18" charset="0"/>
              </a:rPr>
              <a:t>A </a:t>
            </a:r>
            <a:r>
              <a:rPr lang="en-US" altLang="en-US" sz="3200" b="1" dirty="0" smtClean="0">
                <a:latin typeface="Times New Roman" panose="02020603050405020304" pitchFamily="18" charset="0"/>
                <a:cs typeface="Times New Roman" panose="02020603050405020304" pitchFamily="18" charset="0"/>
              </a:rPr>
              <a:t>5-neurons </a:t>
            </a:r>
            <a:r>
              <a:rPr lang="en-US" altLang="en-US" sz="3200" b="1" dirty="0">
                <a:latin typeface="Times New Roman" panose="02020603050405020304" pitchFamily="18" charset="0"/>
                <a:cs typeface="Times New Roman" panose="02020603050405020304" pitchFamily="18" charset="0"/>
              </a:rPr>
              <a:t>Hopfield </a:t>
            </a:r>
            <a:r>
              <a:rPr lang="en-US" altLang="en-US" sz="3200" b="1" dirty="0" smtClean="0">
                <a:latin typeface="Times New Roman" panose="02020603050405020304" pitchFamily="18" charset="0"/>
                <a:cs typeface="Times New Roman" panose="02020603050405020304" pitchFamily="18" charset="0"/>
              </a:rPr>
              <a:t>network with its weight matrix</a:t>
            </a:r>
            <a:endParaRPr lang="el-GR" alt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1801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27367"/>
                                        </p:tgtEl>
                                        <p:attrNameLst>
                                          <p:attrName>style.visibility</p:attrName>
                                        </p:attrNameLst>
                                      </p:cBhvr>
                                      <p:to>
                                        <p:strVal val="visible"/>
                                      </p:to>
                                    </p:set>
                                    <p:animEffect transition="in" filter="dissolve">
                                      <p:cBhvr>
                                        <p:cTn id="7" dur="500"/>
                                        <p:tgtEl>
                                          <p:spTgt spid="527367"/>
                                        </p:tgtEl>
                                      </p:cBhvr>
                                    </p:animEffect>
                                  </p:childTnLst>
                                </p:cTn>
                              </p:par>
                              <p:par>
                                <p:cTn id="8" presetID="9" presetClass="entr" presetSubtype="0" fill="hold" nodeType="withEffect">
                                  <p:stCondLst>
                                    <p:cond delay="0"/>
                                  </p:stCondLst>
                                  <p:childTnLst>
                                    <p:set>
                                      <p:cBhvr>
                                        <p:cTn id="9" dur="1" fill="hold">
                                          <p:stCondLst>
                                            <p:cond delay="0"/>
                                          </p:stCondLst>
                                        </p:cTn>
                                        <p:tgtEl>
                                          <p:spTgt spid="527369"/>
                                        </p:tgtEl>
                                        <p:attrNameLst>
                                          <p:attrName>style.visibility</p:attrName>
                                        </p:attrNameLst>
                                      </p:cBhvr>
                                      <p:to>
                                        <p:strVal val="visible"/>
                                      </p:to>
                                    </p:set>
                                    <p:animEffect transition="in" filter="dissolve">
                                      <p:cBhvr>
                                        <p:cTn id="10" dur="1000"/>
                                        <p:tgtEl>
                                          <p:spTgt spid="52736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527368"/>
                                        </p:tgtEl>
                                        <p:attrNameLst>
                                          <p:attrName>style.visibility</p:attrName>
                                        </p:attrNameLst>
                                      </p:cBhvr>
                                      <p:to>
                                        <p:strVal val="visible"/>
                                      </p:to>
                                    </p:set>
                                    <p:animEffect transition="in" filter="dissolve">
                                      <p:cBhvr>
                                        <p:cTn id="15" dur="1000"/>
                                        <p:tgtEl>
                                          <p:spTgt spid="527368"/>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527371"/>
                                        </p:tgtEl>
                                        <p:attrNameLst>
                                          <p:attrName>style.visibility</p:attrName>
                                        </p:attrNameLst>
                                      </p:cBhvr>
                                      <p:to>
                                        <p:strVal val="visible"/>
                                      </p:to>
                                    </p:set>
                                    <p:animEffect transition="in" filter="dissolve">
                                      <p:cBhvr>
                                        <p:cTn id="18" dur="1000"/>
                                        <p:tgtEl>
                                          <p:spTgt spid="5273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737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28600" y="176213"/>
            <a:ext cx="7772400" cy="457200"/>
          </a:xfrm>
        </p:spPr>
        <p:txBody>
          <a:bodyPr>
            <a:normAutofit fontScale="90000"/>
          </a:bodyPr>
          <a:lstStyle/>
          <a:p>
            <a:r>
              <a:rPr lang="nb-NO" altLang="en-US" sz="3600" b="1" dirty="0">
                <a:latin typeface="Times New Roman" panose="02020603050405020304" pitchFamily="18" charset="0"/>
                <a:cs typeface="Times New Roman" panose="02020603050405020304" pitchFamily="18" charset="0"/>
              </a:rPr>
              <a:t>Hopfield Network </a:t>
            </a:r>
            <a:r>
              <a:rPr lang="nb-NO" altLang="en-US" sz="3600" b="1" dirty="0" smtClean="0">
                <a:latin typeface="Times New Roman" panose="02020603050405020304" pitchFamily="18" charset="0"/>
                <a:cs typeface="Times New Roman" panose="02020603050405020304" pitchFamily="18" charset="0"/>
              </a:rPr>
              <a:t>Example (1)</a:t>
            </a:r>
            <a:endParaRPr lang="nb-NO" altLang="en-US" b="1" dirty="0">
              <a:latin typeface="Times New Roman" panose="02020603050405020304" pitchFamily="18" charset="0"/>
              <a:cs typeface="Times New Roman" panose="02020603050405020304" pitchFamily="18" charset="0"/>
            </a:endParaRPr>
          </a:p>
        </p:txBody>
      </p:sp>
      <p:sp>
        <p:nvSpPr>
          <p:cNvPr id="14369" name="Line 33"/>
          <p:cNvSpPr>
            <a:spLocks noChangeShapeType="1"/>
          </p:cNvSpPr>
          <p:nvPr/>
        </p:nvSpPr>
        <p:spPr bwMode="auto">
          <a:xfrm>
            <a:off x="4114800" y="1752600"/>
            <a:ext cx="76200" cy="76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4370" name="Line 34"/>
          <p:cNvSpPr>
            <a:spLocks noChangeShapeType="1"/>
          </p:cNvSpPr>
          <p:nvPr/>
        </p:nvSpPr>
        <p:spPr bwMode="auto">
          <a:xfrm flipH="1">
            <a:off x="4114800" y="1752600"/>
            <a:ext cx="76200" cy="76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4373" name="Rectangle 37"/>
          <p:cNvSpPr>
            <a:spLocks noChangeArrowheads="1"/>
          </p:cNvSpPr>
          <p:nvPr/>
        </p:nvSpPr>
        <p:spPr bwMode="auto">
          <a:xfrm flipH="1">
            <a:off x="3810000" y="1676400"/>
            <a:ext cx="457200" cy="457200"/>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4374" name="Rectangle 38"/>
          <p:cNvSpPr>
            <a:spLocks noChangeArrowheads="1"/>
          </p:cNvSpPr>
          <p:nvPr/>
        </p:nvSpPr>
        <p:spPr bwMode="auto">
          <a:xfrm flipH="1">
            <a:off x="3352800" y="2133600"/>
            <a:ext cx="457200" cy="457200"/>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4375" name="Rectangle 39"/>
          <p:cNvSpPr>
            <a:spLocks noChangeArrowheads="1"/>
          </p:cNvSpPr>
          <p:nvPr/>
        </p:nvSpPr>
        <p:spPr bwMode="auto">
          <a:xfrm flipH="1">
            <a:off x="3810000" y="2133600"/>
            <a:ext cx="457200" cy="457200"/>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4376" name="Rectangle 40"/>
          <p:cNvSpPr>
            <a:spLocks noChangeArrowheads="1"/>
          </p:cNvSpPr>
          <p:nvPr/>
        </p:nvSpPr>
        <p:spPr bwMode="auto">
          <a:xfrm flipH="1">
            <a:off x="3352800" y="1676400"/>
            <a:ext cx="457200" cy="457200"/>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4377" name="Text Box 41"/>
          <p:cNvSpPr txBox="1">
            <a:spLocks noChangeArrowheads="1"/>
          </p:cNvSpPr>
          <p:nvPr/>
        </p:nvSpPr>
        <p:spPr bwMode="auto">
          <a:xfrm>
            <a:off x="3429000" y="1752600"/>
            <a:ext cx="28886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nb-NO" altLang="en-US" sz="1600">
                <a:latin typeface="Times New Roman" panose="02020603050405020304" pitchFamily="18" charset="0"/>
                <a:cs typeface="Times New Roman" panose="02020603050405020304" pitchFamily="18" charset="0"/>
              </a:rPr>
              <a:t>1</a:t>
            </a:r>
            <a:endParaRPr lang="nb-NO" altLang="en-US">
              <a:latin typeface="Times New Roman" panose="02020603050405020304" pitchFamily="18" charset="0"/>
              <a:cs typeface="Times New Roman" panose="02020603050405020304" pitchFamily="18" charset="0"/>
            </a:endParaRPr>
          </a:p>
        </p:txBody>
      </p:sp>
      <p:sp>
        <p:nvSpPr>
          <p:cNvPr id="14378" name="Text Box 42"/>
          <p:cNvSpPr txBox="1">
            <a:spLocks noChangeArrowheads="1"/>
          </p:cNvSpPr>
          <p:nvPr/>
        </p:nvSpPr>
        <p:spPr bwMode="auto">
          <a:xfrm>
            <a:off x="3429000" y="2209800"/>
            <a:ext cx="28886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nb-NO" altLang="en-US" sz="1600">
                <a:latin typeface="Times New Roman" panose="02020603050405020304" pitchFamily="18" charset="0"/>
                <a:cs typeface="Times New Roman" panose="02020603050405020304" pitchFamily="18" charset="0"/>
              </a:rPr>
              <a:t>3</a:t>
            </a:r>
            <a:endParaRPr lang="nb-NO" altLang="en-US">
              <a:latin typeface="Times New Roman" panose="02020603050405020304" pitchFamily="18" charset="0"/>
              <a:cs typeface="Times New Roman" panose="02020603050405020304" pitchFamily="18" charset="0"/>
            </a:endParaRPr>
          </a:p>
        </p:txBody>
      </p:sp>
      <p:sp>
        <p:nvSpPr>
          <p:cNvPr id="14379" name="Text Box 43"/>
          <p:cNvSpPr txBox="1">
            <a:spLocks noChangeArrowheads="1"/>
          </p:cNvSpPr>
          <p:nvPr/>
        </p:nvSpPr>
        <p:spPr bwMode="auto">
          <a:xfrm>
            <a:off x="3886200" y="2209800"/>
            <a:ext cx="28886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nb-NO" altLang="en-US" sz="1600">
                <a:latin typeface="Times New Roman" panose="02020603050405020304" pitchFamily="18" charset="0"/>
                <a:cs typeface="Times New Roman" panose="02020603050405020304" pitchFamily="18" charset="0"/>
              </a:rPr>
              <a:t>4</a:t>
            </a:r>
            <a:endParaRPr lang="nb-NO" altLang="en-US">
              <a:latin typeface="Times New Roman" panose="02020603050405020304" pitchFamily="18" charset="0"/>
              <a:cs typeface="Times New Roman" panose="02020603050405020304" pitchFamily="18" charset="0"/>
            </a:endParaRPr>
          </a:p>
        </p:txBody>
      </p:sp>
      <p:sp>
        <p:nvSpPr>
          <p:cNvPr id="14380" name="Text Box 44"/>
          <p:cNvSpPr txBox="1">
            <a:spLocks noChangeArrowheads="1"/>
          </p:cNvSpPr>
          <p:nvPr/>
        </p:nvSpPr>
        <p:spPr bwMode="auto">
          <a:xfrm>
            <a:off x="3886200" y="1752600"/>
            <a:ext cx="28886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nb-NO" altLang="en-US" sz="1600">
                <a:latin typeface="Times New Roman" panose="02020603050405020304" pitchFamily="18" charset="0"/>
                <a:cs typeface="Times New Roman" panose="02020603050405020304" pitchFamily="18" charset="0"/>
              </a:rPr>
              <a:t>2</a:t>
            </a:r>
            <a:endParaRPr lang="nb-NO" altLang="en-US">
              <a:latin typeface="Times New Roman" panose="02020603050405020304" pitchFamily="18" charset="0"/>
              <a:cs typeface="Times New Roman" panose="02020603050405020304" pitchFamily="18" charset="0"/>
            </a:endParaRPr>
          </a:p>
        </p:txBody>
      </p:sp>
      <p:sp>
        <p:nvSpPr>
          <p:cNvPr id="14382" name="Line 46"/>
          <p:cNvSpPr>
            <a:spLocks noChangeShapeType="1"/>
          </p:cNvSpPr>
          <p:nvPr/>
        </p:nvSpPr>
        <p:spPr bwMode="auto">
          <a:xfrm>
            <a:off x="4114800" y="2209800"/>
            <a:ext cx="76200" cy="76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4383" name="Line 47"/>
          <p:cNvSpPr>
            <a:spLocks noChangeShapeType="1"/>
          </p:cNvSpPr>
          <p:nvPr/>
        </p:nvSpPr>
        <p:spPr bwMode="auto">
          <a:xfrm flipH="1">
            <a:off x="4114800" y="2209800"/>
            <a:ext cx="76200" cy="76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4385" name="Line 49"/>
          <p:cNvSpPr>
            <a:spLocks noChangeShapeType="1"/>
          </p:cNvSpPr>
          <p:nvPr/>
        </p:nvSpPr>
        <p:spPr bwMode="auto">
          <a:xfrm>
            <a:off x="3657600" y="1752600"/>
            <a:ext cx="76200" cy="76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4386" name="Line 50"/>
          <p:cNvSpPr>
            <a:spLocks noChangeShapeType="1"/>
          </p:cNvSpPr>
          <p:nvPr/>
        </p:nvSpPr>
        <p:spPr bwMode="auto">
          <a:xfrm flipH="1">
            <a:off x="3657600" y="1752600"/>
            <a:ext cx="76200" cy="76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4389" name="Line 53"/>
          <p:cNvSpPr>
            <a:spLocks noChangeShapeType="1"/>
          </p:cNvSpPr>
          <p:nvPr/>
        </p:nvSpPr>
        <p:spPr bwMode="auto">
          <a:xfrm>
            <a:off x="4114800" y="1752600"/>
            <a:ext cx="76200" cy="76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4390" name="Line 54"/>
          <p:cNvSpPr>
            <a:spLocks noChangeShapeType="1"/>
          </p:cNvSpPr>
          <p:nvPr/>
        </p:nvSpPr>
        <p:spPr bwMode="auto">
          <a:xfrm flipH="1">
            <a:off x="4114800" y="1752600"/>
            <a:ext cx="76200" cy="76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grpSp>
        <p:nvGrpSpPr>
          <p:cNvPr id="14399" name="Group 63"/>
          <p:cNvGrpSpPr>
            <a:grpSpLocks/>
          </p:cNvGrpSpPr>
          <p:nvPr/>
        </p:nvGrpSpPr>
        <p:grpSpPr bwMode="auto">
          <a:xfrm>
            <a:off x="4495800" y="1676400"/>
            <a:ext cx="914400" cy="914400"/>
            <a:chOff x="816" y="1104"/>
            <a:chExt cx="576" cy="576"/>
          </a:xfrm>
        </p:grpSpPr>
        <p:sp>
          <p:nvSpPr>
            <p:cNvPr id="14400" name="Rectangle 64"/>
            <p:cNvSpPr>
              <a:spLocks noChangeArrowheads="1"/>
            </p:cNvSpPr>
            <p:nvPr/>
          </p:nvSpPr>
          <p:spPr bwMode="auto">
            <a:xfrm>
              <a:off x="816" y="1104"/>
              <a:ext cx="288" cy="288"/>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4401" name="Rectangle 65"/>
            <p:cNvSpPr>
              <a:spLocks noChangeArrowheads="1"/>
            </p:cNvSpPr>
            <p:nvPr/>
          </p:nvSpPr>
          <p:spPr bwMode="auto">
            <a:xfrm>
              <a:off x="1104" y="1392"/>
              <a:ext cx="288" cy="288"/>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4402" name="Rectangle 66"/>
            <p:cNvSpPr>
              <a:spLocks noChangeArrowheads="1"/>
            </p:cNvSpPr>
            <p:nvPr/>
          </p:nvSpPr>
          <p:spPr bwMode="auto">
            <a:xfrm>
              <a:off x="816" y="1392"/>
              <a:ext cx="288" cy="288"/>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4403" name="Rectangle 67"/>
            <p:cNvSpPr>
              <a:spLocks noChangeArrowheads="1"/>
            </p:cNvSpPr>
            <p:nvPr/>
          </p:nvSpPr>
          <p:spPr bwMode="auto">
            <a:xfrm>
              <a:off x="1104" y="1104"/>
              <a:ext cx="288" cy="288"/>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4404" name="Text Box 68"/>
            <p:cNvSpPr txBox="1">
              <a:spLocks noChangeArrowheads="1"/>
            </p:cNvSpPr>
            <p:nvPr/>
          </p:nvSpPr>
          <p:spPr bwMode="auto">
            <a:xfrm>
              <a:off x="854" y="1143"/>
              <a:ext cx="18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nb-NO" altLang="en-US" sz="1600">
                  <a:latin typeface="Times New Roman" panose="02020603050405020304" pitchFamily="18" charset="0"/>
                  <a:cs typeface="Times New Roman" panose="02020603050405020304" pitchFamily="18" charset="0"/>
                </a:rPr>
                <a:t>1</a:t>
              </a:r>
              <a:endParaRPr lang="nb-NO" altLang="en-US">
                <a:latin typeface="Times New Roman" panose="02020603050405020304" pitchFamily="18" charset="0"/>
                <a:cs typeface="Times New Roman" panose="02020603050405020304" pitchFamily="18" charset="0"/>
              </a:endParaRPr>
            </a:p>
          </p:txBody>
        </p:sp>
        <p:sp>
          <p:nvSpPr>
            <p:cNvPr id="14405" name="Text Box 69"/>
            <p:cNvSpPr txBox="1">
              <a:spLocks noChangeArrowheads="1"/>
            </p:cNvSpPr>
            <p:nvPr/>
          </p:nvSpPr>
          <p:spPr bwMode="auto">
            <a:xfrm>
              <a:off x="864" y="1440"/>
              <a:ext cx="18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nb-NO" altLang="en-US" sz="1600">
                  <a:latin typeface="Times New Roman" panose="02020603050405020304" pitchFamily="18" charset="0"/>
                  <a:cs typeface="Times New Roman" panose="02020603050405020304" pitchFamily="18" charset="0"/>
                </a:rPr>
                <a:t>3</a:t>
              </a:r>
              <a:endParaRPr lang="nb-NO" altLang="en-US">
                <a:latin typeface="Times New Roman" panose="02020603050405020304" pitchFamily="18" charset="0"/>
                <a:cs typeface="Times New Roman" panose="02020603050405020304" pitchFamily="18" charset="0"/>
              </a:endParaRPr>
            </a:p>
          </p:txBody>
        </p:sp>
        <p:sp>
          <p:nvSpPr>
            <p:cNvPr id="14406" name="Text Box 70"/>
            <p:cNvSpPr txBox="1">
              <a:spLocks noChangeArrowheads="1"/>
            </p:cNvSpPr>
            <p:nvPr/>
          </p:nvSpPr>
          <p:spPr bwMode="auto">
            <a:xfrm>
              <a:off x="1152" y="1440"/>
              <a:ext cx="18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nb-NO" altLang="en-US" sz="1600">
                  <a:latin typeface="Times New Roman" panose="02020603050405020304" pitchFamily="18" charset="0"/>
                  <a:cs typeface="Times New Roman" panose="02020603050405020304" pitchFamily="18" charset="0"/>
                </a:rPr>
                <a:t>4</a:t>
              </a:r>
              <a:endParaRPr lang="nb-NO" altLang="en-US">
                <a:latin typeface="Times New Roman" panose="02020603050405020304" pitchFamily="18" charset="0"/>
                <a:cs typeface="Times New Roman" panose="02020603050405020304" pitchFamily="18" charset="0"/>
              </a:endParaRPr>
            </a:p>
          </p:txBody>
        </p:sp>
        <p:sp>
          <p:nvSpPr>
            <p:cNvPr id="14407" name="Text Box 71"/>
            <p:cNvSpPr txBox="1">
              <a:spLocks noChangeArrowheads="1"/>
            </p:cNvSpPr>
            <p:nvPr/>
          </p:nvSpPr>
          <p:spPr bwMode="auto">
            <a:xfrm>
              <a:off x="1152" y="1152"/>
              <a:ext cx="18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nb-NO" altLang="en-US" sz="1600">
                  <a:latin typeface="Times New Roman" panose="02020603050405020304" pitchFamily="18" charset="0"/>
                  <a:cs typeface="Times New Roman" panose="02020603050405020304" pitchFamily="18" charset="0"/>
                </a:rPr>
                <a:t>2</a:t>
              </a:r>
              <a:endParaRPr lang="nb-NO" altLang="en-US">
                <a:latin typeface="Times New Roman" panose="02020603050405020304" pitchFamily="18" charset="0"/>
                <a:cs typeface="Times New Roman" panose="02020603050405020304" pitchFamily="18" charset="0"/>
              </a:endParaRPr>
            </a:p>
          </p:txBody>
        </p:sp>
      </p:grpSp>
      <p:grpSp>
        <p:nvGrpSpPr>
          <p:cNvPr id="14408" name="Group 72"/>
          <p:cNvGrpSpPr>
            <a:grpSpLocks/>
          </p:cNvGrpSpPr>
          <p:nvPr/>
        </p:nvGrpSpPr>
        <p:grpSpPr bwMode="auto">
          <a:xfrm>
            <a:off x="5181600" y="1752600"/>
            <a:ext cx="76200" cy="76200"/>
            <a:chOff x="2688" y="2976"/>
            <a:chExt cx="48" cy="48"/>
          </a:xfrm>
        </p:grpSpPr>
        <p:sp>
          <p:nvSpPr>
            <p:cNvPr id="14409" name="Line 73"/>
            <p:cNvSpPr>
              <a:spLocks noChangeShapeType="1"/>
            </p:cNvSpPr>
            <p:nvPr/>
          </p:nvSpPr>
          <p:spPr bwMode="auto">
            <a:xfrm>
              <a:off x="2688" y="2976"/>
              <a:ext cx="48" cy="4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4410" name="Line 74"/>
            <p:cNvSpPr>
              <a:spLocks noChangeShapeType="1"/>
            </p:cNvSpPr>
            <p:nvPr/>
          </p:nvSpPr>
          <p:spPr bwMode="auto">
            <a:xfrm flipH="1">
              <a:off x="2688" y="2976"/>
              <a:ext cx="48" cy="4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grpSp>
      <p:grpSp>
        <p:nvGrpSpPr>
          <p:cNvPr id="14411" name="Group 75"/>
          <p:cNvGrpSpPr>
            <a:grpSpLocks/>
          </p:cNvGrpSpPr>
          <p:nvPr/>
        </p:nvGrpSpPr>
        <p:grpSpPr bwMode="auto">
          <a:xfrm>
            <a:off x="4800600" y="2209800"/>
            <a:ext cx="76200" cy="76200"/>
            <a:chOff x="2688" y="2976"/>
            <a:chExt cx="48" cy="48"/>
          </a:xfrm>
        </p:grpSpPr>
        <p:sp>
          <p:nvSpPr>
            <p:cNvPr id="14412" name="Line 76"/>
            <p:cNvSpPr>
              <a:spLocks noChangeShapeType="1"/>
            </p:cNvSpPr>
            <p:nvPr/>
          </p:nvSpPr>
          <p:spPr bwMode="auto">
            <a:xfrm>
              <a:off x="2688" y="2976"/>
              <a:ext cx="48" cy="4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4413" name="Line 77"/>
            <p:cNvSpPr>
              <a:spLocks noChangeShapeType="1"/>
            </p:cNvSpPr>
            <p:nvPr/>
          </p:nvSpPr>
          <p:spPr bwMode="auto">
            <a:xfrm flipH="1">
              <a:off x="2688" y="2976"/>
              <a:ext cx="48" cy="4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grpSp>
      <p:sp>
        <p:nvSpPr>
          <p:cNvPr id="14414" name="Text Box 78"/>
          <p:cNvSpPr txBox="1">
            <a:spLocks noChangeArrowheads="1"/>
          </p:cNvSpPr>
          <p:nvPr/>
        </p:nvSpPr>
        <p:spPr bwMode="auto">
          <a:xfrm>
            <a:off x="1905000" y="838200"/>
            <a:ext cx="27939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nb-NO" altLang="en-US" sz="2000" u="sng">
                <a:latin typeface="Times New Roman" panose="02020603050405020304" pitchFamily="18" charset="0"/>
                <a:cs typeface="Times New Roman" panose="02020603050405020304" pitchFamily="18" charset="0"/>
              </a:rPr>
              <a:t>1. Patterns to Remember</a:t>
            </a:r>
            <a:endParaRPr lang="nb-NO" altLang="en-US">
              <a:latin typeface="Times New Roman" panose="02020603050405020304" pitchFamily="18" charset="0"/>
              <a:cs typeface="Times New Roman" panose="02020603050405020304" pitchFamily="18" charset="0"/>
            </a:endParaRPr>
          </a:p>
        </p:txBody>
      </p:sp>
      <p:sp>
        <p:nvSpPr>
          <p:cNvPr id="14415" name="Text Box 79"/>
          <p:cNvSpPr txBox="1">
            <a:spLocks noChangeArrowheads="1"/>
          </p:cNvSpPr>
          <p:nvPr/>
        </p:nvSpPr>
        <p:spPr bwMode="auto">
          <a:xfrm>
            <a:off x="2514600" y="1219200"/>
            <a:ext cx="40588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nb-NO" altLang="en-US" sz="2000">
                <a:latin typeface="Times New Roman" panose="02020603050405020304" pitchFamily="18" charset="0"/>
                <a:cs typeface="Times New Roman" panose="02020603050405020304" pitchFamily="18" charset="0"/>
              </a:rPr>
              <a:t>p</a:t>
            </a:r>
            <a:r>
              <a:rPr lang="nb-NO" altLang="en-US" sz="2000" baseline="-25000">
                <a:latin typeface="Times New Roman" panose="02020603050405020304" pitchFamily="18" charset="0"/>
                <a:cs typeface="Times New Roman" panose="02020603050405020304" pitchFamily="18" charset="0"/>
              </a:rPr>
              <a:t>1</a:t>
            </a:r>
            <a:endParaRPr lang="nb-NO" altLang="en-US">
              <a:latin typeface="Times New Roman" panose="02020603050405020304" pitchFamily="18" charset="0"/>
              <a:cs typeface="Times New Roman" panose="02020603050405020304" pitchFamily="18" charset="0"/>
            </a:endParaRPr>
          </a:p>
        </p:txBody>
      </p:sp>
      <p:sp>
        <p:nvSpPr>
          <p:cNvPr id="14416" name="Text Box 80"/>
          <p:cNvSpPr txBox="1">
            <a:spLocks noChangeArrowheads="1"/>
          </p:cNvSpPr>
          <p:nvPr/>
        </p:nvSpPr>
        <p:spPr bwMode="auto">
          <a:xfrm>
            <a:off x="3641725" y="1233488"/>
            <a:ext cx="40588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nb-NO" altLang="en-US" sz="2000">
                <a:latin typeface="Times New Roman" panose="02020603050405020304" pitchFamily="18" charset="0"/>
                <a:cs typeface="Times New Roman" panose="02020603050405020304" pitchFamily="18" charset="0"/>
              </a:rPr>
              <a:t>p</a:t>
            </a:r>
            <a:r>
              <a:rPr lang="nb-NO" altLang="en-US" sz="2000" baseline="-25000">
                <a:latin typeface="Times New Roman" panose="02020603050405020304" pitchFamily="18" charset="0"/>
                <a:cs typeface="Times New Roman" panose="02020603050405020304" pitchFamily="18" charset="0"/>
              </a:rPr>
              <a:t>2</a:t>
            </a:r>
            <a:endParaRPr lang="nb-NO" altLang="en-US">
              <a:latin typeface="Times New Roman" panose="02020603050405020304" pitchFamily="18" charset="0"/>
              <a:cs typeface="Times New Roman" panose="02020603050405020304" pitchFamily="18" charset="0"/>
            </a:endParaRPr>
          </a:p>
        </p:txBody>
      </p:sp>
      <p:sp>
        <p:nvSpPr>
          <p:cNvPr id="14417" name="Text Box 81"/>
          <p:cNvSpPr txBox="1">
            <a:spLocks noChangeArrowheads="1"/>
          </p:cNvSpPr>
          <p:nvPr/>
        </p:nvSpPr>
        <p:spPr bwMode="auto">
          <a:xfrm>
            <a:off x="4800600" y="1219200"/>
            <a:ext cx="40588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nb-NO" altLang="en-US" sz="2000">
                <a:latin typeface="Times New Roman" panose="02020603050405020304" pitchFamily="18" charset="0"/>
                <a:cs typeface="Times New Roman" panose="02020603050405020304" pitchFamily="18" charset="0"/>
              </a:rPr>
              <a:t>p</a:t>
            </a:r>
            <a:r>
              <a:rPr lang="nb-NO" altLang="en-US" sz="2000" baseline="-25000">
                <a:latin typeface="Times New Roman" panose="02020603050405020304" pitchFamily="18" charset="0"/>
                <a:cs typeface="Times New Roman" panose="02020603050405020304" pitchFamily="18" charset="0"/>
              </a:rPr>
              <a:t>3</a:t>
            </a:r>
            <a:endParaRPr lang="nb-NO" altLang="en-US">
              <a:latin typeface="Times New Roman" panose="02020603050405020304" pitchFamily="18" charset="0"/>
              <a:cs typeface="Times New Roman" panose="02020603050405020304" pitchFamily="18" charset="0"/>
            </a:endParaRPr>
          </a:p>
        </p:txBody>
      </p:sp>
      <p:sp>
        <p:nvSpPr>
          <p:cNvPr id="14418" name="Text Box 82"/>
          <p:cNvSpPr txBox="1">
            <a:spLocks noChangeArrowheads="1"/>
          </p:cNvSpPr>
          <p:nvPr/>
        </p:nvSpPr>
        <p:spPr bwMode="auto">
          <a:xfrm>
            <a:off x="1752601" y="3048001"/>
            <a:ext cx="3239156"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nb-NO" altLang="en-US" sz="2000" u="sng" dirty="0">
                <a:latin typeface="Times New Roman" panose="02020603050405020304" pitchFamily="18" charset="0"/>
                <a:cs typeface="Times New Roman" panose="02020603050405020304" pitchFamily="18" charset="0"/>
              </a:rPr>
              <a:t>2. Hebbian Weight Init:</a:t>
            </a:r>
          </a:p>
          <a:p>
            <a:r>
              <a:rPr lang="nb-NO" altLang="en-US" dirty="0">
                <a:latin typeface="Times New Roman" panose="02020603050405020304" pitchFamily="18" charset="0"/>
                <a:cs typeface="Times New Roman" panose="02020603050405020304" pitchFamily="18" charset="0"/>
              </a:rPr>
              <a:t>   </a:t>
            </a:r>
            <a:r>
              <a:rPr lang="nb-NO" altLang="en-US" sz="1600" dirty="0" smtClean="0">
                <a:latin typeface="Times New Roman" panose="02020603050405020304" pitchFamily="18" charset="0"/>
                <a:cs typeface="Times New Roman" panose="02020603050405020304" pitchFamily="18" charset="0"/>
              </a:rPr>
              <a:t>Avg. </a:t>
            </a:r>
            <a:r>
              <a:rPr lang="nb-NO" altLang="en-US" sz="1600" dirty="0">
                <a:latin typeface="Times New Roman" panose="02020603050405020304" pitchFamily="18" charset="0"/>
                <a:cs typeface="Times New Roman" panose="02020603050405020304" pitchFamily="18" charset="0"/>
              </a:rPr>
              <a:t>Correlations across 3 patterns</a:t>
            </a:r>
            <a:endParaRPr lang="nb-NO" altLang="en-US" dirty="0">
              <a:latin typeface="Times New Roman" panose="02020603050405020304" pitchFamily="18" charset="0"/>
              <a:cs typeface="Times New Roman" panose="02020603050405020304" pitchFamily="18" charset="0"/>
            </a:endParaRPr>
          </a:p>
        </p:txBody>
      </p:sp>
      <p:grpSp>
        <p:nvGrpSpPr>
          <p:cNvPr id="14433" name="Group 97"/>
          <p:cNvGrpSpPr>
            <a:grpSpLocks/>
          </p:cNvGrpSpPr>
          <p:nvPr/>
        </p:nvGrpSpPr>
        <p:grpSpPr bwMode="auto">
          <a:xfrm>
            <a:off x="1981200" y="3733800"/>
            <a:ext cx="2667000" cy="2819400"/>
            <a:chOff x="96" y="2352"/>
            <a:chExt cx="1680" cy="1776"/>
          </a:xfrm>
        </p:grpSpPr>
        <p:sp>
          <p:nvSpPr>
            <p:cNvPr id="14423" name="Text Box 87"/>
            <p:cNvSpPr txBox="1">
              <a:spLocks noChangeArrowheads="1"/>
            </p:cNvSpPr>
            <p:nvPr/>
          </p:nvSpPr>
          <p:spPr bwMode="auto">
            <a:xfrm>
              <a:off x="134" y="2712"/>
              <a:ext cx="15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nb-NO" altLang="en-US">
                  <a:latin typeface="Times New Roman" panose="02020603050405020304" pitchFamily="18" charset="0"/>
                  <a:cs typeface="Times New Roman" panose="02020603050405020304" pitchFamily="18" charset="0"/>
                </a:rPr>
                <a:t>W</a:t>
              </a:r>
              <a:r>
                <a:rPr lang="nb-NO" altLang="en-US" baseline="-25000">
                  <a:latin typeface="Times New Roman" panose="02020603050405020304" pitchFamily="18" charset="0"/>
                  <a:cs typeface="Times New Roman" panose="02020603050405020304" pitchFamily="18" charset="0"/>
                </a:rPr>
                <a:t>12        </a:t>
              </a:r>
              <a:r>
                <a:rPr lang="nb-NO" altLang="en-US">
                  <a:latin typeface="Times New Roman" panose="02020603050405020304" pitchFamily="18" charset="0"/>
                  <a:cs typeface="Times New Roman" panose="02020603050405020304" pitchFamily="18" charset="0"/>
                </a:rPr>
                <a:t>1     1    -1       1/3</a:t>
              </a:r>
            </a:p>
          </p:txBody>
        </p:sp>
        <p:grpSp>
          <p:nvGrpSpPr>
            <p:cNvPr id="14425" name="Group 89"/>
            <p:cNvGrpSpPr>
              <a:grpSpLocks/>
            </p:cNvGrpSpPr>
            <p:nvPr/>
          </p:nvGrpSpPr>
          <p:grpSpPr bwMode="auto">
            <a:xfrm>
              <a:off x="528" y="2352"/>
              <a:ext cx="1200" cy="252"/>
              <a:chOff x="874" y="2295"/>
              <a:chExt cx="1200" cy="252"/>
            </a:xfrm>
          </p:grpSpPr>
          <p:sp>
            <p:nvSpPr>
              <p:cNvPr id="14420" name="Text Box 84"/>
              <p:cNvSpPr txBox="1">
                <a:spLocks noChangeArrowheads="1"/>
              </p:cNvSpPr>
              <p:nvPr/>
            </p:nvSpPr>
            <p:spPr bwMode="auto">
              <a:xfrm>
                <a:off x="874" y="2295"/>
                <a:ext cx="25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nb-NO" altLang="en-US" sz="2000">
                    <a:latin typeface="Times New Roman" panose="02020603050405020304" pitchFamily="18" charset="0"/>
                    <a:cs typeface="Times New Roman" panose="02020603050405020304" pitchFamily="18" charset="0"/>
                  </a:rPr>
                  <a:t>p</a:t>
                </a:r>
                <a:r>
                  <a:rPr lang="nb-NO" altLang="en-US" sz="2000" baseline="-25000">
                    <a:latin typeface="Times New Roman" panose="02020603050405020304" pitchFamily="18" charset="0"/>
                    <a:cs typeface="Times New Roman" panose="02020603050405020304" pitchFamily="18" charset="0"/>
                  </a:rPr>
                  <a:t>1</a:t>
                </a:r>
                <a:endParaRPr lang="nb-NO" altLang="en-US">
                  <a:latin typeface="Times New Roman" panose="02020603050405020304" pitchFamily="18" charset="0"/>
                  <a:cs typeface="Times New Roman" panose="02020603050405020304" pitchFamily="18" charset="0"/>
                </a:endParaRPr>
              </a:p>
            </p:txBody>
          </p:sp>
          <p:sp>
            <p:nvSpPr>
              <p:cNvPr id="14421" name="Text Box 85"/>
              <p:cNvSpPr txBox="1">
                <a:spLocks noChangeArrowheads="1"/>
              </p:cNvSpPr>
              <p:nvPr/>
            </p:nvSpPr>
            <p:spPr bwMode="auto">
              <a:xfrm>
                <a:off x="1104" y="2295"/>
                <a:ext cx="25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nb-NO" altLang="en-US" sz="2000">
                    <a:latin typeface="Times New Roman" panose="02020603050405020304" pitchFamily="18" charset="0"/>
                    <a:cs typeface="Times New Roman" panose="02020603050405020304" pitchFamily="18" charset="0"/>
                  </a:rPr>
                  <a:t>p</a:t>
                </a:r>
                <a:r>
                  <a:rPr lang="nb-NO" altLang="en-US" sz="2000" baseline="-25000">
                    <a:latin typeface="Times New Roman" panose="02020603050405020304" pitchFamily="18" charset="0"/>
                    <a:cs typeface="Times New Roman" panose="02020603050405020304" pitchFamily="18" charset="0"/>
                  </a:rPr>
                  <a:t>2</a:t>
                </a:r>
                <a:endParaRPr lang="nb-NO" altLang="en-US">
                  <a:latin typeface="Times New Roman" panose="02020603050405020304" pitchFamily="18" charset="0"/>
                  <a:cs typeface="Times New Roman" panose="02020603050405020304" pitchFamily="18" charset="0"/>
                </a:endParaRPr>
              </a:p>
            </p:txBody>
          </p:sp>
          <p:sp>
            <p:nvSpPr>
              <p:cNvPr id="14422" name="Text Box 86"/>
              <p:cNvSpPr txBox="1">
                <a:spLocks noChangeArrowheads="1"/>
              </p:cNvSpPr>
              <p:nvPr/>
            </p:nvSpPr>
            <p:spPr bwMode="auto">
              <a:xfrm>
                <a:off x="1344" y="2295"/>
                <a:ext cx="25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nb-NO" altLang="en-US" sz="2000">
                    <a:latin typeface="Times New Roman" panose="02020603050405020304" pitchFamily="18" charset="0"/>
                    <a:cs typeface="Times New Roman" panose="02020603050405020304" pitchFamily="18" charset="0"/>
                  </a:rPr>
                  <a:t>p</a:t>
                </a:r>
                <a:r>
                  <a:rPr lang="nb-NO" altLang="en-US" sz="2000" baseline="-25000">
                    <a:latin typeface="Times New Roman" panose="02020603050405020304" pitchFamily="18" charset="0"/>
                    <a:cs typeface="Times New Roman" panose="02020603050405020304" pitchFamily="18" charset="0"/>
                  </a:rPr>
                  <a:t>3</a:t>
                </a:r>
                <a:endParaRPr lang="nb-NO" altLang="en-US">
                  <a:latin typeface="Times New Roman" panose="02020603050405020304" pitchFamily="18" charset="0"/>
                  <a:cs typeface="Times New Roman" panose="02020603050405020304" pitchFamily="18" charset="0"/>
                </a:endParaRPr>
              </a:p>
            </p:txBody>
          </p:sp>
          <p:sp>
            <p:nvSpPr>
              <p:cNvPr id="14424" name="Text Box 88"/>
              <p:cNvSpPr txBox="1">
                <a:spLocks noChangeArrowheads="1"/>
              </p:cNvSpPr>
              <p:nvPr/>
            </p:nvSpPr>
            <p:spPr bwMode="auto">
              <a:xfrm>
                <a:off x="1718" y="2295"/>
                <a:ext cx="35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nb-NO" altLang="en-US">
                    <a:latin typeface="Times New Roman" panose="02020603050405020304" pitchFamily="18" charset="0"/>
                    <a:cs typeface="Times New Roman" panose="02020603050405020304" pitchFamily="18" charset="0"/>
                  </a:rPr>
                  <a:t>Avg</a:t>
                </a:r>
              </a:p>
            </p:txBody>
          </p:sp>
        </p:grpSp>
        <p:sp>
          <p:nvSpPr>
            <p:cNvPr id="14426" name="Text Box 90"/>
            <p:cNvSpPr txBox="1">
              <a:spLocks noChangeArrowheads="1"/>
            </p:cNvSpPr>
            <p:nvPr/>
          </p:nvSpPr>
          <p:spPr bwMode="auto">
            <a:xfrm>
              <a:off x="144" y="2928"/>
              <a:ext cx="15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nb-NO" altLang="en-US">
                  <a:latin typeface="Times New Roman" panose="02020603050405020304" pitchFamily="18" charset="0"/>
                  <a:cs typeface="Times New Roman" panose="02020603050405020304" pitchFamily="18" charset="0"/>
                </a:rPr>
                <a:t>W</a:t>
              </a:r>
              <a:r>
                <a:rPr lang="nb-NO" altLang="en-US" baseline="-25000">
                  <a:latin typeface="Times New Roman" panose="02020603050405020304" pitchFamily="18" charset="0"/>
                  <a:cs typeface="Times New Roman" panose="02020603050405020304" pitchFamily="18" charset="0"/>
                </a:rPr>
                <a:t>13        </a:t>
              </a:r>
              <a:r>
                <a:rPr lang="nb-NO" altLang="en-US">
                  <a:latin typeface="Times New Roman" panose="02020603050405020304" pitchFamily="18" charset="0"/>
                  <a:cs typeface="Times New Roman" panose="02020603050405020304" pitchFamily="18" charset="0"/>
                </a:rPr>
                <a:t>1    -1    -1      -1/3</a:t>
              </a:r>
            </a:p>
          </p:txBody>
        </p:sp>
        <p:sp>
          <p:nvSpPr>
            <p:cNvPr id="14427" name="Text Box 91"/>
            <p:cNvSpPr txBox="1">
              <a:spLocks noChangeArrowheads="1"/>
            </p:cNvSpPr>
            <p:nvPr/>
          </p:nvSpPr>
          <p:spPr bwMode="auto">
            <a:xfrm>
              <a:off x="144" y="3168"/>
              <a:ext cx="155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nb-NO" altLang="en-US">
                  <a:latin typeface="Times New Roman" panose="02020603050405020304" pitchFamily="18" charset="0"/>
                  <a:cs typeface="Times New Roman" panose="02020603050405020304" pitchFamily="18" charset="0"/>
                </a:rPr>
                <a:t>W</a:t>
              </a:r>
              <a:r>
                <a:rPr lang="nb-NO" altLang="en-US" baseline="-25000">
                  <a:latin typeface="Times New Roman" panose="02020603050405020304" pitchFamily="18" charset="0"/>
                  <a:cs typeface="Times New Roman" panose="02020603050405020304" pitchFamily="18" charset="0"/>
                </a:rPr>
                <a:t>14</a:t>
              </a:r>
              <a:r>
                <a:rPr lang="nb-NO" altLang="en-US">
                  <a:latin typeface="Times New Roman" panose="02020603050405020304" pitchFamily="18" charset="0"/>
                  <a:cs typeface="Times New Roman" panose="02020603050405020304" pitchFamily="18" charset="0"/>
                </a:rPr>
                <a:t>    -1     1     1       1/3</a:t>
              </a:r>
            </a:p>
          </p:txBody>
        </p:sp>
        <p:sp>
          <p:nvSpPr>
            <p:cNvPr id="14428" name="Text Box 92"/>
            <p:cNvSpPr txBox="1">
              <a:spLocks noChangeArrowheads="1"/>
            </p:cNvSpPr>
            <p:nvPr/>
          </p:nvSpPr>
          <p:spPr bwMode="auto">
            <a:xfrm>
              <a:off x="144" y="3408"/>
              <a:ext cx="155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nb-NO" altLang="en-US">
                  <a:latin typeface="Times New Roman" panose="02020603050405020304" pitchFamily="18" charset="0"/>
                  <a:cs typeface="Times New Roman" panose="02020603050405020304" pitchFamily="18" charset="0"/>
                </a:rPr>
                <a:t>W</a:t>
              </a:r>
              <a:r>
                <a:rPr lang="nb-NO" altLang="en-US" baseline="-25000">
                  <a:latin typeface="Times New Roman" panose="02020603050405020304" pitchFamily="18" charset="0"/>
                  <a:cs typeface="Times New Roman" panose="02020603050405020304" pitchFamily="18" charset="0"/>
                </a:rPr>
                <a:t>23</a:t>
              </a:r>
              <a:r>
                <a:rPr lang="nb-NO" altLang="en-US">
                  <a:latin typeface="Times New Roman" panose="02020603050405020304" pitchFamily="18" charset="0"/>
                  <a:cs typeface="Times New Roman" panose="02020603050405020304" pitchFamily="18" charset="0"/>
                </a:rPr>
                <a:t>    1     -1     1       1/3</a:t>
              </a:r>
            </a:p>
          </p:txBody>
        </p:sp>
        <p:sp>
          <p:nvSpPr>
            <p:cNvPr id="14429" name="Text Box 93"/>
            <p:cNvSpPr txBox="1">
              <a:spLocks noChangeArrowheads="1"/>
            </p:cNvSpPr>
            <p:nvPr/>
          </p:nvSpPr>
          <p:spPr bwMode="auto">
            <a:xfrm>
              <a:off x="144" y="3648"/>
              <a:ext cx="15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nb-NO" altLang="en-US">
                  <a:latin typeface="Times New Roman" panose="02020603050405020304" pitchFamily="18" charset="0"/>
                  <a:cs typeface="Times New Roman" panose="02020603050405020304" pitchFamily="18" charset="0"/>
                </a:rPr>
                <a:t>W</a:t>
              </a:r>
              <a:r>
                <a:rPr lang="nb-NO" altLang="en-US" baseline="-25000">
                  <a:latin typeface="Times New Roman" panose="02020603050405020304" pitchFamily="18" charset="0"/>
                  <a:cs typeface="Times New Roman" panose="02020603050405020304" pitchFamily="18" charset="0"/>
                </a:rPr>
                <a:t>24</a:t>
              </a:r>
              <a:r>
                <a:rPr lang="nb-NO" altLang="en-US">
                  <a:latin typeface="Times New Roman" panose="02020603050405020304" pitchFamily="18" charset="0"/>
                  <a:cs typeface="Times New Roman" panose="02020603050405020304" pitchFamily="18" charset="0"/>
                </a:rPr>
                <a:t>   -1      1    -1      -1/3</a:t>
              </a:r>
            </a:p>
          </p:txBody>
        </p:sp>
        <p:sp>
          <p:nvSpPr>
            <p:cNvPr id="14430" name="Text Box 94"/>
            <p:cNvSpPr txBox="1">
              <a:spLocks noChangeArrowheads="1"/>
            </p:cNvSpPr>
            <p:nvPr/>
          </p:nvSpPr>
          <p:spPr bwMode="auto">
            <a:xfrm>
              <a:off x="144" y="3888"/>
              <a:ext cx="152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nb-NO" altLang="en-US">
                  <a:latin typeface="Times New Roman" panose="02020603050405020304" pitchFamily="18" charset="0"/>
                  <a:cs typeface="Times New Roman" panose="02020603050405020304" pitchFamily="18" charset="0"/>
                </a:rPr>
                <a:t>W</a:t>
              </a:r>
              <a:r>
                <a:rPr lang="nb-NO" altLang="en-US" baseline="-25000">
                  <a:latin typeface="Times New Roman" panose="02020603050405020304" pitchFamily="18" charset="0"/>
                  <a:cs typeface="Times New Roman" panose="02020603050405020304" pitchFamily="18" charset="0"/>
                </a:rPr>
                <a:t>34</a:t>
              </a:r>
              <a:r>
                <a:rPr lang="nb-NO" altLang="en-US">
                  <a:latin typeface="Times New Roman" panose="02020603050405020304" pitchFamily="18" charset="0"/>
                  <a:cs typeface="Times New Roman" panose="02020603050405020304" pitchFamily="18" charset="0"/>
                </a:rPr>
                <a:t>   -1     -1    -1       -1</a:t>
              </a:r>
            </a:p>
          </p:txBody>
        </p:sp>
        <p:sp>
          <p:nvSpPr>
            <p:cNvPr id="14431" name="Rectangle 95"/>
            <p:cNvSpPr>
              <a:spLocks noChangeArrowheads="1"/>
            </p:cNvSpPr>
            <p:nvPr/>
          </p:nvSpPr>
          <p:spPr bwMode="auto">
            <a:xfrm>
              <a:off x="1344" y="2688"/>
              <a:ext cx="432" cy="1440"/>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4432" name="Rectangle 96"/>
            <p:cNvSpPr>
              <a:spLocks noChangeArrowheads="1"/>
            </p:cNvSpPr>
            <p:nvPr/>
          </p:nvSpPr>
          <p:spPr bwMode="auto">
            <a:xfrm>
              <a:off x="96" y="2688"/>
              <a:ext cx="432" cy="1440"/>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grpSp>
      <p:grpSp>
        <p:nvGrpSpPr>
          <p:cNvPr id="14456" name="Group 120"/>
          <p:cNvGrpSpPr>
            <a:grpSpLocks/>
          </p:cNvGrpSpPr>
          <p:nvPr/>
        </p:nvGrpSpPr>
        <p:grpSpPr bwMode="auto">
          <a:xfrm>
            <a:off x="6324600" y="1524001"/>
            <a:ext cx="3657600" cy="1928813"/>
            <a:chOff x="3168" y="1728"/>
            <a:chExt cx="2304" cy="1215"/>
          </a:xfrm>
        </p:grpSpPr>
        <p:sp>
          <p:nvSpPr>
            <p:cNvPr id="14435" name="Oval 99"/>
            <p:cNvSpPr>
              <a:spLocks noChangeArrowheads="1"/>
            </p:cNvSpPr>
            <p:nvPr/>
          </p:nvSpPr>
          <p:spPr bwMode="auto">
            <a:xfrm>
              <a:off x="3408" y="1872"/>
              <a:ext cx="240" cy="240"/>
            </a:xfrm>
            <a:prstGeom prst="ellipse">
              <a:avLst/>
            </a:prstGeom>
            <a:solidFill>
              <a:schemeClr val="accent1"/>
            </a:solidFill>
            <a:ln w="952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nb-NO" altLang="en-US" sz="1600">
                  <a:latin typeface="Times New Roman" panose="02020603050405020304" pitchFamily="18" charset="0"/>
                  <a:cs typeface="Times New Roman" panose="02020603050405020304" pitchFamily="18" charset="0"/>
                </a:rPr>
                <a:t>1</a:t>
              </a:r>
              <a:endParaRPr lang="nb-NO" altLang="en-US">
                <a:latin typeface="Times New Roman" panose="02020603050405020304" pitchFamily="18" charset="0"/>
                <a:cs typeface="Times New Roman" panose="02020603050405020304" pitchFamily="18" charset="0"/>
              </a:endParaRPr>
            </a:p>
          </p:txBody>
        </p:sp>
        <p:sp>
          <p:nvSpPr>
            <p:cNvPr id="14436" name="Oval 100"/>
            <p:cNvSpPr>
              <a:spLocks noChangeArrowheads="1"/>
            </p:cNvSpPr>
            <p:nvPr/>
          </p:nvSpPr>
          <p:spPr bwMode="auto">
            <a:xfrm>
              <a:off x="3408" y="2592"/>
              <a:ext cx="240" cy="240"/>
            </a:xfrm>
            <a:prstGeom prst="ellipse">
              <a:avLst/>
            </a:prstGeom>
            <a:solidFill>
              <a:schemeClr val="accent1"/>
            </a:solidFill>
            <a:ln w="952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nb-NO" altLang="en-US" sz="1600">
                  <a:latin typeface="Times New Roman" panose="02020603050405020304" pitchFamily="18" charset="0"/>
                  <a:cs typeface="Times New Roman" panose="02020603050405020304" pitchFamily="18" charset="0"/>
                </a:rPr>
                <a:t>3</a:t>
              </a:r>
              <a:endParaRPr lang="nb-NO" altLang="en-US">
                <a:latin typeface="Times New Roman" panose="02020603050405020304" pitchFamily="18" charset="0"/>
                <a:cs typeface="Times New Roman" panose="02020603050405020304" pitchFamily="18" charset="0"/>
              </a:endParaRPr>
            </a:p>
          </p:txBody>
        </p:sp>
        <p:sp>
          <p:nvSpPr>
            <p:cNvPr id="14437" name="Oval 101"/>
            <p:cNvSpPr>
              <a:spLocks noChangeArrowheads="1"/>
            </p:cNvSpPr>
            <p:nvPr/>
          </p:nvSpPr>
          <p:spPr bwMode="auto">
            <a:xfrm>
              <a:off x="4320" y="2544"/>
              <a:ext cx="240" cy="240"/>
            </a:xfrm>
            <a:prstGeom prst="ellipse">
              <a:avLst/>
            </a:prstGeom>
            <a:solidFill>
              <a:schemeClr val="accent1"/>
            </a:solidFill>
            <a:ln w="952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nb-NO" altLang="en-US" sz="1600">
                  <a:latin typeface="Times New Roman" panose="02020603050405020304" pitchFamily="18" charset="0"/>
                  <a:cs typeface="Times New Roman" panose="02020603050405020304" pitchFamily="18" charset="0"/>
                </a:rPr>
                <a:t>4</a:t>
              </a:r>
              <a:endParaRPr lang="nb-NO" altLang="en-US">
                <a:latin typeface="Times New Roman" panose="02020603050405020304" pitchFamily="18" charset="0"/>
                <a:cs typeface="Times New Roman" panose="02020603050405020304" pitchFamily="18" charset="0"/>
              </a:endParaRPr>
            </a:p>
          </p:txBody>
        </p:sp>
        <p:sp>
          <p:nvSpPr>
            <p:cNvPr id="14438" name="Oval 102"/>
            <p:cNvSpPr>
              <a:spLocks noChangeArrowheads="1"/>
            </p:cNvSpPr>
            <p:nvPr/>
          </p:nvSpPr>
          <p:spPr bwMode="auto">
            <a:xfrm>
              <a:off x="4320" y="1872"/>
              <a:ext cx="240" cy="240"/>
            </a:xfrm>
            <a:prstGeom prst="ellipse">
              <a:avLst/>
            </a:prstGeom>
            <a:solidFill>
              <a:schemeClr val="accent1"/>
            </a:solidFill>
            <a:ln w="952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nb-NO" altLang="en-US" sz="1600">
                  <a:latin typeface="Times New Roman" panose="02020603050405020304" pitchFamily="18" charset="0"/>
                  <a:cs typeface="Times New Roman" panose="02020603050405020304" pitchFamily="18" charset="0"/>
                </a:rPr>
                <a:t>2</a:t>
              </a:r>
              <a:endParaRPr lang="nb-NO" altLang="en-US">
                <a:latin typeface="Times New Roman" panose="02020603050405020304" pitchFamily="18" charset="0"/>
                <a:cs typeface="Times New Roman" panose="02020603050405020304" pitchFamily="18" charset="0"/>
              </a:endParaRPr>
            </a:p>
          </p:txBody>
        </p:sp>
        <p:sp>
          <p:nvSpPr>
            <p:cNvPr id="14439" name="Line 103"/>
            <p:cNvSpPr>
              <a:spLocks noChangeShapeType="1"/>
            </p:cNvSpPr>
            <p:nvPr/>
          </p:nvSpPr>
          <p:spPr bwMode="auto">
            <a:xfrm flipV="1">
              <a:off x="3600" y="2064"/>
              <a:ext cx="720" cy="528"/>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4440" name="Line 104"/>
            <p:cNvSpPr>
              <a:spLocks noChangeShapeType="1"/>
            </p:cNvSpPr>
            <p:nvPr/>
          </p:nvSpPr>
          <p:spPr bwMode="auto">
            <a:xfrm flipV="1">
              <a:off x="3648" y="2016"/>
              <a:ext cx="672"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4441" name="Line 105"/>
            <p:cNvSpPr>
              <a:spLocks noChangeShapeType="1"/>
            </p:cNvSpPr>
            <p:nvPr/>
          </p:nvSpPr>
          <p:spPr bwMode="auto">
            <a:xfrm flipV="1">
              <a:off x="3552" y="2112"/>
              <a:ext cx="0" cy="480"/>
            </a:xfrm>
            <a:prstGeom prst="line">
              <a:avLst/>
            </a:prstGeom>
            <a:noFill/>
            <a:ln w="38100">
              <a:solidFill>
                <a:schemeClr val="tx1"/>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4442" name="Line 106"/>
            <p:cNvSpPr>
              <a:spLocks noChangeShapeType="1"/>
            </p:cNvSpPr>
            <p:nvPr/>
          </p:nvSpPr>
          <p:spPr bwMode="auto">
            <a:xfrm>
              <a:off x="3648" y="2064"/>
              <a:ext cx="720" cy="528"/>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4443" name="Line 107"/>
            <p:cNvSpPr>
              <a:spLocks noChangeShapeType="1"/>
            </p:cNvSpPr>
            <p:nvPr/>
          </p:nvSpPr>
          <p:spPr bwMode="auto">
            <a:xfrm flipV="1">
              <a:off x="3648" y="2688"/>
              <a:ext cx="672" cy="0"/>
            </a:xfrm>
            <a:prstGeom prst="line">
              <a:avLst/>
            </a:prstGeom>
            <a:noFill/>
            <a:ln w="38100">
              <a:solidFill>
                <a:schemeClr val="tx1"/>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4444" name="Line 108"/>
            <p:cNvSpPr>
              <a:spLocks noChangeShapeType="1"/>
            </p:cNvSpPr>
            <p:nvPr/>
          </p:nvSpPr>
          <p:spPr bwMode="auto">
            <a:xfrm flipV="1">
              <a:off x="4416" y="2112"/>
              <a:ext cx="0" cy="432"/>
            </a:xfrm>
            <a:prstGeom prst="line">
              <a:avLst/>
            </a:prstGeom>
            <a:noFill/>
            <a:ln w="38100">
              <a:solidFill>
                <a:schemeClr val="tx1"/>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4445" name="Line 109"/>
            <p:cNvSpPr>
              <a:spLocks noChangeShapeType="1"/>
            </p:cNvSpPr>
            <p:nvPr/>
          </p:nvSpPr>
          <p:spPr bwMode="auto">
            <a:xfrm>
              <a:off x="4896" y="2208"/>
              <a:ext cx="576" cy="0"/>
            </a:xfrm>
            <a:prstGeom prst="line">
              <a:avLst/>
            </a:prstGeom>
            <a:noFill/>
            <a:ln w="38100">
              <a:solidFill>
                <a:schemeClr val="tx1"/>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4446" name="Text Box 110"/>
            <p:cNvSpPr txBox="1">
              <a:spLocks noChangeArrowheads="1"/>
            </p:cNvSpPr>
            <p:nvPr/>
          </p:nvSpPr>
          <p:spPr bwMode="auto">
            <a:xfrm>
              <a:off x="5040" y="1968"/>
              <a:ext cx="26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nb-NO" altLang="en-US">
                  <a:latin typeface="Times New Roman" panose="02020603050405020304" pitchFamily="18" charset="0"/>
                  <a:cs typeface="Times New Roman" panose="02020603050405020304" pitchFamily="18" charset="0"/>
                </a:rPr>
                <a:t>[-]</a:t>
              </a:r>
            </a:p>
          </p:txBody>
        </p:sp>
        <p:sp>
          <p:nvSpPr>
            <p:cNvPr id="14447" name="Line 111"/>
            <p:cNvSpPr>
              <a:spLocks noChangeShapeType="1"/>
            </p:cNvSpPr>
            <p:nvPr/>
          </p:nvSpPr>
          <p:spPr bwMode="auto">
            <a:xfrm>
              <a:off x="4896" y="2544"/>
              <a:ext cx="576"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4448" name="Text Box 112"/>
            <p:cNvSpPr txBox="1">
              <a:spLocks noChangeArrowheads="1"/>
            </p:cNvSpPr>
            <p:nvPr/>
          </p:nvSpPr>
          <p:spPr bwMode="auto">
            <a:xfrm>
              <a:off x="5040" y="2304"/>
              <a:ext cx="29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nb-NO" altLang="en-US">
                  <a:latin typeface="Times New Roman" panose="02020603050405020304" pitchFamily="18" charset="0"/>
                  <a:cs typeface="Times New Roman" panose="02020603050405020304" pitchFamily="18" charset="0"/>
                </a:rPr>
                <a:t>[+]</a:t>
              </a:r>
            </a:p>
          </p:txBody>
        </p:sp>
        <p:sp>
          <p:nvSpPr>
            <p:cNvPr id="14449" name="Text Box 113"/>
            <p:cNvSpPr txBox="1">
              <a:spLocks noChangeArrowheads="1"/>
            </p:cNvSpPr>
            <p:nvPr/>
          </p:nvSpPr>
          <p:spPr bwMode="auto">
            <a:xfrm>
              <a:off x="3878" y="2712"/>
              <a:ext cx="2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nb-NO" altLang="en-US">
                  <a:latin typeface="Times New Roman" panose="02020603050405020304" pitchFamily="18" charset="0"/>
                  <a:cs typeface="Times New Roman" panose="02020603050405020304" pitchFamily="18" charset="0"/>
                </a:rPr>
                <a:t>-1</a:t>
              </a:r>
            </a:p>
          </p:txBody>
        </p:sp>
        <p:sp>
          <p:nvSpPr>
            <p:cNvPr id="14450" name="Text Box 114"/>
            <p:cNvSpPr txBox="1">
              <a:spLocks noChangeArrowheads="1"/>
            </p:cNvSpPr>
            <p:nvPr/>
          </p:nvSpPr>
          <p:spPr bwMode="auto">
            <a:xfrm>
              <a:off x="4464" y="2208"/>
              <a:ext cx="35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nb-NO" altLang="en-US">
                  <a:latin typeface="Times New Roman" panose="02020603050405020304" pitchFamily="18" charset="0"/>
                  <a:cs typeface="Times New Roman" panose="02020603050405020304" pitchFamily="18" charset="0"/>
                </a:rPr>
                <a:t>-1/3</a:t>
              </a:r>
            </a:p>
          </p:txBody>
        </p:sp>
        <p:sp>
          <p:nvSpPr>
            <p:cNvPr id="14451" name="Text Box 115"/>
            <p:cNvSpPr txBox="1">
              <a:spLocks noChangeArrowheads="1"/>
            </p:cNvSpPr>
            <p:nvPr/>
          </p:nvSpPr>
          <p:spPr bwMode="auto">
            <a:xfrm>
              <a:off x="3168" y="2256"/>
              <a:ext cx="35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nb-NO" altLang="en-US">
                  <a:latin typeface="Times New Roman" panose="02020603050405020304" pitchFamily="18" charset="0"/>
                  <a:cs typeface="Times New Roman" panose="02020603050405020304" pitchFamily="18" charset="0"/>
                </a:rPr>
                <a:t>-1/3</a:t>
              </a:r>
            </a:p>
          </p:txBody>
        </p:sp>
        <p:sp>
          <p:nvSpPr>
            <p:cNvPr id="14452" name="Text Box 116"/>
            <p:cNvSpPr txBox="1">
              <a:spLocks noChangeArrowheads="1"/>
            </p:cNvSpPr>
            <p:nvPr/>
          </p:nvSpPr>
          <p:spPr bwMode="auto">
            <a:xfrm>
              <a:off x="3792" y="1728"/>
              <a:ext cx="30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nb-NO" altLang="en-US">
                  <a:latin typeface="Times New Roman" panose="02020603050405020304" pitchFamily="18" charset="0"/>
                  <a:cs typeface="Times New Roman" panose="02020603050405020304" pitchFamily="18" charset="0"/>
                </a:rPr>
                <a:t>1/3</a:t>
              </a:r>
            </a:p>
          </p:txBody>
        </p:sp>
        <p:sp>
          <p:nvSpPr>
            <p:cNvPr id="14453" name="Text Box 117"/>
            <p:cNvSpPr txBox="1">
              <a:spLocks noChangeArrowheads="1"/>
            </p:cNvSpPr>
            <p:nvPr/>
          </p:nvSpPr>
          <p:spPr bwMode="auto">
            <a:xfrm>
              <a:off x="3744" y="2400"/>
              <a:ext cx="30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nb-NO" altLang="en-US">
                  <a:latin typeface="Times New Roman" panose="02020603050405020304" pitchFamily="18" charset="0"/>
                  <a:cs typeface="Times New Roman" panose="02020603050405020304" pitchFamily="18" charset="0"/>
                </a:rPr>
                <a:t>1/3</a:t>
              </a:r>
            </a:p>
          </p:txBody>
        </p:sp>
        <p:sp>
          <p:nvSpPr>
            <p:cNvPr id="14454" name="Text Box 118"/>
            <p:cNvSpPr txBox="1">
              <a:spLocks noChangeArrowheads="1"/>
            </p:cNvSpPr>
            <p:nvPr/>
          </p:nvSpPr>
          <p:spPr bwMode="auto">
            <a:xfrm>
              <a:off x="3792" y="2016"/>
              <a:ext cx="30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nb-NO" altLang="en-US">
                  <a:latin typeface="Times New Roman" panose="02020603050405020304" pitchFamily="18" charset="0"/>
                  <a:cs typeface="Times New Roman" panose="02020603050405020304" pitchFamily="18" charset="0"/>
                </a:rPr>
                <a:t>1/3</a:t>
              </a:r>
            </a:p>
          </p:txBody>
        </p:sp>
      </p:grpSp>
      <p:sp>
        <p:nvSpPr>
          <p:cNvPr id="14455" name="Text Box 119"/>
          <p:cNvSpPr txBox="1">
            <a:spLocks noChangeArrowheads="1"/>
          </p:cNvSpPr>
          <p:nvPr/>
        </p:nvSpPr>
        <p:spPr bwMode="auto">
          <a:xfrm>
            <a:off x="6705601" y="914401"/>
            <a:ext cx="19542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nb-NO" altLang="en-US" sz="2000" u="sng">
                <a:latin typeface="Times New Roman" panose="02020603050405020304" pitchFamily="18" charset="0"/>
                <a:cs typeface="Times New Roman" panose="02020603050405020304" pitchFamily="18" charset="0"/>
              </a:rPr>
              <a:t>3. Build Network</a:t>
            </a:r>
            <a:endParaRPr lang="nb-NO" altLang="en-US">
              <a:latin typeface="Times New Roman" panose="02020603050405020304" pitchFamily="18" charset="0"/>
              <a:cs typeface="Times New Roman" panose="02020603050405020304" pitchFamily="18" charset="0"/>
            </a:endParaRPr>
          </a:p>
        </p:txBody>
      </p:sp>
      <p:sp>
        <p:nvSpPr>
          <p:cNvPr id="14457" name="Text Box 121"/>
          <p:cNvSpPr txBox="1">
            <a:spLocks noChangeArrowheads="1"/>
          </p:cNvSpPr>
          <p:nvPr/>
        </p:nvSpPr>
        <p:spPr bwMode="auto">
          <a:xfrm>
            <a:off x="6477000" y="3733800"/>
            <a:ext cx="22940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nb-NO" altLang="en-US" sz="2000" u="sng">
                <a:latin typeface="Times New Roman" panose="02020603050405020304" pitchFamily="18" charset="0"/>
                <a:cs typeface="Times New Roman" panose="02020603050405020304" pitchFamily="18" charset="0"/>
              </a:rPr>
              <a:t>4. Enter Test Pattern</a:t>
            </a:r>
            <a:endParaRPr lang="nb-NO" altLang="en-US">
              <a:latin typeface="Times New Roman" panose="02020603050405020304" pitchFamily="18" charset="0"/>
              <a:cs typeface="Times New Roman" panose="02020603050405020304" pitchFamily="18" charset="0"/>
            </a:endParaRPr>
          </a:p>
        </p:txBody>
      </p:sp>
      <p:sp>
        <p:nvSpPr>
          <p:cNvPr id="14459" name="Rectangle 123"/>
          <p:cNvSpPr>
            <a:spLocks noChangeArrowheads="1"/>
          </p:cNvSpPr>
          <p:nvPr/>
        </p:nvSpPr>
        <p:spPr bwMode="auto">
          <a:xfrm>
            <a:off x="6019800" y="4572000"/>
            <a:ext cx="457200" cy="457200"/>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4460" name="Rectangle 124"/>
          <p:cNvSpPr>
            <a:spLocks noChangeArrowheads="1"/>
          </p:cNvSpPr>
          <p:nvPr/>
        </p:nvSpPr>
        <p:spPr bwMode="auto">
          <a:xfrm>
            <a:off x="6477000" y="5029200"/>
            <a:ext cx="457200" cy="457200"/>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4461" name="Rectangle 125"/>
          <p:cNvSpPr>
            <a:spLocks noChangeArrowheads="1"/>
          </p:cNvSpPr>
          <p:nvPr/>
        </p:nvSpPr>
        <p:spPr bwMode="auto">
          <a:xfrm>
            <a:off x="6019800" y="5029200"/>
            <a:ext cx="457200" cy="457200"/>
          </a:xfrm>
          <a:prstGeom prst="rect">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4462" name="Rectangle 126"/>
          <p:cNvSpPr>
            <a:spLocks noChangeArrowheads="1"/>
          </p:cNvSpPr>
          <p:nvPr/>
        </p:nvSpPr>
        <p:spPr bwMode="auto">
          <a:xfrm>
            <a:off x="6477000" y="4572000"/>
            <a:ext cx="457200" cy="457200"/>
          </a:xfrm>
          <a:prstGeom prst="rect">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4463" name="Text Box 127"/>
          <p:cNvSpPr txBox="1">
            <a:spLocks noChangeArrowheads="1"/>
          </p:cNvSpPr>
          <p:nvPr/>
        </p:nvSpPr>
        <p:spPr bwMode="auto">
          <a:xfrm>
            <a:off x="6080126" y="4633914"/>
            <a:ext cx="295275" cy="346075"/>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nb-NO" altLang="en-US" sz="1600">
                <a:latin typeface="Times New Roman" panose="02020603050405020304" pitchFamily="18" charset="0"/>
                <a:cs typeface="Times New Roman" panose="02020603050405020304" pitchFamily="18" charset="0"/>
              </a:rPr>
              <a:t>1</a:t>
            </a:r>
            <a:endParaRPr lang="nb-NO" altLang="en-US">
              <a:latin typeface="Times New Roman" panose="02020603050405020304" pitchFamily="18" charset="0"/>
              <a:cs typeface="Times New Roman" panose="02020603050405020304" pitchFamily="18" charset="0"/>
            </a:endParaRPr>
          </a:p>
        </p:txBody>
      </p:sp>
      <p:sp>
        <p:nvSpPr>
          <p:cNvPr id="14464" name="Text Box 128"/>
          <p:cNvSpPr txBox="1">
            <a:spLocks noChangeArrowheads="1"/>
          </p:cNvSpPr>
          <p:nvPr/>
        </p:nvSpPr>
        <p:spPr bwMode="auto">
          <a:xfrm>
            <a:off x="6096000" y="5105400"/>
            <a:ext cx="288862" cy="33855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nb-NO" altLang="en-US" sz="1600">
                <a:latin typeface="Times New Roman" panose="02020603050405020304" pitchFamily="18" charset="0"/>
                <a:cs typeface="Times New Roman" panose="02020603050405020304" pitchFamily="18" charset="0"/>
              </a:rPr>
              <a:t>3</a:t>
            </a:r>
            <a:endParaRPr lang="nb-NO" altLang="en-US">
              <a:latin typeface="Times New Roman" panose="02020603050405020304" pitchFamily="18" charset="0"/>
              <a:cs typeface="Times New Roman" panose="02020603050405020304" pitchFamily="18" charset="0"/>
            </a:endParaRPr>
          </a:p>
        </p:txBody>
      </p:sp>
      <p:sp>
        <p:nvSpPr>
          <p:cNvPr id="14465" name="Text Box 129"/>
          <p:cNvSpPr txBox="1">
            <a:spLocks noChangeArrowheads="1"/>
          </p:cNvSpPr>
          <p:nvPr/>
        </p:nvSpPr>
        <p:spPr bwMode="auto">
          <a:xfrm>
            <a:off x="6553200" y="5105400"/>
            <a:ext cx="28886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nb-NO" altLang="en-US" sz="1600">
                <a:latin typeface="Times New Roman" panose="02020603050405020304" pitchFamily="18" charset="0"/>
                <a:cs typeface="Times New Roman" panose="02020603050405020304" pitchFamily="18" charset="0"/>
              </a:rPr>
              <a:t>4</a:t>
            </a:r>
            <a:endParaRPr lang="nb-NO" altLang="en-US">
              <a:latin typeface="Times New Roman" panose="02020603050405020304" pitchFamily="18" charset="0"/>
              <a:cs typeface="Times New Roman" panose="02020603050405020304" pitchFamily="18" charset="0"/>
            </a:endParaRPr>
          </a:p>
        </p:txBody>
      </p:sp>
      <p:sp>
        <p:nvSpPr>
          <p:cNvPr id="14466" name="Text Box 130"/>
          <p:cNvSpPr txBox="1">
            <a:spLocks noChangeArrowheads="1"/>
          </p:cNvSpPr>
          <p:nvPr/>
        </p:nvSpPr>
        <p:spPr bwMode="auto">
          <a:xfrm>
            <a:off x="6553201" y="4648201"/>
            <a:ext cx="295275" cy="346075"/>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nb-NO" altLang="en-US" sz="1600">
                <a:latin typeface="Times New Roman" panose="02020603050405020304" pitchFamily="18" charset="0"/>
                <a:cs typeface="Times New Roman" panose="02020603050405020304" pitchFamily="18" charset="0"/>
              </a:rPr>
              <a:t>2</a:t>
            </a:r>
            <a:endParaRPr lang="nb-NO" altLang="en-US">
              <a:latin typeface="Times New Roman" panose="02020603050405020304" pitchFamily="18" charset="0"/>
              <a:cs typeface="Times New Roman" panose="02020603050405020304" pitchFamily="18" charset="0"/>
            </a:endParaRPr>
          </a:p>
        </p:txBody>
      </p:sp>
      <p:grpSp>
        <p:nvGrpSpPr>
          <p:cNvPr id="14473" name="Group 137"/>
          <p:cNvGrpSpPr>
            <a:grpSpLocks/>
          </p:cNvGrpSpPr>
          <p:nvPr/>
        </p:nvGrpSpPr>
        <p:grpSpPr bwMode="auto">
          <a:xfrm>
            <a:off x="6248400" y="4648200"/>
            <a:ext cx="76200" cy="76200"/>
            <a:chOff x="2688" y="2976"/>
            <a:chExt cx="48" cy="48"/>
          </a:xfrm>
        </p:grpSpPr>
        <p:sp>
          <p:nvSpPr>
            <p:cNvPr id="14474" name="Line 138"/>
            <p:cNvSpPr>
              <a:spLocks noChangeShapeType="1"/>
            </p:cNvSpPr>
            <p:nvPr/>
          </p:nvSpPr>
          <p:spPr bwMode="auto">
            <a:xfrm>
              <a:off x="2688" y="2976"/>
              <a:ext cx="48" cy="4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4475" name="Line 139"/>
            <p:cNvSpPr>
              <a:spLocks noChangeShapeType="1"/>
            </p:cNvSpPr>
            <p:nvPr/>
          </p:nvSpPr>
          <p:spPr bwMode="auto">
            <a:xfrm flipH="1">
              <a:off x="2688" y="2976"/>
              <a:ext cx="48" cy="4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grpSp>
      <p:sp>
        <p:nvSpPr>
          <p:cNvPr id="14477" name="Line 141"/>
          <p:cNvSpPr>
            <a:spLocks noChangeShapeType="1"/>
          </p:cNvSpPr>
          <p:nvPr/>
        </p:nvSpPr>
        <p:spPr bwMode="auto">
          <a:xfrm>
            <a:off x="7162800" y="5029200"/>
            <a:ext cx="5334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4479" name="Oval 143"/>
          <p:cNvSpPr>
            <a:spLocks noChangeArrowheads="1"/>
          </p:cNvSpPr>
          <p:nvPr/>
        </p:nvSpPr>
        <p:spPr bwMode="auto">
          <a:xfrm>
            <a:off x="8229600" y="4419600"/>
            <a:ext cx="381000" cy="381000"/>
          </a:xfrm>
          <a:prstGeom prst="ellipse">
            <a:avLst/>
          </a:prstGeom>
          <a:solidFill>
            <a:schemeClr val="accent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nb-NO" altLang="en-US">
              <a:latin typeface="Times New Roman" panose="02020603050405020304" pitchFamily="18" charset="0"/>
              <a:cs typeface="Times New Roman" panose="02020603050405020304" pitchFamily="18" charset="0"/>
            </a:endParaRPr>
          </a:p>
        </p:txBody>
      </p:sp>
      <p:sp>
        <p:nvSpPr>
          <p:cNvPr id="14480" name="Oval 144"/>
          <p:cNvSpPr>
            <a:spLocks noChangeArrowheads="1"/>
          </p:cNvSpPr>
          <p:nvPr/>
        </p:nvSpPr>
        <p:spPr bwMode="auto">
          <a:xfrm>
            <a:off x="8229600" y="5562600"/>
            <a:ext cx="381000" cy="381000"/>
          </a:xfrm>
          <a:prstGeom prst="ellipse">
            <a:avLst/>
          </a:prstGeom>
          <a:solidFill>
            <a:schemeClr val="accent1"/>
          </a:solidFill>
          <a:ln w="952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nb-NO" altLang="en-US">
              <a:latin typeface="Times New Roman" panose="02020603050405020304" pitchFamily="18" charset="0"/>
              <a:cs typeface="Times New Roman" panose="02020603050405020304" pitchFamily="18" charset="0"/>
            </a:endParaRPr>
          </a:p>
        </p:txBody>
      </p:sp>
      <p:sp>
        <p:nvSpPr>
          <p:cNvPr id="14481" name="Oval 145"/>
          <p:cNvSpPr>
            <a:spLocks noChangeArrowheads="1"/>
          </p:cNvSpPr>
          <p:nvPr/>
        </p:nvSpPr>
        <p:spPr bwMode="auto">
          <a:xfrm>
            <a:off x="9677400" y="5486400"/>
            <a:ext cx="381000" cy="381000"/>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nb-NO" altLang="en-US">
              <a:latin typeface="Times New Roman" panose="02020603050405020304" pitchFamily="18" charset="0"/>
              <a:cs typeface="Times New Roman" panose="02020603050405020304" pitchFamily="18" charset="0"/>
            </a:endParaRPr>
          </a:p>
        </p:txBody>
      </p:sp>
      <p:sp>
        <p:nvSpPr>
          <p:cNvPr id="14482" name="Oval 146"/>
          <p:cNvSpPr>
            <a:spLocks noChangeArrowheads="1"/>
          </p:cNvSpPr>
          <p:nvPr/>
        </p:nvSpPr>
        <p:spPr bwMode="auto">
          <a:xfrm>
            <a:off x="9677400" y="4419600"/>
            <a:ext cx="381000" cy="381000"/>
          </a:xfrm>
          <a:prstGeom prst="ellipse">
            <a:avLst/>
          </a:prstGeom>
          <a:solidFill>
            <a:schemeClr val="accent1"/>
          </a:solidFill>
          <a:ln w="952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nb-NO" altLang="en-US">
              <a:latin typeface="Times New Roman" panose="02020603050405020304" pitchFamily="18" charset="0"/>
              <a:cs typeface="Times New Roman" panose="02020603050405020304" pitchFamily="18" charset="0"/>
            </a:endParaRPr>
          </a:p>
        </p:txBody>
      </p:sp>
      <p:sp>
        <p:nvSpPr>
          <p:cNvPr id="14483" name="Line 147"/>
          <p:cNvSpPr>
            <a:spLocks noChangeShapeType="1"/>
          </p:cNvSpPr>
          <p:nvPr/>
        </p:nvSpPr>
        <p:spPr bwMode="auto">
          <a:xfrm flipV="1">
            <a:off x="8534400" y="4724400"/>
            <a:ext cx="1143000" cy="83820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4484" name="Line 148"/>
          <p:cNvSpPr>
            <a:spLocks noChangeShapeType="1"/>
          </p:cNvSpPr>
          <p:nvPr/>
        </p:nvSpPr>
        <p:spPr bwMode="auto">
          <a:xfrm flipV="1">
            <a:off x="8610600" y="4648200"/>
            <a:ext cx="1066800"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4485" name="Line 149"/>
          <p:cNvSpPr>
            <a:spLocks noChangeShapeType="1"/>
          </p:cNvSpPr>
          <p:nvPr/>
        </p:nvSpPr>
        <p:spPr bwMode="auto">
          <a:xfrm flipV="1">
            <a:off x="8458200" y="4800600"/>
            <a:ext cx="0" cy="762000"/>
          </a:xfrm>
          <a:prstGeom prst="line">
            <a:avLst/>
          </a:prstGeom>
          <a:noFill/>
          <a:ln w="38100">
            <a:solidFill>
              <a:schemeClr val="tx1"/>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4486" name="Line 150"/>
          <p:cNvSpPr>
            <a:spLocks noChangeShapeType="1"/>
          </p:cNvSpPr>
          <p:nvPr/>
        </p:nvSpPr>
        <p:spPr bwMode="auto">
          <a:xfrm>
            <a:off x="8610600" y="4724400"/>
            <a:ext cx="1143000" cy="83820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4487" name="Line 151"/>
          <p:cNvSpPr>
            <a:spLocks noChangeShapeType="1"/>
          </p:cNvSpPr>
          <p:nvPr/>
        </p:nvSpPr>
        <p:spPr bwMode="auto">
          <a:xfrm flipV="1">
            <a:off x="8610600" y="5715000"/>
            <a:ext cx="1066800" cy="0"/>
          </a:xfrm>
          <a:prstGeom prst="line">
            <a:avLst/>
          </a:prstGeom>
          <a:noFill/>
          <a:ln w="38100">
            <a:solidFill>
              <a:schemeClr val="tx1"/>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4488" name="Line 152"/>
          <p:cNvSpPr>
            <a:spLocks noChangeShapeType="1"/>
          </p:cNvSpPr>
          <p:nvPr/>
        </p:nvSpPr>
        <p:spPr bwMode="auto">
          <a:xfrm flipV="1">
            <a:off x="9829800" y="4800600"/>
            <a:ext cx="0" cy="685800"/>
          </a:xfrm>
          <a:prstGeom prst="line">
            <a:avLst/>
          </a:prstGeom>
          <a:noFill/>
          <a:ln w="38100">
            <a:solidFill>
              <a:schemeClr val="tx1"/>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4493" name="Text Box 157"/>
          <p:cNvSpPr txBox="1">
            <a:spLocks noChangeArrowheads="1"/>
          </p:cNvSpPr>
          <p:nvPr/>
        </p:nvSpPr>
        <p:spPr bwMode="auto">
          <a:xfrm>
            <a:off x="8975725" y="5753101"/>
            <a:ext cx="374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nb-NO" altLang="en-US">
                <a:latin typeface="Times New Roman" panose="02020603050405020304" pitchFamily="18" charset="0"/>
                <a:cs typeface="Times New Roman" panose="02020603050405020304" pitchFamily="18" charset="0"/>
              </a:rPr>
              <a:t>-1</a:t>
            </a:r>
          </a:p>
        </p:txBody>
      </p:sp>
      <p:sp>
        <p:nvSpPr>
          <p:cNvPr id="14495" name="Text Box 159"/>
          <p:cNvSpPr txBox="1">
            <a:spLocks noChangeArrowheads="1"/>
          </p:cNvSpPr>
          <p:nvPr/>
        </p:nvSpPr>
        <p:spPr bwMode="auto">
          <a:xfrm>
            <a:off x="7848601" y="5029200"/>
            <a:ext cx="5565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nb-NO" altLang="en-US">
                <a:latin typeface="Times New Roman" panose="02020603050405020304" pitchFamily="18" charset="0"/>
                <a:cs typeface="Times New Roman" panose="02020603050405020304" pitchFamily="18" charset="0"/>
              </a:rPr>
              <a:t>-1/3</a:t>
            </a:r>
          </a:p>
        </p:txBody>
      </p:sp>
      <p:sp>
        <p:nvSpPr>
          <p:cNvPr id="14497" name="Text Box 161"/>
          <p:cNvSpPr txBox="1">
            <a:spLocks noChangeArrowheads="1"/>
          </p:cNvSpPr>
          <p:nvPr/>
        </p:nvSpPr>
        <p:spPr bwMode="auto">
          <a:xfrm>
            <a:off x="8763001" y="5257800"/>
            <a:ext cx="4796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nb-NO" altLang="en-US">
                <a:latin typeface="Times New Roman" panose="02020603050405020304" pitchFamily="18" charset="0"/>
                <a:cs typeface="Times New Roman" panose="02020603050405020304" pitchFamily="18" charset="0"/>
              </a:rPr>
              <a:t>1/3</a:t>
            </a:r>
          </a:p>
        </p:txBody>
      </p:sp>
      <p:sp>
        <p:nvSpPr>
          <p:cNvPr id="14498" name="Text Box 162"/>
          <p:cNvSpPr txBox="1">
            <a:spLocks noChangeArrowheads="1"/>
          </p:cNvSpPr>
          <p:nvPr/>
        </p:nvSpPr>
        <p:spPr bwMode="auto">
          <a:xfrm>
            <a:off x="8839201" y="4648200"/>
            <a:ext cx="4796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nb-NO" altLang="en-US" dirty="0">
                <a:latin typeface="Times New Roman" panose="02020603050405020304" pitchFamily="18" charset="0"/>
                <a:cs typeface="Times New Roman" panose="02020603050405020304" pitchFamily="18" charset="0"/>
              </a:rPr>
              <a:t>1/3</a:t>
            </a:r>
          </a:p>
        </p:txBody>
      </p:sp>
      <p:sp>
        <p:nvSpPr>
          <p:cNvPr id="14499" name="Text Box 163"/>
          <p:cNvSpPr txBox="1">
            <a:spLocks noChangeArrowheads="1"/>
          </p:cNvSpPr>
          <p:nvPr/>
        </p:nvSpPr>
        <p:spPr bwMode="auto">
          <a:xfrm>
            <a:off x="9906001" y="4953000"/>
            <a:ext cx="5565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nb-NO" altLang="en-US">
                <a:latin typeface="Times New Roman" panose="02020603050405020304" pitchFamily="18" charset="0"/>
                <a:cs typeface="Times New Roman" panose="02020603050405020304" pitchFamily="18" charset="0"/>
              </a:rPr>
              <a:t>-1/3</a:t>
            </a:r>
          </a:p>
        </p:txBody>
      </p:sp>
      <p:sp>
        <p:nvSpPr>
          <p:cNvPr id="14500" name="Text Box 164"/>
          <p:cNvSpPr txBox="1">
            <a:spLocks noChangeArrowheads="1"/>
          </p:cNvSpPr>
          <p:nvPr/>
        </p:nvSpPr>
        <p:spPr bwMode="auto">
          <a:xfrm>
            <a:off x="8915401" y="4267200"/>
            <a:ext cx="4796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nb-NO" altLang="en-US">
                <a:latin typeface="Times New Roman" panose="02020603050405020304" pitchFamily="18" charset="0"/>
                <a:cs typeface="Times New Roman" panose="02020603050405020304" pitchFamily="18" charset="0"/>
              </a:rPr>
              <a:t>1/3</a:t>
            </a:r>
          </a:p>
        </p:txBody>
      </p:sp>
      <p:grpSp>
        <p:nvGrpSpPr>
          <p:cNvPr id="14470" name="Group 134"/>
          <p:cNvGrpSpPr>
            <a:grpSpLocks/>
          </p:cNvGrpSpPr>
          <p:nvPr/>
        </p:nvGrpSpPr>
        <p:grpSpPr bwMode="auto">
          <a:xfrm>
            <a:off x="8382000" y="4572000"/>
            <a:ext cx="76200" cy="76200"/>
            <a:chOff x="2688" y="2976"/>
            <a:chExt cx="48" cy="48"/>
          </a:xfrm>
        </p:grpSpPr>
        <p:sp>
          <p:nvSpPr>
            <p:cNvPr id="14471" name="Line 135"/>
            <p:cNvSpPr>
              <a:spLocks noChangeShapeType="1"/>
            </p:cNvSpPr>
            <p:nvPr/>
          </p:nvSpPr>
          <p:spPr bwMode="auto">
            <a:xfrm>
              <a:off x="2688" y="2976"/>
              <a:ext cx="48" cy="4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4472" name="Line 136"/>
            <p:cNvSpPr>
              <a:spLocks noChangeShapeType="1"/>
            </p:cNvSpPr>
            <p:nvPr/>
          </p:nvSpPr>
          <p:spPr bwMode="auto">
            <a:xfrm flipH="1">
              <a:off x="2688" y="2976"/>
              <a:ext cx="48" cy="4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grpSp>
      <p:sp>
        <p:nvSpPr>
          <p:cNvPr id="14350" name="Rectangle 14"/>
          <p:cNvSpPr>
            <a:spLocks noChangeArrowheads="1"/>
          </p:cNvSpPr>
          <p:nvPr/>
        </p:nvSpPr>
        <p:spPr bwMode="auto">
          <a:xfrm>
            <a:off x="2209800" y="1676400"/>
            <a:ext cx="457200" cy="457200"/>
          </a:xfrm>
          <a:prstGeom prst="rect">
            <a:avLst/>
          </a:prstGeom>
          <a:solidFill>
            <a:schemeClr val="accent2"/>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4351" name="Rectangle 15"/>
          <p:cNvSpPr>
            <a:spLocks noChangeArrowheads="1"/>
          </p:cNvSpPr>
          <p:nvPr/>
        </p:nvSpPr>
        <p:spPr bwMode="auto">
          <a:xfrm>
            <a:off x="2667000" y="2133600"/>
            <a:ext cx="457200" cy="4572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4352" name="Rectangle 16"/>
          <p:cNvSpPr>
            <a:spLocks noChangeArrowheads="1"/>
          </p:cNvSpPr>
          <p:nvPr/>
        </p:nvSpPr>
        <p:spPr bwMode="auto">
          <a:xfrm>
            <a:off x="2209800" y="2133600"/>
            <a:ext cx="457200" cy="457200"/>
          </a:xfrm>
          <a:prstGeom prst="rect">
            <a:avLst/>
          </a:prstGeom>
          <a:solidFill>
            <a:schemeClr val="accent2"/>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4353" name="Rectangle 17"/>
          <p:cNvSpPr>
            <a:spLocks noChangeArrowheads="1"/>
          </p:cNvSpPr>
          <p:nvPr/>
        </p:nvSpPr>
        <p:spPr bwMode="auto">
          <a:xfrm>
            <a:off x="2667000" y="1676400"/>
            <a:ext cx="457200" cy="457200"/>
          </a:xfrm>
          <a:prstGeom prst="rect">
            <a:avLst/>
          </a:prstGeom>
          <a:solidFill>
            <a:schemeClr val="accent2"/>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4354" name="Text Box 18"/>
          <p:cNvSpPr txBox="1">
            <a:spLocks noChangeArrowheads="1"/>
          </p:cNvSpPr>
          <p:nvPr/>
        </p:nvSpPr>
        <p:spPr bwMode="auto">
          <a:xfrm>
            <a:off x="2270126" y="1738314"/>
            <a:ext cx="295275" cy="346075"/>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nb-NO" altLang="en-US" sz="1600">
                <a:latin typeface="Times New Roman" panose="02020603050405020304" pitchFamily="18" charset="0"/>
                <a:cs typeface="Times New Roman" panose="02020603050405020304" pitchFamily="18" charset="0"/>
              </a:rPr>
              <a:t>1</a:t>
            </a:r>
            <a:endParaRPr lang="nb-NO" altLang="en-US">
              <a:latin typeface="Times New Roman" panose="02020603050405020304" pitchFamily="18" charset="0"/>
              <a:cs typeface="Times New Roman" panose="02020603050405020304" pitchFamily="18" charset="0"/>
            </a:endParaRPr>
          </a:p>
        </p:txBody>
      </p:sp>
      <p:sp>
        <p:nvSpPr>
          <p:cNvPr id="14355" name="Text Box 19"/>
          <p:cNvSpPr txBox="1">
            <a:spLocks noChangeArrowheads="1"/>
          </p:cNvSpPr>
          <p:nvPr/>
        </p:nvSpPr>
        <p:spPr bwMode="auto">
          <a:xfrm>
            <a:off x="2286000" y="2209800"/>
            <a:ext cx="28886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nb-NO" altLang="en-US" sz="1600">
                <a:latin typeface="Times New Roman" panose="02020603050405020304" pitchFamily="18" charset="0"/>
                <a:cs typeface="Times New Roman" panose="02020603050405020304" pitchFamily="18" charset="0"/>
              </a:rPr>
              <a:t>3</a:t>
            </a:r>
            <a:endParaRPr lang="nb-NO" altLang="en-US">
              <a:latin typeface="Times New Roman" panose="02020603050405020304" pitchFamily="18" charset="0"/>
              <a:cs typeface="Times New Roman" panose="02020603050405020304" pitchFamily="18" charset="0"/>
            </a:endParaRPr>
          </a:p>
        </p:txBody>
      </p:sp>
      <p:sp>
        <p:nvSpPr>
          <p:cNvPr id="14356" name="Text Box 20"/>
          <p:cNvSpPr txBox="1">
            <a:spLocks noChangeArrowheads="1"/>
          </p:cNvSpPr>
          <p:nvPr/>
        </p:nvSpPr>
        <p:spPr bwMode="auto">
          <a:xfrm>
            <a:off x="2743200" y="2209800"/>
            <a:ext cx="28886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nb-NO" altLang="en-US" sz="1600">
                <a:latin typeface="Times New Roman" panose="02020603050405020304" pitchFamily="18" charset="0"/>
                <a:cs typeface="Times New Roman" panose="02020603050405020304" pitchFamily="18" charset="0"/>
              </a:rPr>
              <a:t>4</a:t>
            </a:r>
            <a:endParaRPr lang="nb-NO" altLang="en-US">
              <a:latin typeface="Times New Roman" panose="02020603050405020304" pitchFamily="18" charset="0"/>
              <a:cs typeface="Times New Roman" panose="02020603050405020304" pitchFamily="18" charset="0"/>
            </a:endParaRPr>
          </a:p>
        </p:txBody>
      </p:sp>
      <p:sp>
        <p:nvSpPr>
          <p:cNvPr id="14357" name="Text Box 21"/>
          <p:cNvSpPr txBox="1">
            <a:spLocks noChangeArrowheads="1"/>
          </p:cNvSpPr>
          <p:nvPr/>
        </p:nvSpPr>
        <p:spPr bwMode="auto">
          <a:xfrm>
            <a:off x="2743200" y="1752600"/>
            <a:ext cx="28886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nb-NO" altLang="en-US" sz="1600">
                <a:latin typeface="Times New Roman" panose="02020603050405020304" pitchFamily="18" charset="0"/>
                <a:cs typeface="Times New Roman" panose="02020603050405020304" pitchFamily="18" charset="0"/>
              </a:rPr>
              <a:t>2</a:t>
            </a:r>
            <a:endParaRPr lang="nb-NO" altLang="en-US">
              <a:latin typeface="Times New Roman" panose="02020603050405020304" pitchFamily="18" charset="0"/>
              <a:cs typeface="Times New Roman" panose="02020603050405020304" pitchFamily="18" charset="0"/>
            </a:endParaRPr>
          </a:p>
        </p:txBody>
      </p:sp>
      <p:grpSp>
        <p:nvGrpSpPr>
          <p:cNvPr id="14358" name="Group 22"/>
          <p:cNvGrpSpPr>
            <a:grpSpLocks/>
          </p:cNvGrpSpPr>
          <p:nvPr/>
        </p:nvGrpSpPr>
        <p:grpSpPr bwMode="auto">
          <a:xfrm>
            <a:off x="2895600" y="1752600"/>
            <a:ext cx="76200" cy="76200"/>
            <a:chOff x="2688" y="2976"/>
            <a:chExt cx="48" cy="48"/>
          </a:xfrm>
        </p:grpSpPr>
        <p:sp>
          <p:nvSpPr>
            <p:cNvPr id="14359" name="Line 23"/>
            <p:cNvSpPr>
              <a:spLocks noChangeShapeType="1"/>
            </p:cNvSpPr>
            <p:nvPr/>
          </p:nvSpPr>
          <p:spPr bwMode="auto">
            <a:xfrm>
              <a:off x="2688" y="2976"/>
              <a:ext cx="48" cy="4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4360" name="Line 24"/>
            <p:cNvSpPr>
              <a:spLocks noChangeShapeType="1"/>
            </p:cNvSpPr>
            <p:nvPr/>
          </p:nvSpPr>
          <p:spPr bwMode="auto">
            <a:xfrm flipH="1">
              <a:off x="2688" y="2976"/>
              <a:ext cx="48" cy="4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grpSp>
      <p:grpSp>
        <p:nvGrpSpPr>
          <p:cNvPr id="14361" name="Group 25"/>
          <p:cNvGrpSpPr>
            <a:grpSpLocks/>
          </p:cNvGrpSpPr>
          <p:nvPr/>
        </p:nvGrpSpPr>
        <p:grpSpPr bwMode="auto">
          <a:xfrm>
            <a:off x="2514600" y="2209800"/>
            <a:ext cx="76200" cy="76200"/>
            <a:chOff x="2688" y="2976"/>
            <a:chExt cx="48" cy="48"/>
          </a:xfrm>
        </p:grpSpPr>
        <p:sp>
          <p:nvSpPr>
            <p:cNvPr id="14362" name="Line 26"/>
            <p:cNvSpPr>
              <a:spLocks noChangeShapeType="1"/>
            </p:cNvSpPr>
            <p:nvPr/>
          </p:nvSpPr>
          <p:spPr bwMode="auto">
            <a:xfrm>
              <a:off x="2688" y="2976"/>
              <a:ext cx="48" cy="4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4363" name="Line 27"/>
            <p:cNvSpPr>
              <a:spLocks noChangeShapeType="1"/>
            </p:cNvSpPr>
            <p:nvPr/>
          </p:nvSpPr>
          <p:spPr bwMode="auto">
            <a:xfrm flipH="1">
              <a:off x="2688" y="2976"/>
              <a:ext cx="48" cy="4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grpSp>
      <p:grpSp>
        <p:nvGrpSpPr>
          <p:cNvPr id="14364" name="Group 28"/>
          <p:cNvGrpSpPr>
            <a:grpSpLocks/>
          </p:cNvGrpSpPr>
          <p:nvPr/>
        </p:nvGrpSpPr>
        <p:grpSpPr bwMode="auto">
          <a:xfrm>
            <a:off x="2438400" y="1752600"/>
            <a:ext cx="76200" cy="76200"/>
            <a:chOff x="2688" y="2976"/>
            <a:chExt cx="48" cy="48"/>
          </a:xfrm>
        </p:grpSpPr>
        <p:sp>
          <p:nvSpPr>
            <p:cNvPr id="14365" name="Line 29"/>
            <p:cNvSpPr>
              <a:spLocks noChangeShapeType="1"/>
            </p:cNvSpPr>
            <p:nvPr/>
          </p:nvSpPr>
          <p:spPr bwMode="auto">
            <a:xfrm>
              <a:off x="2688" y="2976"/>
              <a:ext cx="48" cy="4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4366" name="Line 30"/>
            <p:cNvSpPr>
              <a:spLocks noChangeShapeType="1"/>
            </p:cNvSpPr>
            <p:nvPr/>
          </p:nvSpPr>
          <p:spPr bwMode="auto">
            <a:xfrm flipH="1">
              <a:off x="2688" y="2976"/>
              <a:ext cx="48" cy="4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grpSp>
      <p:sp>
        <p:nvSpPr>
          <p:cNvPr id="14503" name="Line 167"/>
          <p:cNvSpPr>
            <a:spLocks noChangeShapeType="1"/>
          </p:cNvSpPr>
          <p:nvPr/>
        </p:nvSpPr>
        <p:spPr bwMode="auto">
          <a:xfrm>
            <a:off x="2971800" y="1752600"/>
            <a:ext cx="76200" cy="76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4504" name="Line 168"/>
          <p:cNvSpPr>
            <a:spLocks noChangeShapeType="1"/>
          </p:cNvSpPr>
          <p:nvPr/>
        </p:nvSpPr>
        <p:spPr bwMode="auto">
          <a:xfrm flipH="1">
            <a:off x="2971800" y="1752600"/>
            <a:ext cx="76200" cy="76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4506" name="Line 170"/>
          <p:cNvSpPr>
            <a:spLocks noChangeShapeType="1"/>
          </p:cNvSpPr>
          <p:nvPr/>
        </p:nvSpPr>
        <p:spPr bwMode="auto">
          <a:xfrm>
            <a:off x="2514600" y="1752600"/>
            <a:ext cx="76200" cy="76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4507" name="Line 171"/>
          <p:cNvSpPr>
            <a:spLocks noChangeShapeType="1"/>
          </p:cNvSpPr>
          <p:nvPr/>
        </p:nvSpPr>
        <p:spPr bwMode="auto">
          <a:xfrm flipH="1">
            <a:off x="2514600" y="1752600"/>
            <a:ext cx="76200" cy="76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4509" name="Line 173"/>
          <p:cNvSpPr>
            <a:spLocks noChangeShapeType="1"/>
          </p:cNvSpPr>
          <p:nvPr/>
        </p:nvSpPr>
        <p:spPr bwMode="auto">
          <a:xfrm>
            <a:off x="2514600" y="2209800"/>
            <a:ext cx="76200" cy="76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4510" name="Line 174"/>
          <p:cNvSpPr>
            <a:spLocks noChangeShapeType="1"/>
          </p:cNvSpPr>
          <p:nvPr/>
        </p:nvSpPr>
        <p:spPr bwMode="auto">
          <a:xfrm flipH="1">
            <a:off x="2514600" y="2209800"/>
            <a:ext cx="76200" cy="76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grpSp>
        <p:nvGrpSpPr>
          <p:cNvPr id="14521" name="Group 185"/>
          <p:cNvGrpSpPr>
            <a:grpSpLocks/>
          </p:cNvGrpSpPr>
          <p:nvPr/>
        </p:nvGrpSpPr>
        <p:grpSpPr bwMode="auto">
          <a:xfrm>
            <a:off x="6553200" y="5943600"/>
            <a:ext cx="1600200" cy="762000"/>
            <a:chOff x="2592" y="3744"/>
            <a:chExt cx="1008" cy="480"/>
          </a:xfrm>
        </p:grpSpPr>
        <p:grpSp>
          <p:nvGrpSpPr>
            <p:cNvPr id="14518" name="Group 182"/>
            <p:cNvGrpSpPr>
              <a:grpSpLocks/>
            </p:cNvGrpSpPr>
            <p:nvPr/>
          </p:nvGrpSpPr>
          <p:grpSpPr bwMode="auto">
            <a:xfrm>
              <a:off x="2592" y="3984"/>
              <a:ext cx="240" cy="240"/>
              <a:chOff x="2592" y="3888"/>
              <a:chExt cx="240" cy="240"/>
            </a:xfrm>
          </p:grpSpPr>
          <p:sp>
            <p:nvSpPr>
              <p:cNvPr id="14511" name="Oval 175"/>
              <p:cNvSpPr>
                <a:spLocks noChangeArrowheads="1"/>
              </p:cNvSpPr>
              <p:nvPr/>
            </p:nvSpPr>
            <p:spPr bwMode="auto">
              <a:xfrm>
                <a:off x="2592" y="3888"/>
                <a:ext cx="240" cy="240"/>
              </a:xfrm>
              <a:prstGeom prst="ellipse">
                <a:avLst/>
              </a:prstGeom>
              <a:solidFill>
                <a:schemeClr val="accent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nb-NO" altLang="en-US">
                  <a:latin typeface="Times New Roman" panose="02020603050405020304" pitchFamily="18" charset="0"/>
                  <a:cs typeface="Times New Roman" panose="02020603050405020304" pitchFamily="18" charset="0"/>
                </a:endParaRPr>
              </a:p>
            </p:txBody>
          </p:sp>
          <p:grpSp>
            <p:nvGrpSpPr>
              <p:cNvPr id="14512" name="Group 176"/>
              <p:cNvGrpSpPr>
                <a:grpSpLocks/>
              </p:cNvGrpSpPr>
              <p:nvPr/>
            </p:nvGrpSpPr>
            <p:grpSpPr bwMode="auto">
              <a:xfrm>
                <a:off x="2688" y="3984"/>
                <a:ext cx="48" cy="48"/>
                <a:chOff x="2688" y="2976"/>
                <a:chExt cx="48" cy="48"/>
              </a:xfrm>
            </p:grpSpPr>
            <p:sp>
              <p:nvSpPr>
                <p:cNvPr id="14513" name="Line 177"/>
                <p:cNvSpPr>
                  <a:spLocks noChangeShapeType="1"/>
                </p:cNvSpPr>
                <p:nvPr/>
              </p:nvSpPr>
              <p:spPr bwMode="auto">
                <a:xfrm>
                  <a:off x="2688" y="2976"/>
                  <a:ext cx="48" cy="4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4514" name="Line 178"/>
                <p:cNvSpPr>
                  <a:spLocks noChangeShapeType="1"/>
                </p:cNvSpPr>
                <p:nvPr/>
              </p:nvSpPr>
              <p:spPr bwMode="auto">
                <a:xfrm flipH="1">
                  <a:off x="2688" y="2976"/>
                  <a:ext cx="48" cy="4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grpSp>
        </p:grpSp>
        <p:sp>
          <p:nvSpPr>
            <p:cNvPr id="14515" name="Oval 179"/>
            <p:cNvSpPr>
              <a:spLocks noChangeArrowheads="1"/>
            </p:cNvSpPr>
            <p:nvPr/>
          </p:nvSpPr>
          <p:spPr bwMode="auto">
            <a:xfrm>
              <a:off x="2976" y="3984"/>
              <a:ext cx="240" cy="240"/>
            </a:xfrm>
            <a:prstGeom prst="ellipse">
              <a:avLst/>
            </a:prstGeom>
            <a:solidFill>
              <a:schemeClr val="accent1"/>
            </a:solidFill>
            <a:ln w="952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nb-NO" altLang="en-US">
                <a:latin typeface="Times New Roman" panose="02020603050405020304" pitchFamily="18" charset="0"/>
                <a:cs typeface="Times New Roman" panose="02020603050405020304" pitchFamily="18" charset="0"/>
              </a:endParaRPr>
            </a:p>
          </p:txBody>
        </p:sp>
        <p:sp>
          <p:nvSpPr>
            <p:cNvPr id="14516" name="Oval 180"/>
            <p:cNvSpPr>
              <a:spLocks noChangeArrowheads="1"/>
            </p:cNvSpPr>
            <p:nvPr/>
          </p:nvSpPr>
          <p:spPr bwMode="auto">
            <a:xfrm>
              <a:off x="3360" y="3984"/>
              <a:ext cx="240" cy="240"/>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nb-NO" altLang="en-US">
                <a:latin typeface="Times New Roman" panose="02020603050405020304" pitchFamily="18" charset="0"/>
                <a:cs typeface="Times New Roman" panose="02020603050405020304" pitchFamily="18" charset="0"/>
              </a:endParaRPr>
            </a:p>
          </p:txBody>
        </p:sp>
        <p:sp>
          <p:nvSpPr>
            <p:cNvPr id="14517" name="Text Box 181"/>
            <p:cNvSpPr txBox="1">
              <a:spLocks noChangeArrowheads="1"/>
            </p:cNvSpPr>
            <p:nvPr/>
          </p:nvSpPr>
          <p:spPr bwMode="auto">
            <a:xfrm>
              <a:off x="2592" y="3744"/>
              <a:ext cx="26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nb-NO" altLang="en-US">
                  <a:latin typeface="Times New Roman" panose="02020603050405020304" pitchFamily="18" charset="0"/>
                  <a:cs typeface="Times New Roman" panose="02020603050405020304" pitchFamily="18" charset="0"/>
                </a:rPr>
                <a:t>+1</a:t>
              </a:r>
            </a:p>
          </p:txBody>
        </p:sp>
        <p:sp>
          <p:nvSpPr>
            <p:cNvPr id="14519" name="Text Box 183"/>
            <p:cNvSpPr txBox="1">
              <a:spLocks noChangeArrowheads="1"/>
            </p:cNvSpPr>
            <p:nvPr/>
          </p:nvSpPr>
          <p:spPr bwMode="auto">
            <a:xfrm>
              <a:off x="3024" y="3744"/>
              <a:ext cx="19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nb-NO" altLang="en-US">
                  <a:latin typeface="Times New Roman" panose="02020603050405020304" pitchFamily="18" charset="0"/>
                  <a:cs typeface="Times New Roman" panose="02020603050405020304" pitchFamily="18" charset="0"/>
                </a:rPr>
                <a:t>0</a:t>
              </a:r>
            </a:p>
          </p:txBody>
        </p:sp>
        <p:sp>
          <p:nvSpPr>
            <p:cNvPr id="14520" name="Text Box 184"/>
            <p:cNvSpPr txBox="1">
              <a:spLocks noChangeArrowheads="1"/>
            </p:cNvSpPr>
            <p:nvPr/>
          </p:nvSpPr>
          <p:spPr bwMode="auto">
            <a:xfrm>
              <a:off x="3360" y="3744"/>
              <a:ext cx="2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nb-NO" altLang="en-US">
                  <a:latin typeface="Times New Roman" panose="02020603050405020304" pitchFamily="18" charset="0"/>
                  <a:cs typeface="Times New Roman" panose="02020603050405020304" pitchFamily="18" charset="0"/>
                </a:rPr>
                <a:t>-1</a:t>
              </a:r>
            </a:p>
          </p:txBody>
        </p:sp>
      </p:grpSp>
      <p:sp>
        <p:nvSpPr>
          <p:cNvPr id="2" name="TextBox 1"/>
          <p:cNvSpPr txBox="1"/>
          <p:nvPr/>
        </p:nvSpPr>
        <p:spPr>
          <a:xfrm>
            <a:off x="8648020" y="6368534"/>
            <a:ext cx="1457643" cy="369332"/>
          </a:xfrm>
          <a:prstGeom prst="rect">
            <a:avLst/>
          </a:prstGeom>
          <a:noFill/>
        </p:spPr>
        <p:txBody>
          <a:bodyPr wrap="none" rtlCol="0">
            <a:spAutoFit/>
          </a:bodyPr>
          <a:lstStyle/>
          <a:p>
            <a:r>
              <a:rPr lang="sv-SE" dirty="0" smtClean="0"/>
              <a:t>Threshold = 0</a:t>
            </a:r>
            <a:endParaRPr lang="en-US" dirty="0"/>
          </a:p>
        </p:txBody>
      </p:sp>
    </p:spTree>
    <p:extLst>
      <p:ext uri="{BB962C8B-B14F-4D97-AF65-F5344CB8AC3E}">
        <p14:creationId xmlns:p14="http://schemas.microsoft.com/office/powerpoint/2010/main" val="33061752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2494</TotalTime>
  <Words>611</Words>
  <Application>Microsoft Office PowerPoint</Application>
  <PresentationFormat>Widescreen</PresentationFormat>
  <Paragraphs>217</Paragraphs>
  <Slides>13</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20" baseType="lpstr">
      <vt:lpstr>Arial</vt:lpstr>
      <vt:lpstr>Calibri</vt:lpstr>
      <vt:lpstr>Calibri Light</vt:lpstr>
      <vt:lpstr>Symbol</vt:lpstr>
      <vt:lpstr>Times New Roman</vt:lpstr>
      <vt:lpstr>Office Theme</vt:lpstr>
      <vt:lpstr>Bitmap Image</vt:lpstr>
      <vt:lpstr>PowerPoint Presentation</vt:lpstr>
      <vt:lpstr>PowerPoint Presentation</vt:lpstr>
      <vt:lpstr>Hopfield Networks</vt:lpstr>
      <vt:lpstr>Updating Units in a Hopfield Network</vt:lpstr>
      <vt:lpstr>PowerPoint Presentation</vt:lpstr>
      <vt:lpstr>PowerPoint Presentation</vt:lpstr>
      <vt:lpstr>PowerPoint Presentation</vt:lpstr>
      <vt:lpstr>PowerPoint Presentation</vt:lpstr>
      <vt:lpstr>Hopfield Network Example (1)</vt:lpstr>
      <vt:lpstr>Hopfield Network Example (2)</vt:lpstr>
      <vt:lpstr>Hopfield Network Example (3)  Matrix calculation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134</cp:revision>
  <dcterms:created xsi:type="dcterms:W3CDTF">2019-01-07T11:51:34Z</dcterms:created>
  <dcterms:modified xsi:type="dcterms:W3CDTF">2019-03-19T10:17:09Z</dcterms:modified>
</cp:coreProperties>
</file>