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10" r:id="rId3"/>
    <p:sldId id="289" r:id="rId4"/>
    <p:sldId id="320" r:id="rId5"/>
    <p:sldId id="316" r:id="rId6"/>
    <p:sldId id="318" r:id="rId7"/>
    <p:sldId id="315" r:id="rId8"/>
    <p:sldId id="325" r:id="rId9"/>
    <p:sldId id="313" r:id="rId10"/>
    <p:sldId id="314" r:id="rId11"/>
    <p:sldId id="311" r:id="rId12"/>
    <p:sldId id="312"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66" d="100"/>
          <a:sy n="66"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2560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2019-03-19</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0552540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5" y="600194"/>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Machine 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6.6 Hopfield Networks and Boltzman Machines </a:t>
            </a:r>
            <a:r>
              <a:rPr lang="en-SE" sz="3200" b="1" dirty="0" smtClean="0">
                <a:latin typeface="Times New Roman" panose="02020603050405020304" pitchFamily="18" charset="0"/>
                <a:cs typeface="Times New Roman" panose="02020603050405020304" pitchFamily="18" charset="0"/>
              </a:rPr>
              <a:t>–</a:t>
            </a:r>
            <a:r>
              <a:rPr lang="sv-SE" sz="3200" b="1" dirty="0" smtClean="0">
                <a:latin typeface="Times New Roman" panose="02020603050405020304" pitchFamily="18" charset="0"/>
                <a:cs typeface="Times New Roman" panose="02020603050405020304" pitchFamily="18" charset="0"/>
              </a:rPr>
              <a:t> Part 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575" y="285907"/>
            <a:ext cx="9365641" cy="584775"/>
          </a:xfrm>
          <a:prstGeom prst="rect">
            <a:avLst/>
          </a:prstGeom>
          <a:noFill/>
        </p:spPr>
        <p:txBody>
          <a:bodyPr wrap="none" rtlCol="0">
            <a:spAutoFit/>
          </a:bodyPr>
          <a:lstStyle/>
          <a:p>
            <a:r>
              <a:rPr lang="en-US" sz="3200" b="1" dirty="0">
                <a:solidFill>
                  <a:srgbClr val="222222"/>
                </a:solidFill>
                <a:latin typeface="Times New Roman" panose="02020603050405020304" pitchFamily="18" charset="0"/>
                <a:cs typeface="Times New Roman" panose="02020603050405020304" pitchFamily="18" charset="0"/>
              </a:rPr>
              <a:t>Bidirectional associative memory (BAM</a:t>
            </a:r>
            <a:r>
              <a:rPr lang="en-US" sz="3200" b="1" dirty="0" smtClean="0">
                <a:solidFill>
                  <a:srgbClr val="222222"/>
                </a:solidFill>
                <a:latin typeface="Times New Roman" panose="02020603050405020304" pitchFamily="18" charset="0"/>
                <a:cs typeface="Times New Roman" panose="02020603050405020304" pitchFamily="18" charset="0"/>
              </a:rPr>
              <a:t>)   - example </a:t>
            </a:r>
            <a:endParaRPr lang="en-US" sz="3200" b="1"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460375" y="1285659"/>
            <a:ext cx="10940248" cy="5157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Two</a:t>
            </a:r>
            <a:r>
              <a:rPr kumimoji="0" lang="en-US" altLang="en-US" sz="1600" b="0" i="0" u="none" strike="noStrike" cap="none" normalizeH="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associations, A1:B1 and A2:B2</a:t>
            </a:r>
            <a:r>
              <a:rPr lang="en-US" altLang="en-US" sz="1600" dirty="0">
                <a:solidFill>
                  <a:srgbClr val="222222"/>
                </a:solidFill>
                <a:latin typeface="Times New Roman" panose="02020603050405020304" pitchFamily="18" charset="0"/>
                <a:cs typeface="Times New Roman" panose="02020603050405020304" pitchFamily="18" charset="0"/>
              </a:rPr>
              <a:t>. </a:t>
            </a:r>
            <a:r>
              <a:rPr lang="en-US" altLang="en-US" sz="1600" dirty="0" smtClean="0">
                <a:solidFill>
                  <a:srgbClr val="222222"/>
                </a:solidFill>
                <a:latin typeface="Times New Roman" panose="02020603050405020304" pitchFamily="18" charset="0"/>
                <a:cs typeface="Times New Roman" panose="02020603050405020304" pitchFamily="18" charset="0"/>
              </a:rPr>
              <a:t>		These </a:t>
            </a:r>
            <a:r>
              <a:rPr lang="en-US" altLang="en-US" sz="1600" dirty="0">
                <a:solidFill>
                  <a:srgbClr val="222222"/>
                </a:solidFill>
                <a:latin typeface="Times New Roman" panose="02020603050405020304" pitchFamily="18" charset="0"/>
                <a:cs typeface="Times New Roman" panose="02020603050405020304" pitchFamily="18" charset="0"/>
              </a:rPr>
              <a:t>are then transformed into the bipolar 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A1 = (1, 0, 1, 0, 1, 0), B1 = (1, 1, 0, 0</a:t>
            </a:r>
            <a:r>
              <a:rPr lang="en-US" altLang="en-US" sz="1600" dirty="0">
                <a:solidFill>
                  <a:srgbClr val="222222"/>
                </a:solidFill>
                <a:latin typeface="Times New Roman" panose="02020603050405020304" pitchFamily="18" charset="0"/>
                <a:cs typeface="Times New Roman" panose="02020603050405020304" pitchFamily="18" charset="0"/>
              </a:rPr>
              <a:t>)		X1 = (1, -1, 1, -1, 1, -1), Y1 = (1, 1, -1, -1</a:t>
            </a:r>
            <a:r>
              <a:rPr lang="en-US" altLang="en-US" sz="1600" dirty="0" smtClean="0">
                <a:solidFill>
                  <a:srgbClr val="222222"/>
                </a:solidFill>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A2 = (1, 1, 1, 0, 0, 0), B2 = (1, 0, 1, 0</a:t>
            </a:r>
            <a:r>
              <a:rPr lang="en-US" altLang="en-US" sz="1600" dirty="0">
                <a:solidFill>
                  <a:srgbClr val="222222"/>
                </a:solidFill>
                <a:latin typeface="Times New Roman" panose="02020603050405020304" pitchFamily="18" charset="0"/>
                <a:cs typeface="Times New Roman" panose="02020603050405020304" pitchFamily="18" charset="0"/>
              </a:rPr>
              <a:t>)		X2 = (1, 1, 1, -1, -1, -1), Y2 = (1, -1, 1, -1</a:t>
            </a:r>
            <a:r>
              <a:rPr lang="en-US" altLang="en-US" sz="1600" dirty="0" smtClean="0">
                <a:solidFill>
                  <a:srgbClr val="222222"/>
                </a:solidFill>
                <a:latin typeface="Times New Roman" panose="02020603050405020304" pitchFamily="18" charset="0"/>
                <a:cs typeface="Times New Roman" panose="02020603050405020304" pitchFamily="18" charset="0"/>
              </a:rPr>
              <a:t>)</a:t>
            </a:r>
          </a:p>
          <a:p>
            <a:endParaRPr lang="sv-SE" altLang="en-US" sz="1600" dirty="0" smtClean="0">
              <a:solidFill>
                <a:srgbClr val="222222"/>
              </a:solidFill>
              <a:latin typeface="Times New Roman" panose="02020603050405020304" pitchFamily="18" charset="0"/>
              <a:cs typeface="Times New Roman" panose="02020603050405020304" pitchFamily="18" charset="0"/>
            </a:endParaRPr>
          </a:p>
          <a:p>
            <a:r>
              <a:rPr lang="sv-SE" altLang="en-US" sz="1600" dirty="0">
                <a:solidFill>
                  <a:srgbClr val="222222"/>
                </a:solidFill>
                <a:latin typeface="Times New Roman" panose="02020603050405020304" pitchFamily="18" charset="0"/>
                <a:cs typeface="Times New Roman" panose="02020603050405020304" pitchFamily="18" charset="0"/>
              </a:rPr>
              <a:t>	</a:t>
            </a:r>
            <a:r>
              <a:rPr lang="sv-SE" altLang="en-US" sz="1600" dirty="0" smtClean="0">
                <a:solidFill>
                  <a:srgbClr val="222222"/>
                </a:solidFill>
                <a:latin typeface="Times New Roman" panose="02020603050405020304" pitchFamily="18" charset="0"/>
                <a:cs typeface="Times New Roman" panose="02020603050405020304" pitchFamily="18" charset="0"/>
              </a:rPr>
              <a:t>		           T		   T</a:t>
            </a:r>
            <a:endParaRPr lang="sv-SE" altLang="en-US" sz="1600" dirty="0">
              <a:solidFill>
                <a:srgbClr val="222222"/>
              </a:solidFill>
              <a:latin typeface="Times New Roman" panose="02020603050405020304" pitchFamily="18" charset="0"/>
              <a:cs typeface="Times New Roman" panose="02020603050405020304" pitchFamily="18" charset="0"/>
            </a:endParaRPr>
          </a:p>
          <a:p>
            <a:r>
              <a:rPr lang="sv-SE" altLang="en-US" sz="1600" dirty="0" smtClean="0">
                <a:solidFill>
                  <a:srgbClr val="222222"/>
                </a:solidFill>
                <a:latin typeface="Times New Roman" panose="02020603050405020304" pitchFamily="18" charset="0"/>
                <a:cs typeface="Times New Roman" panose="02020603050405020304" pitchFamily="18" charset="0"/>
              </a:rPr>
              <a:t>A matrix M can be calculated as          X   Y   where       X       is the transpose of X.</a:t>
            </a:r>
          </a:p>
          <a:p>
            <a:endParaRPr lang="sv-SE" altLang="en-US" sz="1600" dirty="0">
              <a:solidFill>
                <a:srgbClr val="222222"/>
              </a:solidFill>
              <a:latin typeface="Times New Roman" panose="02020603050405020304" pitchFamily="18" charset="0"/>
              <a:cs typeface="Times New Roman" panose="02020603050405020304" pitchFamily="18" charset="0"/>
            </a:endParaRPr>
          </a:p>
          <a:p>
            <a:r>
              <a:rPr lang="sv-SE" altLang="en-US" sz="1600" dirty="0" smtClean="0">
                <a:solidFill>
                  <a:srgbClr val="222222"/>
                </a:solidFill>
                <a:latin typeface="Times New Roman" panose="02020603050405020304" pitchFamily="18" charset="0"/>
                <a:cs typeface="Times New Roman" panose="02020603050405020304" pitchFamily="18" charset="0"/>
              </a:rPr>
              <a:t>1    *    1     1    -1      -1                 1     *   1     -1     1     -1</a:t>
            </a:r>
          </a:p>
          <a:p>
            <a:r>
              <a:rPr lang="sv-SE" altLang="en-US" sz="1600" dirty="0" smtClean="0">
                <a:solidFill>
                  <a:srgbClr val="222222"/>
                </a:solidFill>
                <a:latin typeface="Times New Roman" panose="02020603050405020304" pitchFamily="18" charset="0"/>
                <a:cs typeface="Times New Roman" panose="02020603050405020304" pitchFamily="18" charset="0"/>
              </a:rPr>
              <a:t>-1			 1			</a:t>
            </a:r>
          </a:p>
          <a:p>
            <a:r>
              <a:rPr lang="sv-SE" altLang="en-US" sz="1600" dirty="0" smtClean="0">
                <a:solidFill>
                  <a:srgbClr val="222222"/>
                </a:solidFill>
                <a:latin typeface="Times New Roman" panose="02020603050405020304" pitchFamily="18" charset="0"/>
                <a:cs typeface="Times New Roman" panose="02020603050405020304" pitchFamily="18" charset="0"/>
              </a:rPr>
              <a:t>1			 1</a:t>
            </a:r>
          </a:p>
          <a:p>
            <a:r>
              <a:rPr lang="sv-SE" altLang="en-US" sz="1600" dirty="0" smtClean="0">
                <a:solidFill>
                  <a:srgbClr val="222222"/>
                </a:solidFill>
                <a:latin typeface="Times New Roman" panose="02020603050405020304" pitchFamily="18" charset="0"/>
                <a:cs typeface="Times New Roman" panose="02020603050405020304" pitchFamily="18" charset="0"/>
              </a:rPr>
              <a:t>-1                                     +  	-1                                      =&gt;</a:t>
            </a:r>
          </a:p>
          <a:p>
            <a:r>
              <a:rPr lang="sv-SE" altLang="en-US" sz="1600" dirty="0" smtClean="0">
                <a:solidFill>
                  <a:srgbClr val="222222"/>
                </a:solidFill>
                <a:latin typeface="Times New Roman" panose="02020603050405020304" pitchFamily="18" charset="0"/>
                <a:cs typeface="Times New Roman" panose="02020603050405020304" pitchFamily="18" charset="0"/>
              </a:rPr>
              <a:t>1			-1</a:t>
            </a:r>
          </a:p>
          <a:p>
            <a:r>
              <a:rPr lang="sv-SE" altLang="en-US" sz="1600" dirty="0" smtClean="0">
                <a:solidFill>
                  <a:srgbClr val="222222"/>
                </a:solidFill>
                <a:latin typeface="Times New Roman" panose="02020603050405020304" pitchFamily="18" charset="0"/>
                <a:cs typeface="Times New Roman" panose="02020603050405020304" pitchFamily="18" charset="0"/>
              </a:rPr>
              <a:t>-1			-1</a:t>
            </a:r>
            <a:endParaRPr lang="en-US" altLang="en-US" sz="1600" dirty="0" smtClean="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26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To retrieve the association A1, we multiply it by M to get (4, 2, -2, -4)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22222"/>
              </a:solidFill>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If</a:t>
            </a:r>
            <a:r>
              <a:rPr kumimoji="0" lang="en-US" altLang="en-US" sz="1600" b="0" i="0" u="none" strike="noStrike" cap="none" normalizeH="0" dirty="0" smtClean="0">
                <a:ln>
                  <a:noFill/>
                </a:ln>
                <a:solidFill>
                  <a:srgbClr val="222222"/>
                </a:solidFill>
                <a:effectLst/>
                <a:latin typeface="Times New Roman" panose="02020603050405020304" pitchFamily="18" charset="0"/>
                <a:cs typeface="Times New Roman" panose="02020603050405020304" pitchFamily="18" charset="0"/>
              </a:rPr>
              <a:t> </a:t>
            </a:r>
            <a:r>
              <a:rPr lang="en-US" altLang="en-US" sz="1600" dirty="0">
                <a:solidFill>
                  <a:srgbClr val="222222"/>
                </a:solidFill>
                <a:latin typeface="Times New Roman" panose="02020603050405020304" pitchFamily="18" charset="0"/>
                <a:cs typeface="Times New Roman" panose="02020603050405020304" pitchFamily="18" charset="0"/>
              </a:rPr>
              <a:t>(4, 2, -2, -</a:t>
            </a:r>
            <a:r>
              <a:rPr lang="en-US" altLang="en-US" sz="1600" dirty="0" smtClean="0">
                <a:solidFill>
                  <a:srgbClr val="222222"/>
                </a:solidFill>
                <a:latin typeface="Times New Roman" panose="02020603050405020304" pitchFamily="18" charset="0"/>
                <a:cs typeface="Times New Roman" panose="02020603050405020304" pitchFamily="18" charset="0"/>
              </a:rPr>
              <a:t>4)  is </a:t>
            </a: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run through a threshold</a:t>
            </a:r>
            <a:r>
              <a:rPr lang="en-US" altLang="en-US" sz="1600" dirty="0">
                <a:solidFill>
                  <a:srgbClr val="222222"/>
                </a:solidFill>
                <a:latin typeface="Times New Roman" panose="02020603050405020304" pitchFamily="18" charset="0"/>
                <a:cs typeface="Times New Roman" panose="02020603050405020304" pitchFamily="18" charset="0"/>
              </a:rPr>
              <a:t> </a:t>
            </a:r>
            <a:r>
              <a:rPr lang="en-US" altLang="en-US" sz="1600" dirty="0" smtClean="0">
                <a:solidFill>
                  <a:srgbClr val="222222"/>
                </a:solidFill>
                <a:latin typeface="Times New Roman" panose="02020603050405020304" pitchFamily="18" charset="0"/>
                <a:cs typeface="Times New Roman" panose="02020603050405020304" pitchFamily="18" charset="0"/>
              </a:rPr>
              <a:t> =&gt; </a:t>
            </a: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(1, 1, 0, 0), which is B1.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To </a:t>
            </a:r>
            <a:r>
              <a:rPr lang="en-US" altLang="en-US" sz="1600" dirty="0" smtClean="0">
                <a:solidFill>
                  <a:srgbClr val="222222"/>
                </a:solidFill>
                <a:latin typeface="Times New Roman" panose="02020603050405020304" pitchFamily="18" charset="0"/>
                <a:cs typeface="Times New Roman" panose="02020603050405020304" pitchFamily="18" charset="0"/>
              </a:rPr>
              <a:t>retrieve </a:t>
            </a: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reverse association</a:t>
            </a:r>
            <a:r>
              <a:rPr kumimoji="0" lang="en-US" altLang="en-US" sz="1600" b="0" i="0" u="none" strike="noStrike" cap="none" normalizeH="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the transpose of M   is used in a similar way.</a:t>
            </a:r>
            <a:endParaRPr kumimoji="0" lang="en-US" altLang="en-US" sz="36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p:txBody>
      </p:sp>
      <p:sp>
        <p:nvSpPr>
          <p:cNvPr id="9" name="AutoShape 8" descr="M=\left[{{\begin{array}{*{10}c}2&amp;0&amp;0&amp;-2\\0&amp;-2&amp;2&amp;0\\2&amp;0&amp;0&amp;-2\\-2&amp;0&amp;0&amp;2\\0&amp;2&amp;-2&amp;0\\-2&amp;0&amp;0&amp;2\\\end{array}}}\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274672" y="3506846"/>
            <a:ext cx="2219334" cy="1508009"/>
          </a:xfrm>
          <a:prstGeom prst="rect">
            <a:avLst/>
          </a:prstGeom>
        </p:spPr>
      </p:pic>
    </p:spTree>
    <p:extLst>
      <p:ext uri="{BB962C8B-B14F-4D97-AF65-F5344CB8AC3E}">
        <p14:creationId xmlns:p14="http://schemas.microsoft.com/office/powerpoint/2010/main" val="161864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269" y="0"/>
            <a:ext cx="9213356" cy="584775"/>
          </a:xfrm>
          <a:prstGeom prst="rect">
            <a:avLst/>
          </a:prstGeom>
          <a:noFill/>
        </p:spPr>
        <p:txBody>
          <a:bodyPr wrap="none" rtlCol="0">
            <a:spAutoFit/>
          </a:bodyPr>
          <a:lstStyle/>
          <a:p>
            <a:r>
              <a:rPr lang="en-US" sz="3200" b="1" dirty="0" err="1" smtClean="0">
                <a:solidFill>
                  <a:srgbClr val="222222"/>
                </a:solidFill>
                <a:latin typeface="Times New Roman" panose="02020603050405020304" pitchFamily="18" charset="0"/>
                <a:cs typeface="Times New Roman" panose="02020603050405020304" pitchFamily="18" charset="0"/>
              </a:rPr>
              <a:t>Kohonen</a:t>
            </a:r>
            <a:r>
              <a:rPr lang="en-US" sz="3200" b="1" dirty="0" smtClean="0">
                <a:solidFill>
                  <a:srgbClr val="222222"/>
                </a:solidFill>
                <a:latin typeface="Times New Roman" panose="02020603050405020304" pitchFamily="18" charset="0"/>
                <a:cs typeface="Times New Roman" panose="02020603050405020304" pitchFamily="18" charset="0"/>
              </a:rPr>
              <a:t> Network or  Self-Organizing Map </a:t>
            </a:r>
            <a:r>
              <a:rPr lang="en-US" sz="3200" b="1" dirty="0">
                <a:solidFill>
                  <a:srgbClr val="222222"/>
                </a:solidFill>
                <a:latin typeface="Times New Roman" panose="02020603050405020304" pitchFamily="18" charset="0"/>
                <a:cs typeface="Times New Roman" panose="02020603050405020304" pitchFamily="18" charset="0"/>
              </a:rPr>
              <a:t>(SOM) </a:t>
            </a:r>
            <a:endParaRPr lang="en-US" sz="3200" b="1" dirty="0" smtClean="0">
              <a:solidFill>
                <a:srgbClr val="222222"/>
              </a:solidFill>
              <a:latin typeface="Times New Roman" panose="02020603050405020304" pitchFamily="18" charset="0"/>
              <a:cs typeface="Times New Roman" panose="02020603050405020304" pitchFamily="18" charset="0"/>
            </a:endParaRPr>
          </a:p>
        </p:txBody>
      </p:sp>
      <p:sp>
        <p:nvSpPr>
          <p:cNvPr id="3" name="Rectangle 2"/>
          <p:cNvSpPr/>
          <p:nvPr/>
        </p:nvSpPr>
        <p:spPr>
          <a:xfrm>
            <a:off x="417304" y="872543"/>
            <a:ext cx="6391120" cy="532453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SOM implements a form of unsupervised learning. SOM converts </a:t>
            </a:r>
            <a:r>
              <a:rPr lang="en-US" sz="2000" dirty="0">
                <a:latin typeface="Times New Roman" panose="02020603050405020304" pitchFamily="18" charset="0"/>
                <a:cs typeface="Times New Roman" panose="02020603050405020304" pitchFamily="18" charset="0"/>
              </a:rPr>
              <a:t>complex, nonlinear statistical </a:t>
            </a:r>
            <a:r>
              <a:rPr lang="en-US" sz="2000" dirty="0" smtClean="0">
                <a:latin typeface="Times New Roman" panose="02020603050405020304" pitchFamily="18" charset="0"/>
                <a:cs typeface="Times New Roman" panose="02020603050405020304" pitchFamily="18" charset="0"/>
              </a:rPr>
              <a:t>relationships </a:t>
            </a:r>
            <a:r>
              <a:rPr lang="en-US" sz="2000" dirty="0">
                <a:latin typeface="Times New Roman" panose="02020603050405020304" pitchFamily="18" charset="0"/>
                <a:cs typeface="Times New Roman" panose="02020603050405020304" pitchFamily="18" charset="0"/>
              </a:rPr>
              <a:t>between high-dimensional data items into simple geometric relationships on a low-dimensional </a:t>
            </a:r>
            <a:r>
              <a:rPr lang="en-US" sz="2000" dirty="0" smtClean="0">
                <a:latin typeface="Times New Roman" panose="02020603050405020304" pitchFamily="18" charset="0"/>
                <a:cs typeface="Times New Roman" panose="02020603050405020304" pitchFamily="18" charset="0"/>
              </a:rPr>
              <a:t>display (</a:t>
            </a:r>
            <a:r>
              <a:rPr lang="en-US" sz="2000" dirty="0">
                <a:latin typeface="Times New Roman" panose="02020603050405020304" pitchFamily="18" charset="0"/>
                <a:cs typeface="Times New Roman" panose="02020603050405020304" pitchFamily="18" charset="0"/>
              </a:rPr>
              <a:t>dimensionality </a:t>
            </a:r>
            <a:r>
              <a:rPr lang="en-US" sz="2000" dirty="0" smtClean="0">
                <a:latin typeface="Times New Roman" panose="02020603050405020304" pitchFamily="18" charset="0"/>
                <a:cs typeface="Times New Roman" panose="02020603050405020304" pitchFamily="18" charset="0"/>
              </a:rPr>
              <a:t>reduction).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it thereby compresses information while preserving the most important topological and metric relationships of the primary data items on the display, it may also be thought </a:t>
            </a:r>
            <a:r>
              <a:rPr lang="en-US" sz="2000" dirty="0" smtClean="0">
                <a:latin typeface="Times New Roman" panose="02020603050405020304" pitchFamily="18" charset="0"/>
                <a:cs typeface="Times New Roman" panose="02020603050405020304" pitchFamily="18" charset="0"/>
              </a:rPr>
              <a:t>of to </a:t>
            </a:r>
            <a:r>
              <a:rPr lang="en-US" sz="2000" dirty="0">
                <a:latin typeface="Times New Roman" panose="02020603050405020304" pitchFamily="18" charset="0"/>
                <a:cs typeface="Times New Roman" panose="02020603050405020304" pitchFamily="18" charset="0"/>
              </a:rPr>
              <a:t>produce some kind of </a:t>
            </a:r>
            <a:r>
              <a:rPr lang="en-US" sz="2000" dirty="0" smtClean="0">
                <a:latin typeface="Times New Roman" panose="02020603050405020304" pitchFamily="18" charset="0"/>
                <a:cs typeface="Times New Roman" panose="02020603050405020304" pitchFamily="18" charset="0"/>
              </a:rPr>
              <a:t>abstractions.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SOM can also be called or </a:t>
            </a:r>
            <a:r>
              <a:rPr lang="en-US" sz="2000" dirty="0">
                <a:latin typeface="Times New Roman" panose="02020603050405020304" pitchFamily="18" charset="0"/>
                <a:cs typeface="Times New Roman" panose="02020603050405020304" pitchFamily="18" charset="0"/>
              </a:rPr>
              <a:t>self-organizing feature map (SOFM</a:t>
            </a:r>
            <a:r>
              <a:rPr lang="en-US" sz="2000" dirty="0" smtClean="0">
                <a:latin typeface="Times New Roman" panose="02020603050405020304" pitchFamily="18" charset="0"/>
                <a:cs typeface="Times New Roman" panose="02020603050405020304" pitchFamily="18" charset="0"/>
              </a:rPr>
              <a:t>) and was invented by </a:t>
            </a:r>
            <a:r>
              <a:rPr lang="en-US" sz="2000" dirty="0" err="1" smtClean="0">
                <a:latin typeface="Times New Roman" panose="02020603050405020304" pitchFamily="18" charset="0"/>
                <a:cs typeface="Times New Roman" panose="02020603050405020304" pitchFamily="18" charset="0"/>
              </a:rPr>
              <a:t>Teuvo</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Kohonen</a:t>
            </a:r>
            <a:r>
              <a:rPr lang="en-US" sz="2000" dirty="0">
                <a:latin typeface="Times New Roman" panose="02020603050405020304" pitchFamily="18" charset="0"/>
                <a:cs typeface="Times New Roman" panose="02020603050405020304" pitchFamily="18" charset="0"/>
              </a:rPr>
              <a:t> in </a:t>
            </a:r>
            <a:r>
              <a:rPr lang="en-US" sz="2000" dirty="0" smtClean="0">
                <a:latin typeface="Times New Roman" panose="02020603050405020304" pitchFamily="18" charset="0"/>
                <a:cs typeface="Times New Roman" panose="02020603050405020304" pitchFamily="18" charset="0"/>
              </a:rPr>
              <a:t>1982.</a:t>
            </a:r>
          </a:p>
          <a:p>
            <a:endParaRPr lang="sv-SE"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map space is predefined, usually as a finite two-dimensional region where nodes are arranged in a regular grid. </a:t>
            </a:r>
          </a:p>
        </p:txBody>
      </p:sp>
      <p:pic>
        <p:nvPicPr>
          <p:cNvPr id="5122" name="Picture 2" descr="Image result for kohonen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424" y="1323571"/>
            <a:ext cx="5216670" cy="401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5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269" y="0"/>
            <a:ext cx="9213356" cy="584775"/>
          </a:xfrm>
          <a:prstGeom prst="rect">
            <a:avLst/>
          </a:prstGeom>
          <a:noFill/>
        </p:spPr>
        <p:txBody>
          <a:bodyPr wrap="none" rtlCol="0">
            <a:spAutoFit/>
          </a:bodyPr>
          <a:lstStyle/>
          <a:p>
            <a:r>
              <a:rPr lang="en-US" sz="3200" b="1" dirty="0" err="1" smtClean="0">
                <a:solidFill>
                  <a:srgbClr val="222222"/>
                </a:solidFill>
                <a:latin typeface="Times New Roman" panose="02020603050405020304" pitchFamily="18" charset="0"/>
                <a:cs typeface="Times New Roman" panose="02020603050405020304" pitchFamily="18" charset="0"/>
              </a:rPr>
              <a:t>Kohonen</a:t>
            </a:r>
            <a:r>
              <a:rPr lang="en-US" sz="3200" b="1" dirty="0" smtClean="0">
                <a:solidFill>
                  <a:srgbClr val="222222"/>
                </a:solidFill>
                <a:latin typeface="Times New Roman" panose="02020603050405020304" pitchFamily="18" charset="0"/>
                <a:cs typeface="Times New Roman" panose="02020603050405020304" pitchFamily="18" charset="0"/>
              </a:rPr>
              <a:t> Network or  Self-Organizing Map </a:t>
            </a:r>
            <a:r>
              <a:rPr lang="en-US" sz="3200" b="1" dirty="0">
                <a:solidFill>
                  <a:srgbClr val="222222"/>
                </a:solidFill>
                <a:latin typeface="Times New Roman" panose="02020603050405020304" pitchFamily="18" charset="0"/>
                <a:cs typeface="Times New Roman" panose="02020603050405020304" pitchFamily="18" charset="0"/>
              </a:rPr>
              <a:t>(SOM) </a:t>
            </a:r>
            <a:endParaRPr lang="en-US" sz="3200" b="1" dirty="0" smtClean="0">
              <a:solidFill>
                <a:srgbClr val="222222"/>
              </a:solidFill>
              <a:latin typeface="Times New Roman" panose="02020603050405020304" pitchFamily="18" charset="0"/>
              <a:cs typeface="Times New Roman" panose="02020603050405020304" pitchFamily="18" charset="0"/>
            </a:endParaRPr>
          </a:p>
        </p:txBody>
      </p:sp>
      <p:sp>
        <p:nvSpPr>
          <p:cNvPr id="3" name="Rectangle 2"/>
          <p:cNvSpPr/>
          <p:nvPr/>
        </p:nvSpPr>
        <p:spPr>
          <a:xfrm>
            <a:off x="340186" y="1181014"/>
            <a:ext cx="6798744" cy="440120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node is associated with a weight  vector with the same dimension as an input vector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Like most artificial neural networks, SOMs operate in two modes: training </a:t>
            </a:r>
            <a:r>
              <a:rPr lang="en-US" sz="2000" dirty="0" smtClean="0">
                <a:latin typeface="Times New Roman" panose="02020603050405020304" pitchFamily="18" charset="0"/>
                <a:cs typeface="Times New Roman" panose="02020603050405020304" pitchFamily="18" charset="0"/>
              </a:rPr>
              <a:t>and matching.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Training consists of adapting weight vectors towards the input </a:t>
            </a:r>
            <a:r>
              <a:rPr lang="en-US" sz="2000" dirty="0" smtClean="0">
                <a:latin typeface="Times New Roman" panose="02020603050405020304" pitchFamily="18" charset="0"/>
                <a:cs typeface="Times New Roman" panose="02020603050405020304" pitchFamily="18" charset="0"/>
              </a:rPr>
              <a:t>data, honoring </a:t>
            </a:r>
            <a:r>
              <a:rPr lang="en-US" sz="2000" dirty="0">
                <a:latin typeface="Times New Roman" panose="02020603050405020304" pitchFamily="18" charset="0"/>
                <a:cs typeface="Times New Roman" panose="02020603050405020304" pitchFamily="18" charset="0"/>
              </a:rPr>
              <a:t>the map space topology. </a:t>
            </a:r>
            <a:r>
              <a:rPr lang="en-US" sz="2000" dirty="0" smtClean="0">
                <a:latin typeface="Times New Roman" panose="02020603050405020304" pitchFamily="18" charset="0"/>
                <a:cs typeface="Times New Roman" panose="02020603050405020304" pitchFamily="18" charset="0"/>
              </a:rPr>
              <a:t>Self-organizing </a:t>
            </a:r>
            <a:r>
              <a:rPr lang="en-US" sz="2000" dirty="0">
                <a:latin typeface="Times New Roman" panose="02020603050405020304" pitchFamily="18" charset="0"/>
                <a:cs typeface="Times New Roman" panose="02020603050405020304" pitchFamily="18" charset="0"/>
              </a:rPr>
              <a:t>maps differ from other artificial neural networks as they apply competitive learning as opposed to error-correction learning </a:t>
            </a:r>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gradient descent. They  also use </a:t>
            </a:r>
            <a:r>
              <a:rPr lang="en-US" sz="2000" dirty="0">
                <a:latin typeface="Times New Roman" panose="02020603050405020304" pitchFamily="18" charset="0"/>
                <a:cs typeface="Times New Roman" panose="02020603050405020304" pitchFamily="18" charset="0"/>
              </a:rPr>
              <a:t>a neighborhood function to preserve the topological properties of the input space.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trained, the map </a:t>
            </a:r>
            <a:r>
              <a:rPr lang="en-US" sz="2000" dirty="0" smtClean="0">
                <a:latin typeface="Times New Roman" panose="02020603050405020304" pitchFamily="18" charset="0"/>
                <a:cs typeface="Times New Roman" panose="02020603050405020304" pitchFamily="18" charset="0"/>
              </a:rPr>
              <a:t> classifies an input  </a:t>
            </a:r>
            <a:r>
              <a:rPr lang="en-US" sz="2000" dirty="0">
                <a:latin typeface="Times New Roman" panose="02020603050405020304" pitchFamily="18" charset="0"/>
                <a:cs typeface="Times New Roman" panose="02020603050405020304" pitchFamily="18" charset="0"/>
              </a:rPr>
              <a:t>vector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finding the node with the closest (smallest distance metric) weight vector to the input space vector. </a:t>
            </a:r>
          </a:p>
        </p:txBody>
      </p:sp>
      <p:pic>
        <p:nvPicPr>
          <p:cNvPr id="5126" name="Picture 6" descr="Image result for kohonen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930" y="1354411"/>
            <a:ext cx="4450815" cy="381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239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a:t>
            </a:r>
            <a:r>
              <a:rPr lang="sv-SE" sz="2800" smtClean="0">
                <a:latin typeface="Times New Roman" panose="02020603050405020304" pitchFamily="18" charset="0"/>
                <a:cs typeface="Times New Roman" panose="02020603050405020304" pitchFamily="18" charset="0"/>
              </a:rPr>
              <a:t>lecture 6.8 </a:t>
            </a:r>
            <a:r>
              <a:rPr lang="sv-SE" sz="2800" dirty="0" smtClean="0">
                <a:latin typeface="Times New Roman" panose="02020603050405020304" pitchFamily="18" charset="0"/>
                <a:cs typeface="Times New Roman" panose="02020603050405020304" pitchFamily="18" charset="0"/>
              </a:rPr>
              <a:t>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Convolutional Networks</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67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7938" y="2577948"/>
            <a:ext cx="3631700" cy="1569660"/>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Hopfield Networks</a:t>
            </a:r>
          </a:p>
          <a:p>
            <a:r>
              <a:rPr lang="sv-SE" sz="3200" b="1" dirty="0" smtClean="0">
                <a:latin typeface="Times New Roman" panose="02020603050405020304" pitchFamily="18" charset="0"/>
                <a:cs typeface="Times New Roman" panose="02020603050405020304" pitchFamily="18" charset="0"/>
              </a:rPr>
              <a:t>              |</a:t>
            </a:r>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Related approaches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5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4" y="-5878"/>
            <a:ext cx="8099731" cy="6740307"/>
          </a:xfrm>
          <a:prstGeom prst="rect">
            <a:avLst/>
          </a:prstGeom>
          <a:noFill/>
        </p:spPr>
        <p:txBody>
          <a:bodyPr wrap="square" rtlCol="0">
            <a:spAutoFit/>
          </a:bodyPr>
          <a:lstStyle/>
          <a:p>
            <a:r>
              <a:rPr lang="en-US" sz="3200" b="1" dirty="0" err="1" smtClean="0">
                <a:latin typeface="Times New Roman" panose="02020603050405020304" pitchFamily="18" charset="0"/>
                <a:cs typeface="Times New Roman" panose="02020603050405020304" pitchFamily="18" charset="0"/>
              </a:rPr>
              <a:t>Boltzman</a:t>
            </a:r>
            <a:r>
              <a:rPr lang="en-US" sz="3200" b="1" dirty="0" smtClean="0">
                <a:latin typeface="Times New Roman" panose="02020603050405020304" pitchFamily="18" charset="0"/>
                <a:cs typeface="Times New Roman" panose="02020603050405020304" pitchFamily="18" charset="0"/>
              </a:rPr>
              <a:t> Machines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Boltzmann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machines are recurrent </a:t>
            </a:r>
            <a:r>
              <a:rPr lang="en-US" dirty="0">
                <a:latin typeface="Times New Roman" panose="02020603050405020304" pitchFamily="18" charset="0"/>
                <a:cs typeface="Times New Roman" panose="02020603050405020304" pitchFamily="18" charset="0"/>
              </a:rPr>
              <a:t>neural </a:t>
            </a:r>
            <a:r>
              <a:rPr lang="en-US" dirty="0" smtClean="0">
                <a:latin typeface="Times New Roman" panose="02020603050405020304" pitchFamily="18" charset="0"/>
                <a:cs typeface="Times New Roman" panose="02020603050405020304" pitchFamily="18" charset="0"/>
              </a:rPr>
              <a:t>networks that  can </a:t>
            </a:r>
            <a:r>
              <a:rPr lang="en-US" dirty="0">
                <a:latin typeface="Times New Roman" panose="02020603050405020304" pitchFamily="18" charset="0"/>
                <a:cs typeface="Times New Roman" panose="02020603050405020304" pitchFamily="18" charset="0"/>
              </a:rPr>
              <a:t>be seen </a:t>
            </a:r>
            <a:r>
              <a:rPr lang="en-US" dirty="0" smtClean="0">
                <a:latin typeface="Times New Roman" panose="02020603050405020304" pitchFamily="18" charset="0"/>
                <a:cs typeface="Times New Roman" panose="02020603050405020304" pitchFamily="18" charset="0"/>
              </a:rPr>
              <a:t>as the</a:t>
            </a:r>
            <a:r>
              <a:rPr lang="en-US" dirty="0">
                <a:latin typeface="Times New Roman" panose="02020603050405020304" pitchFamily="18" charset="0"/>
                <a:cs typeface="Times New Roman" panose="02020603050405020304" pitchFamily="18" charset="0"/>
              </a:rPr>
              <a:t> stochastic, generative </a:t>
            </a:r>
            <a:r>
              <a:rPr lang="en-US" dirty="0" smtClean="0">
                <a:latin typeface="Times New Roman" panose="02020603050405020304" pitchFamily="18" charset="0"/>
                <a:cs typeface="Times New Roman" panose="02020603050405020304" pitchFamily="18" charset="0"/>
              </a:rPr>
              <a:t>counterparts </a:t>
            </a:r>
            <a:r>
              <a:rPr lang="en-US" dirty="0">
                <a:latin typeface="Times New Roman" panose="02020603050405020304" pitchFamily="18" charset="0"/>
                <a:cs typeface="Times New Roman" panose="02020603050405020304" pitchFamily="18" charset="0"/>
              </a:rPr>
              <a:t>of Hopfield networks</a:t>
            </a:r>
            <a:r>
              <a:rPr lang="en-US" dirty="0" smtClean="0">
                <a:latin typeface="Times New Roman" panose="02020603050405020304" pitchFamily="18" charset="0"/>
                <a:cs typeface="Times New Roman" panose="02020603050405020304" pitchFamily="18" charset="0"/>
              </a:rPr>
              <a:t>. </a:t>
            </a:r>
            <a:r>
              <a:rPr lang="nb-NO" altLang="en-US" dirty="0">
                <a:latin typeface="Times New Roman" panose="02020603050405020304" pitchFamily="18" charset="0"/>
                <a:cs typeface="Times New Roman" panose="02020603050405020304" pitchFamily="18" charset="0"/>
              </a:rPr>
              <a:t>The non-determinism allows the system to come out of local </a:t>
            </a:r>
            <a:r>
              <a:rPr lang="nb-NO" altLang="en-US" dirty="0" smtClean="0">
                <a:latin typeface="Times New Roman" panose="02020603050405020304" pitchFamily="18" charset="0"/>
                <a:cs typeface="Times New Roman" panose="02020603050405020304" pitchFamily="18" charset="0"/>
              </a:rPr>
              <a:t>minima. </a:t>
            </a:r>
            <a:r>
              <a:rPr lang="en-US" dirty="0" err="1" smtClean="0">
                <a:latin typeface="Times New Roman" panose="02020603050405020304" pitchFamily="18" charset="0"/>
                <a:cs typeface="Times New Roman" panose="02020603050405020304" pitchFamily="18" charset="0"/>
              </a:rPr>
              <a:t>Boltzman</a:t>
            </a:r>
            <a:r>
              <a:rPr lang="en-US" dirty="0" smtClean="0">
                <a:latin typeface="Times New Roman" panose="02020603050405020304" pitchFamily="18" charset="0"/>
                <a:cs typeface="Times New Roman" panose="02020603050405020304" pitchFamily="18" charset="0"/>
              </a:rPr>
              <a:t> machines were </a:t>
            </a:r>
            <a:r>
              <a:rPr lang="en-US" dirty="0">
                <a:latin typeface="Times New Roman" panose="02020603050405020304" pitchFamily="18" charset="0"/>
                <a:cs typeface="Times New Roman" panose="02020603050405020304" pitchFamily="18" charset="0"/>
              </a:rPr>
              <a:t>invented in </a:t>
            </a:r>
            <a:r>
              <a:rPr lang="en-US" dirty="0" smtClean="0">
                <a:latin typeface="Times New Roman" panose="02020603050405020304" pitchFamily="18" charset="0"/>
                <a:cs typeface="Times New Roman" panose="02020603050405020304" pitchFamily="18" charset="0"/>
              </a:rPr>
              <a:t>1985 by</a:t>
            </a:r>
            <a:r>
              <a:rPr lang="en-US" dirty="0">
                <a:latin typeface="Times New Roman" panose="02020603050405020304" pitchFamily="18" charset="0"/>
                <a:cs typeface="Times New Roman" panose="02020603050405020304" pitchFamily="18" charset="0"/>
              </a:rPr>
              <a:t> Geoffrey Hinton and Terry </a:t>
            </a:r>
            <a:r>
              <a:rPr lang="en-US" dirty="0" err="1" smtClean="0">
                <a:latin typeface="Times New Roman" panose="02020603050405020304" pitchFamily="18" charset="0"/>
                <a:cs typeface="Times New Roman" panose="02020603050405020304" pitchFamily="18" charset="0"/>
              </a:rPr>
              <a:t>Sejnowski</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endParaRPr lang="sv-SE"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are also called stochastic Hopfield network with hidden units</a:t>
            </a:r>
            <a:r>
              <a:rPr lang="en-US" dirty="0" smtClean="0">
                <a:latin typeface="Times New Roman" panose="02020603050405020304" pitchFamily="18" charset="0"/>
                <a:cs typeface="Times New Roman" panose="02020603050405020304" pitchFamily="18" charset="0"/>
              </a:rPr>
              <a:t>. H</a:t>
            </a:r>
            <a:r>
              <a:rPr lang="en-US" altLang="en-US" dirty="0" smtClean="0">
                <a:latin typeface="Times New Roman" panose="02020603050405020304" pitchFamily="18" charset="0"/>
                <a:cs typeface="Times New Roman" panose="02020603050405020304" pitchFamily="18" charset="0"/>
              </a:rPr>
              <a:t>idden </a:t>
            </a:r>
            <a:r>
              <a:rPr lang="en-US" altLang="en-US" dirty="0">
                <a:latin typeface="Times New Roman" panose="02020603050405020304" pitchFamily="18" charset="0"/>
                <a:cs typeface="Times New Roman" panose="02020603050405020304" pitchFamily="18" charset="0"/>
              </a:rPr>
              <a:t>units to </a:t>
            </a:r>
            <a:r>
              <a:rPr lang="en-US" altLang="en-US" dirty="0" smtClean="0">
                <a:latin typeface="Times New Roman" panose="02020603050405020304" pitchFamily="18" charset="0"/>
                <a:cs typeface="Times New Roman" panose="02020603050405020304" pitchFamily="18" charset="0"/>
              </a:rPr>
              <a:t>enables the learning of  </a:t>
            </a:r>
            <a:r>
              <a:rPr lang="en-US" altLang="en-US" dirty="0">
                <a:latin typeface="Times New Roman" panose="02020603050405020304" pitchFamily="18" charset="0"/>
                <a:cs typeface="Times New Roman" panose="02020603050405020304" pitchFamily="18" charset="0"/>
              </a:rPr>
              <a:t>higher order </a:t>
            </a:r>
            <a:r>
              <a:rPr lang="en-US" altLang="en-US" dirty="0" smtClean="0">
                <a:latin typeface="Times New Roman" panose="02020603050405020304" pitchFamily="18" charset="0"/>
                <a:cs typeface="Times New Roman" panose="02020603050405020304" pitchFamily="18" charset="0"/>
              </a:rPr>
              <a:t>relationships and abstractions. As for Hopfield networks</a:t>
            </a:r>
            <a:r>
              <a:rPr lang="en-US" altLang="en-US" dirty="0">
                <a:latin typeface="Times New Roman" panose="02020603050405020304" pitchFamily="18" charset="0"/>
                <a:cs typeface="Times New Roman" panose="02020603050405020304" pitchFamily="18" charset="0"/>
              </a:rPr>
              <a:t>, we have </a:t>
            </a:r>
            <a:r>
              <a:rPr lang="en-US" altLang="en-US" dirty="0" smtClean="0">
                <a:latin typeface="Times New Roman" panose="02020603050405020304" pitchFamily="18" charset="0"/>
                <a:cs typeface="Times New Roman" panose="02020603050405020304" pitchFamily="18" charset="0"/>
              </a:rPr>
              <a:t>symmetric </a:t>
            </a:r>
            <a:r>
              <a:rPr lang="en-US" altLang="en-US" dirty="0">
                <a:latin typeface="Times New Roman" panose="02020603050405020304" pitchFamily="18" charset="0"/>
                <a:cs typeface="Times New Roman" panose="02020603050405020304" pitchFamily="18" charset="0"/>
              </a:rPr>
              <a:t>connections between units</a:t>
            </a:r>
            <a:r>
              <a:rPr lang="en-US" alt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Finding an optimal state involves relaxation: letting the network settle into a configuration that maximizes a goodness function. This is done by </a:t>
            </a:r>
            <a:r>
              <a:rPr lang="en-US" altLang="en-US" dirty="0" smtClean="0">
                <a:latin typeface="Times New Roman" panose="02020603050405020304" pitchFamily="18" charset="0"/>
                <a:cs typeface="Times New Roman" panose="02020603050405020304" pitchFamily="18" charset="0"/>
              </a:rPr>
              <a:t>annealing.</a:t>
            </a:r>
          </a:p>
          <a:p>
            <a:endParaRPr lang="en-US" sz="1400"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Boltzman</a:t>
            </a:r>
            <a:r>
              <a:rPr lang="en-US" dirty="0" smtClean="0">
                <a:latin typeface="Times New Roman" panose="02020603050405020304" pitchFamily="18" charset="0"/>
                <a:cs typeface="Times New Roman" panose="02020603050405020304" pitchFamily="18" charset="0"/>
              </a:rPr>
              <a:t> machines  </a:t>
            </a:r>
            <a:r>
              <a:rPr lang="en-US" dirty="0">
                <a:latin typeface="Times New Roman" panose="02020603050405020304" pitchFamily="18" charset="0"/>
                <a:cs typeface="Times New Roman" panose="02020603050405020304" pitchFamily="18" charset="0"/>
              </a:rPr>
              <a:t>are named after the Boltzmann distribution in statistical mechanics, which is used in their sampling function</a:t>
            </a:r>
            <a:r>
              <a:rPr lang="en-US" dirty="0" smtClean="0">
                <a:latin typeface="Times New Roman" panose="02020603050405020304" pitchFamily="18" charset="0"/>
                <a:cs typeface="Times New Roman" panose="02020603050405020304" pitchFamily="18" charset="0"/>
              </a:rPr>
              <a:t>. They are also called </a:t>
            </a:r>
            <a:r>
              <a:rPr lang="en-US" dirty="0">
                <a:latin typeface="Times New Roman" panose="02020603050405020304" pitchFamily="18" charset="0"/>
                <a:cs typeface="Times New Roman" panose="02020603050405020304" pitchFamily="18" charset="0"/>
              </a:rPr>
              <a:t>"energy based models" (EBM</a:t>
            </a:r>
            <a:r>
              <a:rPr lang="en-US" dirty="0" smtClean="0">
                <a:latin typeface="Times New Roman" panose="02020603050405020304" pitchFamily="18" charset="0"/>
                <a:cs typeface="Times New Roman" panose="02020603050405020304" pitchFamily="18" charset="0"/>
              </a:rPr>
              <a:t>).</a:t>
            </a:r>
          </a:p>
          <a:p>
            <a:pPr>
              <a:buFontTx/>
              <a:buNone/>
            </a:pPr>
            <a:endParaRPr lang="nb-NO" altLang="en-US" sz="1400" dirty="0" smtClean="0">
              <a:latin typeface="Times New Roman" panose="02020603050405020304" pitchFamily="18" charset="0"/>
              <a:cs typeface="Times New Roman" panose="02020603050405020304" pitchFamily="18" charset="0"/>
            </a:endParaRPr>
          </a:p>
          <a:p>
            <a:pPr>
              <a:buFontTx/>
              <a:buNone/>
            </a:pPr>
            <a:r>
              <a:rPr lang="nb-NO" altLang="en-US" dirty="0" smtClean="0">
                <a:latin typeface="Times New Roman" panose="02020603050405020304" pitchFamily="18" charset="0"/>
                <a:cs typeface="Times New Roman" panose="02020603050405020304" pitchFamily="18" charset="0"/>
              </a:rPr>
              <a:t>State </a:t>
            </a:r>
            <a:r>
              <a:rPr lang="nb-NO" altLang="en-US" dirty="0">
                <a:latin typeface="Times New Roman" panose="02020603050405020304" pitchFamily="18" charset="0"/>
                <a:cs typeface="Times New Roman" panose="02020603050405020304" pitchFamily="18" charset="0"/>
              </a:rPr>
              <a:t>changes occur either:</a:t>
            </a:r>
          </a:p>
          <a:p>
            <a:pPr>
              <a:buFontTx/>
              <a:buNone/>
            </a:pPr>
            <a:r>
              <a:rPr lang="nb-NO" altLang="en-US" dirty="0">
                <a:latin typeface="Times New Roman" panose="02020603050405020304" pitchFamily="18" charset="0"/>
                <a:cs typeface="Times New Roman" panose="02020603050405020304" pitchFamily="18" charset="0"/>
              </a:rPr>
              <a:t>		</a:t>
            </a:r>
            <a:r>
              <a:rPr lang="nb-NO" altLang="en-US" dirty="0" smtClean="0">
                <a:latin typeface="Times New Roman" panose="02020603050405020304" pitchFamily="18" charset="0"/>
                <a:cs typeface="Times New Roman" panose="02020603050405020304" pitchFamily="18" charset="0"/>
              </a:rPr>
              <a:t>a. Deterministically </a:t>
            </a:r>
            <a:r>
              <a:rPr lang="nb-NO" altLang="en-US" dirty="0">
                <a:latin typeface="Times New Roman" panose="02020603050405020304" pitchFamily="18" charset="0"/>
                <a:cs typeface="Times New Roman" panose="02020603050405020304" pitchFamily="18" charset="0"/>
              </a:rPr>
              <a:t>when </a:t>
            </a:r>
            <a:r>
              <a:rPr lang="nb-NO" altLang="en-US" dirty="0" smtClean="0">
                <a:latin typeface="Times New Roman" panose="02020603050405020304" pitchFamily="18" charset="0"/>
                <a:cs typeface="Times New Roman" panose="02020603050405020304" pitchFamily="18" charset="0"/>
              </a:rPr>
              <a:t>                   or </a:t>
            </a:r>
            <a:endParaRPr lang="nb-NO" altLang="en-US" dirty="0">
              <a:latin typeface="Times New Roman" panose="02020603050405020304" pitchFamily="18" charset="0"/>
              <a:cs typeface="Times New Roman" panose="02020603050405020304" pitchFamily="18" charset="0"/>
            </a:endParaRPr>
          </a:p>
          <a:p>
            <a:pPr>
              <a:buFontTx/>
              <a:buNone/>
            </a:pPr>
            <a:r>
              <a:rPr lang="nb-NO" altLang="en-US" dirty="0">
                <a:latin typeface="Times New Roman" panose="02020603050405020304" pitchFamily="18" charset="0"/>
                <a:cs typeface="Times New Roman" panose="02020603050405020304" pitchFamily="18" charset="0"/>
              </a:rPr>
              <a:t>		b. o</a:t>
            </a:r>
            <a:r>
              <a:rPr lang="nb-NO" altLang="en-US" dirty="0" smtClean="0">
                <a:latin typeface="Times New Roman" panose="02020603050405020304" pitchFamily="18" charset="0"/>
                <a:cs typeface="Times New Roman" panose="02020603050405020304" pitchFamily="18" charset="0"/>
              </a:rPr>
              <a:t>therwise Stochastically </a:t>
            </a:r>
            <a:r>
              <a:rPr lang="nb-NO" altLang="en-US" dirty="0">
                <a:latin typeface="Times New Roman" panose="02020603050405020304" pitchFamily="18" charset="0"/>
                <a:cs typeface="Times New Roman" panose="02020603050405020304" pitchFamily="18" charset="0"/>
              </a:rPr>
              <a:t>with probability </a:t>
            </a:r>
            <a:r>
              <a:rPr lang="nb-NO" altLang="en-US" dirty="0" smtClean="0">
                <a:latin typeface="Times New Roman" panose="02020603050405020304" pitchFamily="18" charset="0"/>
                <a:cs typeface="Times New Roman" panose="02020603050405020304" pitchFamily="18" charset="0"/>
              </a:rPr>
              <a:t>=        </a:t>
            </a:r>
          </a:p>
          <a:p>
            <a:pPr>
              <a:buFontTx/>
              <a:buNone/>
            </a:pPr>
            <a:endParaRPr lang="nb-NO" altLang="en-US" dirty="0">
              <a:latin typeface="Times New Roman" panose="02020603050405020304" pitchFamily="18" charset="0"/>
              <a:cs typeface="Times New Roman" panose="02020603050405020304" pitchFamily="18" charset="0"/>
            </a:endParaRPr>
          </a:p>
          <a:p>
            <a:pPr>
              <a:buFontTx/>
              <a:buNone/>
            </a:pPr>
            <a:r>
              <a:rPr lang="nb-NO" altLang="en-US" dirty="0">
                <a:latin typeface="Times New Roman" panose="02020603050405020304" pitchFamily="18" charset="0"/>
                <a:cs typeface="Times New Roman" panose="02020603050405020304" pitchFamily="18" charset="0"/>
              </a:rPr>
              <a:t>		    Where t is a decreasing temperature variable and </a:t>
            </a:r>
          </a:p>
          <a:p>
            <a:pPr>
              <a:buFontTx/>
              <a:buNone/>
            </a:pPr>
            <a:r>
              <a:rPr lang="nb-NO" altLang="en-US" dirty="0">
                <a:latin typeface="Times New Roman" panose="02020603050405020304" pitchFamily="18" charset="0"/>
                <a:cs typeface="Times New Roman" panose="02020603050405020304" pitchFamily="18" charset="0"/>
              </a:rPr>
              <a:t>		    is the expected change in energy if the change is made</a:t>
            </a:r>
            <a:r>
              <a:rPr lang="nb-NO" altLang="en-US" dirty="0" smtClean="0">
                <a:latin typeface="Times New Roman" panose="02020603050405020304" pitchFamily="18" charset="0"/>
                <a:cs typeface="Times New Roman" panose="02020603050405020304" pitchFamily="18" charset="0"/>
              </a:rPr>
              <a:t>.</a:t>
            </a:r>
            <a:endParaRPr lang="nb-NO" altLang="en-US"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32522603"/>
              </p:ext>
            </p:extLst>
          </p:nvPr>
        </p:nvGraphicFramePr>
        <p:xfrm>
          <a:off x="4736567" y="5232572"/>
          <a:ext cx="914400" cy="342900"/>
        </p:xfrm>
        <a:graphic>
          <a:graphicData uri="http://schemas.openxmlformats.org/presentationml/2006/ole">
            <mc:AlternateContent xmlns:mc="http://schemas.openxmlformats.org/markup-compatibility/2006">
              <mc:Choice xmlns:v="urn:schemas-microsoft-com:vml" Requires="v">
                <p:oleObj spid="_x0000_s13380" name="Formel" r:id="rId4" imgW="469800" imgH="177480" progId="Equation.3">
                  <p:embed/>
                </p:oleObj>
              </mc:Choice>
              <mc:Fallback>
                <p:oleObj name="Formel" r:id="rId4" imgW="469800" imgH="177480" progId="Equation.3">
                  <p:embed/>
                  <p:pic>
                    <p:nvPicPr>
                      <p:cNvPr id="245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567" y="5232572"/>
                        <a:ext cx="914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0801794"/>
              </p:ext>
            </p:extLst>
          </p:nvPr>
        </p:nvGraphicFramePr>
        <p:xfrm>
          <a:off x="6538202" y="5138852"/>
          <a:ext cx="1436836" cy="923351"/>
        </p:xfrm>
        <a:graphic>
          <a:graphicData uri="http://schemas.openxmlformats.org/presentationml/2006/ole">
            <mc:AlternateContent xmlns:mc="http://schemas.openxmlformats.org/markup-compatibility/2006">
              <mc:Choice xmlns:v="urn:schemas-microsoft-com:vml" Requires="v">
                <p:oleObj spid="_x0000_s13381" name="Formel" r:id="rId6" imgW="609480" imgH="393480" progId="Equation.3">
                  <p:embed/>
                </p:oleObj>
              </mc:Choice>
              <mc:Fallback>
                <p:oleObj name="Formel" r:id="rId6" imgW="609480" imgH="393480" progId="Equation.3">
                  <p:embed/>
                  <p:pic>
                    <p:nvPicPr>
                      <p:cNvPr id="2458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8202" y="5138852"/>
                        <a:ext cx="1436836" cy="923351"/>
                      </a:xfrm>
                      <a:prstGeom prst="rect">
                        <a:avLst/>
                      </a:prstGeom>
                      <a:noFill/>
                      <a:ln>
                        <a:noFill/>
                      </a:ln>
                      <a:effectLs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20734896"/>
              </p:ext>
            </p:extLst>
          </p:nvPr>
        </p:nvGraphicFramePr>
        <p:xfrm>
          <a:off x="6935256" y="6062203"/>
          <a:ext cx="466725" cy="317500"/>
        </p:xfrm>
        <a:graphic>
          <a:graphicData uri="http://schemas.openxmlformats.org/presentationml/2006/ole">
            <mc:AlternateContent xmlns:mc="http://schemas.openxmlformats.org/markup-compatibility/2006">
              <mc:Choice xmlns:v="urn:schemas-microsoft-com:vml" Requires="v">
                <p:oleObj spid="_x0000_s13382" name="Formel" r:id="rId8" imgW="241200" imgH="164880" progId="Equation.3">
                  <p:embed/>
                </p:oleObj>
              </mc:Choice>
              <mc:Fallback>
                <p:oleObj name="Formel" r:id="rId8" imgW="241200" imgH="164880" progId="Equation.3">
                  <p:embed/>
                  <p:pic>
                    <p:nvPicPr>
                      <p:cNvPr id="2458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5256" y="6062203"/>
                        <a:ext cx="466725"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Oval 5"/>
          <p:cNvSpPr>
            <a:spLocks noChangeArrowheads="1"/>
          </p:cNvSpPr>
          <p:nvPr/>
        </p:nvSpPr>
        <p:spPr bwMode="auto">
          <a:xfrm>
            <a:off x="9017306" y="3630976"/>
            <a:ext cx="533400" cy="533400"/>
          </a:xfrm>
          <a:prstGeom prst="ellipse">
            <a:avLst/>
          </a:prstGeom>
          <a:noFill/>
          <a:ln w="41275" cap="sq">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
          <p:cNvSpPr>
            <a:spLocks noChangeArrowheads="1"/>
          </p:cNvSpPr>
          <p:nvPr/>
        </p:nvSpPr>
        <p:spPr bwMode="auto">
          <a:xfrm>
            <a:off x="10388906" y="1344976"/>
            <a:ext cx="533400" cy="533400"/>
          </a:xfrm>
          <a:prstGeom prst="ellipse">
            <a:avLst/>
          </a:prstGeom>
          <a:noFill/>
          <a:ln w="41275" cap="sq">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7"/>
          <p:cNvSpPr>
            <a:spLocks noChangeArrowheads="1"/>
          </p:cNvSpPr>
          <p:nvPr/>
        </p:nvSpPr>
        <p:spPr bwMode="auto">
          <a:xfrm>
            <a:off x="10693706" y="3859576"/>
            <a:ext cx="533400" cy="533400"/>
          </a:xfrm>
          <a:prstGeom prst="ellipse">
            <a:avLst/>
          </a:prstGeom>
          <a:noFill/>
          <a:ln w="41275" cap="sq">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auto">
          <a:xfrm>
            <a:off x="8712506" y="1878376"/>
            <a:ext cx="533400" cy="533400"/>
          </a:xfrm>
          <a:prstGeom prst="ellipse">
            <a:avLst/>
          </a:prstGeom>
          <a:noFill/>
          <a:ln w="41275" cap="sq">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9"/>
          <p:cNvSpPr>
            <a:spLocks noChangeArrowheads="1"/>
          </p:cNvSpPr>
          <p:nvPr/>
        </p:nvSpPr>
        <p:spPr bwMode="auto">
          <a:xfrm>
            <a:off x="10998506" y="2564176"/>
            <a:ext cx="533400" cy="533400"/>
          </a:xfrm>
          <a:prstGeom prst="ellipse">
            <a:avLst/>
          </a:prstGeom>
          <a:noFill/>
          <a:ln w="41275" cap="sq">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 name="AutoShape 10"/>
          <p:cNvCxnSpPr>
            <a:cxnSpLocks noChangeShapeType="1"/>
            <a:stCxn id="12" idx="4"/>
            <a:endCxn id="9" idx="1"/>
          </p:cNvCxnSpPr>
          <p:nvPr/>
        </p:nvCxnSpPr>
        <p:spPr bwMode="auto">
          <a:xfrm>
            <a:off x="8979206" y="2432414"/>
            <a:ext cx="115888" cy="1255712"/>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1"/>
          <p:cNvCxnSpPr>
            <a:cxnSpLocks noChangeShapeType="1"/>
            <a:stCxn id="12" idx="6"/>
            <a:endCxn id="13" idx="1"/>
          </p:cNvCxnSpPr>
          <p:nvPr/>
        </p:nvCxnSpPr>
        <p:spPr bwMode="auto">
          <a:xfrm>
            <a:off x="9266544" y="2145076"/>
            <a:ext cx="1809750" cy="476250"/>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2"/>
          <p:cNvCxnSpPr>
            <a:cxnSpLocks noChangeShapeType="1"/>
            <a:stCxn id="12" idx="7"/>
            <a:endCxn id="10" idx="2"/>
          </p:cNvCxnSpPr>
          <p:nvPr/>
        </p:nvCxnSpPr>
        <p:spPr bwMode="auto">
          <a:xfrm flipV="1">
            <a:off x="9168119" y="1611676"/>
            <a:ext cx="1200150" cy="323850"/>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3"/>
          <p:cNvCxnSpPr>
            <a:cxnSpLocks noChangeShapeType="1"/>
          </p:cNvCxnSpPr>
          <p:nvPr/>
        </p:nvCxnSpPr>
        <p:spPr bwMode="auto">
          <a:xfrm flipV="1">
            <a:off x="9266544" y="1841863"/>
            <a:ext cx="1182688" cy="1789113"/>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4"/>
          <p:cNvCxnSpPr>
            <a:cxnSpLocks noChangeShapeType="1"/>
            <a:stCxn id="9" idx="6"/>
            <a:endCxn id="11" idx="3"/>
          </p:cNvCxnSpPr>
          <p:nvPr/>
        </p:nvCxnSpPr>
        <p:spPr bwMode="auto">
          <a:xfrm>
            <a:off x="9571344" y="3897676"/>
            <a:ext cx="1200150" cy="438150"/>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5"/>
          <p:cNvCxnSpPr>
            <a:cxnSpLocks noChangeShapeType="1"/>
            <a:stCxn id="9" idx="7"/>
            <a:endCxn id="13" idx="3"/>
          </p:cNvCxnSpPr>
          <p:nvPr/>
        </p:nvCxnSpPr>
        <p:spPr bwMode="auto">
          <a:xfrm flipV="1">
            <a:off x="9472920" y="3040426"/>
            <a:ext cx="1603375" cy="647700"/>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6"/>
          <p:cNvCxnSpPr>
            <a:cxnSpLocks noChangeShapeType="1"/>
            <a:stCxn id="10" idx="5"/>
            <a:endCxn id="13" idx="0"/>
          </p:cNvCxnSpPr>
          <p:nvPr/>
        </p:nvCxnSpPr>
        <p:spPr bwMode="auto">
          <a:xfrm>
            <a:off x="10844520" y="1821227"/>
            <a:ext cx="420687" cy="722313"/>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7"/>
          <p:cNvCxnSpPr>
            <a:cxnSpLocks noChangeShapeType="1"/>
            <a:stCxn id="13" idx="4"/>
            <a:endCxn id="11" idx="7"/>
          </p:cNvCxnSpPr>
          <p:nvPr/>
        </p:nvCxnSpPr>
        <p:spPr bwMode="auto">
          <a:xfrm flipH="1">
            <a:off x="11149320" y="3118214"/>
            <a:ext cx="115887" cy="798512"/>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8"/>
          <p:cNvCxnSpPr>
            <a:cxnSpLocks noChangeShapeType="1"/>
            <a:stCxn id="10" idx="4"/>
            <a:endCxn id="11" idx="1"/>
          </p:cNvCxnSpPr>
          <p:nvPr/>
        </p:nvCxnSpPr>
        <p:spPr bwMode="auto">
          <a:xfrm>
            <a:off x="10655606" y="1899014"/>
            <a:ext cx="115888" cy="2017712"/>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9"/>
          <p:cNvCxnSpPr>
            <a:cxnSpLocks noChangeShapeType="1"/>
            <a:stCxn id="12" idx="5"/>
            <a:endCxn id="11" idx="2"/>
          </p:cNvCxnSpPr>
          <p:nvPr/>
        </p:nvCxnSpPr>
        <p:spPr bwMode="auto">
          <a:xfrm>
            <a:off x="9168119" y="2354626"/>
            <a:ext cx="1504950" cy="1771650"/>
          </a:xfrm>
          <a:prstGeom prst="straightConnector1">
            <a:avLst/>
          </a:prstGeom>
          <a:noFill/>
          <a:ln w="412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p:cNvSpPr txBox="1"/>
          <p:nvPr/>
        </p:nvSpPr>
        <p:spPr>
          <a:xfrm>
            <a:off x="10844520" y="4454621"/>
            <a:ext cx="1228221" cy="369332"/>
          </a:xfrm>
          <a:prstGeom prst="rect">
            <a:avLst/>
          </a:prstGeom>
          <a:noFill/>
        </p:spPr>
        <p:txBody>
          <a:bodyPr wrap="none" rtlCol="0">
            <a:spAutoFit/>
          </a:bodyPr>
          <a:lstStyle/>
          <a:p>
            <a:r>
              <a:rPr lang="sv-SE" dirty="0" smtClean="0"/>
              <a:t>Visible unit</a:t>
            </a:r>
            <a:endParaRPr lang="en-US" dirty="0"/>
          </a:p>
        </p:txBody>
      </p:sp>
      <p:sp>
        <p:nvSpPr>
          <p:cNvPr id="24" name="TextBox 23"/>
          <p:cNvSpPr txBox="1"/>
          <p:nvPr/>
        </p:nvSpPr>
        <p:spPr>
          <a:xfrm>
            <a:off x="8639438" y="4252052"/>
            <a:ext cx="1289135" cy="369332"/>
          </a:xfrm>
          <a:prstGeom prst="rect">
            <a:avLst/>
          </a:prstGeom>
          <a:noFill/>
        </p:spPr>
        <p:txBody>
          <a:bodyPr wrap="none" rtlCol="0">
            <a:spAutoFit/>
          </a:bodyPr>
          <a:lstStyle/>
          <a:p>
            <a:r>
              <a:rPr lang="sv-SE" dirty="0" smtClean="0"/>
              <a:t>Hidden unit</a:t>
            </a:r>
            <a:endParaRPr lang="en-US" dirty="0"/>
          </a:p>
        </p:txBody>
      </p:sp>
    </p:spTree>
    <p:extLst>
      <p:ext uri="{BB962C8B-B14F-4D97-AF65-F5344CB8AC3E}">
        <p14:creationId xmlns:p14="http://schemas.microsoft.com/office/powerpoint/2010/main" val="3110146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32270" y="152135"/>
            <a:ext cx="11247305" cy="5825450"/>
          </a:xfrm>
        </p:spPr>
        <p:txBody>
          <a:bodyPr>
            <a:noAutofit/>
          </a:bodyPr>
          <a:lstStyle/>
          <a:p>
            <a:pPr marL="0" indent="0">
              <a:buNone/>
            </a:pPr>
            <a:r>
              <a:rPr lang="sv-SE" altLang="en-US" sz="3200" b="1" dirty="0" smtClean="0">
                <a:latin typeface="Times New Roman" panose="02020603050405020304" pitchFamily="18" charset="0"/>
                <a:cs typeface="Times New Roman" panose="02020603050405020304" pitchFamily="18" charset="0"/>
              </a:rPr>
              <a:t>Learning in a Boltzman Machine</a:t>
            </a:r>
            <a:endParaRPr lang="en-US" altLang="en-US" sz="3200" b="1"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Step </a:t>
            </a:r>
            <a:r>
              <a:rPr lang="en-US" altLang="en-US" sz="1800" dirty="0">
                <a:latin typeface="Times New Roman" panose="02020603050405020304" pitchFamily="18" charset="0"/>
                <a:cs typeface="Times New Roman" panose="02020603050405020304" pitchFamily="18" charset="0"/>
              </a:rPr>
              <a:t>1. Pick an example</a:t>
            </a:r>
          </a:p>
          <a:p>
            <a:r>
              <a:rPr lang="en-US" altLang="en-US" sz="1800" dirty="0">
                <a:latin typeface="Times New Roman" panose="02020603050405020304" pitchFamily="18" charset="0"/>
                <a:cs typeface="Times New Roman" panose="02020603050405020304" pitchFamily="18" charset="0"/>
              </a:rPr>
              <a:t>Step 2. Run network in </a:t>
            </a:r>
            <a:r>
              <a:rPr lang="en-US" altLang="en-US" sz="1800" i="1" dirty="0">
                <a:latin typeface="Times New Roman" panose="02020603050405020304" pitchFamily="18" charset="0"/>
                <a:cs typeface="Times New Roman" panose="02020603050405020304" pitchFamily="18" charset="0"/>
              </a:rPr>
              <a:t>positive </a:t>
            </a:r>
            <a:r>
              <a:rPr lang="en-US" altLang="en-US" sz="1800" i="1" dirty="0" smtClean="0">
                <a:latin typeface="Times New Roman" panose="02020603050405020304" pitchFamily="18" charset="0"/>
                <a:cs typeface="Times New Roman" panose="02020603050405020304" pitchFamily="18" charset="0"/>
              </a:rPr>
              <a:t>phase</a:t>
            </a:r>
          </a:p>
          <a:p>
            <a:pPr marL="800100" lvl="1" indent="-342900">
              <a:buFont typeface="+mj-lt"/>
              <a:buAutoNum type="alphaLcPeriod"/>
            </a:pPr>
            <a:r>
              <a:rPr lang="en-US" altLang="en-US" sz="1800" i="1" dirty="0">
                <a:latin typeface="Times New Roman" panose="02020603050405020304" pitchFamily="18" charset="0"/>
                <a:cs typeface="Times New Roman" panose="02020603050405020304" pitchFamily="18" charset="0"/>
              </a:rPr>
              <a:t>Clamp</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the  </a:t>
            </a:r>
            <a:r>
              <a:rPr lang="en-US" altLang="en-US" sz="1800" dirty="0">
                <a:latin typeface="Times New Roman" panose="02020603050405020304" pitchFamily="18" charset="0"/>
                <a:cs typeface="Times New Roman" panose="02020603050405020304" pitchFamily="18" charset="0"/>
              </a:rPr>
              <a:t>visible units with the pattern specified by our current example</a:t>
            </a:r>
          </a:p>
          <a:p>
            <a:pPr marL="800100" lvl="1" indent="-342900">
              <a:buFont typeface="+mj-lt"/>
              <a:buAutoNum type="alphaLcPeriod"/>
            </a:pPr>
            <a:r>
              <a:rPr lang="en-US" altLang="en-US" sz="1800" b="1" dirty="0">
                <a:latin typeface="Times New Roman" panose="02020603050405020304" pitchFamily="18" charset="0"/>
                <a:cs typeface="Times New Roman" panose="02020603050405020304" pitchFamily="18" charset="0"/>
              </a:rPr>
              <a:t>Let network </a:t>
            </a:r>
            <a:r>
              <a:rPr lang="en-US" altLang="en-US" sz="1800" b="1" i="1" dirty="0">
                <a:latin typeface="Times New Roman" panose="02020603050405020304" pitchFamily="18" charset="0"/>
                <a:cs typeface="Times New Roman" panose="02020603050405020304" pitchFamily="18" charset="0"/>
              </a:rPr>
              <a:t>settle</a:t>
            </a:r>
            <a:r>
              <a:rPr lang="en-US" altLang="en-US" sz="1800" b="1" dirty="0">
                <a:latin typeface="Times New Roman" panose="02020603050405020304" pitchFamily="18" charset="0"/>
                <a:cs typeface="Times New Roman" panose="02020603050405020304" pitchFamily="18" charset="0"/>
              </a:rPr>
              <a:t> using the simulated annealing method</a:t>
            </a:r>
          </a:p>
          <a:p>
            <a:pPr marL="800100" lvl="1" indent="-342900">
              <a:buFont typeface="+mj-lt"/>
              <a:buAutoNum type="alphaLcPeriod"/>
            </a:pPr>
            <a:r>
              <a:rPr lang="en-US" altLang="en-US" sz="1800" dirty="0">
                <a:latin typeface="Times New Roman" panose="02020603050405020304" pitchFamily="18" charset="0"/>
                <a:cs typeface="Times New Roman" panose="02020603050405020304" pitchFamily="18" charset="0"/>
              </a:rPr>
              <a:t>Record the outputs of the units</a:t>
            </a:r>
          </a:p>
          <a:p>
            <a:pPr marL="800100" lvl="1" indent="-342900">
              <a:buFont typeface="+mj-lt"/>
              <a:buAutoNum type="alphaLcPeriod"/>
            </a:pPr>
            <a:r>
              <a:rPr lang="en-US" altLang="en-US" sz="1800" dirty="0" smtClean="0">
                <a:latin typeface="Times New Roman" panose="02020603050405020304" pitchFamily="18" charset="0"/>
                <a:cs typeface="Times New Roman" panose="02020603050405020304" pitchFamily="18" charset="0"/>
              </a:rPr>
              <a:t>Reiterate  2a..2c</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Step 3. Run network in </a:t>
            </a:r>
            <a:r>
              <a:rPr lang="en-US" altLang="en-US" sz="1800" i="1" dirty="0">
                <a:latin typeface="Times New Roman" panose="02020603050405020304" pitchFamily="18" charset="0"/>
                <a:cs typeface="Times New Roman" panose="02020603050405020304" pitchFamily="18" charset="0"/>
              </a:rPr>
              <a:t>negative</a:t>
            </a:r>
            <a:r>
              <a:rPr lang="en-US" altLang="en-US" sz="1800" dirty="0">
                <a:latin typeface="Times New Roman" panose="02020603050405020304" pitchFamily="18" charset="0"/>
                <a:cs typeface="Times New Roman" panose="02020603050405020304" pitchFamily="18" charset="0"/>
              </a:rPr>
              <a:t> </a:t>
            </a:r>
            <a:r>
              <a:rPr lang="en-US" altLang="en-US" sz="1800" i="1" dirty="0" smtClean="0">
                <a:latin typeface="Times New Roman" panose="02020603050405020304" pitchFamily="18" charset="0"/>
                <a:cs typeface="Times New Roman" panose="02020603050405020304" pitchFamily="18" charset="0"/>
              </a:rPr>
              <a:t>phase</a:t>
            </a:r>
          </a:p>
          <a:p>
            <a:pPr marL="800100" lvl="1" indent="-342900">
              <a:buFont typeface="+mj-lt"/>
              <a:buAutoNum type="alphaLcPeriod"/>
            </a:pPr>
            <a:r>
              <a:rPr lang="en-US" altLang="en-US" sz="1800" dirty="0">
                <a:latin typeface="Times New Roman" panose="02020603050405020304" pitchFamily="18" charset="0"/>
                <a:cs typeface="Times New Roman" panose="02020603050405020304" pitchFamily="18" charset="0"/>
              </a:rPr>
              <a:t>D</a:t>
            </a:r>
            <a:r>
              <a:rPr lang="en-US" altLang="en-US" sz="1800" dirty="0" smtClean="0">
                <a:latin typeface="Times New Roman" panose="02020603050405020304" pitchFamily="18" charset="0"/>
                <a:cs typeface="Times New Roman" panose="02020603050405020304" pitchFamily="18" charset="0"/>
              </a:rPr>
              <a:t>on’t </a:t>
            </a:r>
            <a:r>
              <a:rPr lang="en-US" altLang="en-US" sz="1800" dirty="0">
                <a:latin typeface="Times New Roman" panose="02020603050405020304" pitchFamily="18" charset="0"/>
                <a:cs typeface="Times New Roman" panose="02020603050405020304" pitchFamily="18" charset="0"/>
              </a:rPr>
              <a:t>clamp the network units. We just let it settle to some state as before.</a:t>
            </a:r>
          </a:p>
          <a:p>
            <a:pPr marL="800100" lvl="1" indent="-342900">
              <a:buFont typeface="+mj-lt"/>
              <a:buAutoNum type="alphaLcPeriod"/>
            </a:pPr>
            <a:r>
              <a:rPr lang="en-US" altLang="en-US" sz="1800" dirty="0" smtClean="0">
                <a:latin typeface="Times New Roman" panose="02020603050405020304" pitchFamily="18" charset="0"/>
                <a:cs typeface="Times New Roman" panose="02020603050405020304" pitchFamily="18" charset="0"/>
              </a:rPr>
              <a:t>Reiterate 3a..3b</a:t>
            </a:r>
            <a:endParaRPr lang="en-US" altLang="en-US" sz="1800" i="1"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Step 4. Compare the statistics of the two </a:t>
            </a:r>
            <a:r>
              <a:rPr lang="en-US" altLang="en-US" sz="1800" dirty="0" smtClean="0">
                <a:latin typeface="Times New Roman" panose="02020603050405020304" pitchFamily="18" charset="0"/>
                <a:cs typeface="Times New Roman" panose="02020603050405020304" pitchFamily="18" charset="0"/>
              </a:rPr>
              <a:t>phases</a:t>
            </a:r>
          </a:p>
          <a:p>
            <a:pPr marL="800100" lvl="1" indent="-342900">
              <a:buFont typeface="+mj-lt"/>
              <a:buAutoNum type="alphaLcPeriod"/>
            </a:pPr>
            <a:r>
              <a:rPr lang="en-US" altLang="en-US" sz="1800" dirty="0">
                <a:latin typeface="Times New Roman" panose="02020603050405020304" pitchFamily="18" charset="0"/>
                <a:cs typeface="Times New Roman" panose="02020603050405020304" pitchFamily="18" charset="0"/>
              </a:rPr>
              <a:t>For each pair of units, we compute the odds that both units are coactive (both on) for the positive phase. Do it also for the negative phase.</a:t>
            </a:r>
          </a:p>
          <a:p>
            <a:pPr marL="800100" lvl="1" indent="-342900">
              <a:buFont typeface="+mj-lt"/>
              <a:buAutoNum type="alphaLcPeriod"/>
            </a:pPr>
            <a:r>
              <a:rPr lang="en-US" altLang="en-US" sz="1800" dirty="0">
                <a:latin typeface="Times New Roman" panose="02020603050405020304" pitchFamily="18" charset="0"/>
                <a:cs typeface="Times New Roman" panose="02020603050405020304" pitchFamily="18" charset="0"/>
              </a:rPr>
              <a:t>If we have n units, this gives us two n x n matrices of probabilities</a:t>
            </a:r>
          </a:p>
          <a:p>
            <a:pPr marL="800100" lvl="1" indent="-342900">
              <a:buFont typeface="+mj-lt"/>
              <a:buAutoNum type="alphaLcPeriod"/>
            </a:pPr>
            <a:r>
              <a:rPr lang="en-US" altLang="en-US" sz="1800" dirty="0" err="1" smtClean="0">
                <a:latin typeface="Times New Roman" panose="02020603050405020304" pitchFamily="18" charset="0"/>
                <a:cs typeface="Times New Roman" panose="02020603050405020304" pitchFamily="18" charset="0"/>
              </a:rPr>
              <a:t>p</a:t>
            </a:r>
            <a:r>
              <a:rPr lang="en-US" altLang="en-US" sz="1800" baseline="-25000" dirty="0" err="1" smtClean="0">
                <a:latin typeface="Times New Roman" panose="02020603050405020304" pitchFamily="18" charset="0"/>
                <a:cs typeface="Times New Roman" panose="02020603050405020304" pitchFamily="18" charset="0"/>
              </a:rPr>
              <a:t>i,j</a:t>
            </a:r>
            <a:r>
              <a:rPr lang="en-US" altLang="en-US" sz="1800" baseline="-25000" dirty="0" smtClean="0">
                <a:latin typeface="Times New Roman" panose="02020603050405020304" pitchFamily="18" charset="0"/>
                <a:cs typeface="Times New Roman" panose="02020603050405020304" pitchFamily="18" charset="0"/>
              </a:rPr>
              <a:t>+  and </a:t>
            </a:r>
            <a:r>
              <a:rPr lang="en-US" altLang="en-US" sz="1800" dirty="0" err="1" smtClean="0">
                <a:latin typeface="Times New Roman" panose="02020603050405020304" pitchFamily="18" charset="0"/>
                <a:cs typeface="Times New Roman" panose="02020603050405020304" pitchFamily="18" charset="0"/>
              </a:rPr>
              <a:t>p</a:t>
            </a:r>
            <a:r>
              <a:rPr lang="en-US" altLang="en-US" sz="1800" baseline="-25000" dirty="0" err="1" smtClean="0">
                <a:latin typeface="Times New Roman" panose="02020603050405020304" pitchFamily="18" charset="0"/>
                <a:cs typeface="Times New Roman" panose="02020603050405020304" pitchFamily="18" charset="0"/>
              </a:rPr>
              <a:t>i,j</a:t>
            </a:r>
            <a:r>
              <a:rPr lang="en-US" altLang="en-US" sz="1800" baseline="-25000"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are the probabilities </a:t>
            </a:r>
            <a:r>
              <a:rPr lang="en-US" altLang="en-US" sz="1800" dirty="0">
                <a:latin typeface="Times New Roman" panose="02020603050405020304" pitchFamily="18" charset="0"/>
                <a:cs typeface="Times New Roman" panose="02020603050405020304" pitchFamily="18" charset="0"/>
              </a:rPr>
              <a:t>that both unit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and j are both </a:t>
            </a:r>
            <a:r>
              <a:rPr lang="en-US" altLang="en-US" sz="1800" dirty="0" smtClean="0">
                <a:latin typeface="Times New Roman" panose="02020603050405020304" pitchFamily="18" charset="0"/>
                <a:cs typeface="Times New Roman" panose="02020603050405020304" pitchFamily="18" charset="0"/>
              </a:rPr>
              <a:t>on in the positive and negative phase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Step 5. Update the weights based on </a:t>
            </a:r>
            <a:r>
              <a:rPr lang="en-US" altLang="en-US" sz="1800" dirty="0" smtClean="0">
                <a:latin typeface="Times New Roman" panose="02020603050405020304" pitchFamily="18" charset="0"/>
                <a:cs typeface="Times New Roman" panose="02020603050405020304" pitchFamily="18" charset="0"/>
              </a:rPr>
              <a:t>statistics</a:t>
            </a:r>
          </a:p>
          <a:p>
            <a:pPr marL="800100" lvl="1" indent="-342900">
              <a:buFont typeface="+mj-lt"/>
              <a:buAutoNum type="alphaLcPeriod"/>
            </a:pPr>
            <a:r>
              <a:rPr lang="en-US" altLang="en-US" sz="1800" dirty="0">
                <a:latin typeface="Times New Roman" panose="02020603050405020304" pitchFamily="18" charset="0"/>
                <a:cs typeface="Times New Roman" panose="02020603050405020304" pitchFamily="18" charset="0"/>
              </a:rPr>
              <a:t>Change each weight according to the difference of the probabilities for the positive and negative </a:t>
            </a:r>
            <a:r>
              <a:rPr lang="en-US" altLang="en-US" sz="1800" dirty="0" smtClean="0">
                <a:latin typeface="Times New Roman" panose="02020603050405020304" pitchFamily="18" charset="0"/>
                <a:cs typeface="Times New Roman" panose="02020603050405020304" pitchFamily="18" charset="0"/>
              </a:rPr>
              <a:t>phase</a:t>
            </a:r>
          </a:p>
          <a:p>
            <a:pPr marL="800100" lvl="1" indent="-342900">
              <a:buFont typeface="+mj-lt"/>
              <a:buAutoNum type="alphaLcPeriod"/>
            </a:pPr>
            <a:r>
              <a:rPr lang="sv-SE" altLang="en-US" sz="1800" dirty="0" smtClean="0">
                <a:latin typeface="Times New Roman" panose="02020603050405020304" pitchFamily="18" charset="0"/>
                <a:cs typeface="Times New Roman" panose="02020603050405020304" pitchFamily="18" charset="0"/>
              </a:rPr>
              <a:t>Dwij = k *(</a:t>
            </a:r>
            <a:r>
              <a:rPr lang="en-US" altLang="en-US" sz="1800" dirty="0" err="1">
                <a:latin typeface="Times New Roman" panose="02020603050405020304" pitchFamily="18" charset="0"/>
                <a:cs typeface="Times New Roman" panose="02020603050405020304" pitchFamily="18" charset="0"/>
              </a:rPr>
              <a:t>p</a:t>
            </a:r>
            <a:r>
              <a:rPr lang="en-US" altLang="en-US" sz="1800" baseline="-25000" dirty="0" err="1">
                <a:latin typeface="Times New Roman" panose="02020603050405020304" pitchFamily="18" charset="0"/>
                <a:cs typeface="Times New Roman" panose="02020603050405020304" pitchFamily="18" charset="0"/>
              </a:rPr>
              <a:t>i,j</a:t>
            </a:r>
            <a:r>
              <a:rPr lang="en-US" altLang="en-US" sz="1800" baseline="-250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en-US" altLang="en-US" sz="1800" baseline="-25000" dirty="0" smtClean="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a:t>
            </a:r>
            <a:r>
              <a:rPr lang="en-US" altLang="en-US" sz="1800" baseline="-25000" dirty="0" err="1">
                <a:latin typeface="Times New Roman" panose="02020603050405020304" pitchFamily="18" charset="0"/>
                <a:cs typeface="Times New Roman" panose="02020603050405020304" pitchFamily="18" charset="0"/>
              </a:rPr>
              <a:t>i,j</a:t>
            </a:r>
            <a:r>
              <a:rPr lang="en-US" altLang="en-US" sz="1800" baseline="-25000" dirty="0">
                <a:latin typeface="Times New Roman" panose="02020603050405020304" pitchFamily="18" charset="0"/>
                <a:cs typeface="Times New Roman" panose="02020603050405020304" pitchFamily="18" charset="0"/>
              </a:rPr>
              <a:t>- </a:t>
            </a:r>
            <a:r>
              <a:rPr lang="en-US" altLang="en-US" sz="1800" baseline="-250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Here, </a:t>
            </a:r>
            <a:r>
              <a:rPr lang="en-US" altLang="en-US" sz="1800" i="1" dirty="0">
                <a:latin typeface="Times New Roman" panose="02020603050405020304" pitchFamily="18" charset="0"/>
                <a:cs typeface="Times New Roman" panose="02020603050405020304" pitchFamily="18" charset="0"/>
              </a:rPr>
              <a:t>k</a:t>
            </a:r>
            <a:r>
              <a:rPr lang="en-US" altLang="en-US" sz="1800" dirty="0">
                <a:latin typeface="Times New Roman" panose="02020603050405020304" pitchFamily="18" charset="0"/>
                <a:cs typeface="Times New Roman" panose="02020603050405020304" pitchFamily="18" charset="0"/>
              </a:rPr>
              <a:t> is like a learning rate </a:t>
            </a:r>
          </a:p>
          <a:p>
            <a:r>
              <a:rPr lang="en-US" altLang="en-US" sz="1800" dirty="0" smtClean="0">
                <a:latin typeface="Times New Roman" panose="02020603050405020304" pitchFamily="18" charset="0"/>
                <a:cs typeface="Times New Roman" panose="02020603050405020304" pitchFamily="18" charset="0"/>
              </a:rPr>
              <a:t>Step </a:t>
            </a:r>
            <a:r>
              <a:rPr lang="en-US" altLang="en-US" sz="1800" dirty="0">
                <a:latin typeface="Times New Roman" panose="02020603050405020304" pitchFamily="18" charset="0"/>
                <a:cs typeface="Times New Roman" panose="02020603050405020304" pitchFamily="18" charset="0"/>
              </a:rPr>
              <a:t>6. Go to step 1 and repeat</a:t>
            </a:r>
            <a:r>
              <a:rPr lang="en-US" alt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12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2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9219">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92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921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9219">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921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9219">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9219">
                                            <p:txEl>
                                              <p:pRg st="16" end="16"/>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921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750065" y="1539186"/>
            <a:ext cx="7402417" cy="4351338"/>
          </a:xfrm>
        </p:spPr>
        <p:txBody>
          <a:bodyPr/>
          <a:lstStyle/>
          <a:p>
            <a:pPr marL="0" indent="0">
              <a:lnSpc>
                <a:spcPct val="90000"/>
              </a:lnSpc>
              <a:buNone/>
            </a:pPr>
            <a:r>
              <a:rPr lang="en-US" altLang="en-US" sz="2000" dirty="0">
                <a:latin typeface="Times New Roman" panose="02020603050405020304" pitchFamily="18" charset="0"/>
                <a:cs typeface="Times New Roman" panose="02020603050405020304" pitchFamily="18" charset="0"/>
              </a:rPr>
              <a:t>Annealing in </a:t>
            </a:r>
            <a:r>
              <a:rPr lang="en-US" altLang="en-US" sz="2000" dirty="0" smtClean="0">
                <a:latin typeface="Times New Roman" panose="02020603050405020304" pitchFamily="18" charset="0"/>
                <a:cs typeface="Times New Roman" panose="02020603050405020304" pitchFamily="18" charset="0"/>
              </a:rPr>
              <a:t>metals</a:t>
            </a:r>
          </a:p>
          <a:p>
            <a:pPr marL="0" indent="0">
              <a:lnSpc>
                <a:spcPct val="90000"/>
              </a:lnSpc>
              <a:buNone/>
            </a:pPr>
            <a:endParaRPr lang="en-US" altLang="en-US" sz="20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2000" dirty="0">
                <a:latin typeface="Times New Roman" panose="02020603050405020304" pitchFamily="18" charset="0"/>
                <a:cs typeface="Times New Roman" panose="02020603050405020304" pitchFamily="18" charset="0"/>
              </a:rPr>
              <a:t>Heat the solid state metal to a high temperature</a:t>
            </a:r>
          </a:p>
          <a:p>
            <a:pPr marL="0" indent="0">
              <a:lnSpc>
                <a:spcPct val="90000"/>
              </a:lnSpc>
              <a:buNone/>
            </a:pPr>
            <a:endParaRPr lang="en-US" altLang="en-US" sz="2000" dirty="0" smtClean="0">
              <a:latin typeface="Times New Roman" panose="02020603050405020304" pitchFamily="18" charset="0"/>
              <a:cs typeface="Times New Roman" panose="02020603050405020304" pitchFamily="18" charset="0"/>
            </a:endParaRPr>
          </a:p>
          <a:p>
            <a:pPr marL="0" indent="0">
              <a:lnSpc>
                <a:spcPct val="90000"/>
              </a:lnSpc>
              <a:buNone/>
            </a:pPr>
            <a:r>
              <a:rPr lang="en-US" altLang="en-US" sz="2000" dirty="0" smtClean="0">
                <a:latin typeface="Times New Roman" panose="02020603050405020304" pitchFamily="18" charset="0"/>
                <a:cs typeface="Times New Roman" panose="02020603050405020304" pitchFamily="18" charset="0"/>
              </a:rPr>
              <a:t>Cool </a:t>
            </a:r>
            <a:r>
              <a:rPr lang="en-US" altLang="en-US" sz="2000" dirty="0">
                <a:latin typeface="Times New Roman" panose="02020603050405020304" pitchFamily="18" charset="0"/>
                <a:cs typeface="Times New Roman" panose="02020603050405020304" pitchFamily="18" charset="0"/>
              </a:rPr>
              <a:t>it down very slowly according to a specific schedule</a:t>
            </a:r>
            <a:r>
              <a:rPr lang="en-US" altLang="en-US" sz="2000" dirty="0" smtClean="0">
                <a:latin typeface="Times New Roman" panose="02020603050405020304" pitchFamily="18" charset="0"/>
                <a:cs typeface="Times New Roman" panose="02020603050405020304" pitchFamily="18" charset="0"/>
              </a:rPr>
              <a:t>.</a:t>
            </a:r>
          </a:p>
          <a:p>
            <a:pPr marL="0" indent="0">
              <a:lnSpc>
                <a:spcPct val="90000"/>
              </a:lnSpc>
              <a:buNone/>
            </a:pPr>
            <a:endParaRPr lang="en-US" altLang="en-US" sz="2000" dirty="0">
              <a:latin typeface="Times New Roman" panose="02020603050405020304" pitchFamily="18" charset="0"/>
              <a:cs typeface="Times New Roman" panose="02020603050405020304" pitchFamily="18" charset="0"/>
            </a:endParaRPr>
          </a:p>
          <a:p>
            <a:pPr marL="0" indent="0">
              <a:lnSpc>
                <a:spcPct val="90000"/>
              </a:lnSpc>
              <a:buNone/>
            </a:pPr>
            <a:r>
              <a:rPr lang="en-US" altLang="en-US" sz="2000" dirty="0">
                <a:latin typeface="Times New Roman" panose="02020603050405020304" pitchFamily="18" charset="0"/>
                <a:cs typeface="Times New Roman" panose="02020603050405020304" pitchFamily="18" charset="0"/>
              </a:rPr>
              <a:t>If the heating temperature is sufficiently high to ensure random state and the cooling process is slow enough to ensure thermal equilibrium, then the atoms will place themselves in a pattern that corresponds to the global energy minimum of a perfect crystal.  </a:t>
            </a:r>
          </a:p>
          <a:p>
            <a:pPr>
              <a:lnSpc>
                <a:spcPct val="90000"/>
              </a:lnSpc>
            </a:pPr>
            <a:endParaRPr lang="en-US" altLang="en-US" dirty="0"/>
          </a:p>
        </p:txBody>
      </p:sp>
      <p:sp>
        <p:nvSpPr>
          <p:cNvPr id="4" name="Text Box 2"/>
          <p:cNvSpPr txBox="1">
            <a:spLocks noChangeArrowheads="1"/>
          </p:cNvSpPr>
          <p:nvPr/>
        </p:nvSpPr>
        <p:spPr bwMode="auto">
          <a:xfrm>
            <a:off x="399361" y="502587"/>
            <a:ext cx="9328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b="1" dirty="0" smtClean="0">
                <a:latin typeface="Times New Roman" panose="02020603050405020304" pitchFamily="18" charset="0"/>
                <a:cs typeface="Times New Roman" panose="02020603050405020304" pitchFamily="18" charset="0"/>
              </a:rPr>
              <a:t>Simulated Annealing  - Source of Inspiration</a:t>
            </a:r>
            <a:endParaRPr lang="en-US"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793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4446" y="458519"/>
            <a:ext cx="11124746"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b="1" dirty="0" smtClean="0">
                <a:latin typeface="Times New Roman" panose="02020603050405020304" pitchFamily="18" charset="0"/>
                <a:cs typeface="Times New Roman" panose="02020603050405020304" pitchFamily="18" charset="0"/>
              </a:rPr>
              <a:t>Simulated Annealing </a:t>
            </a:r>
            <a:r>
              <a:rPr lang="en-SE" altLang="en-US" sz="3200" b="1" dirty="0" smtClean="0">
                <a:latin typeface="Times New Roman" panose="02020603050405020304" pitchFamily="18" charset="0"/>
                <a:cs typeface="Times New Roman" panose="02020603050405020304" pitchFamily="18" charset="0"/>
              </a:rPr>
              <a:t>–</a:t>
            </a:r>
            <a:r>
              <a:rPr lang="en-US" altLang="en-US" sz="3200" b="1" dirty="0" smtClean="0">
                <a:latin typeface="Times New Roman" panose="02020603050405020304" pitchFamily="18" charset="0"/>
                <a:cs typeface="Times New Roman" panose="02020603050405020304" pitchFamily="18" charset="0"/>
              </a:rPr>
              <a:t> steps in the algorithm</a:t>
            </a:r>
          </a:p>
          <a:p>
            <a:pPr>
              <a:spcBef>
                <a:spcPct val="50000"/>
              </a:spcBef>
            </a:pPr>
            <a:endParaRPr lang="en-US" altLang="en-US" sz="2400" b="1" dirty="0" smtClean="0">
              <a:latin typeface="Times New Roman" panose="02020603050405020304" pitchFamily="18" charset="0"/>
              <a:cs typeface="Times New Roman" panose="02020603050405020304" pitchFamily="18" charset="0"/>
            </a:endParaRPr>
          </a:p>
          <a:p>
            <a:pPr>
              <a:spcBef>
                <a:spcPct val="50000"/>
              </a:spcBef>
            </a:pPr>
            <a:r>
              <a:rPr lang="en-US" altLang="en-US" sz="2000" dirty="0" smtClean="0">
                <a:latin typeface="Times New Roman" panose="02020603050405020304" pitchFamily="18" charset="0"/>
                <a:cs typeface="Times New Roman" panose="02020603050405020304" pitchFamily="18" charset="0"/>
              </a:rPr>
              <a:t>Step </a:t>
            </a:r>
            <a:r>
              <a:rPr lang="en-US" altLang="en-US" sz="2000" dirty="0">
                <a:latin typeface="Times New Roman" panose="02020603050405020304" pitchFamily="18" charset="0"/>
                <a:cs typeface="Times New Roman" panose="02020603050405020304" pitchFamily="18" charset="0"/>
              </a:rPr>
              <a:t>1: Initialize </a:t>
            </a:r>
            <a:r>
              <a:rPr lang="en-US" altLang="en-US" sz="2000" dirty="0" smtClean="0">
                <a:latin typeface="Times New Roman" panose="02020603050405020304" pitchFamily="18" charset="0"/>
                <a:cs typeface="Times New Roman" panose="02020603050405020304" pitchFamily="18" charset="0"/>
              </a:rPr>
              <a:t>		Start </a:t>
            </a:r>
            <a:r>
              <a:rPr lang="en-US" altLang="en-US" sz="2000" dirty="0">
                <a:latin typeface="Times New Roman" panose="02020603050405020304" pitchFamily="18" charset="0"/>
                <a:cs typeface="Times New Roman" panose="02020603050405020304" pitchFamily="18" charset="0"/>
              </a:rPr>
              <a:t>with a random initial </a:t>
            </a:r>
            <a:r>
              <a:rPr lang="en-US" altLang="en-US" sz="2000" dirty="0" smtClean="0">
                <a:latin typeface="Times New Roman" panose="02020603050405020304" pitchFamily="18" charset="0"/>
                <a:cs typeface="Times New Roman" panose="02020603050405020304" pitchFamily="18" charset="0"/>
              </a:rPr>
              <a:t>configuration. </a:t>
            </a:r>
            <a:r>
              <a:rPr lang="en-US" altLang="en-US" sz="2000" dirty="0">
                <a:latin typeface="Times New Roman" panose="02020603050405020304" pitchFamily="18" charset="0"/>
                <a:cs typeface="Times New Roman" panose="02020603050405020304" pitchFamily="18" charset="0"/>
              </a:rPr>
              <a:t>Initialize a very high “temperature</a:t>
            </a:r>
            <a:r>
              <a:rPr lang="en-US" altLang="en-US" sz="2000" dirty="0" smtClean="0">
                <a:latin typeface="Times New Roman" panose="02020603050405020304" pitchFamily="18" charset="0"/>
                <a:cs typeface="Times New Roman" panose="02020603050405020304" pitchFamily="18" charset="0"/>
              </a:rPr>
              <a:t>”.</a:t>
            </a:r>
          </a:p>
          <a:p>
            <a:pPr>
              <a:spcBef>
                <a:spcPct val="50000"/>
              </a:spcBef>
            </a:pPr>
            <a:r>
              <a:rPr lang="en-US" altLang="en-US" sz="1400" dirty="0" smtClean="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a:latin typeface="Times New Roman" panose="02020603050405020304" pitchFamily="18" charset="0"/>
                <a:cs typeface="Times New Roman" panose="02020603050405020304" pitchFamily="18" charset="0"/>
              </a:rPr>
              <a:t>Step 2: Move </a:t>
            </a:r>
            <a:r>
              <a:rPr lang="en-US" altLang="en-US" sz="2000" dirty="0" smtClean="0">
                <a:latin typeface="Times New Roman" panose="02020603050405020304" pitchFamily="18" charset="0"/>
                <a:cs typeface="Times New Roman" panose="02020603050405020304" pitchFamily="18" charset="0"/>
              </a:rPr>
              <a:t>		Perturb </a:t>
            </a:r>
            <a:r>
              <a:rPr lang="en-US" altLang="en-US" sz="2000" dirty="0">
                <a:latin typeface="Times New Roman" panose="02020603050405020304" pitchFamily="18" charset="0"/>
                <a:cs typeface="Times New Roman" panose="02020603050405020304" pitchFamily="18" charset="0"/>
              </a:rPr>
              <a:t>the </a:t>
            </a:r>
            <a:r>
              <a:rPr lang="en-US" altLang="en-US" sz="2000" dirty="0" smtClean="0">
                <a:latin typeface="Times New Roman" panose="02020603050405020304" pitchFamily="18" charset="0"/>
                <a:cs typeface="Times New Roman" panose="02020603050405020304" pitchFamily="18" charset="0"/>
              </a:rPr>
              <a:t>configuration </a:t>
            </a:r>
            <a:r>
              <a:rPr lang="en-US" altLang="en-US" sz="2000" dirty="0">
                <a:latin typeface="Times New Roman" panose="02020603050405020304" pitchFamily="18" charset="0"/>
                <a:cs typeface="Times New Roman" panose="02020603050405020304" pitchFamily="18" charset="0"/>
              </a:rPr>
              <a:t>through a defined move</a:t>
            </a:r>
            <a:r>
              <a:rPr lang="en-US" altLang="en-US" sz="2000" dirty="0" smtClean="0">
                <a:latin typeface="Times New Roman" panose="02020603050405020304" pitchFamily="18" charset="0"/>
                <a:cs typeface="Times New Roman" panose="02020603050405020304" pitchFamily="18" charset="0"/>
              </a:rPr>
              <a:t>.</a:t>
            </a:r>
          </a:p>
          <a:p>
            <a:pPr>
              <a:lnSpc>
                <a:spcPct val="9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a:latin typeface="Times New Roman" panose="02020603050405020304" pitchFamily="18" charset="0"/>
                <a:cs typeface="Times New Roman" panose="02020603050405020304" pitchFamily="18" charset="0"/>
              </a:rPr>
              <a:t>Step 3: Calculate score 	C</a:t>
            </a:r>
            <a:r>
              <a:rPr lang="en-US" altLang="en-US" sz="2000" dirty="0" smtClean="0">
                <a:latin typeface="Times New Roman" panose="02020603050405020304" pitchFamily="18" charset="0"/>
                <a:cs typeface="Times New Roman" panose="02020603050405020304" pitchFamily="18" charset="0"/>
              </a:rPr>
              <a:t>alculate Score (Delta  E in or case) due </a:t>
            </a:r>
            <a:r>
              <a:rPr lang="en-US" altLang="en-US" sz="2000" dirty="0">
                <a:latin typeface="Times New Roman" panose="02020603050405020304" pitchFamily="18" charset="0"/>
                <a:cs typeface="Times New Roman" panose="02020603050405020304" pitchFamily="18" charset="0"/>
              </a:rPr>
              <a:t>to the move made</a:t>
            </a:r>
            <a:r>
              <a:rPr lang="en-US" altLang="en-US" sz="2000" dirty="0" smtClean="0">
                <a:latin typeface="Times New Roman" panose="02020603050405020304" pitchFamily="18" charset="0"/>
                <a:cs typeface="Times New Roman" panose="02020603050405020304" pitchFamily="18" charset="0"/>
              </a:rPr>
              <a:t>.</a:t>
            </a:r>
          </a:p>
          <a:p>
            <a:pPr>
              <a:lnSpc>
                <a:spcPct val="9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a:latin typeface="Times New Roman" panose="02020603050405020304" pitchFamily="18" charset="0"/>
                <a:cs typeface="Times New Roman" panose="02020603050405020304" pitchFamily="18" charset="0"/>
              </a:rPr>
              <a:t>Step 4: Choose </a:t>
            </a:r>
            <a:r>
              <a:rPr lang="en-US" altLang="en-US" sz="2000" dirty="0" smtClean="0">
                <a:latin typeface="Times New Roman" panose="02020603050405020304" pitchFamily="18" charset="0"/>
                <a:cs typeface="Times New Roman" panose="02020603050405020304" pitchFamily="18" charset="0"/>
              </a:rPr>
              <a:t>		Depending on score (Delta E), </a:t>
            </a:r>
            <a:r>
              <a:rPr lang="en-US" altLang="en-US" sz="2000" dirty="0">
                <a:latin typeface="Times New Roman" panose="02020603050405020304" pitchFamily="18" charset="0"/>
                <a:cs typeface="Times New Roman" panose="02020603050405020304" pitchFamily="18" charset="0"/>
              </a:rPr>
              <a:t>accept or reject the move. The </a:t>
            </a:r>
            <a:r>
              <a:rPr lang="en-US" altLang="en-US" sz="2000" dirty="0" smtClean="0">
                <a:latin typeface="Times New Roman" panose="02020603050405020304" pitchFamily="18" charset="0"/>
                <a:cs typeface="Times New Roman" panose="02020603050405020304" pitchFamily="18" charset="0"/>
              </a:rPr>
              <a:t>				              probability </a:t>
            </a:r>
            <a:r>
              <a:rPr lang="en-US" altLang="en-US" sz="2000" dirty="0">
                <a:latin typeface="Times New Roman" panose="02020603050405020304" pitchFamily="18" charset="0"/>
                <a:cs typeface="Times New Roman" panose="02020603050405020304" pitchFamily="18" charset="0"/>
              </a:rPr>
              <a:t>of acceptance depending on the current “temperature”. </a:t>
            </a:r>
            <a:endParaRPr lang="en-US" altLang="en-US" sz="2000" dirty="0" smtClean="0">
              <a:latin typeface="Times New Roman" panose="02020603050405020304" pitchFamily="18" charset="0"/>
              <a:cs typeface="Times New Roman" panose="02020603050405020304" pitchFamily="18" charset="0"/>
            </a:endParaRPr>
          </a:p>
          <a:p>
            <a:pPr>
              <a:lnSpc>
                <a:spcPct val="9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a:latin typeface="Times New Roman" panose="02020603050405020304" pitchFamily="18" charset="0"/>
                <a:cs typeface="Times New Roman" panose="02020603050405020304" pitchFamily="18" charset="0"/>
              </a:rPr>
              <a:t>Step 5: Update and </a:t>
            </a:r>
            <a:r>
              <a:rPr lang="en-US" altLang="en-US" sz="2000" dirty="0" smtClean="0">
                <a:latin typeface="Times New Roman" panose="02020603050405020304" pitchFamily="18" charset="0"/>
                <a:cs typeface="Times New Roman" panose="02020603050405020304" pitchFamily="18" charset="0"/>
              </a:rPr>
              <a:t>repeat   </a:t>
            </a:r>
            <a:r>
              <a:rPr lang="en-US" altLang="en-US" sz="2000" dirty="0">
                <a:latin typeface="Times New Roman" panose="02020603050405020304" pitchFamily="18" charset="0"/>
                <a:cs typeface="Times New Roman" panose="02020603050405020304" pitchFamily="18" charset="0"/>
              </a:rPr>
              <a:t>Update the temperature value by lowering the temperature. </a:t>
            </a:r>
            <a:endParaRPr lang="en-US" altLang="en-US" sz="2000" dirty="0" smtClean="0">
              <a:latin typeface="Times New Roman" panose="02020603050405020304" pitchFamily="18" charset="0"/>
              <a:cs typeface="Times New Roman" panose="02020603050405020304" pitchFamily="18" charset="0"/>
            </a:endParaRPr>
          </a:p>
          <a:p>
            <a:pPr>
              <a:lnSpc>
                <a:spcPct val="9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90000"/>
              </a:lnSpc>
              <a:buFontTx/>
              <a:buNone/>
            </a:pPr>
            <a:r>
              <a:rPr lang="en-US" altLang="en-US" sz="2000" dirty="0" smtClean="0">
                <a:latin typeface="Times New Roman" panose="02020603050405020304" pitchFamily="18" charset="0"/>
                <a:cs typeface="Times New Roman" panose="02020603050405020304" pitchFamily="18" charset="0"/>
              </a:rPr>
              <a:t>Go </a:t>
            </a:r>
            <a:r>
              <a:rPr lang="en-US" altLang="en-US" sz="2000" dirty="0">
                <a:latin typeface="Times New Roman" panose="02020603050405020304" pitchFamily="18" charset="0"/>
                <a:cs typeface="Times New Roman" panose="02020603050405020304" pitchFamily="18" charset="0"/>
              </a:rPr>
              <a:t>back to Step 2. </a:t>
            </a:r>
            <a:r>
              <a:rPr lang="en-US" altLang="en-US" sz="2000" dirty="0" smtClean="0">
                <a:latin typeface="Times New Roman" panose="02020603050405020304" pitchFamily="18" charset="0"/>
                <a:cs typeface="Times New Roman" panose="02020603050405020304" pitchFamily="18" charset="0"/>
              </a:rPr>
              <a:t>     	The </a:t>
            </a:r>
            <a:r>
              <a:rPr lang="en-US" altLang="en-US" sz="2000" dirty="0">
                <a:latin typeface="Times New Roman" panose="02020603050405020304" pitchFamily="18" charset="0"/>
                <a:cs typeface="Times New Roman" panose="02020603050405020304" pitchFamily="18" charset="0"/>
              </a:rPr>
              <a:t>process is done until “Freezing Point” is reached. </a:t>
            </a:r>
          </a:p>
        </p:txBody>
      </p:sp>
    </p:spTree>
    <p:extLst>
      <p:ext uri="{BB962C8B-B14F-4D97-AF65-F5344CB8AC3E}">
        <p14:creationId xmlns:p14="http://schemas.microsoft.com/office/powerpoint/2010/main" val="64088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43429" y="502587"/>
            <a:ext cx="9328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b="1" dirty="0" smtClean="0">
                <a:latin typeface="Times New Roman" panose="02020603050405020304" pitchFamily="18" charset="0"/>
                <a:cs typeface="Times New Roman" panose="02020603050405020304" pitchFamily="18" charset="0"/>
              </a:rPr>
              <a:t>Simulated Annealing     versus </a:t>
            </a:r>
            <a:r>
              <a:rPr lang="en-US" altLang="en-US" sz="3200" b="1" dirty="0">
                <a:latin typeface="Times New Roman" panose="02020603050405020304" pitchFamily="18" charset="0"/>
                <a:cs typeface="Times New Roman" panose="02020603050405020304" pitchFamily="18" charset="0"/>
              </a:rPr>
              <a:t>Greedy Algorithms</a:t>
            </a:r>
          </a:p>
        </p:txBody>
      </p:sp>
      <p:graphicFrame>
        <p:nvGraphicFramePr>
          <p:cNvPr id="25603" name="Object 3"/>
          <p:cNvGraphicFramePr>
            <a:graphicFrameLocks noChangeAspect="1"/>
          </p:cNvGraphicFramePr>
          <p:nvPr>
            <p:extLst>
              <p:ext uri="{D42A27DB-BD31-4B8C-83A1-F6EECF244321}">
                <p14:modId xmlns:p14="http://schemas.microsoft.com/office/powerpoint/2010/main" val="861765262"/>
              </p:ext>
            </p:extLst>
          </p:nvPr>
        </p:nvGraphicFramePr>
        <p:xfrm>
          <a:off x="1757879" y="1274841"/>
          <a:ext cx="5467350" cy="4903787"/>
        </p:xfrm>
        <a:graphic>
          <a:graphicData uri="http://schemas.openxmlformats.org/presentationml/2006/ole">
            <mc:AlternateContent xmlns:mc="http://schemas.openxmlformats.org/markup-compatibility/2006">
              <mc:Choice xmlns:v="urn:schemas-microsoft-com:vml" Requires="v">
                <p:oleObj spid="_x0000_s14355" name="Visio" r:id="rId3" imgW="5954040" imgH="5047200" progId="Visio.Drawing.6">
                  <p:embed/>
                </p:oleObj>
              </mc:Choice>
              <mc:Fallback>
                <p:oleObj name="Visio" r:id="rId3" imgW="5954040" imgH="5047200" progId="Visio.Drawing.6">
                  <p:embed/>
                  <p:pic>
                    <p:nvPicPr>
                      <p:cNvPr id="25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879" y="1274841"/>
                        <a:ext cx="5467350"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0368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509" y="269509"/>
            <a:ext cx="7940842" cy="603242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Restricted Boltzmann </a:t>
            </a:r>
            <a:r>
              <a:rPr lang="en-US" sz="3200" b="1" dirty="0" smtClean="0">
                <a:latin typeface="Times New Roman" panose="02020603050405020304" pitchFamily="18" charset="0"/>
                <a:cs typeface="Times New Roman" panose="02020603050405020304" pitchFamily="18" charset="0"/>
              </a:rPr>
              <a:t>Machine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RBM</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Restricted </a:t>
            </a:r>
            <a:r>
              <a:rPr lang="en-US" sz="2000" b="1" dirty="0">
                <a:latin typeface="Times New Roman" panose="02020603050405020304" pitchFamily="18" charset="0"/>
                <a:cs typeface="Times New Roman" panose="02020603050405020304" pitchFamily="18" charset="0"/>
              </a:rPr>
              <a:t>Boltzmann </a:t>
            </a:r>
            <a:r>
              <a:rPr lang="en-US" sz="2000" b="1" dirty="0" smtClean="0">
                <a:latin typeface="Times New Roman" panose="02020603050405020304" pitchFamily="18" charset="0"/>
                <a:cs typeface="Times New Roman" panose="02020603050405020304" pitchFamily="18" charset="0"/>
              </a:rPr>
              <a:t>Machine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RBM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variant of </a:t>
            </a:r>
            <a:r>
              <a:rPr lang="en-US" sz="2000" dirty="0" smtClean="0">
                <a:latin typeface="Times New Roman" panose="02020603050405020304" pitchFamily="18" charset="0"/>
                <a:cs typeface="Times New Roman" panose="02020603050405020304" pitchFamily="18" charset="0"/>
              </a:rPr>
              <a:t>a Boltzmann machine </a:t>
            </a:r>
            <a:r>
              <a:rPr lang="sv-SE" sz="2000" dirty="0" smtClean="0">
                <a:latin typeface="Times New Roman" panose="02020603050405020304" pitchFamily="18" charset="0"/>
                <a:cs typeface="Times New Roman" panose="02020603050405020304" pitchFamily="18" charset="0"/>
              </a:rPr>
              <a:t>where the </a:t>
            </a:r>
            <a:r>
              <a:rPr lang="en-US" sz="2000" dirty="0" smtClean="0">
                <a:latin typeface="Times New Roman" panose="02020603050405020304" pitchFamily="18" charset="0"/>
                <a:cs typeface="Times New Roman" panose="02020603050405020304" pitchFamily="18" charset="0"/>
              </a:rPr>
              <a:t>neurons </a:t>
            </a:r>
            <a:r>
              <a:rPr lang="en-US" sz="2000" dirty="0">
                <a:latin typeface="Times New Roman" panose="02020603050405020304" pitchFamily="18" charset="0"/>
                <a:cs typeface="Times New Roman" panose="02020603050405020304" pitchFamily="18" charset="0"/>
              </a:rPr>
              <a:t>must form a bipartite graph.</a:t>
            </a:r>
          </a:p>
          <a:p>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pair of nodes from each of the two groups of units </a:t>
            </a:r>
            <a:r>
              <a:rPr lang="en-US" sz="2000" dirty="0" smtClean="0">
                <a:latin typeface="Times New Roman" panose="02020603050405020304" pitchFamily="18" charset="0"/>
                <a:cs typeface="Times New Roman" panose="02020603050405020304" pitchFamily="18" charset="0"/>
              </a:rPr>
              <a:t>commonly </a:t>
            </a:r>
            <a:r>
              <a:rPr lang="en-US" sz="2000" dirty="0">
                <a:latin typeface="Times New Roman" panose="02020603050405020304" pitchFamily="18" charset="0"/>
                <a:cs typeface="Times New Roman" panose="02020603050405020304" pitchFamily="18" charset="0"/>
              </a:rPr>
              <a:t>referred to as the "visible" </a:t>
            </a:r>
            <a:r>
              <a:rPr lang="en-US" sz="2000" dirty="0" smtClean="0">
                <a:latin typeface="Times New Roman" panose="02020603050405020304" pitchFamily="18" charset="0"/>
                <a:cs typeface="Times New Roman" panose="02020603050405020304" pitchFamily="18" charset="0"/>
              </a:rPr>
              <a:t>and "hidden</a:t>
            </a:r>
            <a:r>
              <a:rPr lang="en-US" sz="2000" dirty="0">
                <a:latin typeface="Times New Roman" panose="02020603050405020304" pitchFamily="18" charset="0"/>
                <a:cs typeface="Times New Roman" panose="02020603050405020304" pitchFamily="18" charset="0"/>
              </a:rPr>
              <a:t>" units </a:t>
            </a:r>
            <a:r>
              <a:rPr lang="en-US" sz="2000" dirty="0" smtClean="0">
                <a:latin typeface="Times New Roman" panose="02020603050405020304" pitchFamily="18" charset="0"/>
                <a:cs typeface="Times New Roman" panose="02020603050405020304" pitchFamily="18" charset="0"/>
              </a:rPr>
              <a:t>respectively,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may </a:t>
            </a:r>
            <a:r>
              <a:rPr lang="en-US" sz="2000" dirty="0">
                <a:latin typeface="Times New Roman" panose="02020603050405020304" pitchFamily="18" charset="0"/>
                <a:cs typeface="Times New Roman" panose="02020603050405020304" pitchFamily="18" charset="0"/>
              </a:rPr>
              <a:t>have a symmetric connection between them</a:t>
            </a:r>
          </a:p>
          <a:p>
            <a:pPr marL="285750" indent="-285750">
              <a:buFontTx/>
              <a:buChar char="-"/>
            </a:pPr>
            <a:r>
              <a:rPr lang="en-US" sz="2000" dirty="0">
                <a:latin typeface="Times New Roman" panose="02020603050405020304" pitchFamily="18" charset="0"/>
                <a:cs typeface="Times New Roman" panose="02020603050405020304" pitchFamily="18" charset="0"/>
              </a:rPr>
              <a:t>there are no connections between nodes within a group. </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contrast, unrestricted Boltzmann machines may have connections between hidden </a:t>
            </a:r>
            <a:r>
              <a:rPr lang="en-US" sz="2000" dirty="0" smtClean="0">
                <a:latin typeface="Times New Roman" panose="02020603050405020304" pitchFamily="18" charset="0"/>
                <a:cs typeface="Times New Roman" panose="02020603050405020304" pitchFamily="18" charset="0"/>
              </a:rPr>
              <a:t>units.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RBMs were initially invented under the name </a:t>
            </a:r>
            <a:r>
              <a:rPr lang="en-US" sz="2000" b="1" dirty="0">
                <a:latin typeface="Times New Roman" panose="02020603050405020304" pitchFamily="18" charset="0"/>
                <a:cs typeface="Times New Roman" panose="02020603050405020304" pitchFamily="18" charset="0"/>
              </a:rPr>
              <a:t>Harmonium</a:t>
            </a:r>
            <a:r>
              <a:rPr lang="en-US" sz="2000" dirty="0">
                <a:latin typeface="Times New Roman" panose="02020603050405020304" pitchFamily="18" charset="0"/>
                <a:cs typeface="Times New Roman" panose="02020603050405020304" pitchFamily="18" charset="0"/>
              </a:rPr>
              <a:t> by Paul </a:t>
            </a:r>
            <a:r>
              <a:rPr lang="en-US" sz="2000" dirty="0" err="1">
                <a:latin typeface="Times New Roman" panose="02020603050405020304" pitchFamily="18" charset="0"/>
                <a:cs typeface="Times New Roman" panose="02020603050405020304" pitchFamily="18" charset="0"/>
              </a:rPr>
              <a:t>Smolensky</a:t>
            </a:r>
            <a:r>
              <a:rPr lang="en-US" sz="2000" dirty="0">
                <a:latin typeface="Times New Roman" panose="02020603050405020304" pitchFamily="18" charset="0"/>
                <a:cs typeface="Times New Roman" panose="02020603050405020304" pitchFamily="18" charset="0"/>
              </a:rPr>
              <a:t> in </a:t>
            </a:r>
            <a:r>
              <a:rPr lang="en-US" sz="2000" dirty="0" smtClean="0">
                <a:latin typeface="Times New Roman" panose="02020603050405020304" pitchFamily="18" charset="0"/>
                <a:cs typeface="Times New Roman" panose="02020603050405020304" pitchFamily="18" charset="0"/>
              </a:rPr>
              <a:t>1986 but became acknowledged only after the development of faster learning algorithms in 2005 (Hinton et al.)</a:t>
            </a:r>
          </a:p>
          <a:p>
            <a:endParaRPr lang="en-US" dirty="0" smtClean="0"/>
          </a:p>
          <a:p>
            <a:endParaRPr lang="en-US" dirty="0"/>
          </a:p>
        </p:txBody>
      </p:sp>
    </p:spTree>
    <p:extLst>
      <p:ext uri="{BB962C8B-B14F-4D97-AF65-F5344CB8AC3E}">
        <p14:creationId xmlns:p14="http://schemas.microsoft.com/office/powerpoint/2010/main" val="1780214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75" y="1078720"/>
            <a:ext cx="6885542"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Bidirectional associative memory (BAM)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type of recurrent neural </a:t>
            </a:r>
            <a:r>
              <a:rPr lang="en-US" dirty="0" smtClean="0">
                <a:latin typeface="Times New Roman" panose="02020603050405020304" pitchFamily="18" charset="0"/>
                <a:cs typeface="Times New Roman" panose="02020603050405020304" pitchFamily="18" charset="0"/>
              </a:rPr>
              <a:t>network and associative memory . </a:t>
            </a:r>
            <a:r>
              <a:rPr lang="en-US" dirty="0">
                <a:latin typeface="Times New Roman" panose="02020603050405020304" pitchFamily="18" charset="0"/>
                <a:cs typeface="Times New Roman" panose="02020603050405020304" pitchFamily="18" charset="0"/>
              </a:rPr>
              <a:t>BAM is hetero-associative, meaning given a pattern it can return another pattern which is potentially of a different </a:t>
            </a:r>
            <a:r>
              <a:rPr lang="en-US" dirty="0" smtClean="0">
                <a:latin typeface="Times New Roman" panose="02020603050405020304" pitchFamily="18" charset="0"/>
                <a:cs typeface="Times New Roman" panose="02020603050405020304" pitchFamily="18" charset="0"/>
              </a:rPr>
              <a:t>size. BAM </a:t>
            </a:r>
            <a:r>
              <a:rPr lang="en-US" dirty="0">
                <a:latin typeface="Times New Roman" panose="02020603050405020304" pitchFamily="18" charset="0"/>
                <a:cs typeface="Times New Roman" panose="02020603050405020304" pitchFamily="18" charset="0"/>
              </a:rPr>
              <a:t>was introduced by Bart </a:t>
            </a:r>
            <a:r>
              <a:rPr lang="en-US" dirty="0" err="1">
                <a:latin typeface="Times New Roman" panose="02020603050405020304" pitchFamily="18" charset="0"/>
                <a:cs typeface="Times New Roman" panose="02020603050405020304" pitchFamily="18" charset="0"/>
              </a:rPr>
              <a:t>Kosko</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1988.</a:t>
            </a:r>
          </a:p>
          <a:p>
            <a:endParaRPr lang="en-US" dirty="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A bi-directional associative memory (BAM) network is one with two fully connected layers, in which the links are all bi-directional</a:t>
            </a:r>
            <a:r>
              <a:rPr lang="en-GB" altLang="en-US" dirty="0" smtClean="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It is used to map a set of vectors Xi (input layer) to a set of vectors Yi (output layer</a:t>
            </a:r>
            <a:r>
              <a:rPr lang="en-GB" altLang="en-US" dirty="0" smtClean="0">
                <a:latin typeface="Times New Roman" panose="02020603050405020304" pitchFamily="18" charset="0"/>
                <a:cs typeface="Times New Roman" panose="02020603050405020304" pitchFamily="18" charset="0"/>
              </a:rPr>
              <a:t>). There </a:t>
            </a:r>
            <a:r>
              <a:rPr lang="en-GB" altLang="en-US" dirty="0">
                <a:latin typeface="Times New Roman" panose="02020603050405020304" pitchFamily="18" charset="0"/>
                <a:cs typeface="Times New Roman" panose="02020603050405020304" pitchFamily="18" charset="0"/>
              </a:rPr>
              <a:t>can also be a feedback link connecting a node to itself. </a:t>
            </a:r>
            <a:endParaRPr lang="en-GB" altLang="en-US" dirty="0" smtClean="0">
              <a:latin typeface="Times New Roman" panose="02020603050405020304" pitchFamily="18" charset="0"/>
              <a:cs typeface="Times New Roman" panose="02020603050405020304" pitchFamily="18" charset="0"/>
            </a:endParaRPr>
          </a:p>
          <a:p>
            <a:endParaRPr lang="en-GB" altLang="en-US" dirty="0" smtClean="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If a BAM network is used to implement an </a:t>
            </a:r>
            <a:r>
              <a:rPr lang="en-GB" altLang="en-US" dirty="0" smtClean="0">
                <a:latin typeface="Times New Roman" panose="02020603050405020304" pitchFamily="18" charset="0"/>
                <a:cs typeface="Times New Roman" panose="02020603050405020304" pitchFamily="18" charset="0"/>
              </a:rPr>
              <a:t>auto-associative </a:t>
            </a:r>
            <a:r>
              <a:rPr lang="en-GB" altLang="en-US" dirty="0">
                <a:latin typeface="Times New Roman" panose="02020603050405020304" pitchFamily="18" charset="0"/>
                <a:cs typeface="Times New Roman" panose="02020603050405020304" pitchFamily="18" charset="0"/>
              </a:rPr>
              <a:t>memory then the input layer is the same as the output layer, i.e., there is just one layer with feedback links connecting nodes to themselves in addition to the links between nodes. This network can be used to retrieve a pattern given a noisy or incomplete pattern.</a:t>
            </a:r>
          </a:p>
          <a:p>
            <a:endParaRPr lang="en-GB" altLang="en-US" dirty="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A </a:t>
            </a:r>
            <a:r>
              <a:rPr lang="en-GB" altLang="en-US" dirty="0">
                <a:latin typeface="Times New Roman" panose="02020603050405020304" pitchFamily="18" charset="0"/>
                <a:cs typeface="Times New Roman" panose="02020603050405020304" pitchFamily="18" charset="0"/>
              </a:rPr>
              <a:t>BAM network may be trained, or its weights may be worked out in advance.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575" y="264102"/>
            <a:ext cx="7325019" cy="584775"/>
          </a:xfrm>
          <a:prstGeom prst="rect">
            <a:avLst/>
          </a:prstGeom>
          <a:noFill/>
        </p:spPr>
        <p:txBody>
          <a:bodyPr wrap="none" rtlCol="0">
            <a:spAutoFit/>
          </a:bodyPr>
          <a:lstStyle/>
          <a:p>
            <a:r>
              <a:rPr lang="en-US" sz="3200" b="1" dirty="0">
                <a:solidFill>
                  <a:srgbClr val="222222"/>
                </a:solidFill>
                <a:latin typeface="Times New Roman" panose="02020603050405020304" pitchFamily="18" charset="0"/>
                <a:cs typeface="Times New Roman" panose="02020603050405020304" pitchFamily="18" charset="0"/>
              </a:rPr>
              <a:t>Bidirectional associative memory</a:t>
            </a:r>
            <a:r>
              <a:rPr lang="en-US" sz="3200" dirty="0">
                <a:solidFill>
                  <a:srgbClr val="222222"/>
                </a:solidFill>
                <a:latin typeface="Times New Roman" panose="02020603050405020304" pitchFamily="18" charset="0"/>
                <a:cs typeface="Times New Roman" panose="02020603050405020304" pitchFamily="18" charset="0"/>
              </a:rPr>
              <a:t> (</a:t>
            </a:r>
            <a:r>
              <a:rPr lang="en-US" sz="3200" b="1" dirty="0">
                <a:solidFill>
                  <a:srgbClr val="222222"/>
                </a:solidFill>
                <a:latin typeface="Times New Roman" panose="02020603050405020304" pitchFamily="18" charset="0"/>
                <a:cs typeface="Times New Roman" panose="02020603050405020304" pitchFamily="18" charset="0"/>
              </a:rPr>
              <a:t>BAM</a:t>
            </a:r>
            <a:r>
              <a:rPr lang="en-US" sz="3200" dirty="0">
                <a:solidFill>
                  <a:srgbClr val="222222"/>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538028" y="4225317"/>
            <a:ext cx="65" cy="340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sp>
        <p:nvSpPr>
          <p:cNvPr id="9" name="AutoShape 8" descr="M=\left[{{\begin{array}{*{10}c}2&amp;0&amp;0&amp;-2\\0&amp;-2&amp;2&amp;0\\2&amp;0&amp;0&amp;-2\\-2&amp;0&amp;0&amp;2\\0&amp;2&amp;-2&amp;0\\-2&amp;0&amp;0&amp;2\\\end{array}}}\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Image result for bam assoc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86" y="264102"/>
            <a:ext cx="3116435" cy="292837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bam associa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386" y="3470314"/>
            <a:ext cx="4163037" cy="267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7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2377</TotalTime>
  <Words>734</Words>
  <Application>Microsoft Office PowerPoint</Application>
  <PresentationFormat>Widescreen</PresentationFormat>
  <Paragraphs>141</Paragraphs>
  <Slides>13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Office Theme</vt:lpstr>
      <vt:lpstr>Formel</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126</cp:revision>
  <dcterms:created xsi:type="dcterms:W3CDTF">2019-01-07T11:51:34Z</dcterms:created>
  <dcterms:modified xsi:type="dcterms:W3CDTF">2019-03-19T10:34:49Z</dcterms:modified>
</cp:coreProperties>
</file>