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56" r:id="rId2"/>
    <p:sldId id="260" r:id="rId3"/>
    <p:sldId id="257" r:id="rId4"/>
    <p:sldId id="279" r:id="rId5"/>
    <p:sldId id="280" r:id="rId6"/>
    <p:sldId id="281" r:id="rId7"/>
    <p:sldId id="278" r:id="rId8"/>
    <p:sldId id="294" r:id="rId9"/>
    <p:sldId id="285" r:id="rId10"/>
    <p:sldId id="295" r:id="rId11"/>
    <p:sldId id="283" r:id="rId12"/>
    <p:sldId id="264" r:id="rId13"/>
    <p:sldId id="258" r:id="rId14"/>
    <p:sldId id="296"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6" d="100"/>
          <a:sy n="66" d="100"/>
        </p:scale>
        <p:origin x="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7804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1847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855663"/>
            <a:ext cx="6070600" cy="3416300"/>
          </a:xfrm>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803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A137780-465D-4515-8B31-C1981C3E2910}" type="slidenum">
              <a:rPr kumimoji="0" lang="en-US" altLang="en-US" sz="1200" smtClean="0"/>
              <a:pPr/>
              <a:t>12</a:t>
            </a:fld>
            <a:endParaRPr kumimoji="0" lang="en-US"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830747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5984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2019-03-20</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0552540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65" y="630674"/>
            <a:ext cx="11867535" cy="501675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Machine Learning based </a:t>
            </a:r>
          </a:p>
          <a:p>
            <a:r>
              <a:rPr lang="sv-SE" sz="3200" b="1" dirty="0">
                <a:latin typeface="Times New Roman" panose="02020603050405020304" pitchFamily="18" charset="0"/>
                <a:cs typeface="Times New Roman" panose="02020603050405020304" pitchFamily="18" charset="0"/>
              </a:rPr>
              <a:t>	 on Artificial Neural Networks</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6.8 </a:t>
            </a:r>
            <a:r>
              <a:rPr lang="sv-SE" sz="3200" dirty="0" smtClean="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Convolutional Networks </a:t>
            </a:r>
            <a:r>
              <a:rPr lang="en-SE" sz="3200" b="1" dirty="0" smtClean="0">
                <a:latin typeface="Times New Roman" panose="02020603050405020304" pitchFamily="18" charset="0"/>
                <a:cs typeface="Times New Roman" panose="02020603050405020304" pitchFamily="18" charset="0"/>
              </a:rPr>
              <a:t>–</a:t>
            </a:r>
            <a:r>
              <a:rPr lang="sv-SE" sz="3200" b="1" dirty="0" smtClean="0">
                <a:latin typeface="Times New Roman" panose="02020603050405020304" pitchFamily="18" charset="0"/>
                <a:cs typeface="Times New Roman" panose="02020603050405020304" pitchFamily="18" charset="0"/>
              </a:rPr>
              <a:t> Part 1</a:t>
            </a:r>
            <a:endParaRPr lang="en-US" sz="3200" b="1" dirty="0">
              <a:latin typeface="Times New Roman" panose="02020603050405020304" pitchFamily="18" charset="0"/>
              <a:cs typeface="Times New Roman" panose="02020603050405020304" pitchFamily="18" charset="0"/>
            </a:endParaRPr>
          </a:p>
        </p:txBody>
      </p:sp>
      <p:pic>
        <p:nvPicPr>
          <p:cNvPr id="5122" name="Picture 2" descr="https://cdn-images-1.medium.com/max/1600/1*caaTn6qbHTVuo__Hro5i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920" y="1168400"/>
            <a:ext cx="4644425" cy="333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62000" y="863600"/>
            <a:ext cx="4778616"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The Human Visual system</a:t>
            </a:r>
            <a:endParaRPr lang="en-US" sz="32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78922" y="1948031"/>
            <a:ext cx="5075934" cy="3355489"/>
          </a:xfrm>
          <a:prstGeom prst="rect">
            <a:avLst/>
          </a:prstGeom>
        </p:spPr>
      </p:pic>
      <p:pic>
        <p:nvPicPr>
          <p:cNvPr id="2052" name="Picture 4" descr="Image result for human visua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4856" y="1517574"/>
            <a:ext cx="5781220" cy="472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552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1" name="Rectangle 75"/>
          <p:cNvSpPr>
            <a:spLocks noChangeArrowheads="1"/>
          </p:cNvSpPr>
          <p:nvPr/>
        </p:nvSpPr>
        <p:spPr bwMode="auto">
          <a:xfrm>
            <a:off x="2184935" y="1516064"/>
            <a:ext cx="7935378" cy="4206875"/>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gn="ctr"/>
            <a:endParaRPr lang="en-US" altLang="en-US">
              <a:latin typeface="BankGothic Md BT" pitchFamily="34" charset="0"/>
            </a:endParaRPr>
          </a:p>
        </p:txBody>
      </p:sp>
      <p:sp>
        <p:nvSpPr>
          <p:cNvPr id="4098" name="Rectangle 2"/>
          <p:cNvSpPr>
            <a:spLocks noChangeArrowheads="1"/>
          </p:cNvSpPr>
          <p:nvPr/>
        </p:nvSpPr>
        <p:spPr bwMode="auto">
          <a:xfrm>
            <a:off x="7788275" y="2549525"/>
            <a:ext cx="2171700" cy="16002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Rectangle 3"/>
          <p:cNvSpPr>
            <a:spLocks noChangeArrowheads="1"/>
          </p:cNvSpPr>
          <p:nvPr/>
        </p:nvSpPr>
        <p:spPr bwMode="auto">
          <a:xfrm>
            <a:off x="5630863" y="1620839"/>
            <a:ext cx="2157412" cy="2528887"/>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Rectangle 4"/>
          <p:cNvSpPr>
            <a:spLocks noChangeArrowheads="1"/>
          </p:cNvSpPr>
          <p:nvPr/>
        </p:nvSpPr>
        <p:spPr bwMode="auto">
          <a:xfrm>
            <a:off x="4559301" y="1620839"/>
            <a:ext cx="1071563" cy="25431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Oval 5"/>
          <p:cNvSpPr>
            <a:spLocks noChangeArrowheads="1"/>
          </p:cNvSpPr>
          <p:nvPr/>
        </p:nvSpPr>
        <p:spPr bwMode="auto">
          <a:xfrm>
            <a:off x="2465389" y="2813050"/>
            <a:ext cx="415925" cy="3873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Rectangle 6"/>
          <p:cNvSpPr>
            <a:spLocks noChangeArrowheads="1"/>
          </p:cNvSpPr>
          <p:nvPr/>
        </p:nvSpPr>
        <p:spPr bwMode="auto">
          <a:xfrm>
            <a:off x="3694114" y="3441701"/>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Rectangle 7"/>
          <p:cNvSpPr>
            <a:spLocks noChangeArrowheads="1"/>
          </p:cNvSpPr>
          <p:nvPr/>
        </p:nvSpPr>
        <p:spPr bwMode="auto">
          <a:xfrm>
            <a:off x="8032750" y="1965326"/>
            <a:ext cx="82073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Rectangle 8"/>
          <p:cNvSpPr>
            <a:spLocks noChangeArrowheads="1"/>
          </p:cNvSpPr>
          <p:nvPr/>
        </p:nvSpPr>
        <p:spPr bwMode="auto">
          <a:xfrm>
            <a:off x="6956425" y="1960564"/>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Rectangle 9"/>
          <p:cNvSpPr>
            <a:spLocks noChangeArrowheads="1"/>
          </p:cNvSpPr>
          <p:nvPr/>
        </p:nvSpPr>
        <p:spPr bwMode="auto">
          <a:xfrm>
            <a:off x="8051800" y="2713039"/>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p:cNvSpPr>
            <a:spLocks noChangeArrowheads="1"/>
          </p:cNvSpPr>
          <p:nvPr/>
        </p:nvSpPr>
        <p:spPr bwMode="auto">
          <a:xfrm>
            <a:off x="6946900" y="2708276"/>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Rectangle 11"/>
          <p:cNvSpPr>
            <a:spLocks noChangeArrowheads="1"/>
          </p:cNvSpPr>
          <p:nvPr/>
        </p:nvSpPr>
        <p:spPr bwMode="auto">
          <a:xfrm>
            <a:off x="5870575" y="2732089"/>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Rectangle 12"/>
          <p:cNvSpPr>
            <a:spLocks noChangeArrowheads="1"/>
          </p:cNvSpPr>
          <p:nvPr/>
        </p:nvSpPr>
        <p:spPr bwMode="auto">
          <a:xfrm>
            <a:off x="9180514" y="3455989"/>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Rectangle 13"/>
          <p:cNvSpPr>
            <a:spLocks noChangeArrowheads="1"/>
          </p:cNvSpPr>
          <p:nvPr/>
        </p:nvSpPr>
        <p:spPr bwMode="auto">
          <a:xfrm>
            <a:off x="8047039" y="3451226"/>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Rectangle 14"/>
          <p:cNvSpPr>
            <a:spLocks noChangeArrowheads="1"/>
          </p:cNvSpPr>
          <p:nvPr/>
        </p:nvSpPr>
        <p:spPr bwMode="auto">
          <a:xfrm>
            <a:off x="6942139" y="3460751"/>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Rectangle 15"/>
          <p:cNvSpPr>
            <a:spLocks noChangeArrowheads="1"/>
          </p:cNvSpPr>
          <p:nvPr/>
        </p:nvSpPr>
        <p:spPr bwMode="auto">
          <a:xfrm>
            <a:off x="5880100" y="3455989"/>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Rectangle 16"/>
          <p:cNvSpPr>
            <a:spLocks noChangeArrowheads="1"/>
          </p:cNvSpPr>
          <p:nvPr/>
        </p:nvSpPr>
        <p:spPr bwMode="auto">
          <a:xfrm>
            <a:off x="4803775" y="3436939"/>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Rectangle 17"/>
          <p:cNvSpPr>
            <a:spLocks noChangeArrowheads="1"/>
          </p:cNvSpPr>
          <p:nvPr/>
        </p:nvSpPr>
        <p:spPr bwMode="auto">
          <a:xfrm>
            <a:off x="3698875" y="2260601"/>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Line 18"/>
          <p:cNvSpPr>
            <a:spLocks noChangeShapeType="1"/>
          </p:cNvSpPr>
          <p:nvPr/>
        </p:nvSpPr>
        <p:spPr bwMode="auto">
          <a:xfrm>
            <a:off x="2873375" y="3006725"/>
            <a:ext cx="4714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9"/>
          <p:cNvSpPr>
            <a:spLocks noChangeShapeType="1"/>
          </p:cNvSpPr>
          <p:nvPr/>
        </p:nvSpPr>
        <p:spPr bwMode="auto">
          <a:xfrm>
            <a:off x="3359150" y="2435226"/>
            <a:ext cx="0" cy="118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20"/>
          <p:cNvSpPr>
            <a:spLocks noChangeShapeType="1"/>
          </p:cNvSpPr>
          <p:nvPr/>
        </p:nvSpPr>
        <p:spPr bwMode="auto">
          <a:xfrm>
            <a:off x="3359150" y="2420938"/>
            <a:ext cx="3000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1"/>
          <p:cNvSpPr>
            <a:spLocks noChangeShapeType="1"/>
          </p:cNvSpPr>
          <p:nvPr/>
        </p:nvSpPr>
        <p:spPr bwMode="auto">
          <a:xfrm>
            <a:off x="3368675" y="3616325"/>
            <a:ext cx="3000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3"/>
          <p:cNvSpPr>
            <a:spLocks noChangeShapeType="1"/>
          </p:cNvSpPr>
          <p:nvPr/>
        </p:nvSpPr>
        <p:spPr bwMode="auto">
          <a:xfrm>
            <a:off x="4402139" y="3635375"/>
            <a:ext cx="390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4"/>
          <p:cNvSpPr>
            <a:spLocks noChangeShapeType="1"/>
          </p:cNvSpPr>
          <p:nvPr/>
        </p:nvSpPr>
        <p:spPr bwMode="auto">
          <a:xfrm>
            <a:off x="5502276" y="3635375"/>
            <a:ext cx="371475"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5"/>
          <p:cNvSpPr>
            <a:spLocks noChangeShapeType="1"/>
          </p:cNvSpPr>
          <p:nvPr/>
        </p:nvSpPr>
        <p:spPr bwMode="auto">
          <a:xfrm>
            <a:off x="5559425" y="2078038"/>
            <a:ext cx="13906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Line 26"/>
          <p:cNvSpPr>
            <a:spLocks noChangeShapeType="1"/>
          </p:cNvSpPr>
          <p:nvPr/>
        </p:nvSpPr>
        <p:spPr bwMode="auto">
          <a:xfrm>
            <a:off x="7648575" y="2138364"/>
            <a:ext cx="387350"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3" name="Line 27"/>
          <p:cNvSpPr>
            <a:spLocks noChangeShapeType="1"/>
          </p:cNvSpPr>
          <p:nvPr/>
        </p:nvSpPr>
        <p:spPr bwMode="auto">
          <a:xfrm>
            <a:off x="8737601" y="3649663"/>
            <a:ext cx="4413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8"/>
          <p:cNvSpPr>
            <a:spLocks noChangeShapeType="1"/>
          </p:cNvSpPr>
          <p:nvPr/>
        </p:nvSpPr>
        <p:spPr bwMode="auto">
          <a:xfrm>
            <a:off x="7645401" y="3635375"/>
            <a:ext cx="396875"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9"/>
          <p:cNvSpPr>
            <a:spLocks noChangeShapeType="1"/>
          </p:cNvSpPr>
          <p:nvPr/>
        </p:nvSpPr>
        <p:spPr bwMode="auto">
          <a:xfrm>
            <a:off x="6583364" y="3616325"/>
            <a:ext cx="3714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30"/>
          <p:cNvSpPr>
            <a:spLocks noChangeShapeType="1"/>
          </p:cNvSpPr>
          <p:nvPr/>
        </p:nvSpPr>
        <p:spPr bwMode="auto">
          <a:xfrm flipV="1">
            <a:off x="5559425" y="2078039"/>
            <a:ext cx="0" cy="1557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1"/>
          <p:cNvSpPr>
            <a:spLocks noChangeShapeType="1"/>
          </p:cNvSpPr>
          <p:nvPr/>
        </p:nvSpPr>
        <p:spPr bwMode="auto">
          <a:xfrm>
            <a:off x="5564189" y="2935288"/>
            <a:ext cx="2809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2"/>
          <p:cNvSpPr>
            <a:spLocks noChangeShapeType="1"/>
          </p:cNvSpPr>
          <p:nvPr/>
        </p:nvSpPr>
        <p:spPr bwMode="auto">
          <a:xfrm flipV="1">
            <a:off x="4402139" y="2433639"/>
            <a:ext cx="113347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3"/>
          <p:cNvSpPr>
            <a:spLocks noChangeShapeType="1"/>
          </p:cNvSpPr>
          <p:nvPr/>
        </p:nvSpPr>
        <p:spPr bwMode="auto">
          <a:xfrm flipV="1">
            <a:off x="6602413" y="2192338"/>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4"/>
          <p:cNvSpPr>
            <a:spLocks noChangeShapeType="1"/>
          </p:cNvSpPr>
          <p:nvPr/>
        </p:nvSpPr>
        <p:spPr bwMode="auto">
          <a:xfrm flipV="1">
            <a:off x="6673850" y="2292350"/>
            <a:ext cx="0" cy="1328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Line 35"/>
          <p:cNvSpPr>
            <a:spLocks noChangeShapeType="1"/>
          </p:cNvSpPr>
          <p:nvPr/>
        </p:nvSpPr>
        <p:spPr bwMode="auto">
          <a:xfrm>
            <a:off x="6670675" y="2295525"/>
            <a:ext cx="279400"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2" name="Line 36"/>
          <p:cNvSpPr>
            <a:spLocks noChangeShapeType="1"/>
          </p:cNvSpPr>
          <p:nvPr/>
        </p:nvSpPr>
        <p:spPr bwMode="auto">
          <a:xfrm flipV="1">
            <a:off x="6607175" y="2192338"/>
            <a:ext cx="3429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3" name="Rectangle 37"/>
          <p:cNvSpPr>
            <a:spLocks noChangeArrowheads="1"/>
          </p:cNvSpPr>
          <p:nvPr/>
        </p:nvSpPr>
        <p:spPr bwMode="auto">
          <a:xfrm>
            <a:off x="6645276" y="2859089"/>
            <a:ext cx="66675" cy="6667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auto">
          <a:xfrm>
            <a:off x="6569076" y="2887663"/>
            <a:ext cx="3714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5" name="Line 39"/>
          <p:cNvSpPr>
            <a:spLocks noChangeShapeType="1"/>
          </p:cNvSpPr>
          <p:nvPr/>
        </p:nvSpPr>
        <p:spPr bwMode="auto">
          <a:xfrm>
            <a:off x="7797800" y="2763838"/>
            <a:ext cx="2476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6" name="Line 40"/>
          <p:cNvSpPr>
            <a:spLocks noChangeShapeType="1"/>
          </p:cNvSpPr>
          <p:nvPr/>
        </p:nvSpPr>
        <p:spPr bwMode="auto">
          <a:xfrm>
            <a:off x="7797800" y="2135188"/>
            <a:ext cx="0" cy="628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7" name="Line 41"/>
          <p:cNvSpPr>
            <a:spLocks noChangeShapeType="1"/>
          </p:cNvSpPr>
          <p:nvPr/>
        </p:nvSpPr>
        <p:spPr bwMode="auto">
          <a:xfrm flipH="1" flipV="1">
            <a:off x="7321550" y="2330451"/>
            <a:ext cx="0" cy="2143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8" name="Line 42"/>
          <p:cNvSpPr>
            <a:spLocks noChangeShapeType="1"/>
          </p:cNvSpPr>
          <p:nvPr/>
        </p:nvSpPr>
        <p:spPr bwMode="auto">
          <a:xfrm>
            <a:off x="7321550" y="2544763"/>
            <a:ext cx="400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9" name="Line 43"/>
          <p:cNvSpPr>
            <a:spLocks noChangeShapeType="1"/>
          </p:cNvSpPr>
          <p:nvPr/>
        </p:nvSpPr>
        <p:spPr bwMode="auto">
          <a:xfrm>
            <a:off x="7721600" y="2544763"/>
            <a:ext cx="0" cy="1092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0" name="Line 44"/>
          <p:cNvSpPr>
            <a:spLocks noChangeShapeType="1"/>
          </p:cNvSpPr>
          <p:nvPr/>
        </p:nvSpPr>
        <p:spPr bwMode="auto">
          <a:xfrm flipH="1" flipV="1">
            <a:off x="6249988" y="3101976"/>
            <a:ext cx="0" cy="3476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1" name="Line 45"/>
          <p:cNvSpPr>
            <a:spLocks noChangeShapeType="1"/>
          </p:cNvSpPr>
          <p:nvPr/>
        </p:nvSpPr>
        <p:spPr bwMode="auto">
          <a:xfrm flipH="1">
            <a:off x="7283450" y="3068638"/>
            <a:ext cx="0" cy="38576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6"/>
          <p:cNvSpPr>
            <a:spLocks noChangeShapeType="1"/>
          </p:cNvSpPr>
          <p:nvPr/>
        </p:nvSpPr>
        <p:spPr bwMode="auto">
          <a:xfrm flipH="1" flipV="1">
            <a:off x="8412163" y="3082926"/>
            <a:ext cx="0" cy="3524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7"/>
          <p:cNvSpPr>
            <a:spLocks noChangeShapeType="1"/>
          </p:cNvSpPr>
          <p:nvPr/>
        </p:nvSpPr>
        <p:spPr bwMode="auto">
          <a:xfrm flipV="1">
            <a:off x="8874126" y="3797300"/>
            <a:ext cx="303213"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8"/>
          <p:cNvSpPr>
            <a:spLocks noChangeShapeType="1"/>
          </p:cNvSpPr>
          <p:nvPr/>
        </p:nvSpPr>
        <p:spPr bwMode="auto">
          <a:xfrm>
            <a:off x="7788275" y="3633789"/>
            <a:ext cx="0" cy="320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9"/>
          <p:cNvSpPr>
            <a:spLocks noChangeShapeType="1"/>
          </p:cNvSpPr>
          <p:nvPr/>
        </p:nvSpPr>
        <p:spPr bwMode="auto">
          <a:xfrm>
            <a:off x="7788276" y="3954463"/>
            <a:ext cx="1082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50"/>
          <p:cNvSpPr>
            <a:spLocks noChangeShapeType="1"/>
          </p:cNvSpPr>
          <p:nvPr/>
        </p:nvSpPr>
        <p:spPr bwMode="auto">
          <a:xfrm flipV="1">
            <a:off x="8874125" y="3802063"/>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Rectangle 51"/>
          <p:cNvSpPr>
            <a:spLocks noChangeArrowheads="1"/>
          </p:cNvSpPr>
          <p:nvPr/>
        </p:nvSpPr>
        <p:spPr bwMode="auto">
          <a:xfrm>
            <a:off x="7693026" y="2844801"/>
            <a:ext cx="66675" cy="6667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Line 52"/>
          <p:cNvSpPr>
            <a:spLocks noChangeShapeType="1"/>
          </p:cNvSpPr>
          <p:nvPr/>
        </p:nvSpPr>
        <p:spPr bwMode="auto">
          <a:xfrm>
            <a:off x="7639050" y="2878138"/>
            <a:ext cx="406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Rectangle 53"/>
          <p:cNvSpPr>
            <a:spLocks noChangeArrowheads="1"/>
          </p:cNvSpPr>
          <p:nvPr/>
        </p:nvSpPr>
        <p:spPr bwMode="auto">
          <a:xfrm>
            <a:off x="2439988" y="2863850"/>
            <a:ext cx="46166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400"/>
              <a:t>Eye</a:t>
            </a:r>
          </a:p>
        </p:txBody>
      </p:sp>
      <p:sp>
        <p:nvSpPr>
          <p:cNvPr id="4150" name="Rectangle 54"/>
          <p:cNvSpPr>
            <a:spLocks noChangeArrowheads="1"/>
          </p:cNvSpPr>
          <p:nvPr/>
        </p:nvSpPr>
        <p:spPr bwMode="auto">
          <a:xfrm>
            <a:off x="3649663" y="2216150"/>
            <a:ext cx="78387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a:t>Superior</a:t>
            </a:r>
          </a:p>
          <a:p>
            <a:r>
              <a:rPr lang="en-GB" altLang="en-US" sz="1200"/>
              <a:t>colliculus</a:t>
            </a:r>
          </a:p>
        </p:txBody>
      </p:sp>
      <p:sp>
        <p:nvSpPr>
          <p:cNvPr id="4151" name="Rectangle 55"/>
          <p:cNvSpPr>
            <a:spLocks noChangeArrowheads="1"/>
          </p:cNvSpPr>
          <p:nvPr/>
        </p:nvSpPr>
        <p:spPr bwMode="auto">
          <a:xfrm>
            <a:off x="3692525" y="3402013"/>
            <a:ext cx="6315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a:t>Dorsal </a:t>
            </a:r>
          </a:p>
          <a:p>
            <a:r>
              <a:rPr lang="en-GB" altLang="en-US" sz="1200"/>
              <a:t>LGN</a:t>
            </a:r>
          </a:p>
        </p:txBody>
      </p:sp>
      <p:sp>
        <p:nvSpPr>
          <p:cNvPr id="4152" name="Rectangle 56"/>
          <p:cNvSpPr>
            <a:spLocks noChangeArrowheads="1"/>
          </p:cNvSpPr>
          <p:nvPr/>
        </p:nvSpPr>
        <p:spPr bwMode="auto">
          <a:xfrm>
            <a:off x="4892675" y="3436939"/>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V1</a:t>
            </a:r>
          </a:p>
        </p:txBody>
      </p:sp>
      <p:sp>
        <p:nvSpPr>
          <p:cNvPr id="4153" name="Rectangle 57"/>
          <p:cNvSpPr>
            <a:spLocks noChangeArrowheads="1"/>
          </p:cNvSpPr>
          <p:nvPr/>
        </p:nvSpPr>
        <p:spPr bwMode="auto">
          <a:xfrm>
            <a:off x="6011863" y="3460751"/>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V2</a:t>
            </a:r>
          </a:p>
        </p:txBody>
      </p:sp>
      <p:sp>
        <p:nvSpPr>
          <p:cNvPr id="4154" name="Rectangle 58"/>
          <p:cNvSpPr>
            <a:spLocks noChangeArrowheads="1"/>
          </p:cNvSpPr>
          <p:nvPr/>
        </p:nvSpPr>
        <p:spPr bwMode="auto">
          <a:xfrm>
            <a:off x="5997575" y="2736851"/>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V3</a:t>
            </a:r>
          </a:p>
        </p:txBody>
      </p:sp>
      <p:sp>
        <p:nvSpPr>
          <p:cNvPr id="4155" name="Rectangle 59"/>
          <p:cNvSpPr>
            <a:spLocks noChangeArrowheads="1"/>
          </p:cNvSpPr>
          <p:nvPr/>
        </p:nvSpPr>
        <p:spPr bwMode="auto">
          <a:xfrm>
            <a:off x="7050088" y="3446464"/>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V4</a:t>
            </a:r>
          </a:p>
        </p:txBody>
      </p:sp>
      <p:sp>
        <p:nvSpPr>
          <p:cNvPr id="4156" name="Rectangle 60"/>
          <p:cNvSpPr>
            <a:spLocks noChangeArrowheads="1"/>
          </p:cNvSpPr>
          <p:nvPr/>
        </p:nvSpPr>
        <p:spPr bwMode="auto">
          <a:xfrm>
            <a:off x="6988175" y="2698751"/>
            <a:ext cx="6315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V3A</a:t>
            </a:r>
          </a:p>
        </p:txBody>
      </p:sp>
      <p:sp>
        <p:nvSpPr>
          <p:cNvPr id="4157" name="Rectangle 61"/>
          <p:cNvSpPr>
            <a:spLocks noChangeArrowheads="1"/>
          </p:cNvSpPr>
          <p:nvPr/>
        </p:nvSpPr>
        <p:spPr bwMode="auto">
          <a:xfrm>
            <a:off x="8097838" y="2713039"/>
            <a:ext cx="58028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STS</a:t>
            </a:r>
          </a:p>
        </p:txBody>
      </p:sp>
      <p:sp>
        <p:nvSpPr>
          <p:cNvPr id="4158" name="Rectangle 62"/>
          <p:cNvSpPr>
            <a:spLocks noChangeArrowheads="1"/>
          </p:cNvSpPr>
          <p:nvPr/>
        </p:nvSpPr>
        <p:spPr bwMode="auto">
          <a:xfrm>
            <a:off x="8069263" y="3460751"/>
            <a:ext cx="6315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TEO</a:t>
            </a:r>
          </a:p>
        </p:txBody>
      </p:sp>
      <p:sp>
        <p:nvSpPr>
          <p:cNvPr id="4159" name="Rectangle 63"/>
          <p:cNvSpPr>
            <a:spLocks noChangeArrowheads="1"/>
          </p:cNvSpPr>
          <p:nvPr/>
        </p:nvSpPr>
        <p:spPr bwMode="auto">
          <a:xfrm>
            <a:off x="7064375" y="1970089"/>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V5</a:t>
            </a:r>
          </a:p>
        </p:txBody>
      </p:sp>
      <p:sp>
        <p:nvSpPr>
          <p:cNvPr id="4160" name="Rectangle 64"/>
          <p:cNvSpPr>
            <a:spLocks noChangeArrowheads="1"/>
          </p:cNvSpPr>
          <p:nvPr/>
        </p:nvSpPr>
        <p:spPr bwMode="auto">
          <a:xfrm>
            <a:off x="9259888" y="3460751"/>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TE</a:t>
            </a:r>
          </a:p>
        </p:txBody>
      </p:sp>
      <p:sp>
        <p:nvSpPr>
          <p:cNvPr id="4161" name="Rectangle 65"/>
          <p:cNvSpPr>
            <a:spLocks noChangeArrowheads="1"/>
          </p:cNvSpPr>
          <p:nvPr/>
        </p:nvSpPr>
        <p:spPr bwMode="auto">
          <a:xfrm>
            <a:off x="8007351" y="1920875"/>
            <a:ext cx="8656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a:t>Posterior</a:t>
            </a:r>
          </a:p>
          <a:p>
            <a:r>
              <a:rPr lang="en-GB" altLang="en-US" sz="1200"/>
              <a:t>parietal Cx</a:t>
            </a:r>
          </a:p>
        </p:txBody>
      </p:sp>
      <p:sp>
        <p:nvSpPr>
          <p:cNvPr id="4162" name="Rectangle 66"/>
          <p:cNvSpPr>
            <a:spLocks noChangeArrowheads="1"/>
          </p:cNvSpPr>
          <p:nvPr/>
        </p:nvSpPr>
        <p:spPr bwMode="auto">
          <a:xfrm>
            <a:off x="4683126" y="4184650"/>
            <a:ext cx="84318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Striate </a:t>
            </a:r>
          </a:p>
          <a:p>
            <a:r>
              <a:rPr lang="en-GB" altLang="en-US" sz="1800"/>
              <a:t>Cortex</a:t>
            </a:r>
          </a:p>
        </p:txBody>
      </p:sp>
      <p:sp>
        <p:nvSpPr>
          <p:cNvPr id="4163" name="Rectangle 67"/>
          <p:cNvSpPr>
            <a:spLocks noChangeArrowheads="1"/>
          </p:cNvSpPr>
          <p:nvPr/>
        </p:nvSpPr>
        <p:spPr bwMode="auto">
          <a:xfrm>
            <a:off x="6011864" y="4156075"/>
            <a:ext cx="124713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Extrastriate</a:t>
            </a:r>
          </a:p>
          <a:p>
            <a:r>
              <a:rPr lang="en-GB" altLang="en-US" sz="1800"/>
              <a:t>Cortex</a:t>
            </a:r>
          </a:p>
        </p:txBody>
      </p:sp>
      <p:sp>
        <p:nvSpPr>
          <p:cNvPr id="4164" name="Rectangle 68"/>
          <p:cNvSpPr>
            <a:spLocks noChangeArrowheads="1"/>
          </p:cNvSpPr>
          <p:nvPr/>
        </p:nvSpPr>
        <p:spPr bwMode="auto">
          <a:xfrm>
            <a:off x="7997825" y="4184651"/>
            <a:ext cx="18240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Inferior Temporal</a:t>
            </a:r>
          </a:p>
          <a:p>
            <a:r>
              <a:rPr lang="en-GB" altLang="en-US" sz="1800"/>
              <a:t>Cortex</a:t>
            </a:r>
          </a:p>
        </p:txBody>
      </p:sp>
      <p:grpSp>
        <p:nvGrpSpPr>
          <p:cNvPr id="4175" name="Group 79"/>
          <p:cNvGrpSpPr>
            <a:grpSpLocks/>
          </p:cNvGrpSpPr>
          <p:nvPr/>
        </p:nvGrpSpPr>
        <p:grpSpPr bwMode="auto">
          <a:xfrm>
            <a:off x="7194551" y="4830763"/>
            <a:ext cx="2830513" cy="736600"/>
            <a:chOff x="3442" y="3342"/>
            <a:chExt cx="1783" cy="464"/>
          </a:xfrm>
        </p:grpSpPr>
        <p:sp>
          <p:nvSpPr>
            <p:cNvPr id="4168" name="Rectangle 72"/>
            <p:cNvSpPr>
              <a:spLocks noChangeArrowheads="1"/>
            </p:cNvSpPr>
            <p:nvPr/>
          </p:nvSpPr>
          <p:spPr bwMode="auto">
            <a:xfrm>
              <a:off x="3471" y="3342"/>
              <a:ext cx="1731"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400"/>
                <a:t>STS 	Superior temporal sulcus</a:t>
              </a:r>
            </a:p>
            <a:p>
              <a:r>
                <a:rPr lang="en-GB" altLang="en-US" sz="1400"/>
                <a:t>TEO	Inferior temporal cortex </a:t>
              </a:r>
            </a:p>
            <a:p>
              <a:r>
                <a:rPr lang="en-GB" altLang="en-US" sz="1400"/>
                <a:t>TE   	Inferior temporal cortex </a:t>
              </a:r>
            </a:p>
          </p:txBody>
        </p:sp>
        <p:sp>
          <p:nvSpPr>
            <p:cNvPr id="4169" name="Rectangle 73"/>
            <p:cNvSpPr>
              <a:spLocks noChangeArrowheads="1"/>
            </p:cNvSpPr>
            <p:nvPr/>
          </p:nvSpPr>
          <p:spPr bwMode="auto">
            <a:xfrm>
              <a:off x="3442" y="3358"/>
              <a:ext cx="1783"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72" name="Rectangle 76"/>
          <p:cNvSpPr>
            <a:spLocks noGrp="1" noChangeArrowheads="1"/>
          </p:cNvSpPr>
          <p:nvPr>
            <p:ph type="title" idx="4294967295"/>
          </p:nvPr>
        </p:nvSpPr>
        <p:spPr>
          <a:xfrm>
            <a:off x="2252664" y="0"/>
            <a:ext cx="7772400" cy="1143000"/>
          </a:xfrm>
        </p:spPr>
        <p:txBody>
          <a:bodyPr/>
          <a:lstStyle/>
          <a:p>
            <a:r>
              <a:rPr lang="en-GB" altLang="en-US" sz="3200" b="1" dirty="0">
                <a:latin typeface="Times New Roman" panose="02020603050405020304" pitchFamily="18" charset="0"/>
                <a:cs typeface="Times New Roman" panose="02020603050405020304" pitchFamily="18" charset="0"/>
              </a:rPr>
              <a:t>The Organization of the Visual Cortex</a:t>
            </a:r>
          </a:p>
        </p:txBody>
      </p:sp>
      <p:sp>
        <p:nvSpPr>
          <p:cNvPr id="4173" name="Line 77"/>
          <p:cNvSpPr>
            <a:spLocks noChangeShapeType="1"/>
          </p:cNvSpPr>
          <p:nvPr/>
        </p:nvSpPr>
        <p:spPr bwMode="auto">
          <a:xfrm flipH="1">
            <a:off x="7188200" y="2320926"/>
            <a:ext cx="0" cy="38576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4" name="Line 78"/>
          <p:cNvSpPr>
            <a:spLocks noChangeShapeType="1"/>
          </p:cNvSpPr>
          <p:nvPr/>
        </p:nvSpPr>
        <p:spPr bwMode="auto">
          <a:xfrm>
            <a:off x="7635875" y="3063876"/>
            <a:ext cx="381000" cy="3857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80" name="Group 84"/>
          <p:cNvGrpSpPr>
            <a:grpSpLocks/>
          </p:cNvGrpSpPr>
          <p:nvPr/>
        </p:nvGrpSpPr>
        <p:grpSpPr bwMode="auto">
          <a:xfrm>
            <a:off x="2606676" y="1597026"/>
            <a:ext cx="7364413" cy="906463"/>
            <a:chOff x="682" y="1006"/>
            <a:chExt cx="4639" cy="571"/>
          </a:xfrm>
        </p:grpSpPr>
        <p:sp>
          <p:nvSpPr>
            <p:cNvPr id="4177" name="Rectangle 81"/>
            <p:cNvSpPr>
              <a:spLocks noChangeArrowheads="1"/>
            </p:cNvSpPr>
            <p:nvPr/>
          </p:nvSpPr>
          <p:spPr bwMode="auto">
            <a:xfrm>
              <a:off x="1879" y="1015"/>
              <a:ext cx="3442" cy="562"/>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rgbClr val="CC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9" name="Text Box 83"/>
            <p:cNvSpPr txBox="1">
              <a:spLocks noChangeArrowheads="1"/>
            </p:cNvSpPr>
            <p:nvPr/>
          </p:nvSpPr>
          <p:spPr bwMode="auto">
            <a:xfrm>
              <a:off x="682" y="1006"/>
              <a:ext cx="1188" cy="28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a:t>Dorsal stream</a:t>
              </a:r>
            </a:p>
          </p:txBody>
        </p:sp>
      </p:grpSp>
      <p:grpSp>
        <p:nvGrpSpPr>
          <p:cNvPr id="4184" name="Group 88"/>
          <p:cNvGrpSpPr>
            <a:grpSpLocks/>
          </p:cNvGrpSpPr>
          <p:nvPr/>
        </p:nvGrpSpPr>
        <p:grpSpPr bwMode="auto">
          <a:xfrm>
            <a:off x="2517775" y="2505075"/>
            <a:ext cx="7431088" cy="1854200"/>
            <a:chOff x="626" y="1578"/>
            <a:chExt cx="4681" cy="1168"/>
          </a:xfrm>
        </p:grpSpPr>
        <p:sp>
          <p:nvSpPr>
            <p:cNvPr id="4182" name="Rectangle 86"/>
            <p:cNvSpPr>
              <a:spLocks noChangeArrowheads="1"/>
            </p:cNvSpPr>
            <p:nvPr/>
          </p:nvSpPr>
          <p:spPr bwMode="auto">
            <a:xfrm>
              <a:off x="1865" y="1578"/>
              <a:ext cx="3442" cy="1056"/>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rgbClr val="CC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3" name="Text Box 87"/>
            <p:cNvSpPr txBox="1">
              <a:spLocks noChangeArrowheads="1"/>
            </p:cNvSpPr>
            <p:nvPr/>
          </p:nvSpPr>
          <p:spPr bwMode="auto">
            <a:xfrm>
              <a:off x="626" y="2458"/>
              <a:ext cx="1252" cy="28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a:t>Ventral stream</a:t>
              </a:r>
            </a:p>
          </p:txBody>
        </p:sp>
      </p:grpSp>
      <p:sp>
        <p:nvSpPr>
          <p:cNvPr id="4187" name="Rectangle 91"/>
          <p:cNvSpPr>
            <a:spLocks noChangeArrowheads="1"/>
          </p:cNvSpPr>
          <p:nvPr/>
        </p:nvSpPr>
        <p:spPr bwMode="auto">
          <a:xfrm>
            <a:off x="4811714" y="3443289"/>
            <a:ext cx="687387" cy="358775"/>
          </a:xfrm>
          <a:prstGeom prst="rect">
            <a:avLst/>
          </a:prstGeom>
          <a:solidFill>
            <a:schemeClr val="bg1"/>
          </a:solidFill>
          <a:ln w="12700">
            <a:solidFill>
              <a:schemeClr val="hlink"/>
            </a:solidFill>
            <a:miter lim="800000"/>
            <a:headEnd/>
            <a:tailEnd/>
          </a:ln>
          <a:effectLst/>
          <a:extLst/>
        </p:spPr>
        <p:txBody>
          <a:bodyPr wrap="none" anchor="ct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gn="ctr"/>
            <a:r>
              <a:rPr lang="en-GB" altLang="en-US" sz="1800" dirty="0"/>
              <a:t>V1</a:t>
            </a:r>
          </a:p>
        </p:txBody>
      </p:sp>
    </p:spTree>
    <p:extLst>
      <p:ext uri="{BB962C8B-B14F-4D97-AF65-F5344CB8AC3E}">
        <p14:creationId xmlns:p14="http://schemas.microsoft.com/office/powerpoint/2010/main" val="3839132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120" y="356581"/>
            <a:ext cx="10699759" cy="5786199"/>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The connections between Receptive </a:t>
            </a:r>
            <a:r>
              <a:rPr lang="en-US" sz="3200" b="1" dirty="0">
                <a:latin typeface="Times New Roman" panose="02020603050405020304" pitchFamily="18" charset="0"/>
                <a:cs typeface="Times New Roman" panose="02020603050405020304" pitchFamily="18" charset="0"/>
              </a:rPr>
              <a:t>fields </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and Neurons in </a:t>
            </a:r>
            <a:r>
              <a:rPr lang="en-US" sz="3200" b="1" dirty="0">
                <a:latin typeface="Times New Roman" panose="02020603050405020304" pitchFamily="18" charset="0"/>
                <a:cs typeface="Times New Roman" panose="02020603050405020304" pitchFamily="18" charset="0"/>
              </a:rPr>
              <a:t>the </a:t>
            </a:r>
            <a:r>
              <a:rPr lang="en-US" sz="3200" b="1" dirty="0" smtClean="0">
                <a:latin typeface="Times New Roman" panose="02020603050405020304" pitchFamily="18" charset="0"/>
                <a:cs typeface="Times New Roman" panose="02020603050405020304" pitchFamily="18" charset="0"/>
              </a:rPr>
              <a:t>Visual </a:t>
            </a:r>
            <a:r>
              <a:rPr lang="en-US" sz="3200" b="1" dirty="0">
                <a:latin typeface="Times New Roman" panose="02020603050405020304" pitchFamily="18" charset="0"/>
                <a:cs typeface="Times New Roman" panose="02020603050405020304" pitchFamily="18" charset="0"/>
              </a:rPr>
              <a:t>C</a:t>
            </a:r>
            <a:r>
              <a:rPr lang="en-US" sz="3200" b="1" dirty="0" smtClean="0">
                <a:latin typeface="Times New Roman" panose="02020603050405020304" pitchFamily="18" charset="0"/>
                <a:cs typeface="Times New Roman" panose="02020603050405020304" pitchFamily="18" charset="0"/>
              </a:rPr>
              <a:t>ortex</a:t>
            </a:r>
            <a:endParaRPr lang="en-US" sz="32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Nobel prize awarded work </a:t>
            </a:r>
            <a:r>
              <a:rPr lang="en-US" dirty="0">
                <a:latin typeface="Times New Roman" panose="02020603050405020304" pitchFamily="18" charset="0"/>
                <a:cs typeface="Times New Roman" panose="02020603050405020304" pitchFamily="18" charset="0"/>
              </a:rPr>
              <a:t>by Hubel and Wiesel in the 1950s and 1960s showed that cat and monkey visual cortexes contain </a:t>
            </a:r>
            <a:r>
              <a:rPr lang="en-US" b="1" dirty="0">
                <a:latin typeface="Times New Roman" panose="02020603050405020304" pitchFamily="18" charset="0"/>
                <a:cs typeface="Times New Roman" panose="02020603050405020304" pitchFamily="18" charset="0"/>
              </a:rPr>
              <a:t>neurons that individually respond to small regions of the visual field. </a:t>
            </a:r>
            <a:endParaRPr lang="en-US"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Provided </a:t>
            </a:r>
            <a:r>
              <a:rPr lang="en-US" dirty="0">
                <a:latin typeface="Times New Roman" panose="02020603050405020304" pitchFamily="18" charset="0"/>
                <a:cs typeface="Times New Roman" panose="02020603050405020304" pitchFamily="18" charset="0"/>
              </a:rPr>
              <a:t>the eyes are not moving, the </a:t>
            </a:r>
            <a:r>
              <a:rPr lang="en-US" dirty="0" smtClean="0">
                <a:latin typeface="Times New Roman" panose="02020603050405020304" pitchFamily="18" charset="0"/>
                <a:cs typeface="Times New Roman" panose="02020603050405020304" pitchFamily="18" charset="0"/>
              </a:rPr>
              <a:t>regions </a:t>
            </a:r>
            <a:r>
              <a:rPr lang="en-US" dirty="0">
                <a:latin typeface="Times New Roman" panose="02020603050405020304" pitchFamily="18" charset="0"/>
                <a:cs typeface="Times New Roman" panose="02020603050405020304" pitchFamily="18" charset="0"/>
              </a:rPr>
              <a:t>of </a:t>
            </a:r>
            <a:r>
              <a:rPr lang="en-US" b="1" dirty="0">
                <a:latin typeface="Times New Roman" panose="02020603050405020304" pitchFamily="18" charset="0"/>
                <a:cs typeface="Times New Roman" panose="02020603050405020304" pitchFamily="18" charset="0"/>
              </a:rPr>
              <a:t>visual space </a:t>
            </a:r>
            <a:r>
              <a:rPr lang="en-US" dirty="0">
                <a:latin typeface="Times New Roman" panose="02020603050405020304" pitchFamily="18" charset="0"/>
                <a:cs typeface="Times New Roman" panose="02020603050405020304" pitchFamily="18" charset="0"/>
              </a:rPr>
              <a:t>within which visual stimuli affect the firing of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single </a:t>
            </a:r>
            <a:r>
              <a:rPr lang="en-US" dirty="0" smtClean="0">
                <a:latin typeface="Times New Roman" panose="02020603050405020304" pitchFamily="18" charset="0"/>
                <a:cs typeface="Times New Roman" panose="02020603050405020304" pitchFamily="18" charset="0"/>
              </a:rPr>
              <a:t>neurons we call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receptive </a:t>
            </a:r>
            <a:r>
              <a:rPr lang="en-US" b="1" dirty="0" smtClean="0">
                <a:latin typeface="Times New Roman" panose="02020603050405020304" pitchFamily="18" charset="0"/>
                <a:cs typeface="Times New Roman" panose="02020603050405020304" pitchFamily="18" charset="0"/>
              </a:rPr>
              <a:t>fields.</a:t>
            </a:r>
            <a:r>
              <a:rPr lang="en-US" b="1" baseline="30000"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Neighboring neurons </a:t>
            </a:r>
            <a:r>
              <a:rPr lang="en-US" dirty="0">
                <a:latin typeface="Times New Roman" panose="02020603050405020304" pitchFamily="18" charset="0"/>
                <a:cs typeface="Times New Roman" panose="02020603050405020304" pitchFamily="18" charset="0"/>
              </a:rPr>
              <a:t>have similar and overlapping receptive </a:t>
            </a:r>
            <a:r>
              <a:rPr lang="en-US" dirty="0" smtClean="0">
                <a:latin typeface="Times New Roman" panose="02020603050405020304" pitchFamily="18" charset="0"/>
                <a:cs typeface="Times New Roman" panose="02020603050405020304" pitchFamily="18" charset="0"/>
              </a:rPr>
              <a:t>fields.</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Receptive fields sizes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locations </a:t>
            </a:r>
            <a:r>
              <a:rPr lang="en-US" dirty="0">
                <a:latin typeface="Times New Roman" panose="02020603050405020304" pitchFamily="18" charset="0"/>
                <a:cs typeface="Times New Roman" panose="02020603050405020304" pitchFamily="18" charset="0"/>
              </a:rPr>
              <a:t>varies systematically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form a complete map of visual </a:t>
            </a:r>
            <a:r>
              <a:rPr lang="en-US" dirty="0" smtClean="0">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responses of specific to </a:t>
            </a:r>
            <a:r>
              <a:rPr lang="en-US" dirty="0">
                <a:latin typeface="Times New Roman" panose="02020603050405020304" pitchFamily="18" charset="0"/>
                <a:cs typeface="Times New Roman" panose="02020603050405020304" pitchFamily="18" charset="0"/>
              </a:rPr>
              <a:t>a subset of stimuli within its receptive </a:t>
            </a:r>
            <a:r>
              <a:rPr lang="en-US" dirty="0" smtClean="0">
                <a:latin typeface="Times New Roman" panose="02020603050405020304" pitchFamily="18" charset="0"/>
                <a:cs typeface="Times New Roman" panose="02020603050405020304" pitchFamily="18" charset="0"/>
              </a:rPr>
              <a:t>field is called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neuronal </a:t>
            </a:r>
            <a:r>
              <a:rPr lang="en-US" b="1" dirty="0" smtClean="0">
                <a:latin typeface="Times New Roman" panose="02020603050405020304" pitchFamily="18" charset="0"/>
                <a:cs typeface="Times New Roman" panose="02020603050405020304" pitchFamily="18" charset="0"/>
              </a:rPr>
              <a:t>tuning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A1968 article by Hubel and </a:t>
            </a:r>
            <a:r>
              <a:rPr lang="en-US" dirty="0" err="1">
                <a:latin typeface="Times New Roman" panose="02020603050405020304" pitchFamily="18" charset="0"/>
                <a:cs typeface="Times New Roman" panose="02020603050405020304" pitchFamily="18" charset="0"/>
              </a:rPr>
              <a:t>W</a:t>
            </a:r>
            <a:r>
              <a:rPr lang="en-US" dirty="0" err="1" smtClean="0">
                <a:latin typeface="Times New Roman" panose="02020603050405020304" pitchFamily="18" charset="0"/>
                <a:cs typeface="Times New Roman" panose="02020603050405020304" pitchFamily="18" charset="0"/>
              </a:rPr>
              <a:t>ieser</a:t>
            </a:r>
            <a:r>
              <a:rPr lang="en-US" dirty="0" smtClean="0">
                <a:latin typeface="Times New Roman" panose="02020603050405020304" pitchFamily="18" charset="0"/>
                <a:cs typeface="Times New Roman" panose="02020603050405020304" pitchFamily="18" charset="0"/>
              </a:rPr>
              <a:t> identified two basic visual cell types in the brain:</a:t>
            </a: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simple cells, </a:t>
            </a:r>
            <a:r>
              <a:rPr lang="en-US" dirty="0" smtClean="0">
                <a:latin typeface="Times New Roman" panose="02020603050405020304" pitchFamily="18" charset="0"/>
                <a:cs typeface="Times New Roman" panose="02020603050405020304" pitchFamily="18" charset="0"/>
              </a:rPr>
              <a:t>whose output is maximized by straight edges having particular orientations within their </a:t>
            </a:r>
            <a:r>
              <a:rPr lang="en-US" dirty="0">
                <a:latin typeface="Times New Roman" panose="02020603050405020304" pitchFamily="18" charset="0"/>
                <a:cs typeface="Times New Roman" panose="02020603050405020304" pitchFamily="18" charset="0"/>
              </a:rPr>
              <a:t>receptive field. </a:t>
            </a:r>
            <a:r>
              <a:rPr lang="en-US" dirty="0" smtClean="0">
                <a:latin typeface="Times New Roman" panose="02020603050405020304" pitchFamily="18" charset="0"/>
                <a:cs typeface="Times New Roman" panose="02020603050405020304" pitchFamily="18" charset="0"/>
              </a:rPr>
              <a:t>Neurons of this kind are located in the </a:t>
            </a:r>
            <a:r>
              <a:rPr lang="en-US" dirty="0">
                <a:latin typeface="Times New Roman" panose="02020603050405020304" pitchFamily="18" charset="0"/>
                <a:cs typeface="Times New Roman" panose="02020603050405020304" pitchFamily="18" charset="0"/>
              </a:rPr>
              <a:t>earlier visual </a:t>
            </a:r>
            <a:r>
              <a:rPr lang="en-US" dirty="0" smtClean="0">
                <a:latin typeface="Times New Roman" panose="02020603050405020304" pitchFamily="18" charset="0"/>
                <a:cs typeface="Times New Roman" panose="02020603050405020304" pitchFamily="18" charset="0"/>
              </a:rPr>
              <a:t>areas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(like V19).</a:t>
            </a: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complex </a:t>
            </a:r>
            <a:r>
              <a:rPr lang="en-US" b="1" dirty="0">
                <a:latin typeface="Times New Roman" panose="02020603050405020304" pitchFamily="18" charset="0"/>
                <a:cs typeface="Times New Roman" panose="02020603050405020304" pitchFamily="18" charset="0"/>
              </a:rPr>
              <a:t>cells</a:t>
            </a:r>
            <a:r>
              <a:rPr lang="en-US" dirty="0">
                <a:latin typeface="Times New Roman" panose="02020603050405020304" pitchFamily="18" charset="0"/>
                <a:cs typeface="Times New Roman" panose="02020603050405020304" pitchFamily="18" charset="0"/>
              </a:rPr>
              <a:t>, which have larger receptive </a:t>
            </a:r>
            <a:r>
              <a:rPr lang="en-US" dirty="0" smtClean="0">
                <a:latin typeface="Times New Roman" panose="02020603050405020304" pitchFamily="18" charset="0"/>
                <a:cs typeface="Times New Roman" panose="02020603050405020304" pitchFamily="18" charset="0"/>
              </a:rPr>
              <a:t>fields, </a:t>
            </a:r>
            <a:r>
              <a:rPr lang="en-US" dirty="0">
                <a:latin typeface="Times New Roman" panose="02020603050405020304" pitchFamily="18" charset="0"/>
                <a:cs typeface="Times New Roman" panose="02020603050405020304" pitchFamily="18" charset="0"/>
              </a:rPr>
              <a:t>whose output is insensitive to </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exact position of the edges in the field. In the higher visual areas, neurons have complex tuning. For example, in the inferior temporal cortex, a neuron may fire only when a certain face appears in its receptive field.</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Hubel and Wiesel also proposed a </a:t>
            </a:r>
            <a:r>
              <a:rPr lang="en-US" b="1" dirty="0">
                <a:latin typeface="Times New Roman" panose="02020603050405020304" pitchFamily="18" charset="0"/>
                <a:cs typeface="Times New Roman" panose="02020603050405020304" pitchFamily="18" charset="0"/>
              </a:rPr>
              <a:t>cascading model of these two types of cells </a:t>
            </a:r>
            <a:r>
              <a:rPr lang="en-US" dirty="0">
                <a:latin typeface="Times New Roman" panose="02020603050405020304" pitchFamily="18" charset="0"/>
                <a:cs typeface="Times New Roman" panose="02020603050405020304" pitchFamily="18" charset="0"/>
              </a:rPr>
              <a:t>for use in pattern recognition </a:t>
            </a:r>
            <a:r>
              <a:rPr lang="en-US" dirty="0" smtClean="0">
                <a:latin typeface="Times New Roman" panose="02020603050405020304" pitchFamily="18" charset="0"/>
                <a:cs typeface="Times New Roman" panose="02020603050405020304" pitchFamily="18" charset="0"/>
              </a:rPr>
              <a:t>task.</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290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96550"/>
            <a:ext cx="7043916"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Convolution as defined in Mathematics</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00" y="1160403"/>
            <a:ext cx="5715000" cy="4286250"/>
          </a:xfrm>
          <a:prstGeom prst="rect">
            <a:avLst/>
          </a:prstGeom>
        </p:spPr>
      </p:pic>
      <p:sp>
        <p:nvSpPr>
          <p:cNvPr id="6" name="Rectangle 5"/>
          <p:cNvSpPr/>
          <p:nvPr/>
        </p:nvSpPr>
        <p:spPr>
          <a:xfrm>
            <a:off x="307975" y="922338"/>
            <a:ext cx="5584825" cy="556306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onvolution </a:t>
            </a:r>
            <a:r>
              <a:rPr lang="en-US" dirty="0">
                <a:latin typeface="Times New Roman" panose="02020603050405020304" pitchFamily="18" charset="0"/>
                <a:cs typeface="Times New Roman" panose="02020603050405020304" pitchFamily="18" charset="0"/>
              </a:rPr>
              <a:t>is a mathematical operation on two </a:t>
            </a:r>
            <a:r>
              <a:rPr lang="en-US" dirty="0" smtClean="0">
                <a:latin typeface="Times New Roman" panose="02020603050405020304" pitchFamily="18" charset="0"/>
                <a:cs typeface="Times New Roman" panose="02020603050405020304" pitchFamily="18" charset="0"/>
              </a:rPr>
              <a:t>functions </a:t>
            </a:r>
            <a:r>
              <a:rPr lang="en-US" dirty="0">
                <a:latin typeface="Times New Roman" panose="02020603050405020304" pitchFamily="18" charset="0"/>
                <a:cs typeface="Times New Roman" panose="02020603050405020304" pitchFamily="18" charset="0"/>
              </a:rPr>
              <a:t>(f and g) to produce a third function that expresses how the shape of one is modified by the other. </a:t>
            </a:r>
            <a:endParaRPr lang="en-US"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sz="1050" dirty="0" smtClean="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Express each function in terms of a dummy variable 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Reflect one of the functions:  g(a) → g(-a)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a time-offset, </a:t>
            </a:r>
            <a:r>
              <a:rPr lang="en-US"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allows g  to slide along the a-axis  from −∞  to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Wherever the two functions intersect, find the integral of their product.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other words, compute a sliding, weighted-sum of function f(a) where the weighting function is g(-a)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resulting waveform is the convolution of functions f and </a:t>
            </a:r>
            <a:r>
              <a:rPr lang="en-US" dirty="0" smtClean="0">
                <a:latin typeface="Times New Roman" panose="02020603050405020304" pitchFamily="18" charset="0"/>
                <a:cs typeface="Times New Roman" panose="02020603050405020304" pitchFamily="18" charset="0"/>
              </a:rPr>
              <a:t>g</a:t>
            </a:r>
            <a:r>
              <a:rPr lang="en-US" i="1" dirty="0">
                <a:latin typeface="Times New Roman" panose="02020603050405020304" pitchFamily="18" charset="0"/>
                <a:cs typeface="Times New Roman" panose="02020603050405020304" pitchFamily="18" charset="0"/>
              </a:rPr>
              <a:t>.</a:t>
            </a:r>
            <a:endParaRPr lang="sv-SE" dirty="0">
              <a:latin typeface="Times New Roman" panose="02020603050405020304" pitchFamily="18" charset="0"/>
              <a:cs typeface="Times New Roman" panose="02020603050405020304" pitchFamily="18" charset="0"/>
            </a:endParaRPr>
          </a:p>
          <a:p>
            <a:endParaRPr lang="en-US" sz="105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term convolution refers to both the result function and to the process of computing it. </a:t>
            </a:r>
            <a:r>
              <a:rPr lang="en-US" dirty="0" smtClean="0">
                <a:latin typeface="Times New Roman" panose="02020603050405020304" pitchFamily="18" charset="0"/>
                <a:cs typeface="Times New Roman" panose="02020603050405020304" pitchFamily="18" charset="0"/>
              </a:rPr>
              <a:t>Convolution </a:t>
            </a:r>
            <a:r>
              <a:rPr lang="en-US" dirty="0">
                <a:latin typeface="Times New Roman" panose="02020603050405020304" pitchFamily="18" charset="0"/>
                <a:cs typeface="Times New Roman" panose="02020603050405020304" pitchFamily="18" charset="0"/>
              </a:rPr>
              <a:t>is similar to </a:t>
            </a:r>
            <a:r>
              <a:rPr lang="en-US" dirty="0" smtClean="0">
                <a:latin typeface="Times New Roman" panose="02020603050405020304" pitchFamily="18" charset="0"/>
                <a:cs typeface="Times New Roman" panose="02020603050405020304" pitchFamily="18" charset="0"/>
              </a:rPr>
              <a:t>cross-correlation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related to autocorrelation. </a:t>
            </a: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492" y="1825999"/>
            <a:ext cx="3352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570845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715527" y="1582305"/>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H="1" flipV="1">
            <a:off x="5672238" y="663050"/>
            <a:ext cx="18062" cy="1237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140" y="1592706"/>
            <a:ext cx="301686" cy="369332"/>
          </a:xfrm>
          <a:prstGeom prst="rect">
            <a:avLst/>
          </a:prstGeom>
          <a:noFill/>
        </p:spPr>
        <p:txBody>
          <a:bodyPr wrap="none" rtlCol="0">
            <a:spAutoFit/>
          </a:bodyPr>
          <a:lstStyle/>
          <a:p>
            <a:r>
              <a:rPr lang="sv-SE" dirty="0" smtClean="0"/>
              <a:t>1</a:t>
            </a:r>
            <a:endParaRPr lang="en-US" dirty="0"/>
          </a:p>
        </p:txBody>
      </p:sp>
      <p:sp>
        <p:nvSpPr>
          <p:cNvPr id="5" name="TextBox 4"/>
          <p:cNvSpPr txBox="1"/>
          <p:nvPr/>
        </p:nvSpPr>
        <p:spPr>
          <a:xfrm>
            <a:off x="5224003" y="745015"/>
            <a:ext cx="302319" cy="369332"/>
          </a:xfrm>
          <a:prstGeom prst="rect">
            <a:avLst/>
          </a:prstGeom>
          <a:noFill/>
        </p:spPr>
        <p:txBody>
          <a:bodyPr wrap="square" rtlCol="0">
            <a:spAutoFit/>
          </a:bodyPr>
          <a:lstStyle/>
          <a:p>
            <a:r>
              <a:rPr lang="sv-SE" dirty="0" smtClean="0"/>
              <a:t>1</a:t>
            </a:r>
            <a:endParaRPr lang="en-US" dirty="0"/>
          </a:p>
        </p:txBody>
      </p:sp>
      <p:sp>
        <p:nvSpPr>
          <p:cNvPr id="6" name="TextBox 5"/>
          <p:cNvSpPr txBox="1"/>
          <p:nvPr/>
        </p:nvSpPr>
        <p:spPr>
          <a:xfrm>
            <a:off x="5131936" y="1035252"/>
            <a:ext cx="697422" cy="338554"/>
          </a:xfrm>
          <a:prstGeom prst="rect">
            <a:avLst/>
          </a:prstGeom>
          <a:noFill/>
        </p:spPr>
        <p:txBody>
          <a:bodyPr wrap="square" rtlCol="0">
            <a:spAutoFit/>
          </a:bodyPr>
          <a:lstStyle/>
          <a:p>
            <a:r>
              <a:rPr lang="sv-SE" sz="1600" dirty="0" smtClean="0"/>
              <a:t>1/2</a:t>
            </a:r>
            <a:endParaRPr lang="en-US" sz="1600" dirty="0"/>
          </a:p>
        </p:txBody>
      </p:sp>
      <p:sp>
        <p:nvSpPr>
          <p:cNvPr id="7" name="Rectangle 6"/>
          <p:cNvSpPr/>
          <p:nvPr/>
        </p:nvSpPr>
        <p:spPr>
          <a:xfrm>
            <a:off x="5686864" y="915416"/>
            <a:ext cx="575226" cy="6564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31415" y="1611626"/>
            <a:ext cx="372218" cy="369332"/>
          </a:xfrm>
          <a:prstGeom prst="rect">
            <a:avLst/>
          </a:prstGeom>
          <a:noFill/>
        </p:spPr>
        <p:txBody>
          <a:bodyPr wrap="none" rtlCol="0">
            <a:spAutoFit/>
          </a:bodyPr>
          <a:lstStyle/>
          <a:p>
            <a:r>
              <a:rPr lang="sv-SE" dirty="0" smtClean="0"/>
              <a:t>-1</a:t>
            </a:r>
            <a:endParaRPr lang="en-US" dirty="0"/>
          </a:p>
        </p:txBody>
      </p:sp>
      <p:sp>
        <p:nvSpPr>
          <p:cNvPr id="9" name="TextBox 8"/>
          <p:cNvSpPr txBox="1"/>
          <p:nvPr/>
        </p:nvSpPr>
        <p:spPr>
          <a:xfrm>
            <a:off x="6693093" y="1590361"/>
            <a:ext cx="301686" cy="369332"/>
          </a:xfrm>
          <a:prstGeom prst="rect">
            <a:avLst/>
          </a:prstGeom>
          <a:noFill/>
        </p:spPr>
        <p:txBody>
          <a:bodyPr wrap="none" rtlCol="0">
            <a:spAutoFit/>
          </a:bodyPr>
          <a:lstStyle/>
          <a:p>
            <a:r>
              <a:rPr lang="sv-SE" dirty="0" smtClean="0"/>
              <a:t>2</a:t>
            </a:r>
            <a:endParaRPr lang="en-US" dirty="0"/>
          </a:p>
        </p:txBody>
      </p:sp>
      <p:sp>
        <p:nvSpPr>
          <p:cNvPr id="10" name="TextBox 9"/>
          <p:cNvSpPr txBox="1"/>
          <p:nvPr/>
        </p:nvSpPr>
        <p:spPr>
          <a:xfrm>
            <a:off x="4529418" y="1611626"/>
            <a:ext cx="372218" cy="369332"/>
          </a:xfrm>
          <a:prstGeom prst="rect">
            <a:avLst/>
          </a:prstGeom>
          <a:noFill/>
        </p:spPr>
        <p:txBody>
          <a:bodyPr wrap="none" rtlCol="0">
            <a:spAutoFit/>
          </a:bodyPr>
          <a:lstStyle/>
          <a:p>
            <a:r>
              <a:rPr lang="sv-SE" dirty="0" smtClean="0"/>
              <a:t>-2</a:t>
            </a:r>
            <a:endParaRPr lang="en-US" dirty="0"/>
          </a:p>
        </p:txBody>
      </p:sp>
      <p:cxnSp>
        <p:nvCxnSpPr>
          <p:cNvPr id="12" name="Straight Connector 11"/>
          <p:cNvCxnSpPr/>
          <p:nvPr/>
        </p:nvCxnSpPr>
        <p:spPr>
          <a:xfrm>
            <a:off x="5686864" y="124366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37777" y="1243660"/>
            <a:ext cx="29817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23095" y="2842961"/>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254122" y="2041047"/>
            <a:ext cx="3435" cy="11131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663398" y="2846113"/>
            <a:ext cx="301686" cy="369332"/>
          </a:xfrm>
          <a:prstGeom prst="rect">
            <a:avLst/>
          </a:prstGeom>
          <a:noFill/>
        </p:spPr>
        <p:txBody>
          <a:bodyPr wrap="none" rtlCol="0">
            <a:spAutoFit/>
          </a:bodyPr>
          <a:lstStyle/>
          <a:p>
            <a:r>
              <a:rPr lang="sv-SE" dirty="0" smtClean="0"/>
              <a:t>1</a:t>
            </a:r>
            <a:endParaRPr lang="en-US" dirty="0"/>
          </a:p>
        </p:txBody>
      </p:sp>
      <p:sp>
        <p:nvSpPr>
          <p:cNvPr id="25" name="TextBox 24"/>
          <p:cNvSpPr txBox="1"/>
          <p:nvPr/>
        </p:nvSpPr>
        <p:spPr>
          <a:xfrm>
            <a:off x="2791261" y="1998422"/>
            <a:ext cx="302319" cy="369332"/>
          </a:xfrm>
          <a:prstGeom prst="rect">
            <a:avLst/>
          </a:prstGeom>
          <a:noFill/>
        </p:spPr>
        <p:txBody>
          <a:bodyPr wrap="square" rtlCol="0">
            <a:spAutoFit/>
          </a:bodyPr>
          <a:lstStyle/>
          <a:p>
            <a:r>
              <a:rPr lang="sv-SE" dirty="0" smtClean="0"/>
              <a:t>1</a:t>
            </a:r>
            <a:endParaRPr lang="en-US" dirty="0"/>
          </a:p>
        </p:txBody>
      </p:sp>
      <p:sp>
        <p:nvSpPr>
          <p:cNvPr id="26" name="TextBox 25"/>
          <p:cNvSpPr txBox="1"/>
          <p:nvPr/>
        </p:nvSpPr>
        <p:spPr>
          <a:xfrm>
            <a:off x="2722974" y="2397074"/>
            <a:ext cx="697422" cy="338554"/>
          </a:xfrm>
          <a:prstGeom prst="rect">
            <a:avLst/>
          </a:prstGeom>
          <a:noFill/>
        </p:spPr>
        <p:txBody>
          <a:bodyPr wrap="square" rtlCol="0">
            <a:spAutoFit/>
          </a:bodyPr>
          <a:lstStyle/>
          <a:p>
            <a:r>
              <a:rPr lang="sv-SE" sz="1600" dirty="0" smtClean="0"/>
              <a:t>1/2</a:t>
            </a:r>
            <a:endParaRPr lang="en-US" sz="1600" dirty="0"/>
          </a:p>
        </p:txBody>
      </p:sp>
      <p:sp>
        <p:nvSpPr>
          <p:cNvPr id="28" name="TextBox 27"/>
          <p:cNvSpPr txBox="1"/>
          <p:nvPr/>
        </p:nvSpPr>
        <p:spPr>
          <a:xfrm>
            <a:off x="2598673" y="2865033"/>
            <a:ext cx="372218" cy="369332"/>
          </a:xfrm>
          <a:prstGeom prst="rect">
            <a:avLst/>
          </a:prstGeom>
          <a:noFill/>
        </p:spPr>
        <p:txBody>
          <a:bodyPr wrap="none" rtlCol="0">
            <a:spAutoFit/>
          </a:bodyPr>
          <a:lstStyle/>
          <a:p>
            <a:r>
              <a:rPr lang="sv-SE" dirty="0" smtClean="0"/>
              <a:t>-1</a:t>
            </a:r>
            <a:endParaRPr lang="en-US" dirty="0"/>
          </a:p>
        </p:txBody>
      </p:sp>
      <p:sp>
        <p:nvSpPr>
          <p:cNvPr id="29" name="TextBox 28"/>
          <p:cNvSpPr txBox="1"/>
          <p:nvPr/>
        </p:nvSpPr>
        <p:spPr>
          <a:xfrm>
            <a:off x="4260351" y="2843768"/>
            <a:ext cx="301686" cy="369332"/>
          </a:xfrm>
          <a:prstGeom prst="rect">
            <a:avLst/>
          </a:prstGeom>
          <a:noFill/>
        </p:spPr>
        <p:txBody>
          <a:bodyPr wrap="none" rtlCol="0">
            <a:spAutoFit/>
          </a:bodyPr>
          <a:lstStyle/>
          <a:p>
            <a:r>
              <a:rPr lang="sv-SE" dirty="0" smtClean="0"/>
              <a:t>2</a:t>
            </a:r>
            <a:endParaRPr lang="en-US" dirty="0"/>
          </a:p>
        </p:txBody>
      </p:sp>
      <p:sp>
        <p:nvSpPr>
          <p:cNvPr id="30" name="TextBox 29"/>
          <p:cNvSpPr txBox="1"/>
          <p:nvPr/>
        </p:nvSpPr>
        <p:spPr>
          <a:xfrm>
            <a:off x="2096676" y="2865033"/>
            <a:ext cx="372218" cy="369332"/>
          </a:xfrm>
          <a:prstGeom prst="rect">
            <a:avLst/>
          </a:prstGeom>
          <a:noFill/>
        </p:spPr>
        <p:txBody>
          <a:bodyPr wrap="none" rtlCol="0">
            <a:spAutoFit/>
          </a:bodyPr>
          <a:lstStyle/>
          <a:p>
            <a:r>
              <a:rPr lang="sv-SE" dirty="0" smtClean="0"/>
              <a:t>-2</a:t>
            </a:r>
            <a:endParaRPr lang="en-US" dirty="0"/>
          </a:p>
        </p:txBody>
      </p:sp>
      <p:cxnSp>
        <p:nvCxnSpPr>
          <p:cNvPr id="31" name="Straight Connector 30"/>
          <p:cNvCxnSpPr/>
          <p:nvPr/>
        </p:nvCxnSpPr>
        <p:spPr>
          <a:xfrm>
            <a:off x="8883336" y="1561040"/>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9854673" y="766375"/>
            <a:ext cx="3435" cy="11131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263949" y="1571441"/>
            <a:ext cx="301686" cy="369332"/>
          </a:xfrm>
          <a:prstGeom prst="rect">
            <a:avLst/>
          </a:prstGeom>
          <a:noFill/>
        </p:spPr>
        <p:txBody>
          <a:bodyPr wrap="none" rtlCol="0">
            <a:spAutoFit/>
          </a:bodyPr>
          <a:lstStyle/>
          <a:p>
            <a:r>
              <a:rPr lang="sv-SE" dirty="0" smtClean="0"/>
              <a:t>1</a:t>
            </a:r>
            <a:endParaRPr lang="en-US" dirty="0"/>
          </a:p>
        </p:txBody>
      </p:sp>
      <p:sp>
        <p:nvSpPr>
          <p:cNvPr id="34" name="TextBox 33"/>
          <p:cNvSpPr txBox="1"/>
          <p:nvPr/>
        </p:nvSpPr>
        <p:spPr>
          <a:xfrm>
            <a:off x="9391812" y="723750"/>
            <a:ext cx="302319" cy="369332"/>
          </a:xfrm>
          <a:prstGeom prst="rect">
            <a:avLst/>
          </a:prstGeom>
          <a:noFill/>
        </p:spPr>
        <p:txBody>
          <a:bodyPr wrap="square" rtlCol="0">
            <a:spAutoFit/>
          </a:bodyPr>
          <a:lstStyle/>
          <a:p>
            <a:r>
              <a:rPr lang="sv-SE" dirty="0" smtClean="0"/>
              <a:t>1</a:t>
            </a:r>
            <a:endParaRPr lang="en-US" dirty="0"/>
          </a:p>
        </p:txBody>
      </p:sp>
      <p:sp>
        <p:nvSpPr>
          <p:cNvPr id="35" name="TextBox 34"/>
          <p:cNvSpPr txBox="1"/>
          <p:nvPr/>
        </p:nvSpPr>
        <p:spPr>
          <a:xfrm>
            <a:off x="9391812" y="1023324"/>
            <a:ext cx="697422" cy="338554"/>
          </a:xfrm>
          <a:prstGeom prst="rect">
            <a:avLst/>
          </a:prstGeom>
          <a:noFill/>
        </p:spPr>
        <p:txBody>
          <a:bodyPr wrap="square" rtlCol="0">
            <a:spAutoFit/>
          </a:bodyPr>
          <a:lstStyle/>
          <a:p>
            <a:r>
              <a:rPr lang="sv-SE" sz="1600" dirty="0" smtClean="0"/>
              <a:t>1/2</a:t>
            </a:r>
            <a:endParaRPr lang="en-US" sz="1600" dirty="0"/>
          </a:p>
        </p:txBody>
      </p:sp>
      <p:sp>
        <p:nvSpPr>
          <p:cNvPr id="36" name="Rectangle 35"/>
          <p:cNvSpPr/>
          <p:nvPr/>
        </p:nvSpPr>
        <p:spPr>
          <a:xfrm>
            <a:off x="9879835" y="1218080"/>
            <a:ext cx="575226" cy="3533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99224" y="1590361"/>
            <a:ext cx="372218" cy="369332"/>
          </a:xfrm>
          <a:prstGeom prst="rect">
            <a:avLst/>
          </a:prstGeom>
          <a:noFill/>
        </p:spPr>
        <p:txBody>
          <a:bodyPr wrap="none" rtlCol="0">
            <a:spAutoFit/>
          </a:bodyPr>
          <a:lstStyle/>
          <a:p>
            <a:r>
              <a:rPr lang="sv-SE" dirty="0" smtClean="0"/>
              <a:t>-1</a:t>
            </a:r>
            <a:endParaRPr lang="en-US" dirty="0"/>
          </a:p>
        </p:txBody>
      </p:sp>
      <p:sp>
        <p:nvSpPr>
          <p:cNvPr id="38" name="TextBox 37"/>
          <p:cNvSpPr txBox="1"/>
          <p:nvPr/>
        </p:nvSpPr>
        <p:spPr>
          <a:xfrm>
            <a:off x="10860902" y="1569096"/>
            <a:ext cx="301686" cy="369332"/>
          </a:xfrm>
          <a:prstGeom prst="rect">
            <a:avLst/>
          </a:prstGeom>
          <a:noFill/>
        </p:spPr>
        <p:txBody>
          <a:bodyPr wrap="none" rtlCol="0">
            <a:spAutoFit/>
          </a:bodyPr>
          <a:lstStyle/>
          <a:p>
            <a:r>
              <a:rPr lang="sv-SE" dirty="0" smtClean="0"/>
              <a:t>2</a:t>
            </a:r>
            <a:endParaRPr lang="en-US" dirty="0"/>
          </a:p>
        </p:txBody>
      </p:sp>
      <p:sp>
        <p:nvSpPr>
          <p:cNvPr id="39" name="TextBox 38"/>
          <p:cNvSpPr txBox="1"/>
          <p:nvPr/>
        </p:nvSpPr>
        <p:spPr>
          <a:xfrm>
            <a:off x="8697227" y="1590361"/>
            <a:ext cx="372218" cy="369332"/>
          </a:xfrm>
          <a:prstGeom prst="rect">
            <a:avLst/>
          </a:prstGeom>
          <a:noFill/>
        </p:spPr>
        <p:txBody>
          <a:bodyPr wrap="none" rtlCol="0">
            <a:spAutoFit/>
          </a:bodyPr>
          <a:lstStyle/>
          <a:p>
            <a:r>
              <a:rPr lang="sv-SE" dirty="0" smtClean="0"/>
              <a:t>-2</a:t>
            </a:r>
            <a:endParaRPr lang="en-US" dirty="0"/>
          </a:p>
        </p:txBody>
      </p:sp>
      <p:sp>
        <p:nvSpPr>
          <p:cNvPr id="40" name="Rectangle 39"/>
          <p:cNvSpPr/>
          <p:nvPr/>
        </p:nvSpPr>
        <p:spPr>
          <a:xfrm>
            <a:off x="2654807" y="2460974"/>
            <a:ext cx="575226" cy="3533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1064379" y="4550393"/>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021090" y="3631138"/>
            <a:ext cx="18062" cy="1237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44992" y="4560794"/>
            <a:ext cx="301686" cy="369332"/>
          </a:xfrm>
          <a:prstGeom prst="rect">
            <a:avLst/>
          </a:prstGeom>
          <a:noFill/>
        </p:spPr>
        <p:txBody>
          <a:bodyPr wrap="none" rtlCol="0">
            <a:spAutoFit/>
          </a:bodyPr>
          <a:lstStyle/>
          <a:p>
            <a:r>
              <a:rPr lang="sv-SE" dirty="0" smtClean="0"/>
              <a:t>1</a:t>
            </a:r>
            <a:endParaRPr lang="en-US" dirty="0"/>
          </a:p>
        </p:txBody>
      </p:sp>
      <p:sp>
        <p:nvSpPr>
          <p:cNvPr id="44" name="TextBox 43"/>
          <p:cNvSpPr txBox="1"/>
          <p:nvPr/>
        </p:nvSpPr>
        <p:spPr>
          <a:xfrm>
            <a:off x="1572855" y="3713103"/>
            <a:ext cx="302319" cy="369332"/>
          </a:xfrm>
          <a:prstGeom prst="rect">
            <a:avLst/>
          </a:prstGeom>
          <a:noFill/>
        </p:spPr>
        <p:txBody>
          <a:bodyPr wrap="square" rtlCol="0">
            <a:spAutoFit/>
          </a:bodyPr>
          <a:lstStyle/>
          <a:p>
            <a:r>
              <a:rPr lang="sv-SE" dirty="0" smtClean="0"/>
              <a:t>1</a:t>
            </a:r>
            <a:endParaRPr lang="en-US" dirty="0"/>
          </a:p>
        </p:txBody>
      </p:sp>
      <p:sp>
        <p:nvSpPr>
          <p:cNvPr id="45" name="TextBox 44"/>
          <p:cNvSpPr txBox="1"/>
          <p:nvPr/>
        </p:nvSpPr>
        <p:spPr>
          <a:xfrm>
            <a:off x="1460489" y="4133394"/>
            <a:ext cx="697422" cy="338554"/>
          </a:xfrm>
          <a:prstGeom prst="rect">
            <a:avLst/>
          </a:prstGeom>
          <a:noFill/>
        </p:spPr>
        <p:txBody>
          <a:bodyPr wrap="square" rtlCol="0">
            <a:spAutoFit/>
          </a:bodyPr>
          <a:lstStyle/>
          <a:p>
            <a:r>
              <a:rPr lang="sv-SE" sz="1600" dirty="0" smtClean="0"/>
              <a:t>1/2</a:t>
            </a:r>
            <a:endParaRPr lang="en-US" sz="1600" dirty="0"/>
          </a:p>
        </p:txBody>
      </p:sp>
      <p:sp>
        <p:nvSpPr>
          <p:cNvPr id="46" name="Rectangle 45"/>
          <p:cNvSpPr/>
          <p:nvPr/>
        </p:nvSpPr>
        <p:spPr>
          <a:xfrm>
            <a:off x="2035716" y="3883504"/>
            <a:ext cx="575226" cy="6564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380267" y="4579714"/>
            <a:ext cx="372218" cy="369332"/>
          </a:xfrm>
          <a:prstGeom prst="rect">
            <a:avLst/>
          </a:prstGeom>
          <a:noFill/>
        </p:spPr>
        <p:txBody>
          <a:bodyPr wrap="none" rtlCol="0">
            <a:spAutoFit/>
          </a:bodyPr>
          <a:lstStyle/>
          <a:p>
            <a:r>
              <a:rPr lang="sv-SE" dirty="0" smtClean="0"/>
              <a:t>-1</a:t>
            </a:r>
            <a:endParaRPr lang="en-US" dirty="0"/>
          </a:p>
        </p:txBody>
      </p:sp>
      <p:sp>
        <p:nvSpPr>
          <p:cNvPr id="48" name="TextBox 47"/>
          <p:cNvSpPr txBox="1"/>
          <p:nvPr/>
        </p:nvSpPr>
        <p:spPr>
          <a:xfrm>
            <a:off x="3041945" y="4558449"/>
            <a:ext cx="301686" cy="369332"/>
          </a:xfrm>
          <a:prstGeom prst="rect">
            <a:avLst/>
          </a:prstGeom>
          <a:noFill/>
        </p:spPr>
        <p:txBody>
          <a:bodyPr wrap="none" rtlCol="0">
            <a:spAutoFit/>
          </a:bodyPr>
          <a:lstStyle/>
          <a:p>
            <a:r>
              <a:rPr lang="sv-SE" dirty="0" smtClean="0"/>
              <a:t>2</a:t>
            </a:r>
            <a:endParaRPr lang="en-US" dirty="0"/>
          </a:p>
        </p:txBody>
      </p:sp>
      <p:sp>
        <p:nvSpPr>
          <p:cNvPr id="49" name="TextBox 48"/>
          <p:cNvSpPr txBox="1"/>
          <p:nvPr/>
        </p:nvSpPr>
        <p:spPr>
          <a:xfrm>
            <a:off x="878270" y="4579714"/>
            <a:ext cx="372218" cy="369332"/>
          </a:xfrm>
          <a:prstGeom prst="rect">
            <a:avLst/>
          </a:prstGeom>
          <a:noFill/>
        </p:spPr>
        <p:txBody>
          <a:bodyPr wrap="none" rtlCol="0">
            <a:spAutoFit/>
          </a:bodyPr>
          <a:lstStyle/>
          <a:p>
            <a:r>
              <a:rPr lang="sv-SE" dirty="0" smtClean="0"/>
              <a:t>-2</a:t>
            </a:r>
            <a:endParaRPr lang="en-US" dirty="0"/>
          </a:p>
        </p:txBody>
      </p:sp>
      <p:cxnSp>
        <p:nvCxnSpPr>
          <p:cNvPr id="50" name="Straight Connector 49"/>
          <p:cNvCxnSpPr/>
          <p:nvPr/>
        </p:nvCxnSpPr>
        <p:spPr>
          <a:xfrm>
            <a:off x="2035716" y="42117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886629" y="4211748"/>
            <a:ext cx="29817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939658" y="4526414"/>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4896369" y="3607159"/>
            <a:ext cx="18062" cy="1237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896989" y="4209289"/>
            <a:ext cx="301686" cy="369332"/>
          </a:xfrm>
          <a:prstGeom prst="rect">
            <a:avLst/>
          </a:prstGeom>
          <a:noFill/>
        </p:spPr>
        <p:txBody>
          <a:bodyPr wrap="none" rtlCol="0">
            <a:spAutoFit/>
          </a:bodyPr>
          <a:lstStyle/>
          <a:p>
            <a:r>
              <a:rPr lang="sv-SE" b="1" dirty="0" smtClean="0"/>
              <a:t>¤</a:t>
            </a:r>
            <a:endParaRPr lang="en-US" b="1" dirty="0"/>
          </a:p>
        </p:txBody>
      </p:sp>
      <p:sp>
        <p:nvSpPr>
          <p:cNvPr id="55" name="TextBox 54"/>
          <p:cNvSpPr txBox="1"/>
          <p:nvPr/>
        </p:nvSpPr>
        <p:spPr>
          <a:xfrm>
            <a:off x="4448134" y="3689124"/>
            <a:ext cx="302319" cy="369332"/>
          </a:xfrm>
          <a:prstGeom prst="rect">
            <a:avLst/>
          </a:prstGeom>
          <a:noFill/>
        </p:spPr>
        <p:txBody>
          <a:bodyPr wrap="square" rtlCol="0">
            <a:spAutoFit/>
          </a:bodyPr>
          <a:lstStyle/>
          <a:p>
            <a:r>
              <a:rPr lang="sv-SE" dirty="0" smtClean="0"/>
              <a:t>1</a:t>
            </a:r>
            <a:endParaRPr lang="en-US" dirty="0"/>
          </a:p>
        </p:txBody>
      </p:sp>
      <p:sp>
        <p:nvSpPr>
          <p:cNvPr id="56" name="TextBox 55"/>
          <p:cNvSpPr txBox="1"/>
          <p:nvPr/>
        </p:nvSpPr>
        <p:spPr>
          <a:xfrm>
            <a:off x="4207598" y="3929737"/>
            <a:ext cx="697422" cy="338554"/>
          </a:xfrm>
          <a:prstGeom prst="rect">
            <a:avLst/>
          </a:prstGeom>
          <a:noFill/>
        </p:spPr>
        <p:txBody>
          <a:bodyPr wrap="square" rtlCol="0">
            <a:spAutoFit/>
          </a:bodyPr>
          <a:lstStyle/>
          <a:p>
            <a:r>
              <a:rPr lang="sv-SE" sz="1600" dirty="0" smtClean="0"/>
              <a:t>1/2</a:t>
            </a:r>
            <a:endParaRPr lang="en-US" sz="1600" dirty="0"/>
          </a:p>
        </p:txBody>
      </p:sp>
      <p:sp>
        <p:nvSpPr>
          <p:cNvPr id="57" name="Rectangle 56"/>
          <p:cNvSpPr/>
          <p:nvPr/>
        </p:nvSpPr>
        <p:spPr>
          <a:xfrm>
            <a:off x="4910995" y="3859525"/>
            <a:ext cx="575226" cy="6564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255546" y="4555735"/>
            <a:ext cx="372218" cy="369332"/>
          </a:xfrm>
          <a:prstGeom prst="rect">
            <a:avLst/>
          </a:prstGeom>
          <a:noFill/>
        </p:spPr>
        <p:txBody>
          <a:bodyPr wrap="none" rtlCol="0">
            <a:spAutoFit/>
          </a:bodyPr>
          <a:lstStyle/>
          <a:p>
            <a:r>
              <a:rPr lang="sv-SE" dirty="0" smtClean="0"/>
              <a:t>-1</a:t>
            </a:r>
            <a:endParaRPr lang="en-US" dirty="0"/>
          </a:p>
        </p:txBody>
      </p:sp>
      <p:sp>
        <p:nvSpPr>
          <p:cNvPr id="59" name="TextBox 58"/>
          <p:cNvSpPr txBox="1"/>
          <p:nvPr/>
        </p:nvSpPr>
        <p:spPr>
          <a:xfrm>
            <a:off x="5917224" y="4534470"/>
            <a:ext cx="301686" cy="369332"/>
          </a:xfrm>
          <a:prstGeom prst="rect">
            <a:avLst/>
          </a:prstGeom>
          <a:noFill/>
        </p:spPr>
        <p:txBody>
          <a:bodyPr wrap="none" rtlCol="0">
            <a:spAutoFit/>
          </a:bodyPr>
          <a:lstStyle/>
          <a:p>
            <a:r>
              <a:rPr lang="sv-SE" dirty="0" smtClean="0"/>
              <a:t>2</a:t>
            </a:r>
            <a:endParaRPr lang="en-US" dirty="0"/>
          </a:p>
        </p:txBody>
      </p:sp>
      <p:sp>
        <p:nvSpPr>
          <p:cNvPr id="60" name="TextBox 59"/>
          <p:cNvSpPr txBox="1"/>
          <p:nvPr/>
        </p:nvSpPr>
        <p:spPr>
          <a:xfrm>
            <a:off x="3753549" y="4555735"/>
            <a:ext cx="372218" cy="369332"/>
          </a:xfrm>
          <a:prstGeom prst="rect">
            <a:avLst/>
          </a:prstGeom>
          <a:noFill/>
        </p:spPr>
        <p:txBody>
          <a:bodyPr wrap="none" rtlCol="0">
            <a:spAutoFit/>
          </a:bodyPr>
          <a:lstStyle/>
          <a:p>
            <a:r>
              <a:rPr lang="sv-SE" dirty="0" smtClean="0"/>
              <a:t>-2</a:t>
            </a:r>
            <a:endParaRPr lang="en-US" dirty="0"/>
          </a:p>
        </p:txBody>
      </p:sp>
      <p:cxnSp>
        <p:nvCxnSpPr>
          <p:cNvPr id="61" name="Straight Connector 60"/>
          <p:cNvCxnSpPr/>
          <p:nvPr/>
        </p:nvCxnSpPr>
        <p:spPr>
          <a:xfrm>
            <a:off x="4910995" y="418776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761908" y="4187769"/>
            <a:ext cx="29817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632133" y="4516013"/>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7588844" y="3596758"/>
            <a:ext cx="18062" cy="1237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012746" y="4526414"/>
            <a:ext cx="301686" cy="369332"/>
          </a:xfrm>
          <a:prstGeom prst="rect">
            <a:avLst/>
          </a:prstGeom>
          <a:noFill/>
        </p:spPr>
        <p:txBody>
          <a:bodyPr wrap="none" rtlCol="0">
            <a:spAutoFit/>
          </a:bodyPr>
          <a:lstStyle/>
          <a:p>
            <a:r>
              <a:rPr lang="sv-SE" dirty="0" smtClean="0"/>
              <a:t>1</a:t>
            </a:r>
            <a:endParaRPr lang="en-US" dirty="0"/>
          </a:p>
        </p:txBody>
      </p:sp>
      <p:sp>
        <p:nvSpPr>
          <p:cNvPr id="66" name="TextBox 65"/>
          <p:cNvSpPr txBox="1"/>
          <p:nvPr/>
        </p:nvSpPr>
        <p:spPr>
          <a:xfrm>
            <a:off x="7140609" y="3678723"/>
            <a:ext cx="302319" cy="369332"/>
          </a:xfrm>
          <a:prstGeom prst="rect">
            <a:avLst/>
          </a:prstGeom>
          <a:noFill/>
        </p:spPr>
        <p:txBody>
          <a:bodyPr wrap="square" rtlCol="0">
            <a:spAutoFit/>
          </a:bodyPr>
          <a:lstStyle/>
          <a:p>
            <a:r>
              <a:rPr lang="sv-SE" dirty="0" smtClean="0"/>
              <a:t>1</a:t>
            </a:r>
            <a:endParaRPr lang="en-US" dirty="0"/>
          </a:p>
        </p:txBody>
      </p:sp>
      <p:sp>
        <p:nvSpPr>
          <p:cNvPr id="67" name="TextBox 66"/>
          <p:cNvSpPr txBox="1"/>
          <p:nvPr/>
        </p:nvSpPr>
        <p:spPr>
          <a:xfrm>
            <a:off x="7028243" y="4099014"/>
            <a:ext cx="697422" cy="338554"/>
          </a:xfrm>
          <a:prstGeom prst="rect">
            <a:avLst/>
          </a:prstGeom>
          <a:noFill/>
        </p:spPr>
        <p:txBody>
          <a:bodyPr wrap="square" rtlCol="0">
            <a:spAutoFit/>
          </a:bodyPr>
          <a:lstStyle/>
          <a:p>
            <a:r>
              <a:rPr lang="sv-SE" sz="1600" dirty="0" smtClean="0"/>
              <a:t>1/2</a:t>
            </a:r>
            <a:endParaRPr lang="en-US" sz="1600" dirty="0"/>
          </a:p>
        </p:txBody>
      </p:sp>
      <p:sp>
        <p:nvSpPr>
          <p:cNvPr id="68" name="Rectangle 67"/>
          <p:cNvSpPr/>
          <p:nvPr/>
        </p:nvSpPr>
        <p:spPr>
          <a:xfrm>
            <a:off x="7603470" y="3849124"/>
            <a:ext cx="575226" cy="6564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6948021" y="4545334"/>
            <a:ext cx="372218" cy="369332"/>
          </a:xfrm>
          <a:prstGeom prst="rect">
            <a:avLst/>
          </a:prstGeom>
          <a:noFill/>
        </p:spPr>
        <p:txBody>
          <a:bodyPr wrap="none" rtlCol="0">
            <a:spAutoFit/>
          </a:bodyPr>
          <a:lstStyle/>
          <a:p>
            <a:r>
              <a:rPr lang="sv-SE" dirty="0" smtClean="0"/>
              <a:t>-1</a:t>
            </a:r>
            <a:endParaRPr lang="en-US" dirty="0"/>
          </a:p>
        </p:txBody>
      </p:sp>
      <p:sp>
        <p:nvSpPr>
          <p:cNvPr id="70" name="TextBox 69"/>
          <p:cNvSpPr txBox="1"/>
          <p:nvPr/>
        </p:nvSpPr>
        <p:spPr>
          <a:xfrm>
            <a:off x="8609699" y="4524069"/>
            <a:ext cx="301686" cy="369332"/>
          </a:xfrm>
          <a:prstGeom prst="rect">
            <a:avLst/>
          </a:prstGeom>
          <a:noFill/>
        </p:spPr>
        <p:txBody>
          <a:bodyPr wrap="none" rtlCol="0">
            <a:spAutoFit/>
          </a:bodyPr>
          <a:lstStyle/>
          <a:p>
            <a:r>
              <a:rPr lang="sv-SE" dirty="0" smtClean="0"/>
              <a:t>2</a:t>
            </a:r>
            <a:endParaRPr lang="en-US" dirty="0"/>
          </a:p>
        </p:txBody>
      </p:sp>
      <p:sp>
        <p:nvSpPr>
          <p:cNvPr id="71" name="TextBox 70"/>
          <p:cNvSpPr txBox="1"/>
          <p:nvPr/>
        </p:nvSpPr>
        <p:spPr>
          <a:xfrm>
            <a:off x="6446024" y="4545334"/>
            <a:ext cx="372218" cy="369332"/>
          </a:xfrm>
          <a:prstGeom prst="rect">
            <a:avLst/>
          </a:prstGeom>
          <a:noFill/>
        </p:spPr>
        <p:txBody>
          <a:bodyPr wrap="none" rtlCol="0">
            <a:spAutoFit/>
          </a:bodyPr>
          <a:lstStyle/>
          <a:p>
            <a:r>
              <a:rPr lang="sv-SE" dirty="0" smtClean="0"/>
              <a:t>-2</a:t>
            </a:r>
            <a:endParaRPr lang="en-US" dirty="0"/>
          </a:p>
        </p:txBody>
      </p:sp>
      <p:cxnSp>
        <p:nvCxnSpPr>
          <p:cNvPr id="72" name="Straight Connector 71"/>
          <p:cNvCxnSpPr/>
          <p:nvPr/>
        </p:nvCxnSpPr>
        <p:spPr>
          <a:xfrm>
            <a:off x="7603470" y="41773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454383" y="4177368"/>
            <a:ext cx="29817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454303" y="4524069"/>
            <a:ext cx="23867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411014" y="3604814"/>
            <a:ext cx="18062" cy="1237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834916" y="4534470"/>
            <a:ext cx="301686" cy="369332"/>
          </a:xfrm>
          <a:prstGeom prst="rect">
            <a:avLst/>
          </a:prstGeom>
          <a:noFill/>
        </p:spPr>
        <p:txBody>
          <a:bodyPr wrap="none" rtlCol="0">
            <a:spAutoFit/>
          </a:bodyPr>
          <a:lstStyle/>
          <a:p>
            <a:r>
              <a:rPr lang="sv-SE" dirty="0" smtClean="0"/>
              <a:t>1</a:t>
            </a:r>
            <a:endParaRPr lang="en-US" dirty="0"/>
          </a:p>
        </p:txBody>
      </p:sp>
      <p:sp>
        <p:nvSpPr>
          <p:cNvPr id="77" name="TextBox 76"/>
          <p:cNvSpPr txBox="1"/>
          <p:nvPr/>
        </p:nvSpPr>
        <p:spPr>
          <a:xfrm>
            <a:off x="9962779" y="3686779"/>
            <a:ext cx="302319" cy="369332"/>
          </a:xfrm>
          <a:prstGeom prst="rect">
            <a:avLst/>
          </a:prstGeom>
          <a:noFill/>
        </p:spPr>
        <p:txBody>
          <a:bodyPr wrap="square" rtlCol="0">
            <a:spAutoFit/>
          </a:bodyPr>
          <a:lstStyle/>
          <a:p>
            <a:r>
              <a:rPr lang="sv-SE" dirty="0" smtClean="0"/>
              <a:t>1</a:t>
            </a:r>
            <a:endParaRPr lang="en-US" dirty="0"/>
          </a:p>
        </p:txBody>
      </p:sp>
      <p:sp>
        <p:nvSpPr>
          <p:cNvPr id="78" name="TextBox 77"/>
          <p:cNvSpPr txBox="1"/>
          <p:nvPr/>
        </p:nvSpPr>
        <p:spPr>
          <a:xfrm>
            <a:off x="9850413" y="4107070"/>
            <a:ext cx="697422" cy="338554"/>
          </a:xfrm>
          <a:prstGeom prst="rect">
            <a:avLst/>
          </a:prstGeom>
          <a:noFill/>
        </p:spPr>
        <p:txBody>
          <a:bodyPr wrap="square" rtlCol="0">
            <a:spAutoFit/>
          </a:bodyPr>
          <a:lstStyle/>
          <a:p>
            <a:r>
              <a:rPr lang="sv-SE" sz="1600" dirty="0" smtClean="0"/>
              <a:t>1/2</a:t>
            </a:r>
            <a:endParaRPr lang="en-US" sz="1600" dirty="0"/>
          </a:p>
        </p:txBody>
      </p:sp>
      <p:sp>
        <p:nvSpPr>
          <p:cNvPr id="79" name="Rectangle 78"/>
          <p:cNvSpPr/>
          <p:nvPr/>
        </p:nvSpPr>
        <p:spPr>
          <a:xfrm>
            <a:off x="10425640" y="3857180"/>
            <a:ext cx="575226" cy="6564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9770191" y="4553390"/>
            <a:ext cx="372218" cy="369332"/>
          </a:xfrm>
          <a:prstGeom prst="rect">
            <a:avLst/>
          </a:prstGeom>
          <a:noFill/>
        </p:spPr>
        <p:txBody>
          <a:bodyPr wrap="none" rtlCol="0">
            <a:spAutoFit/>
          </a:bodyPr>
          <a:lstStyle/>
          <a:p>
            <a:r>
              <a:rPr lang="sv-SE" dirty="0" smtClean="0"/>
              <a:t>-1</a:t>
            </a:r>
            <a:endParaRPr lang="en-US" dirty="0"/>
          </a:p>
        </p:txBody>
      </p:sp>
      <p:sp>
        <p:nvSpPr>
          <p:cNvPr id="81" name="TextBox 80"/>
          <p:cNvSpPr txBox="1"/>
          <p:nvPr/>
        </p:nvSpPr>
        <p:spPr>
          <a:xfrm>
            <a:off x="11431869" y="4532125"/>
            <a:ext cx="301686" cy="369332"/>
          </a:xfrm>
          <a:prstGeom prst="rect">
            <a:avLst/>
          </a:prstGeom>
          <a:noFill/>
        </p:spPr>
        <p:txBody>
          <a:bodyPr wrap="none" rtlCol="0">
            <a:spAutoFit/>
          </a:bodyPr>
          <a:lstStyle/>
          <a:p>
            <a:r>
              <a:rPr lang="sv-SE" dirty="0" smtClean="0"/>
              <a:t>2</a:t>
            </a:r>
            <a:endParaRPr lang="en-US" dirty="0"/>
          </a:p>
        </p:txBody>
      </p:sp>
      <p:sp>
        <p:nvSpPr>
          <p:cNvPr id="82" name="TextBox 81"/>
          <p:cNvSpPr txBox="1"/>
          <p:nvPr/>
        </p:nvSpPr>
        <p:spPr>
          <a:xfrm>
            <a:off x="9268194" y="4553390"/>
            <a:ext cx="372218" cy="369332"/>
          </a:xfrm>
          <a:prstGeom prst="rect">
            <a:avLst/>
          </a:prstGeom>
          <a:noFill/>
        </p:spPr>
        <p:txBody>
          <a:bodyPr wrap="none" rtlCol="0">
            <a:spAutoFit/>
          </a:bodyPr>
          <a:lstStyle/>
          <a:p>
            <a:r>
              <a:rPr lang="sv-SE" dirty="0" smtClean="0"/>
              <a:t>-2</a:t>
            </a:r>
            <a:endParaRPr lang="en-US" dirty="0"/>
          </a:p>
        </p:txBody>
      </p:sp>
      <p:cxnSp>
        <p:nvCxnSpPr>
          <p:cNvPr id="83" name="Straight Connector 82"/>
          <p:cNvCxnSpPr/>
          <p:nvPr/>
        </p:nvCxnSpPr>
        <p:spPr>
          <a:xfrm>
            <a:off x="10425640" y="41854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276553" y="4185424"/>
            <a:ext cx="29817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1295099" y="4141388"/>
            <a:ext cx="575226" cy="3533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905778" y="4211164"/>
            <a:ext cx="575226" cy="3245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4601826" y="4177368"/>
            <a:ext cx="575226" cy="3533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b</a:t>
            </a:r>
            <a:endParaRPr lang="en-US" dirty="0"/>
          </a:p>
        </p:txBody>
      </p:sp>
      <p:sp>
        <p:nvSpPr>
          <p:cNvPr id="88" name="Rectangle 87"/>
          <p:cNvSpPr/>
          <p:nvPr/>
        </p:nvSpPr>
        <p:spPr>
          <a:xfrm>
            <a:off x="7903125" y="4181949"/>
            <a:ext cx="575226" cy="3533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
          <p:cNvPicPr>
            <a:picLocks noChangeAspect="1" noChangeArrowheads="1"/>
          </p:cNvPicPr>
          <p:nvPr/>
        </p:nvPicPr>
        <p:blipFill>
          <a:blip r:embed="rId2">
            <a:extLst>
              <a:ext uri="{28A0092B-C50C-407E-A947-70E740481C1C}">
                <a14:useLocalDpi xmlns:a14="http://schemas.microsoft.com/office/drawing/2010/main" val="0"/>
              </a:ext>
            </a:extLst>
          </a:blip>
          <a:srcRect l="22221" t="69157" r="23334"/>
          <a:stretch>
            <a:fillRect/>
          </a:stretch>
        </p:blipFill>
        <p:spPr bwMode="auto">
          <a:xfrm>
            <a:off x="3753549" y="4938142"/>
            <a:ext cx="2416283" cy="70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16718" y="5809618"/>
            <a:ext cx="3706124" cy="1019459"/>
          </a:xfrm>
          <a:prstGeom prst="rect">
            <a:avLst/>
          </a:prstGeom>
          <a:noFill/>
        </p:spPr>
      </p:pic>
      <p:pic>
        <p:nvPicPr>
          <p:cNvPr id="97" name="Picture 7"/>
          <p:cNvPicPr>
            <a:picLocks noChangeAspect="1" noChangeArrowheads="1"/>
          </p:cNvPicPr>
          <p:nvPr/>
        </p:nvPicPr>
        <p:blipFill>
          <a:blip r:embed="rId4">
            <a:extLst>
              <a:ext uri="{28A0092B-C50C-407E-A947-70E740481C1C}">
                <a14:useLocalDpi xmlns:a14="http://schemas.microsoft.com/office/drawing/2010/main" val="0"/>
              </a:ext>
            </a:extLst>
          </a:blip>
          <a:srcRect l="22223" t="19876" r="16667"/>
          <a:stretch>
            <a:fillRect/>
          </a:stretch>
        </p:blipFill>
        <p:spPr>
          <a:xfrm>
            <a:off x="6514177" y="4842583"/>
            <a:ext cx="2865817" cy="840205"/>
          </a:xfrm>
          <a:prstGeom prst="rect">
            <a:avLst/>
          </a:prstGeom>
          <a:noFill/>
        </p:spPr>
      </p:pic>
      <p:sp>
        <p:nvSpPr>
          <p:cNvPr id="98" name="TextBox 97"/>
          <p:cNvSpPr txBox="1"/>
          <p:nvPr/>
        </p:nvSpPr>
        <p:spPr>
          <a:xfrm>
            <a:off x="141605" y="75306"/>
            <a:ext cx="2124075" cy="58477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Example</a:t>
            </a:r>
            <a:endParaRPr lang="en-US" sz="3200" b="1" dirty="0">
              <a:latin typeface="Times New Roman" panose="02020603050405020304" pitchFamily="18" charset="0"/>
              <a:cs typeface="Times New Roman" panose="02020603050405020304" pitchFamily="18" charset="0"/>
            </a:endParaRPr>
          </a:p>
        </p:txBody>
      </p:sp>
      <p:sp>
        <p:nvSpPr>
          <p:cNvPr id="99" name="Rectangle 3"/>
          <p:cNvSpPr txBox="1">
            <a:spLocks noChangeArrowheads="1"/>
          </p:cNvSpPr>
          <p:nvPr/>
        </p:nvSpPr>
        <p:spPr>
          <a:xfrm>
            <a:off x="674897" y="709669"/>
            <a:ext cx="11303000" cy="593810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C</a:t>
            </a:r>
            <a:r>
              <a:rPr lang="en-US" altLang="en-US" sz="2000" dirty="0" smtClean="0">
                <a:latin typeface="Times New Roman" panose="02020603050405020304" pitchFamily="18" charset="0"/>
                <a:cs typeface="Times New Roman" panose="02020603050405020304" pitchFamily="18" charset="0"/>
              </a:rPr>
              <a:t>ompute the convolution of f and g =f*g</a:t>
            </a: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                                                       f=                                                          g=</a:t>
            </a:r>
            <a:endParaRPr lang="en-US" alt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Reflect </a:t>
            </a:r>
            <a:r>
              <a:rPr lang="sv-SE" altLang="en-US" sz="2000" dirty="0" smtClean="0">
                <a:latin typeface="Times New Roman" panose="02020603050405020304" pitchFamily="18" charset="0"/>
                <a:cs typeface="Times New Roman" panose="02020603050405020304" pitchFamily="18" charset="0"/>
              </a:rPr>
              <a:t>the weight</a:t>
            </a: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function g</a:t>
            </a:r>
          </a:p>
          <a:p>
            <a:pPr marL="0" indent="0">
              <a:buFont typeface="Arial" panose="020B0604020202020204" pitchFamily="34" charset="0"/>
              <a:buNone/>
            </a:pPr>
            <a:endParaRPr lang="sv-SE" alt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Slide g </a:t>
            </a:r>
          </a:p>
          <a:p>
            <a:pPr marL="0" indent="0">
              <a:buFont typeface="Arial" panose="020B0604020202020204" pitchFamily="34" charset="0"/>
              <a:buNone/>
            </a:pPr>
            <a:endParaRPr lang="sv-SE" alt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sv-SE" alt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sv-SE" alt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sv-SE" alt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sv-SE" altLang="en-US" sz="2000" dirty="0">
              <a:latin typeface="Times New Roman" panose="02020603050405020304" pitchFamily="18" charset="0"/>
              <a:cs typeface="Times New Roman" panose="02020603050405020304" pitchFamily="18" charset="0"/>
            </a:endParaRPr>
          </a:p>
          <a:p>
            <a:pPr marL="0" indent="0">
              <a:buNone/>
            </a:pPr>
            <a:r>
              <a:rPr lang="sv-SE" altLang="en-US" sz="2000" dirty="0" smtClean="0">
                <a:latin typeface="Times New Roman" panose="02020603050405020304" pitchFamily="18" charset="0"/>
                <a:cs typeface="Times New Roman" panose="02020603050405020304" pitchFamily="18" charset="0"/>
              </a:rPr>
              <a:t>                 f*g  = 0										</a:t>
            </a:r>
            <a:r>
              <a:rPr lang="sv-SE" altLang="en-US" sz="2000" dirty="0">
                <a:latin typeface="Times New Roman" panose="02020603050405020304" pitchFamily="18" charset="0"/>
                <a:cs typeface="Times New Roman" panose="02020603050405020304" pitchFamily="18" charset="0"/>
              </a:rPr>
              <a:t>f*g  = 0</a:t>
            </a:r>
          </a:p>
          <a:p>
            <a:pPr marL="0" indent="0">
              <a:buFont typeface="Arial" panose="020B0604020202020204" pitchFamily="34" charset="0"/>
              <a:buNone/>
            </a:pPr>
            <a:endParaRPr lang="sv-SE" alt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Result</a:t>
            </a:r>
            <a:endParaRPr lang="sv-SE" alt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sv-SE" altLang="en-US"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sv-SE" altLang="en-US" sz="2000" dirty="0" smtClean="0">
                <a:latin typeface="Times New Roman" panose="02020603050405020304" pitchFamily="18" charset="0"/>
                <a:cs typeface="Times New Roman" panose="02020603050405020304" pitchFamily="18" charset="0"/>
              </a:rPr>
              <a:t> </a:t>
            </a:r>
            <a:endParaRPr lang="sv-SE" altLang="en-US" sz="1800" dirty="0"/>
          </a:p>
        </p:txBody>
      </p:sp>
      <p:sp>
        <p:nvSpPr>
          <p:cNvPr id="91" name="TextBox 90"/>
          <p:cNvSpPr txBox="1"/>
          <p:nvPr/>
        </p:nvSpPr>
        <p:spPr>
          <a:xfrm>
            <a:off x="5019651" y="4494692"/>
            <a:ext cx="284052" cy="369332"/>
          </a:xfrm>
          <a:prstGeom prst="rect">
            <a:avLst/>
          </a:prstGeom>
          <a:noFill/>
        </p:spPr>
        <p:txBody>
          <a:bodyPr wrap="none" rtlCol="0">
            <a:spAutoFit/>
          </a:bodyPr>
          <a:lstStyle/>
          <a:p>
            <a:r>
              <a:rPr lang="sv-SE" dirty="0" smtClean="0"/>
              <a:t>x</a:t>
            </a:r>
            <a:endParaRPr lang="en-US" dirty="0"/>
          </a:p>
        </p:txBody>
      </p:sp>
      <p:sp>
        <p:nvSpPr>
          <p:cNvPr id="92" name="TextBox 91"/>
          <p:cNvSpPr txBox="1"/>
          <p:nvPr/>
        </p:nvSpPr>
        <p:spPr>
          <a:xfrm>
            <a:off x="8328456" y="4494633"/>
            <a:ext cx="284052" cy="369332"/>
          </a:xfrm>
          <a:prstGeom prst="rect">
            <a:avLst/>
          </a:prstGeom>
          <a:noFill/>
        </p:spPr>
        <p:txBody>
          <a:bodyPr wrap="none" rtlCol="0">
            <a:spAutoFit/>
          </a:bodyPr>
          <a:lstStyle/>
          <a:p>
            <a:r>
              <a:rPr lang="sv-SE" dirty="0" smtClean="0"/>
              <a:t>x</a:t>
            </a:r>
            <a:endParaRPr lang="en-US" dirty="0"/>
          </a:p>
        </p:txBody>
      </p:sp>
      <p:sp>
        <p:nvSpPr>
          <p:cNvPr id="93" name="TextBox 92"/>
          <p:cNvSpPr txBox="1"/>
          <p:nvPr/>
        </p:nvSpPr>
        <p:spPr>
          <a:xfrm>
            <a:off x="7624586" y="4520702"/>
            <a:ext cx="492443" cy="369332"/>
          </a:xfrm>
          <a:prstGeom prst="rect">
            <a:avLst/>
          </a:prstGeom>
          <a:noFill/>
        </p:spPr>
        <p:txBody>
          <a:bodyPr wrap="none" rtlCol="0">
            <a:spAutoFit/>
          </a:bodyPr>
          <a:lstStyle/>
          <a:p>
            <a:r>
              <a:rPr lang="sv-SE" dirty="0" smtClean="0"/>
              <a:t>X-1</a:t>
            </a:r>
            <a:endParaRPr lang="en-US" dirty="0"/>
          </a:p>
        </p:txBody>
      </p:sp>
      <p:sp>
        <p:nvSpPr>
          <p:cNvPr id="94" name="TextBox 93"/>
          <p:cNvSpPr txBox="1"/>
          <p:nvPr/>
        </p:nvSpPr>
        <p:spPr>
          <a:xfrm>
            <a:off x="4641788" y="4514033"/>
            <a:ext cx="301686" cy="369332"/>
          </a:xfrm>
          <a:prstGeom prst="rect">
            <a:avLst/>
          </a:prstGeom>
          <a:noFill/>
        </p:spPr>
        <p:txBody>
          <a:bodyPr wrap="none" rtlCol="0">
            <a:spAutoFit/>
          </a:bodyPr>
          <a:lstStyle/>
          <a:p>
            <a:r>
              <a:rPr lang="sv-SE" dirty="0" smtClean="0"/>
              <a:t>0</a:t>
            </a:r>
            <a:endParaRPr lang="en-US" dirty="0"/>
          </a:p>
        </p:txBody>
      </p:sp>
      <p:sp>
        <p:nvSpPr>
          <p:cNvPr id="95" name="TextBox 94"/>
          <p:cNvSpPr txBox="1"/>
          <p:nvPr/>
        </p:nvSpPr>
        <p:spPr>
          <a:xfrm>
            <a:off x="5375479" y="4620692"/>
            <a:ext cx="301686" cy="369332"/>
          </a:xfrm>
          <a:prstGeom prst="rect">
            <a:avLst/>
          </a:prstGeom>
          <a:noFill/>
        </p:spPr>
        <p:txBody>
          <a:bodyPr wrap="none" rtlCol="0">
            <a:spAutoFit/>
          </a:bodyPr>
          <a:lstStyle/>
          <a:p>
            <a:r>
              <a:rPr lang="sv-SE" dirty="0" smtClean="0"/>
              <a:t>1</a:t>
            </a:r>
            <a:endParaRPr lang="en-US" dirty="0"/>
          </a:p>
        </p:txBody>
      </p:sp>
      <p:sp>
        <p:nvSpPr>
          <p:cNvPr id="96" name="TextBox 95"/>
          <p:cNvSpPr txBox="1"/>
          <p:nvPr/>
        </p:nvSpPr>
        <p:spPr>
          <a:xfrm>
            <a:off x="7919210" y="4179453"/>
            <a:ext cx="301686" cy="369332"/>
          </a:xfrm>
          <a:prstGeom prst="rect">
            <a:avLst/>
          </a:prstGeom>
          <a:noFill/>
        </p:spPr>
        <p:txBody>
          <a:bodyPr wrap="none" rtlCol="0">
            <a:spAutoFit/>
          </a:bodyPr>
          <a:lstStyle/>
          <a:p>
            <a:r>
              <a:rPr lang="sv-SE" b="1" dirty="0" smtClean="0"/>
              <a:t>¤</a:t>
            </a:r>
            <a:endParaRPr lang="en-US" b="1" dirty="0"/>
          </a:p>
        </p:txBody>
      </p:sp>
    </p:spTree>
    <p:extLst>
      <p:ext uri="{BB962C8B-B14F-4D97-AF65-F5344CB8AC3E}">
        <p14:creationId xmlns:p14="http://schemas.microsoft.com/office/powerpoint/2010/main" val="3423234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5821" y="2547210"/>
            <a:ext cx="6731707" cy="1569660"/>
          </a:xfrm>
          <a:prstGeom prst="rect">
            <a:avLst/>
          </a:prstGeom>
          <a:noFill/>
        </p:spPr>
        <p:txBody>
          <a:bodyPr wrap="square" rtlCol="0">
            <a:spAutoFit/>
          </a:bodyPr>
          <a:lstStyle/>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To be continued</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947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451" y="-57873"/>
            <a:ext cx="11818793" cy="7048083"/>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Structure of Lectures in week 6</a:t>
            </a:r>
          </a:p>
          <a:p>
            <a:r>
              <a:rPr lang="sv-SE" dirty="0" smtClean="0">
                <a:latin typeface="Times New Roman" panose="02020603050405020304" pitchFamily="18" charset="0"/>
                <a:cs typeface="Times New Roman" panose="02020603050405020304" pitchFamily="18" charset="0"/>
              </a:rPr>
              <a:t>                                                                                                                                       </a:t>
            </a:r>
            <a:r>
              <a:rPr lang="sv-SE" sz="2400" b="1" dirty="0" smtClean="0">
                <a:solidFill>
                  <a:srgbClr val="00B050"/>
                </a:solidFill>
                <a:latin typeface="Times New Roman" panose="02020603050405020304" pitchFamily="18" charset="0"/>
                <a:cs typeface="Times New Roman" panose="02020603050405020304" pitchFamily="18" charset="0"/>
              </a:rPr>
              <a:t> </a:t>
            </a:r>
            <a:endParaRPr lang="sv-SE" sz="2400" b="1" dirty="0">
              <a:solidFill>
                <a:srgbClr val="00B050"/>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L1  Fundamentals of</a:t>
            </a: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Neural Networks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McCulloch and Pitts</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Supervised learning         </a:t>
            </a:r>
            <a:r>
              <a:rPr lang="sv-SE" dirty="0" smtClean="0">
                <a:solidFill>
                  <a:schemeClr val="tx2"/>
                </a:solidFill>
                <a:latin typeface="Times New Roman" panose="02020603050405020304" pitchFamily="18" charset="0"/>
                <a:cs typeface="Times New Roman" panose="02020603050405020304" pitchFamily="18" charset="0"/>
              </a:rPr>
              <a:t>L2     </a:t>
            </a:r>
            <a:r>
              <a:rPr lang="sv-SE" dirty="0" smtClean="0">
                <a:solidFill>
                  <a:schemeClr val="accent5">
                    <a:lumMod val="50000"/>
                  </a:schemeClr>
                </a:solidFill>
                <a:latin typeface="Times New Roman" panose="02020603050405020304" pitchFamily="18" charset="0"/>
                <a:cs typeface="Times New Roman" panose="02020603050405020304" pitchFamily="18" charset="0"/>
              </a:rPr>
              <a:t>Perceptrons      </a:t>
            </a:r>
            <a:r>
              <a:rPr lang="sv-SE" dirty="0" smtClean="0">
                <a:solidFill>
                  <a:srgbClr val="FF0000"/>
                </a:solidFill>
                <a:latin typeface="Times New Roman" panose="02020603050405020304" pitchFamily="18" charset="0"/>
                <a:cs typeface="Times New Roman" panose="02020603050405020304" pitchFamily="18" charset="0"/>
              </a:rPr>
              <a:t>Linear</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L6 Hebbian Learning and</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Associative Memory</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regression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L3 och L4   Feed forward multiple layer          </a:t>
            </a:r>
            <a:r>
              <a:rPr lang="sv-SE" dirty="0" smtClean="0">
                <a:solidFill>
                  <a:srgbClr val="FF0000"/>
                </a:solidFill>
                <a:latin typeface="Times New Roman" panose="02020603050405020304" pitchFamily="18" charset="0"/>
                <a:cs typeface="Times New Roman" panose="02020603050405020304" pitchFamily="18" charset="0"/>
              </a:rPr>
              <a:t>Reinforcement</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and Backpropagation      </a:t>
            </a:r>
            <a:r>
              <a:rPr lang="sv-SE" dirty="0" smtClean="0">
                <a:solidFill>
                  <a:srgbClr val="FF0000"/>
                </a:solidFill>
                <a:latin typeface="Times New Roman" panose="02020603050405020304" pitchFamily="18" charset="0"/>
                <a:cs typeface="Times New Roman" panose="02020603050405020304" pitchFamily="18" charset="0"/>
              </a:rPr>
              <a:t>learning</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Unsupervised learning</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L5 Recurrent Neural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Sequence and</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L7  Hopfield </a:t>
            </a:r>
            <a:r>
              <a:rPr lang="sv-SE" dirty="0">
                <a:solidFill>
                  <a:schemeClr val="accent5">
                    <a:lumMod val="50000"/>
                  </a:schemeClr>
                </a:solidFill>
                <a:latin typeface="Times New Roman" panose="02020603050405020304" pitchFamily="18" charset="0"/>
                <a:cs typeface="Times New Roman" panose="02020603050405020304" pitchFamily="18" charset="0"/>
              </a:rPr>
              <a:t>Networks and </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rgbClr val="FF0000"/>
                </a:solidFill>
                <a:latin typeface="Times New Roman" panose="02020603050405020304" pitchFamily="18" charset="0"/>
                <a:cs typeface="Times New Roman" panose="02020603050405020304" pitchFamily="18" charset="0"/>
              </a:rPr>
              <a:t>Perception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(RNN)	</a:t>
            </a:r>
            <a:r>
              <a:rPr lang="sv-SE" dirty="0" smtClean="0">
                <a:solidFill>
                  <a:srgbClr val="FF0000"/>
                </a:solidFill>
                <a:latin typeface="Times New Roman" panose="02020603050405020304" pitchFamily="18" charset="0"/>
                <a:cs typeface="Times New Roman" panose="02020603050405020304" pitchFamily="18" charset="0"/>
              </a:rPr>
              <a:t>temporal data</a:t>
            </a:r>
            <a:r>
              <a:rPr lang="sv-SE" dirty="0" smtClean="0">
                <a:solidFill>
                  <a:schemeClr val="accent5">
                    <a:lumMod val="50000"/>
                  </a:schemeClr>
                </a:solidFill>
                <a:latin typeface="Times New Roman" panose="02020603050405020304" pitchFamily="18" charset="0"/>
                <a:cs typeface="Times New Roman" panose="02020603050405020304" pitchFamily="18" charset="0"/>
              </a:rPr>
              <a:t>		       Boltzman </a:t>
            </a:r>
            <a:r>
              <a:rPr lang="sv-SE" dirty="0">
                <a:solidFill>
                  <a:schemeClr val="accent5">
                    <a:lumMod val="50000"/>
                  </a:schemeClr>
                </a:solidFill>
                <a:latin typeface="Times New Roman" panose="02020603050405020304" pitchFamily="18" charset="0"/>
                <a:cs typeface="Times New Roman" panose="02020603050405020304" pitchFamily="18" charset="0"/>
              </a:rPr>
              <a:t>Machines</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L8  Convolutional Neural</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(CNN)</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L9 Deep Learning and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recent developments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b="1" dirty="0" smtClean="0">
                <a:solidFill>
                  <a:srgbClr val="00B050"/>
                </a:solidFill>
                <a:latin typeface="Times New Roman" panose="02020603050405020304" pitchFamily="18" charset="0"/>
                <a:cs typeface="Times New Roman" panose="02020603050405020304" pitchFamily="18" charset="0"/>
              </a:rPr>
              <a:t>We are here now</a:t>
            </a: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433104" y="1990846"/>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493134" y="3846653"/>
            <a:ext cx="1483489" cy="1188334"/>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4324" y="3846653"/>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47925" y="1886673"/>
            <a:ext cx="2616399" cy="59030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7672" y="2781782"/>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522" y="5541379"/>
            <a:ext cx="787078" cy="489031"/>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53559" y="5052348"/>
            <a:ext cx="2210765" cy="885465"/>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5898" y="501762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306046" y="3113590"/>
            <a:ext cx="0" cy="121919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612672" y="5860922"/>
            <a:ext cx="752684" cy="509700"/>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606858" y="585627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907599" y="5856276"/>
            <a:ext cx="1724575" cy="646331"/>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Development of</a:t>
            </a:r>
          </a:p>
          <a:p>
            <a:r>
              <a:rPr lang="sv-SE" b="1" dirty="0">
                <a:latin typeface="Times New Roman" panose="02020603050405020304" pitchFamily="18" charset="0"/>
                <a:cs typeface="Times New Roman" panose="02020603050405020304" pitchFamily="18" charset="0"/>
              </a:rPr>
              <a:t>t</a:t>
            </a:r>
            <a:r>
              <a:rPr lang="sv-SE" b="1" dirty="0" smtClean="0">
                <a:latin typeface="Times New Roman" panose="02020603050405020304" pitchFamily="18" charset="0"/>
                <a:cs typeface="Times New Roman" panose="02020603050405020304" pitchFamily="18" charset="0"/>
              </a:rPr>
              <a:t>he ANN field</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508397" y="6488668"/>
            <a:ext cx="2820516" cy="369332"/>
          </a:xfrm>
          <a:prstGeom prst="rect">
            <a:avLst/>
          </a:prstGeom>
        </p:spPr>
        <p:txBody>
          <a:bodyPr wrap="none">
            <a:spAutoFit/>
          </a:bodyPr>
          <a:lstStyle/>
          <a:p>
            <a:r>
              <a:rPr lang="sv-SE" dirty="0">
                <a:solidFill>
                  <a:schemeClr val="accent5">
                    <a:lumMod val="50000"/>
                  </a:schemeClr>
                </a:solidFill>
                <a:latin typeface="Times New Roman" panose="02020603050405020304" pitchFamily="18" charset="0"/>
                <a:cs typeface="Times New Roman" panose="02020603050405020304" pitchFamily="18" charset="0"/>
              </a:rPr>
              <a:t>L10 Tutorial on assignments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181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312738"/>
            <a:ext cx="7454900" cy="627864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Convolutional </a:t>
            </a:r>
            <a:r>
              <a:rPr lang="en-US" sz="3200" b="1" dirty="0">
                <a:latin typeface="Times New Roman" panose="02020603050405020304" pitchFamily="18" charset="0"/>
                <a:cs typeface="Times New Roman" panose="02020603050405020304" pitchFamily="18" charset="0"/>
              </a:rPr>
              <a:t>N</a:t>
            </a:r>
            <a:r>
              <a:rPr lang="en-US" sz="3200" b="1" dirty="0" smtClean="0">
                <a:latin typeface="Times New Roman" panose="02020603050405020304" pitchFamily="18" charset="0"/>
                <a:cs typeface="Times New Roman" panose="02020603050405020304" pitchFamily="18" charset="0"/>
              </a:rPr>
              <a:t>eural </a:t>
            </a:r>
            <a:r>
              <a:rPr lang="en-US" sz="3200" b="1" dirty="0">
                <a:latin typeface="Times New Roman" panose="02020603050405020304" pitchFamily="18" charset="0"/>
                <a:cs typeface="Times New Roman" panose="02020603050405020304" pitchFamily="18" charset="0"/>
              </a:rPr>
              <a:t>N</a:t>
            </a:r>
            <a:r>
              <a:rPr lang="en-US" sz="3200" b="1" dirty="0" smtClean="0">
                <a:latin typeface="Times New Roman" panose="02020603050405020304" pitchFamily="18" charset="0"/>
                <a:cs typeface="Times New Roman" panose="02020603050405020304" pitchFamily="18" charset="0"/>
              </a:rPr>
              <a:t>etwork</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(CNN)</a:t>
            </a:r>
          </a:p>
          <a:p>
            <a:endParaRPr lang="en-US" sz="28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Convolutional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eural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etwork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is a class of </a:t>
            </a:r>
            <a:r>
              <a:rPr lang="en-US" dirty="0" smtClean="0">
                <a:latin typeface="Times New Roman" panose="02020603050405020304" pitchFamily="18" charset="0"/>
                <a:cs typeface="Times New Roman" panose="02020603050405020304" pitchFamily="18" charset="0"/>
              </a:rPr>
              <a:t>ANNs.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CNN was developed primarily </a:t>
            </a:r>
            <a:r>
              <a:rPr lang="en-US" dirty="0" smtClean="0">
                <a:latin typeface="Times New Roman" panose="02020603050405020304" pitchFamily="18" charset="0"/>
                <a:cs typeface="Times New Roman" panose="02020603050405020304" pitchFamily="18" charset="0"/>
              </a:rPr>
              <a:t>triggered by </a:t>
            </a:r>
            <a:r>
              <a:rPr lang="en-US" dirty="0" smtClean="0">
                <a:latin typeface="Times New Roman" panose="02020603050405020304" pitchFamily="18" charset="0"/>
                <a:cs typeface="Times New Roman" panose="02020603050405020304" pitchFamily="18" charset="0"/>
              </a:rPr>
              <a:t>the challenges of image recognition.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CNN architectures are strongly </a:t>
            </a:r>
            <a:r>
              <a:rPr lang="en-US" dirty="0" smtClean="0">
                <a:latin typeface="Times New Roman" panose="02020603050405020304" pitchFamily="18" charset="0"/>
                <a:cs typeface="Times New Roman" panose="02020603050405020304" pitchFamily="18" charset="0"/>
              </a:rPr>
              <a:t>influenced </a:t>
            </a:r>
            <a:r>
              <a:rPr lang="en-US" dirty="0" smtClean="0">
                <a:latin typeface="Times New Roman" panose="02020603050405020304" pitchFamily="18" charset="0"/>
                <a:cs typeface="Times New Roman" panose="02020603050405020304" pitchFamily="18" charset="0"/>
              </a:rPr>
              <a:t>by our current neuro science models of the </a:t>
            </a:r>
            <a:r>
              <a:rPr lang="en-US" dirty="0">
                <a:latin typeface="Times New Roman" panose="02020603050405020304" pitchFamily="18" charset="0"/>
                <a:cs typeface="Times New Roman" panose="02020603050405020304" pitchFamily="18" charset="0"/>
              </a:rPr>
              <a:t>organization of </a:t>
            </a:r>
            <a:r>
              <a:rPr lang="en-US" dirty="0" smtClean="0">
                <a:latin typeface="Times New Roman" panose="02020603050405020304" pitchFamily="18" charset="0"/>
                <a:cs typeface="Times New Roman" panose="02020603050405020304" pitchFamily="18" charset="0"/>
              </a:rPr>
              <a:t> human and animal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visual perception.</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central convolution  mechanisms of CNN are inspired by </a:t>
            </a:r>
            <a:r>
              <a:rPr lang="en-US" dirty="0" smtClean="0">
                <a:latin typeface="Times New Roman" panose="02020603050405020304" pitchFamily="18" charset="0"/>
                <a:cs typeface="Times New Roman" panose="02020603050405020304" pitchFamily="18" charset="0"/>
              </a:rPr>
              <a:t>receptive fields </a:t>
            </a:r>
            <a:r>
              <a:rPr lang="en-US" dirty="0" smtClean="0">
                <a:latin typeface="Times New Roman" panose="02020603050405020304" pitchFamily="18" charset="0"/>
                <a:cs typeface="Times New Roman" panose="02020603050405020304" pitchFamily="18" charset="0"/>
              </a:rPr>
              <a:t>and their direct connections to specific neuron structures.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implementation of these mechanisms are based on the concept of convolution function in mathematics.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CNNs use relatively little pre-processing compared to other image classification algorithms.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means that the network learns the filters that in traditional algorithms were hand-engineered.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independence from prior knowledge and human effort in </a:t>
            </a:r>
            <a:r>
              <a:rPr lang="en-US" dirty="0" smtClean="0">
                <a:latin typeface="Times New Roman" panose="02020603050405020304" pitchFamily="18" charset="0"/>
                <a:cs typeface="Times New Roman" panose="02020603050405020304" pitchFamily="18" charset="0"/>
              </a:rPr>
              <a:t>feature design is </a:t>
            </a:r>
            <a:r>
              <a:rPr lang="en-US" dirty="0">
                <a:latin typeface="Times New Roman" panose="02020603050405020304" pitchFamily="18" charset="0"/>
                <a:cs typeface="Times New Roman" panose="02020603050405020304" pitchFamily="18" charset="0"/>
              </a:rPr>
              <a:t>a major advantage.</a:t>
            </a:r>
          </a:p>
        </p:txBody>
      </p:sp>
    </p:spTree>
    <p:extLst>
      <p:ext uri="{BB962C8B-B14F-4D97-AF65-F5344CB8AC3E}">
        <p14:creationId xmlns:p14="http://schemas.microsoft.com/office/powerpoint/2010/main" val="1031956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2910" y="286658"/>
            <a:ext cx="8273667" cy="5878532"/>
          </a:xfrm>
          <a:prstGeom prst="rect">
            <a:avLst/>
          </a:prstGeom>
        </p:spPr>
        <p:txBody>
          <a:bodyPr wrap="square">
            <a:spAutoFit/>
          </a:bodyPr>
          <a:lstStyle/>
          <a:p>
            <a:r>
              <a:rPr lang="en-US" sz="3200" b="1" dirty="0" smtClean="0">
                <a:solidFill>
                  <a:srgbClr val="222222"/>
                </a:solidFill>
                <a:latin typeface="Times New Roman" panose="02020603050405020304" pitchFamily="18" charset="0"/>
                <a:cs typeface="Times New Roman" panose="02020603050405020304" pitchFamily="18" charset="0"/>
              </a:rPr>
              <a:t>Image Recognition</a:t>
            </a:r>
          </a:p>
          <a:p>
            <a:endParaRPr lang="en-US" sz="2000" dirty="0">
              <a:solidFill>
                <a:srgbClr val="22222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classical problem in computer vision is that of determining whether or not the image data contains some specific object, feature, or activity. Different varieties of the recognition problem </a:t>
            </a:r>
            <a:r>
              <a:rPr lang="en-US" dirty="0" smtClean="0">
                <a:latin typeface="Times New Roman" panose="02020603050405020304" pitchFamily="18" charset="0"/>
                <a:cs typeface="Times New Roman" panose="02020603050405020304" pitchFamily="18" charset="0"/>
              </a:rPr>
              <a:t>are: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 recognition or </a:t>
            </a:r>
            <a:r>
              <a:rPr lang="en-US" b="1" dirty="0" smtClean="0">
                <a:latin typeface="Times New Roman" panose="02020603050405020304" pitchFamily="18" charset="0"/>
                <a:cs typeface="Times New Roman" panose="02020603050405020304" pitchFamily="18" charset="0"/>
              </a:rPr>
              <a:t>object </a:t>
            </a: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 one or several pre-specified or learned objects or object classes can be recognized, usually together with their 2D positions in the image or 3D poses in the scene.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Identification</a:t>
            </a:r>
            <a:r>
              <a:rPr lang="en-US" dirty="0">
                <a:latin typeface="Times New Roman" panose="02020603050405020304" pitchFamily="18" charset="0"/>
                <a:cs typeface="Times New Roman" panose="02020603050405020304" pitchFamily="18" charset="0"/>
              </a:rPr>
              <a:t> – an individual instance of an object is recognized. Examples include identification of a specific person's face or fingerprint, identification of handwritten </a:t>
            </a:r>
            <a:r>
              <a:rPr lang="en-US" dirty="0" smtClean="0">
                <a:latin typeface="Times New Roman" panose="02020603050405020304" pitchFamily="18" charset="0"/>
                <a:cs typeface="Times New Roman" panose="02020603050405020304" pitchFamily="18" charset="0"/>
              </a:rPr>
              <a:t>digits or letters  </a:t>
            </a:r>
            <a:r>
              <a:rPr lang="en-US" dirty="0">
                <a:latin typeface="Times New Roman" panose="02020603050405020304" pitchFamily="18" charset="0"/>
                <a:cs typeface="Times New Roman" panose="02020603050405020304" pitchFamily="18" charset="0"/>
              </a:rPr>
              <a:t>or identification of a specific </a:t>
            </a:r>
            <a:r>
              <a:rPr lang="en-US" dirty="0" smtClean="0">
                <a:latin typeface="Times New Roman" panose="02020603050405020304" pitchFamily="18" charset="0"/>
                <a:cs typeface="Times New Roman" panose="02020603050405020304" pitchFamily="18" charset="0"/>
              </a:rPr>
              <a:t>object.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Detection</a:t>
            </a:r>
            <a:r>
              <a:rPr lang="en-US" dirty="0">
                <a:latin typeface="Times New Roman" panose="02020603050405020304" pitchFamily="18" charset="0"/>
                <a:cs typeface="Times New Roman" panose="02020603050405020304" pitchFamily="18" charset="0"/>
              </a:rPr>
              <a:t> – the image data are scanned for a specific condition. Examples include detection of possible abnormal cells or tissues in medical images or detection of a vehicle in an automatic road toll system. Detection based on relatively simple and fast computations is sometimes used for finding smaller regions of interesting image data which can be further analyzed by more computationally demanding techniques to produce a correct interpretation.</a:t>
            </a:r>
          </a:p>
        </p:txBody>
      </p:sp>
    </p:spTree>
    <p:extLst>
      <p:ext uri="{BB962C8B-B14F-4D97-AF65-F5344CB8AC3E}">
        <p14:creationId xmlns:p14="http://schemas.microsoft.com/office/powerpoint/2010/main" val="4163893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229" y="424773"/>
            <a:ext cx="8083732" cy="5406608"/>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ImageNet</a:t>
            </a:r>
          </a:p>
          <a:p>
            <a:endParaRPr lang="sv-SE"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ImageNet project is a large visual </a:t>
            </a:r>
            <a:r>
              <a:rPr lang="en-US" sz="2000" dirty="0" smtClean="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designed for use in visual object recognition software research.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More </a:t>
            </a:r>
            <a:r>
              <a:rPr lang="en-US" sz="2000" dirty="0">
                <a:latin typeface="Times New Roman" panose="02020603050405020304" pitchFamily="18" charset="0"/>
                <a:cs typeface="Times New Roman" panose="02020603050405020304" pitchFamily="18" charset="0"/>
              </a:rPr>
              <a:t>than 14 </a:t>
            </a:r>
            <a:r>
              <a:rPr lang="en-US" sz="2000" dirty="0" smtClean="0">
                <a:latin typeface="Times New Roman" panose="02020603050405020304" pitchFamily="18" charset="0"/>
                <a:cs typeface="Times New Roman" panose="02020603050405020304" pitchFamily="18" charset="0"/>
              </a:rPr>
              <a:t>million </a:t>
            </a:r>
            <a:r>
              <a:rPr lang="en-US" sz="2000" dirty="0">
                <a:latin typeface="Times New Roman" panose="02020603050405020304" pitchFamily="18" charset="0"/>
                <a:cs typeface="Times New Roman" panose="02020603050405020304" pitchFamily="18" charset="0"/>
              </a:rPr>
              <a:t>images have been hand-annotated by the project to indicate what objects are </a:t>
            </a:r>
            <a:r>
              <a:rPr lang="en-US" sz="2000" dirty="0" smtClean="0">
                <a:latin typeface="Times New Roman" panose="02020603050405020304" pitchFamily="18" charset="0"/>
                <a:cs typeface="Times New Roman" panose="02020603050405020304" pitchFamily="18" charset="0"/>
              </a:rPr>
              <a:t>pictured.</a:t>
            </a:r>
          </a:p>
          <a:p>
            <a:endParaRPr lang="en-US" sz="2000" baseline="30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ImageNet </a:t>
            </a:r>
            <a:r>
              <a:rPr lang="en-US" sz="2000" dirty="0">
                <a:latin typeface="Times New Roman" panose="02020603050405020304" pitchFamily="18" charset="0"/>
                <a:cs typeface="Times New Roman" panose="02020603050405020304" pitchFamily="18" charset="0"/>
              </a:rPr>
              <a:t>contains more than 20,000 </a:t>
            </a:r>
            <a:r>
              <a:rPr lang="en-US" sz="2000" dirty="0" smtClean="0">
                <a:latin typeface="Times New Roman" panose="02020603050405020304" pitchFamily="18" charset="0"/>
                <a:cs typeface="Times New Roman" panose="02020603050405020304" pitchFamily="18" charset="0"/>
              </a:rPr>
              <a:t>categories </a:t>
            </a:r>
            <a:r>
              <a:rPr lang="en-US" sz="2000" dirty="0">
                <a:latin typeface="Times New Roman" panose="02020603050405020304" pitchFamily="18" charset="0"/>
                <a:cs typeface="Times New Roman" panose="02020603050405020304" pitchFamily="18" charset="0"/>
              </a:rPr>
              <a:t>with a typical </a:t>
            </a:r>
            <a:r>
              <a:rPr lang="en-US" sz="2000" dirty="0" smtClean="0">
                <a:latin typeface="Times New Roman" panose="02020603050405020304" pitchFamily="18" charset="0"/>
                <a:cs typeface="Times New Roman" panose="02020603050405020304" pitchFamily="18" charset="0"/>
              </a:rPr>
              <a:t>category consisting </a:t>
            </a:r>
            <a:r>
              <a:rPr lang="en-US" sz="2000" dirty="0">
                <a:latin typeface="Times New Roman" panose="02020603050405020304" pitchFamily="18" charset="0"/>
                <a:cs typeface="Times New Roman" panose="02020603050405020304" pitchFamily="18" charset="0"/>
              </a:rPr>
              <a:t>of several hundred images</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Since </a:t>
            </a:r>
            <a:r>
              <a:rPr lang="en-US" sz="2000" dirty="0">
                <a:latin typeface="Times New Roman" panose="02020603050405020304" pitchFamily="18" charset="0"/>
                <a:cs typeface="Times New Roman" panose="02020603050405020304" pitchFamily="18" charset="0"/>
              </a:rPr>
              <a:t>2010, the ImageNet project runs an annual software contest, the ImageNet Large Scale Visual Recognition Challenge (ILSVRC), where software programs compete to correctly classify and detect objects and scenes. The challenge uses a </a:t>
            </a:r>
            <a:r>
              <a:rPr lang="en-US" sz="2000" dirty="0" smtClean="0">
                <a:latin typeface="Times New Roman" panose="02020603050405020304" pitchFamily="18" charset="0"/>
                <a:cs typeface="Times New Roman" panose="02020603050405020304" pitchFamily="18" charset="0"/>
              </a:rPr>
              <a:t>specially selected list </a:t>
            </a:r>
            <a:r>
              <a:rPr lang="en-US" sz="2000" dirty="0">
                <a:latin typeface="Times New Roman" panose="02020603050405020304" pitchFamily="18" charset="0"/>
                <a:cs typeface="Times New Roman" panose="02020603050405020304" pitchFamily="18" charset="0"/>
              </a:rPr>
              <a:t>of one thousand non-overlapping classes</a:t>
            </a:r>
            <a:r>
              <a:rPr lang="en-US" sz="2000" dirty="0" smtClean="0">
                <a:latin typeface="Times New Roman" panose="02020603050405020304" pitchFamily="18" charset="0"/>
                <a:cs typeface="Times New Roman" panose="02020603050405020304" pitchFamily="18" charset="0"/>
              </a:rPr>
              <a:t>.</a:t>
            </a:r>
            <a:endParaRPr lang="en-US" sz="200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046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161279" y="3017520"/>
            <a:ext cx="2763519" cy="133096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p:cNvSpPr/>
          <p:nvPr/>
        </p:nvSpPr>
        <p:spPr>
          <a:xfrm>
            <a:off x="5713066" y="1731519"/>
            <a:ext cx="2206495" cy="133096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Rectangle 22"/>
          <p:cNvSpPr/>
          <p:nvPr/>
        </p:nvSpPr>
        <p:spPr>
          <a:xfrm>
            <a:off x="3495040" y="1731519"/>
            <a:ext cx="2223264" cy="1330960"/>
          </a:xfrm>
          <a:prstGeom prst="rect">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3495040" y="3062478"/>
            <a:ext cx="1666240" cy="1286001"/>
          </a:xfrm>
          <a:prstGeom prst="rect">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p:cNvSpPr txBox="1"/>
          <p:nvPr/>
        </p:nvSpPr>
        <p:spPr>
          <a:xfrm>
            <a:off x="538343" y="3145135"/>
            <a:ext cx="10952754" cy="923330"/>
          </a:xfrm>
          <a:prstGeom prst="rect">
            <a:avLst/>
          </a:prstGeom>
          <a:noFill/>
        </p:spPr>
        <p:txBody>
          <a:bodyPr wrap="square" rtlCol="0">
            <a:spAutoFit/>
          </a:bodyPr>
          <a:lstStyle/>
          <a:p>
            <a:r>
              <a:rPr lang="sv-SE" b="1" dirty="0" smtClean="0">
                <a:latin typeface="Times New Roman" panose="02020603050405020304" pitchFamily="18" charset="0"/>
                <a:cs typeface="Times New Roman" panose="02020603050405020304" pitchFamily="18" charset="0"/>
              </a:rPr>
              <a:t>Image input  in                                                                                                                               Compact Symbolic</a:t>
            </a:r>
          </a:p>
          <a:p>
            <a:r>
              <a:rPr lang="sv-SE" b="1" dirty="0">
                <a:latin typeface="Times New Roman" panose="02020603050405020304" pitchFamily="18" charset="0"/>
                <a:cs typeface="Times New Roman" panose="02020603050405020304" pitchFamily="18" charset="0"/>
              </a:rPr>
              <a:t>s</a:t>
            </a:r>
            <a:r>
              <a:rPr lang="sv-SE" b="1" dirty="0" smtClean="0">
                <a:latin typeface="Times New Roman" panose="02020603050405020304" pitchFamily="18" charset="0"/>
                <a:cs typeface="Times New Roman" panose="02020603050405020304" pitchFamily="18" charset="0"/>
              </a:rPr>
              <a:t>tandard pixel  form                                                                                                                      characterization</a:t>
            </a:r>
          </a:p>
          <a:p>
            <a:r>
              <a:rPr lang="sv-SE" b="1" dirty="0">
                <a:latin typeface="Times New Roman" panose="02020603050405020304" pitchFamily="18" charset="0"/>
                <a:cs typeface="Times New Roman" panose="02020603050405020304" pitchFamily="18" charset="0"/>
              </a:rPr>
              <a:t> </a:t>
            </a:r>
            <a:r>
              <a:rPr lang="sv-SE" b="1" dirty="0" smtClean="0">
                <a:latin typeface="Times New Roman" panose="02020603050405020304" pitchFamily="18" charset="0"/>
                <a:cs typeface="Times New Roman" panose="02020603050405020304" pitchFamily="18" charset="0"/>
              </a:rPr>
              <a:t>                                                                                                                                                        of image as output   </a:t>
            </a:r>
            <a:endParaRPr lang="en-US" b="1" dirty="0">
              <a:latin typeface="Times New Roman" panose="02020603050405020304" pitchFamily="18" charset="0"/>
              <a:cs typeface="Times New Roman" panose="02020603050405020304" pitchFamily="18" charset="0"/>
            </a:endParaRPr>
          </a:p>
        </p:txBody>
      </p:sp>
      <p:sp>
        <p:nvSpPr>
          <p:cNvPr id="5" name="Rectangle 4"/>
          <p:cNvSpPr/>
          <p:nvPr/>
        </p:nvSpPr>
        <p:spPr>
          <a:xfrm>
            <a:off x="4104640" y="4348480"/>
            <a:ext cx="3820160" cy="133096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3848688" y="2138102"/>
            <a:ext cx="3958007"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Alternative  architecture</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68800" y="4656419"/>
            <a:ext cx="2912849"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CNN architecture</a:t>
            </a:r>
            <a:endParaRPr lang="en-US"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53495" y="3165128"/>
            <a:ext cx="3002617"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ANN  architecture</a:t>
            </a:r>
            <a:endParaRPr lang="en-US" sz="28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192764" y="1633230"/>
            <a:ext cx="1909497" cy="369332"/>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Manual Mapping</a:t>
            </a:r>
            <a:endParaRPr lang="en-US"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8609564" y="5819150"/>
            <a:ext cx="2242922" cy="369332"/>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Automated Mapping</a:t>
            </a:r>
            <a:endParaRPr lang="en-US" b="1" dirty="0">
              <a:latin typeface="Times New Roman" panose="02020603050405020304" pitchFamily="18" charset="0"/>
              <a:cs typeface="Times New Roman" panose="02020603050405020304" pitchFamily="18" charset="0"/>
            </a:endParaRPr>
          </a:p>
        </p:txBody>
      </p:sp>
      <p:sp>
        <p:nvSpPr>
          <p:cNvPr id="25" name="Rectangle 24"/>
          <p:cNvSpPr/>
          <p:nvPr/>
        </p:nvSpPr>
        <p:spPr>
          <a:xfrm>
            <a:off x="3495040" y="4352945"/>
            <a:ext cx="609600" cy="1326495"/>
          </a:xfrm>
          <a:prstGeom prst="rect">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27" name="Straight Connector 26"/>
          <p:cNvCxnSpPr/>
          <p:nvPr/>
        </p:nvCxnSpPr>
        <p:spPr>
          <a:xfrm>
            <a:off x="3139440" y="1838960"/>
            <a:ext cx="751665" cy="43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7992" y="5461000"/>
            <a:ext cx="751665" cy="43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377440" y="2479655"/>
            <a:ext cx="1016000" cy="8089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684757" y="3576733"/>
            <a:ext cx="708683" cy="54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059703" y="3804018"/>
            <a:ext cx="11402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048798" y="4068465"/>
            <a:ext cx="1166322" cy="8748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021657" y="2461854"/>
            <a:ext cx="1193463" cy="9791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414573" y="3898163"/>
            <a:ext cx="900895" cy="1281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39703" y="389008"/>
            <a:ext cx="4995278" cy="584775"/>
          </a:xfrm>
          <a:prstGeom prst="rect">
            <a:avLst/>
          </a:prstGeom>
        </p:spPr>
        <p:txBody>
          <a:bodyPr wrap="none">
            <a:spAutoFit/>
          </a:bodyPr>
          <a:lstStyle/>
          <a:p>
            <a:r>
              <a:rPr lang="en-US" sz="3200" b="1" dirty="0">
                <a:solidFill>
                  <a:srgbClr val="222222"/>
                </a:solidFill>
                <a:latin typeface="Times New Roman" panose="02020603050405020304" pitchFamily="18" charset="0"/>
                <a:cs typeface="Times New Roman" panose="02020603050405020304" pitchFamily="18" charset="0"/>
              </a:rPr>
              <a:t>Image </a:t>
            </a:r>
            <a:r>
              <a:rPr lang="en-US" sz="3200" b="1" dirty="0" smtClean="0">
                <a:solidFill>
                  <a:srgbClr val="222222"/>
                </a:solidFill>
                <a:latin typeface="Times New Roman" panose="02020603050405020304" pitchFamily="18" charset="0"/>
                <a:cs typeface="Times New Roman" panose="02020603050405020304" pitchFamily="18" charset="0"/>
              </a:rPr>
              <a:t>Recognition Systems</a:t>
            </a:r>
            <a:endParaRPr lang="en-US" sz="3200" b="1"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022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4454" y="1460421"/>
            <a:ext cx="3052288" cy="1348094"/>
          </a:xfrm>
          <a:prstGeom prst="rect">
            <a:avLst/>
          </a:prstGeom>
        </p:spPr>
      </p:pic>
      <p:sp>
        <p:nvSpPr>
          <p:cNvPr id="4" name="TextBox 3"/>
          <p:cNvSpPr txBox="1"/>
          <p:nvPr/>
        </p:nvSpPr>
        <p:spPr>
          <a:xfrm>
            <a:off x="155575" y="312738"/>
            <a:ext cx="10602582"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Input to Image Recognition systems  - finite arrays of pixels</a:t>
            </a:r>
            <a:endParaRPr lang="en-US" sz="3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559" y="1291505"/>
            <a:ext cx="2857500" cy="16859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299" y="4698973"/>
            <a:ext cx="4778829" cy="19685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50" y="3997858"/>
            <a:ext cx="3181350" cy="23907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1900" y="1043461"/>
            <a:ext cx="4782501" cy="3586877"/>
          </a:xfrm>
          <a:prstGeom prst="rect">
            <a:avLst/>
          </a:prstGeom>
        </p:spPr>
      </p:pic>
    </p:spTree>
    <p:extLst>
      <p:ext uri="{BB962C8B-B14F-4D97-AF65-F5344CB8AC3E}">
        <p14:creationId xmlns:p14="http://schemas.microsoft.com/office/powerpoint/2010/main" val="1303565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22695" y="549990"/>
            <a:ext cx="6715504"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effectLst/>
                <a:latin typeface="Times New Roman" panose="02020603050405020304" pitchFamily="18" charset="0"/>
                <a:cs typeface="Times New Roman" panose="02020603050405020304" pitchFamily="18" charset="0"/>
              </a:rPr>
              <a:t>RGB Images</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r>
            <a:b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An RGB image, sometimes referred to as a </a:t>
            </a:r>
            <a:r>
              <a:rPr kumimoji="0" lang="en-US" altLang="en-US" b="0" i="1" u="none" strike="noStrike" cap="none" normalizeH="0" baseline="0" dirty="0" smtClean="0">
                <a:ln>
                  <a:noFill/>
                </a:ln>
                <a:effectLst/>
                <a:latin typeface="Times New Roman" panose="02020603050405020304" pitchFamily="18" charset="0"/>
                <a:cs typeface="Times New Roman" panose="02020603050405020304" pitchFamily="18" charset="0"/>
              </a:rPr>
              <a:t>true-color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image, is</a:t>
            </a:r>
            <a:r>
              <a:rPr kumimoji="0" lang="en-US" altLang="en-US" b="0" i="0" u="none" strike="noStrike" cap="none" normalizeH="0" dirty="0" smtClean="0">
                <a:ln>
                  <a:noFill/>
                </a:ln>
                <a:effectLst/>
                <a:latin typeface="Times New Roman" panose="02020603050405020304" pitchFamily="18" charset="0"/>
                <a:cs typeface="Times New Roman" panose="02020603050405020304" pitchFamily="18" charset="0"/>
              </a:rPr>
              <a:t> a </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m-by-n-by-3 data array RGB ( .. , .. , ..)  that defines red, green, and blue color components for each individual pixel. The color of each pixel is determined by the combination of the red, green, and blue intensities stored in each color plane at the pixel's location.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An RGB color component is a value between 0 and 1. A pixel whose color components are (0,0,0) displays as black, and a pixel whose color components are (1,1,1) displays as white.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The three color components for each pixel are stored along the third dimension of the data array.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For example, the red, green, and blue color components of the pixel (3,3,5) are stored in RGB(2,3,1), RGB(2,3,2), and RGB(3,3,3), respectively.</a:t>
            </a:r>
            <a:r>
              <a:rPr kumimoji="0" lang="en-US" altLang="en-US" b="0" i="0" u="none" strike="noStrike" cap="none" normalizeH="0" dirty="0" smtClean="0">
                <a:ln>
                  <a:noFill/>
                </a:ln>
                <a:effectLst/>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Suppose </a:t>
            </a:r>
            <a:r>
              <a:rPr lang="en-US" altLang="en-US" dirty="0">
                <a:latin typeface="Times New Roman" panose="02020603050405020304" pitchFamily="18" charset="0"/>
                <a:cs typeface="Times New Roman" panose="02020603050405020304" pitchFamily="18" charset="0"/>
              </a:rPr>
              <a:t>(2,3,1) contains </a:t>
            </a: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value 0.5176, (2,3,2) contains </a:t>
            </a:r>
            <a:r>
              <a:rPr lang="en-US" altLang="en-US" dirty="0" smtClean="0">
                <a:latin typeface="Times New Roman" panose="02020603050405020304" pitchFamily="18" charset="0"/>
                <a:cs typeface="Times New Roman" panose="02020603050405020304" pitchFamily="18" charset="0"/>
              </a:rPr>
              <a:t>0.1608</a:t>
            </a:r>
            <a:r>
              <a:rPr lang="en-US" altLang="en-US" dirty="0">
                <a:latin typeface="Times New Roman" panose="02020603050405020304" pitchFamily="18" charset="0"/>
                <a:cs typeface="Times New Roman" panose="02020603050405020304" pitchFamily="18" charset="0"/>
              </a:rPr>
              <a:t>, and (2,3,3) contains 0.0627. The color for the pixel at (2,3) </a:t>
            </a:r>
            <a:r>
              <a:rPr lang="en-US" altLang="en-US" dirty="0" smtClean="0">
                <a:latin typeface="Times New Roman" panose="02020603050405020304" pitchFamily="18" charset="0"/>
                <a:cs typeface="Times New Roman" panose="02020603050405020304" pitchFamily="18" charset="0"/>
              </a:rPr>
              <a:t>is  0.5176 </a:t>
            </a:r>
            <a:r>
              <a:rPr lang="en-US" altLang="en-US" dirty="0">
                <a:latin typeface="Times New Roman" panose="02020603050405020304" pitchFamily="18" charset="0"/>
                <a:cs typeface="Times New Roman" panose="02020603050405020304" pitchFamily="18" charset="0"/>
              </a:rPr>
              <a:t>0.1608 0.0627 </a:t>
            </a:r>
          </a:p>
        </p:txBody>
      </p:sp>
      <p:pic>
        <p:nvPicPr>
          <p:cNvPr id="8196" name="Picture 4" descr="Image result for rgb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812" y="385010"/>
            <a:ext cx="4696188" cy="244481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rgb image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603" y="3209988"/>
            <a:ext cx="4110461" cy="305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76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920" y="642392"/>
            <a:ext cx="9904021" cy="544764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Output from an Image Recognition system</a:t>
            </a:r>
          </a:p>
          <a:p>
            <a:endParaRPr lang="sv-SE"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One or several object categories (classes) present in the image</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Specific objects (instances) present in the image</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Subset of features of object and/or categories observable in the image</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Topological and Geometrical aspects of the image</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Dynamic properties of elements in the image (requires sequences of images)</a:t>
            </a:r>
          </a:p>
          <a:p>
            <a:endParaRPr lang="sv-SE" sz="2000"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All the above elements can be represented in symbolic and numeric form</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 Feature vector is still a default option.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88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495</Words>
  <Application>Microsoft Office PowerPoint</Application>
  <PresentationFormat>Widescreen</PresentationFormat>
  <Paragraphs>234</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BankGothic Md BT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Organization of the Visual Cortex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121</cp:revision>
  <dcterms:created xsi:type="dcterms:W3CDTF">2019-01-07T11:51:34Z</dcterms:created>
  <dcterms:modified xsi:type="dcterms:W3CDTF">2019-03-20T13:44:39Z</dcterms:modified>
</cp:coreProperties>
</file>