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6" r:id="rId2"/>
    <p:sldId id="282" r:id="rId3"/>
    <p:sldId id="284" r:id="rId4"/>
    <p:sldId id="299" r:id="rId5"/>
    <p:sldId id="292" r:id="rId6"/>
    <p:sldId id="289" r:id="rId7"/>
    <p:sldId id="298" r:id="rId8"/>
    <p:sldId id="297" r:id="rId9"/>
    <p:sldId id="291" r:id="rId10"/>
    <p:sldId id="286" r:id="rId11"/>
    <p:sldId id="300" r:id="rId12"/>
    <p:sldId id="288" r:id="rId13"/>
    <p:sldId id="301" r:id="rId14"/>
    <p:sldId id="287" r:id="rId15"/>
    <p:sldId id="273" r:id="rId16"/>
    <p:sldId id="275" r:id="rId17"/>
    <p:sldId id="276" r:id="rId18"/>
    <p:sldId id="270" r:id="rId19"/>
    <p:sldId id="269" r:id="rId20"/>
    <p:sldId id="302"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4" d="100"/>
          <a:sy n="64" d="100"/>
        </p:scale>
        <p:origin x="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465" y="630674"/>
            <a:ext cx="11867535" cy="5016758"/>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a:t>
            </a:r>
            <a:r>
              <a:rPr lang="sv-SE" sz="3200" b="1" dirty="0">
                <a:latin typeface="Times New Roman" panose="02020603050405020304" pitchFamily="18" charset="0"/>
                <a:cs typeface="Times New Roman" panose="02020603050405020304" pitchFamily="18" charset="0"/>
              </a:rPr>
              <a:t>Machine Learning based </a:t>
            </a:r>
          </a:p>
          <a:p>
            <a:r>
              <a:rPr lang="sv-SE" sz="3200" b="1" dirty="0">
                <a:latin typeface="Times New Roman" panose="02020603050405020304" pitchFamily="18" charset="0"/>
                <a:cs typeface="Times New Roman" panose="02020603050405020304" pitchFamily="18" charset="0"/>
              </a:rPr>
              <a:t>	 on Artificial Neural Networks</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6.8 </a:t>
            </a:r>
            <a:r>
              <a:rPr lang="sv-SE" sz="3200" dirty="0" smtClean="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Convolutional Networks </a:t>
            </a:r>
            <a:r>
              <a:rPr lang="en-SE" sz="3200" b="1" dirty="0" smtClean="0">
                <a:latin typeface="Times New Roman" panose="02020603050405020304" pitchFamily="18" charset="0"/>
                <a:cs typeface="Times New Roman" panose="02020603050405020304" pitchFamily="18" charset="0"/>
              </a:rPr>
              <a:t>–</a:t>
            </a:r>
            <a:r>
              <a:rPr lang="sv-SE" sz="3200" b="1" dirty="0" smtClean="0">
                <a:latin typeface="Times New Roman" panose="02020603050405020304" pitchFamily="18" charset="0"/>
                <a:cs typeface="Times New Roman" panose="02020603050405020304" pitchFamily="18" charset="0"/>
              </a:rPr>
              <a:t> Part 2</a:t>
            </a:r>
            <a:endParaRPr lang="en-US" sz="3200" b="1" dirty="0">
              <a:latin typeface="Times New Roman" panose="02020603050405020304" pitchFamily="18" charset="0"/>
              <a:cs typeface="Times New Roman" panose="02020603050405020304" pitchFamily="18" charset="0"/>
            </a:endParaRPr>
          </a:p>
        </p:txBody>
      </p:sp>
      <p:pic>
        <p:nvPicPr>
          <p:cNvPr id="5122" name="Picture 2" descr="https://cdn-images-1.medium.com/max/1600/1*caaTn6qbHTVuo__Hro5i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920" y="1168400"/>
            <a:ext cx="4644425" cy="333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005" y="215120"/>
            <a:ext cx="9904021" cy="58477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Pooling (Subsampling) Layer</a:t>
            </a:r>
            <a:endParaRPr lang="sv-SE" dirty="0" smtClean="0"/>
          </a:p>
        </p:txBody>
      </p:sp>
      <p:pic>
        <p:nvPicPr>
          <p:cNvPr id="4098" name="Picture 2" descr="https://cdn-images-1.medium.com/max/1200/1*jU_Mp73fXzh9_ffvtnbr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24" y="3349593"/>
            <a:ext cx="4967773" cy="26959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images-1.medium.com/max/1200/1*gags_WLu961iw6I0ZX6i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24" y="507508"/>
            <a:ext cx="4967773" cy="2100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5005" y="963258"/>
            <a:ext cx="6062884" cy="535531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Pooling </a:t>
            </a:r>
            <a:r>
              <a:rPr lang="en-US" b="1" dirty="0">
                <a:latin typeface="Times New Roman" panose="02020603050405020304" pitchFamily="18" charset="0"/>
                <a:cs typeface="Times New Roman" panose="02020603050405020304" pitchFamily="18" charset="0"/>
              </a:rPr>
              <a:t>layer </a:t>
            </a:r>
            <a:r>
              <a:rPr lang="en-US" dirty="0">
                <a:latin typeface="Times New Roman" panose="02020603050405020304" pitchFamily="18" charset="0"/>
                <a:cs typeface="Times New Roman" panose="02020603050405020304" pitchFamily="18" charset="0"/>
              </a:rPr>
              <a:t>is frequently used in </a:t>
            </a:r>
            <a:r>
              <a:rPr lang="en-US" dirty="0" smtClean="0">
                <a:latin typeface="Times New Roman" panose="02020603050405020304" pitchFamily="18" charset="0"/>
                <a:cs typeface="Times New Roman" panose="02020603050405020304" pitchFamily="18" charset="0"/>
              </a:rPr>
              <a:t>a </a:t>
            </a:r>
            <a:r>
              <a:rPr lang="sv-SE" dirty="0">
                <a:latin typeface="Times New Roman" panose="02020603050405020304" pitchFamily="18" charset="0"/>
                <a:cs typeface="Times New Roman" panose="02020603050405020304" pitchFamily="18" charset="0"/>
              </a:rPr>
              <a:t>convolution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neural </a:t>
            </a:r>
            <a:r>
              <a:rPr lang="en-US" dirty="0" smtClean="0">
                <a:latin typeface="Times New Roman" panose="02020603050405020304" pitchFamily="18" charset="0"/>
                <a:cs typeface="Times New Roman" panose="02020603050405020304" pitchFamily="18" charset="0"/>
              </a:rPr>
              <a:t>network </a:t>
            </a:r>
            <a:r>
              <a:rPr lang="en-US" dirty="0">
                <a:latin typeface="Times New Roman" panose="02020603050405020304" pitchFamily="18" charset="0"/>
                <a:cs typeface="Times New Roman" panose="02020603050405020304" pitchFamily="18" charset="0"/>
              </a:rPr>
              <a:t>with the purpose to progressively reduce the spatial size of the representation to reduce the amount of features and the computational complexity of the </a:t>
            </a:r>
            <a:r>
              <a:rPr lang="en-US" dirty="0" smtClean="0">
                <a:latin typeface="Times New Roman" panose="02020603050405020304" pitchFamily="18" charset="0"/>
                <a:cs typeface="Times New Roman" panose="02020603050405020304" pitchFamily="18" charset="0"/>
              </a:rPr>
              <a:t>network.</a:t>
            </a:r>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Pooling </a:t>
            </a:r>
            <a:r>
              <a:rPr lang="en-US" b="1" dirty="0">
                <a:latin typeface="Times New Roman" panose="02020603050405020304" pitchFamily="18" charset="0"/>
                <a:cs typeface="Times New Roman" panose="02020603050405020304" pitchFamily="18" charset="0"/>
              </a:rPr>
              <a:t>layer </a:t>
            </a:r>
            <a:r>
              <a:rPr lang="en-US" dirty="0">
                <a:latin typeface="Times New Roman" panose="02020603050405020304" pitchFamily="18" charset="0"/>
                <a:cs typeface="Times New Roman" panose="02020603050405020304" pitchFamily="18" charset="0"/>
              </a:rPr>
              <a:t>operates on each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eature </a:t>
            </a:r>
            <a:r>
              <a:rPr lang="en-US" b="1" dirty="0">
                <a:latin typeface="Times New Roman" panose="02020603050405020304" pitchFamily="18" charset="0"/>
                <a:cs typeface="Times New Roman" panose="02020603050405020304" pitchFamily="18" charset="0"/>
              </a:rPr>
              <a:t>map </a:t>
            </a:r>
            <a:r>
              <a:rPr lang="en-US" dirty="0">
                <a:latin typeface="Times New Roman" panose="02020603050405020304" pitchFamily="18" charset="0"/>
                <a:cs typeface="Times New Roman" panose="02020603050405020304" pitchFamily="18" charset="0"/>
              </a:rPr>
              <a:t>independently</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reason for the pooling layer is to </a:t>
            </a:r>
            <a:r>
              <a:rPr lang="en-US" b="1" dirty="0">
                <a:latin typeface="Times New Roman" panose="02020603050405020304" pitchFamily="18" charset="0"/>
                <a:cs typeface="Times New Roman" panose="02020603050405020304" pitchFamily="18" charset="0"/>
              </a:rPr>
              <a:t>prevent the model from overfitting. </a:t>
            </a:r>
            <a:endParaRPr lang="en-US" b="1"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choice of filtersize, stride </a:t>
            </a:r>
            <a:r>
              <a:rPr lang="sv-SE" dirty="0" smtClean="0">
                <a:latin typeface="Times New Roman" panose="02020603050405020304" pitchFamily="18" charset="0"/>
                <a:cs typeface="Times New Roman" panose="02020603050405020304" pitchFamily="18" charset="0"/>
              </a:rPr>
              <a:t>(and </a:t>
            </a:r>
            <a:r>
              <a:rPr lang="sv-SE" dirty="0" smtClean="0">
                <a:latin typeface="Times New Roman" panose="02020603050405020304" pitchFamily="18" charset="0"/>
                <a:cs typeface="Times New Roman" panose="02020603050405020304" pitchFamily="18" charset="0"/>
              </a:rPr>
              <a:t>maybe </a:t>
            </a:r>
            <a:r>
              <a:rPr lang="sv-SE" dirty="0" smtClean="0">
                <a:latin typeface="Times New Roman" panose="02020603050405020304" pitchFamily="18" charset="0"/>
                <a:cs typeface="Times New Roman" panose="02020603050405020304" pitchFamily="18" charset="0"/>
              </a:rPr>
              <a:t>padding) </a:t>
            </a:r>
            <a:r>
              <a:rPr lang="sv-SE" dirty="0" smtClean="0">
                <a:latin typeface="Times New Roman" panose="02020603050405020304" pitchFamily="18" charset="0"/>
                <a:cs typeface="Times New Roman" panose="02020603050405020304" pitchFamily="18" charset="0"/>
              </a:rPr>
              <a:t>are also</a:t>
            </a:r>
          </a:p>
          <a:p>
            <a:r>
              <a:rPr lang="sv-SE" dirty="0">
                <a:latin typeface="Times New Roman" panose="02020603050405020304" pitchFamily="18" charset="0"/>
                <a:cs typeface="Times New Roman" panose="02020603050405020304" pitchFamily="18" charset="0"/>
              </a:rPr>
              <a:t>r</a:t>
            </a:r>
            <a:r>
              <a:rPr lang="sv-SE" dirty="0" smtClean="0">
                <a:latin typeface="Times New Roman" panose="02020603050405020304" pitchFamily="18" charset="0"/>
                <a:cs typeface="Times New Roman" panose="02020603050405020304" pitchFamily="18" charset="0"/>
              </a:rPr>
              <a:t>elevant for the pooling phases.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most common approach used in pooling is </a:t>
            </a:r>
            <a:r>
              <a:rPr lang="en-US" b="1" dirty="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ax pooling.</a:t>
            </a:r>
          </a:p>
          <a:p>
            <a:r>
              <a:rPr lang="en-US" dirty="0" smtClean="0">
                <a:latin typeface="Times New Roman" panose="02020603050405020304" pitchFamily="18" charset="0"/>
                <a:cs typeface="Times New Roman" panose="02020603050405020304" pitchFamily="18" charset="0"/>
              </a:rPr>
              <a:t>As an example a MAXPOOL </a:t>
            </a:r>
            <a:r>
              <a:rPr lang="en-US" dirty="0">
                <a:latin typeface="Times New Roman" panose="02020603050405020304" pitchFamily="18" charset="0"/>
                <a:cs typeface="Times New Roman" panose="02020603050405020304" pitchFamily="18" charset="0"/>
              </a:rPr>
              <a:t>of 2 x 2 would cause a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ilter </a:t>
            </a:r>
            <a:r>
              <a:rPr lang="en-US" b="1" dirty="0">
                <a:latin typeface="Times New Roman" panose="02020603050405020304" pitchFamily="18" charset="0"/>
                <a:cs typeface="Times New Roman" panose="02020603050405020304" pitchFamily="18" charset="0"/>
              </a:rPr>
              <a:t>of 2 by 2 </a:t>
            </a:r>
            <a:r>
              <a:rPr lang="en-US" dirty="0">
                <a:latin typeface="Times New Roman" panose="02020603050405020304" pitchFamily="18" charset="0"/>
                <a:cs typeface="Times New Roman" panose="02020603050405020304" pitchFamily="18" charset="0"/>
              </a:rPr>
              <a:t>to traverse over the entire matrix </a:t>
            </a:r>
            <a:r>
              <a:rPr lang="en-US" dirty="0" smtClean="0">
                <a:latin typeface="Times New Roman" panose="02020603050405020304" pitchFamily="18" charset="0"/>
                <a:cs typeface="Times New Roman" panose="02020603050405020304" pitchFamily="18" charset="0"/>
              </a:rPr>
              <a:t>with a </a:t>
            </a:r>
            <a:r>
              <a:rPr lang="en-US" b="1" dirty="0" smtClean="0">
                <a:latin typeface="Times New Roman" panose="02020603050405020304" pitchFamily="18" charset="0"/>
                <a:cs typeface="Times New Roman" panose="02020603050405020304" pitchFamily="18" charset="0"/>
              </a:rPr>
              <a:t>Stride of 2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pick the largest element from the window to be included in the next representation map</a:t>
            </a:r>
            <a:r>
              <a:rPr lang="en-US" dirty="0" smtClean="0">
                <a:latin typeface="Times New Roman" panose="02020603050405020304" pitchFamily="18" charset="0"/>
                <a:cs typeface="Times New Roman" panose="02020603050405020304" pitchFamily="18" charset="0"/>
              </a:rPr>
              <a:t>. Average pooling takes the average.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37510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807" y="317330"/>
            <a:ext cx="9904021" cy="1077218"/>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Two aspects of the neuron structures </a:t>
            </a:r>
          </a:p>
          <a:p>
            <a:r>
              <a:rPr lang="sv-SE" sz="3200" b="1" dirty="0" smtClean="0">
                <a:latin typeface="Times New Roman" panose="02020603050405020304" pitchFamily="18" charset="0"/>
                <a:cs typeface="Times New Roman" panose="02020603050405020304" pitchFamily="18" charset="0"/>
              </a:rPr>
              <a:t>in the convolution and pooling layers</a:t>
            </a:r>
          </a:p>
        </p:txBody>
      </p:sp>
      <p:sp>
        <p:nvSpPr>
          <p:cNvPr id="3" name="Rectangle 1"/>
          <p:cNvSpPr>
            <a:spLocks noChangeArrowheads="1"/>
          </p:cNvSpPr>
          <p:nvPr/>
        </p:nvSpPr>
        <p:spPr bwMode="auto">
          <a:xfrm>
            <a:off x="699863" y="1865787"/>
            <a:ext cx="9655908"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sv-SE" altLang="en-US" sz="2000" b="1" dirty="0" smtClean="0">
                <a:solidFill>
                  <a:srgbClr val="242729"/>
                </a:solidFill>
                <a:latin typeface="Times New Roman" panose="02020603050405020304" pitchFamily="18" charset="0"/>
                <a:cs typeface="Times New Roman" panose="02020603050405020304" pitchFamily="18" charset="0"/>
              </a:rPr>
              <a:t>Weight-sharing</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sz="2000" dirty="0">
              <a:solidFill>
                <a:srgbClr val="242729"/>
              </a:solidFill>
              <a:latin typeface="Times New Roman" panose="02020603050405020304" pitchFamily="18" charset="0"/>
              <a:cs typeface="Times New Roman" panose="02020603050405020304" pitchFamily="18" charset="0"/>
            </a:endParaRPr>
          </a:p>
          <a:p>
            <a:pPr lvl="0"/>
            <a:r>
              <a:rPr lang="sv-SE" altLang="en-US" sz="2000" dirty="0" smtClean="0">
                <a:solidFill>
                  <a:srgbClr val="242729"/>
                </a:solidFill>
                <a:latin typeface="Times New Roman" panose="02020603050405020304" pitchFamily="18" charset="0"/>
                <a:cs typeface="Times New Roman" panose="02020603050405020304" pitchFamily="18" charset="0"/>
              </a:rPr>
              <a:t>Based on the motivation that a certain feature/filter should treat all subareas of the visual space similarity the same weights should be employed within a convolution computation phase</a:t>
            </a:r>
            <a:r>
              <a:rPr lang="sv-SE" altLang="en-US" sz="2000" dirty="0">
                <a:solidFill>
                  <a:srgbClr val="242729"/>
                </a:solidFill>
                <a:latin typeface="Times New Roman" panose="02020603050405020304" pitchFamily="18" charset="0"/>
                <a:cs typeface="Times New Roman" panose="02020603050405020304" pitchFamily="18" charset="0"/>
              </a:rPr>
              <a:t>. This</a:t>
            </a:r>
          </a:p>
          <a:p>
            <a:pPr lvl="0"/>
            <a:r>
              <a:rPr lang="sv-SE" altLang="en-US" sz="2000" dirty="0">
                <a:solidFill>
                  <a:srgbClr val="242729"/>
                </a:solidFill>
                <a:latin typeface="Times New Roman" panose="02020603050405020304" pitchFamily="18" charset="0"/>
                <a:cs typeface="Times New Roman" panose="02020603050405020304" pitchFamily="18" charset="0"/>
              </a:rPr>
              <a:t>brings down the complexity of the networks </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sz="2000" dirty="0">
              <a:solidFill>
                <a:srgbClr val="24272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v-SE" altLang="en-US" sz="2000" b="1" dirty="0" smtClean="0">
                <a:solidFill>
                  <a:srgbClr val="242729"/>
                </a:solidFill>
                <a:latin typeface="Times New Roman" panose="02020603050405020304" pitchFamily="18" charset="0"/>
                <a:cs typeface="Times New Roman" panose="02020603050405020304" pitchFamily="18" charset="0"/>
              </a:rPr>
              <a:t>Local connectivity</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sz="2000" dirty="0">
              <a:solidFill>
                <a:srgbClr val="242729"/>
              </a:solidFill>
              <a:latin typeface="Times New Roman" panose="02020603050405020304" pitchFamily="18" charset="0"/>
              <a:cs typeface="Times New Roman" panose="02020603050405020304" pitchFamily="18" charset="0"/>
            </a:endParaRPr>
          </a:p>
          <a:p>
            <a:pPr lvl="0"/>
            <a:r>
              <a:rPr lang="sv-SE" altLang="en-US" sz="2000" dirty="0" smtClean="0">
                <a:solidFill>
                  <a:srgbClr val="242729"/>
                </a:solidFill>
                <a:latin typeface="Times New Roman" panose="02020603050405020304" pitchFamily="18" charset="0"/>
                <a:cs typeface="Times New Roman" panose="02020603050405020304" pitchFamily="18" charset="0"/>
              </a:rPr>
              <a:t>In contrast to general ANN, the neuron connections in the input, convolution and pooling layers are restricted, primarily motivated by the fact that specific neurons are allocated to only small sub-areas of the total visual </a:t>
            </a:r>
            <a:r>
              <a:rPr lang="sv-SE" altLang="en-US" sz="2000" dirty="0">
                <a:solidFill>
                  <a:srgbClr val="242729"/>
                </a:solidFill>
                <a:latin typeface="Times New Roman" panose="02020603050405020304" pitchFamily="18" charset="0"/>
                <a:cs typeface="Times New Roman" panose="02020603050405020304" pitchFamily="18" charset="0"/>
              </a:rPr>
              <a:t>field. </a:t>
            </a:r>
            <a:r>
              <a:rPr lang="sv-SE" altLang="en-US" sz="2000" dirty="0" smtClean="0">
                <a:solidFill>
                  <a:srgbClr val="242729"/>
                </a:solidFill>
                <a:latin typeface="Times New Roman" panose="02020603050405020304" pitchFamily="18" charset="0"/>
                <a:cs typeface="Times New Roman" panose="02020603050405020304" pitchFamily="18" charset="0"/>
              </a:rPr>
              <a:t>This brings </a:t>
            </a:r>
            <a:r>
              <a:rPr lang="sv-SE" altLang="en-US" sz="2000" dirty="0">
                <a:solidFill>
                  <a:srgbClr val="242729"/>
                </a:solidFill>
                <a:latin typeface="Times New Roman" panose="02020603050405020304" pitchFamily="18" charset="0"/>
                <a:cs typeface="Times New Roman" panose="02020603050405020304" pitchFamily="18" charset="0"/>
              </a:rPr>
              <a:t>down the complexity of the </a:t>
            </a:r>
            <a:r>
              <a:rPr lang="sv-SE" altLang="en-US" sz="2000" dirty="0" smtClean="0">
                <a:solidFill>
                  <a:srgbClr val="242729"/>
                </a:solidFill>
                <a:latin typeface="Times New Roman" panose="02020603050405020304" pitchFamily="18" charset="0"/>
                <a:cs typeface="Times New Roman" panose="02020603050405020304" pitchFamily="18" charset="0"/>
              </a:rPr>
              <a:t>networks.</a:t>
            </a:r>
            <a:endParaRPr kumimoji="0" lang="en-US" altLang="en-US"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9392653" y="985417"/>
            <a:ext cx="2061410" cy="38136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673261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807" y="317330"/>
            <a:ext cx="9904021" cy="58477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Flattening</a:t>
            </a:r>
          </a:p>
        </p:txBody>
      </p:sp>
      <p:sp>
        <p:nvSpPr>
          <p:cNvPr id="3" name="Rectangle 1"/>
          <p:cNvSpPr>
            <a:spLocks noChangeArrowheads="1"/>
          </p:cNvSpPr>
          <p:nvPr/>
        </p:nvSpPr>
        <p:spPr bwMode="auto">
          <a:xfrm>
            <a:off x="396240" y="1125646"/>
            <a:ext cx="4998721"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72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When leaving the convolution</a:t>
            </a:r>
            <a:r>
              <a:rPr kumimoji="0" lang="en-US" altLang="en-US" sz="2000" b="0" i="0" u="none" strike="noStrike" cap="none" normalizeH="0" dirty="0" smtClean="0">
                <a:ln>
                  <a:noFill/>
                </a:ln>
                <a:solidFill>
                  <a:srgbClr val="242729"/>
                </a:solidFill>
                <a:effectLst/>
                <a:latin typeface="Times New Roman" panose="02020603050405020304" pitchFamily="18" charset="0"/>
                <a:cs typeface="Times New Roman" panose="02020603050405020304" pitchFamily="18" charset="0"/>
              </a:rPr>
              <a:t> and pooling layers and before entering the fully connected layers </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the output of the previous layers is </a:t>
            </a:r>
            <a:r>
              <a:rPr kumimoji="0" lang="en-US" altLang="en-US" sz="2000" b="1"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flattened</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72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By this is</a:t>
            </a:r>
            <a:r>
              <a:rPr kumimoji="0" lang="en-US" altLang="en-US" sz="2000" b="0" i="0" u="none" strike="noStrike" cap="none" normalizeH="0" dirty="0" smtClean="0">
                <a:ln>
                  <a:noFill/>
                </a:ln>
                <a:solidFill>
                  <a:srgbClr val="2427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meant that the dimensions of the </a:t>
            </a:r>
            <a:r>
              <a:rPr lang="en-US" altLang="en-US" sz="2000" dirty="0" smtClean="0">
                <a:solidFill>
                  <a:srgbClr val="242729"/>
                </a:solidFill>
                <a:latin typeface="Times New Roman" panose="02020603050405020304" pitchFamily="18" charset="0"/>
                <a:cs typeface="Times New Roman" panose="02020603050405020304" pitchFamily="18" charset="0"/>
              </a:rPr>
              <a:t>input a</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rray from earlier phases are flattened  out into one large dimension.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
            </a:r>
            <a:b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For example a 3 </a:t>
            </a:r>
            <a:r>
              <a:rPr lang="en-US" altLang="en-US" sz="2000" dirty="0" smtClean="0">
                <a:solidFill>
                  <a:srgbClr val="242729"/>
                </a:solidFill>
                <a:latin typeface="Times New Roman" panose="02020603050405020304" pitchFamily="18" charset="0"/>
                <a:cs typeface="Times New Roman" panose="02020603050405020304" pitchFamily="18" charset="0"/>
              </a:rPr>
              <a:t>D </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array</a:t>
            </a:r>
            <a:r>
              <a:rPr kumimoji="0" lang="en-US" altLang="en-US" sz="2000" b="0" i="0" u="none" strike="noStrike" cap="none" normalizeH="0" dirty="0" smtClean="0">
                <a:ln>
                  <a:noFill/>
                </a:ln>
                <a:solidFill>
                  <a:srgbClr val="2427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 with a shape</a:t>
            </a:r>
            <a:r>
              <a:rPr kumimoji="0" lang="en-US" altLang="en-US" sz="2000" b="0" i="0" u="none" strike="noStrike" cap="none" normalizeH="0" dirty="0" smtClean="0">
                <a:ln>
                  <a:noFill/>
                </a:ln>
                <a:solidFill>
                  <a:srgbClr val="242729"/>
                </a:solidFill>
                <a:effectLst/>
                <a:latin typeface="Times New Roman" panose="02020603050405020304" pitchFamily="18" charset="0"/>
                <a:cs typeface="Times New Roman" panose="02020603050405020304" pitchFamily="18" charset="0"/>
              </a:rPr>
              <a:t> of</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f  (10x10x10) when flattened would become a 1 D array</a:t>
            </a:r>
            <a:r>
              <a:rPr kumimoji="0" lang="en-US" altLang="en-US" sz="2000" b="0" i="0" u="none" strike="noStrike" cap="none" normalizeH="0" dirty="0" smtClean="0">
                <a:ln>
                  <a:noFill/>
                </a:ln>
                <a:solidFill>
                  <a:srgbClr val="242729"/>
                </a:solidFill>
                <a:effectLst/>
                <a:latin typeface="Times New Roman" panose="02020603050405020304" pitchFamily="18" charset="0"/>
                <a:cs typeface="Times New Roman" panose="02020603050405020304" pitchFamily="18" charset="0"/>
              </a:rPr>
              <a:t> with </a:t>
            </a:r>
            <a:r>
              <a:rPr lang="en-US" altLang="en-US" sz="2000" dirty="0" smtClean="0">
                <a:solidFill>
                  <a:srgbClr val="242729"/>
                </a:solidFill>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000 </a:t>
            </a:r>
            <a:r>
              <a:rPr kumimoji="0" lang="en-US" altLang="en-US" sz="2000" b="0" i="0" u="none" strike="noStrike" cap="none" normalizeH="0" baseline="0" dirty="0" smtClean="0">
                <a:ln>
                  <a:noFill/>
                </a:ln>
                <a:solidFill>
                  <a:srgbClr val="242729"/>
                </a:solidFill>
                <a:effectLst/>
                <a:latin typeface="Times New Roman" panose="02020603050405020304" pitchFamily="18" charset="0"/>
                <a:cs typeface="Times New Roman" panose="02020603050405020304" pitchFamily="18" charset="0"/>
              </a:rPr>
              <a:t>elements.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7421078" y="3003083"/>
            <a:ext cx="1540043" cy="369332"/>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9392653" y="985417"/>
            <a:ext cx="2061410" cy="381369"/>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8621028" y="3832804"/>
            <a:ext cx="3256546" cy="623693"/>
          </a:xfrm>
          <a:prstGeom prst="rect">
            <a:avLst/>
          </a:prstGeom>
          <a:solidFill>
            <a:schemeClr val="bg1"/>
          </a:solidFill>
        </p:spPr>
        <p:txBody>
          <a:bodyPr wrap="square" rtlCol="0">
            <a:spAutoFit/>
          </a:bodyPr>
          <a:lstStyle/>
          <a:p>
            <a:endParaRPr lang="en-US" dirty="0"/>
          </a:p>
        </p:txBody>
      </p:sp>
      <p:pic>
        <p:nvPicPr>
          <p:cNvPr id="9" name="Picture 8"/>
          <p:cNvPicPr>
            <a:picLocks noChangeAspect="1"/>
          </p:cNvPicPr>
          <p:nvPr/>
        </p:nvPicPr>
        <p:blipFill>
          <a:blip r:embed="rId2"/>
          <a:stretch>
            <a:fillRect/>
          </a:stretch>
        </p:blipFill>
        <p:spPr>
          <a:xfrm>
            <a:off x="5990909" y="1125646"/>
            <a:ext cx="5940423" cy="4318895"/>
          </a:xfrm>
          <a:prstGeom prst="rect">
            <a:avLst/>
          </a:prstGeom>
        </p:spPr>
      </p:pic>
    </p:spTree>
    <p:extLst>
      <p:ext uri="{BB962C8B-B14F-4D97-AF65-F5344CB8AC3E}">
        <p14:creationId xmlns:p14="http://schemas.microsoft.com/office/powerpoint/2010/main" val="3634656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069" y="117140"/>
            <a:ext cx="9904021" cy="58477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The Fully Connected Layers</a:t>
            </a:r>
          </a:p>
        </p:txBody>
      </p:sp>
      <p:sp>
        <p:nvSpPr>
          <p:cNvPr id="3" name="Rectangle 1"/>
          <p:cNvSpPr>
            <a:spLocks noChangeArrowheads="1"/>
          </p:cNvSpPr>
          <p:nvPr/>
        </p:nvSpPr>
        <p:spPr bwMode="auto">
          <a:xfrm>
            <a:off x="810352" y="4401737"/>
            <a:ext cx="7398927"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If a </a:t>
            </a:r>
            <a:r>
              <a:rPr lang="en-US" dirty="0" err="1">
                <a:latin typeface="Times New Roman" panose="02020603050405020304" pitchFamily="18" charset="0"/>
                <a:cs typeface="Times New Roman" panose="02020603050405020304" pitchFamily="18" charset="0"/>
              </a:rPr>
              <a:t>S</a:t>
            </a:r>
            <a:r>
              <a:rPr lang="en-US" dirty="0" err="1" smtClean="0">
                <a:latin typeface="Times New Roman" panose="02020603050405020304" pitchFamily="18" charset="0"/>
                <a:cs typeface="Times New Roman" panose="02020603050405020304" pitchFamily="18" charset="0"/>
              </a:rPr>
              <a:t>oftmax</a:t>
            </a:r>
            <a:r>
              <a:rPr lang="en-US" dirty="0" smtClean="0">
                <a:latin typeface="Times New Roman" panose="02020603050405020304" pitchFamily="18" charset="0"/>
                <a:cs typeface="Times New Roman" panose="02020603050405020304" pitchFamily="18" charset="0"/>
              </a:rPr>
              <a:t> activity function is used, each </a:t>
            </a:r>
            <a:r>
              <a:rPr lang="en-US" dirty="0">
                <a:latin typeface="Times New Roman" panose="02020603050405020304" pitchFamily="18" charset="0"/>
                <a:cs typeface="Times New Roman" panose="02020603050405020304" pitchFamily="18" charset="0"/>
              </a:rPr>
              <a:t>number in this N dimensional vector represents the probability of a certain class. </a:t>
            </a:r>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if the resulting vector for a digit classification program is </a:t>
            </a:r>
            <a:r>
              <a:rPr lang="en-US" dirty="0" smtClean="0">
                <a:latin typeface="Times New Roman" panose="02020603050405020304" pitchFamily="18" charset="0"/>
                <a:cs typeface="Times New Roman" panose="02020603050405020304" pitchFamily="18" charset="0"/>
              </a:rPr>
              <a:t>[0, 0.1, 0.1, 0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75, 0, 0, 0, 0, 0, 0.05</a:t>
            </a:r>
            <a:r>
              <a:rPr lang="en-US" dirty="0">
                <a:latin typeface="Times New Roman" panose="02020603050405020304" pitchFamily="18" charset="0"/>
                <a:cs typeface="Times New Roman" panose="02020603050405020304" pitchFamily="18" charset="0"/>
              </a:rPr>
              <a:t>], then this represents a 10% probability that the image is a 1, a 10% probability that the image is a 2, a 75% probability that the image is a 3, and a 5% probability that the image is a </a:t>
            </a:r>
            <a:r>
              <a:rPr lang="en-US" dirty="0" smtClean="0">
                <a:latin typeface="Times New Roman" panose="02020603050405020304" pitchFamily="18" charset="0"/>
                <a:cs typeface="Times New Roman" panose="02020603050405020304" pitchFamily="18" charset="0"/>
              </a:rPr>
              <a:t>9.</a:t>
            </a:r>
          </a:p>
        </p:txBody>
      </p:sp>
      <p:sp>
        <p:nvSpPr>
          <p:cNvPr id="6" name="TextBox 5"/>
          <p:cNvSpPr txBox="1"/>
          <p:nvPr/>
        </p:nvSpPr>
        <p:spPr>
          <a:xfrm>
            <a:off x="9392653" y="985417"/>
            <a:ext cx="2061410" cy="381369"/>
          </a:xfrm>
          <a:prstGeom prst="rect">
            <a:avLst/>
          </a:prstGeom>
          <a:solidFill>
            <a:schemeClr val="bg1"/>
          </a:solidFill>
        </p:spPr>
        <p:txBody>
          <a:bodyPr wrap="square" rtlCol="0">
            <a:spAutoFit/>
          </a:bodyPr>
          <a:lstStyle/>
          <a:p>
            <a:endParaRPr lang="en-US" dirty="0"/>
          </a:p>
        </p:txBody>
      </p:sp>
      <p:pic>
        <p:nvPicPr>
          <p:cNvPr id="8" name="Picture 7"/>
          <p:cNvPicPr>
            <a:picLocks noChangeAspect="1"/>
          </p:cNvPicPr>
          <p:nvPr/>
        </p:nvPicPr>
        <p:blipFill>
          <a:blip r:embed="rId2"/>
          <a:stretch>
            <a:fillRect/>
          </a:stretch>
        </p:blipFill>
        <p:spPr>
          <a:xfrm>
            <a:off x="5212080" y="828305"/>
            <a:ext cx="6908801" cy="3327135"/>
          </a:xfrm>
          <a:prstGeom prst="rect">
            <a:avLst/>
          </a:prstGeom>
        </p:spPr>
      </p:pic>
      <p:sp>
        <p:nvSpPr>
          <p:cNvPr id="10" name="TextBox 9"/>
          <p:cNvSpPr txBox="1"/>
          <p:nvPr/>
        </p:nvSpPr>
        <p:spPr>
          <a:xfrm>
            <a:off x="696146" y="985417"/>
            <a:ext cx="478536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fully connected layers</a:t>
            </a:r>
            <a:r>
              <a:rPr lang="en-US" dirty="0">
                <a:latin typeface="Times New Roman" panose="02020603050405020304" pitchFamily="18" charset="0"/>
                <a:cs typeface="Times New Roman" panose="02020603050405020304" pitchFamily="18" charset="0"/>
              </a:rPr>
              <a:t> takes </a:t>
            </a:r>
            <a:r>
              <a:rPr lang="en-US" dirty="0" smtClean="0">
                <a:latin typeface="Times New Roman" panose="02020603050405020304" pitchFamily="18" charset="0"/>
                <a:cs typeface="Times New Roman" panose="02020603050405020304" pitchFamily="18" charset="0"/>
              </a:rPr>
              <a:t>as input, </a:t>
            </a:r>
            <a:r>
              <a:rPr lang="en-US" dirty="0" smtClean="0">
                <a:latin typeface="Times New Roman" panose="02020603050405020304" pitchFamily="18" charset="0"/>
                <a:cs typeface="Times New Roman" panose="02020603050405020304" pitchFamily="18" charset="0"/>
              </a:rPr>
              <a:t>a flattened </a:t>
            </a:r>
            <a:r>
              <a:rPr lang="en-US" dirty="0">
                <a:latin typeface="Times New Roman" panose="02020603050405020304" pitchFamily="18" charset="0"/>
                <a:cs typeface="Times New Roman" panose="02020603050405020304" pitchFamily="18" charset="0"/>
              </a:rPr>
              <a:t>array representing the activation maps of high level features </a:t>
            </a: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earlier layers and outputs an N dimensional </a:t>
            </a:r>
            <a:r>
              <a:rPr lang="en-US" dirty="0" smtClean="0">
                <a:latin typeface="Times New Roman" panose="02020603050405020304" pitchFamily="18" charset="0"/>
                <a:cs typeface="Times New Roman" panose="02020603050405020304" pitchFamily="18" charset="0"/>
              </a:rPr>
              <a:t>vector.</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is the number of classes that the </a:t>
            </a:r>
            <a:r>
              <a:rPr lang="en-US" dirty="0" smtClean="0">
                <a:latin typeface="Times New Roman" panose="02020603050405020304" pitchFamily="18" charset="0"/>
                <a:cs typeface="Times New Roman" panose="02020603050405020304" pitchFamily="18" charset="0"/>
              </a:rPr>
              <a:t>program </a:t>
            </a:r>
            <a:r>
              <a:rPr lang="en-US" dirty="0">
                <a:latin typeface="Times New Roman" panose="02020603050405020304" pitchFamily="18" charset="0"/>
                <a:cs typeface="Times New Roman" panose="02020603050405020304" pitchFamily="18" charset="0"/>
              </a:rPr>
              <a:t>has to choose </a:t>
            </a:r>
            <a:r>
              <a:rPr lang="en-US" dirty="0" smtClean="0">
                <a:latin typeface="Times New Roman" panose="02020603050405020304" pitchFamily="18" charset="0"/>
                <a:cs typeface="Times New Roman" panose="02020603050405020304" pitchFamily="18" charset="0"/>
              </a:rPr>
              <a:t>from. For </a:t>
            </a:r>
            <a:r>
              <a:rPr lang="en-US" dirty="0">
                <a:latin typeface="Times New Roman" panose="02020603050405020304" pitchFamily="18" charset="0"/>
                <a:cs typeface="Times New Roman" panose="02020603050405020304" pitchFamily="18" charset="0"/>
              </a:rPr>
              <a:t>example, if the task is digit classification, N would be 10 since there are 10 digits.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fully connected layers determine which features best correlate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 particular class. </a:t>
            </a:r>
          </a:p>
        </p:txBody>
      </p:sp>
    </p:spTree>
    <p:extLst>
      <p:ext uri="{BB962C8B-B14F-4D97-AF65-F5344CB8AC3E}">
        <p14:creationId xmlns:p14="http://schemas.microsoft.com/office/powerpoint/2010/main" val="417288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881" y="256312"/>
            <a:ext cx="7060360" cy="7571303"/>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Activation functions used</a:t>
            </a:r>
          </a:p>
          <a:p>
            <a:endParaRPr lang="sv-SE" sz="1600" dirty="0" smtClean="0">
              <a:latin typeface="Times New Roman" panose="02020603050405020304" pitchFamily="18" charset="0"/>
              <a:cs typeface="Times New Roman" panose="02020603050405020304" pitchFamily="18" charset="0"/>
            </a:endParaRPr>
          </a:p>
          <a:p>
            <a:endParaRPr lang="sv-SE"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ReLU</a:t>
            </a:r>
            <a:r>
              <a:rPr lang="en-US" sz="1600" b="1" dirty="0">
                <a:latin typeface="Times New Roman" panose="02020603050405020304" pitchFamily="18" charset="0"/>
                <a:cs typeface="Times New Roman" panose="02020603050405020304" pitchFamily="18" charset="0"/>
              </a:rPr>
              <a:t> (Rectified Linear Unit) </a:t>
            </a:r>
            <a:r>
              <a:rPr lang="en-US" sz="1600" b="1" dirty="0" smtClean="0">
                <a:latin typeface="Times New Roman" panose="02020603050405020304" pitchFamily="18" charset="0"/>
                <a:cs typeface="Times New Roman" panose="02020603050405020304" pitchFamily="18" charset="0"/>
              </a:rPr>
              <a:t>and Leaking </a:t>
            </a:r>
            <a:r>
              <a:rPr lang="en-US" sz="1600" b="1" dirty="0" err="1" smtClean="0">
                <a:latin typeface="Times New Roman" panose="02020603050405020304" pitchFamily="18" charset="0"/>
                <a:cs typeface="Times New Roman" panose="02020603050405020304" pitchFamily="18" charset="0"/>
              </a:rPr>
              <a:t>ReLU</a:t>
            </a:r>
            <a:r>
              <a:rPr lang="en-US" sz="1600" b="1" dirty="0" smtClean="0">
                <a:latin typeface="Times New Roman" panose="02020603050405020304" pitchFamily="18" charset="0"/>
                <a:cs typeface="Times New Roman" panose="02020603050405020304" pitchFamily="18" charset="0"/>
              </a:rPr>
              <a:t> activation functions</a:t>
            </a:r>
            <a:endParaRPr lang="sv-SE" sz="1600" dirty="0" smtClean="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The advantages are simplicity and efficiency.</a:t>
            </a:r>
          </a:p>
          <a:p>
            <a:r>
              <a:rPr lang="sv-SE" sz="1600" dirty="0" smtClean="0">
                <a:latin typeface="Times New Roman" panose="02020603050405020304" pitchFamily="18" charset="0"/>
                <a:cs typeface="Times New Roman" panose="02020603050405020304" pitchFamily="18" charset="0"/>
              </a:rPr>
              <a:t>Typically used in the convolution layers of CNN.</a:t>
            </a:r>
            <a:endParaRPr lang="sv-SE" sz="1600" b="1" dirty="0" smtClean="0">
              <a:latin typeface="Times New Roman" panose="02020603050405020304" pitchFamily="18" charset="0"/>
              <a:cs typeface="Times New Roman" panose="02020603050405020304" pitchFamily="18" charset="0"/>
            </a:endParaRPr>
          </a:p>
          <a:p>
            <a:endParaRPr lang="sv-SE" sz="1600" b="1" dirty="0" smtClean="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Sigmoid and hyberbolic tangent (Tanh) functions</a:t>
            </a:r>
          </a:p>
          <a:p>
            <a:endParaRPr lang="en-US" altLang="en-US" sz="1600" dirty="0" smtClean="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dirty="0" smtClean="0">
                <a:solidFill>
                  <a:srgbClr val="242729"/>
                </a:solidFill>
                <a:latin typeface="Times New Roman" panose="02020603050405020304" pitchFamily="18" charset="0"/>
                <a:cs typeface="Times New Roman" panose="02020603050405020304" pitchFamily="18" charset="0"/>
              </a:rPr>
              <a:t>Sigmoid and </a:t>
            </a:r>
            <a:r>
              <a:rPr lang="en-US" altLang="en-US" sz="1600" dirty="0" err="1" smtClean="0">
                <a:solidFill>
                  <a:srgbClr val="242729"/>
                </a:solidFill>
                <a:latin typeface="Times New Roman" panose="02020603050405020304" pitchFamily="18" charset="0"/>
                <a:cs typeface="Times New Roman" panose="02020603050405020304" pitchFamily="18" charset="0"/>
              </a:rPr>
              <a:t>Tanh</a:t>
            </a:r>
            <a:r>
              <a:rPr lang="en-US" altLang="en-US" sz="1600" dirty="0" smtClean="0">
                <a:solidFill>
                  <a:srgbClr val="242729"/>
                </a:solidFill>
                <a:latin typeface="Times New Roman" panose="02020603050405020304" pitchFamily="18" charset="0"/>
                <a:cs typeface="Times New Roman" panose="02020603050405020304" pitchFamily="18" charset="0"/>
              </a:rPr>
              <a:t> are typically used for fully connected networks aimed for</a:t>
            </a:r>
            <a:r>
              <a:rPr lang="en-US" altLang="en-US" sz="1600" dirty="0">
                <a:solidFill>
                  <a:srgbClr val="242729"/>
                </a:solidFill>
                <a:latin typeface="Times New Roman" panose="02020603050405020304" pitchFamily="18" charset="0"/>
                <a:cs typeface="Times New Roman" panose="02020603050405020304" pitchFamily="18" charset="0"/>
              </a:rPr>
              <a:t> binary classification problems</a:t>
            </a:r>
            <a:r>
              <a:rPr lang="en-US" altLang="en-US" sz="1600" dirty="0" smtClean="0">
                <a:solidFill>
                  <a:srgbClr val="242729"/>
                </a:solidFill>
                <a:latin typeface="Times New Roman" panose="02020603050405020304" pitchFamily="18" charset="0"/>
                <a:cs typeface="Times New Roman" panose="02020603050405020304" pitchFamily="18" charset="0"/>
              </a:rPr>
              <a:t>. Can be used for the output layers  of a CNN</a:t>
            </a:r>
            <a:endParaRPr lang="en-US" altLang="en-US" sz="1600" dirty="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endParaRPr lang="en-US" altLang="en-US" sz="1600" dirty="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err="1" smtClean="0">
                <a:solidFill>
                  <a:srgbClr val="242729"/>
                </a:solidFill>
                <a:latin typeface="Times New Roman" panose="02020603050405020304" pitchFamily="18" charset="0"/>
                <a:cs typeface="Times New Roman" panose="02020603050405020304" pitchFamily="18" charset="0"/>
              </a:rPr>
              <a:t>Softmax</a:t>
            </a:r>
            <a:r>
              <a:rPr lang="en-US" altLang="en-US" sz="1600" b="1" dirty="0" smtClean="0">
                <a:solidFill>
                  <a:srgbClr val="242729"/>
                </a:solidFill>
                <a:latin typeface="Times New Roman" panose="02020603050405020304" pitchFamily="18" charset="0"/>
                <a:cs typeface="Times New Roman" panose="02020603050405020304" pitchFamily="18" charset="0"/>
              </a:rPr>
              <a:t> </a:t>
            </a:r>
            <a:endParaRPr lang="sv-SE" altLang="en-US" sz="1600" dirty="0" smtClean="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sv-SE" sz="1600" dirty="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1600" dirty="0" err="1" smtClean="0">
                <a:latin typeface="Times New Roman" panose="02020603050405020304" pitchFamily="18" charset="0"/>
                <a:cs typeface="Times New Roman" panose="02020603050405020304" pitchFamily="18" charset="0"/>
              </a:rPr>
              <a:t>Softmax</a:t>
            </a:r>
            <a:r>
              <a:rPr lang="en-US" sz="1600" dirty="0" smtClean="0">
                <a:latin typeface="Times New Roman" panose="02020603050405020304" pitchFamily="18" charset="0"/>
                <a:cs typeface="Times New Roman" panose="02020603050405020304" pitchFamily="18" charset="0"/>
              </a:rPr>
              <a:t> is equivalent to Sigmoid for binary classification but is primarily aimed for the multi class case where the </a:t>
            </a:r>
            <a:r>
              <a:rPr lang="en-US" sz="1600" dirty="0">
                <a:latin typeface="Times New Roman" panose="02020603050405020304" pitchFamily="18" charset="0"/>
                <a:cs typeface="Times New Roman" panose="02020603050405020304" pitchFamily="18" charset="0"/>
              </a:rPr>
              <a:t>non-normalized output of a network </a:t>
            </a:r>
            <a:r>
              <a:rPr lang="en-US" sz="1600" dirty="0" smtClean="0">
                <a:latin typeface="Times New Roman" panose="02020603050405020304" pitchFamily="18" charset="0"/>
                <a:cs typeface="Times New Roman" panose="02020603050405020304" pitchFamily="18" charset="0"/>
              </a:rPr>
              <a:t>is mapped onto a </a:t>
            </a:r>
            <a:r>
              <a:rPr lang="en-US" sz="1600" dirty="0">
                <a:latin typeface="Times New Roman" panose="02020603050405020304" pitchFamily="18" charset="0"/>
                <a:cs typeface="Times New Roman" panose="02020603050405020304" pitchFamily="18" charset="0"/>
              </a:rPr>
              <a:t>probability distribution over predicted output classes</a:t>
            </a:r>
            <a:r>
              <a:rPr lang="en-US" sz="1600" dirty="0" smtClean="0">
                <a:latin typeface="Times New Roman" panose="02020603050405020304" pitchFamily="18" charset="0"/>
                <a:cs typeface="Times New Roman" panose="02020603050405020304" pitchFamily="18" charset="0"/>
              </a:rPr>
              <a:t>.</a:t>
            </a:r>
            <a:endParaRPr lang="sv-SE" altLang="en-US" sz="1600" b="1" dirty="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sv-SE" altLang="en-US" sz="1600" dirty="0" smtClean="0">
                <a:solidFill>
                  <a:srgbClr val="242729"/>
                </a:solidFill>
                <a:latin typeface="Times New Roman" panose="02020603050405020304" pitchFamily="18" charset="0"/>
                <a:cs typeface="Times New Roman" panose="02020603050405020304" pitchFamily="18" charset="0"/>
              </a:rPr>
              <a:t>Typically used in the output layers of CNN.</a:t>
            </a:r>
          </a:p>
          <a:p>
            <a:pPr lvl="0" eaLnBrk="0" fontAlgn="base" hangingPunct="0">
              <a:spcBef>
                <a:spcPct val="0"/>
              </a:spcBef>
              <a:spcAft>
                <a:spcPct val="0"/>
              </a:spcAft>
            </a:pPr>
            <a:endParaRPr lang="sv-SE" altLang="en-US" sz="1600" b="1" dirty="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sv-SE" altLang="en-US" sz="1600" b="1" dirty="0" smtClean="0">
                <a:solidFill>
                  <a:srgbClr val="242729"/>
                </a:solidFill>
                <a:latin typeface="Times New Roman" panose="02020603050405020304" pitchFamily="18" charset="0"/>
                <a:cs typeface="Times New Roman" panose="02020603050405020304" pitchFamily="18" charset="0"/>
              </a:rPr>
              <a:t>Gaussian activation function</a:t>
            </a:r>
          </a:p>
          <a:p>
            <a:pPr lvl="0" eaLnBrk="0" fontAlgn="base" hangingPunct="0">
              <a:spcBef>
                <a:spcPct val="0"/>
              </a:spcBef>
              <a:spcAft>
                <a:spcPct val="0"/>
              </a:spcAft>
            </a:pPr>
            <a:endParaRPr lang="sv-SE" altLang="en-US" sz="1600" b="1" dirty="0">
              <a:solidFill>
                <a:srgbClr val="242729"/>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solidFill>
                  <a:srgbClr val="242729"/>
                </a:solidFill>
                <a:latin typeface="Times New Roman" panose="02020603050405020304" pitchFamily="18" charset="0"/>
                <a:cs typeface="Times New Roman" panose="02020603050405020304" pitchFamily="18" charset="0"/>
              </a:rPr>
              <a:t>Can be used for the output layers  of a </a:t>
            </a:r>
            <a:r>
              <a:rPr lang="en-US" altLang="en-US" sz="1600" dirty="0" smtClean="0">
                <a:solidFill>
                  <a:srgbClr val="242729"/>
                </a:solidFill>
                <a:latin typeface="Times New Roman" panose="02020603050405020304" pitchFamily="18" charset="0"/>
                <a:cs typeface="Times New Roman" panose="02020603050405020304" pitchFamily="18" charset="0"/>
              </a:rPr>
              <a:t>CNN.</a:t>
            </a:r>
            <a:endParaRPr lang="en-US" altLang="en-US" sz="1600" dirty="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1600" b="1" dirty="0" smtClean="0">
              <a:solidFill>
                <a:srgbClr val="242729"/>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smtClean="0">
                <a:solidFill>
                  <a:srgbClr val="242729"/>
                </a:solidFill>
                <a:latin typeface="Times New Roman" panose="02020603050405020304" pitchFamily="18" charset="0"/>
                <a:cs typeface="Times New Roman" panose="02020603050405020304" pitchFamily="18" charset="0"/>
              </a:rPr>
              <a:t>For</a:t>
            </a:r>
            <a:r>
              <a:rPr lang="en-US" altLang="en-US" sz="1600" b="1" dirty="0">
                <a:solidFill>
                  <a:srgbClr val="242729"/>
                </a:solidFill>
                <a:latin typeface="Times New Roman" panose="02020603050405020304" pitchFamily="18" charset="0"/>
                <a:cs typeface="Times New Roman" panose="02020603050405020304" pitchFamily="18" charset="0"/>
              </a:rPr>
              <a:t> regression problems, the final layer has </a:t>
            </a:r>
            <a:r>
              <a:rPr lang="en-US" altLang="en-US" sz="1600" b="1" dirty="0" smtClean="0">
                <a:solidFill>
                  <a:srgbClr val="242729"/>
                </a:solidFill>
                <a:latin typeface="Times New Roman" panose="02020603050405020304" pitchFamily="18" charset="0"/>
                <a:cs typeface="Times New Roman" panose="02020603050405020304" pitchFamily="18" charset="0"/>
              </a:rPr>
              <a:t>typically an identity</a:t>
            </a:r>
            <a:r>
              <a:rPr lang="en-US" altLang="en-US" sz="1600" b="1" dirty="0">
                <a:solidFill>
                  <a:srgbClr val="242729"/>
                </a:solidFill>
                <a:latin typeface="Times New Roman" panose="02020603050405020304" pitchFamily="18" charset="0"/>
                <a:cs typeface="Times New Roman" panose="02020603050405020304" pitchFamily="18" charset="0"/>
              </a:rPr>
              <a:t> </a:t>
            </a:r>
            <a:r>
              <a:rPr lang="en-US" altLang="en-US" sz="1600" b="1" dirty="0" smtClean="0">
                <a:solidFill>
                  <a:srgbClr val="242729"/>
                </a:solidFill>
                <a:latin typeface="Times New Roman" panose="02020603050405020304" pitchFamily="18" charset="0"/>
                <a:cs typeface="Times New Roman" panose="02020603050405020304" pitchFamily="18" charset="0"/>
              </a:rPr>
              <a:t>activation. </a:t>
            </a:r>
            <a:endParaRPr lang="en-US" altLang="en-US" sz="1600" b="1" dirty="0">
              <a:solidFill>
                <a:srgbClr val="242729"/>
              </a:solidFill>
              <a:latin typeface="inherit"/>
              <a:cs typeface="Arial" panose="020B0604020202020204" pitchFamily="34" charset="0"/>
            </a:endParaRPr>
          </a:p>
          <a:p>
            <a:endParaRPr lang="sv-SE" dirty="0" smtClean="0"/>
          </a:p>
          <a:p>
            <a:endParaRPr lang="sv-SE" dirty="0"/>
          </a:p>
          <a:p>
            <a:endParaRPr lang="sv-SE" dirty="0" smtClean="0"/>
          </a:p>
        </p:txBody>
      </p:sp>
      <p:pic>
        <p:nvPicPr>
          <p:cNvPr id="1026" name="Picture 2" descr="https://cdn-images-1.medium.com/max/1200/1*f9erByySVjTjohfFdNkJY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880" y="2435077"/>
            <a:ext cx="2886710" cy="21686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9312592" y="4886960"/>
            <a:ext cx="2143125" cy="1533842"/>
          </a:xfrm>
          <a:prstGeom prst="rect">
            <a:avLst/>
          </a:prstGeom>
        </p:spPr>
      </p:pic>
      <p:pic>
        <p:nvPicPr>
          <p:cNvPr id="9" name="Picture 8"/>
          <p:cNvPicPr>
            <a:picLocks noChangeAspect="1"/>
          </p:cNvPicPr>
          <p:nvPr/>
        </p:nvPicPr>
        <p:blipFill>
          <a:blip r:embed="rId4"/>
          <a:stretch>
            <a:fillRect/>
          </a:stretch>
        </p:blipFill>
        <p:spPr>
          <a:xfrm>
            <a:off x="8135937" y="497840"/>
            <a:ext cx="3744333" cy="1654026"/>
          </a:xfrm>
          <a:prstGeom prst="rect">
            <a:avLst/>
          </a:prstGeom>
        </p:spPr>
      </p:pic>
    </p:spTree>
    <p:extLst>
      <p:ext uri="{BB962C8B-B14F-4D97-AF65-F5344CB8AC3E}">
        <p14:creationId xmlns:p14="http://schemas.microsoft.com/office/powerpoint/2010/main" val="4281870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Net-5 Original Image from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90" y="1960962"/>
            <a:ext cx="10559663" cy="30565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302" y="268192"/>
            <a:ext cx="11005851" cy="1692771"/>
          </a:xfrm>
          <a:prstGeom prst="rect">
            <a:avLst/>
          </a:prstGeom>
        </p:spPr>
        <p:txBody>
          <a:bodyPr wrap="square">
            <a:spAutoFit/>
          </a:bodyPr>
          <a:lstStyle/>
          <a:p>
            <a:pPr fontAlgn="base"/>
            <a:r>
              <a:rPr lang="en-US" sz="3200" b="1" dirty="0">
                <a:latin typeface="Times New Roman" panose="02020603050405020304" pitchFamily="18" charset="0"/>
                <a:cs typeface="Times New Roman" panose="02020603050405020304" pitchFamily="18" charset="0"/>
              </a:rPr>
              <a:t>LeNet-5 – A Classic CNN Architecture</a:t>
            </a:r>
          </a:p>
          <a:p>
            <a:pPr fontAlgn="base"/>
            <a:endParaRPr lang="en-US" dirty="0" smtClean="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In 1990 Yann </a:t>
            </a:r>
            <a:r>
              <a:rPr lang="en-US" dirty="0" err="1">
                <a:latin typeface="Times New Roman" panose="02020603050405020304" pitchFamily="18" charset="0"/>
                <a:cs typeface="Times New Roman" panose="02020603050405020304" pitchFamily="18" charset="0"/>
              </a:rPr>
              <a:t>LeCun</a:t>
            </a:r>
            <a:r>
              <a:rPr lang="en-US" dirty="0">
                <a:latin typeface="Times New Roman" panose="02020603050405020304" pitchFamily="18" charset="0"/>
                <a:cs typeface="Times New Roman" panose="02020603050405020304" pitchFamily="18" charset="0"/>
              </a:rPr>
              <a:t>, Leon </a:t>
            </a:r>
            <a:r>
              <a:rPr lang="en-US" dirty="0" err="1">
                <a:latin typeface="Times New Roman" panose="02020603050405020304" pitchFamily="18" charset="0"/>
                <a:cs typeface="Times New Roman" panose="02020603050405020304" pitchFamily="18" charset="0"/>
              </a:rPr>
              <a:t>Bottou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Yosuha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Bengio</a:t>
            </a:r>
            <a:r>
              <a:rPr lang="en-US" dirty="0">
                <a:latin typeface="Times New Roman" panose="02020603050405020304" pitchFamily="18" charset="0"/>
                <a:cs typeface="Times New Roman" panose="02020603050405020304" pitchFamily="18" charset="0"/>
              </a:rPr>
              <a:t> and Patrick </a:t>
            </a:r>
            <a:r>
              <a:rPr lang="en-US" dirty="0" err="1">
                <a:latin typeface="Times New Roman" panose="02020603050405020304" pitchFamily="18" charset="0"/>
                <a:cs typeface="Times New Roman" panose="02020603050405020304" pitchFamily="18" charset="0"/>
              </a:rPr>
              <a:t>Haffner</a:t>
            </a:r>
            <a:r>
              <a:rPr lang="en-US" dirty="0">
                <a:latin typeface="Times New Roman" panose="02020603050405020304" pitchFamily="18" charset="0"/>
                <a:cs typeface="Times New Roman" panose="02020603050405020304" pitchFamily="18" charset="0"/>
              </a:rPr>
              <a:t> proposed a neural network architecture for handwritten and machine-printed character recognition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they called LeNet-5. The architecture is straightforward and simple to understand </a:t>
            </a:r>
            <a:r>
              <a:rPr lang="en-US" dirty="0" smtClean="0">
                <a:latin typeface="Times New Roman" panose="02020603050405020304" pitchFamily="18" charset="0"/>
                <a:cs typeface="Times New Roman" panose="02020603050405020304" pitchFamily="18" charset="0"/>
              </a:rPr>
              <a:t>and well suited as an Introduction to CNNs.</a:t>
            </a:r>
            <a:endParaRPr lang="en-US"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448019" y="5100810"/>
            <a:ext cx="10491730" cy="1477328"/>
          </a:xfrm>
          <a:prstGeom prst="rect">
            <a:avLst/>
          </a:prstGeom>
        </p:spPr>
        <p:txBody>
          <a:bodyPr wrap="square">
            <a:spAutoFit/>
          </a:bodyPr>
          <a:lstStyle/>
          <a:p>
            <a:r>
              <a:rPr lang="en-US" dirty="0">
                <a:solidFill>
                  <a:srgbClr val="444444"/>
                </a:solidFill>
                <a:latin typeface="Times New Roman" panose="02020603050405020304" pitchFamily="18" charset="0"/>
                <a:cs typeface="Times New Roman" panose="02020603050405020304" pitchFamily="18" charset="0"/>
              </a:rPr>
              <a:t>The LeNet-5 architecture consists </a:t>
            </a:r>
            <a:r>
              <a:rPr lang="en-US" dirty="0" smtClean="0">
                <a:solidFill>
                  <a:srgbClr val="444444"/>
                </a:solidFill>
                <a:latin typeface="Times New Roman" panose="02020603050405020304" pitchFamily="18" charset="0"/>
                <a:cs typeface="Times New Roman" panose="02020603050405020304" pitchFamily="18" charset="0"/>
              </a:rPr>
              <a:t>of:</a:t>
            </a:r>
          </a:p>
          <a:p>
            <a:pPr marL="285750" indent="-285750">
              <a:buFont typeface="Arial" panose="020B0604020202020204" pitchFamily="34" charset="0"/>
              <a:buChar char="•"/>
            </a:pPr>
            <a:r>
              <a:rPr lang="en-US" dirty="0" smtClean="0">
                <a:solidFill>
                  <a:srgbClr val="444444"/>
                </a:solidFill>
                <a:latin typeface="Times New Roman" panose="02020603050405020304" pitchFamily="18" charset="0"/>
                <a:cs typeface="Times New Roman" panose="02020603050405020304" pitchFamily="18" charset="0"/>
              </a:rPr>
              <a:t>two </a:t>
            </a:r>
            <a:r>
              <a:rPr lang="en-US" dirty="0">
                <a:solidFill>
                  <a:srgbClr val="444444"/>
                </a:solidFill>
                <a:latin typeface="Times New Roman" panose="02020603050405020304" pitchFamily="18" charset="0"/>
                <a:cs typeface="Times New Roman" panose="02020603050405020304" pitchFamily="18" charset="0"/>
              </a:rPr>
              <a:t>sets of convolutional and average pooling </a:t>
            </a:r>
            <a:r>
              <a:rPr lang="en-US" dirty="0" smtClean="0">
                <a:solidFill>
                  <a:srgbClr val="444444"/>
                </a:solidFill>
                <a:latin typeface="Times New Roman" panose="02020603050405020304" pitchFamily="18" charset="0"/>
                <a:cs typeface="Times New Roman" panose="02020603050405020304" pitchFamily="18" charset="0"/>
              </a:rPr>
              <a:t>(subsampling) layers </a:t>
            </a:r>
            <a:r>
              <a:rPr lang="en-US" dirty="0">
                <a:solidFill>
                  <a:srgbClr val="444444"/>
                </a:solidFill>
                <a:latin typeface="Times New Roman" panose="02020603050405020304" pitchFamily="18" charset="0"/>
                <a:cs typeface="Times New Roman" panose="02020603050405020304" pitchFamily="18" charset="0"/>
              </a:rPr>
              <a:t>followed by </a:t>
            </a:r>
            <a:endParaRPr lang="en-US" dirty="0" smtClean="0">
              <a:solidFill>
                <a:srgbClr val="44444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444444"/>
                </a:solidFill>
                <a:latin typeface="Times New Roman" panose="02020603050405020304" pitchFamily="18" charset="0"/>
                <a:cs typeface="Times New Roman" panose="02020603050405020304" pitchFamily="18" charset="0"/>
              </a:rPr>
              <a:t>one </a:t>
            </a:r>
            <a:r>
              <a:rPr lang="en-US" dirty="0">
                <a:solidFill>
                  <a:srgbClr val="444444"/>
                </a:solidFill>
                <a:latin typeface="Times New Roman" panose="02020603050405020304" pitchFamily="18" charset="0"/>
                <a:cs typeface="Times New Roman" panose="02020603050405020304" pitchFamily="18" charset="0"/>
              </a:rPr>
              <a:t>flattening convolutional layer, then </a:t>
            </a:r>
            <a:endParaRPr lang="en-US" dirty="0" smtClean="0">
              <a:solidFill>
                <a:srgbClr val="44444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444444"/>
                </a:solidFill>
                <a:latin typeface="Times New Roman" panose="02020603050405020304" pitchFamily="18" charset="0"/>
                <a:cs typeface="Times New Roman" panose="02020603050405020304" pitchFamily="18" charset="0"/>
              </a:rPr>
              <a:t>two </a:t>
            </a:r>
            <a:r>
              <a:rPr lang="en-US" dirty="0">
                <a:solidFill>
                  <a:srgbClr val="444444"/>
                </a:solidFill>
                <a:latin typeface="Times New Roman" panose="02020603050405020304" pitchFamily="18" charset="0"/>
                <a:cs typeface="Times New Roman" panose="02020603050405020304" pitchFamily="18" charset="0"/>
              </a:rPr>
              <a:t>fully-connected layers and finally </a:t>
            </a:r>
            <a:endParaRPr lang="en-US" dirty="0" smtClean="0">
              <a:solidFill>
                <a:srgbClr val="44444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444444"/>
                </a:solidFill>
                <a:latin typeface="Times New Roman" panose="02020603050405020304" pitchFamily="18" charset="0"/>
                <a:cs typeface="Times New Roman" panose="02020603050405020304" pitchFamily="18" charset="0"/>
              </a:rPr>
              <a:t>o</a:t>
            </a:r>
            <a:r>
              <a:rPr lang="en-US" dirty="0" smtClean="0">
                <a:solidFill>
                  <a:srgbClr val="444444"/>
                </a:solidFill>
                <a:latin typeface="Times New Roman" panose="02020603050405020304" pitchFamily="18" charset="0"/>
                <a:cs typeface="Times New Roman" panose="02020603050405020304" pitchFamily="18" charset="0"/>
              </a:rPr>
              <a:t>ne </a:t>
            </a:r>
            <a:r>
              <a:rPr lang="en-US" dirty="0" err="1">
                <a:solidFill>
                  <a:srgbClr val="444444"/>
                </a:solidFill>
                <a:latin typeface="Times New Roman" panose="02020603050405020304" pitchFamily="18" charset="0"/>
                <a:cs typeface="Times New Roman" panose="02020603050405020304" pitchFamily="18" charset="0"/>
              </a:rPr>
              <a:t>S</a:t>
            </a:r>
            <a:r>
              <a:rPr lang="en-US" dirty="0" err="1" smtClean="0">
                <a:solidFill>
                  <a:srgbClr val="444444"/>
                </a:solidFill>
                <a:latin typeface="Times New Roman" panose="02020603050405020304" pitchFamily="18" charset="0"/>
                <a:cs typeface="Times New Roman" panose="02020603050405020304" pitchFamily="18" charset="0"/>
              </a:rPr>
              <a:t>oftmax</a:t>
            </a:r>
            <a:r>
              <a:rPr lang="en-US" dirty="0" smtClean="0">
                <a:solidFill>
                  <a:srgbClr val="444444"/>
                </a:solidFill>
                <a:latin typeface="Times New Roman" panose="02020603050405020304" pitchFamily="18" charset="0"/>
                <a:cs typeface="Times New Roman" panose="02020603050405020304" pitchFamily="18" charset="0"/>
              </a:rPr>
              <a:t> classifier.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041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1: Convolutional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509" y="200142"/>
            <a:ext cx="5067442" cy="33583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2: Average Pooling 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116" y="3558447"/>
            <a:ext cx="4494881" cy="2988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7512" y="603792"/>
            <a:ext cx="6138598" cy="5909310"/>
          </a:xfrm>
          <a:prstGeom prst="rect">
            <a:avLst/>
          </a:prstGeom>
          <a:noFill/>
        </p:spPr>
        <p:txBody>
          <a:bodyPr wrap="square" rtlCol="0">
            <a:spAutoFit/>
          </a:bodyPr>
          <a:lstStyle/>
          <a:p>
            <a:pPr fontAlgn="base"/>
            <a:r>
              <a:rPr lang="en-US" sz="2400" b="1" dirty="0" smtClean="0">
                <a:latin typeface="Times New Roman" panose="02020603050405020304" pitchFamily="18" charset="0"/>
                <a:cs typeface="Times New Roman" panose="02020603050405020304" pitchFamily="18" charset="0"/>
              </a:rPr>
              <a:t>First Layer</a:t>
            </a:r>
          </a:p>
          <a:p>
            <a:pPr fontAlgn="base"/>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The input for LeNet-5 is a 32×32 grayscale image which passes through the first convolutional layer with 6 feature maps or filters having size 5×5 and a stride of one. The image dimensions changes from 32x32x1 to 28x28x6.</a:t>
            </a:r>
          </a:p>
          <a:p>
            <a:endParaRPr lang="sv-SE"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Second </a:t>
            </a:r>
            <a:r>
              <a:rPr lang="en-US" sz="2400" b="1" dirty="0" smtClean="0">
                <a:latin typeface="Times New Roman" panose="02020603050405020304" pitchFamily="18" charset="0"/>
                <a:cs typeface="Times New Roman" panose="02020603050405020304" pitchFamily="18" charset="0"/>
              </a:rPr>
              <a:t>Layer</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Then the LeNet-5 applies average pooling layer or sub-sampling layer with a filter size 2×2 and a stride </a:t>
            </a:r>
            <a:r>
              <a:rPr lang="en-US" sz="2400" dirty="0" smtClean="0">
                <a:latin typeface="Times New Roman" panose="02020603050405020304" pitchFamily="18" charset="0"/>
                <a:cs typeface="Times New Roman" panose="02020603050405020304" pitchFamily="18" charset="0"/>
              </a:rPr>
              <a:t>of two</a:t>
            </a:r>
            <a:r>
              <a:rPr lang="en-US" sz="2400" dirty="0">
                <a:latin typeface="Times New Roman" panose="02020603050405020304" pitchFamily="18" charset="0"/>
                <a:cs typeface="Times New Roman" panose="02020603050405020304" pitchFamily="18" charset="0"/>
              </a:rPr>
              <a:t>. The resulting image dimensions will be reduced to 14x14x6.</a:t>
            </a:r>
          </a:p>
          <a:p>
            <a:endParaRPr lang="en-US" dirty="0"/>
          </a:p>
        </p:txBody>
      </p:sp>
    </p:spTree>
    <p:extLst>
      <p:ext uri="{BB962C8B-B14F-4D97-AF65-F5344CB8AC3E}">
        <p14:creationId xmlns:p14="http://schemas.microsoft.com/office/powerpoint/2010/main" val="2524565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3: Convolutional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689" y="438446"/>
            <a:ext cx="4228722" cy="325220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4: Average Pooling 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858" y="3803147"/>
            <a:ext cx="3985323" cy="287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6747" y="284210"/>
            <a:ext cx="7307942" cy="6093976"/>
          </a:xfrm>
          <a:prstGeom prst="rect">
            <a:avLst/>
          </a:prstGeom>
          <a:noFill/>
        </p:spPr>
        <p:txBody>
          <a:bodyPr wrap="square" rtlCol="0">
            <a:spAutoFit/>
          </a:bodyPr>
          <a:lstStyle/>
          <a:p>
            <a:pPr fontAlgn="base"/>
            <a:r>
              <a:rPr lang="en-US" sz="2400" b="1" dirty="0" smtClean="0">
                <a:latin typeface="Times New Roman" panose="02020603050405020304" pitchFamily="18" charset="0"/>
                <a:cs typeface="Times New Roman" panose="02020603050405020304" pitchFamily="18" charset="0"/>
              </a:rPr>
              <a:t>Third Layer</a:t>
            </a:r>
          </a:p>
          <a:p>
            <a:pPr fontAlgn="base"/>
            <a:endParaRPr lang="en-US" dirty="0" smtClean="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Next, there is a second convolutional layer with 16 feature maps having size 5×5 and a stride of 1. In this layer, only 10 out of 16 feature maps are connected to 6 feature maps of the previous layer as shown </a:t>
            </a:r>
            <a:r>
              <a:rPr lang="en-US" dirty="0" smtClean="0">
                <a:latin typeface="Times New Roman" panose="02020603050405020304" pitchFamily="18" charset="0"/>
                <a:cs typeface="Times New Roman" panose="02020603050405020304" pitchFamily="18" charset="0"/>
              </a:rPr>
              <a:t>below. The </a:t>
            </a:r>
            <a:r>
              <a:rPr lang="en-US" dirty="0">
                <a:latin typeface="Times New Roman" panose="02020603050405020304" pitchFamily="18" charset="0"/>
                <a:cs typeface="Times New Roman" panose="02020603050405020304" pitchFamily="18" charset="0"/>
              </a:rPr>
              <a:t>main reason is to break the symmetry in the network and keeps the number of connections within reasonable bounds. That’s why the number of training parameters in this layers are 1516 instead of 2400 and similarly, the number of connections are 151600 instead of 240000</a:t>
            </a:r>
            <a:endParaRPr lang="sv-SE"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pPr fontAlgn="base"/>
            <a:r>
              <a:rPr lang="en-US" sz="2400" b="1" dirty="0" smtClean="0">
                <a:latin typeface="Times New Roman" panose="02020603050405020304" pitchFamily="18" charset="0"/>
                <a:cs typeface="Times New Roman" panose="02020603050405020304" pitchFamily="18" charset="0"/>
              </a:rPr>
              <a:t>Fourth Layer</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The fourth layer (S4) is again an average pooling layer with filter size 2×2 and a stride of 2. This layer is the same as the second layer (S2) except it has 16 feature maps so the output will be reduced to 5x5x16.</a:t>
            </a:r>
          </a:p>
        </p:txBody>
      </p:sp>
      <p:pic>
        <p:nvPicPr>
          <p:cNvPr id="2055" name="Picture 7" descr="Snapshot of TABLE 1 from [LeCun et al., 1998]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673" y="2920126"/>
            <a:ext cx="4257675"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29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C5: Fully Connected Convolutional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320" y="220593"/>
            <a:ext cx="3101641" cy="241192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6: Fully Connected 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752" y="2809212"/>
            <a:ext cx="3445277" cy="198630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Fully Connected Output Lay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752" y="4935556"/>
            <a:ext cx="3152048" cy="19108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5843" y="1074182"/>
            <a:ext cx="6856164" cy="5847755"/>
          </a:xfrm>
          <a:prstGeom prst="rect">
            <a:avLst/>
          </a:prstGeom>
        </p:spPr>
        <p:txBody>
          <a:bodyPr wrap="square">
            <a:spAutoFit/>
          </a:bodyPr>
          <a:lstStyle/>
          <a:p>
            <a:pPr fontAlgn="base"/>
            <a:r>
              <a:rPr lang="en-US" sz="2400" b="1" dirty="0">
                <a:solidFill>
                  <a:srgbClr val="444444"/>
                </a:solidFill>
                <a:latin typeface="Times New Roman" panose="02020603050405020304" pitchFamily="18" charset="0"/>
                <a:cs typeface="Times New Roman" panose="02020603050405020304" pitchFamily="18" charset="0"/>
              </a:rPr>
              <a:t>Fifth </a:t>
            </a:r>
            <a:r>
              <a:rPr lang="en-US" sz="2400" b="1" dirty="0" smtClean="0">
                <a:solidFill>
                  <a:srgbClr val="444444"/>
                </a:solidFill>
                <a:latin typeface="Times New Roman" panose="02020603050405020304" pitchFamily="18" charset="0"/>
                <a:cs typeface="Times New Roman" panose="02020603050405020304" pitchFamily="18" charset="0"/>
              </a:rPr>
              <a:t>Layer</a:t>
            </a:r>
          </a:p>
          <a:p>
            <a:pPr fontAlgn="base"/>
            <a:endParaRPr lang="en-US" sz="2000" dirty="0">
              <a:solidFill>
                <a:srgbClr val="444444"/>
              </a:solidFill>
              <a:latin typeface="Times New Roman" panose="02020603050405020304" pitchFamily="18" charset="0"/>
              <a:cs typeface="Times New Roman" panose="02020603050405020304" pitchFamily="18" charset="0"/>
            </a:endParaRPr>
          </a:p>
          <a:p>
            <a:pPr fontAlgn="base"/>
            <a:r>
              <a:rPr lang="en-US" sz="2000" dirty="0">
                <a:solidFill>
                  <a:srgbClr val="444444"/>
                </a:solidFill>
                <a:latin typeface="Times New Roman" panose="02020603050405020304" pitchFamily="18" charset="0"/>
                <a:cs typeface="Times New Roman" panose="02020603050405020304" pitchFamily="18" charset="0"/>
              </a:rPr>
              <a:t>The fifth layer (C5) is a fully connected convolutional layer with 120 feature maps each of size 1×1. Each of the 120 units in C5 is connected to all the 400 nodes (5x5x16) in the fourth layer S4</a:t>
            </a:r>
            <a:r>
              <a:rPr lang="en-US" sz="2000" dirty="0" smtClean="0">
                <a:solidFill>
                  <a:srgbClr val="444444"/>
                </a:solidFill>
                <a:latin typeface="Times New Roman" panose="02020603050405020304" pitchFamily="18" charset="0"/>
                <a:cs typeface="Times New Roman" panose="02020603050405020304" pitchFamily="18" charset="0"/>
              </a:rPr>
              <a:t>.</a:t>
            </a:r>
          </a:p>
          <a:p>
            <a:pPr fontAlgn="base"/>
            <a:endParaRPr lang="sv-SE" sz="2000" b="0" i="0" dirty="0" smtClean="0">
              <a:solidFill>
                <a:srgbClr val="444444"/>
              </a:solidFill>
              <a:effectLst/>
              <a:latin typeface="Times New Roman" panose="02020603050405020304" pitchFamily="18" charset="0"/>
              <a:cs typeface="Times New Roman" panose="02020603050405020304" pitchFamily="18" charset="0"/>
            </a:endParaRPr>
          </a:p>
          <a:p>
            <a:pPr fontAlgn="base"/>
            <a:endParaRPr lang="sv-SE" sz="2000" b="0" i="0" dirty="0">
              <a:solidFill>
                <a:srgbClr val="444444"/>
              </a:solidFill>
              <a:effectLst/>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Sixth </a:t>
            </a:r>
            <a:r>
              <a:rPr lang="en-US" sz="2400" b="1" dirty="0" smtClean="0">
                <a:latin typeface="Times New Roman" panose="02020603050405020304" pitchFamily="18" charset="0"/>
                <a:cs typeface="Times New Roman" panose="02020603050405020304" pitchFamily="18" charset="0"/>
              </a:rPr>
              <a:t>Layer</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sixth layer is a fully connected layer (F6) with 84 </a:t>
            </a:r>
            <a:r>
              <a:rPr lang="en-US" sz="2000" dirty="0" smtClean="0">
                <a:latin typeface="Times New Roman" panose="02020603050405020304" pitchFamily="18" charset="0"/>
                <a:cs typeface="Times New Roman" panose="02020603050405020304" pitchFamily="18" charset="0"/>
              </a:rPr>
              <a:t>units.</a:t>
            </a:r>
          </a:p>
          <a:p>
            <a:pPr fontAlgn="base"/>
            <a:endParaRPr lang="sv-SE" sz="2000" dirty="0">
              <a:latin typeface="Times New Roman" panose="02020603050405020304" pitchFamily="18" charset="0"/>
              <a:cs typeface="Times New Roman" panose="02020603050405020304" pitchFamily="18" charset="0"/>
            </a:endParaRPr>
          </a:p>
          <a:p>
            <a:pPr fontAlgn="base"/>
            <a:endParaRPr lang="sv-SE" sz="2000" dirty="0">
              <a:latin typeface="Times New Roman" panose="02020603050405020304" pitchFamily="18" charset="0"/>
              <a:cs typeface="Times New Roman" panose="02020603050405020304" pitchFamily="18" charset="0"/>
            </a:endParaRPr>
          </a:p>
          <a:p>
            <a:pPr fontAlgn="base"/>
            <a:endParaRPr lang="sv-SE" sz="2400" dirty="0" smtClean="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Output </a:t>
            </a:r>
            <a:r>
              <a:rPr lang="en-US" sz="2400" b="1" dirty="0" smtClean="0">
                <a:latin typeface="Times New Roman" panose="02020603050405020304" pitchFamily="18" charset="0"/>
                <a:cs typeface="Times New Roman" panose="02020603050405020304" pitchFamily="18" charset="0"/>
              </a:rPr>
              <a:t>Layer</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Finally, there is a fully connected </a:t>
            </a:r>
            <a:r>
              <a:rPr lang="en-US" sz="2000" dirty="0" err="1">
                <a:latin typeface="Times New Roman" panose="02020603050405020304" pitchFamily="18" charset="0"/>
                <a:cs typeface="Times New Roman" panose="02020603050405020304" pitchFamily="18" charset="0"/>
              </a:rPr>
              <a:t>S</a:t>
            </a:r>
            <a:r>
              <a:rPr lang="en-US" sz="2000" dirty="0" err="1" smtClean="0">
                <a:latin typeface="Times New Roman" panose="02020603050405020304" pitchFamily="18" charset="0"/>
                <a:cs typeface="Times New Roman" panose="02020603050405020304" pitchFamily="18" charset="0"/>
              </a:rPr>
              <a:t>oftmax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output layer ŷ with 10 possible values corresponding to the digits from 0 to </a:t>
            </a:r>
            <a:r>
              <a:rPr lang="en-US" sz="2000" dirty="0" smtClean="0">
                <a:latin typeface="Times New Roman" panose="02020603050405020304" pitchFamily="18" charset="0"/>
                <a:cs typeface="Times New Roman" panose="02020603050405020304" pitchFamily="18" charset="0"/>
              </a:rPr>
              <a:t>9.</a:t>
            </a:r>
            <a:endParaRPr lang="en-US" sz="2000" dirty="0">
              <a:latin typeface="Times New Roman" panose="02020603050405020304" pitchFamily="18" charset="0"/>
              <a:cs typeface="Times New Roman" panose="02020603050405020304" pitchFamily="18" charset="0"/>
            </a:endParaRPr>
          </a:p>
          <a:p>
            <a:pPr fontAlgn="base"/>
            <a:endParaRPr lang="en-US" dirty="0"/>
          </a:p>
        </p:txBody>
      </p:sp>
      <p:sp>
        <p:nvSpPr>
          <p:cNvPr id="10" name="TextBox 9"/>
          <p:cNvSpPr txBox="1"/>
          <p:nvPr/>
        </p:nvSpPr>
        <p:spPr>
          <a:xfrm>
            <a:off x="363557" y="264405"/>
            <a:ext cx="3195105"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   Le-Net-5 layers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792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Net-5 Summary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41" y="1269481"/>
            <a:ext cx="8943975" cy="45624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3557" y="264405"/>
            <a:ext cx="6243569"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Summary of Le-Net-5 architecture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605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004" y="237505"/>
            <a:ext cx="9572621"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A typical Convolutional Neural Network Architecture</a:t>
            </a:r>
          </a:p>
        </p:txBody>
      </p:sp>
      <p:pic>
        <p:nvPicPr>
          <p:cNvPr id="5122" name="Picture 2" descr="https://cdn-images-1.medium.com/max/1600/1*XbuW8WuRrAY5pC4t-9DZA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58" y="1335285"/>
            <a:ext cx="11693814" cy="486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05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117" y="619760"/>
            <a:ext cx="9217323" cy="58477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Timeline  for CNN</a:t>
            </a:r>
          </a:p>
        </p:txBody>
      </p:sp>
      <p:sp>
        <p:nvSpPr>
          <p:cNvPr id="3" name="TextBox 2"/>
          <p:cNvSpPr txBox="1"/>
          <p:nvPr/>
        </p:nvSpPr>
        <p:spPr>
          <a:xfrm>
            <a:off x="839211" y="1584960"/>
            <a:ext cx="8563113" cy="4339650"/>
          </a:xfrm>
          <a:prstGeom prst="rect">
            <a:avLst/>
          </a:prstGeom>
          <a:noFill/>
        </p:spPr>
        <p:txBody>
          <a:bodyPr wrap="none" rtlCol="0">
            <a:spAutoFit/>
          </a:bodyPr>
          <a:lstStyle/>
          <a:p>
            <a:pPr lvl="1"/>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1980 The </a:t>
            </a:r>
            <a:r>
              <a:rPr lang="en-US" dirty="0" err="1">
                <a:latin typeface="Times New Roman" panose="02020603050405020304" pitchFamily="18" charset="0"/>
                <a:cs typeface="Times New Roman" panose="02020603050405020304" pitchFamily="18" charset="0"/>
              </a:rPr>
              <a:t>Neocognitron</a:t>
            </a:r>
            <a:r>
              <a:rPr lang="en-US" dirty="0">
                <a:latin typeface="Times New Roman" panose="02020603050405020304" pitchFamily="18" charset="0"/>
                <a:cs typeface="Times New Roman" panose="02020603050405020304" pitchFamily="18" charset="0"/>
              </a:rPr>
              <a:t>,  introduced by </a:t>
            </a:r>
            <a:r>
              <a:rPr lang="en-US" dirty="0" err="1">
                <a:latin typeface="Times New Roman" panose="02020603050405020304" pitchFamily="18" charset="0"/>
                <a:cs typeface="Times New Roman" panose="02020603050405020304" pitchFamily="18" charset="0"/>
              </a:rPr>
              <a:t>Kunihiko</a:t>
            </a:r>
            <a:r>
              <a:rPr lang="en-US" dirty="0">
                <a:latin typeface="Times New Roman" panose="02020603050405020304" pitchFamily="18" charset="0"/>
                <a:cs typeface="Times New Roman" panose="02020603050405020304" pitchFamily="18" charset="0"/>
              </a:rPr>
              <a:t> Fukushima.</a:t>
            </a:r>
          </a:p>
          <a:p>
            <a:pPr marL="342900" indent="-342900">
              <a:buAutoNum type="arabicPlain" startAt="1980"/>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1987 Time delay neural networks   (TDNN),  introduced by Alex </a:t>
            </a:r>
            <a:r>
              <a:rPr lang="en-US" dirty="0" err="1">
                <a:latin typeface="Times New Roman" panose="02020603050405020304" pitchFamily="18" charset="0"/>
                <a:cs typeface="Times New Roman" panose="02020603050405020304" pitchFamily="18" charset="0"/>
              </a:rPr>
              <a:t>Waibel</a:t>
            </a:r>
            <a:r>
              <a:rPr lang="en-US" dirty="0">
                <a:latin typeface="Times New Roman" panose="02020603050405020304" pitchFamily="18" charset="0"/>
                <a:cs typeface="Times New Roman" panose="02020603050405020304" pitchFamily="18" charset="0"/>
              </a:rPr>
              <a:t>. </a:t>
            </a:r>
          </a:p>
          <a:p>
            <a:pPr marL="342900" indent="-342900">
              <a:buAutoNum type="arabicPlain" startAt="1987"/>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1989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system to recognize hand-written ZIP Code numbers using convolutions based on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laboriously </a:t>
            </a:r>
            <a:r>
              <a:rPr lang="en-US" dirty="0">
                <a:latin typeface="Times New Roman" panose="02020603050405020304" pitchFamily="18" charset="0"/>
                <a:cs typeface="Times New Roman" panose="02020603050405020304" pitchFamily="18" charset="0"/>
              </a:rPr>
              <a:t>hand designed filters, introduced by Yann </a:t>
            </a:r>
            <a:r>
              <a:rPr lang="en-US" dirty="0" err="1">
                <a:latin typeface="Times New Roman" panose="02020603050405020304" pitchFamily="18" charset="0"/>
                <a:cs typeface="Times New Roman" panose="02020603050405020304" pitchFamily="18" charset="0"/>
              </a:rPr>
              <a:t>LeCun</a:t>
            </a:r>
            <a:r>
              <a:rPr lang="en-US" dirty="0">
                <a:latin typeface="Times New Roman" panose="02020603050405020304" pitchFamily="18" charset="0"/>
                <a:cs typeface="Times New Roman" panose="02020603050405020304" pitchFamily="18" charset="0"/>
              </a:rPr>
              <a:t>.</a:t>
            </a:r>
          </a:p>
          <a:p>
            <a:pPr marL="342900" indent="-342900">
              <a:buAutoNum type="arabicPlain" startAt="1989"/>
            </a:pPr>
            <a:endParaRPr lang="en-US" dirty="0">
              <a:latin typeface="Times New Roman" panose="02020603050405020304" pitchFamily="18" charset="0"/>
              <a:cs typeface="Times New Roman" panose="02020603050405020304" pitchFamily="18" charset="0"/>
            </a:endParaRPr>
          </a:p>
          <a:p>
            <a:pPr marL="342900" indent="-342900">
              <a:buAutoNum type="arabicPlain" startAt="1989"/>
            </a:pPr>
            <a:r>
              <a:rPr lang="en-US" dirty="0">
                <a:latin typeface="Times New Roman" panose="02020603050405020304" pitchFamily="18" charset="0"/>
                <a:cs typeface="Times New Roman" panose="02020603050405020304" pitchFamily="18" charset="0"/>
              </a:rPr>
              <a:t>  LeNet-5, a pioneering 7-level convolutional network by Yann </a:t>
            </a:r>
            <a:r>
              <a:rPr lang="en-US" dirty="0" err="1">
                <a:latin typeface="Times New Roman" panose="02020603050405020304" pitchFamily="18" charset="0"/>
                <a:cs typeface="Times New Roman" panose="02020603050405020304" pitchFamily="18" charset="0"/>
              </a:rPr>
              <a:t>LeCun</a:t>
            </a:r>
            <a:r>
              <a:rPr lang="en-US" dirty="0">
                <a:latin typeface="Times New Roman" panose="02020603050405020304" pitchFamily="18" charset="0"/>
                <a:cs typeface="Times New Roman" panose="02020603050405020304" pitchFamily="18" charset="0"/>
              </a:rPr>
              <a:t>.</a:t>
            </a:r>
            <a:endParaRPr lang="en-US" u="sng" baseline="30000" dirty="0">
              <a:latin typeface="Times New Roman" panose="02020603050405020304" pitchFamily="18" charset="0"/>
              <a:cs typeface="Times New Roman" panose="02020603050405020304" pitchFamily="18" charset="0"/>
            </a:endParaRPr>
          </a:p>
          <a:p>
            <a:endParaRPr lang="sv-SE" u="sng" baseline="30000" dirty="0">
              <a:latin typeface="Times New Roman" panose="02020603050405020304" pitchFamily="18" charset="0"/>
              <a:cs typeface="Times New Roman" panose="02020603050405020304" pitchFamily="18" charset="0"/>
            </a:endParaRPr>
          </a:p>
          <a:p>
            <a:pPr marL="342900" indent="-342900">
              <a:buAutoNum type="arabicPlain" startAt="2006"/>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first GPU-implementation of a CNN was described in by K. </a:t>
            </a:r>
            <a:r>
              <a:rPr lang="en-US" dirty="0" err="1">
                <a:latin typeface="Times New Roman" panose="02020603050405020304" pitchFamily="18" charset="0"/>
                <a:cs typeface="Times New Roman" panose="02020603050405020304" pitchFamily="18" charset="0"/>
              </a:rPr>
              <a:t>Chellapilla</a:t>
            </a:r>
            <a:r>
              <a:rPr lang="en-US" dirty="0">
                <a:latin typeface="Times New Roman" panose="02020603050405020304" pitchFamily="18" charset="0"/>
                <a:cs typeface="Times New Roman" panose="02020603050405020304" pitchFamily="18" charset="0"/>
              </a:rPr>
              <a:t>.</a:t>
            </a:r>
          </a:p>
          <a:p>
            <a:endParaRPr lang="sv-SE" u="sng" baseline="30000" dirty="0">
              <a:latin typeface="Times New Roman" panose="02020603050405020304" pitchFamily="18" charset="0"/>
              <a:cs typeface="Times New Roman" panose="02020603050405020304" pitchFamily="18" charset="0"/>
            </a:endParaRPr>
          </a:p>
          <a:p>
            <a:pPr marL="342900" indent="-342900">
              <a:buAutoNum type="arabicPlain" startAt="2012"/>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A GPU-based CNN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342900" indent="-342900">
              <a:buAutoNum type="arabicPlain" startAt="2012"/>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won  </a:t>
            </a:r>
            <a:r>
              <a:rPr lang="en-US" dirty="0">
                <a:latin typeface="Times New Roman" panose="02020603050405020304" pitchFamily="18" charset="0"/>
                <a:cs typeface="Times New Roman" panose="02020603050405020304" pitchFamily="18" charset="0"/>
              </a:rPr>
              <a:t>the ImageNet Large Scale Visual Recognition Challenge.</a:t>
            </a:r>
            <a:endParaRPr lang="en-US" u="sng" baseline="30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143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6247864"/>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lecture 6.9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Deep Learning and recent developments</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947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887" y="299526"/>
            <a:ext cx="9249968" cy="5601533"/>
          </a:xfrm>
          <a:prstGeom prst="rect">
            <a:avLst/>
          </a:prstGeom>
        </p:spPr>
        <p:txBody>
          <a:bodyPr wrap="none">
            <a:spAutoFit/>
          </a:bodyPr>
          <a:lstStyle/>
          <a:p>
            <a:r>
              <a:rPr lang="sv-SE" sz="3200" b="1" dirty="0">
                <a:latin typeface="Times New Roman" panose="02020603050405020304" pitchFamily="18" charset="0"/>
                <a:cs typeface="Times New Roman" panose="02020603050405020304" pitchFamily="18" charset="0"/>
              </a:rPr>
              <a:t>Convolutional Neural Network </a:t>
            </a:r>
            <a:r>
              <a:rPr lang="sv-SE" sz="3200" b="1" dirty="0" smtClean="0">
                <a:latin typeface="Times New Roman" panose="02020603050405020304" pitchFamily="18" charset="0"/>
                <a:cs typeface="Times New Roman" panose="02020603050405020304" pitchFamily="18" charset="0"/>
              </a:rPr>
              <a:t>related Terminology</a:t>
            </a:r>
          </a:p>
          <a:p>
            <a:endParaRPr lang="sv-SE" b="1" dirty="0">
              <a:latin typeface="Times New Roman" panose="02020603050405020304" pitchFamily="18" charset="0"/>
              <a:cs typeface="Times New Roman" panose="02020603050405020304" pitchFamily="18" charset="0"/>
            </a:endParaRPr>
          </a:p>
          <a:p>
            <a:endParaRPr lang="sv-SE" sz="8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Convolution </a:t>
            </a:r>
          </a:p>
          <a:p>
            <a:r>
              <a:rPr lang="sv-SE" sz="2000" dirty="0">
                <a:latin typeface="Times New Roman" panose="02020603050405020304" pitchFamily="18" charset="0"/>
                <a:cs typeface="Times New Roman" panose="02020603050405020304" pitchFamily="18" charset="0"/>
              </a:rPr>
              <a:t>Filter </a:t>
            </a:r>
            <a:r>
              <a:rPr lang="sv-SE" sz="2000" dirty="0" smtClean="0">
                <a:latin typeface="Times New Roman" panose="02020603050405020304" pitchFamily="18" charset="0"/>
                <a:cs typeface="Times New Roman" panose="02020603050405020304" pitchFamily="18" charset="0"/>
              </a:rPr>
              <a:t>(or synonymously Kernel)</a:t>
            </a:r>
          </a:p>
          <a:p>
            <a:r>
              <a:rPr lang="sv-SE" sz="2000" dirty="0" smtClean="0">
                <a:latin typeface="Times New Roman" panose="02020603050405020304" pitchFamily="18" charset="0"/>
                <a:cs typeface="Times New Roman" panose="02020603050405020304" pitchFamily="18" charset="0"/>
              </a:rPr>
              <a:t>Stride</a:t>
            </a:r>
          </a:p>
          <a:p>
            <a:r>
              <a:rPr lang="sv-SE" sz="2000" dirty="0" smtClean="0">
                <a:latin typeface="Times New Roman" panose="02020603050405020304" pitchFamily="18" charset="0"/>
                <a:cs typeface="Times New Roman" panose="02020603050405020304" pitchFamily="18" charset="0"/>
              </a:rPr>
              <a:t>Padding</a:t>
            </a:r>
          </a:p>
          <a:p>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Feature map                                                       </a:t>
            </a:r>
          </a:p>
          <a:p>
            <a:r>
              <a:rPr lang="sv-SE" sz="2000" dirty="0" smtClean="0">
                <a:latin typeface="Times New Roman" panose="02020603050405020304" pitchFamily="18" charset="0"/>
                <a:cs typeface="Times New Roman" panose="02020603050405020304" pitchFamily="18" charset="0"/>
              </a:rPr>
              <a:t>Parameter sharing</a:t>
            </a:r>
          </a:p>
          <a:p>
            <a:r>
              <a:rPr lang="sv-SE" sz="2000" dirty="0" smtClean="0">
                <a:latin typeface="Times New Roman" panose="02020603050405020304" pitchFamily="18" charset="0"/>
                <a:cs typeface="Times New Roman" panose="02020603050405020304" pitchFamily="18" charset="0"/>
              </a:rPr>
              <a:t>Local connectivity</a:t>
            </a:r>
          </a:p>
          <a:p>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Pooling      Subsampling    Downsampling                         </a:t>
            </a:r>
          </a:p>
          <a:p>
            <a:r>
              <a:rPr lang="sv-SE" sz="2000" dirty="0" smtClean="0">
                <a:latin typeface="Times New Roman" panose="02020603050405020304" pitchFamily="18" charset="0"/>
                <a:cs typeface="Times New Roman" panose="02020603050405020304" pitchFamily="18" charset="0"/>
              </a:rPr>
              <a:t>Subsampling ratio</a:t>
            </a:r>
          </a:p>
          <a:p>
            <a:r>
              <a:rPr lang="sv-SE" sz="2000" dirty="0" smtClean="0">
                <a:latin typeface="Times New Roman" panose="02020603050405020304" pitchFamily="18" charset="0"/>
                <a:cs typeface="Times New Roman" panose="02020603050405020304" pitchFamily="18" charset="0"/>
              </a:rPr>
              <a:t>Maxpooling    Average pooling</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ReLU</a:t>
            </a:r>
          </a:p>
          <a:p>
            <a:r>
              <a:rPr lang="sv-SE" sz="2000" dirty="0" smtClean="0">
                <a:latin typeface="Times New Roman" panose="02020603050405020304" pitchFamily="18" charset="0"/>
                <a:cs typeface="Times New Roman" panose="02020603050405020304" pitchFamily="18" charset="0"/>
              </a:rPr>
              <a:t>Softmax</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629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287" y="817686"/>
            <a:ext cx="7992713" cy="3139321"/>
          </a:xfrm>
          <a:prstGeom prst="rect">
            <a:avLst/>
          </a:prstGeom>
        </p:spPr>
        <p:txBody>
          <a:bodyPr wrap="square">
            <a:spAutoFit/>
          </a:bodyPr>
          <a:lstStyle/>
          <a:p>
            <a:r>
              <a:rPr lang="sv-SE" sz="3200" b="1" dirty="0" smtClean="0">
                <a:latin typeface="Times New Roman" panose="02020603050405020304" pitchFamily="18" charset="0"/>
                <a:cs typeface="Times New Roman" panose="02020603050405020304" pitchFamily="18" charset="0"/>
              </a:rPr>
              <a:t>The Feature Learning Phase</a:t>
            </a:r>
          </a:p>
          <a:p>
            <a:endParaRPr lang="sv-SE" b="1" dirty="0">
              <a:latin typeface="Times New Roman" panose="02020603050405020304" pitchFamily="18" charset="0"/>
              <a:cs typeface="Times New Roman" panose="02020603050405020304" pitchFamily="18" charset="0"/>
            </a:endParaRPr>
          </a:p>
          <a:p>
            <a:endParaRPr lang="sv-SE" sz="8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The feature learning phase in a CNN consists of an arbitrary number of pairs of Convolution and Pooling layers.</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The number and roles of these pairs of layers are engineering decisions for particular problem settings but in general later (deeper) levels handles more abstract or high level features or patterns in analogy with our assumed model of the functioning of the human visual cortex.</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520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880" y="596627"/>
            <a:ext cx="9904021" cy="1754326"/>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Example</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An input image of RGB type.</a:t>
            </a:r>
          </a:p>
          <a:p>
            <a:endParaRPr lang="sv-SE" dirty="0"/>
          </a:p>
          <a:p>
            <a:endParaRPr lang="sv-SE" dirty="0" smtClean="0"/>
          </a:p>
        </p:txBody>
      </p:sp>
      <p:sp>
        <p:nvSpPr>
          <p:cNvPr id="3" name="Rectangle 1"/>
          <p:cNvSpPr>
            <a:spLocks noChangeArrowheads="1"/>
          </p:cNvSpPr>
          <p:nvPr/>
        </p:nvSpPr>
        <p:spPr bwMode="auto">
          <a:xfrm>
            <a:off x="526789" y="2514789"/>
            <a:ext cx="7116418"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170" name="Picture 2" descr="https://cdn-images-1.medium.com/max/1200/1*C55kkMQHSE1x9p2LdMf-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728" y="1188474"/>
            <a:ext cx="3223716" cy="444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69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269" y="234644"/>
            <a:ext cx="9904021" cy="1138773"/>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Convolution for one Filter in </a:t>
            </a:r>
            <a:r>
              <a:rPr lang="sv-SE" sz="3200" b="1" dirty="0" smtClean="0">
                <a:latin typeface="Times New Roman" panose="02020603050405020304" pitchFamily="18" charset="0"/>
                <a:cs typeface="Times New Roman" panose="02020603050405020304" pitchFamily="18" charset="0"/>
              </a:rPr>
              <a:t>a </a:t>
            </a:r>
            <a:r>
              <a:rPr lang="sv-SE" sz="3200" b="1" dirty="0" smtClean="0">
                <a:latin typeface="Times New Roman" panose="02020603050405020304" pitchFamily="18" charset="0"/>
                <a:cs typeface="Times New Roman" panose="02020603050405020304" pitchFamily="18" charset="0"/>
              </a:rPr>
              <a:t>Convolution Layer</a:t>
            </a:r>
          </a:p>
          <a:p>
            <a:endParaRPr lang="sv-SE" dirty="0"/>
          </a:p>
          <a:p>
            <a:endParaRPr lang="sv-SE" dirty="0" smtClean="0"/>
          </a:p>
        </p:txBody>
      </p:sp>
      <p:pic>
        <p:nvPicPr>
          <p:cNvPr id="3074" name="Picture 2" descr="https://cdn-images-1.medium.com/max/1200/1*FUEkm0JghT3ab8P7p9c5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582" y="135794"/>
            <a:ext cx="2293155" cy="20638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cdn-images-1.medium.com/max/1200/1*mcBbGiV8ne9NhF3SlpjA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133" y="4517355"/>
            <a:ext cx="4448327" cy="206695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dn-images-1.medium.com/max/1200/1*3sfzVenrdS5MWGsmSCbx3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858" y="2347907"/>
            <a:ext cx="4214879" cy="20211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3269" y="890915"/>
            <a:ext cx="6316983" cy="5324535"/>
          </a:xfrm>
          <a:prstGeom prst="rect">
            <a:avLst/>
          </a:prstGeom>
          <a:noFill/>
        </p:spPr>
        <p:txBody>
          <a:bodyPr wrap="square" rtlCol="0">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our example we </a:t>
            </a:r>
            <a:r>
              <a:rPr lang="en-US" sz="2000" dirty="0">
                <a:latin typeface="Times New Roman" panose="02020603050405020304" pitchFamily="18" charset="0"/>
                <a:cs typeface="Times New Roman" panose="02020603050405020304" pitchFamily="18" charset="0"/>
              </a:rPr>
              <a:t>take 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5*5*3</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Filter </a:t>
            </a:r>
            <a:r>
              <a:rPr lang="en-US" sz="2000"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Slide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over the </a:t>
            </a:r>
            <a:r>
              <a:rPr lang="en-US" sz="2000" b="1" dirty="0" smtClean="0">
                <a:latin typeface="Times New Roman" panose="02020603050405020304" pitchFamily="18" charset="0"/>
                <a:cs typeface="Times New Roman" panose="02020603050405020304" pitchFamily="18" charset="0"/>
              </a:rPr>
              <a:t>Input array </a:t>
            </a:r>
            <a:r>
              <a:rPr lang="en-US" sz="2000" dirty="0" smtClean="0">
                <a:latin typeface="Times New Roman" panose="02020603050405020304" pitchFamily="18" charset="0"/>
                <a:cs typeface="Times New Roman" panose="02020603050405020304" pitchFamily="18" charset="0"/>
              </a:rPr>
              <a:t>with a </a:t>
            </a:r>
            <a:r>
              <a:rPr lang="en-US" sz="2000" b="1" dirty="0" smtClean="0">
                <a:latin typeface="Times New Roman" panose="02020603050405020304" pitchFamily="18" charset="0"/>
                <a:cs typeface="Times New Roman" panose="02020603050405020304" pitchFamily="18" charset="0"/>
              </a:rPr>
              <a:t>Stride of 1</a:t>
            </a:r>
            <a:r>
              <a:rPr lang="en-US" sz="2000" b="1" dirty="0" smtClean="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Let us disregard the color dimensions for a moment.</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each step of the slide, take </a:t>
            </a: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dot product </a:t>
            </a:r>
            <a:r>
              <a:rPr lang="en-US" sz="2000" dirty="0">
                <a:latin typeface="Times New Roman" panose="02020603050405020304" pitchFamily="18" charset="0"/>
                <a:cs typeface="Times New Roman" panose="02020603050405020304" pitchFamily="18" charset="0"/>
              </a:rPr>
              <a:t>between </a:t>
            </a:r>
            <a:r>
              <a:rPr lang="en-US" sz="2000" b="1" dirty="0" smtClean="0">
                <a:latin typeface="Times New Roman" panose="02020603050405020304" pitchFamily="18" charset="0"/>
                <a:cs typeface="Times New Roman" panose="02020603050405020304" pitchFamily="18" charset="0"/>
              </a:rPr>
              <a:t>each  </a:t>
            </a:r>
            <a:r>
              <a:rPr lang="en-US" sz="2000" b="1" dirty="0">
                <a:latin typeface="Times New Roman" panose="02020603050405020304" pitchFamily="18" charset="0"/>
                <a:cs typeface="Times New Roman" panose="02020603050405020304" pitchFamily="18" charset="0"/>
              </a:rPr>
              <a:t>filter </a:t>
            </a:r>
            <a:r>
              <a:rPr lang="en-US" sz="2000" b="1" dirty="0" smtClean="0">
                <a:latin typeface="Times New Roman" panose="02020603050405020304" pitchFamily="18" charset="0"/>
                <a:cs typeface="Times New Roman" panose="02020603050405020304" pitchFamily="18" charset="0"/>
              </a:rPr>
              <a:t>element </a:t>
            </a:r>
            <a:r>
              <a:rPr lang="en-US" sz="2000" dirty="0" smtClean="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each element of each subarea of the Input array</a:t>
            </a:r>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every dot product taken, the result is a scalar</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28*28 unique positions where the filter can be put on the </a:t>
            </a:r>
            <a:r>
              <a:rPr lang="en-US" sz="2000" dirty="0" smtClean="0">
                <a:latin typeface="Times New Roman" panose="02020603050405020304" pitchFamily="18" charset="0"/>
                <a:cs typeface="Times New Roman" panose="02020603050405020304" pitchFamily="18" charset="0"/>
              </a:rPr>
              <a:t>image</a:t>
            </a:r>
            <a:r>
              <a:rPr lang="en-US" sz="2000" dirty="0">
                <a:latin typeface="Times New Roman" panose="02020603050405020304" pitchFamily="18" charset="0"/>
                <a:cs typeface="Times New Roman" panose="02020603050405020304" pitchFamily="18" charset="0"/>
              </a:rPr>
              <a:t> </a:t>
            </a:r>
            <a:r>
              <a:rPr lang="sv-SE" sz="2000" dirty="0" smtClean="0">
                <a:latin typeface="Times New Roman" panose="02020603050405020304" pitchFamily="18" charset="0"/>
                <a:cs typeface="Times New Roman" panose="02020603050405020304" pitchFamily="18" charset="0"/>
              </a:rPr>
              <a:t>and the therefore the total result is a </a:t>
            </a:r>
            <a:r>
              <a:rPr lang="sv-SE" sz="2000" b="1" dirty="0" smtClean="0">
                <a:latin typeface="Times New Roman" panose="02020603050405020304" pitchFamily="18" charset="0"/>
                <a:cs typeface="Times New Roman" panose="02020603050405020304" pitchFamily="18" charset="0"/>
              </a:rPr>
              <a:t>Feature Map </a:t>
            </a:r>
            <a:r>
              <a:rPr lang="sv-SE" sz="2000" dirty="0" smtClean="0">
                <a:latin typeface="Times New Roman" panose="02020603050405020304" pitchFamily="18" charset="0"/>
                <a:cs typeface="Times New Roman" panose="02020603050405020304" pitchFamily="18" charset="0"/>
              </a:rPr>
              <a:t>= a  28x28x1  array.</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If the Stride is larger than 1 the Feature Map becomes more reduced.</a:t>
            </a:r>
          </a:p>
        </p:txBody>
      </p:sp>
    </p:spTree>
    <p:extLst>
      <p:ext uri="{BB962C8B-B14F-4D97-AF65-F5344CB8AC3E}">
        <p14:creationId xmlns:p14="http://schemas.microsoft.com/office/powerpoint/2010/main" val="45763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6134" y="241911"/>
            <a:ext cx="9904021" cy="2831544"/>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Example of a filter and a single convolution operation</a:t>
            </a:r>
          </a:p>
          <a:p>
            <a:endParaRPr lang="sv-SE" sz="2000" dirty="0">
              <a:latin typeface="Times New Roman" panose="02020603050405020304" pitchFamily="18" charset="0"/>
              <a:cs typeface="Times New Roman" panose="02020603050405020304" pitchFamily="18" charset="0"/>
            </a:endParaRPr>
          </a:p>
          <a:p>
            <a:r>
              <a:rPr lang="sv-SE" dirty="0"/>
              <a:t>T</a:t>
            </a:r>
            <a:r>
              <a:rPr lang="sv-SE" dirty="0" smtClean="0"/>
              <a:t>he input is a 7x7 array with 49 elements </a:t>
            </a:r>
            <a:r>
              <a:rPr lang="sv-SE" b="1" dirty="0" smtClean="0"/>
              <a:t>The filter </a:t>
            </a:r>
            <a:r>
              <a:rPr lang="sv-SE" dirty="0" smtClean="0"/>
              <a:t>is shown in the middle. The </a:t>
            </a:r>
            <a:r>
              <a:rPr lang="sv-SE" b="1" dirty="0" smtClean="0"/>
              <a:t>filter size </a:t>
            </a:r>
            <a:r>
              <a:rPr lang="sv-SE" dirty="0" smtClean="0"/>
              <a:t>is </a:t>
            </a:r>
            <a:r>
              <a:rPr lang="sv-SE" dirty="0" smtClean="0"/>
              <a:t>3x3 (black and white), </a:t>
            </a:r>
            <a:r>
              <a:rPr lang="sv-SE" dirty="0" smtClean="0"/>
              <a:t>the </a:t>
            </a:r>
            <a:r>
              <a:rPr lang="sv-SE" b="1" dirty="0" smtClean="0"/>
              <a:t>stride</a:t>
            </a:r>
            <a:r>
              <a:rPr lang="sv-SE" dirty="0" smtClean="0"/>
              <a:t> is 1. This is an example of a filter that detects diagonal patterns (1 on the diagonals). The output is a 5x5 array  with 25 elements.</a:t>
            </a:r>
          </a:p>
          <a:p>
            <a:endParaRPr lang="sv-SE" dirty="0"/>
          </a:p>
          <a:p>
            <a:r>
              <a:rPr lang="sv-SE" dirty="0" smtClean="0"/>
              <a:t>We slide the array systematically across the input array (analogy with convulotion). There are 25 distinct distinct sliding positions. For each position we calculated the dot product elementwise and puts the result in the output matrix.</a:t>
            </a:r>
            <a:endParaRPr lang="sv-SE" dirty="0"/>
          </a:p>
        </p:txBody>
      </p:sp>
      <p:pic>
        <p:nvPicPr>
          <p:cNvPr id="3074" name="Picture 2" descr="https://saama-dbe0.kxcdn.com/wp-content/uploads/2017/12/01.jpg?iv=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60" y="3210048"/>
            <a:ext cx="9134056" cy="339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190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081" y="677907"/>
            <a:ext cx="6302880" cy="5355312"/>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Padding</a:t>
            </a:r>
          </a:p>
          <a:p>
            <a:endParaRPr lang="sv-SE" sz="3200" b="1"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Depending of the size of input array, size of filters and stride, the sliding process can miss to apply the filter to some input array element.</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 possibilty is to ´pad´ the original input array with a frame and use he extended array as a basis for the convolution.</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Wether this is benefical for the process or not depends on</a:t>
            </a:r>
          </a:p>
          <a:p>
            <a:r>
              <a:rPr lang="sv-SE" sz="2000" dirty="0">
                <a:latin typeface="Times New Roman" panose="02020603050405020304" pitchFamily="18" charset="0"/>
                <a:cs typeface="Times New Roman" panose="02020603050405020304" pitchFamily="18" charset="0"/>
              </a:rPr>
              <a:t>t</a:t>
            </a:r>
            <a:r>
              <a:rPr lang="sv-SE" sz="2000" dirty="0" smtClean="0">
                <a:latin typeface="Times New Roman" panose="02020603050405020304" pitchFamily="18" charset="0"/>
                <a:cs typeface="Times New Roman" panose="02020603050405020304" pitchFamily="18" charset="0"/>
              </a:rPr>
              <a:t>he specific situation. </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If padding is never used, the system of arrays are shrinking</a:t>
            </a:r>
          </a:p>
          <a:p>
            <a:r>
              <a:rPr lang="sv-SE" sz="2000" dirty="0">
                <a:latin typeface="Times New Roman" panose="02020603050405020304" pitchFamily="18" charset="0"/>
                <a:cs typeface="Times New Roman" panose="02020603050405020304" pitchFamily="18" charset="0"/>
              </a:rPr>
              <a:t>r</a:t>
            </a:r>
            <a:r>
              <a:rPr lang="sv-SE" sz="2000" dirty="0" smtClean="0">
                <a:latin typeface="Times New Roman" panose="02020603050405020304" pitchFamily="18" charset="0"/>
                <a:cs typeface="Times New Roman" panose="02020603050405020304" pitchFamily="18" charset="0"/>
              </a:rPr>
              <a:t>apidly but if padding is used sytematically the size of arrays are kept up.</a:t>
            </a:r>
            <a:endParaRPr lang="sv-SE" dirty="0"/>
          </a:p>
          <a:p>
            <a:endParaRPr lang="sv-SE" dirty="0" smtClean="0"/>
          </a:p>
        </p:txBody>
      </p:sp>
      <p:pic>
        <p:nvPicPr>
          <p:cNvPr id="5" name="Picture 4"/>
          <p:cNvPicPr>
            <a:picLocks noChangeAspect="1"/>
          </p:cNvPicPr>
          <p:nvPr/>
        </p:nvPicPr>
        <p:blipFill>
          <a:blip r:embed="rId2"/>
          <a:stretch>
            <a:fillRect/>
          </a:stretch>
        </p:blipFill>
        <p:spPr>
          <a:xfrm>
            <a:off x="6839795" y="1493521"/>
            <a:ext cx="4722285" cy="4095260"/>
          </a:xfrm>
          <a:prstGeom prst="rect">
            <a:avLst/>
          </a:prstGeom>
        </p:spPr>
      </p:pic>
    </p:spTree>
    <p:extLst>
      <p:ext uri="{BB962C8B-B14F-4D97-AF65-F5344CB8AC3E}">
        <p14:creationId xmlns:p14="http://schemas.microsoft.com/office/powerpoint/2010/main" val="3040809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57" y="615711"/>
            <a:ext cx="6307147" cy="5047536"/>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Repeated convolution for all </a:t>
            </a:r>
          </a:p>
          <a:p>
            <a:r>
              <a:rPr lang="sv-SE" sz="3200" b="1" dirty="0" smtClean="0">
                <a:latin typeface="Times New Roman" panose="02020603050405020304" pitchFamily="18" charset="0"/>
                <a:cs typeface="Times New Roman" panose="02020603050405020304" pitchFamily="18" charset="0"/>
              </a:rPr>
              <a:t>filters in a convolution layer</a:t>
            </a:r>
          </a:p>
          <a:p>
            <a:endParaRPr lang="sv-SE"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Each  </a:t>
            </a:r>
            <a:r>
              <a:rPr lang="en-US" sz="2000" b="1" dirty="0" smtClean="0">
                <a:latin typeface="Times New Roman" panose="02020603050405020304" pitchFamily="18" charset="0"/>
                <a:cs typeface="Times New Roman" panose="02020603050405020304" pitchFamily="18" charset="0"/>
              </a:rPr>
              <a:t>convolution layer </a:t>
            </a:r>
            <a:r>
              <a:rPr lang="en-US" sz="2000" dirty="0" smtClean="0">
                <a:latin typeface="Times New Roman" panose="02020603050405020304" pitchFamily="18" charset="0"/>
                <a:cs typeface="Times New Roman" panose="02020603050405020304" pitchFamily="18" charset="0"/>
              </a:rPr>
              <a:t>comprises  a set of independent </a:t>
            </a:r>
            <a:r>
              <a:rPr lang="en-US" sz="2000" b="1" dirty="0" smtClean="0">
                <a:latin typeface="Times New Roman" panose="02020603050405020304" pitchFamily="18" charset="0"/>
                <a:cs typeface="Times New Roman" panose="02020603050405020304" pitchFamily="18" charset="0"/>
              </a:rPr>
              <a:t>Filters</a:t>
            </a:r>
            <a:r>
              <a:rPr lang="en-US" sz="2000" dirty="0" smtClean="0">
                <a:latin typeface="Times New Roman" panose="02020603050405020304" pitchFamily="18" charset="0"/>
                <a:cs typeface="Times New Roman" panose="02020603050405020304" pitchFamily="18" charset="0"/>
              </a:rPr>
              <a:t>.</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filter is independently convolved with the </a:t>
            </a:r>
            <a:r>
              <a:rPr lang="en-US" sz="2000" dirty="0" smtClean="0">
                <a:latin typeface="Times New Roman" panose="02020603050405020304" pitchFamily="18" charset="0"/>
                <a:cs typeface="Times New Roman" panose="02020603050405020304" pitchFamily="18" charset="0"/>
              </a:rPr>
              <a:t>input image.</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the example there are 6 filters in this first convolution layer.</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Which generates  </a:t>
            </a: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feature maps </a:t>
            </a:r>
            <a:r>
              <a:rPr lang="en-US" sz="2000" dirty="0">
                <a:latin typeface="Times New Roman" panose="02020603050405020304" pitchFamily="18" charset="0"/>
                <a:cs typeface="Times New Roman" panose="02020603050405020304" pitchFamily="18" charset="0"/>
              </a:rPr>
              <a:t>of shape </a:t>
            </a:r>
            <a:r>
              <a:rPr lang="en-US" sz="2000" dirty="0" smtClean="0">
                <a:latin typeface="Times New Roman" panose="02020603050405020304" pitchFamily="18" charset="0"/>
                <a:cs typeface="Times New Roman" panose="02020603050405020304" pitchFamily="18" charset="0"/>
              </a:rPr>
              <a:t>28*28*1.</a:t>
            </a:r>
          </a:p>
          <a:p>
            <a:endParaRPr lang="sv-SE" sz="2000" dirty="0">
              <a:latin typeface="Times New Roman" panose="02020603050405020304" pitchFamily="18" charset="0"/>
              <a:cs typeface="Times New Roman" panose="02020603050405020304" pitchFamily="18" charset="0"/>
            </a:endParaRPr>
          </a:p>
          <a:p>
            <a:endParaRPr lang="sv-SE" sz="2000" dirty="0" smtClean="0">
              <a:latin typeface="Times New Roman" panose="02020603050405020304" pitchFamily="18" charset="0"/>
              <a:cs typeface="Times New Roman" panose="02020603050405020304" pitchFamily="18" charset="0"/>
            </a:endParaRPr>
          </a:p>
        </p:txBody>
      </p:sp>
      <p:pic>
        <p:nvPicPr>
          <p:cNvPr id="6146" name="Picture 2" descr="https://cdn-images-1.medium.com/max/1200/1*VznH-ru7rSV1nzh0ExA7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804" y="1267191"/>
            <a:ext cx="5480672" cy="366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360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1107</Words>
  <Application>Microsoft Office PowerPoint</Application>
  <PresentationFormat>Widescreen</PresentationFormat>
  <Paragraphs>211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inherit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120</cp:revision>
  <dcterms:created xsi:type="dcterms:W3CDTF">2019-01-07T11:51:34Z</dcterms:created>
  <dcterms:modified xsi:type="dcterms:W3CDTF">2019-03-20T14:54:22Z</dcterms:modified>
</cp:coreProperties>
</file>