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4" r:id="rId3"/>
    <p:sldId id="275" r:id="rId4"/>
    <p:sldId id="283" r:id="rId5"/>
    <p:sldId id="257" r:id="rId6"/>
    <p:sldId id="281" r:id="rId7"/>
    <p:sldId id="286" r:id="rId8"/>
    <p:sldId id="273" r:id="rId9"/>
    <p:sldId id="284" r:id="rId10"/>
    <p:sldId id="278" r:id="rId11"/>
    <p:sldId id="285" r:id="rId12"/>
    <p:sldId id="277" r:id="rId13"/>
    <p:sldId id="280" r:id="rId14"/>
    <p:sldId id="287" r:id="rId15"/>
    <p:sldId id="288" r:id="rId16"/>
    <p:sldId id="271" r:id="rId17"/>
    <p:sldId id="279" r:id="rId18"/>
    <p:sldId id="28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6" autoAdjust="0"/>
    <p:restoredTop sz="94660"/>
  </p:normalViewPr>
  <p:slideViewPr>
    <p:cSldViewPr snapToGrid="0">
      <p:cViewPr varScale="1">
        <p:scale>
          <a:sx n="73" d="100"/>
          <a:sy n="73" d="100"/>
        </p:scale>
        <p:origin x="3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3DBBD-F5FE-4AC9-A58E-ABF195D38C1D}" type="datetimeFigureOut">
              <a:rPr lang="en-US" smtClean="0"/>
              <a:t>4/8/2019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E559A-F5F9-430E-A10F-0674B0663FF8}" type="slidenum">
              <a:rPr lang="en-US" smtClean="0"/>
              <a:t>‹#›</a:t>
            </a:fld>
            <a:endParaRPr lang="en-US"/>
          </a:p>
        </p:txBody>
      </p:sp>
    </p:spTree>
    <p:extLst>
      <p:ext uri="{BB962C8B-B14F-4D97-AF65-F5344CB8AC3E}">
        <p14:creationId xmlns:p14="http://schemas.microsoft.com/office/powerpoint/2010/main" val="18582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39147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7670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96723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9413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13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23773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6" name="Rubrik 1"/>
          <p:cNvSpPr>
            <a:spLocks noGrp="1"/>
          </p:cNvSpPr>
          <p:nvPr>
            <p:ph type="title"/>
          </p:nvPr>
        </p:nvSpPr>
        <p:spPr>
          <a:xfrm>
            <a:off x="2159000" y="404870"/>
            <a:ext cx="9247717" cy="668338"/>
          </a:xfrm>
        </p:spPr>
        <p:txBody>
          <a:bodyPr/>
          <a:lstStyle/>
          <a:p>
            <a:r>
              <a:rPr lang="en-US" smtClean="0"/>
              <a:t>Click to edit Master title style</a:t>
            </a:r>
            <a:endParaRPr lang="en-GB" dirty="0"/>
          </a:p>
        </p:txBody>
      </p:sp>
      <p:sp>
        <p:nvSpPr>
          <p:cNvPr id="7" name="Platshållare för innehåll 2"/>
          <p:cNvSpPr>
            <a:spLocks noGrp="1"/>
          </p:cNvSpPr>
          <p:nvPr>
            <p:ph idx="1"/>
          </p:nvPr>
        </p:nvSpPr>
        <p:spPr>
          <a:xfrm>
            <a:off x="2159000" y="1582739"/>
            <a:ext cx="9247717" cy="40782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Platshållare för datum 3"/>
          <p:cNvSpPr>
            <a:spLocks noGrp="1"/>
          </p:cNvSpPr>
          <p:nvPr>
            <p:ph type="dt" sz="half" idx="10"/>
          </p:nvPr>
        </p:nvSpPr>
        <p:spPr>
          <a:xfrm>
            <a:off x="7440149" y="6288510"/>
            <a:ext cx="2844800" cy="365125"/>
          </a:xfrm>
        </p:spPr>
        <p:txBody>
          <a:bodyPr/>
          <a:lstStyle>
            <a:lvl1pPr>
              <a:defRPr sz="1100"/>
            </a:lvl1pPr>
          </a:lstStyle>
          <a:p>
            <a:fld id="{10165BD3-6BC2-4965-8768-CF4D063114F6}" type="datetime1">
              <a:rPr lang="sv-SE" smtClean="0">
                <a:solidFill>
                  <a:prstClr val="white"/>
                </a:solidFill>
              </a:rPr>
              <a:pPr/>
              <a:t>2019-04-08</a:t>
            </a:fld>
            <a:endParaRPr lang="sv-SE">
              <a:solidFill>
                <a:prstClr val="white"/>
              </a:solidFill>
            </a:endParaRPr>
          </a:p>
        </p:txBody>
      </p:sp>
      <p:sp>
        <p:nvSpPr>
          <p:cNvPr id="9" name="Platshållare för bildnummer 5"/>
          <p:cNvSpPr>
            <a:spLocks noGrp="1"/>
          </p:cNvSpPr>
          <p:nvPr>
            <p:ph type="sldNum" sz="quarter" idx="12"/>
          </p:nvPr>
        </p:nvSpPr>
        <p:spPr>
          <a:xfrm>
            <a:off x="10896533" y="6301411"/>
            <a:ext cx="709151" cy="365125"/>
          </a:xfrm>
        </p:spPr>
        <p:txBody>
          <a:bodyPr/>
          <a:lstStyle>
            <a:lvl1pPr>
              <a:defRPr sz="1100"/>
            </a:lvl1pPr>
          </a:lstStyle>
          <a:p>
            <a:fld id="{680D72F4-1C41-4187-A4BC-492CF086CF40}" type="slidenum">
              <a:rPr lang="sv-SE" smtClean="0">
                <a:solidFill>
                  <a:prstClr val="white"/>
                </a:solidFill>
              </a:rPr>
              <a:pPr/>
              <a:t>‹#›</a:t>
            </a:fld>
            <a:endParaRPr lang="sv-SE">
              <a:solidFill>
                <a:prstClr val="white"/>
              </a:solidFill>
            </a:endParaRPr>
          </a:p>
        </p:txBody>
      </p:sp>
      <p:sp>
        <p:nvSpPr>
          <p:cNvPr id="10" name="Platshållare för sidfot 4"/>
          <p:cNvSpPr>
            <a:spLocks noGrp="1"/>
          </p:cNvSpPr>
          <p:nvPr>
            <p:ph type="ftr" sz="quarter" idx="11"/>
          </p:nvPr>
        </p:nvSpPr>
        <p:spPr>
          <a:xfrm>
            <a:off x="2159000" y="6345301"/>
            <a:ext cx="3860800" cy="365125"/>
          </a:xfrm>
        </p:spPr>
        <p:txBody>
          <a:bodyPr lIns="0" tIns="0" rIns="0" bIns="0" anchor="t"/>
          <a:lstStyle>
            <a:lvl1pPr algn="l">
              <a:lnSpc>
                <a:spcPts val="900"/>
              </a:lnSpc>
              <a:defRPr sz="1100" b="1" cap="all" baseline="0">
                <a:solidFill>
                  <a:schemeClr val="bg1"/>
                </a:solidFill>
              </a:defRPr>
            </a:lvl1pPr>
          </a:lstStyle>
          <a:p>
            <a:endParaRPr lang="sv-SE" dirty="0">
              <a:solidFill>
                <a:prstClr val="white"/>
              </a:solidFill>
            </a:endParaRPr>
          </a:p>
        </p:txBody>
      </p:sp>
    </p:spTree>
    <p:extLst>
      <p:ext uri="{BB962C8B-B14F-4D97-AF65-F5344CB8AC3E}">
        <p14:creationId xmlns:p14="http://schemas.microsoft.com/office/powerpoint/2010/main" val="29579458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50664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E89297-8DEB-4FF5-BAC3-1ADC24037D20}"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84672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E89297-8DEB-4FF5-BAC3-1ADC24037D20}"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14798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E89297-8DEB-4FF5-BAC3-1ADC24037D20}" type="datetimeFigureOut">
              <a:rPr lang="en-US" smtClean="0"/>
              <a:t>4/8/2019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67914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89297-8DEB-4FF5-BAC3-1ADC24037D20}" type="datetimeFigureOut">
              <a:rPr lang="en-US" smtClean="0"/>
              <a:t>4/8/2019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82340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89297-8DEB-4FF5-BAC3-1ADC24037D20}" type="datetimeFigureOut">
              <a:rPr lang="en-US" smtClean="0"/>
              <a:t>4/8/2019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76238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375310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7616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89297-8DEB-4FF5-BAC3-1ADC24037D20}" type="datetimeFigureOut">
              <a:rPr lang="en-US" smtClean="0"/>
              <a:t>4/8/2019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A43C-B965-4FDE-AEF4-C061C10B3EB7}" type="slidenum">
              <a:rPr lang="en-US" smtClean="0"/>
              <a:t>‹#›</a:t>
            </a:fld>
            <a:endParaRPr lang="en-US"/>
          </a:p>
        </p:txBody>
      </p:sp>
    </p:spTree>
    <p:extLst>
      <p:ext uri="{BB962C8B-B14F-4D97-AF65-F5344CB8AC3E}">
        <p14:creationId xmlns:p14="http://schemas.microsoft.com/office/powerpoint/2010/main" val="6930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4881" y="431229"/>
            <a:ext cx="11867535" cy="5016758"/>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Week 7     </a:t>
            </a:r>
            <a:r>
              <a:rPr lang="sv-SE" sz="3200" b="1" dirty="0">
                <a:latin typeface="Times New Roman" panose="02020603050405020304" pitchFamily="18" charset="0"/>
                <a:cs typeface="Times New Roman" panose="02020603050405020304" pitchFamily="18" charset="0"/>
              </a:rPr>
              <a:t>	Tools and Resources and </a:t>
            </a:r>
          </a:p>
          <a:p>
            <a:r>
              <a:rPr lang="sv-SE" sz="3200" b="1" dirty="0">
                <a:latin typeface="Times New Roman" panose="02020603050405020304" pitchFamily="18" charset="0"/>
                <a:cs typeface="Times New Roman" panose="02020603050405020304" pitchFamily="18" charset="0"/>
              </a:rPr>
              <a:t>		</a:t>
            </a:r>
            <a:r>
              <a:rPr lang="sv-SE" sz="3200" b="1" dirty="0" smtClean="0">
                <a:latin typeface="Times New Roman" panose="02020603050405020304" pitchFamily="18" charset="0"/>
                <a:cs typeface="Times New Roman" panose="02020603050405020304" pitchFamily="18" charset="0"/>
              </a:rPr>
              <a:t>Interdisciplinary </a:t>
            </a:r>
            <a:r>
              <a:rPr lang="sv-SE" sz="3200" b="1" dirty="0">
                <a:latin typeface="Times New Roman" panose="02020603050405020304" pitchFamily="18" charset="0"/>
                <a:cs typeface="Times New Roman" panose="02020603050405020304" pitchFamily="18" charset="0"/>
              </a:rPr>
              <a:t>Inspiration</a:t>
            </a:r>
          </a:p>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Video </a:t>
            </a:r>
            <a:r>
              <a:rPr lang="sv-SE" sz="3200" b="1" dirty="0">
                <a:latin typeface="Times New Roman" panose="02020603050405020304" pitchFamily="18" charset="0"/>
                <a:cs typeface="Times New Roman" panose="02020603050405020304" pitchFamily="18" charset="0"/>
              </a:rPr>
              <a:t>7</a:t>
            </a:r>
            <a:r>
              <a:rPr lang="sv-SE" sz="3200" b="1" dirty="0" smtClean="0">
                <a:latin typeface="Times New Roman" panose="02020603050405020304" pitchFamily="18" charset="0"/>
                <a:cs typeface="Times New Roman" panose="02020603050405020304" pitchFamily="18" charset="0"/>
              </a:rPr>
              <a:t>.1  Tools </a:t>
            </a:r>
            <a:r>
              <a:rPr lang="sv-SE" sz="3200" b="1" dirty="0">
                <a:latin typeface="Times New Roman" panose="02020603050405020304" pitchFamily="18" charset="0"/>
                <a:cs typeface="Times New Roman" panose="02020603050405020304" pitchFamily="18" charset="0"/>
              </a:rPr>
              <a:t>and Resources </a:t>
            </a:r>
          </a:p>
        </p:txBody>
      </p:sp>
    </p:spTree>
    <p:extLst>
      <p:ext uri="{BB962C8B-B14F-4D97-AF65-F5344CB8AC3E}">
        <p14:creationId xmlns:p14="http://schemas.microsoft.com/office/powerpoint/2010/main" val="1305661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2214" y="337383"/>
            <a:ext cx="11159065" cy="8956298"/>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APIs, Software Libraries</a:t>
            </a:r>
            <a:r>
              <a:rPr lang="sv-SE" sz="2400" b="1" dirty="0">
                <a:latin typeface="Times New Roman" panose="02020603050405020304" pitchFamily="18" charset="0"/>
                <a:cs typeface="Times New Roman" panose="02020603050405020304" pitchFamily="18" charset="0"/>
              </a:rPr>
              <a:t> </a:t>
            </a:r>
            <a:r>
              <a:rPr lang="sv-SE" sz="2400" b="1" dirty="0" smtClean="0">
                <a:latin typeface="Times New Roman" panose="02020603050405020304" pitchFamily="18" charset="0"/>
                <a:cs typeface="Times New Roman" panose="02020603050405020304" pitchFamily="18" charset="0"/>
              </a:rPr>
              <a:t>and other software development enablers</a:t>
            </a:r>
          </a:p>
          <a:p>
            <a:endParaRPr lang="sv-SE" sz="900" dirty="0" smtClean="0">
              <a:latin typeface="Times New Roman" panose="02020603050405020304" pitchFamily="18" charset="0"/>
              <a:cs typeface="Times New Roman" panose="02020603050405020304" pitchFamily="18" charset="0"/>
            </a:endParaRPr>
          </a:p>
          <a:p>
            <a:endParaRPr lang="sv-SE" sz="9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Anaconda (open source, ML, Python/R, Anaconda, 2012)</a:t>
            </a:r>
          </a:p>
          <a:p>
            <a:r>
              <a:rPr lang="en-US" sz="1600" dirty="0">
                <a:latin typeface="Times New Roman" panose="02020603050405020304" pitchFamily="18" charset="0"/>
                <a:cs typeface="Times New Roman" panose="02020603050405020304" pitchFamily="18" charset="0"/>
              </a:rPr>
              <a:t>	Anaconda is a  distribution of the Python and R programming languages for scientific computing (data science, machine 	learning applications, large-scale data processing, predictive analytics, etc.).</a:t>
            </a:r>
            <a:endParaRPr lang="sv-SE" sz="1600" dirty="0">
              <a:latin typeface="Times New Roman" panose="02020603050405020304" pitchFamily="18" charset="0"/>
              <a:cs typeface="Times New Roman" panose="02020603050405020304" pitchFamily="18" charset="0"/>
            </a:endParaRPr>
          </a:p>
          <a:p>
            <a:r>
              <a:rPr lang="sv-SE" sz="1600" b="1" dirty="0" smtClean="0">
                <a:latin typeface="Times New Roman" panose="02020603050405020304" pitchFamily="18" charset="0"/>
                <a:cs typeface="Times New Roman" panose="02020603050405020304" pitchFamily="18" charset="0"/>
              </a:rPr>
              <a:t>TensorFlow (open source, ML, Python, Google, 2015)</a:t>
            </a:r>
          </a:p>
          <a:p>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TensorFlow</a:t>
            </a:r>
            <a:r>
              <a:rPr lang="en-US" sz="1600" dirty="0">
                <a:latin typeface="Times New Roman" panose="02020603050405020304" pitchFamily="18" charset="0"/>
                <a:cs typeface="Times New Roman" panose="02020603050405020304" pitchFamily="18" charset="0"/>
              </a:rPr>
              <a:t> is a  software library for dataflow and differentiable programming across a range of tasks. </a:t>
            </a:r>
            <a:endParaRPr lang="en-US" sz="1600"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is a symbolic math library, and </a:t>
            </a:r>
            <a:r>
              <a:rPr lang="en-US" sz="1600" dirty="0" smtClean="0">
                <a:latin typeface="Times New Roman" panose="02020603050405020304" pitchFamily="18" charset="0"/>
                <a:cs typeface="Times New Roman" panose="02020603050405020304" pitchFamily="18" charset="0"/>
              </a:rPr>
              <a:t>	is </a:t>
            </a:r>
            <a:r>
              <a:rPr lang="en-US" sz="1600" dirty="0">
                <a:latin typeface="Times New Roman" panose="02020603050405020304" pitchFamily="18" charset="0"/>
                <a:cs typeface="Times New Roman" panose="02020603050405020304" pitchFamily="18" charset="0"/>
              </a:rPr>
              <a:t>also used for </a:t>
            </a:r>
            <a:r>
              <a:rPr lang="en-US" sz="1600" dirty="0" smtClean="0">
                <a:latin typeface="Times New Roman" panose="02020603050405020304" pitchFamily="18" charset="0"/>
                <a:cs typeface="Times New Roman" panose="02020603050405020304" pitchFamily="18" charset="0"/>
              </a:rPr>
              <a:t>MM applications </a:t>
            </a:r>
            <a:r>
              <a:rPr lang="en-US" sz="1600" dirty="0">
                <a:latin typeface="Times New Roman" panose="02020603050405020304" pitchFamily="18" charset="0"/>
                <a:cs typeface="Times New Roman" panose="02020603050405020304" pitchFamily="18" charset="0"/>
              </a:rPr>
              <a:t>such as </a:t>
            </a:r>
            <a:r>
              <a:rPr lang="en-US" sz="1600" dirty="0" smtClean="0">
                <a:latin typeface="Times New Roman" panose="02020603050405020304" pitchFamily="18" charset="0"/>
                <a:cs typeface="Times New Roman" panose="02020603050405020304" pitchFamily="18" charset="0"/>
              </a:rPr>
              <a:t>ANN.</a:t>
            </a:r>
            <a:endParaRPr lang="sv-SE" sz="1600" baseline="30000" dirty="0" smtClean="0">
              <a:latin typeface="Times New Roman" panose="02020603050405020304" pitchFamily="18" charset="0"/>
              <a:cs typeface="Times New Roman" panose="02020603050405020304" pitchFamily="18" charset="0"/>
            </a:endParaRPr>
          </a:p>
          <a:p>
            <a:r>
              <a:rPr lang="sv-SE" sz="1600" b="1" dirty="0" smtClean="0">
                <a:latin typeface="Times New Roman" panose="02020603050405020304" pitchFamily="18" charset="0"/>
                <a:cs typeface="Times New Roman" panose="02020603050405020304" pitchFamily="18" charset="0"/>
              </a:rPr>
              <a:t>Pytorch (open source, ML, Python, Facebook, 2016)</a:t>
            </a:r>
            <a:endParaRPr lang="en-US" sz="1600" b="1"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PyTorch</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is </a:t>
            </a:r>
            <a:r>
              <a:rPr lang="en-US" sz="1600" dirty="0" smtClean="0">
                <a:latin typeface="Times New Roman" panose="02020603050405020304" pitchFamily="18" charset="0"/>
                <a:cs typeface="Times New Roman" panose="02020603050405020304" pitchFamily="18" charset="0"/>
              </a:rPr>
              <a:t>a ML</a:t>
            </a:r>
            <a:r>
              <a:rPr lang="en-US" sz="1600" dirty="0">
                <a:latin typeface="Times New Roman" panose="02020603050405020304" pitchFamily="18" charset="0"/>
                <a:cs typeface="Times New Roman" panose="02020603050405020304" pitchFamily="18" charset="0"/>
              </a:rPr>
              <a:t> library for Python, based on </a:t>
            </a:r>
            <a:r>
              <a:rPr lang="en-US" sz="1600" dirty="0" smtClean="0">
                <a:latin typeface="Times New Roman" panose="02020603050405020304" pitchFamily="18" charset="0"/>
                <a:cs typeface="Times New Roman" panose="02020603050405020304" pitchFamily="18" charset="0"/>
              </a:rPr>
              <a:t>Torch</a:t>
            </a:r>
            <a:r>
              <a:rPr lang="en-US" sz="1600" dirty="0">
                <a:latin typeface="Times New Roman" panose="02020603050405020304" pitchFamily="18" charset="0"/>
                <a:cs typeface="Times New Roman" panose="02020603050405020304" pitchFamily="18" charset="0"/>
              </a:rPr>
              <a:t> used for applications </a:t>
            </a:r>
            <a:r>
              <a:rPr lang="en-US" sz="1600" dirty="0" smtClean="0">
                <a:latin typeface="Times New Roman" panose="02020603050405020304" pitchFamily="18" charset="0"/>
                <a:cs typeface="Times New Roman" panose="02020603050405020304" pitchFamily="18" charset="0"/>
              </a:rPr>
              <a:t>such </a:t>
            </a:r>
            <a:r>
              <a:rPr lang="en-US" sz="1600" dirty="0">
                <a:latin typeface="Times New Roman" panose="02020603050405020304" pitchFamily="18" charset="0"/>
                <a:cs typeface="Times New Roman" panose="02020603050405020304" pitchFamily="18" charset="0"/>
              </a:rPr>
              <a:t>as natural language processing</a:t>
            </a:r>
            <a:r>
              <a:rPr lang="en-US" sz="1600" dirty="0" smtClean="0">
                <a:latin typeface="Times New Roman" panose="02020603050405020304" pitchFamily="18" charset="0"/>
                <a:cs typeface="Times New Roman" panose="02020603050405020304" pitchFamily="18" charset="0"/>
              </a:rPr>
              <a:t>.</a:t>
            </a:r>
            <a:endParaRPr lang="sv-SE" sz="1600" baseline="30000" dirty="0" smtClean="0">
              <a:latin typeface="Times New Roman" panose="02020603050405020304" pitchFamily="18" charset="0"/>
              <a:cs typeface="Times New Roman" panose="02020603050405020304" pitchFamily="18" charset="0"/>
            </a:endParaRPr>
          </a:p>
          <a:p>
            <a:r>
              <a:rPr lang="sv-SE" sz="1600" b="1" dirty="0" smtClean="0">
                <a:latin typeface="Times New Roman" panose="02020603050405020304" pitchFamily="18" charset="0"/>
                <a:cs typeface="Times New Roman" panose="02020603050405020304" pitchFamily="18" charset="0"/>
              </a:rPr>
              <a:t>Microsoft Cognitive Toolkit( open source, ANN, Python/C, Microsoft, 2016)</a:t>
            </a:r>
          </a:p>
          <a:p>
            <a:r>
              <a:rPr lang="en-US" sz="1600" dirty="0" smtClean="0">
                <a:latin typeface="Times New Roman" panose="02020603050405020304" pitchFamily="18" charset="0"/>
                <a:cs typeface="Times New Roman" panose="02020603050405020304" pitchFamily="18" charset="0"/>
              </a:rPr>
              <a:t>	The </a:t>
            </a:r>
            <a:r>
              <a:rPr lang="en-US" sz="1600" dirty="0">
                <a:latin typeface="Times New Roman" panose="02020603050405020304" pitchFamily="18" charset="0"/>
                <a:cs typeface="Times New Roman" panose="02020603050405020304" pitchFamily="18" charset="0"/>
              </a:rPr>
              <a:t>Microsoft Cognitive Toolkit (CNTK) is an open-source toolkit for commercial-grade distributed deep learning. </a:t>
            </a:r>
            <a:endParaRPr lang="en-US" sz="1600"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describes neural networks as a series of computational steps via a directed graph. </a:t>
            </a:r>
            <a:endParaRPr lang="en-US" sz="1600" dirty="0" smtClean="0">
              <a:latin typeface="Times New Roman" panose="02020603050405020304" pitchFamily="18" charset="0"/>
              <a:cs typeface="Times New Roman" panose="02020603050405020304" pitchFamily="18" charset="0"/>
            </a:endParaRPr>
          </a:p>
          <a:p>
            <a:r>
              <a:rPr lang="sv-SE" sz="1600" b="1" dirty="0">
                <a:latin typeface="Times New Roman" panose="02020603050405020304" pitchFamily="18" charset="0"/>
                <a:cs typeface="Times New Roman" panose="02020603050405020304" pitchFamily="18" charset="0"/>
              </a:rPr>
              <a:t>Keras (open source, ANN, Python, Google, 2015)</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is a  neural-network library written in Python. It is capable of running on top of </a:t>
            </a:r>
            <a:r>
              <a:rPr lang="en-US" sz="1600" dirty="0" err="1">
                <a:latin typeface="Times New Roman" panose="02020603050405020304" pitchFamily="18" charset="0"/>
                <a:cs typeface="Times New Roman" panose="02020603050405020304" pitchFamily="18" charset="0"/>
              </a:rPr>
              <a:t>TensorFlow</a:t>
            </a:r>
            <a:r>
              <a:rPr lang="en-US" sz="1600" dirty="0">
                <a:latin typeface="Times New Roman" panose="02020603050405020304" pitchFamily="18" charset="0"/>
                <a:cs typeface="Times New Roman" panose="02020603050405020304" pitchFamily="18" charset="0"/>
              </a:rPr>
              <a:t>, Microsoft Cognitive 	Toolkit, </a:t>
            </a:r>
            <a:r>
              <a:rPr lang="en-US" sz="1600" dirty="0" err="1">
                <a:latin typeface="Times New Roman" panose="02020603050405020304" pitchFamily="18" charset="0"/>
                <a:cs typeface="Times New Roman" panose="02020603050405020304" pitchFamily="18" charset="0"/>
              </a:rPr>
              <a:t>Theano</a:t>
            </a:r>
            <a:r>
              <a:rPr lang="en-US" sz="1600" dirty="0">
                <a:latin typeface="Times New Roman" panose="02020603050405020304" pitchFamily="18" charset="0"/>
                <a:cs typeface="Times New Roman" panose="02020603050405020304" pitchFamily="18" charset="0"/>
              </a:rPr>
              <a:t>, or </a:t>
            </a:r>
            <a:r>
              <a:rPr lang="en-US" sz="1600" dirty="0" err="1">
                <a:latin typeface="Times New Roman" panose="02020603050405020304" pitchFamily="18" charset="0"/>
                <a:cs typeface="Times New Roman" panose="02020603050405020304" pitchFamily="18" charset="0"/>
              </a:rPr>
              <a:t>PlaidML</a:t>
            </a:r>
            <a:r>
              <a:rPr lang="en-US" sz="1600" dirty="0" smtClean="0">
                <a:latin typeface="Times New Roman" panose="02020603050405020304" pitchFamily="18" charset="0"/>
                <a:cs typeface="Times New Roman" panose="02020603050405020304" pitchFamily="18" charset="0"/>
              </a:rPr>
              <a:t>.</a:t>
            </a:r>
            <a:endParaRPr lang="sv-SE" sz="1600" dirty="0" smtClean="0">
              <a:latin typeface="Times New Roman" panose="02020603050405020304" pitchFamily="18" charset="0"/>
              <a:cs typeface="Times New Roman" panose="02020603050405020304" pitchFamily="18" charset="0"/>
            </a:endParaRPr>
          </a:p>
          <a:p>
            <a:r>
              <a:rPr lang="sv-SE" sz="1600" b="1" dirty="0" smtClean="0">
                <a:latin typeface="Times New Roman" panose="02020603050405020304" pitchFamily="18" charset="0"/>
                <a:cs typeface="Times New Roman" panose="02020603050405020304" pitchFamily="18" charset="0"/>
              </a:rPr>
              <a:t>AmazonML (2015) </a:t>
            </a:r>
          </a:p>
          <a:p>
            <a:r>
              <a:rPr lang="sv-SE" sz="1600" dirty="0" smtClean="0">
                <a:latin typeface="Times New Roman" panose="02020603050405020304" pitchFamily="18" charset="0"/>
                <a:cs typeface="Times New Roman" panose="02020603050405020304" pitchFamily="18" charset="0"/>
              </a:rPr>
              <a:t>	Additional API functionality added to AWS (Amazon web services)</a:t>
            </a:r>
          </a:p>
          <a:p>
            <a:r>
              <a:rPr lang="en-US" sz="1600" b="1" dirty="0" err="1" smtClean="0">
                <a:latin typeface="Times New Roman" panose="02020603050405020304" pitchFamily="18" charset="0"/>
                <a:cs typeface="Times New Roman" panose="02020603050405020304" pitchFamily="18" charset="0"/>
              </a:rPr>
              <a:t>Theano</a:t>
            </a:r>
            <a:r>
              <a:rPr lang="en-US" sz="1600" b="1" dirty="0">
                <a:latin typeface="Times New Roman" panose="02020603050405020304" pitchFamily="18" charset="0"/>
                <a:cs typeface="Times New Roman" panose="02020603050405020304" pitchFamily="18" charset="0"/>
              </a:rPr>
              <a:t> </a:t>
            </a:r>
            <a:endParaRPr lang="en-US" sz="1600" b="1"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Theano</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a Python library that allows you to define, optimize, and evaluate mathematical expressions </a:t>
            </a:r>
            <a:r>
              <a:rPr lang="en-US" sz="1600" dirty="0" smtClean="0">
                <a:latin typeface="Times New Roman" panose="02020603050405020304" pitchFamily="18" charset="0"/>
                <a:cs typeface="Times New Roman" panose="02020603050405020304" pitchFamily="18" charset="0"/>
              </a:rPr>
              <a:t>involving 	multi-dimensional </a:t>
            </a:r>
            <a:r>
              <a:rPr lang="en-US" sz="1600" dirty="0">
                <a:latin typeface="Times New Roman" panose="02020603050405020304" pitchFamily="18" charset="0"/>
                <a:cs typeface="Times New Roman" panose="02020603050405020304" pitchFamily="18" charset="0"/>
              </a:rPr>
              <a:t>arrays efficiently.</a:t>
            </a:r>
            <a:r>
              <a:rPr lang="sv-SE"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IBM Watson </a:t>
            </a:r>
            <a:r>
              <a:rPr lang="en-US" sz="1600" b="1" dirty="0" smtClean="0">
                <a:latin typeface="Times New Roman" panose="02020603050405020304" pitchFamily="18" charset="0"/>
                <a:cs typeface="Times New Roman" panose="02020603050405020304" pitchFamily="18" charset="0"/>
              </a:rPr>
              <a:t>Analytics </a:t>
            </a:r>
          </a:p>
          <a:p>
            <a:r>
              <a:rPr lang="en-US" sz="16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IBM </a:t>
            </a:r>
            <a:r>
              <a:rPr lang="en-US" sz="1600" dirty="0">
                <a:latin typeface="Times New Roman" panose="02020603050405020304" pitchFamily="18" charset="0"/>
                <a:cs typeface="Times New Roman" panose="02020603050405020304" pitchFamily="18" charset="0"/>
              </a:rPr>
              <a:t>Watson </a:t>
            </a:r>
            <a:r>
              <a:rPr lang="en-US" sz="1600" dirty="0" smtClean="0">
                <a:latin typeface="Times New Roman" panose="02020603050405020304" pitchFamily="18" charset="0"/>
                <a:cs typeface="Times New Roman" panose="02020603050405020304" pitchFamily="18" charset="0"/>
              </a:rPr>
              <a:t>Analytics gives access to IBM Watson functionalities</a:t>
            </a:r>
          </a:p>
          <a:p>
            <a:r>
              <a:rPr lang="en-US" sz="1600" b="1" dirty="0" smtClean="0">
                <a:latin typeface="Times New Roman" panose="02020603050405020304" pitchFamily="18" charset="0"/>
                <a:cs typeface="Times New Roman" panose="02020603050405020304" pitchFamily="18" charset="0"/>
              </a:rPr>
              <a:t>IBM </a:t>
            </a:r>
            <a:r>
              <a:rPr lang="en-US" sz="1600" b="1" dirty="0">
                <a:latin typeface="Times New Roman" panose="02020603050405020304" pitchFamily="18" charset="0"/>
                <a:cs typeface="Times New Roman" panose="02020603050405020304" pitchFamily="18" charset="0"/>
              </a:rPr>
              <a:t>Watson </a:t>
            </a:r>
            <a:r>
              <a:rPr lang="en-US" sz="1600" b="1" dirty="0" smtClean="0">
                <a:latin typeface="Times New Roman" panose="02020603050405020304" pitchFamily="18" charset="0"/>
                <a:cs typeface="Times New Roman" panose="02020603050405020304" pitchFamily="18" charset="0"/>
              </a:rPr>
              <a:t>Machine Learning Accelerator </a:t>
            </a:r>
            <a:endParaRPr lang="sv-SE" sz="1600" b="1"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IBM </a:t>
            </a:r>
            <a:r>
              <a:rPr lang="en-US" sz="1600" dirty="0">
                <a:latin typeface="Times New Roman" panose="02020603050405020304" pitchFamily="18" charset="0"/>
                <a:cs typeface="Times New Roman" panose="02020603050405020304" pitchFamily="18" charset="0"/>
              </a:rPr>
              <a:t>Watson Machine Learning Accelerator (formerly IBM </a:t>
            </a:r>
            <a:r>
              <a:rPr lang="en-US" sz="1600" dirty="0" err="1">
                <a:latin typeface="Times New Roman" panose="02020603050405020304" pitchFamily="18" charset="0"/>
                <a:cs typeface="Times New Roman" panose="02020603050405020304" pitchFamily="18" charset="0"/>
              </a:rPr>
              <a:t>PowerAI</a:t>
            </a:r>
            <a:r>
              <a:rPr lang="en-US" sz="1600" dirty="0">
                <a:latin typeface="Times New Roman" panose="02020603050405020304" pitchFamily="18" charset="0"/>
                <a:cs typeface="Times New Roman" panose="02020603050405020304" pitchFamily="18" charset="0"/>
              </a:rPr>
              <a:t>) is a data science as a service platform.</a:t>
            </a:r>
            <a:endParaRPr lang="en-US" sz="1600" b="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altLang="en-US" sz="1200" dirty="0">
              <a:solidFill>
                <a:srgbClr val="0B0080"/>
              </a:solidFill>
              <a:latin typeface="Arial" panose="020B0604020202020204" pitchFamily="34" charset="0"/>
              <a:cs typeface="Arial" panose="020B0604020202020204" pitchFamily="34" charset="0"/>
            </a:endParaRPr>
          </a:p>
          <a:p>
            <a:r>
              <a:rPr lang="sv-SE" sz="1600" dirty="0" smtClean="0">
                <a:latin typeface="Times New Roman" panose="02020603050405020304" pitchFamily="18" charset="0"/>
                <a:cs typeface="Times New Roman" panose="02020603050405020304" pitchFamily="18" charset="0"/>
              </a:rPr>
              <a:t> </a:t>
            </a:r>
          </a:p>
          <a:p>
            <a:endParaRPr lang="sv-SE" sz="1600" dirty="0">
              <a:latin typeface="Times New Roman" panose="02020603050405020304" pitchFamily="18" charset="0"/>
              <a:cs typeface="Times New Roman" panose="02020603050405020304" pitchFamily="18" charset="0"/>
            </a:endParaRPr>
          </a:p>
          <a:p>
            <a:endParaRPr lang="sv-SE" sz="1600" dirty="0" smtClean="0">
              <a:latin typeface="Times New Roman" panose="02020603050405020304" pitchFamily="18" charset="0"/>
              <a:cs typeface="Times New Roman" panose="02020603050405020304" pitchFamily="18" charset="0"/>
            </a:endParaRPr>
          </a:p>
          <a:p>
            <a:endParaRPr lang="sv-SE" sz="1600" dirty="0" smtClean="0">
              <a:latin typeface="Times New Roman" panose="02020603050405020304" pitchFamily="18" charset="0"/>
              <a:cs typeface="Times New Roman" panose="02020603050405020304" pitchFamily="18" charset="0"/>
            </a:endParaRPr>
          </a:p>
          <a:p>
            <a:endParaRPr lang="sv-SE"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09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305913"/>
            <a:ext cx="12191999" cy="5909310"/>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APIs, Software Libraries</a:t>
            </a:r>
            <a:r>
              <a:rPr lang="sv-SE" sz="2400" b="1" dirty="0">
                <a:latin typeface="Times New Roman" panose="02020603050405020304" pitchFamily="18" charset="0"/>
                <a:cs typeface="Times New Roman" panose="02020603050405020304" pitchFamily="18" charset="0"/>
              </a:rPr>
              <a:t> </a:t>
            </a:r>
            <a:r>
              <a:rPr lang="sv-SE" sz="2400" b="1" dirty="0" smtClean="0">
                <a:latin typeface="Times New Roman" panose="02020603050405020304" pitchFamily="18" charset="0"/>
                <a:cs typeface="Times New Roman" panose="02020603050405020304" pitchFamily="18" charset="0"/>
              </a:rPr>
              <a:t>and other software development enablers       cont.</a:t>
            </a:r>
            <a:endParaRPr lang="sv-SE" b="1" dirty="0">
              <a:latin typeface="Times New Roman" panose="02020603050405020304" pitchFamily="18" charset="0"/>
              <a:cs typeface="Times New Roman" panose="02020603050405020304" pitchFamily="18" charset="0"/>
            </a:endParaRPr>
          </a:p>
          <a:p>
            <a:endParaRPr lang="sv-SE" b="1" dirty="0" smtClean="0">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IPython</a:t>
            </a:r>
            <a:r>
              <a:rPr lang="en-US" sz="1600" b="1" dirty="0">
                <a:latin typeface="Times New Roman" panose="02020603050405020304" pitchFamily="18" charset="0"/>
                <a:cs typeface="Times New Roman" panose="02020603050405020304" pitchFamily="18" charset="0"/>
              </a:rPr>
              <a:t> (open source, 2001)</a:t>
            </a:r>
            <a:endParaRPr lang="sv-SE"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IPython</a:t>
            </a:r>
            <a:r>
              <a:rPr lang="en-US" sz="1600" dirty="0">
                <a:latin typeface="Times New Roman" panose="02020603050405020304" pitchFamily="18" charset="0"/>
                <a:cs typeface="Times New Roman" panose="02020603050405020304" pitchFamily="18" charset="0"/>
              </a:rPr>
              <a:t> (Interactive Python) is a command shell for interactive computing in multiple </a:t>
            </a:r>
            <a:r>
              <a:rPr lang="en-US" sz="1600" dirty="0" smtClean="0">
                <a:latin typeface="Times New Roman" panose="02020603050405020304" pitchFamily="18" charset="0"/>
                <a:cs typeface="Times New Roman" panose="02020603050405020304" pitchFamily="18" charset="0"/>
              </a:rPr>
              <a:t>programming </a:t>
            </a:r>
            <a:r>
              <a:rPr lang="en-US" sz="1600" dirty="0">
                <a:latin typeface="Times New Roman" panose="02020603050405020304" pitchFamily="18" charset="0"/>
                <a:cs typeface="Times New Roman" panose="02020603050405020304" pitchFamily="18" charset="0"/>
              </a:rPr>
              <a:t>languages, </a:t>
            </a:r>
            <a:r>
              <a:rPr lang="en-US" sz="1600" dirty="0" smtClean="0">
                <a:latin typeface="Times New Roman" panose="02020603050405020304" pitchFamily="18" charset="0"/>
                <a:cs typeface="Times New Roman" panose="02020603050405020304" pitchFamily="18" charset="0"/>
              </a:rPr>
              <a:t>originally </a:t>
            </a:r>
            <a:r>
              <a:rPr lang="en-US" sz="1600" dirty="0">
                <a:latin typeface="Times New Roman" panose="02020603050405020304" pitchFamily="18" charset="0"/>
                <a:cs typeface="Times New Roman" panose="02020603050405020304" pitchFamily="18" charset="0"/>
              </a:rPr>
              <a:t>developed </a:t>
            </a:r>
            <a:r>
              <a:rPr lang="en-US" sz="1600" dirty="0" smtClean="0">
                <a:latin typeface="Times New Roman" panose="02020603050405020304" pitchFamily="18" charset="0"/>
                <a:cs typeface="Times New Roman" panose="02020603050405020304" pitchFamily="18" charset="0"/>
              </a:rPr>
              <a:t>f	for Python</a:t>
            </a:r>
            <a:r>
              <a:rPr lang="en-US" sz="1600" dirty="0">
                <a:latin typeface="Times New Roman" panose="02020603050405020304" pitchFamily="18" charset="0"/>
                <a:cs typeface="Times New Roman" panose="02020603050405020304" pitchFamily="18" charset="0"/>
              </a:rPr>
              <a:t>, that offers introspection, rich </a:t>
            </a:r>
            <a:r>
              <a:rPr lang="en-US" sz="1600" dirty="0" smtClean="0">
                <a:latin typeface="Times New Roman" panose="02020603050405020304" pitchFamily="18" charset="0"/>
                <a:cs typeface="Times New Roman" panose="02020603050405020304" pitchFamily="18" charset="0"/>
              </a:rPr>
              <a:t>media</a:t>
            </a:r>
            <a:r>
              <a:rPr lang="en-US" sz="1600" dirty="0">
                <a:latin typeface="Times New Roman" panose="02020603050405020304" pitchFamily="18" charset="0"/>
                <a:cs typeface="Times New Roman" panose="02020603050405020304" pitchFamily="18" charset="0"/>
              </a:rPr>
              <a:t>, shell syntax, tab completion and history.</a:t>
            </a:r>
            <a:r>
              <a:rPr lang="en-US" sz="1600" dirty="0"/>
              <a:t> </a:t>
            </a:r>
            <a:endParaRPr lang="sv-SE" altLang="en-US" sz="1600" b="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1600" b="1" dirty="0" err="1" smtClean="0">
                <a:latin typeface="Times New Roman" panose="02020603050405020304" pitchFamily="18" charset="0"/>
                <a:cs typeface="Times New Roman" panose="02020603050405020304" pitchFamily="18" charset="0"/>
              </a:rPr>
              <a:t>Jupyter</a:t>
            </a:r>
            <a:r>
              <a:rPr lang="en-US" altLang="en-US" sz="1600" b="1" dirty="0" smtClean="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Notebook (open source, 2014)</a:t>
            </a:r>
          </a:p>
          <a:p>
            <a:pPr lvl="0"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Jupyter</a:t>
            </a:r>
            <a:r>
              <a:rPr lang="en-US" altLang="en-US" sz="1600" dirty="0">
                <a:latin typeface="Times New Roman" panose="02020603050405020304" pitchFamily="18" charset="0"/>
                <a:cs typeface="Times New Roman" panose="02020603050405020304" pitchFamily="18" charset="0"/>
              </a:rPr>
              <a:t> Notebook is a product of the Project </a:t>
            </a:r>
            <a:r>
              <a:rPr lang="en-US" altLang="en-US" sz="1600" dirty="0" err="1">
                <a:latin typeface="Times New Roman" panose="02020603050405020304" pitchFamily="18" charset="0"/>
                <a:cs typeface="Times New Roman" panose="02020603050405020304" pitchFamily="18" charset="0"/>
              </a:rPr>
              <a:t>Jupyter</a:t>
            </a:r>
            <a:r>
              <a:rPr lang="en-US" altLang="en-US" sz="1600" dirty="0">
                <a:latin typeface="Times New Roman" panose="02020603050405020304" pitchFamily="18" charset="0"/>
                <a:cs typeface="Times New Roman" panose="02020603050405020304" pitchFamily="18" charset="0"/>
              </a:rPr>
              <a:t> (spun off from </a:t>
            </a:r>
            <a:r>
              <a:rPr lang="en-US" altLang="en-US" sz="1600" dirty="0" err="1">
                <a:latin typeface="Times New Roman" panose="02020603050405020304" pitchFamily="18" charset="0"/>
                <a:cs typeface="Times New Roman" panose="02020603050405020304" pitchFamily="18" charset="0"/>
              </a:rPr>
              <a:t>IPython</a:t>
            </a:r>
            <a:r>
              <a:rPr lang="en-US" altLang="en-US" sz="1600" dirty="0">
                <a:latin typeface="Times New Roman" panose="02020603050405020304" pitchFamily="18" charset="0"/>
                <a:cs typeface="Times New Roman" panose="02020603050405020304" pitchFamily="18" charset="0"/>
              </a:rPr>
              <a:t>)  that supports execution environments in </a:t>
            </a:r>
            <a:r>
              <a:rPr lang="en-US" altLang="en-US" sz="1600" dirty="0" smtClean="0">
                <a:latin typeface="Times New Roman" panose="02020603050405020304" pitchFamily="18" charset="0"/>
                <a:cs typeface="Times New Roman" panose="02020603050405020304" pitchFamily="18" charset="0"/>
              </a:rPr>
              <a:t>	several 	dozen languages</a:t>
            </a:r>
            <a:r>
              <a:rPr lang="en-US" altLang="en-US" sz="1600" dirty="0">
                <a:latin typeface="Times New Roman" panose="02020603050405020304" pitchFamily="18" charset="0"/>
                <a:cs typeface="Times New Roman" panose="02020603050405020304" pitchFamily="18" charset="0"/>
              </a:rPr>
              <a:t>. Project </a:t>
            </a:r>
            <a:r>
              <a:rPr lang="en-US" altLang="en-US" sz="1600" dirty="0" err="1">
                <a:latin typeface="Times New Roman" panose="02020603050405020304" pitchFamily="18" charset="0"/>
                <a:cs typeface="Times New Roman" panose="02020603050405020304" pitchFamily="18" charset="0"/>
              </a:rPr>
              <a:t>Jupyter's</a:t>
            </a:r>
            <a:r>
              <a:rPr lang="en-US" altLang="en-US" sz="1600" dirty="0">
                <a:latin typeface="Times New Roman" panose="02020603050405020304" pitchFamily="18" charset="0"/>
                <a:cs typeface="Times New Roman" panose="02020603050405020304" pitchFamily="18" charset="0"/>
              </a:rPr>
              <a:t> name is a reference to the three core  programming languages supported by </a:t>
            </a:r>
            <a:r>
              <a:rPr lang="en-US" altLang="en-US" sz="1600" dirty="0" smtClean="0">
                <a:latin typeface="Times New Roman" panose="02020603050405020304" pitchFamily="18" charset="0"/>
                <a:cs typeface="Times New Roman" panose="02020603050405020304" pitchFamily="18" charset="0"/>
              </a:rPr>
              <a:t>	</a:t>
            </a:r>
            <a:r>
              <a:rPr lang="en-US" altLang="en-US" sz="1600" dirty="0" err="1" smtClean="0">
                <a:latin typeface="Times New Roman" panose="02020603050405020304" pitchFamily="18" charset="0"/>
                <a:cs typeface="Times New Roman" panose="02020603050405020304" pitchFamily="18" charset="0"/>
              </a:rPr>
              <a:t>Jupyter</a:t>
            </a:r>
            <a:r>
              <a:rPr lang="en-US" altLang="en-US" sz="1600" dirty="0">
                <a:latin typeface="Times New Roman" panose="02020603050405020304" pitchFamily="18" charset="0"/>
                <a:cs typeface="Times New Roman" panose="02020603050405020304" pitchFamily="18" charset="0"/>
              </a:rPr>
              <a:t>, which </a:t>
            </a:r>
            <a:r>
              <a:rPr lang="en-US" altLang="en-US" sz="1600" dirty="0" smtClean="0">
                <a:latin typeface="Times New Roman" panose="02020603050405020304" pitchFamily="18" charset="0"/>
                <a:cs typeface="Times New Roman" panose="02020603050405020304" pitchFamily="18" charset="0"/>
              </a:rPr>
              <a:t>	are</a:t>
            </a:r>
            <a:r>
              <a:rPr lang="en-US" altLang="en-US" sz="1600" dirty="0">
                <a:latin typeface="Times New Roman" panose="02020603050405020304" pitchFamily="18" charset="0"/>
                <a:cs typeface="Times New Roman" panose="02020603050405020304" pitchFamily="18" charset="0"/>
              </a:rPr>
              <a:t> Julia, Python and R, and also an homage to Galileo's notebooks recording the discovery of the moons </a:t>
            </a:r>
            <a:r>
              <a:rPr lang="en-US" altLang="en-US" sz="1600" dirty="0" smtClean="0">
                <a:latin typeface="Times New Roman" panose="02020603050405020304" pitchFamily="18" charset="0"/>
                <a:cs typeface="Times New Roman" panose="02020603050405020304" pitchFamily="18" charset="0"/>
              </a:rPr>
              <a:t>of </a:t>
            </a:r>
            <a:r>
              <a:rPr lang="en-US" altLang="en-US" sz="1600" dirty="0">
                <a:latin typeface="Times New Roman" panose="02020603050405020304" pitchFamily="18" charset="0"/>
                <a:cs typeface="Times New Roman" panose="02020603050405020304" pitchFamily="18" charset="0"/>
              </a:rPr>
              <a:t>Jupiter. </a:t>
            </a:r>
            <a:r>
              <a:rPr lang="en-US" altLang="en-US"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notebook</a:t>
            </a:r>
            <a:r>
              <a:rPr lang="en-US" sz="1600" dirty="0">
                <a:latin typeface="Times New Roman" panose="02020603050405020304" pitchFamily="18" charset="0"/>
                <a:cs typeface="Times New Roman" panose="02020603050405020304" pitchFamily="18" charset="0"/>
              </a:rPr>
              <a:t> integrates code and its output into a single document that combines </a:t>
            </a:r>
            <a:r>
              <a:rPr lang="en-US" sz="1600" dirty="0" smtClean="0">
                <a:latin typeface="Times New Roman" panose="02020603050405020304" pitchFamily="18" charset="0"/>
                <a:cs typeface="Times New Roman" panose="02020603050405020304" pitchFamily="18" charset="0"/>
              </a:rPr>
              <a:t>visualizations</a:t>
            </a:r>
            <a:r>
              <a:rPr lang="en-US" sz="1600" dirty="0">
                <a:latin typeface="Times New Roman" panose="02020603050405020304" pitchFamily="18" charset="0"/>
                <a:cs typeface="Times New Roman" panose="02020603050405020304" pitchFamily="18" charset="0"/>
              </a:rPr>
              <a:t>, narrative text, </a:t>
            </a:r>
            <a:r>
              <a:rPr lang="en-US" sz="1600" dirty="0" smtClean="0">
                <a:latin typeface="Times New Roman" panose="02020603050405020304" pitchFamily="18" charset="0"/>
                <a:cs typeface="Times New Roman" panose="02020603050405020304" pitchFamily="18" charset="0"/>
              </a:rPr>
              <a:t>mathematical </a:t>
            </a:r>
            <a:r>
              <a:rPr lang="en-US" sz="1600" dirty="0">
                <a:latin typeface="Times New Roman" panose="02020603050405020304" pitchFamily="18" charset="0"/>
                <a:cs typeface="Times New Roman" panose="02020603050405020304" pitchFamily="18" charset="0"/>
              </a:rPr>
              <a:t>equations, </a:t>
            </a:r>
            <a:r>
              <a:rPr lang="en-US" sz="1600" dirty="0" smtClean="0">
                <a:latin typeface="Times New Roman" panose="02020603050405020304" pitchFamily="18" charset="0"/>
                <a:cs typeface="Times New Roman" panose="02020603050405020304" pitchFamily="18" charset="0"/>
              </a:rPr>
              <a:t>	and </a:t>
            </a:r>
            <a:r>
              <a:rPr lang="en-US" sz="1600" dirty="0">
                <a:latin typeface="Times New Roman" panose="02020603050405020304" pitchFamily="18" charset="0"/>
                <a:cs typeface="Times New Roman" panose="02020603050405020304" pitchFamily="18" charset="0"/>
              </a:rPr>
              <a:t>other rich media</a:t>
            </a:r>
            <a:r>
              <a:rPr lang="en-US" sz="1600" dirty="0" smtClean="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r>
              <a:rPr lang="sv-SE" altLang="en-US" sz="1600" b="1" dirty="0" smtClean="0">
                <a:latin typeface="Times New Roman" panose="02020603050405020304" pitchFamily="18" charset="0"/>
                <a:cs typeface="Times New Roman" panose="02020603050405020304" pitchFamily="18" charset="0"/>
              </a:rPr>
              <a:t>Microsoft Azure ML workbench</a:t>
            </a:r>
            <a:endParaRPr lang="en-US" altLang="en-US" sz="1600" b="1"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Microsoft </a:t>
            </a:r>
            <a:r>
              <a:rPr lang="en-US" sz="1600" dirty="0">
                <a:latin typeface="Times New Roman" panose="02020603050405020304" pitchFamily="18" charset="0"/>
                <a:cs typeface="Times New Roman" panose="02020603050405020304" pitchFamily="18" charset="0"/>
              </a:rPr>
              <a:t>Azure Machine Learning Workbench is and end-to-end data science and analytics solution that helps </a:t>
            </a:r>
            <a:r>
              <a:rPr lang="en-US" sz="1600" dirty="0" smtClean="0">
                <a:latin typeface="Times New Roman" panose="02020603050405020304" pitchFamily="18" charset="0"/>
                <a:cs typeface="Times New Roman" panose="02020603050405020304" pitchFamily="18" charset="0"/>
              </a:rPr>
              <a:t>professional </a:t>
            </a:r>
            <a:r>
              <a:rPr lang="en-US" sz="1600" dirty="0">
                <a:latin typeface="Times New Roman" panose="02020603050405020304" pitchFamily="18" charset="0"/>
                <a:cs typeface="Times New Roman" panose="02020603050405020304" pitchFamily="18" charset="0"/>
              </a:rPr>
              <a:t>data </a:t>
            </a:r>
            <a:r>
              <a:rPr lang="en-US" sz="1600" dirty="0" smtClean="0">
                <a:latin typeface="Times New Roman" panose="02020603050405020304" pitchFamily="18" charset="0"/>
                <a:cs typeface="Times New Roman" panose="02020603050405020304" pitchFamily="18" charset="0"/>
              </a:rPr>
              <a:t>	scientists </a:t>
            </a:r>
            <a:r>
              <a:rPr lang="en-US" sz="1600" dirty="0">
                <a:latin typeface="Times New Roman" panose="02020603050405020304" pitchFamily="18" charset="0"/>
                <a:cs typeface="Times New Roman" panose="02020603050405020304" pitchFamily="18" charset="0"/>
              </a:rPr>
              <a:t>to prepare data, develop experiments, and deploy models in the cloud.</a:t>
            </a:r>
            <a:endParaRPr lang="sv-SE" sz="1600" b="1" dirty="0" smtClean="0">
              <a:latin typeface="Times New Roman" panose="02020603050405020304" pitchFamily="18" charset="0"/>
              <a:cs typeface="Times New Roman" panose="02020603050405020304" pitchFamily="18" charset="0"/>
            </a:endParaRPr>
          </a:p>
          <a:p>
            <a:r>
              <a:rPr lang="sv-SE" sz="1600" b="1" dirty="0">
                <a:latin typeface="Times New Roman" panose="02020603050405020304" pitchFamily="18" charset="0"/>
                <a:cs typeface="Times New Roman" panose="02020603050405020304" pitchFamily="18" charset="0"/>
              </a:rPr>
              <a:t>C</a:t>
            </a:r>
            <a:r>
              <a:rPr lang="sv-SE" sz="1600" b="1" dirty="0" smtClean="0">
                <a:latin typeface="Times New Roman" panose="02020603050405020304" pitchFamily="18" charset="0"/>
                <a:cs typeface="Times New Roman" panose="02020603050405020304" pitchFamily="18" charset="0"/>
              </a:rPr>
              <a:t>affe</a:t>
            </a:r>
          </a:p>
          <a:p>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Caffe</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a deep learning framework made with expression, speed, and modularity in mind. It is developed by Berkeley </a:t>
            </a:r>
            <a:r>
              <a:rPr lang="en-US" sz="1600" dirty="0" smtClean="0">
                <a:latin typeface="Times New Roman" panose="02020603050405020304" pitchFamily="18" charset="0"/>
                <a:cs typeface="Times New Roman" panose="02020603050405020304" pitchFamily="18" charset="0"/>
              </a:rPr>
              <a:t>AI </a:t>
            </a:r>
            <a:r>
              <a:rPr lang="en-US" sz="1600" dirty="0">
                <a:latin typeface="Times New Roman" panose="02020603050405020304" pitchFamily="18" charset="0"/>
                <a:cs typeface="Times New Roman" panose="02020603050405020304" pitchFamily="18" charset="0"/>
              </a:rPr>
              <a:t>Research and </a:t>
            </a:r>
            <a:r>
              <a:rPr lang="en-US" sz="1600" dirty="0" smtClean="0">
                <a:latin typeface="Times New Roman" panose="02020603050405020304" pitchFamily="18" charset="0"/>
                <a:cs typeface="Times New Roman" panose="02020603050405020304" pitchFamily="18" charset="0"/>
              </a:rPr>
              <a:t>	by </a:t>
            </a:r>
            <a:r>
              <a:rPr lang="en-US" sz="1600" dirty="0">
                <a:latin typeface="Times New Roman" panose="02020603050405020304" pitchFamily="18" charset="0"/>
                <a:cs typeface="Times New Roman" panose="02020603050405020304" pitchFamily="18" charset="0"/>
              </a:rPr>
              <a:t>community contributors</a:t>
            </a:r>
            <a:r>
              <a:rPr lang="en-US" sz="1600" dirty="0" smtClean="0">
                <a:latin typeface="Times New Roman" panose="02020603050405020304" pitchFamily="18" charset="0"/>
                <a:cs typeface="Times New Roman" panose="02020603050405020304" pitchFamily="18" charset="0"/>
              </a:rPr>
              <a:t>.</a:t>
            </a:r>
          </a:p>
          <a:p>
            <a:r>
              <a:rPr lang="en-US" sz="1600" b="1" dirty="0">
                <a:latin typeface="Times New Roman" panose="02020603050405020304" pitchFamily="18" charset="0"/>
                <a:cs typeface="Times New Roman" panose="02020603050405020304" pitchFamily="18" charset="0"/>
              </a:rPr>
              <a:t>Intel Deep Learning </a:t>
            </a:r>
            <a:r>
              <a:rPr lang="en-US" sz="1600" b="1" dirty="0" smtClean="0">
                <a:latin typeface="Times New Roman" panose="02020603050405020304" pitchFamily="18" charset="0"/>
                <a:cs typeface="Times New Roman" panose="02020603050405020304" pitchFamily="18" charset="0"/>
              </a:rPr>
              <a:t>Cloud</a:t>
            </a:r>
          </a:p>
          <a:p>
            <a:r>
              <a:rPr lang="sv-SE" sz="1600" b="1"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Intel Deep Learning Cloud, or Intel </a:t>
            </a:r>
            <a:r>
              <a:rPr lang="en-US" sz="1600" dirty="0" err="1">
                <a:latin typeface="Times New Roman" panose="02020603050405020304" pitchFamily="18" charset="0"/>
                <a:cs typeface="Times New Roman" panose="02020603050405020304" pitchFamily="18" charset="0"/>
              </a:rPr>
              <a:t>Nervana</a:t>
            </a:r>
            <a:r>
              <a:rPr lang="en-US" sz="1600" dirty="0">
                <a:latin typeface="Times New Roman" panose="02020603050405020304" pitchFamily="18" charset="0"/>
                <a:cs typeface="Times New Roman" panose="02020603050405020304" pitchFamily="18" charset="0"/>
              </a:rPr>
              <a:t>, is a deep learning framework based on </a:t>
            </a:r>
            <a:r>
              <a:rPr lang="en-US" sz="1600" dirty="0" err="1">
                <a:latin typeface="Times New Roman" panose="02020603050405020304" pitchFamily="18" charset="0"/>
                <a:cs typeface="Times New Roman" panose="02020603050405020304" pitchFamily="18" charset="0"/>
              </a:rPr>
              <a:t>Nervana</a:t>
            </a:r>
            <a:r>
              <a:rPr lang="en-US" sz="1600" dirty="0">
                <a:latin typeface="Times New Roman" panose="02020603050405020304" pitchFamily="18" charset="0"/>
                <a:cs typeface="Times New Roman" panose="02020603050405020304" pitchFamily="18" charset="0"/>
              </a:rPr>
              <a:t> Systems' </a:t>
            </a:r>
            <a:r>
              <a:rPr lang="en-US" sz="1600" dirty="0" err="1">
                <a:latin typeface="Times New Roman" panose="02020603050405020304" pitchFamily="18" charset="0"/>
                <a:cs typeface="Times New Roman" panose="02020603050405020304" pitchFamily="18" charset="0"/>
              </a:rPr>
              <a:t>Nervana</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Cloud </a:t>
            </a:r>
            <a:r>
              <a:rPr lang="en-US" sz="1600" dirty="0">
                <a:latin typeface="Times New Roman" panose="02020603050405020304" pitchFamily="18" charset="0"/>
                <a:cs typeface="Times New Roman" panose="02020603050405020304" pitchFamily="18" charset="0"/>
              </a:rPr>
              <a:t>AI </a:t>
            </a:r>
            <a:r>
              <a:rPr lang="en-US" sz="1600" dirty="0" smtClean="0">
                <a:latin typeface="Times New Roman" panose="02020603050405020304" pitchFamily="18" charset="0"/>
                <a:cs typeface="Times New Roman" panose="02020603050405020304" pitchFamily="18" charset="0"/>
              </a:rPr>
              <a:t>	framework</a:t>
            </a:r>
            <a:r>
              <a:rPr lang="en-US" sz="1600" dirty="0">
                <a:latin typeface="Times New Roman" panose="02020603050405020304" pitchFamily="18" charset="0"/>
                <a:cs typeface="Times New Roman" panose="02020603050405020304" pitchFamily="18" charset="0"/>
              </a:rPr>
              <a:t>, with industry leading performance on GPUs thanks to its custom assembly kernels and optimized </a:t>
            </a:r>
            <a:r>
              <a:rPr lang="en-US" sz="1600" dirty="0" smtClean="0">
                <a:latin typeface="Times New Roman" panose="02020603050405020304" pitchFamily="18" charset="0"/>
                <a:cs typeface="Times New Roman" panose="02020603050405020304" pitchFamily="18" charset="0"/>
              </a:rPr>
              <a:t>algorithms</a:t>
            </a:r>
            <a:r>
              <a:rPr lang="en-US" sz="1600" dirty="0">
                <a:latin typeface="Times New Roman" panose="02020603050405020304" pitchFamily="18" charset="0"/>
                <a:cs typeface="Times New Roman" panose="02020603050405020304" pitchFamily="18" charset="0"/>
              </a:rPr>
              <a:t>. </a:t>
            </a:r>
            <a:endParaRPr lang="sv-SE"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Apache Mahout </a:t>
            </a:r>
            <a:endParaRPr lang="en-US" sz="1600" b="1"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Apache </a:t>
            </a:r>
            <a:r>
              <a:rPr lang="en-US" sz="1600" dirty="0">
                <a:latin typeface="Times New Roman" panose="02020603050405020304" pitchFamily="18" charset="0"/>
                <a:cs typeface="Times New Roman" panose="02020603050405020304" pitchFamily="18" charset="0"/>
              </a:rPr>
              <a:t>Mahout </a:t>
            </a:r>
            <a:r>
              <a:rPr lang="en-US" sz="1600" dirty="0" smtClean="0">
                <a:latin typeface="Times New Roman" panose="02020603050405020304" pitchFamily="18" charset="0"/>
                <a:cs typeface="Times New Roman" panose="02020603050405020304" pitchFamily="18" charset="0"/>
              </a:rPr>
              <a:t>is </a:t>
            </a:r>
            <a:r>
              <a:rPr lang="en-US" sz="1600" dirty="0">
                <a:latin typeface="Times New Roman" panose="02020603050405020304" pitchFamily="18" charset="0"/>
                <a:cs typeface="Times New Roman" panose="02020603050405020304" pitchFamily="18" charset="0"/>
              </a:rPr>
              <a:t>a distributed linear algebra framework designed to let mathematicians, statisticians, and data scientists implement </a:t>
            </a:r>
            <a:r>
              <a:rPr lang="en-US" sz="1600" dirty="0" smtClean="0">
                <a:latin typeface="Times New Roman" panose="02020603050405020304" pitchFamily="18" charset="0"/>
                <a:cs typeface="Times New Roman" panose="02020603050405020304" pitchFamily="18" charset="0"/>
              </a:rPr>
              <a:t>	their </a:t>
            </a:r>
            <a:r>
              <a:rPr lang="en-US" sz="1600" dirty="0">
                <a:latin typeface="Times New Roman" panose="02020603050405020304" pitchFamily="18" charset="0"/>
                <a:cs typeface="Times New Roman" panose="02020603050405020304" pitchFamily="18" charset="0"/>
              </a:rPr>
              <a:t>own algorithms</a:t>
            </a:r>
            <a:r>
              <a:rPr lang="en-US" sz="1600" dirty="0" smtClean="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867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786" y="202595"/>
            <a:ext cx="4802020" cy="523220"/>
          </a:xfrm>
          <a:prstGeom prst="rect">
            <a:avLst/>
          </a:prstGeom>
          <a:noFill/>
        </p:spPr>
        <p:txBody>
          <a:bodyPr wrap="none" rtlCol="0">
            <a:spAutoFit/>
          </a:bodyPr>
          <a:lstStyle/>
          <a:p>
            <a:r>
              <a:rPr lang="sv-SE" sz="2800" b="1" dirty="0" smtClean="0">
                <a:latin typeface="Times New Roman" panose="02020603050405020304" pitchFamily="18" charset="0"/>
                <a:cs typeface="Times New Roman" panose="02020603050405020304" pitchFamily="18" charset="0"/>
              </a:rPr>
              <a:t>Technical Computing Systems</a:t>
            </a:r>
          </a:p>
        </p:txBody>
      </p:sp>
      <p:sp>
        <p:nvSpPr>
          <p:cNvPr id="5" name="Rectangle 4"/>
          <p:cNvSpPr/>
          <p:nvPr/>
        </p:nvSpPr>
        <p:spPr>
          <a:xfrm>
            <a:off x="304786" y="982646"/>
            <a:ext cx="11068593" cy="5909310"/>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Another approach to the implementation of Machine Learning Systems is to use an integrated Technical </a:t>
            </a: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omputing </a:t>
            </a: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ystem. </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Technical </a:t>
            </a: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omputing</a:t>
            </a:r>
            <a:r>
              <a:rPr lang="en-US" dirty="0">
                <a:latin typeface="Times New Roman" panose="02020603050405020304" pitchFamily="18" charset="0"/>
                <a:cs typeface="Times New Roman" panose="02020603050405020304" pitchFamily="18" charset="0"/>
              </a:rPr>
              <a:t> is the application of the mathematical and computational principles of scientific computing to solve practical problems of industrial interest</a:t>
            </a:r>
            <a:r>
              <a:rPr lang="en-US" dirty="0" smtClean="0">
                <a:latin typeface="Times New Roman" panose="02020603050405020304" pitchFamily="18" charset="0"/>
                <a:cs typeface="Times New Roman" panose="02020603050405020304" pitchFamily="18" charset="0"/>
              </a:rPr>
              <a:t>.</a:t>
            </a:r>
          </a:p>
          <a:p>
            <a:endParaRPr lang="sv-SE"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Technical computing systems are dedicated software systems for support of technical computing. Typically they comprise implementations of a great variety of key algorithms in applied mathematics and </a:t>
            </a:r>
            <a:r>
              <a:rPr lang="sv-SE" smtClean="0">
                <a:latin typeface="Times New Roman" panose="02020603050405020304" pitchFamily="18" charset="0"/>
                <a:cs typeface="Times New Roman" panose="02020603050405020304" pitchFamily="18" charset="0"/>
              </a:rPr>
              <a:t>its extensions, </a:t>
            </a:r>
            <a:r>
              <a:rPr lang="sv-SE" dirty="0" smtClean="0">
                <a:latin typeface="Times New Roman" panose="02020603050405020304" pitchFamily="18" charset="0"/>
                <a:cs typeface="Times New Roman" panose="02020603050405020304" pitchFamily="18" charset="0"/>
              </a:rPr>
              <a:t>but also general programming capabilities for tailoring specific application systems.</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Increasingly so, technical computing systems comprise implementations of  key machine learning algorithms directly.</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Technical computing systems can be categorized as being primarily:</a:t>
            </a:r>
          </a:p>
          <a:p>
            <a:r>
              <a:rPr lang="sv-SE" dirty="0" smtClean="0">
                <a:latin typeface="Times New Roman" panose="02020603050405020304" pitchFamily="18" charset="0"/>
                <a:cs typeface="Times New Roman" panose="02020603050405020304" pitchFamily="18" charset="0"/>
              </a:rPr>
              <a:t>-    Symbol manipulations systems (</a:t>
            </a:r>
            <a:r>
              <a:rPr lang="en-US" dirty="0">
                <a:latin typeface="Times New Roman" panose="02020603050405020304" pitchFamily="18" charset="0"/>
                <a:cs typeface="Times New Roman" panose="02020603050405020304" pitchFamily="18" charset="0"/>
              </a:rPr>
              <a:t>computer algebra system (CAS</a:t>
            </a:r>
            <a:r>
              <a:rPr lang="en-US" dirty="0" smtClean="0">
                <a:latin typeface="Times New Roman" panose="02020603050405020304" pitchFamily="18" charset="0"/>
                <a:cs typeface="Times New Roman" panose="02020603050405020304" pitchFamily="18" charset="0"/>
              </a:rPr>
              <a:t>))</a:t>
            </a:r>
            <a:endParaRPr lang="sv-SE" dirty="0" smtClean="0">
              <a:latin typeface="Times New Roman" panose="02020603050405020304" pitchFamily="18" charset="0"/>
              <a:cs typeface="Times New Roman" panose="02020603050405020304" pitchFamily="18" charset="0"/>
            </a:endParaRPr>
          </a:p>
          <a:p>
            <a:pPr marL="285750" indent="-285750">
              <a:buFontTx/>
              <a:buChar char="-"/>
            </a:pPr>
            <a:r>
              <a:rPr lang="en-US" dirty="0" smtClean="0">
                <a:latin typeface="Times New Roman" panose="02020603050405020304" pitchFamily="18" charset="0"/>
                <a:cs typeface="Times New Roman" panose="02020603050405020304" pitchFamily="18" charset="0"/>
              </a:rPr>
              <a:t>Numerical-analysis software systems</a:t>
            </a:r>
          </a:p>
          <a:p>
            <a:pPr marL="285750" indent="-285750">
              <a:buFontTx/>
              <a:buChar char="-"/>
            </a:pPr>
            <a:r>
              <a:rPr lang="sv-SE" dirty="0" smtClean="0">
                <a:latin typeface="Times New Roman" panose="02020603050405020304" pitchFamily="18" charset="0"/>
                <a:cs typeface="Times New Roman" panose="02020603050405020304" pitchFamily="18" charset="0"/>
              </a:rPr>
              <a:t>Hybrid systems.</a:t>
            </a:r>
          </a:p>
          <a:p>
            <a:endParaRPr lang="sv-SE"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Most widespread systems today are hybrid systems.</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Proprietary as well as open source systems are available.</a:t>
            </a:r>
            <a:endParaRPr lang="en-US" dirty="0">
              <a:latin typeface="Times New Roman" panose="02020603050405020304" pitchFamily="18" charset="0"/>
              <a:cs typeface="Times New Roman" panose="02020603050405020304" pitchFamily="18" charset="0"/>
            </a:endParaRPr>
          </a:p>
          <a:p>
            <a:endParaRPr lang="en-US" dirty="0" smtClean="0"/>
          </a:p>
        </p:txBody>
      </p:sp>
    </p:spTree>
    <p:extLst>
      <p:ext uri="{BB962C8B-B14F-4D97-AF65-F5344CB8AC3E}">
        <p14:creationId xmlns:p14="http://schemas.microsoft.com/office/powerpoint/2010/main" val="2282121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662" y="192085"/>
            <a:ext cx="4802020" cy="523220"/>
          </a:xfrm>
          <a:prstGeom prst="rect">
            <a:avLst/>
          </a:prstGeom>
          <a:noFill/>
        </p:spPr>
        <p:txBody>
          <a:bodyPr wrap="none" rtlCol="0">
            <a:spAutoFit/>
          </a:bodyPr>
          <a:lstStyle/>
          <a:p>
            <a:r>
              <a:rPr lang="sv-SE" sz="2800" b="1" dirty="0" smtClean="0">
                <a:latin typeface="Times New Roman" panose="02020603050405020304" pitchFamily="18" charset="0"/>
                <a:cs typeface="Times New Roman" panose="02020603050405020304" pitchFamily="18" charset="0"/>
              </a:rPr>
              <a:t>Technical Computing Systems</a:t>
            </a:r>
          </a:p>
        </p:txBody>
      </p:sp>
      <p:sp>
        <p:nvSpPr>
          <p:cNvPr id="4" name="Rectangle 3"/>
          <p:cNvSpPr/>
          <p:nvPr/>
        </p:nvSpPr>
        <p:spPr>
          <a:xfrm>
            <a:off x="388869" y="904866"/>
            <a:ext cx="11887214" cy="5909310"/>
          </a:xfrm>
          <a:prstGeom prst="rect">
            <a:avLst/>
          </a:prstGeom>
        </p:spPr>
        <p:txBody>
          <a:bodyPr wrap="square">
            <a:spAutoFit/>
          </a:bodyPr>
          <a:lstStyle/>
          <a:p>
            <a:r>
              <a:rPr lang="sv-SE" b="1" dirty="0" smtClean="0">
                <a:latin typeface="Times New Roman" panose="02020603050405020304" pitchFamily="18" charset="0"/>
                <a:cs typeface="Times New Roman" panose="02020603050405020304" pitchFamily="18" charset="0"/>
              </a:rPr>
              <a:t>MATLAB (</a:t>
            </a:r>
            <a:r>
              <a:rPr lang="sv-SE" b="1" dirty="0">
                <a:latin typeface="Times New Roman" panose="02020603050405020304" pitchFamily="18" charset="0"/>
                <a:cs typeface="Times New Roman" panose="02020603050405020304" pitchFamily="18" charset="0"/>
              </a:rPr>
              <a:t>proprietary</a:t>
            </a:r>
            <a:r>
              <a:rPr lang="sv-SE" b="1"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MATLAB</a:t>
            </a:r>
            <a:r>
              <a:rPr lang="en-US" dirty="0">
                <a:latin typeface="Times New Roman" panose="02020603050405020304" pitchFamily="18" charset="0"/>
                <a:cs typeface="Times New Roman" panose="02020603050405020304" pitchFamily="18" charset="0"/>
              </a:rPr>
              <a:t> (matrix laboratory) is a multi-paradigm </a:t>
            </a:r>
            <a:r>
              <a:rPr lang="en-US" dirty="0" smtClean="0">
                <a:latin typeface="Times New Roman" panose="02020603050405020304" pitchFamily="18" charset="0"/>
                <a:cs typeface="Times New Roman" panose="02020603050405020304" pitchFamily="18" charset="0"/>
              </a:rPr>
              <a:t>numeric computing</a:t>
            </a:r>
            <a:r>
              <a:rPr lang="en-US" dirty="0">
                <a:latin typeface="Times New Roman" panose="02020603050405020304" pitchFamily="18" charset="0"/>
                <a:cs typeface="Times New Roman" panose="02020603050405020304" pitchFamily="18" charset="0"/>
              </a:rPr>
              <a:t> environment and </a:t>
            </a:r>
            <a:r>
              <a:rPr lang="en-US" dirty="0" smtClean="0">
                <a:latin typeface="Times New Roman" panose="02020603050405020304" pitchFamily="18" charset="0"/>
                <a:cs typeface="Times New Roman" panose="02020603050405020304" pitchFamily="18" charset="0"/>
              </a:rPr>
              <a:t>programming 	language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commercialized by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MathWorks</a:t>
            </a:r>
            <a:r>
              <a:rPr lang="en-US" dirty="0" smtClean="0">
                <a:latin typeface="Times New Roman" panose="02020603050405020304" pitchFamily="18" charset="0"/>
                <a:cs typeface="Times New Roman" panose="02020603050405020304" pitchFamily="18" charset="0"/>
              </a:rPr>
              <a:t>. Development started in the late 1979ies. Commercially available since 	1984.</a:t>
            </a:r>
          </a:p>
          <a:p>
            <a:r>
              <a:rPr lang="sv-SE" b="1" dirty="0" smtClean="0">
                <a:latin typeface="Times New Roman" panose="02020603050405020304" pitchFamily="18" charset="0"/>
                <a:cs typeface="Times New Roman" panose="02020603050405020304" pitchFamily="18" charset="0"/>
              </a:rPr>
              <a:t>MACSYMA  and MAXIMA (open source)</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MACSYMA is an old  general purpose computer algebra system, currently available commercially in  a version 	called MAXIMA. It </a:t>
            </a:r>
            <a:r>
              <a:rPr lang="en-US" dirty="0">
                <a:latin typeface="Times New Roman" panose="02020603050405020304" pitchFamily="18" charset="0"/>
                <a:cs typeface="Times New Roman" panose="02020603050405020304" pitchFamily="18" charset="0"/>
              </a:rPr>
              <a:t>was originally </a:t>
            </a:r>
            <a:r>
              <a:rPr lang="en-US" dirty="0" smtClean="0">
                <a:latin typeface="Times New Roman" panose="02020603050405020304" pitchFamily="18" charset="0"/>
                <a:cs typeface="Times New Roman" panose="02020603050405020304" pitchFamily="18" charset="0"/>
              </a:rPr>
              <a:t>developed from </a:t>
            </a:r>
            <a:r>
              <a:rPr lang="en-US" dirty="0">
                <a:latin typeface="Times New Roman" panose="02020603050405020304" pitchFamily="18" charset="0"/>
                <a:cs typeface="Times New Roman" panose="02020603050405020304" pitchFamily="18" charset="0"/>
              </a:rPr>
              <a:t>1968 to 1982 </a:t>
            </a:r>
            <a:r>
              <a:rPr lang="en-US" dirty="0" smtClean="0">
                <a:latin typeface="Times New Roman" panose="02020603050405020304" pitchFamily="18" charset="0"/>
                <a:cs typeface="Times New Roman" panose="02020603050405020304" pitchFamily="18" charset="0"/>
              </a:rPr>
              <a:t>in the MIT Project MAC.</a:t>
            </a:r>
            <a:endParaRPr lang="sv-SE" dirty="0" smtClean="0">
              <a:latin typeface="Times New Roman" panose="02020603050405020304" pitchFamily="18" charset="0"/>
              <a:cs typeface="Times New Roman" panose="02020603050405020304" pitchFamily="18" charset="0"/>
            </a:endParaRPr>
          </a:p>
          <a:p>
            <a:r>
              <a:rPr lang="sv-SE" b="1" dirty="0" smtClean="0">
                <a:latin typeface="Times New Roman" panose="02020603050405020304" pitchFamily="18" charset="0"/>
                <a:cs typeface="Times New Roman" panose="02020603050405020304" pitchFamily="18" charset="0"/>
              </a:rPr>
              <a:t>MAPLE (proprietary)</a:t>
            </a:r>
          </a:p>
          <a:p>
            <a:r>
              <a:rPr lang="en-US" dirty="0" smtClean="0">
                <a:latin typeface="Times New Roman" panose="02020603050405020304" pitchFamily="18" charset="0"/>
                <a:cs typeface="Times New Roman" panose="02020603050405020304" pitchFamily="18" charset="0"/>
              </a:rPr>
              <a:t>	Maple is a general purpose hybrid symbolic and numeric system  available commercially from </a:t>
            </a:r>
            <a:r>
              <a:rPr lang="en-US" dirty="0" err="1" smtClean="0">
                <a:latin typeface="Times New Roman" panose="02020603050405020304" pitchFamily="18" charset="0"/>
                <a:cs typeface="Times New Roman" panose="02020603050405020304" pitchFamily="18" charset="0"/>
              </a:rPr>
              <a:t>Maplesoft</a:t>
            </a: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first </a:t>
            </a:r>
            <a:r>
              <a:rPr lang="en-US" dirty="0" smtClean="0">
                <a:latin typeface="Times New Roman" panose="02020603050405020304" pitchFamily="18" charset="0"/>
                <a:cs typeface="Times New Roman" panose="02020603050405020304" pitchFamily="18" charset="0"/>
              </a:rPr>
              <a:t>	concept of Maple arose </a:t>
            </a:r>
            <a:r>
              <a:rPr lang="en-US" dirty="0">
                <a:latin typeface="Times New Roman" panose="02020603050405020304" pitchFamily="18" charset="0"/>
                <a:cs typeface="Times New Roman" panose="02020603050405020304" pitchFamily="18" charset="0"/>
              </a:rPr>
              <a:t>from a meeting in November 1980 at the University of Waterloo</a:t>
            </a:r>
            <a:r>
              <a:rPr lang="en-US" dirty="0" smtClean="0">
                <a:latin typeface="Times New Roman" panose="02020603050405020304" pitchFamily="18" charset="0"/>
                <a:cs typeface="Times New Roman" panose="02020603050405020304" pitchFamily="18" charset="0"/>
              </a:rPr>
              <a:t>. Since 1990 Maple gives  	access to </a:t>
            </a:r>
            <a:r>
              <a:rPr lang="sv-SE" dirty="0" smtClean="0">
                <a:latin typeface="Times New Roman" panose="02020603050405020304" pitchFamily="18" charset="0"/>
                <a:cs typeface="Times New Roman" panose="02020603050405020304" pitchFamily="18" charset="0"/>
              </a:rPr>
              <a:t>parts of NAG Numerical Libraries.</a:t>
            </a:r>
          </a:p>
          <a:p>
            <a:r>
              <a:rPr lang="sv-SE" b="1" dirty="0" smtClean="0">
                <a:latin typeface="Times New Roman" panose="02020603050405020304" pitchFamily="18" charset="0"/>
                <a:cs typeface="Times New Roman" panose="02020603050405020304" pitchFamily="18" charset="0"/>
              </a:rPr>
              <a:t>Reduce (open source)</a:t>
            </a:r>
            <a:endParaRPr lang="sv-SE" b="1"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Reduce</a:t>
            </a:r>
            <a:r>
              <a:rPr lang="en-US" dirty="0">
                <a:latin typeface="Times New Roman" panose="02020603050405020304" pitchFamily="18" charset="0"/>
                <a:cs typeface="Times New Roman" panose="02020603050405020304" pitchFamily="18" charset="0"/>
              </a:rPr>
              <a:t> is a general-purpose computer algebra </a:t>
            </a:r>
            <a:r>
              <a:rPr lang="en-US" dirty="0" smtClean="0">
                <a:latin typeface="Times New Roman" panose="02020603050405020304" pitchFamily="18" charset="0"/>
                <a:cs typeface="Times New Roman" panose="02020603050405020304" pitchFamily="18" charset="0"/>
              </a:rPr>
              <a:t>system</a:t>
            </a:r>
            <a:r>
              <a:rPr lang="en-US" dirty="0">
                <a:latin typeface="Times New Roman" panose="02020603050405020304" pitchFamily="18" charset="0"/>
                <a:cs typeface="Times New Roman" panose="02020603050405020304" pitchFamily="18" charset="0"/>
              </a:rPr>
              <a:t> geared towards applications in physics.</a:t>
            </a:r>
          </a:p>
          <a:p>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development </a:t>
            </a:r>
            <a:r>
              <a:rPr lang="en-US" dirty="0" smtClean="0">
                <a:latin typeface="Times New Roman" panose="02020603050405020304" pitchFamily="18" charset="0"/>
                <a:cs typeface="Times New Roman" panose="02020603050405020304" pitchFamily="18" charset="0"/>
              </a:rPr>
              <a:t>started </a:t>
            </a:r>
            <a:r>
              <a:rPr lang="en-US" dirty="0">
                <a:latin typeface="Times New Roman" panose="02020603050405020304" pitchFamily="18" charset="0"/>
                <a:cs typeface="Times New Roman" panose="02020603050405020304" pitchFamily="18" charset="0"/>
              </a:rPr>
              <a:t>in the 1960s </a:t>
            </a:r>
            <a:r>
              <a:rPr lang="en-US" dirty="0" smtClean="0">
                <a:latin typeface="Times New Roman" panose="02020603050405020304" pitchFamily="18" charset="0"/>
                <a:cs typeface="Times New Roman" panose="02020603050405020304" pitchFamily="18" charset="0"/>
              </a:rPr>
              <a:t>at RAND corporation. Stable versions still available.</a:t>
            </a:r>
            <a:endParaRPr lang="sv-SE" dirty="0" smtClean="0">
              <a:latin typeface="Times New Roman" panose="02020603050405020304" pitchFamily="18" charset="0"/>
              <a:cs typeface="Times New Roman" panose="02020603050405020304" pitchFamily="18" charset="0"/>
            </a:endParaRPr>
          </a:p>
          <a:p>
            <a:r>
              <a:rPr lang="sv-SE" b="1" dirty="0" smtClean="0">
                <a:latin typeface="Times New Roman" panose="02020603050405020304" pitchFamily="18" charset="0"/>
                <a:cs typeface="Times New Roman" panose="02020603050405020304" pitchFamily="18" charset="0"/>
              </a:rPr>
              <a:t>Mathematica </a:t>
            </a:r>
            <a:r>
              <a:rPr lang="sv-SE" b="1" dirty="0">
                <a:latin typeface="Times New Roman" panose="02020603050405020304" pitchFamily="18" charset="0"/>
                <a:cs typeface="Times New Roman" panose="02020603050405020304" pitchFamily="18" charset="0"/>
              </a:rPr>
              <a:t>(proprietary</a:t>
            </a:r>
            <a:r>
              <a:rPr lang="sv-SE" b="1"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Mathematica</a:t>
            </a:r>
            <a:r>
              <a:rPr lang="en-US" dirty="0">
                <a:latin typeface="Times New Roman" panose="02020603050405020304" pitchFamily="18" charset="0"/>
                <a:cs typeface="Times New Roman" panose="02020603050405020304" pitchFamily="18" charset="0"/>
              </a:rPr>
              <a:t> (usually termed Mathematica) is a modern </a:t>
            </a:r>
            <a:r>
              <a:rPr lang="en-US" dirty="0" smtClean="0">
                <a:latin typeface="Times New Roman" panose="02020603050405020304" pitchFamily="18" charset="0"/>
                <a:cs typeface="Times New Roman" panose="02020603050405020304" pitchFamily="18" charset="0"/>
              </a:rPr>
              <a:t>mixed Symbolic and numeric Technical Computing system 	covering most </a:t>
            </a:r>
            <a:r>
              <a:rPr lang="en-US" dirty="0">
                <a:latin typeface="Times New Roman" panose="02020603050405020304" pitchFamily="18" charset="0"/>
                <a:cs typeface="Times New Roman" panose="02020603050405020304" pitchFamily="18" charset="0"/>
              </a:rPr>
              <a:t>areas of technical </a:t>
            </a:r>
            <a:r>
              <a:rPr lang="en-US" dirty="0" smtClean="0">
                <a:latin typeface="Times New Roman" panose="02020603050405020304" pitchFamily="18" charset="0"/>
                <a:cs typeface="Times New Roman" panose="02020603050405020304" pitchFamily="18" charset="0"/>
              </a:rPr>
              <a:t>computing. Eleven main versions have been released since 1988. It is provided by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Wolfram </a:t>
            </a:r>
            <a:r>
              <a:rPr lang="en-US" dirty="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esearch. It is based on the Wolfram Language</a:t>
            </a:r>
            <a:endParaRPr lang="sv-SE" dirty="0" smtClean="0">
              <a:latin typeface="Times New Roman" panose="02020603050405020304" pitchFamily="18" charset="0"/>
              <a:cs typeface="Times New Roman" panose="02020603050405020304" pitchFamily="18" charset="0"/>
            </a:endParaRPr>
          </a:p>
          <a:p>
            <a:r>
              <a:rPr lang="sv-SE" b="1" dirty="0" smtClean="0">
                <a:latin typeface="Times New Roman" panose="02020603050405020304" pitchFamily="18" charset="0"/>
                <a:cs typeface="Times New Roman" panose="02020603050405020304" pitchFamily="18" charset="0"/>
              </a:rPr>
              <a:t>SageMath (open source)</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SageMath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System for Algebra and Geometry </a:t>
            </a:r>
            <a:r>
              <a:rPr lang="en-US" dirty="0" smtClean="0">
                <a:latin typeface="Times New Roman" panose="02020603050405020304" pitchFamily="18" charset="0"/>
                <a:cs typeface="Times New Roman" panose="02020603050405020304" pitchFamily="18" charset="0"/>
              </a:rPr>
              <a:t>Experimentation) </a:t>
            </a:r>
            <a:r>
              <a:rPr lang="en-US" dirty="0">
                <a:latin typeface="Times New Roman" panose="02020603050405020304" pitchFamily="18" charset="0"/>
                <a:cs typeface="Times New Roman" panose="02020603050405020304" pitchFamily="18" charset="0"/>
              </a:rPr>
              <a:t>is a computer algebra </a:t>
            </a:r>
            <a:r>
              <a:rPr lang="en-US" dirty="0" smtClean="0">
                <a:latin typeface="Times New Roman" panose="02020603050405020304" pitchFamily="18" charset="0"/>
                <a:cs typeface="Times New Roman" panose="02020603050405020304" pitchFamily="18" charset="0"/>
              </a:rPr>
              <a:t>system. </a:t>
            </a:r>
            <a:r>
              <a:rPr lang="en-US" dirty="0">
                <a:latin typeface="Times New Roman" panose="02020603050405020304" pitchFamily="18" charset="0"/>
                <a:cs typeface="Times New Roman" panose="02020603050405020304" pitchFamily="18" charset="0"/>
              </a:rPr>
              <a:t>The first version of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SageMath</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was released </a:t>
            </a:r>
            <a:r>
              <a:rPr lang="en-US" dirty="0" smtClean="0">
                <a:latin typeface="Times New Roman" panose="02020603050405020304" pitchFamily="18" charset="0"/>
                <a:cs typeface="Times New Roman" panose="02020603050405020304" pitchFamily="18" charset="0"/>
              </a:rPr>
              <a:t>in 2005.</a:t>
            </a:r>
            <a:endParaRPr lang="sv-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0920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4469" y="348343"/>
            <a:ext cx="9485523" cy="7017306"/>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AI </a:t>
            </a:r>
            <a:r>
              <a:rPr lang="sv-SE" sz="2400" b="1" dirty="0" smtClean="0">
                <a:latin typeface="Times New Roman" panose="02020603050405020304" pitchFamily="18" charset="0"/>
                <a:cs typeface="Times New Roman" panose="02020603050405020304" pitchFamily="18" charset="0"/>
              </a:rPr>
              <a:t>Chips/AI </a:t>
            </a:r>
            <a:r>
              <a:rPr lang="sv-SE" sz="2400" b="1" dirty="0">
                <a:latin typeface="Times New Roman" panose="02020603050405020304" pitchFamily="18" charset="0"/>
                <a:cs typeface="Times New Roman" panose="02020603050405020304" pitchFamily="18" charset="0"/>
              </a:rPr>
              <a:t>Accelerators </a:t>
            </a:r>
            <a:r>
              <a:rPr lang="en-SE" sz="2400" b="1" dirty="0">
                <a:latin typeface="Times New Roman" panose="02020603050405020304" pitchFamily="18" charset="0"/>
                <a:cs typeface="Times New Roman" panose="02020603050405020304" pitchFamily="18" charset="0"/>
              </a:rPr>
              <a:t>–</a:t>
            </a:r>
            <a:r>
              <a:rPr lang="sv-SE" sz="2400" b="1" dirty="0">
                <a:latin typeface="Times New Roman" panose="02020603050405020304" pitchFamily="18" charset="0"/>
                <a:cs typeface="Times New Roman" panose="02020603050405020304" pitchFamily="18" charset="0"/>
              </a:rPr>
              <a:t> </a:t>
            </a:r>
            <a:r>
              <a:rPr lang="sv-SE" sz="2400" b="1" dirty="0" smtClean="0">
                <a:latin typeface="Times New Roman" panose="02020603050405020304" pitchFamily="18" charset="0"/>
                <a:cs typeface="Times New Roman" panose="02020603050405020304" pitchFamily="18" charset="0"/>
              </a:rPr>
              <a:t>GPU (GPGPU) programming tools</a:t>
            </a:r>
          </a:p>
          <a:p>
            <a:endParaRPr lang="sv-SE" sz="1600" b="1" dirty="0" smtClean="0">
              <a:latin typeface="Times New Roman" panose="02020603050405020304" pitchFamily="18" charset="0"/>
              <a:cs typeface="Times New Roman" panose="02020603050405020304" pitchFamily="18" charset="0"/>
            </a:endParaRPr>
          </a:p>
          <a:p>
            <a:r>
              <a:rPr lang="sv-SE" sz="1600" dirty="0" smtClean="0">
                <a:latin typeface="Times New Roman" panose="02020603050405020304" pitchFamily="18" charset="0"/>
                <a:cs typeface="Times New Roman" panose="02020603050405020304" pitchFamily="18" charset="0"/>
              </a:rPr>
              <a:t>Machine Learning algorithms in particular of the ANN kind typically demands more computational power than what normally can be provided by conventional CPUs. New computing architectures here referred to as AIChips, AI accelerators or Neural Network Processors have been instrumental in recent Machine Learning success stories.</a:t>
            </a:r>
          </a:p>
          <a:p>
            <a:endParaRPr lang="sv-SE"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Heterogeneous computing</a:t>
            </a:r>
            <a:r>
              <a:rPr lang="en-US" sz="1600" dirty="0">
                <a:latin typeface="Times New Roman" panose="02020603050405020304" pitchFamily="18" charset="0"/>
                <a:cs typeface="Times New Roman" panose="02020603050405020304" pitchFamily="18" charset="0"/>
              </a:rPr>
              <a:t> refers to incorporating a number of specialized processors in a single system, or even a single chip, each optimized for a specific type of task. Architectures such as the C</a:t>
            </a:r>
            <a:r>
              <a:rPr lang="en-US" sz="1600" dirty="0" smtClean="0">
                <a:latin typeface="Times New Roman" panose="02020603050405020304" pitchFamily="18" charset="0"/>
                <a:cs typeface="Times New Roman" panose="02020603050405020304" pitchFamily="18" charset="0"/>
              </a:rPr>
              <a:t>ell multi-core microprocessor</a:t>
            </a:r>
            <a:r>
              <a:rPr lang="en-US" sz="1600" baseline="300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have been applied </a:t>
            </a:r>
            <a:r>
              <a:rPr lang="en-US" sz="1600" dirty="0">
                <a:latin typeface="Times New Roman" panose="02020603050405020304" pitchFamily="18" charset="0"/>
                <a:cs typeface="Times New Roman" panose="02020603050405020304" pitchFamily="18" charset="0"/>
              </a:rPr>
              <a:t>to a number of </a:t>
            </a:r>
            <a:r>
              <a:rPr lang="en-US" sz="1600" dirty="0" smtClean="0">
                <a:latin typeface="Times New Roman" panose="02020603050405020304" pitchFamily="18" charset="0"/>
                <a:cs typeface="Times New Roman" panose="02020603050405020304" pitchFamily="18" charset="0"/>
              </a:rPr>
              <a:t>AI related tasks.</a:t>
            </a:r>
            <a:endParaRPr lang="sv-SE" sz="1600" dirty="0" smtClean="0">
              <a:latin typeface="Times New Roman" panose="02020603050405020304" pitchFamily="18" charset="0"/>
              <a:cs typeface="Times New Roman" panose="02020603050405020304" pitchFamily="18" charset="0"/>
            </a:endParaRPr>
          </a:p>
          <a:p>
            <a:endParaRPr lang="sv-SE"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Graphics </a:t>
            </a:r>
            <a:r>
              <a:rPr lang="en-US" sz="1600" b="1" dirty="0" smtClean="0">
                <a:latin typeface="Times New Roman" panose="02020603050405020304" pitchFamily="18" charset="0"/>
                <a:cs typeface="Times New Roman" panose="02020603050405020304" pitchFamily="18" charset="0"/>
              </a:rPr>
              <a:t>Processing Units</a:t>
            </a: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(GPUs) </a:t>
            </a:r>
            <a:r>
              <a:rPr lang="en-US" sz="1600" dirty="0">
                <a:latin typeface="Times New Roman" panose="02020603050405020304" pitchFamily="18" charset="0"/>
                <a:cs typeface="Times New Roman" panose="02020603050405020304" pitchFamily="18" charset="0"/>
              </a:rPr>
              <a:t>are specialized hardware for the manipulation of </a:t>
            </a:r>
            <a:r>
              <a:rPr lang="en-US" sz="1600" dirty="0" smtClean="0">
                <a:latin typeface="Times New Roman" panose="02020603050405020304" pitchFamily="18" charset="0"/>
                <a:cs typeface="Times New Roman" panose="02020603050405020304" pitchFamily="18" charset="0"/>
              </a:rPr>
              <a:t>images </a:t>
            </a:r>
            <a:r>
              <a:rPr lang="en-US" sz="1600" dirty="0">
                <a:latin typeface="Times New Roman" panose="02020603050405020304" pitchFamily="18" charset="0"/>
                <a:cs typeface="Times New Roman" panose="02020603050405020304" pitchFamily="18" charset="0"/>
              </a:rPr>
              <a:t>and calculation of local image properties. </a:t>
            </a:r>
            <a:r>
              <a:rPr lang="en-US" sz="1600" dirty="0" smtClean="0">
                <a:latin typeface="Times New Roman" panose="02020603050405020304" pitchFamily="18" charset="0"/>
                <a:cs typeface="Times New Roman" panose="02020603050405020304" pitchFamily="18" charset="0"/>
              </a:rPr>
              <a:t>As the </a:t>
            </a:r>
            <a:r>
              <a:rPr lang="en-US" sz="1600" dirty="0">
                <a:latin typeface="Times New Roman" panose="02020603050405020304" pitchFamily="18" charset="0"/>
                <a:cs typeface="Times New Roman" panose="02020603050405020304" pitchFamily="18" charset="0"/>
              </a:rPr>
              <a:t>mathematical basis of neural networks and </a:t>
            </a:r>
            <a:r>
              <a:rPr lang="en-US" sz="1600" dirty="0" smtClean="0">
                <a:latin typeface="Times New Roman" panose="02020603050405020304" pitchFamily="18" charset="0"/>
                <a:cs typeface="Times New Roman" panose="02020603050405020304" pitchFamily="18" charset="0"/>
              </a:rPr>
              <a:t>image </a:t>
            </a:r>
            <a:r>
              <a:rPr lang="en-US" sz="1600" dirty="0">
                <a:latin typeface="Times New Roman" panose="02020603050405020304" pitchFamily="18" charset="0"/>
                <a:cs typeface="Times New Roman" panose="02020603050405020304" pitchFamily="18" charset="0"/>
              </a:rPr>
              <a:t>manipulation are </a:t>
            </a:r>
            <a:r>
              <a:rPr lang="en-US" sz="1600" dirty="0" smtClean="0">
                <a:latin typeface="Times New Roman" panose="02020603050405020304" pitchFamily="18" charset="0"/>
                <a:cs typeface="Times New Roman" panose="02020603050405020304" pitchFamily="18" charset="0"/>
              </a:rPr>
              <a:t>similar,</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GPUs have become </a:t>
            </a:r>
            <a:r>
              <a:rPr lang="en-US" sz="1600" dirty="0">
                <a:latin typeface="Times New Roman" panose="02020603050405020304" pitchFamily="18" charset="0"/>
                <a:cs typeface="Times New Roman" panose="02020603050405020304" pitchFamily="18" charset="0"/>
              </a:rPr>
              <a:t>increasingly used for machine learning </a:t>
            </a:r>
            <a:r>
              <a:rPr lang="en-US" sz="1600" dirty="0" smtClean="0">
                <a:latin typeface="Times New Roman" panose="02020603050405020304" pitchFamily="18" charset="0"/>
                <a:cs typeface="Times New Roman" panose="02020603050405020304" pitchFamily="18" charset="0"/>
              </a:rPr>
              <a:t>tasks.</a:t>
            </a:r>
            <a:r>
              <a:rPr lang="en-US" sz="1600" baseline="300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GPU </a:t>
            </a:r>
            <a:r>
              <a:rPr lang="en-US" sz="1600" dirty="0">
                <a:latin typeface="Times New Roman" panose="02020603050405020304" pitchFamily="18" charset="0"/>
                <a:cs typeface="Times New Roman" panose="02020603050405020304" pitchFamily="18" charset="0"/>
              </a:rPr>
              <a:t>developers </a:t>
            </a:r>
            <a:r>
              <a:rPr lang="en-US" sz="1600" dirty="0" smtClean="0">
                <a:latin typeface="Times New Roman" panose="02020603050405020304" pitchFamily="18" charset="0"/>
                <a:cs typeface="Times New Roman" panose="02020603050405020304" pitchFamily="18" charset="0"/>
              </a:rPr>
              <a:t>are </a:t>
            </a:r>
            <a:r>
              <a:rPr lang="en-US" sz="1600" dirty="0">
                <a:latin typeface="Times New Roman" panose="02020603050405020304" pitchFamily="18" charset="0"/>
                <a:cs typeface="Times New Roman" panose="02020603050405020304" pitchFamily="18" charset="0"/>
              </a:rPr>
              <a:t>developing additional connective capability for the </a:t>
            </a:r>
            <a:r>
              <a:rPr lang="en-US" sz="1600" dirty="0" smtClean="0">
                <a:latin typeface="Times New Roman" panose="02020603050405020304" pitchFamily="18" charset="0"/>
                <a:cs typeface="Times New Roman" panose="02020603050405020304" pitchFamily="18" charset="0"/>
              </a:rPr>
              <a:t>kind </a:t>
            </a:r>
            <a:r>
              <a:rPr lang="en-US" sz="1600" dirty="0">
                <a:latin typeface="Times New Roman" panose="02020603050405020304" pitchFamily="18" charset="0"/>
                <a:cs typeface="Times New Roman" panose="02020603050405020304" pitchFamily="18" charset="0"/>
              </a:rPr>
              <a:t>of dataflow workloads AI benefits </a:t>
            </a:r>
            <a:r>
              <a:rPr lang="en-US" sz="1600" dirty="0" smtClean="0">
                <a:latin typeface="Times New Roman" panose="02020603050405020304" pitchFamily="18" charset="0"/>
                <a:cs typeface="Times New Roman" panose="02020603050405020304" pitchFamily="18" charset="0"/>
              </a:rPr>
              <a:t>from.</a:t>
            </a:r>
            <a:r>
              <a:rPr lang="en-US" sz="1600" baseline="30000" dirty="0">
                <a:latin typeface="Times New Roman" panose="02020603050405020304" pitchFamily="18" charset="0"/>
                <a:cs typeface="Times New Roman" panose="02020603050405020304" pitchFamily="18" charset="0"/>
              </a:rPr>
              <a:t> </a:t>
            </a:r>
          </a:p>
          <a:p>
            <a:endParaRPr lang="sv-SE" sz="1600" b="1" dirty="0" smtClean="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Field-programmable </a:t>
            </a:r>
            <a:r>
              <a:rPr lang="en-US" sz="1600" b="1" dirty="0">
                <a:latin typeface="Times New Roman" panose="02020603050405020304" pitchFamily="18" charset="0"/>
                <a:cs typeface="Times New Roman" panose="02020603050405020304" pitchFamily="18" charset="0"/>
              </a:rPr>
              <a:t>gate arrays (</a:t>
            </a:r>
            <a:r>
              <a:rPr lang="en-US" sz="1600" b="1" dirty="0" smtClean="0">
                <a:latin typeface="Times New Roman" panose="02020603050405020304" pitchFamily="18" charset="0"/>
                <a:cs typeface="Times New Roman" panose="02020603050405020304" pitchFamily="18" charset="0"/>
              </a:rPr>
              <a:t>FPGAs) </a:t>
            </a:r>
            <a:r>
              <a:rPr lang="en-US" sz="1600" dirty="0" smtClean="0">
                <a:latin typeface="Times New Roman" panose="02020603050405020304" pitchFamily="18" charset="0"/>
                <a:cs typeface="Times New Roman" panose="02020603050405020304" pitchFamily="18" charset="0"/>
              </a:rPr>
              <a:t>are reconfigurable</a:t>
            </a:r>
            <a:r>
              <a:rPr lang="en-US" sz="1600" dirty="0">
                <a:latin typeface="Times New Roman" panose="02020603050405020304" pitchFamily="18" charset="0"/>
                <a:cs typeface="Times New Roman" panose="02020603050405020304" pitchFamily="18" charset="0"/>
              </a:rPr>
              <a:t> devices </a:t>
            </a:r>
            <a:r>
              <a:rPr lang="en-US" sz="1600" dirty="0" smtClean="0">
                <a:latin typeface="Times New Roman" panose="02020603050405020304" pitchFamily="18" charset="0"/>
                <a:cs typeface="Times New Roman" panose="02020603050405020304" pitchFamily="18" charset="0"/>
              </a:rPr>
              <a:t>make </a:t>
            </a:r>
            <a:r>
              <a:rPr lang="en-US" sz="1600" dirty="0">
                <a:latin typeface="Times New Roman" panose="02020603050405020304" pitchFamily="18" charset="0"/>
                <a:cs typeface="Times New Roman" panose="02020603050405020304" pitchFamily="18" charset="0"/>
              </a:rPr>
              <a:t>it easier to evolve hardware, frameworks and software alongside each </a:t>
            </a:r>
            <a:r>
              <a:rPr lang="en-US" sz="1600" dirty="0" smtClean="0">
                <a:latin typeface="Times New Roman" panose="02020603050405020304" pitchFamily="18" charset="0"/>
                <a:cs typeface="Times New Roman" panose="02020603050405020304" pitchFamily="18" charset="0"/>
              </a:rPr>
              <a:t>other.</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Microsoft </a:t>
            </a:r>
            <a:r>
              <a:rPr lang="en-US" sz="1600" dirty="0">
                <a:latin typeface="Times New Roman" panose="02020603050405020304" pitchFamily="18" charset="0"/>
                <a:cs typeface="Times New Roman" panose="02020603050405020304" pitchFamily="18" charset="0"/>
              </a:rPr>
              <a:t>has used FPGA chips to accelerate </a:t>
            </a:r>
            <a:r>
              <a:rPr lang="en-US" sz="1600" dirty="0" smtClean="0">
                <a:latin typeface="Times New Roman" panose="02020603050405020304" pitchFamily="18" charset="0"/>
                <a:cs typeface="Times New Roman" panose="02020603050405020304" pitchFamily="18" charset="0"/>
              </a:rPr>
              <a:t>inferences.</a:t>
            </a:r>
            <a:r>
              <a:rPr lang="en-US" sz="1600" baseline="30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The application of FPGAs to AI acceleration motivated Intel to acquire Altera with the aim of integrating FPGAs in server </a:t>
            </a:r>
            <a:r>
              <a:rPr lang="en-US" sz="1600" dirty="0" smtClean="0">
                <a:latin typeface="Times New Roman" panose="02020603050405020304" pitchFamily="18" charset="0"/>
                <a:cs typeface="Times New Roman" panose="02020603050405020304" pitchFamily="18" charset="0"/>
              </a:rPr>
              <a:t>CPUs</a:t>
            </a:r>
            <a:r>
              <a:rPr lang="en-US" sz="1600" dirty="0">
                <a:latin typeface="Times New Roman" panose="02020603050405020304" pitchFamily="18" charset="0"/>
                <a:cs typeface="Times New Roman" panose="02020603050405020304" pitchFamily="18" charset="0"/>
              </a:rPr>
              <a:t>.</a:t>
            </a:r>
          </a:p>
          <a:p>
            <a:endParaRPr lang="sv-SE" sz="1600" b="1" dirty="0" smtClean="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a:t>
            </a:r>
            <a:r>
              <a:rPr lang="en-US" sz="1600" b="1" dirty="0" smtClean="0">
                <a:latin typeface="Times New Roman" panose="02020603050405020304" pitchFamily="18" charset="0"/>
                <a:cs typeface="Times New Roman" panose="02020603050405020304" pitchFamily="18" charset="0"/>
              </a:rPr>
              <a:t>pplication-specific </a:t>
            </a:r>
            <a:r>
              <a:rPr lang="en-US" sz="1600" b="1" dirty="0">
                <a:latin typeface="Times New Roman" panose="02020603050405020304" pitchFamily="18" charset="0"/>
                <a:cs typeface="Times New Roman" panose="02020603050405020304" pitchFamily="18" charset="0"/>
              </a:rPr>
              <a:t>integrated </a:t>
            </a:r>
            <a:r>
              <a:rPr lang="en-US" sz="1600" b="1" dirty="0" smtClean="0">
                <a:latin typeface="Times New Roman" panose="02020603050405020304" pitchFamily="18" charset="0"/>
                <a:cs typeface="Times New Roman" panose="02020603050405020304" pitchFamily="18" charset="0"/>
              </a:rPr>
              <a:t>circuits</a:t>
            </a: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ASICs) </a:t>
            </a:r>
            <a:r>
              <a:rPr lang="en-US" sz="1600" dirty="0" smtClean="0">
                <a:latin typeface="Times New Roman" panose="02020603050405020304" pitchFamily="18" charset="0"/>
                <a:cs typeface="Times New Roman" panose="02020603050405020304" pitchFamily="18" charset="0"/>
              </a:rPr>
              <a:t>may achieve  an increase of a </a:t>
            </a:r>
            <a:r>
              <a:rPr lang="en-US" sz="1600" dirty="0">
                <a:latin typeface="Times New Roman" panose="02020603050405020304" pitchFamily="18" charset="0"/>
                <a:cs typeface="Times New Roman" panose="02020603050405020304" pitchFamily="18" charset="0"/>
              </a:rPr>
              <a:t>factor of up to 10 in efficiency</a:t>
            </a:r>
            <a:r>
              <a:rPr lang="en-US" sz="1600" baseline="300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due to the </a:t>
            </a:r>
            <a:r>
              <a:rPr lang="en-US" sz="1600" dirty="0">
                <a:latin typeface="Times New Roman" panose="02020603050405020304" pitchFamily="18" charset="0"/>
                <a:cs typeface="Times New Roman" panose="02020603050405020304" pitchFamily="18" charset="0"/>
              </a:rPr>
              <a:t>more specific design</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These </a:t>
            </a:r>
            <a:r>
              <a:rPr lang="en-US" sz="1600" dirty="0">
                <a:latin typeface="Times New Roman" panose="02020603050405020304" pitchFamily="18" charset="0"/>
                <a:cs typeface="Times New Roman" panose="02020603050405020304" pitchFamily="18" charset="0"/>
              </a:rPr>
              <a:t>accelerators employ strategies such as optimized memory </a:t>
            </a:r>
            <a:r>
              <a:rPr lang="en-US" sz="1600" dirty="0" smtClean="0">
                <a:latin typeface="Times New Roman" panose="02020603050405020304" pitchFamily="18" charset="0"/>
                <a:cs typeface="Times New Roman" panose="02020603050405020304" pitchFamily="18" charset="0"/>
              </a:rPr>
              <a:t>use</a:t>
            </a:r>
            <a:r>
              <a:rPr lang="en-US" sz="1600" baseline="300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and </a:t>
            </a:r>
            <a:r>
              <a:rPr lang="en-US" sz="1600" dirty="0">
                <a:latin typeface="Times New Roman" panose="02020603050405020304" pitchFamily="18" charset="0"/>
                <a:cs typeface="Times New Roman" panose="02020603050405020304" pitchFamily="18" charset="0"/>
              </a:rPr>
              <a:t>the use of lower precision arithmetic to accelerate calculation and </a:t>
            </a:r>
            <a:r>
              <a:rPr lang="en-US" sz="1600" dirty="0" smtClean="0">
                <a:latin typeface="Times New Roman" panose="02020603050405020304" pitchFamily="18" charset="0"/>
                <a:cs typeface="Times New Roman" panose="02020603050405020304" pitchFamily="18" charset="0"/>
              </a:rPr>
              <a:t>increased</a:t>
            </a:r>
            <a:r>
              <a:rPr lang="en-US" sz="1600" dirty="0">
                <a:latin typeface="Times New Roman" panose="02020603050405020304" pitchFamily="18" charset="0"/>
                <a:cs typeface="Times New Roman" panose="02020603050405020304" pitchFamily="18" charset="0"/>
              </a:rPr>
              <a:t> throughput of computation</a:t>
            </a:r>
            <a:r>
              <a:rPr lang="en-US" sz="1600" dirty="0" smtClean="0">
                <a:latin typeface="Times New Roman" panose="02020603050405020304" pitchFamily="18" charset="0"/>
                <a:cs typeface="Times New Roman" panose="02020603050405020304" pitchFamily="18" charset="0"/>
              </a:rPr>
              <a:t>.</a:t>
            </a:r>
            <a:r>
              <a:rPr lang="en-US" sz="1600" baseline="30000" dirty="0">
                <a:latin typeface="Times New Roman" panose="02020603050405020304" pitchFamily="18" charset="0"/>
                <a:cs typeface="Times New Roman" panose="02020603050405020304" pitchFamily="18" charset="0"/>
              </a:rPr>
              <a:t> </a:t>
            </a:r>
            <a:r>
              <a:rPr lang="en-US" dirty="0"/>
              <a:t> </a:t>
            </a:r>
            <a:endParaRPr lang="sv-SE" sz="2400" b="1" dirty="0">
              <a:latin typeface="Times New Roman" panose="02020603050405020304" pitchFamily="18" charset="0"/>
              <a:cs typeface="Times New Roman" panose="02020603050405020304" pitchFamily="18" charset="0"/>
            </a:endParaRPr>
          </a:p>
          <a:p>
            <a:endParaRPr lang="sv-SE" sz="2400" dirty="0" smtClean="0">
              <a:latin typeface="Times New Roman" panose="02020603050405020304" pitchFamily="18" charset="0"/>
              <a:cs typeface="Times New Roman" panose="02020603050405020304" pitchFamily="18" charset="0"/>
            </a:endParaRPr>
          </a:p>
          <a:p>
            <a:pPr marL="342900" indent="-342900">
              <a:buAutoNum type="alphaUcPeriod"/>
            </a:pPr>
            <a:endParaRPr lang="en-US" sz="2400" dirty="0">
              <a:latin typeface="Times New Roman" panose="02020603050405020304" pitchFamily="18" charset="0"/>
              <a:cs typeface="Times New Roman" panose="02020603050405020304" pitchFamily="18" charset="0"/>
            </a:endParaRPr>
          </a:p>
          <a:p>
            <a:endParaRPr lang="sv-SE"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3318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3865" y="520872"/>
            <a:ext cx="11460973" cy="6555641"/>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AI Chips/AI Accelerators </a:t>
            </a:r>
            <a:r>
              <a:rPr lang="en-SE" sz="2400" b="1" dirty="0">
                <a:latin typeface="Times New Roman" panose="02020603050405020304" pitchFamily="18" charset="0"/>
                <a:cs typeface="Times New Roman" panose="02020603050405020304" pitchFamily="18" charset="0"/>
              </a:rPr>
              <a:t>–</a:t>
            </a:r>
            <a:r>
              <a:rPr lang="sv-SE" sz="2400" b="1" dirty="0">
                <a:latin typeface="Times New Roman" panose="02020603050405020304" pitchFamily="18" charset="0"/>
                <a:cs typeface="Times New Roman" panose="02020603050405020304" pitchFamily="18" charset="0"/>
              </a:rPr>
              <a:t> GPU (GPGPU) programming tools</a:t>
            </a:r>
          </a:p>
          <a:p>
            <a:endParaRPr lang="sv-SE" b="1"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Companies that produce AI accelerators are:</a:t>
            </a:r>
          </a:p>
          <a:p>
            <a:pPr marL="285750" indent="-285750">
              <a:buFontTx/>
              <a:buChar char="-"/>
            </a:pPr>
            <a:r>
              <a:rPr lang="sv-SE" dirty="0" smtClean="0">
                <a:latin typeface="Times New Roman" panose="02020603050405020304" pitchFamily="18" charset="0"/>
                <a:cs typeface="Times New Roman" panose="02020603050405020304" pitchFamily="18" charset="0"/>
              </a:rPr>
              <a:t>the traditional hardware companies such as Nvidia, Intel, Qualcomm and HiSilicon but also </a:t>
            </a:r>
          </a:p>
          <a:p>
            <a:pPr marL="285750" indent="-285750">
              <a:buFontTx/>
              <a:buChar char="-"/>
            </a:pPr>
            <a:r>
              <a:rPr lang="sv-SE" dirty="0" smtClean="0">
                <a:latin typeface="Times New Roman" panose="02020603050405020304" pitchFamily="18" charset="0"/>
                <a:cs typeface="Times New Roman" panose="02020603050405020304" pitchFamily="18" charset="0"/>
              </a:rPr>
              <a:t>the dominating software/computer companies like Apple, Samsung and Google.</a:t>
            </a:r>
          </a:p>
          <a:p>
            <a:endParaRPr lang="sv-SE"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Specific examples of AI accelarators are:</a:t>
            </a:r>
            <a:r>
              <a:rPr lang="sv-SE" dirty="0">
                <a:latin typeface="Times New Roman" panose="02020603050405020304" pitchFamily="18" charset="0"/>
                <a:cs typeface="Times New Roman" panose="02020603050405020304" pitchFamily="18" charset="0"/>
              </a:rPr>
              <a:t> </a:t>
            </a:r>
            <a:endParaRPr lang="sv-SE"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Nvidia Volta, </a:t>
            </a:r>
            <a:r>
              <a:rPr lang="en-US" u="sng" dirty="0" err="1" smtClean="0">
                <a:latin typeface="Times New Roman" panose="02020603050405020304" pitchFamily="18" charset="0"/>
                <a:cs typeface="Times New Roman" panose="02020603050405020304" pitchFamily="18" charset="0"/>
              </a:rPr>
              <a:t>Nvidia</a:t>
            </a:r>
            <a:r>
              <a:rPr lang="en-US" u="sng" dirty="0" smtClean="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Tegra</a:t>
            </a:r>
            <a:r>
              <a:rPr lang="en-US" u="sng" dirty="0">
                <a:latin typeface="Times New Roman" panose="02020603050405020304" pitchFamily="18" charset="0"/>
                <a:cs typeface="Times New Roman" panose="02020603050405020304" pitchFamily="18" charset="0"/>
              </a:rPr>
              <a:t> Xavier</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SoC</a:t>
            </a:r>
            <a:r>
              <a:rPr lang="en-US"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Google </a:t>
            </a:r>
            <a:r>
              <a:rPr lang="sv-SE" dirty="0">
                <a:latin typeface="Times New Roman" panose="02020603050405020304" pitchFamily="18" charset="0"/>
                <a:cs typeface="Times New Roman" panose="02020603050405020304" pitchFamily="18" charset="0"/>
              </a:rPr>
              <a:t>Tensor Processing </a:t>
            </a:r>
            <a:r>
              <a:rPr lang="sv-SE" dirty="0" smtClean="0">
                <a:latin typeface="Times New Roman" panose="02020603050405020304" pitchFamily="18" charset="0"/>
                <a:cs typeface="Times New Roman" panose="02020603050405020304" pitchFamily="18" charset="0"/>
              </a:rPr>
              <a:t>Unit</a:t>
            </a:r>
          </a:p>
          <a:p>
            <a:pPr marL="285750" indent="-28575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Intel Nervana</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Samsung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Exynos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9820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Apple </a:t>
            </a:r>
            <a:r>
              <a:rPr lang="en-US" dirty="0">
                <a:latin typeface="Times New Roman" panose="02020603050405020304" pitchFamily="18" charset="0"/>
                <a:cs typeface="Times New Roman" panose="02020603050405020304" pitchFamily="18" charset="0"/>
              </a:rPr>
              <a:t>A11 Bionic </a:t>
            </a:r>
            <a:r>
              <a:rPr lang="en-US" dirty="0" err="1">
                <a:latin typeface="Times New Roman" panose="02020603050405020304" pitchFamily="18" charset="0"/>
                <a:cs typeface="Times New Roman" panose="02020603050405020304" pitchFamily="18" charset="0"/>
              </a:rPr>
              <a:t>SoC</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Qualcomm</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Hexagon.</a:t>
            </a:r>
          </a:p>
          <a:p>
            <a:endParaRPr lang="sv-SE"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The use of  AI accelerators has been dramatically enhanced by the availability of so called</a:t>
            </a:r>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GPU (GPGPU) languages and programming tools. Examples are:</a:t>
            </a:r>
            <a:endParaRPr lang="sv-SE"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CUDA  </a:t>
            </a:r>
            <a:r>
              <a:rPr lang="sv-SE" dirty="0" smtClean="0">
                <a:latin typeface="Times New Roman" panose="02020603050405020304" pitchFamily="18" charset="0"/>
                <a:cs typeface="Times New Roman" panose="02020603050405020304" pitchFamily="18" charset="0"/>
              </a:rPr>
              <a:t>and CuDNN</a:t>
            </a:r>
            <a:endParaRPr lang="sv-SE"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OpenCL </a:t>
            </a:r>
            <a:endParaRPr lang="sv-SE"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sv-SE" dirty="0" smtClean="0">
                <a:latin typeface="Times New Roman" panose="02020603050405020304" pitchFamily="18" charset="0"/>
                <a:cs typeface="Times New Roman" panose="02020603050405020304" pitchFamily="18" charset="0"/>
              </a:rPr>
              <a:t>Harlan.   </a:t>
            </a:r>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If a chip provider monitors the development of a popular GPGPU language it</a:t>
            </a:r>
          </a:p>
          <a:p>
            <a:r>
              <a:rPr lang="sv-SE" dirty="0" smtClean="0">
                <a:latin typeface="Times New Roman" panose="02020603050405020304" pitchFamily="18" charset="0"/>
                <a:cs typeface="Times New Roman" panose="02020603050405020304" pitchFamily="18" charset="0"/>
              </a:rPr>
              <a:t>gives a strong competitive advantage for the chip sales.</a:t>
            </a:r>
            <a:endParaRPr lang="en-US" dirty="0">
              <a:latin typeface="Times New Roman" panose="02020603050405020304" pitchFamily="18" charset="0"/>
              <a:cs typeface="Times New Roman" panose="02020603050405020304" pitchFamily="18" charset="0"/>
            </a:endParaRPr>
          </a:p>
          <a:p>
            <a:endParaRPr lang="sv-SE"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89998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514" y="120335"/>
            <a:ext cx="11261720" cy="6247864"/>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Repositories for Datasets</a:t>
            </a:r>
          </a:p>
          <a:p>
            <a:endParaRPr lang="sv-SE" sz="1600" b="1" dirty="0" smtClean="0">
              <a:latin typeface="Times New Roman" panose="02020603050405020304" pitchFamily="18" charset="0"/>
              <a:cs typeface="Times New Roman" panose="02020603050405020304" pitchFamily="18" charset="0"/>
            </a:endParaRPr>
          </a:p>
          <a:p>
            <a:pPr fontAlgn="base"/>
            <a:r>
              <a:rPr lang="en-US" sz="1600" dirty="0" smtClean="0">
                <a:latin typeface="Times New Roman" panose="02020603050405020304" pitchFamily="18" charset="0"/>
                <a:cs typeface="Times New Roman" panose="02020603050405020304" pitchFamily="18" charset="0"/>
              </a:rPr>
              <a:t>There are a lot of Repositories for Datasets available, provided both by companies and governmental agencies.</a:t>
            </a:r>
          </a:p>
          <a:p>
            <a:pPr fontAlgn="base"/>
            <a:r>
              <a:rPr lang="sv-SE" sz="1600" dirty="0" smtClean="0">
                <a:latin typeface="Times New Roman" panose="02020603050405020304" pitchFamily="18" charset="0"/>
                <a:cs typeface="Times New Roman" panose="02020603050405020304" pitchFamily="18" charset="0"/>
              </a:rPr>
              <a:t>Most of them are  set up for a variety of purposes and not specifically to make life easy for a Data Analyst. For a dataset to be convient to use for machine Leraning purposes a few criteria have to be fulfilled:</a:t>
            </a:r>
            <a:endParaRPr lang="en-US" sz="1600"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 set </a:t>
            </a:r>
            <a:r>
              <a:rPr lang="en-US" sz="1600" dirty="0" smtClean="0">
                <a:latin typeface="Times New Roman" panose="02020603050405020304" pitchFamily="18" charset="0"/>
                <a:cs typeface="Times New Roman" panose="02020603050405020304" pitchFamily="18" charset="0"/>
              </a:rPr>
              <a:t>should not be </a:t>
            </a:r>
            <a:r>
              <a:rPr lang="en-US" sz="1600" dirty="0">
                <a:latin typeface="Times New Roman" panose="02020603050405020304" pitchFamily="18" charset="0"/>
                <a:cs typeface="Times New Roman" panose="02020603050405020304" pitchFamily="18" charset="0"/>
              </a:rPr>
              <a:t>too messy </a:t>
            </a:r>
            <a:endParaRPr lang="en-US" sz="1600" dirty="0" smtClean="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There’s </a:t>
            </a:r>
            <a:r>
              <a:rPr lang="en-US" sz="1600" dirty="0">
                <a:latin typeface="Times New Roman" panose="02020603050405020304" pitchFamily="18" charset="0"/>
                <a:cs typeface="Times New Roman" panose="02020603050405020304" pitchFamily="18" charset="0"/>
              </a:rPr>
              <a:t>an interesting target </a:t>
            </a:r>
            <a:r>
              <a:rPr lang="en-US" sz="1600" dirty="0" smtClean="0">
                <a:latin typeface="Times New Roman" panose="02020603050405020304" pitchFamily="18" charset="0"/>
                <a:cs typeface="Times New Roman" panose="02020603050405020304" pitchFamily="18" charset="0"/>
              </a:rPr>
              <a:t>variable  </a:t>
            </a:r>
            <a:r>
              <a:rPr lang="en-US" sz="1600" dirty="0">
                <a:latin typeface="Times New Roman" panose="02020603050405020304" pitchFamily="18" charset="0"/>
                <a:cs typeface="Times New Roman" panose="02020603050405020304" pitchFamily="18" charset="0"/>
              </a:rPr>
              <a:t>to make predictions for.</a:t>
            </a:r>
          </a:p>
          <a:p>
            <a:pPr marL="285750" indent="-28575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other variables have some explanatory power for the </a:t>
            </a:r>
            <a:r>
              <a:rPr lang="en-US" sz="1600" dirty="0" smtClean="0">
                <a:latin typeface="Times New Roman" panose="02020603050405020304" pitchFamily="18" charset="0"/>
                <a:cs typeface="Times New Roman" panose="02020603050405020304" pitchFamily="18" charset="0"/>
              </a:rPr>
              <a:t>target variable.</a:t>
            </a:r>
            <a:endParaRPr lang="en-US" sz="1600" dirty="0">
              <a:latin typeface="Times New Roman" panose="02020603050405020304" pitchFamily="18" charset="0"/>
              <a:cs typeface="Times New Roman" panose="02020603050405020304" pitchFamily="18" charset="0"/>
            </a:endParaRPr>
          </a:p>
          <a:p>
            <a:pPr fontAlgn="base"/>
            <a:r>
              <a:rPr lang="en-US" sz="1600" dirty="0">
                <a:latin typeface="Times New Roman" panose="02020603050405020304" pitchFamily="18" charset="0"/>
                <a:cs typeface="Times New Roman" panose="02020603050405020304" pitchFamily="18" charset="0"/>
              </a:rPr>
              <a:t>There are a few online repositories of </a:t>
            </a:r>
            <a:r>
              <a:rPr lang="en-US" sz="1600" dirty="0" smtClean="0">
                <a:latin typeface="Times New Roman" panose="02020603050405020304" pitchFamily="18" charset="0"/>
                <a:cs typeface="Times New Roman" panose="02020603050405020304" pitchFamily="18" charset="0"/>
              </a:rPr>
              <a:t>datasets </a:t>
            </a:r>
            <a:r>
              <a:rPr lang="en-US" sz="1600" dirty="0">
                <a:latin typeface="Times New Roman" panose="02020603050405020304" pitchFamily="18" charset="0"/>
                <a:cs typeface="Times New Roman" panose="02020603050405020304" pitchFamily="18" charset="0"/>
              </a:rPr>
              <a:t>that are specifically </a:t>
            </a:r>
            <a:r>
              <a:rPr lang="en-US" sz="1600" dirty="0" smtClean="0">
                <a:latin typeface="Times New Roman" panose="02020603050405020304" pitchFamily="18" charset="0"/>
                <a:cs typeface="Times New Roman" panose="02020603050405020304" pitchFamily="18" charset="0"/>
              </a:rPr>
              <a:t>set up for </a:t>
            </a:r>
            <a:r>
              <a:rPr lang="en-US" sz="1600" dirty="0">
                <a:latin typeface="Times New Roman" panose="02020603050405020304" pitchFamily="18" charset="0"/>
                <a:cs typeface="Times New Roman" panose="02020603050405020304" pitchFamily="18" charset="0"/>
              </a:rPr>
              <a:t>machine learning. D</a:t>
            </a:r>
            <a:r>
              <a:rPr lang="en-US" sz="1600" dirty="0" smtClean="0">
                <a:latin typeface="Times New Roman" panose="02020603050405020304" pitchFamily="18" charset="0"/>
                <a:cs typeface="Times New Roman" panose="02020603050405020304" pitchFamily="18" charset="0"/>
              </a:rPr>
              <a:t>ata </a:t>
            </a:r>
            <a:r>
              <a:rPr lang="en-US" sz="1600" dirty="0">
                <a:latin typeface="Times New Roman" panose="02020603050405020304" pitchFamily="18" charset="0"/>
                <a:cs typeface="Times New Roman" panose="02020603050405020304" pitchFamily="18" charset="0"/>
              </a:rPr>
              <a:t>sets </a:t>
            </a:r>
            <a:r>
              <a:rPr lang="en-US" sz="1600" dirty="0" smtClean="0">
                <a:latin typeface="Times New Roman" panose="02020603050405020304" pitchFamily="18" charset="0"/>
                <a:cs typeface="Times New Roman" panose="02020603050405020304" pitchFamily="18" charset="0"/>
              </a:rPr>
              <a:t>are here  </a:t>
            </a:r>
            <a:r>
              <a:rPr lang="en-US" sz="1600" dirty="0">
                <a:latin typeface="Times New Roman" panose="02020603050405020304" pitchFamily="18" charset="0"/>
                <a:cs typeface="Times New Roman" panose="02020603050405020304" pitchFamily="18" charset="0"/>
              </a:rPr>
              <a:t>typically cleaned up beforehand, and allow for testing of algorithms very quickly.</a:t>
            </a:r>
          </a:p>
          <a:p>
            <a:endParaRPr lang="sv-SE" sz="1600" b="1"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The </a:t>
            </a:r>
            <a:r>
              <a:rPr lang="en-US" altLang="en-US" sz="1600" b="1" dirty="0">
                <a:latin typeface="Times New Roman" panose="02020603050405020304" pitchFamily="18" charset="0"/>
                <a:cs typeface="Times New Roman" panose="02020603050405020304" pitchFamily="18" charset="0"/>
              </a:rPr>
              <a:t>UCI </a:t>
            </a:r>
            <a:r>
              <a:rPr lang="en-US" altLang="en-US" sz="1600" b="1" dirty="0" smtClean="0">
                <a:latin typeface="Times New Roman" panose="02020603050405020304" pitchFamily="18" charset="0"/>
                <a:cs typeface="Times New Roman" panose="02020603050405020304" pitchFamily="18" charset="0"/>
              </a:rPr>
              <a:t>Machine </a:t>
            </a:r>
            <a:r>
              <a:rPr lang="en-US" altLang="en-US" sz="1600" b="1" dirty="0">
                <a:latin typeface="Times New Roman" panose="02020603050405020304" pitchFamily="18" charset="0"/>
                <a:cs typeface="Times New Roman" panose="02020603050405020304" pitchFamily="18" charset="0"/>
              </a:rPr>
              <a:t>Learning </a:t>
            </a:r>
            <a:r>
              <a:rPr lang="en-US" altLang="en-US" sz="1600" b="1" dirty="0" smtClean="0">
                <a:latin typeface="Times New Roman" panose="02020603050405020304" pitchFamily="18" charset="0"/>
                <a:cs typeface="Times New Roman" panose="02020603050405020304" pitchFamily="18" charset="0"/>
              </a:rPr>
              <a:t>Repository</a:t>
            </a:r>
            <a:r>
              <a:rPr lang="en-US" altLang="en-US" sz="1600" dirty="0">
                <a:latin typeface="Times New Roman" panose="02020603050405020304" pitchFamily="18" charset="0"/>
                <a:cs typeface="Times New Roman" panose="02020603050405020304" pitchFamily="18" charset="0"/>
              </a:rPr>
              <a:t> is one of the oldest sources of data sets on the web. </a:t>
            </a:r>
            <a:r>
              <a:rPr lang="en-US" altLang="en-US" sz="1600" dirty="0" smtClean="0">
                <a:latin typeface="Times New Roman" panose="02020603050405020304" pitchFamily="18" charset="0"/>
                <a:cs typeface="Times New Roman" panose="02020603050405020304" pitchFamily="18" charset="0"/>
              </a:rPr>
              <a:t>Although </a:t>
            </a:r>
            <a:r>
              <a:rPr lang="en-US" altLang="en-US" sz="1600" dirty="0">
                <a:latin typeface="Times New Roman" panose="02020603050405020304" pitchFamily="18" charset="0"/>
                <a:cs typeface="Times New Roman" panose="02020603050405020304" pitchFamily="18" charset="0"/>
              </a:rPr>
              <a:t>the data sets are </a:t>
            </a:r>
            <a:r>
              <a:rPr lang="en-US" altLang="en-US" sz="1600" dirty="0" smtClean="0">
                <a:latin typeface="Times New Roman" panose="02020603050405020304" pitchFamily="18" charset="0"/>
                <a:cs typeface="Times New Roman" panose="02020603050405020304" pitchFamily="18" charset="0"/>
              </a:rPr>
              <a:t>user-contributed, and </a:t>
            </a:r>
            <a:r>
              <a:rPr lang="en-US" altLang="en-US" sz="1600" dirty="0">
                <a:latin typeface="Times New Roman" panose="02020603050405020304" pitchFamily="18" charset="0"/>
                <a:cs typeface="Times New Roman" panose="02020603050405020304" pitchFamily="18" charset="0"/>
              </a:rPr>
              <a:t>thus have varying levels of documentation and cleanliness, the vast majority are clean and ready for machine learning to be applied. </a:t>
            </a:r>
            <a:r>
              <a:rPr lang="en-US" altLang="en-US" sz="1600" dirty="0" smtClean="0">
                <a:latin typeface="Times New Roman" panose="02020603050405020304" pitchFamily="18" charset="0"/>
                <a:cs typeface="Times New Roman" panose="02020603050405020304" pitchFamily="18" charset="0"/>
              </a:rPr>
              <a:t> UCI </a:t>
            </a:r>
            <a:r>
              <a:rPr lang="en-US" altLang="en-US" sz="1600" dirty="0">
                <a:latin typeface="Times New Roman" panose="02020603050405020304" pitchFamily="18" charset="0"/>
                <a:cs typeface="Times New Roman" panose="02020603050405020304" pitchFamily="18" charset="0"/>
              </a:rPr>
              <a:t>is a great first stop when looking for interesting data </a:t>
            </a:r>
            <a:r>
              <a:rPr lang="en-US" altLang="en-US" sz="1600" dirty="0" smtClean="0">
                <a:latin typeface="Times New Roman" panose="02020603050405020304" pitchFamily="18" charset="0"/>
                <a:cs typeface="Times New Roman" panose="02020603050405020304" pitchFamily="18" charset="0"/>
              </a:rPr>
              <a:t>sets. You </a:t>
            </a:r>
            <a:r>
              <a:rPr lang="en-US" altLang="en-US" sz="1600" dirty="0">
                <a:latin typeface="Times New Roman" panose="02020603050405020304" pitchFamily="18" charset="0"/>
                <a:cs typeface="Times New Roman" panose="02020603050405020304" pitchFamily="18" charset="0"/>
              </a:rPr>
              <a:t>can download data directly from the UCI Machine Learning repository, without registration. </a:t>
            </a:r>
            <a:r>
              <a:rPr lang="en-US" altLang="en-US" sz="1600" dirty="0" smtClean="0">
                <a:latin typeface="Times New Roman" panose="02020603050405020304" pitchFamily="18" charset="0"/>
                <a:cs typeface="Times New Roman" panose="02020603050405020304" pitchFamily="18" charset="0"/>
              </a:rPr>
              <a:t> These </a:t>
            </a:r>
            <a:r>
              <a:rPr lang="en-US" altLang="en-US" sz="1600" dirty="0">
                <a:latin typeface="Times New Roman" panose="02020603050405020304" pitchFamily="18" charset="0"/>
                <a:cs typeface="Times New Roman" panose="02020603050405020304" pitchFamily="18" charset="0"/>
              </a:rPr>
              <a:t>data sets tend to be fairly </a:t>
            </a:r>
            <a:r>
              <a:rPr lang="en-US" altLang="en-US" sz="1600" dirty="0" smtClean="0">
                <a:latin typeface="Times New Roman" panose="02020603050405020304" pitchFamily="18" charset="0"/>
                <a:cs typeface="Times New Roman" panose="02020603050405020304" pitchFamily="18" charset="0"/>
              </a:rPr>
              <a:t>small but </a:t>
            </a:r>
            <a:r>
              <a:rPr lang="en-US" altLang="en-US" sz="1600" dirty="0">
                <a:latin typeface="Times New Roman" panose="02020603050405020304" pitchFamily="18" charset="0"/>
                <a:cs typeface="Times New Roman" panose="02020603050405020304" pitchFamily="18" charset="0"/>
              </a:rPr>
              <a:t>are good for machine learning.</a:t>
            </a:r>
          </a:p>
          <a:p>
            <a:endParaRPr lang="sv-SE" sz="1600" b="1" dirty="0" smtClean="0">
              <a:latin typeface="Times New Roman" panose="02020603050405020304" pitchFamily="18" charset="0"/>
              <a:cs typeface="Times New Roman" panose="02020603050405020304" pitchFamily="18" charset="0"/>
            </a:endParaRPr>
          </a:p>
          <a:p>
            <a:r>
              <a:rPr lang="sv-SE" sz="1600" dirty="0" smtClean="0">
                <a:latin typeface="Times New Roman" panose="02020603050405020304" pitchFamily="18" charset="0"/>
                <a:cs typeface="Times New Roman" panose="02020603050405020304" pitchFamily="18" charset="0"/>
              </a:rPr>
              <a:t>The </a:t>
            </a:r>
            <a:r>
              <a:rPr lang="sv-SE" sz="1600" b="1" dirty="0" smtClean="0">
                <a:latin typeface="Times New Roman" panose="02020603050405020304" pitchFamily="18" charset="0"/>
                <a:cs typeface="Times New Roman" panose="02020603050405020304" pitchFamily="18" charset="0"/>
              </a:rPr>
              <a:t>Kaggle Repository </a:t>
            </a:r>
            <a:r>
              <a:rPr lang="sv-SE" sz="1600" dirty="0" smtClean="0">
                <a:latin typeface="Times New Roman" panose="02020603050405020304" pitchFamily="18" charset="0"/>
                <a:cs typeface="Times New Roman" panose="02020603050405020304" pitchFamily="18" charset="0"/>
              </a:rPr>
              <a:t>is a repository for ML friendly datasets provided by the Kaggle on-line community, currently owned by Alphabet. Kaggle also offers competitions and a workbench for building machine learning applications. Data-sets spans a variety of areas such as medicin, finance,sports, weather and consumer data.</a:t>
            </a:r>
          </a:p>
          <a:p>
            <a:endParaRPr lang="sv-SE"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ImageNet</a:t>
            </a:r>
            <a:r>
              <a:rPr lang="en-US" sz="1600" dirty="0">
                <a:latin typeface="Times New Roman" panose="02020603050405020304" pitchFamily="18" charset="0"/>
                <a:cs typeface="Times New Roman" panose="02020603050405020304" pitchFamily="18" charset="0"/>
              </a:rPr>
              <a:t> project </a:t>
            </a:r>
            <a:r>
              <a:rPr lang="en-US" sz="1600" dirty="0" smtClean="0">
                <a:latin typeface="Times New Roman" panose="02020603050405020304" pitchFamily="18" charset="0"/>
                <a:cs typeface="Times New Roman" panose="02020603050405020304" pitchFamily="18" charset="0"/>
              </a:rPr>
              <a:t>is an even more tailored tool for ML. It is </a:t>
            </a:r>
            <a:r>
              <a:rPr lang="en-US" sz="1600" dirty="0">
                <a:latin typeface="Times New Roman" panose="02020603050405020304" pitchFamily="18" charset="0"/>
                <a:cs typeface="Times New Roman" panose="02020603050405020304" pitchFamily="18" charset="0"/>
              </a:rPr>
              <a:t>a large visual database designed for use in visual object recognition software research. More than 14 </a:t>
            </a:r>
            <a:r>
              <a:rPr lang="en-US" sz="1600" dirty="0" smtClean="0">
                <a:latin typeface="Times New Roman" panose="02020603050405020304" pitchFamily="18" charset="0"/>
                <a:cs typeface="Times New Roman" panose="02020603050405020304" pitchFamily="18" charset="0"/>
              </a:rPr>
              <a:t>million</a:t>
            </a:r>
            <a:r>
              <a:rPr lang="en-US" sz="1600" dirty="0">
                <a:latin typeface="Times New Roman" panose="02020603050405020304" pitchFamily="18" charset="0"/>
                <a:cs typeface="Times New Roman" panose="02020603050405020304" pitchFamily="18" charset="0"/>
              </a:rPr>
              <a:t> images have been hand-annotated by the project to indicate what objects are </a:t>
            </a:r>
            <a:r>
              <a:rPr lang="en-US" sz="1600" dirty="0" smtClean="0">
                <a:latin typeface="Times New Roman" panose="02020603050405020304" pitchFamily="18" charset="0"/>
                <a:cs typeface="Times New Roman" panose="02020603050405020304" pitchFamily="18" charset="0"/>
              </a:rPr>
              <a:t>pictured. It contains </a:t>
            </a:r>
            <a:r>
              <a:rPr lang="en-US" sz="1600" dirty="0">
                <a:latin typeface="Times New Roman" panose="02020603050405020304" pitchFamily="18" charset="0"/>
                <a:cs typeface="Times New Roman" panose="02020603050405020304" pitchFamily="18" charset="0"/>
              </a:rPr>
              <a:t>more than 20,000 </a:t>
            </a:r>
            <a:r>
              <a:rPr lang="en-US" sz="1600" dirty="0" smtClean="0">
                <a:latin typeface="Times New Roman" panose="02020603050405020304" pitchFamily="18" charset="0"/>
                <a:cs typeface="Times New Roman" panose="02020603050405020304" pitchFamily="18" charset="0"/>
              </a:rPr>
              <a:t>categories</a:t>
            </a:r>
            <a:r>
              <a:rPr lang="en-US" sz="1600" baseline="30000"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with </a:t>
            </a:r>
            <a:r>
              <a:rPr lang="en-US" sz="1600" dirty="0">
                <a:latin typeface="Times New Roman" panose="02020603050405020304" pitchFamily="18" charset="0"/>
                <a:cs typeface="Times New Roman" panose="02020603050405020304" pitchFamily="18" charset="0"/>
              </a:rPr>
              <a:t>a typical category, </a:t>
            </a:r>
            <a:r>
              <a:rPr lang="en-US" sz="1600" dirty="0" smtClean="0">
                <a:latin typeface="Times New Roman" panose="02020603050405020304" pitchFamily="18" charset="0"/>
                <a:cs typeface="Times New Roman" panose="02020603050405020304" pitchFamily="18" charset="0"/>
              </a:rPr>
              <a:t>consisting </a:t>
            </a:r>
            <a:r>
              <a:rPr lang="en-US" sz="1600" dirty="0">
                <a:latin typeface="Times New Roman" panose="02020603050405020304" pitchFamily="18" charset="0"/>
                <a:cs typeface="Times New Roman" panose="02020603050405020304" pitchFamily="18" charset="0"/>
              </a:rPr>
              <a:t>of several hundred images</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Image also runs a competition : ILSVRC.</a:t>
            </a:r>
            <a:endParaRPr lang="sv-SE"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4715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96" y="0"/>
            <a:ext cx="11908873" cy="7171194"/>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Repositories for Datasets</a:t>
            </a:r>
          </a:p>
          <a:p>
            <a:endParaRPr lang="sv-SE" sz="1600" dirty="0" smtClean="0">
              <a:latin typeface="Times New Roman" panose="02020603050405020304" pitchFamily="18" charset="0"/>
              <a:cs typeface="Times New Roman" panose="02020603050405020304" pitchFamily="18" charset="0"/>
            </a:endParaRPr>
          </a:p>
          <a:p>
            <a:r>
              <a:rPr lang="sv-SE" sz="1600" dirty="0" smtClean="0">
                <a:latin typeface="Times New Roman" panose="02020603050405020304" pitchFamily="18" charset="0"/>
                <a:cs typeface="Times New Roman" panose="02020603050405020304" pitchFamily="18" charset="0"/>
              </a:rPr>
              <a:t>Some more general purpose open repositories of datasets are mentione below:</a:t>
            </a:r>
          </a:p>
          <a:p>
            <a:endParaRPr lang="sv-SE" sz="1600" dirty="0">
              <a:latin typeface="Times New Roman" panose="02020603050405020304" pitchFamily="18" charset="0"/>
              <a:cs typeface="Times New Roman" panose="02020603050405020304" pitchFamily="18" charset="0"/>
            </a:endParaRPr>
          </a:p>
          <a:p>
            <a:r>
              <a:rPr lang="sv-SE" sz="1600" b="1" dirty="0" smtClean="0">
                <a:latin typeface="Times New Roman" panose="02020603050405020304" pitchFamily="18" charset="0"/>
                <a:cs typeface="Times New Roman" panose="02020603050405020304" pitchFamily="18" charset="0"/>
              </a:rPr>
              <a:t>Amazon Open Data Sets</a:t>
            </a:r>
          </a:p>
          <a:p>
            <a:r>
              <a:rPr lang="en-US" sz="1600" dirty="0" smtClean="0">
                <a:latin typeface="Times New Roman" panose="02020603050405020304" pitchFamily="18" charset="0"/>
                <a:cs typeface="Times New Roman" panose="02020603050405020304" pitchFamily="18" charset="0"/>
              </a:rPr>
              <a:t>	Amazon </a:t>
            </a:r>
            <a:r>
              <a:rPr lang="en-US" sz="1600" dirty="0">
                <a:latin typeface="Times New Roman" panose="02020603050405020304" pitchFamily="18" charset="0"/>
                <a:cs typeface="Times New Roman" panose="02020603050405020304" pitchFamily="18" charset="0"/>
              </a:rPr>
              <a:t>makes large data sets available on its Amazon Web Services platform.  </a:t>
            </a:r>
            <a:r>
              <a:rPr lang="en-US" sz="1600" dirty="0" smtClean="0">
                <a:latin typeface="Times New Roman" panose="02020603050405020304" pitchFamily="18" charset="0"/>
                <a:cs typeface="Times New Roman" panose="02020603050405020304" pitchFamily="18" charset="0"/>
              </a:rPr>
              <a:t>One </a:t>
            </a:r>
            <a:r>
              <a:rPr lang="en-US" sz="1600" dirty="0">
                <a:latin typeface="Times New Roman" panose="02020603050405020304" pitchFamily="18" charset="0"/>
                <a:cs typeface="Times New Roman" panose="02020603050405020304" pitchFamily="18" charset="0"/>
              </a:rPr>
              <a:t>can download the data and </a:t>
            </a:r>
            <a:r>
              <a:rPr lang="en-US" sz="1600" dirty="0" smtClean="0">
                <a:latin typeface="Times New Roman" panose="02020603050405020304" pitchFamily="18" charset="0"/>
                <a:cs typeface="Times New Roman" panose="02020603050405020304" pitchFamily="18" charset="0"/>
              </a:rPr>
              <a:t>work </a:t>
            </a:r>
            <a:r>
              <a:rPr lang="en-US" sz="1600" dirty="0">
                <a:latin typeface="Times New Roman" panose="02020603050405020304" pitchFamily="18" charset="0"/>
                <a:cs typeface="Times New Roman" panose="02020603050405020304" pitchFamily="18" charset="0"/>
              </a:rPr>
              <a:t>with it on </a:t>
            </a:r>
            <a:r>
              <a:rPr lang="en-US" sz="1600" dirty="0" smtClean="0">
                <a:latin typeface="Times New Roman" panose="02020603050405020304" pitchFamily="18" charset="0"/>
                <a:cs typeface="Times New Roman" panose="02020603050405020304" pitchFamily="18" charset="0"/>
              </a:rPr>
              <a:t>	ones  </a:t>
            </a:r>
            <a:r>
              <a:rPr lang="en-US" sz="1600" dirty="0">
                <a:latin typeface="Times New Roman" panose="02020603050405020304" pitchFamily="18" charset="0"/>
                <a:cs typeface="Times New Roman" panose="02020603050405020304" pitchFamily="18" charset="0"/>
              </a:rPr>
              <a:t>own computer, or analyze </a:t>
            </a:r>
            <a:r>
              <a:rPr lang="en-US" sz="1600" dirty="0" smtClean="0">
                <a:latin typeface="Times New Roman" panose="02020603050405020304" pitchFamily="18" charset="0"/>
                <a:cs typeface="Times New Roman" panose="02020603050405020304" pitchFamily="18" charset="0"/>
              </a:rPr>
              <a:t>the data </a:t>
            </a:r>
            <a:r>
              <a:rPr lang="en-US" sz="1600" dirty="0">
                <a:latin typeface="Times New Roman" panose="02020603050405020304" pitchFamily="18" charset="0"/>
                <a:cs typeface="Times New Roman" panose="02020603050405020304" pitchFamily="18" charset="0"/>
              </a:rPr>
              <a:t>in the </a:t>
            </a:r>
            <a:r>
              <a:rPr lang="en-US" sz="1600" dirty="0" smtClean="0">
                <a:latin typeface="Times New Roman" panose="02020603050405020304" pitchFamily="18" charset="0"/>
                <a:cs typeface="Times New Roman" panose="02020603050405020304" pitchFamily="18" charset="0"/>
              </a:rPr>
              <a:t>cloud.</a:t>
            </a:r>
            <a:endParaRPr lang="sv-SE" sz="1600" dirty="0" smtClean="0">
              <a:latin typeface="Times New Roman" panose="02020603050405020304" pitchFamily="18" charset="0"/>
              <a:cs typeface="Times New Roman" panose="02020603050405020304" pitchFamily="18" charset="0"/>
            </a:endParaRPr>
          </a:p>
          <a:p>
            <a:pPr fontAlgn="base"/>
            <a:r>
              <a:rPr lang="en-US" sz="1600" b="1" dirty="0" err="1" smtClean="0">
                <a:latin typeface="Times New Roman" panose="02020603050405020304" pitchFamily="18" charset="0"/>
                <a:cs typeface="Times New Roman" panose="02020603050405020304" pitchFamily="18" charset="0"/>
              </a:rPr>
              <a:t>Socrata</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OpenData</a:t>
            </a:r>
            <a:endParaRPr lang="en-US" sz="1600" b="1" dirty="0" smtClean="0">
              <a:latin typeface="Times New Roman" panose="02020603050405020304" pitchFamily="18" charset="0"/>
              <a:cs typeface="Times New Roman" panose="02020603050405020304" pitchFamily="18" charset="0"/>
            </a:endParaRPr>
          </a:p>
          <a:p>
            <a:pPr fontAlgn="base"/>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Socrata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Opendata</a:t>
            </a:r>
            <a:r>
              <a:rPr lang="en-US" sz="1600" dirty="0" smtClean="0">
                <a:latin typeface="Times New Roman" panose="02020603050405020304" pitchFamily="18" charset="0"/>
                <a:cs typeface="Times New Roman" panose="02020603050405020304" pitchFamily="18" charset="0"/>
              </a:rPr>
              <a:t> is </a:t>
            </a:r>
            <a:r>
              <a:rPr lang="en-US" sz="1600" dirty="0">
                <a:latin typeface="Times New Roman" panose="02020603050405020304" pitchFamily="18" charset="0"/>
                <a:cs typeface="Times New Roman" panose="02020603050405020304" pitchFamily="18" charset="0"/>
              </a:rPr>
              <a:t>a portal that contains multiple clean data sets that can be explored in the browser or </a:t>
            </a:r>
            <a:r>
              <a:rPr lang="en-US" sz="1600" dirty="0" smtClean="0">
                <a:latin typeface="Times New Roman" panose="02020603050405020304" pitchFamily="18" charset="0"/>
                <a:cs typeface="Times New Roman" panose="02020603050405020304" pitchFamily="18" charset="0"/>
              </a:rPr>
              <a:t>downloaded </a:t>
            </a:r>
            <a:r>
              <a:rPr lang="en-US" sz="1600" dirty="0">
                <a:latin typeface="Times New Roman" panose="02020603050405020304" pitchFamily="18" charset="0"/>
                <a:cs typeface="Times New Roman" panose="02020603050405020304" pitchFamily="18" charset="0"/>
              </a:rPr>
              <a:t>to visualize. </a:t>
            </a:r>
            <a:r>
              <a:rPr lang="en-US" sz="1600" dirty="0" smtClean="0">
                <a:latin typeface="Times New Roman" panose="02020603050405020304" pitchFamily="18" charset="0"/>
                <a:cs typeface="Times New Roman" panose="02020603050405020304" pitchFamily="18" charset="0"/>
              </a:rPr>
              <a:t>	Many datasets are </a:t>
            </a:r>
            <a:r>
              <a:rPr lang="en-US" sz="1600" dirty="0">
                <a:latin typeface="Times New Roman" panose="02020603050405020304" pitchFamily="18" charset="0"/>
                <a:cs typeface="Times New Roman" panose="02020603050405020304" pitchFamily="18" charset="0"/>
              </a:rPr>
              <a:t>from US government sources, and many are </a:t>
            </a:r>
            <a:r>
              <a:rPr lang="en-US" sz="1600" dirty="0" smtClean="0">
                <a:latin typeface="Times New Roman" panose="02020603050405020304" pitchFamily="18" charset="0"/>
                <a:cs typeface="Times New Roman" panose="02020603050405020304" pitchFamily="18" charset="0"/>
              </a:rPr>
              <a:t>outdated. Some examples </a:t>
            </a:r>
            <a:r>
              <a:rPr lang="en-US" sz="1600" dirty="0">
                <a:latin typeface="Times New Roman" panose="02020603050405020304" pitchFamily="18" charset="0"/>
                <a:cs typeface="Times New Roman" panose="02020603050405020304" pitchFamily="18" charset="0"/>
              </a:rPr>
              <a:t>of datasets are </a:t>
            </a:r>
            <a:r>
              <a:rPr lang="en-US" sz="1600" dirty="0" smtClean="0">
                <a:latin typeface="Times New Roman" panose="02020603050405020304" pitchFamily="18" charset="0"/>
                <a:cs typeface="Times New Roman" panose="02020603050405020304" pitchFamily="18" charset="0"/>
              </a:rPr>
              <a:t>: White </a:t>
            </a:r>
            <a:r>
              <a:rPr lang="en-US" sz="1600" dirty="0">
                <a:latin typeface="Times New Roman" panose="02020603050405020304" pitchFamily="18" charset="0"/>
                <a:cs typeface="Times New Roman" panose="02020603050405020304" pitchFamily="18" charset="0"/>
              </a:rPr>
              <a:t>House </a:t>
            </a:r>
            <a:r>
              <a:rPr lang="en-US" sz="1600" dirty="0" smtClean="0">
                <a:latin typeface="Times New Roman" panose="02020603050405020304" pitchFamily="18" charset="0"/>
                <a:cs typeface="Times New Roman" panose="02020603050405020304" pitchFamily="18" charset="0"/>
              </a:rPr>
              <a:t>staff 	salaries</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Radiation </a:t>
            </a:r>
            <a:r>
              <a:rPr lang="en-US" sz="1600" dirty="0">
                <a:latin typeface="Times New Roman" panose="02020603050405020304" pitchFamily="18" charset="0"/>
                <a:cs typeface="Times New Roman" panose="02020603050405020304" pitchFamily="18" charset="0"/>
              </a:rPr>
              <a:t>Analysis </a:t>
            </a:r>
            <a:r>
              <a:rPr lang="en-US" sz="1600" dirty="0" smtClean="0">
                <a:latin typeface="Times New Roman" panose="02020603050405020304" pitchFamily="18" charset="0"/>
                <a:cs typeface="Times New Roman" panose="02020603050405020304" pitchFamily="18" charset="0"/>
              </a:rPr>
              <a:t>on foods, Workplace fatalities </a:t>
            </a:r>
            <a:r>
              <a:rPr lang="en-US" sz="1600" dirty="0">
                <a:latin typeface="Times New Roman" panose="02020603050405020304" pitchFamily="18" charset="0"/>
                <a:cs typeface="Times New Roman" panose="02020603050405020304" pitchFamily="18" charset="0"/>
              </a:rPr>
              <a:t>by US </a:t>
            </a:r>
            <a:r>
              <a:rPr lang="en-US" sz="1600" dirty="0" smtClean="0">
                <a:latin typeface="Times New Roman" panose="02020603050405020304" pitchFamily="18" charset="0"/>
                <a:cs typeface="Times New Roman" panose="02020603050405020304" pitchFamily="18" charset="0"/>
              </a:rPr>
              <a:t>state</a:t>
            </a:r>
            <a:r>
              <a:rPr lang="en-US" sz="1600" dirty="0">
                <a:latin typeface="Times New Roman" panose="02020603050405020304" pitchFamily="18" charset="0"/>
                <a:cs typeface="Times New Roman" panose="02020603050405020304" pitchFamily="18" charset="0"/>
              </a:rPr>
              <a:t>. </a:t>
            </a:r>
            <a:r>
              <a:rPr lang="en-US" sz="1600" u="sng" dirty="0">
                <a:latin typeface="Times New Roman" panose="02020603050405020304" pitchFamily="18" charset="0"/>
                <a:cs typeface="Times New Roman" panose="02020603050405020304" pitchFamily="18" charset="0"/>
              </a:rPr>
              <a:t/>
            </a:r>
            <a:br>
              <a:rPr lang="en-US" sz="1600" u="sng" dirty="0">
                <a:latin typeface="Times New Roman" panose="02020603050405020304" pitchFamily="18" charset="0"/>
                <a:cs typeface="Times New Roman" panose="02020603050405020304" pitchFamily="18" charset="0"/>
              </a:rPr>
            </a:br>
            <a:r>
              <a:rPr lang="en-US" sz="1600" b="1" dirty="0" smtClean="0">
                <a:latin typeface="Times New Roman" panose="02020603050405020304" pitchFamily="18" charset="0"/>
                <a:cs typeface="Times New Roman" panose="02020603050405020304" pitchFamily="18" charset="0"/>
              </a:rPr>
              <a:t>FiveThirtyEight</a:t>
            </a:r>
          </a:p>
          <a:p>
            <a:pPr fontAlgn="base"/>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FiveThirtyEight is </a:t>
            </a:r>
            <a:r>
              <a:rPr lang="en-US" sz="1600" dirty="0">
                <a:latin typeface="Times New Roman" panose="02020603050405020304" pitchFamily="18" charset="0"/>
                <a:cs typeface="Times New Roman" panose="02020603050405020304" pitchFamily="18" charset="0"/>
              </a:rPr>
              <a:t>an </a:t>
            </a:r>
            <a:r>
              <a:rPr lang="en-US" sz="1600" dirty="0" smtClean="0">
                <a:latin typeface="Times New Roman" panose="02020603050405020304" pitchFamily="18" charset="0"/>
                <a:cs typeface="Times New Roman" panose="02020603050405020304" pitchFamily="18" charset="0"/>
              </a:rPr>
              <a:t>interactive </a:t>
            </a:r>
            <a:r>
              <a:rPr lang="en-US" sz="1600" dirty="0">
                <a:latin typeface="Times New Roman" panose="02020603050405020304" pitchFamily="18" charset="0"/>
                <a:cs typeface="Times New Roman" panose="02020603050405020304" pitchFamily="18" charset="0"/>
              </a:rPr>
              <a:t>news and sports site </a:t>
            </a:r>
            <a:r>
              <a:rPr lang="en-US" sz="1600" dirty="0" smtClean="0">
                <a:latin typeface="Times New Roman" panose="02020603050405020304" pitchFamily="18" charset="0"/>
                <a:cs typeface="Times New Roman" panose="02020603050405020304" pitchFamily="18" charset="0"/>
              </a:rPr>
              <a:t>that makes </a:t>
            </a:r>
            <a:r>
              <a:rPr lang="en-US" sz="1600" dirty="0">
                <a:latin typeface="Times New Roman" panose="02020603050405020304" pitchFamily="18" charset="0"/>
                <a:cs typeface="Times New Roman" panose="02020603050405020304" pitchFamily="18" charset="0"/>
              </a:rPr>
              <a:t>the data sets used in its articles available online </a:t>
            </a:r>
            <a:r>
              <a:rPr lang="en-US" sz="1600" dirty="0" smtClean="0">
                <a:latin typeface="Times New Roman" panose="02020603050405020304" pitchFamily="18" charset="0"/>
                <a:cs typeface="Times New Roman" panose="02020603050405020304" pitchFamily="18" charset="0"/>
              </a:rPr>
              <a:t>	on</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Github</a:t>
            </a:r>
            <a:r>
              <a:rPr lang="en-US" sz="1600" dirty="0" smtClean="0">
                <a:latin typeface="Times New Roman" panose="02020603050405020304" pitchFamily="18" charset="0"/>
                <a:cs typeface="Times New Roman" panose="02020603050405020304" pitchFamily="18" charset="0"/>
              </a:rPr>
              <a:t>. Some examples of datasets are:</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Airline accidents </a:t>
            </a:r>
            <a:r>
              <a:rPr lang="en-US" sz="1600" dirty="0">
                <a:latin typeface="Times New Roman" panose="02020603050405020304" pitchFamily="18" charset="0"/>
                <a:cs typeface="Times New Roman" panose="02020603050405020304" pitchFamily="18" charset="0"/>
              </a:rPr>
              <a:t>from each </a:t>
            </a:r>
            <a:r>
              <a:rPr lang="en-US" sz="1600" dirty="0" smtClean="0">
                <a:latin typeface="Times New Roman" panose="02020603050405020304" pitchFamily="18" charset="0"/>
                <a:cs typeface="Times New Roman" panose="02020603050405020304" pitchFamily="18" charset="0"/>
              </a:rPr>
              <a:t>airline, US </a:t>
            </a:r>
            <a:r>
              <a:rPr lang="en-US" sz="1600" dirty="0">
                <a:latin typeface="Times New Roman" panose="02020603050405020304" pitchFamily="18" charset="0"/>
                <a:cs typeface="Times New Roman" panose="02020603050405020304" pitchFamily="18" charset="0"/>
              </a:rPr>
              <a:t>Weather </a:t>
            </a:r>
            <a:r>
              <a:rPr lang="en-US" sz="1600" dirty="0" smtClean="0">
                <a:latin typeface="Times New Roman" panose="02020603050405020304" pitchFamily="18" charset="0"/>
                <a:cs typeface="Times New Roman" panose="02020603050405020304" pitchFamily="18" charset="0"/>
              </a:rPr>
              <a:t>History</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and Drug studies.</a:t>
            </a:r>
          </a:p>
          <a:p>
            <a:r>
              <a:rPr lang="sv-SE" sz="1600" b="1" dirty="0" smtClean="0">
                <a:latin typeface="Times New Roman" panose="02020603050405020304" pitchFamily="18" charset="0"/>
                <a:cs typeface="Times New Roman" panose="02020603050405020304" pitchFamily="18" charset="0"/>
              </a:rPr>
              <a:t>Google Open Data Sets</a:t>
            </a:r>
          </a:p>
          <a:p>
            <a:r>
              <a:rPr lang="en-US" sz="1600" dirty="0" smtClean="0">
                <a:latin typeface="Times New Roman" panose="02020603050405020304" pitchFamily="18" charset="0"/>
                <a:cs typeface="Times New Roman" panose="02020603050405020304" pitchFamily="18" charset="0"/>
              </a:rPr>
              <a:t>	Much </a:t>
            </a:r>
            <a:r>
              <a:rPr lang="en-US" sz="1600" dirty="0">
                <a:latin typeface="Times New Roman" panose="02020603050405020304" pitchFamily="18" charset="0"/>
                <a:cs typeface="Times New Roman" panose="02020603050405020304" pitchFamily="18" charset="0"/>
              </a:rPr>
              <a:t>like Amazon, Google also has a cloud hosting service, called Google Cloud Platform. With GCP, you can use a </a:t>
            </a:r>
            <a:r>
              <a:rPr lang="en-US" sz="1600" dirty="0" smtClean="0">
                <a:latin typeface="Times New Roman" panose="02020603050405020304" pitchFamily="18" charset="0"/>
                <a:cs typeface="Times New Roman" panose="02020603050405020304" pitchFamily="18" charset="0"/>
              </a:rPr>
              <a:t>		tool </a:t>
            </a:r>
            <a:r>
              <a:rPr lang="en-US" sz="1600" dirty="0">
                <a:latin typeface="Times New Roman" panose="02020603050405020304" pitchFamily="18" charset="0"/>
                <a:cs typeface="Times New Roman" panose="02020603050405020304" pitchFamily="18" charset="0"/>
              </a:rPr>
              <a:t>called </a:t>
            </a:r>
            <a:r>
              <a:rPr lang="en-US" sz="1600" dirty="0" err="1" smtClean="0">
                <a:latin typeface="Times New Roman" panose="02020603050405020304" pitchFamily="18" charset="0"/>
                <a:cs typeface="Times New Roman" panose="02020603050405020304" pitchFamily="18" charset="0"/>
              </a:rPr>
              <a:t>BigQuery</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to </a:t>
            </a:r>
            <a:r>
              <a:rPr lang="en-US" sz="1600" dirty="0">
                <a:latin typeface="Times New Roman" panose="02020603050405020304" pitchFamily="18" charset="0"/>
                <a:cs typeface="Times New Roman" panose="02020603050405020304" pitchFamily="18" charset="0"/>
              </a:rPr>
              <a:t>explore large data sets.</a:t>
            </a:r>
            <a:endParaRPr lang="sv-SE" sz="1600" dirty="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Data.gov</a:t>
            </a:r>
          </a:p>
          <a:p>
            <a:r>
              <a:rPr lang="en-US" sz="1600" dirty="0" smtClean="0">
                <a:solidFill>
                  <a:srgbClr val="0A0A0A"/>
                </a:solidFill>
                <a:latin typeface="Times New Roman" panose="02020603050405020304" pitchFamily="18" charset="0"/>
                <a:cs typeface="Times New Roman" panose="02020603050405020304" pitchFamily="18" charset="0"/>
              </a:rPr>
              <a:t>	Data.gov is </a:t>
            </a:r>
            <a:r>
              <a:rPr lang="en-US" sz="1600" dirty="0">
                <a:solidFill>
                  <a:srgbClr val="0A0A0A"/>
                </a:solidFill>
                <a:latin typeface="Times New Roman" panose="02020603050405020304" pitchFamily="18" charset="0"/>
                <a:cs typeface="Times New Roman" panose="02020603050405020304" pitchFamily="18" charset="0"/>
              </a:rPr>
              <a:t>a relatively new site that’s part of a US effort towards open government. Data.gov makes it possible to </a:t>
            </a:r>
            <a:r>
              <a:rPr lang="en-US" sz="1600" dirty="0" smtClean="0">
                <a:solidFill>
                  <a:srgbClr val="0A0A0A"/>
                </a:solidFill>
                <a:latin typeface="Times New Roman" panose="02020603050405020304" pitchFamily="18" charset="0"/>
                <a:cs typeface="Times New Roman" panose="02020603050405020304" pitchFamily="18" charset="0"/>
              </a:rPr>
              <a:t>download </a:t>
            </a:r>
            <a:r>
              <a:rPr lang="en-US" sz="1600" dirty="0">
                <a:solidFill>
                  <a:srgbClr val="0A0A0A"/>
                </a:solidFill>
                <a:latin typeface="Times New Roman" panose="02020603050405020304" pitchFamily="18" charset="0"/>
                <a:cs typeface="Times New Roman" panose="02020603050405020304" pitchFamily="18" charset="0"/>
              </a:rPr>
              <a:t>data </a:t>
            </a:r>
            <a:r>
              <a:rPr lang="en-US" sz="1600" dirty="0" smtClean="0">
                <a:solidFill>
                  <a:srgbClr val="0A0A0A"/>
                </a:solidFill>
                <a:latin typeface="Times New Roman" panose="02020603050405020304" pitchFamily="18" charset="0"/>
                <a:cs typeface="Times New Roman" panose="02020603050405020304" pitchFamily="18" charset="0"/>
              </a:rPr>
              <a:t>	from </a:t>
            </a:r>
            <a:r>
              <a:rPr lang="en-US" sz="1600" dirty="0">
                <a:solidFill>
                  <a:srgbClr val="0A0A0A"/>
                </a:solidFill>
                <a:latin typeface="Times New Roman" panose="02020603050405020304" pitchFamily="18" charset="0"/>
                <a:cs typeface="Times New Roman" panose="02020603050405020304" pitchFamily="18" charset="0"/>
              </a:rPr>
              <a:t>multiple US government agencies. Data can range from government budgets to school </a:t>
            </a:r>
            <a:r>
              <a:rPr lang="en-US" sz="1600" dirty="0" smtClean="0">
                <a:solidFill>
                  <a:srgbClr val="0A0A0A"/>
                </a:solidFill>
                <a:latin typeface="Times New Roman" panose="02020603050405020304" pitchFamily="18" charset="0"/>
                <a:cs typeface="Times New Roman" panose="02020603050405020304" pitchFamily="18" charset="0"/>
              </a:rPr>
              <a:t>performance </a:t>
            </a:r>
            <a:r>
              <a:rPr lang="en-US" sz="1600" dirty="0">
                <a:solidFill>
                  <a:srgbClr val="0A0A0A"/>
                </a:solidFill>
                <a:latin typeface="Times New Roman" panose="02020603050405020304" pitchFamily="18" charset="0"/>
                <a:cs typeface="Times New Roman" panose="02020603050405020304" pitchFamily="18" charset="0"/>
              </a:rPr>
              <a:t>scores. </a:t>
            </a:r>
            <a:r>
              <a:rPr lang="en-US" sz="1600" dirty="0" smtClean="0">
                <a:solidFill>
                  <a:srgbClr val="0A0A0A"/>
                </a:solidFill>
                <a:latin typeface="Times New Roman" panose="02020603050405020304" pitchFamily="18" charset="0"/>
                <a:cs typeface="Times New Roman" panose="02020603050405020304" pitchFamily="18" charset="0"/>
              </a:rPr>
              <a:t>Much </a:t>
            </a:r>
            <a:r>
              <a:rPr lang="en-US" sz="1600" dirty="0">
                <a:solidFill>
                  <a:srgbClr val="0A0A0A"/>
                </a:solidFill>
                <a:latin typeface="Times New Roman" panose="02020603050405020304" pitchFamily="18" charset="0"/>
                <a:cs typeface="Times New Roman" panose="02020603050405020304" pitchFamily="18" charset="0"/>
              </a:rPr>
              <a:t>of the data </a:t>
            </a:r>
            <a:r>
              <a:rPr lang="en-US" sz="1600" dirty="0" smtClean="0">
                <a:solidFill>
                  <a:srgbClr val="0A0A0A"/>
                </a:solidFill>
                <a:latin typeface="Times New Roman" panose="02020603050405020304" pitchFamily="18" charset="0"/>
                <a:cs typeface="Times New Roman" panose="02020603050405020304" pitchFamily="18" charset="0"/>
              </a:rPr>
              <a:t>	requires </a:t>
            </a:r>
            <a:r>
              <a:rPr lang="en-US" sz="1600" dirty="0">
                <a:solidFill>
                  <a:srgbClr val="0A0A0A"/>
                </a:solidFill>
                <a:latin typeface="Times New Roman" panose="02020603050405020304" pitchFamily="18" charset="0"/>
                <a:cs typeface="Times New Roman" panose="02020603050405020304" pitchFamily="18" charset="0"/>
              </a:rPr>
              <a:t>additional </a:t>
            </a:r>
            <a:r>
              <a:rPr lang="en-US" sz="1600" dirty="0" smtClean="0">
                <a:solidFill>
                  <a:srgbClr val="0A0A0A"/>
                </a:solidFill>
                <a:latin typeface="Times New Roman" panose="02020603050405020304" pitchFamily="18" charset="0"/>
                <a:cs typeface="Times New Roman" panose="02020603050405020304" pitchFamily="18" charset="0"/>
              </a:rPr>
              <a:t>research </a:t>
            </a:r>
            <a:r>
              <a:rPr lang="en-US" sz="1600" dirty="0">
                <a:solidFill>
                  <a:srgbClr val="0A0A0A"/>
                </a:solidFill>
                <a:latin typeface="Times New Roman" panose="02020603050405020304" pitchFamily="18" charset="0"/>
                <a:cs typeface="Times New Roman" panose="02020603050405020304" pitchFamily="18" charset="0"/>
              </a:rPr>
              <a:t>and </a:t>
            </a:r>
            <a:r>
              <a:rPr lang="en-US" sz="1600" dirty="0" smtClean="0">
                <a:solidFill>
                  <a:srgbClr val="0A0A0A"/>
                </a:solidFill>
                <a:latin typeface="Times New Roman" panose="02020603050405020304" pitchFamily="18" charset="0"/>
                <a:cs typeface="Times New Roman" panose="02020603050405020304" pitchFamily="18" charset="0"/>
              </a:rPr>
              <a:t>cleaning.</a:t>
            </a:r>
            <a:endParaRPr lang="en-US" sz="1600" dirty="0">
              <a:latin typeface="Times New Roman" panose="02020603050405020304" pitchFamily="18" charset="0"/>
              <a:cs typeface="Times New Roman" panose="02020603050405020304" pitchFamily="18" charset="0"/>
            </a:endParaRPr>
          </a:p>
          <a:p>
            <a:r>
              <a:rPr lang="sv-SE" sz="1600" b="1" dirty="0" smtClean="0">
                <a:latin typeface="Times New Roman" panose="02020603050405020304" pitchFamily="18" charset="0"/>
                <a:cs typeface="Times New Roman" panose="02020603050405020304" pitchFamily="18" charset="0"/>
              </a:rPr>
              <a:t>World Bank datasets</a:t>
            </a:r>
          </a:p>
          <a:p>
            <a:pPr fontAlgn="base"/>
            <a:r>
              <a:rPr lang="en-US" sz="1600" dirty="0" smtClean="0">
                <a:latin typeface="Times New Roman" panose="02020603050405020304" pitchFamily="18" charset="0"/>
                <a:cs typeface="Times New Roman" panose="02020603050405020304" pitchFamily="18" charset="0"/>
              </a:rPr>
              <a:t>	You </a:t>
            </a:r>
            <a:r>
              <a:rPr lang="en-US" sz="1600" dirty="0">
                <a:latin typeface="Times New Roman" panose="02020603050405020304" pitchFamily="18" charset="0"/>
                <a:cs typeface="Times New Roman" panose="02020603050405020304" pitchFamily="18" charset="0"/>
              </a:rPr>
              <a:t>can browse World Bank data sets directly, without registering.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World Bank regularly funds programs in </a:t>
            </a:r>
            <a:r>
              <a:rPr lang="en-US" sz="1600" dirty="0" smtClean="0">
                <a:latin typeface="Times New Roman" panose="02020603050405020304" pitchFamily="18" charset="0"/>
                <a:cs typeface="Times New Roman" panose="02020603050405020304" pitchFamily="18" charset="0"/>
              </a:rPr>
              <a:t>	developing </a:t>
            </a:r>
            <a:r>
              <a:rPr lang="en-US" sz="1600" dirty="0">
                <a:latin typeface="Times New Roman" panose="02020603050405020304" pitchFamily="18" charset="0"/>
                <a:cs typeface="Times New Roman" panose="02020603050405020304" pitchFamily="18" charset="0"/>
              </a:rPr>
              <a:t>countries, then gathers data to monitor the success of these programs</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data sets have many missing </a:t>
            </a:r>
            <a:r>
              <a:rPr lang="en-US" sz="1600" dirty="0" smtClean="0">
                <a:latin typeface="Times New Roman" panose="02020603050405020304" pitchFamily="18" charset="0"/>
                <a:cs typeface="Times New Roman" panose="02020603050405020304" pitchFamily="18" charset="0"/>
              </a:rPr>
              <a:t>values</a:t>
            </a:r>
            <a:r>
              <a:rPr lang="en-US" sz="1600" dirty="0">
                <a:latin typeface="Times New Roman" panose="02020603050405020304" pitchFamily="18" charset="0"/>
                <a:cs typeface="Times New Roman" panose="02020603050405020304" pitchFamily="18" charset="0"/>
              </a:rPr>
              <a:t>, and it </a:t>
            </a:r>
            <a:r>
              <a:rPr lang="en-US" sz="1600" dirty="0" smtClean="0">
                <a:latin typeface="Times New Roman" panose="02020603050405020304" pitchFamily="18" charset="0"/>
                <a:cs typeface="Times New Roman" panose="02020603050405020304" pitchFamily="18" charset="0"/>
              </a:rPr>
              <a:t>	may </a:t>
            </a:r>
            <a:r>
              <a:rPr lang="en-US" sz="1600" dirty="0">
                <a:latin typeface="Times New Roman" panose="02020603050405020304" pitchFamily="18" charset="0"/>
                <a:cs typeface="Times New Roman" panose="02020603050405020304" pitchFamily="18" charset="0"/>
              </a:rPr>
              <a:t>take several clicks to actually get to data. </a:t>
            </a:r>
          </a:p>
          <a:p>
            <a:endParaRPr lang="sv-SE" sz="1600"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165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141" y="393290"/>
            <a:ext cx="6731707" cy="5755422"/>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2800" b="1" i="1" dirty="0">
                <a:latin typeface="Times New Roman" panose="02020603050405020304" pitchFamily="18" charset="0"/>
                <a:cs typeface="Times New Roman" panose="02020603050405020304" pitchFamily="18" charset="0"/>
              </a:rPr>
              <a:t>Thanks for your attention!</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2800" dirty="0" smtClean="0">
                <a:latin typeface="Times New Roman" panose="02020603050405020304" pitchFamily="18" charset="0"/>
                <a:cs typeface="Times New Roman" panose="02020603050405020304" pitchFamily="18" charset="0"/>
              </a:rPr>
              <a:t>The next lecture 7.2 will be on the topic:</a:t>
            </a:r>
          </a:p>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Interdisciplinary Inspiration</a:t>
            </a:r>
            <a:endParaRPr lang="en-US" sz="3200" b="1" dirty="0" smtClean="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604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073" y="261832"/>
            <a:ext cx="6767174" cy="523220"/>
          </a:xfrm>
          <a:prstGeom prst="rect">
            <a:avLst/>
          </a:prstGeom>
          <a:noFill/>
        </p:spPr>
        <p:txBody>
          <a:bodyPr wrap="none" rtlCol="0">
            <a:spAutoFit/>
          </a:bodyPr>
          <a:lstStyle/>
          <a:p>
            <a:r>
              <a:rPr lang="sv-SE" sz="2800" b="1" dirty="0" smtClean="0">
                <a:latin typeface="Times New Roman" panose="02020603050405020304" pitchFamily="18" charset="0"/>
                <a:cs typeface="Times New Roman" panose="02020603050405020304" pitchFamily="18" charset="0"/>
              </a:rPr>
              <a:t>Tools and Resources for Machine Learning</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82046" y="1213262"/>
            <a:ext cx="11025051" cy="4462760"/>
          </a:xfrm>
          <a:prstGeom prst="rect">
            <a:avLst/>
          </a:prstGeom>
          <a:noFill/>
        </p:spPr>
        <p:txBody>
          <a:bodyPr wrap="square" rtlCol="0">
            <a:spAutoFit/>
          </a:bodyPr>
          <a:lstStyle/>
          <a:p>
            <a:r>
              <a:rPr lang="sv-SE" sz="2000" dirty="0">
                <a:latin typeface="Times New Roman" panose="02020603050405020304" pitchFamily="18" charset="0"/>
                <a:cs typeface="Times New Roman" panose="02020603050405020304" pitchFamily="18" charset="0"/>
              </a:rPr>
              <a:t>Large companies </a:t>
            </a:r>
            <a:r>
              <a:rPr lang="sv-SE" sz="2000" dirty="0" smtClean="0">
                <a:latin typeface="Times New Roman" panose="02020603050405020304" pitchFamily="18" charset="0"/>
                <a:cs typeface="Times New Roman" panose="02020603050405020304" pitchFamily="18" charset="0"/>
              </a:rPr>
              <a:t>with </a:t>
            </a:r>
            <a:r>
              <a:rPr lang="sv-SE" sz="2000" dirty="0">
                <a:latin typeface="Times New Roman" panose="02020603050405020304" pitchFamily="18" charset="0"/>
                <a:cs typeface="Times New Roman" panose="02020603050405020304" pitchFamily="18" charset="0"/>
              </a:rPr>
              <a:t>substantial R&amp;D in the </a:t>
            </a:r>
            <a:r>
              <a:rPr lang="sv-SE" sz="2000" dirty="0" smtClean="0">
                <a:latin typeface="Times New Roman" panose="02020603050405020304" pitchFamily="18" charset="0"/>
                <a:cs typeface="Times New Roman" panose="02020603050405020304" pitchFamily="18" charset="0"/>
              </a:rPr>
              <a:t>AI and ML areas</a:t>
            </a:r>
            <a:endParaRPr lang="sv-SE" sz="2000" dirty="0">
              <a:latin typeface="Times New Roman" panose="02020603050405020304" pitchFamily="18" charset="0"/>
              <a:cs typeface="Times New Roman" panose="02020603050405020304" pitchFamily="18" charset="0"/>
            </a:endParaRPr>
          </a:p>
          <a:p>
            <a:endParaRPr lang="sv-SE" sz="2000" b="1"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Programming Languages typically used for Machine Learning</a:t>
            </a:r>
          </a:p>
          <a:p>
            <a:endParaRPr lang="sv-SE" sz="2000" dirty="0" smtClean="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Support for Distributed/Cloud Computing</a:t>
            </a:r>
          </a:p>
          <a:p>
            <a:endParaRPr lang="sv-SE" sz="2000" dirty="0" smtClean="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APIs</a:t>
            </a:r>
            <a:r>
              <a:rPr lang="sv-SE" sz="2000" dirty="0">
                <a:latin typeface="Times New Roman" panose="02020603050405020304" pitchFamily="18" charset="0"/>
                <a:cs typeface="Times New Roman" panose="02020603050405020304" pitchFamily="18" charset="0"/>
              </a:rPr>
              <a:t>, Software Libraries and other software development enablers</a:t>
            </a: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Technical Computing Systems </a:t>
            </a:r>
            <a:endParaRPr lang="sv-SE" sz="2000" dirty="0">
              <a:latin typeface="Times New Roman" panose="02020603050405020304" pitchFamily="18" charset="0"/>
              <a:cs typeface="Times New Roman" panose="02020603050405020304" pitchFamily="18" charset="0"/>
            </a:endParaRPr>
          </a:p>
          <a:p>
            <a:endParaRPr lang="sv-SE" sz="2000" dirty="0" smtClean="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AI </a:t>
            </a:r>
            <a:r>
              <a:rPr lang="sv-SE" sz="2000" dirty="0" smtClean="0">
                <a:latin typeface="Times New Roman" panose="02020603050405020304" pitchFamily="18" charset="0"/>
                <a:cs typeface="Times New Roman" panose="02020603050405020304" pitchFamily="18" charset="0"/>
              </a:rPr>
              <a:t>Chips/AI </a:t>
            </a:r>
            <a:r>
              <a:rPr lang="sv-SE" sz="2000" dirty="0">
                <a:latin typeface="Times New Roman" panose="02020603050405020304" pitchFamily="18" charset="0"/>
                <a:cs typeface="Times New Roman" panose="02020603050405020304" pitchFamily="18" charset="0"/>
              </a:rPr>
              <a:t>Accelerators </a:t>
            </a:r>
            <a:r>
              <a:rPr lang="en-SE" sz="2000" dirty="0">
                <a:latin typeface="Times New Roman" panose="02020603050405020304" pitchFamily="18" charset="0"/>
                <a:cs typeface="Times New Roman" panose="02020603050405020304" pitchFamily="18" charset="0"/>
              </a:rPr>
              <a:t>–</a:t>
            </a:r>
            <a:r>
              <a:rPr lang="sv-SE" sz="2000" dirty="0">
                <a:latin typeface="Times New Roman" panose="02020603050405020304" pitchFamily="18" charset="0"/>
                <a:cs typeface="Times New Roman" panose="02020603050405020304" pitchFamily="18" charset="0"/>
              </a:rPr>
              <a:t> </a:t>
            </a:r>
            <a:r>
              <a:rPr lang="sv-SE" sz="2000" dirty="0" smtClean="0">
                <a:latin typeface="Times New Roman" panose="02020603050405020304" pitchFamily="18" charset="0"/>
                <a:cs typeface="Times New Roman" panose="02020603050405020304" pitchFamily="18" charset="0"/>
              </a:rPr>
              <a:t>GPU(GPGPU) programming tools</a:t>
            </a:r>
            <a:endParaRPr lang="sv-SE" sz="2000" dirty="0">
              <a:latin typeface="Times New Roman" panose="02020603050405020304" pitchFamily="18" charset="0"/>
              <a:cs typeface="Times New Roman" panose="02020603050405020304" pitchFamily="18" charset="0"/>
            </a:endParaRP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Dataset Repositories</a:t>
            </a:r>
          </a:p>
          <a:p>
            <a:endParaRPr lang="sv-S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72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85613" y="160337"/>
            <a:ext cx="8060155" cy="523220"/>
          </a:xfrm>
          <a:prstGeom prst="rect">
            <a:avLst/>
          </a:prstGeom>
          <a:noFill/>
        </p:spPr>
        <p:txBody>
          <a:bodyPr wrap="none" rtlCol="0">
            <a:spAutoFit/>
          </a:bodyPr>
          <a:lstStyle/>
          <a:p>
            <a:r>
              <a:rPr lang="sv-SE" sz="2800" b="1" dirty="0">
                <a:latin typeface="Times New Roman" panose="02020603050405020304" pitchFamily="18" charset="0"/>
                <a:cs typeface="Times New Roman" panose="02020603050405020304" pitchFamily="18" charset="0"/>
              </a:rPr>
              <a:t>Large companies  with substantial R&amp;D in the </a:t>
            </a:r>
            <a:r>
              <a:rPr lang="sv-SE" sz="2800" b="1" dirty="0" smtClean="0">
                <a:latin typeface="Times New Roman" panose="02020603050405020304" pitchFamily="18" charset="0"/>
                <a:cs typeface="Times New Roman" panose="02020603050405020304" pitchFamily="18" charset="0"/>
              </a:rPr>
              <a:t>area</a:t>
            </a:r>
            <a:endParaRPr lang="sv-SE"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07975" y="835957"/>
            <a:ext cx="11701284" cy="5940088"/>
          </a:xfrm>
          <a:prstGeom prst="rect">
            <a:avLst/>
          </a:prstGeom>
          <a:noFill/>
        </p:spPr>
        <p:txBody>
          <a:bodyPr wrap="square" rtlCol="0">
            <a:spAutoFit/>
          </a:bodyPr>
          <a:lstStyle/>
          <a:p>
            <a:r>
              <a:rPr lang="sv-SE" sz="2000" dirty="0" smtClean="0">
                <a:latin typeface="Times New Roman" panose="02020603050405020304" pitchFamily="18" charset="0"/>
                <a:cs typeface="Times New Roman" panose="02020603050405020304" pitchFamily="18" charset="0"/>
              </a:rPr>
              <a:t>Traditionally the development of techniques in Artificial Intelligence (AI) and Machine Learning (ML) has with rare exceptions (e.g. IBM) been driven by Research groups at Universities and Research Institutes.</a:t>
            </a: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From 2010 one can see a trendshift in the sense that influential software but also hardware oriented companies have made large investments in competence in AI and ML, also officially stating their belief that this competence with subsequent effects on their products and services will be pivotal for the further successes and competitiveness of the companies.</a:t>
            </a: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Apart from large companies an extensive set of successful startups can be observed, many of them doing profitable exits when acquired by the competing industrial giants.</a:t>
            </a: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Contributing factors to the  substantial industrial interest are:</a:t>
            </a:r>
          </a:p>
          <a:p>
            <a:pPr marL="342900" indent="-342900">
              <a:buFontTx/>
              <a:buChar char="-"/>
            </a:pPr>
            <a:r>
              <a:rPr lang="sv-SE" sz="2000" dirty="0" smtClean="0">
                <a:latin typeface="Times New Roman" panose="02020603050405020304" pitchFamily="18" charset="0"/>
                <a:cs typeface="Times New Roman" panose="02020603050405020304" pitchFamily="18" charset="0"/>
              </a:rPr>
              <a:t>Success stories for Machine Learning in the fields of  Image and Speech processing</a:t>
            </a:r>
          </a:p>
          <a:p>
            <a:pPr marL="342900" indent="-342900">
              <a:buFontTx/>
              <a:buChar char="-"/>
            </a:pPr>
            <a:r>
              <a:rPr lang="sv-SE" sz="2000" dirty="0" smtClean="0">
                <a:latin typeface="Times New Roman" panose="02020603050405020304" pitchFamily="18" charset="0"/>
                <a:cs typeface="Times New Roman" panose="02020603050405020304" pitchFamily="18" charset="0"/>
              </a:rPr>
              <a:t>New optimized hardware support</a:t>
            </a:r>
          </a:p>
          <a:p>
            <a:pPr marL="342900" indent="-342900">
              <a:buFontTx/>
              <a:buChar char="-"/>
            </a:pPr>
            <a:r>
              <a:rPr lang="sv-SE" sz="2000" dirty="0" smtClean="0">
                <a:latin typeface="Times New Roman" panose="02020603050405020304" pitchFamily="18" charset="0"/>
                <a:cs typeface="Times New Roman" panose="02020603050405020304" pitchFamily="18" charset="0"/>
              </a:rPr>
              <a:t>Strong growth and further growth prognoses in the areas of Robotics and Autonomous vehicles</a:t>
            </a:r>
          </a:p>
          <a:p>
            <a:pPr marL="342900" indent="-342900">
              <a:buFontTx/>
              <a:buChar char="-"/>
            </a:pPr>
            <a:r>
              <a:rPr lang="sv-SE" sz="2000" dirty="0" smtClean="0">
                <a:latin typeface="Times New Roman" panose="02020603050405020304" pitchFamily="18" charset="0"/>
                <a:cs typeface="Times New Roman" panose="02020603050405020304" pitchFamily="18" charset="0"/>
              </a:rPr>
              <a:t>Scaled up impacts of the use of AI and ML in the context of Cyberphysical Systems and the Internet of Things.</a:t>
            </a:r>
          </a:p>
          <a:p>
            <a:pPr marL="342900" indent="-342900">
              <a:buFontTx/>
              <a:buChar char="-"/>
            </a:pPr>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Industrial interest has had particularly strong effects on the availability of Tools and Resources.</a:t>
            </a:r>
          </a:p>
        </p:txBody>
      </p:sp>
    </p:spTree>
    <p:extLst>
      <p:ext uri="{BB962C8B-B14F-4D97-AF65-F5344CB8AC3E}">
        <p14:creationId xmlns:p14="http://schemas.microsoft.com/office/powerpoint/2010/main" val="1426872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089" y="0"/>
            <a:ext cx="9709453" cy="461665"/>
          </a:xfrm>
          <a:prstGeom prst="rect">
            <a:avLst/>
          </a:prstGeom>
          <a:noFill/>
        </p:spPr>
        <p:txBody>
          <a:bodyPr wrap="none" rtlCol="0">
            <a:spAutoFit/>
          </a:bodyPr>
          <a:lstStyle/>
          <a:p>
            <a:r>
              <a:rPr lang="sv-SE" sz="2400" b="1" dirty="0">
                <a:latin typeface="Times New Roman" panose="02020603050405020304" pitchFamily="18" charset="0"/>
                <a:cs typeface="Times New Roman" panose="02020603050405020304" pitchFamily="18" charset="0"/>
              </a:rPr>
              <a:t>Large </a:t>
            </a:r>
            <a:r>
              <a:rPr lang="sv-SE" sz="2400" b="1" dirty="0" smtClean="0">
                <a:latin typeface="Times New Roman" panose="02020603050405020304" pitchFamily="18" charset="0"/>
                <a:cs typeface="Times New Roman" panose="02020603050405020304" pitchFamily="18" charset="0"/>
              </a:rPr>
              <a:t>software companies with </a:t>
            </a:r>
            <a:r>
              <a:rPr lang="sv-SE" sz="2400" b="1" dirty="0">
                <a:latin typeface="Times New Roman" panose="02020603050405020304" pitchFamily="18" charset="0"/>
                <a:cs typeface="Times New Roman" panose="02020603050405020304" pitchFamily="18" charset="0"/>
              </a:rPr>
              <a:t>substantial R&amp;D in the </a:t>
            </a:r>
            <a:r>
              <a:rPr lang="sv-SE" sz="2400" b="1" dirty="0" smtClean="0">
                <a:latin typeface="Times New Roman" panose="02020603050405020304" pitchFamily="18" charset="0"/>
                <a:cs typeface="Times New Roman" panose="02020603050405020304" pitchFamily="18" charset="0"/>
              </a:rPr>
              <a:t>AI and ML areas</a:t>
            </a:r>
            <a:endParaRPr lang="sv-SE" sz="2400" b="1" dirty="0">
              <a:latin typeface="Times New Roman" panose="02020603050405020304" pitchFamily="18" charset="0"/>
              <a:cs typeface="Times New Roman" panose="02020603050405020304" pitchFamily="18" charset="0"/>
            </a:endParaRPr>
          </a:p>
        </p:txBody>
      </p:sp>
      <p:sp>
        <p:nvSpPr>
          <p:cNvPr id="4" name="Rectangle 3"/>
          <p:cNvSpPr/>
          <p:nvPr/>
        </p:nvSpPr>
        <p:spPr>
          <a:xfrm>
            <a:off x="105089" y="785979"/>
            <a:ext cx="12086911" cy="6001643"/>
          </a:xfrm>
          <a:prstGeom prst="rect">
            <a:avLst/>
          </a:prstGeom>
        </p:spPr>
        <p:txBody>
          <a:bodyPr wrap="square">
            <a:spAutoFit/>
          </a:bodyPr>
          <a:lstStyle/>
          <a:p>
            <a:r>
              <a:rPr lang="sv-SE" sz="1600" b="1" dirty="0">
                <a:latin typeface="Times New Roman" panose="02020603050405020304" pitchFamily="18" charset="0"/>
                <a:cs typeface="Times New Roman" panose="02020603050405020304" pitchFamily="18" charset="0"/>
              </a:rPr>
              <a:t>Google </a:t>
            </a:r>
            <a:r>
              <a:rPr lang="sv-SE" sz="1600" b="1" dirty="0" smtClean="0">
                <a:latin typeface="Times New Roman" panose="02020603050405020304" pitchFamily="18" charset="0"/>
                <a:cs typeface="Times New Roman" panose="02020603050405020304" pitchFamily="18" charset="0"/>
              </a:rPr>
              <a:t> </a:t>
            </a:r>
          </a:p>
          <a:p>
            <a:r>
              <a:rPr lang="en-US" sz="1600" dirty="0" smtClean="0">
                <a:latin typeface="Times New Roman" panose="02020603050405020304" pitchFamily="18" charset="0"/>
                <a:cs typeface="Times New Roman" panose="02020603050405020304" pitchFamily="18" charset="0"/>
              </a:rPr>
              <a:t>	Google has since 2010 </a:t>
            </a:r>
            <a:r>
              <a:rPr lang="en-US" sz="1600" dirty="0">
                <a:latin typeface="Times New Roman" panose="02020603050405020304" pitchFamily="18" charset="0"/>
                <a:cs typeface="Times New Roman" panose="02020603050405020304" pitchFamily="18" charset="0"/>
              </a:rPr>
              <a:t>a </a:t>
            </a:r>
            <a:r>
              <a:rPr lang="en-US" sz="1600" dirty="0" smtClean="0">
                <a:latin typeface="Times New Roman" panose="02020603050405020304" pitchFamily="18" charset="0"/>
                <a:cs typeface="Times New Roman" panose="02020603050405020304" pitchFamily="18" charset="0"/>
              </a:rPr>
              <a:t>Deep </a:t>
            </a:r>
            <a:r>
              <a:rPr lang="en-US" sz="1600" dirty="0">
                <a:latin typeface="Times New Roman" panose="02020603050405020304" pitchFamily="18" charset="0"/>
                <a:cs typeface="Times New Roman" panose="02020603050405020304" pitchFamily="18" charset="0"/>
              </a:rPr>
              <a:t>L</a:t>
            </a:r>
            <a:r>
              <a:rPr lang="en-US" sz="1600" dirty="0" smtClean="0">
                <a:latin typeface="Times New Roman" panose="02020603050405020304" pitchFamily="18" charset="0"/>
                <a:cs typeface="Times New Roman" panose="02020603050405020304" pitchFamily="18" charset="0"/>
              </a:rPr>
              <a:t>earning</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AI </a:t>
            </a:r>
            <a:r>
              <a:rPr lang="en-US" sz="1600" dirty="0">
                <a:latin typeface="Times New Roman" panose="02020603050405020304" pitchFamily="18" charset="0"/>
                <a:cs typeface="Times New Roman" panose="02020603050405020304" pitchFamily="18" charset="0"/>
              </a:rPr>
              <a:t> research team </a:t>
            </a:r>
            <a:r>
              <a:rPr lang="en-US" sz="1600" dirty="0" smtClean="0">
                <a:latin typeface="Times New Roman" panose="02020603050405020304" pitchFamily="18" charset="0"/>
                <a:cs typeface="Times New Roman" panose="02020603050405020304" pitchFamily="18" charset="0"/>
              </a:rPr>
              <a:t>called Google Brain. In 2017 Google.ai</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was announced as a company	division </a:t>
            </a:r>
            <a:r>
              <a:rPr lang="en-US" sz="1600" dirty="0">
                <a:latin typeface="Times New Roman" panose="02020603050405020304" pitchFamily="18" charset="0"/>
                <a:cs typeface="Times New Roman" panose="02020603050405020304" pitchFamily="18" charset="0"/>
              </a:rPr>
              <a:t> dedicated solely to </a:t>
            </a:r>
            <a:r>
              <a:rPr lang="en-US" sz="1600" dirty="0" smtClean="0">
                <a:latin typeface="Times New Roman" panose="02020603050405020304" pitchFamily="18" charset="0"/>
                <a:cs typeface="Times New Roman" panose="02020603050405020304" pitchFamily="18" charset="0"/>
              </a:rPr>
              <a:t>AI.</a:t>
            </a:r>
            <a:r>
              <a:rPr lang="en-US" sz="1600" dirty="0">
                <a:latin typeface="Times New Roman" panose="02020603050405020304" pitchFamily="18" charset="0"/>
                <a:cs typeface="Times New Roman" panose="02020603050405020304" pitchFamily="18" charset="0"/>
              </a:rPr>
              <a:t> F</a:t>
            </a:r>
            <a:r>
              <a:rPr lang="en-US" sz="1600" dirty="0" smtClean="0">
                <a:latin typeface="Times New Roman" panose="02020603050405020304" pitchFamily="18" charset="0"/>
                <a:cs typeface="Times New Roman" panose="02020603050405020304" pitchFamily="18" charset="0"/>
              </a:rPr>
              <a:t>ocus areas are developments of Tensor Flow and cloud based tensor </a:t>
            </a:r>
            <a:r>
              <a:rPr lang="en-US" sz="1600" dirty="0">
                <a:latin typeface="Times New Roman" panose="02020603050405020304" pitchFamily="18" charset="0"/>
                <a:cs typeface="Times New Roman" panose="02020603050405020304" pitchFamily="18" charset="0"/>
              </a:rPr>
              <a:t>processing </a:t>
            </a:r>
            <a:r>
              <a:rPr lang="en-US" sz="1600" dirty="0" smtClean="0">
                <a:latin typeface="Times New Roman" panose="02020603050405020304" pitchFamily="18" charset="0"/>
                <a:cs typeface="Times New Roman" panose="02020603050405020304" pitchFamily="18" charset="0"/>
              </a:rPr>
              <a:t>units. The Google 	holding company Alphabet Inc. owns DeepMind </a:t>
            </a:r>
            <a:r>
              <a:rPr lang="en-US" sz="1600" dirty="0">
                <a:latin typeface="Times New Roman" panose="02020603050405020304" pitchFamily="18" charset="0"/>
                <a:cs typeface="Times New Roman" panose="02020603050405020304" pitchFamily="18" charset="0"/>
              </a:rPr>
              <a:t>Technologies </a:t>
            </a:r>
            <a:r>
              <a:rPr lang="en-US" sz="1600" dirty="0" smtClean="0">
                <a:latin typeface="Times New Roman" panose="02020603050405020304" pitchFamily="18" charset="0"/>
                <a:cs typeface="Times New Roman" panose="02020603050405020304" pitchFamily="18" charset="0"/>
              </a:rPr>
              <a:t>founded </a:t>
            </a:r>
            <a:r>
              <a:rPr lang="en-US" sz="1600" dirty="0">
                <a:latin typeface="Times New Roman" panose="02020603050405020304" pitchFamily="18" charset="0"/>
                <a:cs typeface="Times New Roman" panose="02020603050405020304" pitchFamily="18" charset="0"/>
              </a:rPr>
              <a:t>in </a:t>
            </a:r>
            <a:r>
              <a:rPr lang="en-US" sz="1600" dirty="0" smtClean="0">
                <a:latin typeface="Times New Roman" panose="02020603050405020304" pitchFamily="18" charset="0"/>
                <a:cs typeface="Times New Roman" panose="02020603050405020304" pitchFamily="18" charset="0"/>
              </a:rPr>
              <a:t>2010 focusing on game playing. </a:t>
            </a:r>
          </a:p>
          <a:p>
            <a:r>
              <a:rPr lang="sv-SE" sz="1600" b="1" dirty="0" smtClean="0">
                <a:latin typeface="Times New Roman" panose="02020603050405020304" pitchFamily="18" charset="0"/>
                <a:cs typeface="Times New Roman" panose="02020603050405020304" pitchFamily="18" charset="0"/>
              </a:rPr>
              <a:t>Amazon </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Since 2014, Amazon </a:t>
            </a:r>
            <a:r>
              <a:rPr lang="en-US" sz="1600" dirty="0">
                <a:latin typeface="Times New Roman" panose="02020603050405020304" pitchFamily="18" charset="0"/>
                <a:cs typeface="Times New Roman" panose="02020603050405020304" pitchFamily="18" charset="0"/>
              </a:rPr>
              <a:t>has </a:t>
            </a:r>
            <a:r>
              <a:rPr lang="en-US" sz="1600" dirty="0" smtClean="0">
                <a:latin typeface="Times New Roman" panose="02020603050405020304" pitchFamily="18" charset="0"/>
                <a:cs typeface="Times New Roman" panose="02020603050405020304" pitchFamily="18" charset="0"/>
              </a:rPr>
              <a:t>strongly invested </a:t>
            </a:r>
            <a:r>
              <a:rPr lang="en-US" sz="1600" dirty="0">
                <a:latin typeface="Times New Roman" panose="02020603050405020304" pitchFamily="18" charset="0"/>
                <a:cs typeface="Times New Roman" panose="02020603050405020304" pitchFamily="18" charset="0"/>
              </a:rPr>
              <a:t>in </a:t>
            </a:r>
            <a:r>
              <a:rPr lang="en-US" sz="1600" dirty="0" smtClean="0">
                <a:latin typeface="Times New Roman" panose="02020603050405020304" pitchFamily="18" charset="0"/>
                <a:cs typeface="Times New Roman" panose="02020603050405020304" pitchFamily="18" charset="0"/>
              </a:rPr>
              <a:t>AI and Machine Learning technology. Initially the focus was on improvements of 	Alexa</a:t>
            </a:r>
            <a:r>
              <a:rPr lang="en-US" sz="1600" dirty="0">
                <a:latin typeface="Times New Roman" panose="02020603050405020304" pitchFamily="18" charset="0"/>
                <a:cs typeface="Times New Roman" panose="02020603050405020304" pitchFamily="18" charset="0"/>
              </a:rPr>
              <a:t>, the </a:t>
            </a:r>
            <a:r>
              <a:rPr lang="en-US" sz="1600" dirty="0" smtClean="0">
                <a:latin typeface="Times New Roman" panose="02020603050405020304" pitchFamily="18" charset="0"/>
                <a:cs typeface="Times New Roman" panose="02020603050405020304" pitchFamily="18" charset="0"/>
              </a:rPr>
              <a:t>Amazon  </a:t>
            </a:r>
            <a:r>
              <a:rPr lang="en-US" sz="1600" dirty="0">
                <a:latin typeface="Times New Roman" panose="02020603050405020304" pitchFamily="18" charset="0"/>
                <a:cs typeface="Times New Roman" panose="02020603050405020304" pitchFamily="18" charset="0"/>
              </a:rPr>
              <a:t>AI language assistant, </a:t>
            </a:r>
            <a:r>
              <a:rPr lang="en-US" sz="1600" dirty="0" smtClean="0">
                <a:latin typeface="Times New Roman" panose="02020603050405020304" pitchFamily="18" charset="0"/>
                <a:cs typeface="Times New Roman" panose="02020603050405020304" pitchFamily="18" charset="0"/>
              </a:rPr>
              <a:t>e.g. integrated </a:t>
            </a:r>
            <a:r>
              <a:rPr lang="en-US" sz="1600" dirty="0">
                <a:latin typeface="Times New Roman" panose="02020603050405020304" pitchFamily="18" charset="0"/>
                <a:cs typeface="Times New Roman" panose="02020603050405020304" pitchFamily="18" charset="0"/>
              </a:rPr>
              <a:t>into </a:t>
            </a:r>
            <a:r>
              <a:rPr lang="en-US" sz="1600" dirty="0" smtClean="0">
                <a:latin typeface="Times New Roman" panose="02020603050405020304" pitchFamily="18" charset="0"/>
                <a:cs typeface="Times New Roman" panose="02020603050405020304" pitchFamily="18" charset="0"/>
              </a:rPr>
              <a:t>the Echo </a:t>
            </a:r>
            <a:r>
              <a:rPr lang="en-US" sz="1600" dirty="0">
                <a:latin typeface="Times New Roman" panose="02020603050405020304" pitchFamily="18" charset="0"/>
                <a:cs typeface="Times New Roman" panose="02020603050405020304" pitchFamily="18" charset="0"/>
              </a:rPr>
              <a:t>speaker </a:t>
            </a:r>
            <a:r>
              <a:rPr lang="en-US" sz="1600" dirty="0" smtClean="0">
                <a:latin typeface="Times New Roman" panose="02020603050405020304" pitchFamily="18" charset="0"/>
                <a:cs typeface="Times New Roman" panose="02020603050405020304" pitchFamily="18" charset="0"/>
              </a:rPr>
              <a:t>series. Also a the Amazon </a:t>
            </a:r>
            <a:r>
              <a:rPr lang="en-US" sz="1600" dirty="0">
                <a:latin typeface="Times New Roman" panose="02020603050405020304" pitchFamily="18" charset="0"/>
                <a:cs typeface="Times New Roman" panose="02020603050405020304" pitchFamily="18" charset="0"/>
              </a:rPr>
              <a:t>Web Services (AWS</a:t>
            </a:r>
            <a:r>
              <a:rPr lang="en-US" sz="1600" dirty="0" smtClean="0">
                <a:latin typeface="Times New Roman" panose="02020603050405020304" pitchFamily="18" charset="0"/>
                <a:cs typeface="Times New Roman" panose="02020603050405020304" pitchFamily="18" charset="0"/>
              </a:rPr>
              <a:t>) for 	the cloud have been enhanced with AI components. Amazon also sponsors the </a:t>
            </a:r>
            <a:r>
              <a:rPr lang="en-US" sz="1600" dirty="0" err="1" smtClean="0">
                <a:latin typeface="Times New Roman" panose="02020603050405020304" pitchFamily="18" charset="0"/>
                <a:cs typeface="Times New Roman" panose="02020603050405020304" pitchFamily="18" charset="0"/>
              </a:rPr>
              <a:t>OpenAI</a:t>
            </a:r>
            <a:r>
              <a:rPr lang="en-US" sz="1600" dirty="0" smtClean="0">
                <a:latin typeface="Times New Roman" panose="02020603050405020304" pitchFamily="18" charset="0"/>
                <a:cs typeface="Times New Roman" panose="02020603050405020304" pitchFamily="18" charset="0"/>
              </a:rPr>
              <a:t> foundation.</a:t>
            </a:r>
          </a:p>
          <a:p>
            <a:r>
              <a:rPr lang="sv-SE" sz="1600" b="1" dirty="0">
                <a:latin typeface="Times New Roman" panose="02020603050405020304" pitchFamily="18" charset="0"/>
                <a:cs typeface="Times New Roman" panose="02020603050405020304" pitchFamily="18" charset="0"/>
              </a:rPr>
              <a:t>IBM  </a:t>
            </a:r>
          </a:p>
          <a:p>
            <a:r>
              <a:rPr lang="en-US" sz="1600" dirty="0" smtClean="0">
                <a:latin typeface="Times New Roman" panose="02020603050405020304" pitchFamily="18" charset="0"/>
                <a:cs typeface="Times New Roman" panose="02020603050405020304" pitchFamily="18" charset="0"/>
              </a:rPr>
              <a:t>	IBM </a:t>
            </a:r>
            <a:r>
              <a:rPr lang="en-US" sz="1600" dirty="0">
                <a:latin typeface="Times New Roman" panose="02020603050405020304" pitchFamily="18" charset="0"/>
                <a:cs typeface="Times New Roman" panose="02020603050405020304" pitchFamily="18" charset="0"/>
              </a:rPr>
              <a:t>has been active in AI since the 1950s. The company was involved in the </a:t>
            </a:r>
            <a:r>
              <a:rPr lang="en-US" sz="1600" dirty="0" smtClean="0">
                <a:latin typeface="Times New Roman" panose="02020603050405020304" pitchFamily="18" charset="0"/>
                <a:cs typeface="Times New Roman" panose="02020603050405020304" pitchFamily="18" charset="0"/>
              </a:rPr>
              <a:t>birth </a:t>
            </a:r>
            <a:r>
              <a:rPr lang="en-US" sz="1600" dirty="0">
                <a:latin typeface="Times New Roman" panose="02020603050405020304" pitchFamily="18" charset="0"/>
                <a:cs typeface="Times New Roman" panose="02020603050405020304" pitchFamily="18" charset="0"/>
              </a:rPr>
              <a:t>of artificial intelligence and is still </a:t>
            </a:r>
            <a:r>
              <a:rPr lang="en-US" sz="1600" dirty="0" smtClean="0">
                <a:latin typeface="Times New Roman" panose="02020603050405020304" pitchFamily="18" charset="0"/>
                <a:cs typeface="Times New Roman" panose="02020603050405020304" pitchFamily="18" charset="0"/>
              </a:rPr>
              <a:t>firmly 	committed </a:t>
            </a:r>
            <a:r>
              <a:rPr lang="en-US" sz="1600" dirty="0">
                <a:latin typeface="Times New Roman" panose="02020603050405020304" pitchFamily="18" charset="0"/>
                <a:cs typeface="Times New Roman" panose="02020603050405020304" pitchFamily="18" charset="0"/>
              </a:rPr>
              <a:t>today. With </a:t>
            </a:r>
            <a:r>
              <a:rPr lang="en-US" sz="1600" dirty="0" smtClean="0">
                <a:latin typeface="Times New Roman" panose="02020603050405020304" pitchFamily="18" charset="0"/>
                <a:cs typeface="Times New Roman" panose="02020603050405020304" pitchFamily="18" charset="0"/>
              </a:rPr>
              <a:t>IBM Watson</a:t>
            </a:r>
            <a:r>
              <a:rPr lang="en-US" sz="1600" dirty="0">
                <a:latin typeface="Times New Roman" panose="02020603050405020304" pitchFamily="18" charset="0"/>
                <a:cs typeface="Times New Roman" panose="02020603050405020304" pitchFamily="18" charset="0"/>
              </a:rPr>
              <a:t>, IBM has created </a:t>
            </a:r>
            <a:r>
              <a:rPr lang="en-US" sz="1600" dirty="0" smtClean="0">
                <a:latin typeface="Times New Roman" panose="02020603050405020304" pitchFamily="18" charset="0"/>
                <a:cs typeface="Times New Roman" panose="02020603050405020304" pitchFamily="18" charset="0"/>
              </a:rPr>
              <a:t>an AI platform </a:t>
            </a:r>
            <a:r>
              <a:rPr lang="en-US" sz="1600" dirty="0">
                <a:latin typeface="Times New Roman" panose="02020603050405020304" pitchFamily="18" charset="0"/>
                <a:cs typeface="Times New Roman" panose="02020603050405020304" pitchFamily="18" charset="0"/>
              </a:rPr>
              <a:t>that can integrate AI into </a:t>
            </a:r>
            <a:r>
              <a:rPr lang="en-US" sz="1600" dirty="0" smtClean="0">
                <a:latin typeface="Times New Roman" panose="02020603050405020304" pitchFamily="18" charset="0"/>
                <a:cs typeface="Times New Roman" panose="02020603050405020304" pitchFamily="18" charset="0"/>
              </a:rPr>
              <a:t>business processes.</a:t>
            </a:r>
          </a:p>
          <a:p>
            <a:r>
              <a:rPr lang="sv-SE" sz="1600" b="1" dirty="0" smtClean="0">
                <a:latin typeface="Times New Roman" panose="02020603050405020304" pitchFamily="18" charset="0"/>
                <a:cs typeface="Times New Roman" panose="02020603050405020304" pitchFamily="18" charset="0"/>
              </a:rPr>
              <a:t>Microsoft </a:t>
            </a:r>
          </a:p>
          <a:p>
            <a:r>
              <a:rPr lang="en-US" sz="1600" dirty="0" smtClean="0">
                <a:latin typeface="Times New Roman" panose="02020603050405020304" pitchFamily="18" charset="0"/>
                <a:cs typeface="Times New Roman" panose="02020603050405020304" pitchFamily="18" charset="0"/>
              </a:rPr>
              <a:t>	Artificial </a:t>
            </a:r>
            <a:r>
              <a:rPr lang="en-US" sz="1600" dirty="0">
                <a:latin typeface="Times New Roman" panose="02020603050405020304" pitchFamily="18" charset="0"/>
                <a:cs typeface="Times New Roman" panose="02020603050405020304" pitchFamily="18" charset="0"/>
              </a:rPr>
              <a:t>Intelligence features are </a:t>
            </a:r>
            <a:r>
              <a:rPr lang="en-US" sz="1600" dirty="0" smtClean="0">
                <a:latin typeface="Times New Roman" panose="02020603050405020304" pitchFamily="18" charset="0"/>
                <a:cs typeface="Times New Roman" panose="02020603050405020304" pitchFamily="18" charset="0"/>
              </a:rPr>
              <a:t>increasingly a </a:t>
            </a:r>
            <a:r>
              <a:rPr lang="en-US" sz="1600" dirty="0">
                <a:latin typeface="Times New Roman" panose="02020603050405020304" pitchFamily="18" charset="0"/>
                <a:cs typeface="Times New Roman" panose="02020603050405020304" pitchFamily="18" charset="0"/>
              </a:rPr>
              <a:t>large part of the company’s Azure Cloud service, which provides </a:t>
            </a:r>
            <a:r>
              <a:rPr lang="en-US" sz="1600" dirty="0" smtClean="0">
                <a:latin typeface="Times New Roman" panose="02020603050405020304" pitchFamily="18" charset="0"/>
                <a:cs typeface="Times New Roman" panose="02020603050405020304" pitchFamily="18" charset="0"/>
              </a:rPr>
              <a:t>chat-bots </a:t>
            </a:r>
            <a:r>
              <a:rPr lang="en-US" sz="1600" dirty="0">
                <a:latin typeface="Times New Roman" panose="02020603050405020304" pitchFamily="18" charset="0"/>
                <a:cs typeface="Times New Roman" panose="02020603050405020304" pitchFamily="18" charset="0"/>
              </a:rPr>
              <a:t>and </a:t>
            </a:r>
            <a:r>
              <a:rPr lang="en-US" sz="1600" dirty="0" smtClean="0">
                <a:latin typeface="Times New Roman" panose="02020603050405020304" pitchFamily="18" charset="0"/>
                <a:cs typeface="Times New Roman" panose="02020603050405020304" pitchFamily="18" charset="0"/>
              </a:rPr>
              <a:t>	machine </a:t>
            </a:r>
            <a:r>
              <a:rPr lang="en-US" sz="1600" dirty="0">
                <a:latin typeface="Times New Roman" panose="02020603050405020304" pitchFamily="18" charset="0"/>
                <a:cs typeface="Times New Roman" panose="02020603050405020304" pitchFamily="18" charset="0"/>
              </a:rPr>
              <a:t>learning </a:t>
            </a:r>
            <a:r>
              <a:rPr lang="en-US" sz="1600" dirty="0" smtClean="0">
                <a:latin typeface="Times New Roman" panose="02020603050405020304" pitchFamily="18" charset="0"/>
                <a:cs typeface="Times New Roman" panose="02020603050405020304" pitchFamily="18" charset="0"/>
              </a:rPr>
              <a:t>services. Cortana</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is  </a:t>
            </a:r>
            <a:r>
              <a:rPr lang="en-US" sz="1600" dirty="0">
                <a:latin typeface="Times New Roman" panose="02020603050405020304" pitchFamily="18" charset="0"/>
                <a:cs typeface="Times New Roman" panose="02020603050405020304" pitchFamily="18" charset="0"/>
              </a:rPr>
              <a:t>Microsoft’s AI digital </a:t>
            </a:r>
            <a:r>
              <a:rPr lang="en-US" sz="1600" dirty="0" smtClean="0">
                <a:latin typeface="Times New Roman" panose="02020603050405020304" pitchFamily="18" charset="0"/>
                <a:cs typeface="Times New Roman" panose="02020603050405020304" pitchFamily="18" charset="0"/>
              </a:rPr>
              <a:t>assistant. Microsoft </a:t>
            </a:r>
            <a:r>
              <a:rPr lang="en-US" sz="1600" dirty="0">
                <a:latin typeface="Times New Roman" panose="02020603050405020304" pitchFamily="18" charset="0"/>
                <a:cs typeface="Times New Roman" panose="02020603050405020304" pitchFamily="18" charset="0"/>
              </a:rPr>
              <a:t>also purchased five AI companies in </a:t>
            </a:r>
            <a:r>
              <a:rPr lang="en-US" sz="1600" dirty="0" smtClean="0">
                <a:latin typeface="Times New Roman" panose="02020603050405020304" pitchFamily="18" charset="0"/>
                <a:cs typeface="Times New Roman" panose="02020603050405020304" pitchFamily="18" charset="0"/>
              </a:rPr>
              <a:t>2018 alone.	</a:t>
            </a:r>
          </a:p>
          <a:p>
            <a:r>
              <a:rPr lang="sv-SE" sz="1600" b="1" dirty="0" smtClean="0">
                <a:latin typeface="Times New Roman" panose="02020603050405020304" pitchFamily="18" charset="0"/>
                <a:cs typeface="Times New Roman" panose="02020603050405020304" pitchFamily="18" charset="0"/>
              </a:rPr>
              <a:t>Facebook</a:t>
            </a:r>
            <a:r>
              <a:rPr lang="sv-SE" sz="1600" dirty="0" smtClean="0">
                <a:latin typeface="Times New Roman" panose="02020603050405020304" pitchFamily="18" charset="0"/>
                <a:cs typeface="Times New Roman" panose="02020603050405020304" pitchFamily="18" charset="0"/>
              </a:rPr>
              <a:t> </a:t>
            </a:r>
          </a:p>
          <a:p>
            <a:r>
              <a:rPr lang="sv-SE" sz="1600" dirty="0">
                <a:latin typeface="Times New Roman" panose="02020603050405020304" pitchFamily="18" charset="0"/>
                <a:cs typeface="Times New Roman" panose="02020603050405020304" pitchFamily="18" charset="0"/>
              </a:rPr>
              <a:t>	F</a:t>
            </a:r>
            <a:r>
              <a:rPr lang="sv-SE" sz="1600" dirty="0" smtClean="0">
                <a:latin typeface="Times New Roman" panose="02020603050405020304" pitchFamily="18" charset="0"/>
                <a:cs typeface="Times New Roman" panose="02020603050405020304" pitchFamily="18" charset="0"/>
              </a:rPr>
              <a:t>acebook  has an AI research Group called FAIR and has recently recruited top ML researchers like Yann LeCun. The</a:t>
            </a:r>
          </a:p>
          <a:p>
            <a:r>
              <a:rPr lang="sv-SE" sz="1600" dirty="0">
                <a:latin typeface="Times New Roman" panose="02020603050405020304" pitchFamily="18" charset="0"/>
                <a:cs typeface="Times New Roman" panose="02020603050405020304" pitchFamily="18" charset="0"/>
              </a:rPr>
              <a:t>	</a:t>
            </a:r>
            <a:r>
              <a:rPr lang="sv-SE" sz="1600" dirty="0" smtClean="0">
                <a:latin typeface="Times New Roman" panose="02020603050405020304" pitchFamily="18" charset="0"/>
                <a:cs typeface="Times New Roman" panose="02020603050405020304" pitchFamily="18" charset="0"/>
              </a:rPr>
              <a:t>Pytorch software package was developed by Facebook.</a:t>
            </a:r>
          </a:p>
          <a:p>
            <a:r>
              <a:rPr lang="sv-SE" sz="1600" b="1" dirty="0">
                <a:latin typeface="Times New Roman" panose="02020603050405020304" pitchFamily="18" charset="0"/>
                <a:cs typeface="Times New Roman" panose="02020603050405020304" pitchFamily="18" charset="0"/>
              </a:rPr>
              <a:t>SAP </a:t>
            </a:r>
            <a:endParaRPr lang="sv-SE" sz="1600" b="1" dirty="0" smtClean="0">
              <a:latin typeface="Times New Roman" panose="02020603050405020304" pitchFamily="18" charset="0"/>
              <a:cs typeface="Times New Roman" panose="02020603050405020304" pitchFamily="18" charset="0"/>
            </a:endParaRPr>
          </a:p>
          <a:p>
            <a:r>
              <a:rPr lang="sv-SE"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SAP has expanded its SAP Leonardo Machine Learning platform with more sophisticated AI tools. The updates come alongside a new 	investment in intelligent robotic process automation (RPA).</a:t>
            </a:r>
          </a:p>
          <a:p>
            <a:r>
              <a:rPr lang="sv-SE" sz="1600" b="1" dirty="0" smtClean="0">
                <a:latin typeface="Times New Roman" panose="02020603050405020304" pitchFamily="18" charset="0"/>
                <a:cs typeface="Times New Roman" panose="02020603050405020304" pitchFamily="18" charset="0"/>
              </a:rPr>
              <a:t>Apple</a:t>
            </a:r>
          </a:p>
          <a:p>
            <a:r>
              <a:rPr lang="sv-SE" sz="1600" dirty="0">
                <a:latin typeface="Times New Roman" panose="02020603050405020304" pitchFamily="18" charset="0"/>
                <a:cs typeface="Times New Roman" panose="02020603050405020304" pitchFamily="18" charset="0"/>
              </a:rPr>
              <a:t>	</a:t>
            </a:r>
            <a:r>
              <a:rPr lang="sv-SE" sz="1600" dirty="0" smtClean="0">
                <a:latin typeface="Times New Roman" panose="02020603050405020304" pitchFamily="18" charset="0"/>
                <a:cs typeface="Times New Roman" panose="02020603050405020304" pitchFamily="18" charset="0"/>
              </a:rPr>
              <a:t>Apple Currently makes serious but in comparison late attempts to strengthen its AI competence.</a:t>
            </a:r>
          </a:p>
          <a:p>
            <a:endParaRPr lang="sv-SE" sz="1600" dirty="0">
              <a:latin typeface="Times New Roman" panose="02020603050405020304" pitchFamily="18" charset="0"/>
              <a:cs typeface="Times New Roman" panose="02020603050405020304" pitchFamily="18" charset="0"/>
            </a:endParaRPr>
          </a:p>
          <a:p>
            <a:r>
              <a:rPr lang="sv-SE" sz="1600" dirty="0" smtClean="0">
                <a:latin typeface="Times New Roman" panose="02020603050405020304" pitchFamily="18" charset="0"/>
                <a:cs typeface="Times New Roman" panose="02020603050405020304" pitchFamily="18" charset="0"/>
              </a:rPr>
              <a:t>Hardware companies will be further covered in the AI Accelerator section.</a:t>
            </a:r>
          </a:p>
        </p:txBody>
      </p:sp>
    </p:spTree>
    <p:extLst>
      <p:ext uri="{BB962C8B-B14F-4D97-AF65-F5344CB8AC3E}">
        <p14:creationId xmlns:p14="http://schemas.microsoft.com/office/powerpoint/2010/main" val="1271601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21711" y="312738"/>
            <a:ext cx="9802183" cy="6063198"/>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Programming </a:t>
            </a:r>
            <a:r>
              <a:rPr lang="sv-SE" sz="2400" b="1" dirty="0" smtClean="0">
                <a:latin typeface="Times New Roman" panose="02020603050405020304" pitchFamily="18" charset="0"/>
                <a:cs typeface="Times New Roman" panose="02020603050405020304" pitchFamily="18" charset="0"/>
              </a:rPr>
              <a:t>Languages typically used for Machine Learning</a:t>
            </a:r>
          </a:p>
          <a:p>
            <a:endParaRPr lang="sv-SE" sz="2000" dirty="0" smtClean="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Potentially it is possible to implement a Machine Learning system from scratch in a general programming language.</a:t>
            </a: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The classical programming languages used in artificial intelligence have been Lisp, a typical functional language and Prolog, a typical logic programming language. </a:t>
            </a:r>
          </a:p>
          <a:p>
            <a:r>
              <a:rPr lang="sv-SE" sz="2000" dirty="0" smtClean="0">
                <a:latin typeface="Times New Roman" panose="02020603050405020304" pitchFamily="18" charset="0"/>
                <a:cs typeface="Times New Roman" panose="02020603050405020304" pitchFamily="18" charset="0"/>
              </a:rPr>
              <a:t>However, for  industrial ML applications today the do not have a strong role.</a:t>
            </a: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For real life ML systems we can observe a dominance of languages that support the object oriented paradigm. During the last 25 years, the triad of languages: C/C++ (1-&gt;2-&gt;3), Java (2-&gt;1-&gt;2) and Python (3-&gt;2-&gt;1) have dominated the scene, changing their relative top position as indicated in parentheses. The future lies with multiparadigm languages such as Python.</a:t>
            </a: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An upcoming language for ML applications is the  R language , motivated by its strong bias towards </a:t>
            </a:r>
            <a:r>
              <a:rPr lang="sv-SE" sz="2000" dirty="0">
                <a:latin typeface="Times New Roman" panose="02020603050405020304" pitchFamily="18" charset="0"/>
                <a:cs typeface="Times New Roman" panose="02020603050405020304" pitchFamily="18" charset="0"/>
              </a:rPr>
              <a:t>s</a:t>
            </a:r>
            <a:r>
              <a:rPr lang="sv-SE" sz="2000" dirty="0" smtClean="0">
                <a:latin typeface="Times New Roman" panose="02020603050405020304" pitchFamily="18" charset="0"/>
                <a:cs typeface="Times New Roman" panose="02020603050405020304" pitchFamily="18" charset="0"/>
              </a:rPr>
              <a:t>tatistical computing.</a:t>
            </a: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For applications with real-time constraints like gaming and robotics, C and C++  still hold a strong position.</a:t>
            </a:r>
            <a:endParaRPr lang="sv-S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0681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240400" y="617539"/>
            <a:ext cx="11951599" cy="6001643"/>
          </a:xfrm>
          <a:prstGeom prst="rect">
            <a:avLst/>
          </a:prstGeom>
          <a:noFill/>
        </p:spPr>
        <p:txBody>
          <a:bodyPr wrap="square" rtlCol="0">
            <a:spAutoFit/>
          </a:bodyPr>
          <a:lstStyle/>
          <a:p>
            <a:r>
              <a:rPr lang="sv-SE" sz="1600" b="1" dirty="0" smtClean="0">
                <a:latin typeface="Times New Roman" panose="02020603050405020304" pitchFamily="18" charset="0"/>
                <a:cs typeface="Times New Roman" panose="02020603050405020304" pitchFamily="18" charset="0"/>
              </a:rPr>
              <a:t>Python (open source, Python Software Foundation, 1990)    </a:t>
            </a:r>
          </a:p>
          <a:p>
            <a:r>
              <a:rPr lang="en-US" sz="1600" dirty="0" smtClean="0">
                <a:latin typeface="Times New Roman" panose="02020603050405020304" pitchFamily="18" charset="0"/>
                <a:cs typeface="Times New Roman" panose="02020603050405020304" pitchFamily="18" charset="0"/>
              </a:rPr>
              <a:t>	Python</a:t>
            </a:r>
            <a:r>
              <a:rPr lang="en-US" sz="1600" dirty="0">
                <a:latin typeface="Times New Roman" panose="02020603050405020304" pitchFamily="18" charset="0"/>
                <a:cs typeface="Times New Roman" panose="02020603050405020304" pitchFamily="18" charset="0"/>
              </a:rPr>
              <a:t> is an interpreted, high-level, general-purpose programming </a:t>
            </a:r>
            <a:r>
              <a:rPr lang="en-US" sz="1600" dirty="0" smtClean="0">
                <a:latin typeface="Times New Roman" panose="02020603050405020304" pitchFamily="18" charset="0"/>
                <a:cs typeface="Times New Roman" panose="02020603050405020304" pitchFamily="18" charset="0"/>
              </a:rPr>
              <a:t>language with a</a:t>
            </a:r>
            <a:r>
              <a:rPr lang="en-US" sz="1600" dirty="0">
                <a:latin typeface="Times New Roman" panose="02020603050405020304" pitchFamily="18" charset="0"/>
                <a:cs typeface="Times New Roman" panose="02020603050405020304" pitchFamily="18" charset="0"/>
              </a:rPr>
              <a:t> dynamic </a:t>
            </a:r>
            <a:r>
              <a:rPr lang="en-US" sz="1600" dirty="0" smtClean="0">
                <a:latin typeface="Times New Roman" panose="02020603050405020304" pitchFamily="18" charset="0"/>
                <a:cs typeface="Times New Roman" panose="02020603050405020304" pitchFamily="18" charset="0"/>
              </a:rPr>
              <a:t>type system </a:t>
            </a:r>
          </a:p>
          <a:p>
            <a:r>
              <a:rPr lang="en-US" sz="1600" dirty="0" smtClean="0">
                <a:latin typeface="Times New Roman" panose="02020603050405020304" pitchFamily="18" charset="0"/>
                <a:cs typeface="Times New Roman" panose="02020603050405020304" pitchFamily="18" charset="0"/>
              </a:rPr>
              <a:t>	and </a:t>
            </a:r>
            <a:r>
              <a:rPr lang="en-US" sz="1600" dirty="0">
                <a:latin typeface="Times New Roman" panose="02020603050405020304" pitchFamily="18" charset="0"/>
                <a:cs typeface="Times New Roman" panose="02020603050405020304" pitchFamily="18" charset="0"/>
              </a:rPr>
              <a:t>automatic memory </a:t>
            </a:r>
            <a:r>
              <a:rPr lang="en-US" sz="1600" dirty="0" smtClean="0">
                <a:latin typeface="Times New Roman" panose="02020603050405020304" pitchFamily="18" charset="0"/>
                <a:cs typeface="Times New Roman" panose="02020603050405020304" pitchFamily="18" charset="0"/>
              </a:rPr>
              <a:t>management. It </a:t>
            </a:r>
            <a:r>
              <a:rPr lang="en-US" sz="1600" dirty="0">
                <a:latin typeface="Times New Roman" panose="02020603050405020304" pitchFamily="18" charset="0"/>
                <a:cs typeface="Times New Roman" panose="02020603050405020304" pitchFamily="18" charset="0"/>
              </a:rPr>
              <a:t>supports multiple programming paradigms, including object-oriented,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imperative</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functional and</a:t>
            </a:r>
            <a:r>
              <a:rPr lang="en-US" sz="1600" dirty="0">
                <a:latin typeface="Times New Roman" panose="02020603050405020304" pitchFamily="18" charset="0"/>
                <a:cs typeface="Times New Roman" panose="02020603050405020304" pitchFamily="18" charset="0"/>
              </a:rPr>
              <a:t> procedural.</a:t>
            </a:r>
            <a:r>
              <a:rPr lang="en-US" sz="1600" dirty="0" smtClean="0">
                <a:latin typeface="Times New Roman" panose="02020603050405020304" pitchFamily="18" charset="0"/>
                <a:cs typeface="Times New Roman" panose="02020603050405020304" pitchFamily="18" charset="0"/>
              </a:rPr>
              <a:t> </a:t>
            </a:r>
          </a:p>
          <a:p>
            <a:r>
              <a:rPr lang="sv-SE" sz="1600" b="1" dirty="0">
                <a:latin typeface="Times New Roman" panose="02020603050405020304" pitchFamily="18" charset="0"/>
                <a:cs typeface="Times New Roman" panose="02020603050405020304" pitchFamily="18" charset="0"/>
              </a:rPr>
              <a:t>Java  (proprietary/open source?, Oracle, 1985)</a:t>
            </a:r>
          </a:p>
          <a:p>
            <a:r>
              <a:rPr lang="sv-SE"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Java is a high-level general-purpose programming language that is concurrent, class-based, object-oriented and 	specifically 	designed to have as few implementation dependencies as possible.</a:t>
            </a:r>
          </a:p>
          <a:p>
            <a:r>
              <a:rPr lang="sv-SE" sz="1600" b="1" dirty="0">
                <a:latin typeface="Times New Roman" panose="02020603050405020304" pitchFamily="18" charset="0"/>
                <a:cs typeface="Times New Roman" panose="02020603050405020304" pitchFamily="18" charset="0"/>
              </a:rPr>
              <a:t>C/C++ (open source, various organizations, 1972/1985)</a:t>
            </a:r>
          </a:p>
          <a:p>
            <a:r>
              <a:rPr lang="en-US" sz="1600" dirty="0">
                <a:latin typeface="Times New Roman" panose="02020603050405020304" pitchFamily="18" charset="0"/>
                <a:cs typeface="Times New Roman" panose="02020603050405020304" pitchFamily="18" charset="0"/>
              </a:rPr>
              <a:t>	C++ is a general-purpose programming language as an extension of the C language, or "C with Classes". It 	has imperative, object-oriented and generic programming features, while also providing facilities for low-level memory ops. </a:t>
            </a:r>
            <a:endParaRPr lang="en-US" sz="1600" b="1" dirty="0" smtClean="0">
              <a:latin typeface="Times New Roman" panose="02020603050405020304" pitchFamily="18" charset="0"/>
              <a:cs typeface="Times New Roman" panose="02020603050405020304" pitchFamily="18" charset="0"/>
            </a:endParaRPr>
          </a:p>
          <a:p>
            <a:r>
              <a:rPr lang="sv-SE" sz="1600" b="1" dirty="0" smtClean="0">
                <a:latin typeface="Times New Roman" panose="02020603050405020304" pitchFamily="18" charset="0"/>
                <a:cs typeface="Times New Roman" panose="02020603050405020304" pitchFamily="18" charset="0"/>
              </a:rPr>
              <a:t>R (open source, R foundation, 1993)  </a:t>
            </a:r>
          </a:p>
          <a:p>
            <a:r>
              <a:rPr lang="en-US" sz="1600" dirty="0" smtClean="0">
                <a:latin typeface="Times New Roman" panose="02020603050405020304" pitchFamily="18" charset="0"/>
                <a:cs typeface="Times New Roman" panose="02020603050405020304" pitchFamily="18" charset="0"/>
              </a:rPr>
              <a:t>	R</a:t>
            </a:r>
            <a:r>
              <a:rPr lang="en-US" sz="1600" dirty="0">
                <a:latin typeface="Times New Roman" panose="02020603050405020304" pitchFamily="18" charset="0"/>
                <a:cs typeface="Times New Roman" panose="02020603050405020304" pitchFamily="18" charset="0"/>
              </a:rPr>
              <a:t> is a programming language and </a:t>
            </a:r>
            <a:r>
              <a:rPr lang="en-US" sz="1600" dirty="0" smtClean="0">
                <a:latin typeface="Times New Roman" panose="02020603050405020304" pitchFamily="18" charset="0"/>
                <a:cs typeface="Times New Roman" panose="02020603050405020304" pitchFamily="18" charset="0"/>
              </a:rPr>
              <a:t>software </a:t>
            </a:r>
            <a:r>
              <a:rPr lang="en-US" sz="1600" dirty="0">
                <a:latin typeface="Times New Roman" panose="02020603050405020304" pitchFamily="18" charset="0"/>
                <a:cs typeface="Times New Roman" panose="02020603050405020304" pitchFamily="18" charset="0"/>
              </a:rPr>
              <a:t>environment for statistical computing and </a:t>
            </a:r>
            <a:r>
              <a:rPr lang="en-US" sz="1600" dirty="0" smtClean="0">
                <a:latin typeface="Times New Roman" panose="02020603050405020304" pitchFamily="18" charset="0"/>
                <a:cs typeface="Times New Roman" panose="02020603050405020304" pitchFamily="18" charset="0"/>
              </a:rPr>
              <a:t>graphics. The </a:t>
            </a:r>
            <a:r>
              <a:rPr lang="en-US" sz="1600" dirty="0">
                <a:latin typeface="Times New Roman" panose="02020603050405020304" pitchFamily="18" charset="0"/>
                <a:cs typeface="Times New Roman" panose="02020603050405020304" pitchFamily="18" charset="0"/>
              </a:rPr>
              <a:t>R language is widely used </a:t>
            </a:r>
            <a:r>
              <a:rPr lang="en-US" sz="1600" dirty="0" smtClean="0">
                <a:latin typeface="Times New Roman" panose="02020603050405020304" pitchFamily="18" charset="0"/>
                <a:cs typeface="Times New Roman" panose="02020603050405020304" pitchFamily="18" charset="0"/>
              </a:rPr>
              <a:t>	among</a:t>
            </a:r>
            <a:r>
              <a:rPr lang="en-US" sz="1600" dirty="0">
                <a:latin typeface="Times New Roman" panose="02020603050405020304" pitchFamily="18" charset="0"/>
                <a:cs typeface="Times New Roman" panose="02020603050405020304" pitchFamily="18" charset="0"/>
              </a:rPr>
              <a:t> statisticians and data miners </a:t>
            </a:r>
            <a:r>
              <a:rPr lang="en-US" sz="1600" dirty="0" smtClean="0">
                <a:latin typeface="Times New Roman" panose="02020603050405020304" pitchFamily="18" charset="0"/>
                <a:cs typeface="Times New Roman" panose="02020603050405020304" pitchFamily="18" charset="0"/>
              </a:rPr>
              <a:t>for </a:t>
            </a:r>
            <a:r>
              <a:rPr lang="en-US" sz="1600" dirty="0">
                <a:latin typeface="Times New Roman" panose="02020603050405020304" pitchFamily="18" charset="0"/>
                <a:cs typeface="Times New Roman" panose="02020603050405020304" pitchFamily="18" charset="0"/>
              </a:rPr>
              <a:t>developing statistical </a:t>
            </a:r>
            <a:r>
              <a:rPr lang="en-US" sz="1600" dirty="0" smtClean="0">
                <a:latin typeface="Times New Roman" panose="02020603050405020304" pitchFamily="18" charset="0"/>
                <a:cs typeface="Times New Roman" panose="02020603050405020304" pitchFamily="18" charset="0"/>
              </a:rPr>
              <a:t>software</a:t>
            </a:r>
            <a:r>
              <a:rPr lang="en-US" sz="1600" baseline="300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and</a:t>
            </a:r>
            <a:r>
              <a:rPr lang="en-US" sz="1600" dirty="0">
                <a:latin typeface="Times New Roman" panose="02020603050405020304" pitchFamily="18" charset="0"/>
                <a:cs typeface="Times New Roman" panose="02020603050405020304" pitchFamily="18" charset="0"/>
              </a:rPr>
              <a:t> data </a:t>
            </a:r>
            <a:r>
              <a:rPr lang="en-US" sz="1600" dirty="0" smtClean="0">
                <a:latin typeface="Times New Roman" panose="02020603050405020304" pitchFamily="18" charset="0"/>
                <a:cs typeface="Times New Roman" panose="02020603050405020304" pitchFamily="18" charset="0"/>
              </a:rPr>
              <a:t>analysis.</a:t>
            </a:r>
          </a:p>
          <a:p>
            <a:r>
              <a:rPr lang="sv-SE" sz="1600" b="1" dirty="0">
                <a:latin typeface="Times New Roman" panose="02020603050405020304" pitchFamily="18" charset="0"/>
                <a:cs typeface="Times New Roman" panose="02020603050405020304" pitchFamily="18" charset="0"/>
              </a:rPr>
              <a:t>Julia ( open source, -, 2012)</a:t>
            </a:r>
            <a:r>
              <a:rPr lang="en-US" sz="1600" b="1"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Julia is a high-level general-purpose dynamic programming language intend it to address the needs of high-performance numerical 	analysis and computational science. It is also useful for low-level systems programming</a:t>
            </a:r>
            <a:r>
              <a:rPr lang="en-US" sz="1600" dirty="0" smtClean="0">
                <a:latin typeface="Times New Roman" panose="02020603050405020304" pitchFamily="18" charset="0"/>
                <a:cs typeface="Times New Roman" panose="02020603050405020304" pitchFamily="18" charset="0"/>
              </a:rPr>
              <a:t>.</a:t>
            </a:r>
            <a:endParaRPr lang="sv-SE" sz="1600" dirty="0">
              <a:latin typeface="Times New Roman" panose="02020603050405020304" pitchFamily="18" charset="0"/>
              <a:cs typeface="Times New Roman" panose="02020603050405020304" pitchFamily="18" charset="0"/>
            </a:endParaRPr>
          </a:p>
          <a:p>
            <a:r>
              <a:rPr lang="sv-SE" sz="1600" b="1" dirty="0" smtClean="0">
                <a:latin typeface="Times New Roman" panose="02020603050405020304" pitchFamily="18" charset="0"/>
                <a:cs typeface="Times New Roman" panose="02020603050405020304" pitchFamily="18" charset="0"/>
              </a:rPr>
              <a:t>JavaScript  </a:t>
            </a:r>
            <a:r>
              <a:rPr lang="sv-SE" sz="1600" b="1" dirty="0">
                <a:latin typeface="Times New Roman" panose="02020603050405020304" pitchFamily="18" charset="0"/>
                <a:cs typeface="Times New Roman" panose="02020603050405020304" pitchFamily="18" charset="0"/>
              </a:rPr>
              <a:t>(proprietary/open source?, Oracle, </a:t>
            </a:r>
            <a:r>
              <a:rPr lang="sv-SE" sz="1600" b="1" dirty="0" smtClean="0">
                <a:latin typeface="Times New Roman" panose="02020603050405020304" pitchFamily="18" charset="0"/>
                <a:cs typeface="Times New Roman" panose="02020603050405020304" pitchFamily="18" charset="0"/>
              </a:rPr>
              <a:t>1995</a:t>
            </a:r>
            <a:r>
              <a:rPr lang="sv-SE" sz="1600" b="1" dirty="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	JavaScript is </a:t>
            </a:r>
            <a:r>
              <a:rPr lang="en-US" sz="1600" dirty="0">
                <a:latin typeface="Times New Roman" panose="02020603050405020304" pitchFamily="18" charset="0"/>
                <a:cs typeface="Times New Roman" panose="02020603050405020304" pitchFamily="18" charset="0"/>
              </a:rPr>
              <a:t>a high-level, interpreted programming </a:t>
            </a:r>
            <a:r>
              <a:rPr lang="en-US" sz="1600" dirty="0" smtClean="0">
                <a:latin typeface="Times New Roman" panose="02020603050405020304" pitchFamily="18" charset="0"/>
                <a:cs typeface="Times New Roman" panose="02020603050405020304" pitchFamily="18" charset="0"/>
              </a:rPr>
              <a:t>language. It </a:t>
            </a:r>
            <a:r>
              <a:rPr lang="en-US" sz="1600" dirty="0">
                <a:latin typeface="Times New Roman" panose="02020603050405020304" pitchFamily="18" charset="0"/>
                <a:cs typeface="Times New Roman" panose="02020603050405020304" pitchFamily="18" charset="0"/>
              </a:rPr>
              <a:t>is a programming language that is characterized </a:t>
            </a:r>
            <a:r>
              <a:rPr lang="en-US" sz="1600" dirty="0" smtClean="0">
                <a:latin typeface="Times New Roman" panose="02020603050405020304" pitchFamily="18" charset="0"/>
                <a:cs typeface="Times New Roman" panose="02020603050405020304" pitchFamily="18" charset="0"/>
              </a:rPr>
              <a:t>	as</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dynamic</a:t>
            </a:r>
            <a:r>
              <a:rPr lang="en-US" sz="1600" dirty="0">
                <a:latin typeface="Times New Roman" panose="02020603050405020304" pitchFamily="18" charset="0"/>
                <a:cs typeface="Times New Roman" panose="02020603050405020304" pitchFamily="18" charset="0"/>
              </a:rPr>
              <a:t>, weakly typed, prototype-based and </a:t>
            </a:r>
            <a:r>
              <a:rPr lang="en-US" sz="1600" dirty="0" smtClean="0">
                <a:latin typeface="Times New Roman" panose="02020603050405020304" pitchFamily="18" charset="0"/>
                <a:cs typeface="Times New Roman" panose="02020603050405020304" pitchFamily="18" charset="0"/>
              </a:rPr>
              <a:t>a multi-paradigm language.</a:t>
            </a:r>
          </a:p>
          <a:p>
            <a:r>
              <a:rPr lang="sv-SE" sz="1600" b="1" dirty="0" smtClean="0">
                <a:latin typeface="Times New Roman" panose="02020603050405020304" pitchFamily="18" charset="0"/>
                <a:cs typeface="Times New Roman" panose="02020603050405020304" pitchFamily="18" charset="0"/>
              </a:rPr>
              <a:t>Scala ( open source, TypeSafe, 2004)  </a:t>
            </a:r>
          </a:p>
          <a:p>
            <a:r>
              <a:rPr lang="en-US" sz="1600" dirty="0" smtClean="0">
                <a:latin typeface="Times New Roman" panose="02020603050405020304" pitchFamily="18" charset="0"/>
                <a:cs typeface="Times New Roman" panose="02020603050405020304" pitchFamily="18" charset="0"/>
              </a:rPr>
              <a:t>	Scala</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is </a:t>
            </a:r>
            <a:r>
              <a:rPr lang="en-US" sz="1600" dirty="0">
                <a:latin typeface="Times New Roman" panose="02020603050405020304" pitchFamily="18" charset="0"/>
                <a:cs typeface="Times New Roman" panose="02020603050405020304" pitchFamily="18" charset="0"/>
              </a:rPr>
              <a:t>a </a:t>
            </a:r>
            <a:r>
              <a:rPr lang="en-US" sz="1600" dirty="0" smtClean="0">
                <a:latin typeface="Times New Roman" panose="02020603050405020304" pitchFamily="18" charset="0"/>
                <a:cs typeface="Times New Roman" panose="02020603050405020304" pitchFamily="18" charset="0"/>
              </a:rPr>
              <a:t>general-purpose programming </a:t>
            </a:r>
            <a:r>
              <a:rPr lang="en-US" sz="1600" dirty="0">
                <a:latin typeface="Times New Roman" panose="02020603050405020304" pitchFamily="18" charset="0"/>
                <a:cs typeface="Times New Roman" panose="02020603050405020304" pitchFamily="18" charset="0"/>
              </a:rPr>
              <a:t>language providing support for </a:t>
            </a:r>
            <a:r>
              <a:rPr lang="en-US" sz="1600" dirty="0" smtClean="0">
                <a:latin typeface="Times New Roman" panose="02020603050405020304" pitchFamily="18" charset="0"/>
                <a:cs typeface="Times New Roman" panose="02020603050405020304" pitchFamily="18" charset="0"/>
              </a:rPr>
              <a:t>object oriented and functional </a:t>
            </a:r>
            <a:r>
              <a:rPr lang="en-US" sz="1600" dirty="0">
                <a:latin typeface="Times New Roman" panose="02020603050405020304" pitchFamily="18" charset="0"/>
                <a:cs typeface="Times New Roman" panose="02020603050405020304" pitchFamily="18" charset="0"/>
              </a:rPr>
              <a:t>programming </a:t>
            </a:r>
            <a:r>
              <a:rPr lang="en-US" sz="1600" dirty="0" smtClean="0">
                <a:latin typeface="Times New Roman" panose="02020603050405020304" pitchFamily="18" charset="0"/>
                <a:cs typeface="Times New Roman" panose="02020603050405020304" pitchFamily="18" charset="0"/>
              </a:rPr>
              <a:t>and having </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 strong</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static</a:t>
            </a:r>
            <a:r>
              <a:rPr lang="en-US" sz="1600" dirty="0">
                <a:latin typeface="Times New Roman" panose="02020603050405020304" pitchFamily="18" charset="0"/>
                <a:cs typeface="Times New Roman" panose="02020603050405020304" pitchFamily="18" charset="0"/>
              </a:rPr>
              <a:t> type system. </a:t>
            </a:r>
            <a:endParaRPr lang="en-US" sz="1600" dirty="0" smtClean="0">
              <a:latin typeface="Times New Roman" panose="02020603050405020304" pitchFamily="18" charset="0"/>
              <a:cs typeface="Times New Roman" panose="02020603050405020304" pitchFamily="18" charset="0"/>
            </a:endParaRPr>
          </a:p>
          <a:p>
            <a:r>
              <a:rPr lang="sv-SE" sz="1600" b="1" dirty="0" smtClean="0">
                <a:latin typeface="Times New Roman" panose="02020603050405020304" pitchFamily="18" charset="0"/>
                <a:cs typeface="Times New Roman" panose="02020603050405020304" pitchFamily="18" charset="0"/>
              </a:rPr>
              <a:t>Lisp (open source,-,1958) and Prolog  (open source,-,1972)  </a:t>
            </a:r>
          </a:p>
          <a:p>
            <a:r>
              <a:rPr lang="sv-SE" sz="1600" dirty="0">
                <a:latin typeface="Times New Roman" panose="02020603050405020304" pitchFamily="18" charset="0"/>
                <a:cs typeface="Times New Roman" panose="02020603050405020304" pitchFamily="18" charset="0"/>
              </a:rPr>
              <a:t>	</a:t>
            </a:r>
            <a:r>
              <a:rPr lang="sv-SE" sz="1600" dirty="0" smtClean="0">
                <a:latin typeface="Times New Roman" panose="02020603050405020304" pitchFamily="18" charset="0"/>
                <a:cs typeface="Times New Roman" panose="02020603050405020304" pitchFamily="18" charset="0"/>
              </a:rPr>
              <a:t>Despite their strong earlier role in Artificial Intelligence, Prolog and Lisp are not commonly used for ML applications today.  </a:t>
            </a:r>
          </a:p>
        </p:txBody>
      </p:sp>
      <p:sp>
        <p:nvSpPr>
          <p:cNvPr id="3" name="TextBox 2"/>
          <p:cNvSpPr txBox="1"/>
          <p:nvPr/>
        </p:nvSpPr>
        <p:spPr>
          <a:xfrm>
            <a:off x="155575" y="51128"/>
            <a:ext cx="11689584" cy="461665"/>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Programming </a:t>
            </a:r>
            <a:r>
              <a:rPr lang="sv-SE" sz="2400" b="1" dirty="0" smtClean="0">
                <a:latin typeface="Times New Roman" panose="02020603050405020304" pitchFamily="18" charset="0"/>
                <a:cs typeface="Times New Roman" panose="02020603050405020304" pitchFamily="18" charset="0"/>
              </a:rPr>
              <a:t>Languages typically used for Machine Learning</a:t>
            </a:r>
            <a:endParaRPr lang="sv-SE"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661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3775" y="434606"/>
            <a:ext cx="10636663" cy="4985980"/>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Support for Distributed/Cloud Computing</a:t>
            </a:r>
          </a:p>
          <a:p>
            <a:endParaRPr lang="sv-SE" b="1"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Machine Learning is not only about algorithms. Essential aspects are:</a:t>
            </a:r>
          </a:p>
          <a:p>
            <a:pPr marL="342900" indent="-342900">
              <a:buFontTx/>
              <a:buChar char="-"/>
            </a:pPr>
            <a:r>
              <a:rPr lang="sv-SE" dirty="0">
                <a:latin typeface="Times New Roman" panose="02020603050405020304" pitchFamily="18" charset="0"/>
                <a:cs typeface="Times New Roman" panose="02020603050405020304" pitchFamily="18" charset="0"/>
              </a:rPr>
              <a:t>t</a:t>
            </a:r>
            <a:r>
              <a:rPr lang="sv-SE" dirty="0" smtClean="0">
                <a:latin typeface="Times New Roman" panose="02020603050405020304" pitchFamily="18" charset="0"/>
                <a:cs typeface="Times New Roman" panose="02020603050405020304" pitchFamily="18" charset="0"/>
              </a:rPr>
              <a:t>he access to relevant data and </a:t>
            </a:r>
          </a:p>
          <a:p>
            <a:pPr marL="342900" indent="-342900">
              <a:buFontTx/>
              <a:buChar char="-"/>
            </a:pPr>
            <a:r>
              <a:rPr lang="sv-SE" dirty="0">
                <a:latin typeface="Times New Roman" panose="02020603050405020304" pitchFamily="18" charset="0"/>
                <a:cs typeface="Times New Roman" panose="02020603050405020304" pitchFamily="18" charset="0"/>
              </a:rPr>
              <a:t>t</a:t>
            </a:r>
            <a:r>
              <a:rPr lang="sv-SE" dirty="0" smtClean="0">
                <a:latin typeface="Times New Roman" panose="02020603050405020304" pitchFamily="18" charset="0"/>
                <a:cs typeface="Times New Roman" panose="02020603050405020304" pitchFamily="18" charset="0"/>
              </a:rPr>
              <a:t>he access to necessary computational resources.</a:t>
            </a:r>
          </a:p>
          <a:p>
            <a:endParaRPr lang="sv-SE"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As a consequence a natural basis for Machine Learning systems are the systems</a:t>
            </a:r>
          </a:p>
          <a:p>
            <a:r>
              <a:rPr lang="sv-SE" dirty="0" smtClean="0">
                <a:latin typeface="Times New Roman" panose="02020603050405020304" pitchFamily="18" charset="0"/>
                <a:cs typeface="Times New Roman" panose="02020603050405020304" pitchFamily="18" charset="0"/>
              </a:rPr>
              <a:t>for distributed/cloud computing provided by all major Software related companies.</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The standard classification of Cloud functionalities are:</a:t>
            </a:r>
          </a:p>
          <a:p>
            <a:pPr marL="342900" indent="-342900">
              <a:buFontTx/>
              <a:buChar char="-"/>
            </a:pPr>
            <a:r>
              <a:rPr lang="sv-SE" dirty="0" smtClean="0">
                <a:latin typeface="Times New Roman" panose="02020603050405020304" pitchFamily="18" charset="0"/>
                <a:cs typeface="Times New Roman" panose="02020603050405020304" pitchFamily="18" charset="0"/>
              </a:rPr>
              <a:t>SAAS (Software as a service)  - end user oriented</a:t>
            </a:r>
          </a:p>
          <a:p>
            <a:pPr marL="342900" indent="-342900">
              <a:buFontTx/>
              <a:buChar char="-"/>
            </a:pPr>
            <a:r>
              <a:rPr lang="sv-SE" dirty="0" smtClean="0">
                <a:latin typeface="Times New Roman" panose="02020603050405020304" pitchFamily="18" charset="0"/>
                <a:cs typeface="Times New Roman" panose="02020603050405020304" pitchFamily="18" charset="0"/>
              </a:rPr>
              <a:t>PAAS (Platform as a service) </a:t>
            </a:r>
            <a:r>
              <a:rPr lang="en-SE" dirty="0" smtClean="0">
                <a:latin typeface="Times New Roman" panose="02020603050405020304" pitchFamily="18" charset="0"/>
                <a:cs typeface="Times New Roman" panose="02020603050405020304" pitchFamily="18" charset="0"/>
              </a:rPr>
              <a:t>–</a:t>
            </a:r>
            <a:r>
              <a:rPr lang="sv-SE" dirty="0" smtClean="0">
                <a:latin typeface="Times New Roman" panose="02020603050405020304" pitchFamily="18" charset="0"/>
                <a:cs typeface="Times New Roman" panose="02020603050405020304" pitchFamily="18" charset="0"/>
              </a:rPr>
              <a:t> developer oriented</a:t>
            </a:r>
          </a:p>
          <a:p>
            <a:pPr marL="342900" indent="-342900">
              <a:buFontTx/>
              <a:buChar char="-"/>
            </a:pPr>
            <a:r>
              <a:rPr lang="sv-SE" dirty="0" smtClean="0">
                <a:latin typeface="Times New Roman" panose="02020603050405020304" pitchFamily="18" charset="0"/>
                <a:cs typeface="Times New Roman" panose="02020603050405020304" pitchFamily="18" charset="0"/>
              </a:rPr>
              <a:t>IAAS (Infrastructure as a service).</a:t>
            </a:r>
          </a:p>
          <a:p>
            <a:pPr marL="342900" indent="-342900">
              <a:buFontTx/>
              <a:buChar char="-"/>
            </a:pPr>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A strong recent development trend is the augmentation of Cloud services with components for support</a:t>
            </a:r>
          </a:p>
          <a:p>
            <a:r>
              <a:rPr lang="sv-SE" dirty="0" smtClean="0">
                <a:latin typeface="Times New Roman" panose="02020603050405020304" pitchFamily="18" charset="0"/>
                <a:cs typeface="Times New Roman" panose="02020603050405020304" pitchFamily="18" charset="0"/>
              </a:rPr>
              <a:t>of Machine Learning.</a:t>
            </a:r>
          </a:p>
          <a:p>
            <a:pPr marL="342900" indent="-342900">
              <a:buFontTx/>
              <a:buChar char="-"/>
            </a:pPr>
            <a:endParaRPr lang="sv-SE"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2019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567" y="270705"/>
            <a:ext cx="5765553" cy="461665"/>
          </a:xfrm>
          <a:prstGeom prst="rect">
            <a:avLst/>
          </a:prstGeom>
          <a:noFill/>
        </p:spPr>
        <p:txBody>
          <a:bodyPr wrap="none" rtlCol="0">
            <a:spAutoFit/>
          </a:bodyPr>
          <a:lstStyle/>
          <a:p>
            <a:r>
              <a:rPr lang="sv-SE" sz="2400" b="1" dirty="0" smtClean="0">
                <a:latin typeface="Times New Roman" panose="02020603050405020304" pitchFamily="18" charset="0"/>
                <a:cs typeface="Times New Roman" panose="02020603050405020304" pitchFamily="18" charset="0"/>
              </a:rPr>
              <a:t>Support for Distributed/Cloud Computing</a:t>
            </a:r>
            <a:endParaRPr lang="en-US" sz="2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98197" y="963249"/>
            <a:ext cx="11155845" cy="5909310"/>
          </a:xfrm>
          <a:prstGeom prst="rect">
            <a:avLst/>
          </a:prstGeom>
          <a:noFill/>
        </p:spPr>
        <p:txBody>
          <a:bodyPr wrap="square" rtlCol="0">
            <a:spAutoFit/>
          </a:bodyPr>
          <a:lstStyle/>
          <a:p>
            <a:r>
              <a:rPr lang="sv-SE" b="1" dirty="0">
                <a:latin typeface="Times New Roman" panose="02020603050405020304" pitchFamily="18" charset="0"/>
                <a:cs typeface="Times New Roman" panose="02020603050405020304" pitchFamily="18" charset="0"/>
              </a:rPr>
              <a:t>Apple iCloud (2011)</a:t>
            </a:r>
          </a:p>
          <a:p>
            <a:r>
              <a:rPr lang="sv-SE"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iCloud is a cloud storage and cloud computing service</a:t>
            </a:r>
            <a:endParaRPr lang="sv-SE" dirty="0">
              <a:latin typeface="Times New Roman" panose="02020603050405020304" pitchFamily="18" charset="0"/>
              <a:cs typeface="Times New Roman" panose="02020603050405020304" pitchFamily="18" charset="0"/>
            </a:endParaRPr>
          </a:p>
          <a:p>
            <a:r>
              <a:rPr lang="sv-SE" b="1" dirty="0" smtClean="0">
                <a:latin typeface="Times New Roman" panose="02020603050405020304" pitchFamily="18" charset="0"/>
                <a:cs typeface="Times New Roman" panose="02020603050405020304" pitchFamily="18" charset="0"/>
              </a:rPr>
              <a:t>Microsoft Azure (2010)</a:t>
            </a:r>
          </a:p>
          <a:p>
            <a:r>
              <a:rPr lang="sv-SE"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Microsoft </a:t>
            </a:r>
            <a:r>
              <a:rPr lang="en-US" dirty="0" err="1" smtClean="0">
                <a:latin typeface="Times New Roman" panose="02020603050405020304" pitchFamily="18" charset="0"/>
                <a:cs typeface="Times New Roman" panose="02020603050405020304" pitchFamily="18" charset="0"/>
              </a:rPr>
              <a:t>Azur</a:t>
            </a:r>
            <a:r>
              <a:rPr lang="en-US" dirty="0" smtClean="0">
                <a:latin typeface="Times New Roman" panose="02020603050405020304" pitchFamily="18" charset="0"/>
                <a:cs typeface="Times New Roman" panose="02020603050405020304" pitchFamily="18" charset="0"/>
              </a:rPr>
              <a:t> is </a:t>
            </a:r>
            <a:r>
              <a:rPr lang="en-US" dirty="0">
                <a:latin typeface="Times New Roman" panose="02020603050405020304" pitchFamily="18" charset="0"/>
                <a:cs typeface="Times New Roman" panose="02020603050405020304" pitchFamily="18" charset="0"/>
              </a:rPr>
              <a:t>a cloud computing service created by </a:t>
            </a:r>
            <a:r>
              <a:rPr lang="en-US" dirty="0" smtClean="0">
                <a:latin typeface="Times New Roman" panose="02020603050405020304" pitchFamily="18" charset="0"/>
                <a:cs typeface="Times New Roman" panose="02020603050405020304" pitchFamily="18" charset="0"/>
              </a:rPr>
              <a:t>Microsoft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building, testing, deploying, and </a:t>
            </a:r>
            <a:r>
              <a:rPr lang="en-US" dirty="0" smtClean="0">
                <a:latin typeface="Times New Roman" panose="02020603050405020304" pitchFamily="18" charset="0"/>
                <a:cs typeface="Times New Roman" panose="02020603050405020304" pitchFamily="18" charset="0"/>
              </a:rPr>
              <a:t>	managing applications </a:t>
            </a:r>
            <a:r>
              <a:rPr lang="en-US" dirty="0">
                <a:latin typeface="Times New Roman" panose="02020603050405020304" pitchFamily="18" charset="0"/>
                <a:cs typeface="Times New Roman" panose="02020603050405020304" pitchFamily="18" charset="0"/>
              </a:rPr>
              <a:t>and services through Microsoft-managed data centers. It provides software as a </a:t>
            </a:r>
            <a:r>
              <a:rPr lang="en-US" dirty="0" smtClean="0">
                <a:latin typeface="Times New Roman" panose="02020603050405020304" pitchFamily="18" charset="0"/>
                <a:cs typeface="Times New Roman" panose="02020603050405020304" pitchFamily="18" charset="0"/>
              </a:rPr>
              <a:t>	service </a:t>
            </a:r>
            <a:r>
              <a:rPr lang="en-US" dirty="0">
                <a:latin typeface="Times New Roman" panose="02020603050405020304" pitchFamily="18" charset="0"/>
                <a:cs typeface="Times New Roman" panose="02020603050405020304" pitchFamily="18" charset="0"/>
              </a:rPr>
              <a:t>(SaaS</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platform </a:t>
            </a:r>
            <a:r>
              <a:rPr lang="en-US" dirty="0">
                <a:latin typeface="Times New Roman" panose="02020603050405020304" pitchFamily="18" charset="0"/>
                <a:cs typeface="Times New Roman" panose="02020603050405020304" pitchFamily="18" charset="0"/>
              </a:rPr>
              <a:t>as a service (PaaS) and infrastructure as a service (</a:t>
            </a:r>
            <a:r>
              <a:rPr lang="en-US" dirty="0" smtClean="0">
                <a:latin typeface="Times New Roman" panose="02020603050405020304" pitchFamily="18" charset="0"/>
                <a:cs typeface="Times New Roman" panose="02020603050405020304" pitchFamily="18" charset="0"/>
              </a:rPr>
              <a:t>IaaS).</a:t>
            </a:r>
          </a:p>
          <a:p>
            <a:r>
              <a:rPr lang="sv-SE" b="1" dirty="0" smtClean="0">
                <a:latin typeface="Times New Roman" panose="02020603050405020304" pitchFamily="18" charset="0"/>
                <a:cs typeface="Times New Roman" panose="02020603050405020304" pitchFamily="18" charset="0"/>
              </a:rPr>
              <a:t>Amazon </a:t>
            </a:r>
            <a:r>
              <a:rPr lang="sv-SE" b="1" dirty="0">
                <a:latin typeface="Times New Roman" panose="02020603050405020304" pitchFamily="18" charset="0"/>
                <a:cs typeface="Times New Roman" panose="02020603050405020304" pitchFamily="18" charset="0"/>
              </a:rPr>
              <a:t>Webservices  </a:t>
            </a:r>
            <a:r>
              <a:rPr lang="sv-SE" b="1" dirty="0" smtClean="0">
                <a:latin typeface="Times New Roman" panose="02020603050405020304" pitchFamily="18" charset="0"/>
                <a:cs typeface="Times New Roman" panose="02020603050405020304" pitchFamily="18" charset="0"/>
              </a:rPr>
              <a:t>(2006)</a:t>
            </a:r>
          </a:p>
          <a:p>
            <a:r>
              <a:rPr lang="sv-SE"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Amazon Web Services (AWS) </a:t>
            </a:r>
            <a:r>
              <a:rPr lang="en-US" dirty="0" smtClean="0">
                <a:latin typeface="Times New Roman" panose="02020603050405020304" pitchFamily="18" charset="0"/>
                <a:cs typeface="Times New Roman" panose="02020603050405020304" pitchFamily="18" charset="0"/>
              </a:rPr>
              <a:t>provides</a:t>
            </a:r>
            <a:r>
              <a:rPr lang="en-US" dirty="0">
                <a:latin typeface="Times New Roman" panose="02020603050405020304" pitchFamily="18" charset="0"/>
                <a:cs typeface="Times New Roman" panose="02020603050405020304" pitchFamily="18" charset="0"/>
              </a:rPr>
              <a:t> on-demand cloud </a:t>
            </a:r>
            <a:r>
              <a:rPr lang="en-US" dirty="0" smtClean="0">
                <a:latin typeface="Times New Roman" panose="02020603050405020304" pitchFamily="18" charset="0"/>
                <a:cs typeface="Times New Roman" panose="02020603050405020304" pitchFamily="18" charset="0"/>
              </a:rPr>
              <a:t>computing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platforms</a:t>
            </a:r>
            <a:r>
              <a:rPr lang="en-US" dirty="0">
                <a:latin typeface="Times New Roman" panose="02020603050405020304" pitchFamily="18" charset="0"/>
                <a:cs typeface="Times New Roman" panose="02020603050405020304" pitchFamily="18" charset="0"/>
              </a:rPr>
              <a:t> to </a:t>
            </a:r>
            <a:r>
              <a:rPr lang="en-US" dirty="0" smtClean="0">
                <a:latin typeface="Times New Roman" panose="02020603050405020304" pitchFamily="18" charset="0"/>
                <a:cs typeface="Times New Roman" panose="02020603050405020304" pitchFamily="18" charset="0"/>
              </a:rPr>
              <a:t>individuals and 	enterprises, </a:t>
            </a:r>
            <a:r>
              <a:rPr lang="en-US" dirty="0">
                <a:latin typeface="Times New Roman" panose="02020603050405020304" pitchFamily="18" charset="0"/>
                <a:cs typeface="Times New Roman" panose="02020603050405020304" pitchFamily="18" charset="0"/>
              </a:rPr>
              <a:t>on a metered pay-as-you-go </a:t>
            </a:r>
            <a:r>
              <a:rPr lang="en-US" dirty="0" smtClean="0">
                <a:latin typeface="Times New Roman" panose="02020603050405020304" pitchFamily="18" charset="0"/>
                <a:cs typeface="Times New Roman" panose="02020603050405020304" pitchFamily="18" charset="0"/>
              </a:rPr>
              <a:t>basis.</a:t>
            </a:r>
            <a:endParaRPr lang="sv-SE" dirty="0">
              <a:latin typeface="Times New Roman" panose="02020603050405020304" pitchFamily="18" charset="0"/>
              <a:cs typeface="Times New Roman" panose="02020603050405020304" pitchFamily="18" charset="0"/>
            </a:endParaRPr>
          </a:p>
          <a:p>
            <a:r>
              <a:rPr lang="sv-SE" b="1" dirty="0" smtClean="0">
                <a:latin typeface="Times New Roman" panose="02020603050405020304" pitchFamily="18" charset="0"/>
                <a:cs typeface="Times New Roman" panose="02020603050405020304" pitchFamily="18" charset="0"/>
              </a:rPr>
              <a:t>SAP </a:t>
            </a:r>
            <a:r>
              <a:rPr lang="sv-SE" b="1" dirty="0">
                <a:latin typeface="Times New Roman" panose="02020603050405020304" pitchFamily="18" charset="0"/>
                <a:cs typeface="Times New Roman" panose="02020603050405020304" pitchFamily="18" charset="0"/>
              </a:rPr>
              <a:t>Leonardo  </a:t>
            </a:r>
            <a:r>
              <a:rPr lang="sv-SE" b="1" dirty="0" smtClean="0">
                <a:latin typeface="Times New Roman" panose="02020603050405020304" pitchFamily="18" charset="0"/>
                <a:cs typeface="Times New Roman" panose="02020603050405020304" pitchFamily="18" charset="0"/>
              </a:rPr>
              <a:t>(2012/2017) </a:t>
            </a:r>
          </a:p>
          <a:p>
            <a:r>
              <a:rPr lang="en-US" dirty="0" smtClean="0">
                <a:latin typeface="Times New Roman" panose="02020603050405020304" pitchFamily="18" charset="0"/>
                <a:cs typeface="Times New Roman" panose="02020603050405020304" pitchFamily="18" charset="0"/>
              </a:rPr>
              <a:t>	SAP Leonardo is an extension of the SAP </a:t>
            </a:r>
            <a:r>
              <a:rPr lang="en-US" dirty="0">
                <a:latin typeface="Times New Roman" panose="02020603050405020304" pitchFamily="18" charset="0"/>
                <a:cs typeface="Times New Roman" panose="02020603050405020304" pitchFamily="18" charset="0"/>
              </a:rPr>
              <a:t>Cloud </a:t>
            </a:r>
            <a:r>
              <a:rPr lang="en-US" dirty="0" smtClean="0">
                <a:latin typeface="Times New Roman" panose="02020603050405020304" pitchFamily="18" charset="0"/>
                <a:cs typeface="Times New Roman" panose="02020603050405020304" pitchFamily="18" charset="0"/>
              </a:rPr>
              <a:t>Platform: a</a:t>
            </a:r>
            <a:r>
              <a:rPr lang="en-US" dirty="0">
                <a:latin typeface="Times New Roman" panose="02020603050405020304" pitchFamily="18" charset="0"/>
                <a:cs typeface="Times New Roman" panose="02020603050405020304" pitchFamily="18" charset="0"/>
              </a:rPr>
              <a:t> platform as a service developed by SAP SE for </a:t>
            </a:r>
            <a:r>
              <a:rPr lang="en-US" dirty="0" smtClean="0">
                <a:latin typeface="Times New Roman" panose="02020603050405020304" pitchFamily="18" charset="0"/>
                <a:cs typeface="Times New Roman" panose="02020603050405020304" pitchFamily="18" charset="0"/>
              </a:rPr>
              <a:t>	creating </a:t>
            </a:r>
            <a:r>
              <a:rPr lang="en-US" dirty="0">
                <a:latin typeface="Times New Roman" panose="02020603050405020304" pitchFamily="18" charset="0"/>
                <a:cs typeface="Times New Roman" panose="02020603050405020304" pitchFamily="18" charset="0"/>
              </a:rPr>
              <a:t>new applications or extending existing applications in a secure cloud computing environment </a:t>
            </a:r>
            <a:r>
              <a:rPr lang="en-US" dirty="0" smtClean="0">
                <a:latin typeface="Times New Roman" panose="02020603050405020304" pitchFamily="18" charset="0"/>
                <a:cs typeface="Times New Roman" panose="02020603050405020304" pitchFamily="18" charset="0"/>
              </a:rPr>
              <a:t>	managed </a:t>
            </a:r>
            <a:r>
              <a:rPr lang="en-US" dirty="0">
                <a:latin typeface="Times New Roman" panose="02020603050405020304" pitchFamily="18" charset="0"/>
                <a:cs typeface="Times New Roman" panose="02020603050405020304" pitchFamily="18" charset="0"/>
              </a:rPr>
              <a:t>by </a:t>
            </a:r>
            <a:r>
              <a:rPr lang="en-US" dirty="0" smtClean="0">
                <a:latin typeface="Times New Roman" panose="02020603050405020304" pitchFamily="18" charset="0"/>
                <a:cs typeface="Times New Roman" panose="02020603050405020304" pitchFamily="18" charset="0"/>
              </a:rPr>
              <a:t>SAP.</a:t>
            </a:r>
          </a:p>
          <a:p>
            <a:r>
              <a:rPr lang="sv-SE" b="1" dirty="0">
                <a:latin typeface="Times New Roman" panose="02020603050405020304" pitchFamily="18" charset="0"/>
                <a:cs typeface="Times New Roman" panose="02020603050405020304" pitchFamily="18" charset="0"/>
              </a:rPr>
              <a:t>Apache Spark (2014)</a:t>
            </a:r>
          </a:p>
          <a:p>
            <a:r>
              <a:rPr lang="en-US" dirty="0">
                <a:latin typeface="Times New Roman" panose="02020603050405020304" pitchFamily="18" charset="0"/>
                <a:cs typeface="Times New Roman" panose="02020603050405020304" pitchFamily="18" charset="0"/>
              </a:rPr>
              <a:t>	Apache Spark is an open-source distributed general-purpose cluster-computing framework. Spark provides 	an interface for programming entire clusters with implicit data parallelism and fault tolerance</a:t>
            </a:r>
            <a:r>
              <a:rPr lang="en-US" dirty="0" smtClean="0">
                <a:latin typeface="Times New Roman" panose="02020603050405020304" pitchFamily="18" charset="0"/>
                <a:cs typeface="Times New Roman" panose="02020603050405020304" pitchFamily="18" charset="0"/>
              </a:rPr>
              <a:t>.</a:t>
            </a:r>
          </a:p>
          <a:p>
            <a:r>
              <a:rPr lang="sv-SE" b="1" dirty="0">
                <a:latin typeface="Times New Roman" panose="02020603050405020304" pitchFamily="18" charset="0"/>
                <a:cs typeface="Times New Roman" panose="02020603050405020304" pitchFamily="18" charset="0"/>
              </a:rPr>
              <a:t>Hadoop MapReduce (2011)</a:t>
            </a:r>
          </a:p>
          <a:p>
            <a:r>
              <a:rPr lang="en-US" dirty="0">
                <a:latin typeface="Times New Roman" panose="02020603050405020304" pitchFamily="18" charset="0"/>
                <a:cs typeface="Times New Roman" panose="02020603050405020304" pitchFamily="18" charset="0"/>
              </a:rPr>
              <a:t>	Hadoop </a:t>
            </a:r>
            <a:r>
              <a:rPr lang="en-US" dirty="0" err="1">
                <a:latin typeface="Times New Roman" panose="02020603050405020304" pitchFamily="18" charset="0"/>
                <a:cs typeface="Times New Roman" panose="02020603050405020304" pitchFamily="18" charset="0"/>
              </a:rPr>
              <a:t>MapReduce</a:t>
            </a:r>
            <a:r>
              <a:rPr lang="en-US" dirty="0">
                <a:latin typeface="Times New Roman" panose="02020603050405020304" pitchFamily="18" charset="0"/>
                <a:cs typeface="Times New Roman" panose="02020603050405020304" pitchFamily="18" charset="0"/>
              </a:rPr>
              <a:t> is a collection of open-source software utilities that facilitate using a network of many 	computers to solve problems involving massive amounts of data and computation. It provides a software 	framework for distributed storage and processing of big data using the </a:t>
            </a:r>
            <a:r>
              <a:rPr lang="en-US" dirty="0" err="1">
                <a:latin typeface="Times New Roman" panose="02020603050405020304" pitchFamily="18" charset="0"/>
                <a:cs typeface="Times New Roman" panose="02020603050405020304" pitchFamily="18" charset="0"/>
              </a:rPr>
              <a:t>MapReduce</a:t>
            </a:r>
            <a:r>
              <a:rPr lang="en-US" dirty="0">
                <a:latin typeface="Times New Roman" panose="02020603050405020304" pitchFamily="18" charset="0"/>
                <a:cs typeface="Times New Roman" panose="02020603050405020304" pitchFamily="18" charset="0"/>
              </a:rPr>
              <a:t> programming model.</a:t>
            </a:r>
            <a:endParaRPr lang="sv-SE" dirty="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1779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71407"/>
            <a:ext cx="12191999" cy="7048083"/>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APIs, Software Libraries and other software development </a:t>
            </a:r>
            <a:r>
              <a:rPr lang="sv-SE" sz="2400" b="1" dirty="0" smtClean="0">
                <a:latin typeface="Times New Roman" panose="02020603050405020304" pitchFamily="18" charset="0"/>
                <a:cs typeface="Times New Roman" panose="02020603050405020304" pitchFamily="18" charset="0"/>
              </a:rPr>
              <a:t>enablers</a:t>
            </a:r>
          </a:p>
          <a:p>
            <a:endParaRPr lang="sv-SE" sz="2400" b="1" dirty="0" smtClean="0">
              <a:latin typeface="Times New Roman" panose="02020603050405020304" pitchFamily="18" charset="0"/>
              <a:cs typeface="Times New Roman" panose="02020603050405020304" pitchFamily="18" charset="0"/>
            </a:endParaRPr>
          </a:p>
          <a:p>
            <a:endParaRPr lang="sv-SE" sz="1600" b="1" dirty="0">
              <a:latin typeface="Times New Roman" panose="02020603050405020304" pitchFamily="18" charset="0"/>
              <a:cs typeface="Times New Roman" panose="02020603050405020304" pitchFamily="18" charset="0"/>
            </a:endParaRPr>
          </a:p>
          <a:p>
            <a:r>
              <a:rPr lang="sv-SE" sz="1600" dirty="0" smtClean="0">
                <a:latin typeface="Times New Roman" panose="02020603050405020304" pitchFamily="18" charset="0"/>
                <a:cs typeface="Times New Roman" panose="02020603050405020304" pitchFamily="18" charset="0"/>
              </a:rPr>
              <a:t>More typically than starting from scratch, development projects of Machine Learning Systems utilize the support from the fast growing and already extensive set of  software development enablers that facilitate the combined use of many languages, libraries and other resources. </a:t>
            </a:r>
          </a:p>
          <a:p>
            <a:endParaRPr lang="sv-SE" sz="1600" b="1" dirty="0">
              <a:latin typeface="Times New Roman" panose="02020603050405020304" pitchFamily="18" charset="0"/>
              <a:cs typeface="Times New Roman" panose="02020603050405020304" pitchFamily="18" charset="0"/>
            </a:endParaRPr>
          </a:p>
          <a:p>
            <a:r>
              <a:rPr lang="sv-SE" sz="1600" dirty="0" smtClean="0">
                <a:latin typeface="Times New Roman" panose="02020603050405020304" pitchFamily="18" charset="0"/>
                <a:cs typeface="Times New Roman" panose="02020603050405020304" pitchFamily="18" charset="0"/>
              </a:rPr>
              <a:t>Apart from the programming languages, the enablers can be classified as follows:</a:t>
            </a:r>
          </a:p>
          <a:p>
            <a:pPr marL="285750" indent="-285750">
              <a:buFontTx/>
              <a:buChar char="-"/>
            </a:pPr>
            <a:r>
              <a:rPr lang="sv-SE" sz="1600" b="1" dirty="0" smtClean="0">
                <a:latin typeface="Times New Roman" panose="02020603050405020304" pitchFamily="18" charset="0"/>
                <a:cs typeface="Times New Roman" panose="02020603050405020304" pitchFamily="18" charset="0"/>
              </a:rPr>
              <a:t>Software Libraries: </a:t>
            </a:r>
            <a:r>
              <a:rPr lang="sv-SE" sz="1600" dirty="0" smtClean="0">
                <a:latin typeface="Times New Roman" panose="02020603050405020304" pitchFamily="18" charset="0"/>
                <a:cs typeface="Times New Roman" panose="02020603050405020304" pitchFamily="18" charset="0"/>
              </a:rPr>
              <a:t>subroutines for  important algorithms and functions for targeted application areas</a:t>
            </a:r>
          </a:p>
          <a:p>
            <a:pPr marL="285750" indent="-285750">
              <a:buFontTx/>
              <a:buChar char="-"/>
            </a:pPr>
            <a:r>
              <a:rPr lang="en-US" sz="1600" b="1" dirty="0" smtClean="0">
                <a:latin typeface="Times New Roman" panose="02020603050405020304" pitchFamily="18" charset="0"/>
                <a:cs typeface="Times New Roman" panose="02020603050405020304" pitchFamily="18" charset="0"/>
              </a:rPr>
              <a:t>Application </a:t>
            </a:r>
            <a:r>
              <a:rPr lang="en-US" sz="1600" b="1" dirty="0">
                <a:latin typeface="Times New Roman" panose="02020603050405020304" pitchFamily="18" charset="0"/>
                <a:cs typeface="Times New Roman" panose="02020603050405020304" pitchFamily="18" charset="0"/>
              </a:rPr>
              <a:t>Programming </a:t>
            </a:r>
            <a:r>
              <a:rPr lang="en-US" sz="1600" b="1" dirty="0" smtClean="0">
                <a:latin typeface="Times New Roman" panose="02020603050405020304" pitchFamily="18" charset="0"/>
                <a:cs typeface="Times New Roman" panose="02020603050405020304" pitchFamily="18" charset="0"/>
              </a:rPr>
              <a:t>Interfaces (APIs):</a:t>
            </a:r>
            <a:r>
              <a:rPr lang="en-US" sz="1600" dirty="0">
                <a:latin typeface="Times New Roman" panose="02020603050405020304" pitchFamily="18" charset="0"/>
                <a:cs typeface="Times New Roman" panose="02020603050405020304" pitchFamily="18" charset="0"/>
              </a:rPr>
              <a:t> This term refers to the “face” of the </a:t>
            </a:r>
            <a:r>
              <a:rPr lang="en-US" sz="1600" dirty="0" smtClean="0">
                <a:latin typeface="Times New Roman" panose="02020603050405020304" pitchFamily="18" charset="0"/>
                <a:cs typeface="Times New Roman" panose="02020603050405020304" pitchFamily="18" charset="0"/>
              </a:rPr>
              <a:t>library. An API is the logical </a:t>
            </a:r>
            <a:r>
              <a:rPr lang="en-US" sz="1600" dirty="0">
                <a:latin typeface="Times New Roman" panose="02020603050405020304" pitchFamily="18" charset="0"/>
                <a:cs typeface="Times New Roman" panose="02020603050405020304" pitchFamily="18" charset="0"/>
              </a:rPr>
              <a:t>representation of what is in the library, and the relevant documentation that explains what the programmer can do with the library</a:t>
            </a:r>
            <a:r>
              <a:rPr lang="en-US" sz="1600" dirty="0" smtClean="0">
                <a:latin typeface="Times New Roman" panose="02020603050405020304" pitchFamily="18" charset="0"/>
                <a:cs typeface="Times New Roman" panose="02020603050405020304" pitchFamily="18" charset="0"/>
              </a:rPr>
              <a:t>.</a:t>
            </a:r>
            <a:endParaRPr lang="sv-SE" sz="1600" b="1" dirty="0">
              <a:latin typeface="Times New Roman" panose="02020603050405020304" pitchFamily="18" charset="0"/>
              <a:cs typeface="Times New Roman" panose="02020603050405020304" pitchFamily="18" charset="0"/>
            </a:endParaRPr>
          </a:p>
          <a:p>
            <a:pPr marL="285750" indent="-285750">
              <a:buFontTx/>
              <a:buChar char="-"/>
            </a:pPr>
            <a:r>
              <a:rPr lang="sv-SE" sz="1600" b="1" dirty="0">
                <a:latin typeface="Times New Roman" panose="02020603050405020304" pitchFamily="18" charset="0"/>
                <a:cs typeface="Times New Roman" panose="02020603050405020304" pitchFamily="18" charset="0"/>
              </a:rPr>
              <a:t>Integrated Development Environments (IDEs) </a:t>
            </a:r>
            <a:r>
              <a:rPr lang="en-US" sz="1600" b="1" dirty="0">
                <a:latin typeface="Times New Roman" panose="02020603050405020304" pitchFamily="18" charset="0"/>
                <a:cs typeface="Times New Roman" panose="02020603050405020304" pitchFamily="18" charset="0"/>
              </a:rPr>
              <a:t>IDE: </a:t>
            </a:r>
            <a:r>
              <a:rPr lang="en-US" sz="1600" dirty="0">
                <a:latin typeface="Times New Roman" panose="02020603050405020304" pitchFamily="18" charset="0"/>
                <a:cs typeface="Times New Roman" panose="02020603050405020304" pitchFamily="18" charset="0"/>
              </a:rPr>
              <a:t>The IDE is an application which helps during the process of writing the code itself by automating many useful processes such as debugging, refactoring, code generation, </a:t>
            </a:r>
            <a:r>
              <a:rPr lang="en-US" sz="1600" dirty="0" smtClean="0">
                <a:latin typeface="Times New Roman" panose="02020603050405020304" pitchFamily="18" charset="0"/>
                <a:cs typeface="Times New Roman" panose="02020603050405020304" pitchFamily="18" charset="0"/>
              </a:rPr>
              <a:t>etc.</a:t>
            </a:r>
            <a:endParaRPr lang="sv-SE" sz="1600" dirty="0">
              <a:latin typeface="Times New Roman" panose="02020603050405020304" pitchFamily="18" charset="0"/>
              <a:cs typeface="Times New Roman" panose="02020603050405020304" pitchFamily="18" charset="0"/>
            </a:endParaRPr>
          </a:p>
          <a:p>
            <a:pPr marL="285750" indent="-285750">
              <a:buFontTx/>
              <a:buChar char="-"/>
            </a:pPr>
            <a:r>
              <a:rPr lang="en-US" sz="1600" b="1" dirty="0" smtClean="0">
                <a:latin typeface="Times New Roman" panose="02020603050405020304" pitchFamily="18" charset="0"/>
                <a:cs typeface="Times New Roman" panose="02020603050405020304" pitchFamily="18" charset="0"/>
              </a:rPr>
              <a:t>Software </a:t>
            </a:r>
            <a:r>
              <a:rPr lang="en-US" sz="1600" b="1" dirty="0">
                <a:latin typeface="Times New Roman" panose="02020603050405020304" pitchFamily="18" charset="0"/>
                <a:cs typeface="Times New Roman" panose="02020603050405020304" pitchFamily="18" charset="0"/>
              </a:rPr>
              <a:t>Development </a:t>
            </a:r>
            <a:r>
              <a:rPr lang="en-US" sz="1600" b="1" dirty="0" smtClean="0">
                <a:latin typeface="Times New Roman" panose="02020603050405020304" pitchFamily="18" charset="0"/>
                <a:cs typeface="Times New Roman" panose="02020603050405020304" pitchFamily="18" charset="0"/>
              </a:rPr>
              <a:t>Kits (SDKs): </a:t>
            </a: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complete kit of software development tools for a specific platform. This “kit” can include all sorts of things such as: Libraries, APIs, IDEs, Documentation, </a:t>
            </a:r>
            <a:r>
              <a:rPr lang="en-US" sz="1600" dirty="0" smtClean="0">
                <a:latin typeface="Times New Roman" panose="02020603050405020304" pitchFamily="18" charset="0"/>
                <a:cs typeface="Times New Roman" panose="02020603050405020304" pitchFamily="18" charset="0"/>
              </a:rPr>
              <a:t>etc.</a:t>
            </a:r>
          </a:p>
          <a:p>
            <a:pPr marL="285750" indent="-285750">
              <a:buFontTx/>
              <a:buChar char="-"/>
            </a:pPr>
            <a:r>
              <a:rPr lang="en-US" sz="1600" b="1" dirty="0" smtClean="0">
                <a:latin typeface="Times New Roman" panose="02020603050405020304" pitchFamily="18" charset="0"/>
                <a:cs typeface="Times New Roman" panose="02020603050405020304" pitchFamily="18" charset="0"/>
              </a:rPr>
              <a:t>Frameworks:</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framework is a generic structure that provides a skeleton architecture with which specific software can be implemented. The abstraction allows for common design patterns to be easily reused while still allowing the specific details to be left to the developers. </a:t>
            </a:r>
            <a:endParaRPr lang="en-US" sz="1600" dirty="0" smtClean="0">
              <a:latin typeface="Times New Roman" panose="02020603050405020304" pitchFamily="18" charset="0"/>
              <a:cs typeface="Times New Roman" panose="02020603050405020304" pitchFamily="18" charset="0"/>
            </a:endParaRPr>
          </a:p>
          <a:p>
            <a:endParaRPr lang="sv-SE" sz="1600" dirty="0" smtClean="0">
              <a:latin typeface="Times New Roman" panose="02020603050405020304" pitchFamily="18" charset="0"/>
              <a:cs typeface="Times New Roman" panose="02020603050405020304" pitchFamily="18" charset="0"/>
            </a:endParaRPr>
          </a:p>
          <a:p>
            <a:r>
              <a:rPr lang="sv-SE" sz="1600" dirty="0" smtClean="0">
                <a:latin typeface="Times New Roman" panose="02020603050405020304" pitchFamily="18" charset="0"/>
                <a:cs typeface="Times New Roman" panose="02020603050405020304" pitchFamily="18" charset="0"/>
              </a:rPr>
              <a:t>It is NOT a priority of this lecture to classify enablers of Machine Leaning System development projects according to the above categories. The borderlines between the categories are typically somewhat blurred in the currently ongoing  intensive development phase.</a:t>
            </a:r>
          </a:p>
          <a:p>
            <a:endParaRPr lang="sv-SE" sz="1600" dirty="0">
              <a:latin typeface="Times New Roman" panose="02020603050405020304" pitchFamily="18" charset="0"/>
              <a:cs typeface="Times New Roman" panose="02020603050405020304" pitchFamily="18" charset="0"/>
            </a:endParaRPr>
          </a:p>
          <a:p>
            <a:r>
              <a:rPr lang="sv-SE" sz="1600" dirty="0" smtClean="0">
                <a:latin typeface="Times New Roman" panose="02020603050405020304" pitchFamily="18" charset="0"/>
                <a:cs typeface="Times New Roman" panose="02020603050405020304" pitchFamily="18" charset="0"/>
              </a:rPr>
              <a:t>On the next slide you will find a list of various software enablers relevant for Machine Learning applications.</a:t>
            </a:r>
            <a:endParaRPr lang="en-US" sz="1600" dirty="0">
              <a:latin typeface="Times New Roman" panose="02020603050405020304" pitchFamily="18" charset="0"/>
              <a:cs typeface="Times New Roman" panose="02020603050405020304" pitchFamily="18" charset="0"/>
            </a:endParaRPr>
          </a:p>
          <a:p>
            <a:endParaRPr lang="sv-SE" sz="1600" dirty="0" smtClean="0">
              <a:latin typeface="Times New Roman" panose="02020603050405020304" pitchFamily="18" charset="0"/>
              <a:cs typeface="Times New Roman" panose="02020603050405020304" pitchFamily="18" charset="0"/>
            </a:endParaRPr>
          </a:p>
          <a:p>
            <a:endParaRPr lang="sv-SE" sz="1600" b="1" dirty="0" smtClean="0">
              <a:latin typeface="Times New Roman" panose="02020603050405020304" pitchFamily="18" charset="0"/>
              <a:cs typeface="Times New Roman" panose="02020603050405020304" pitchFamily="18" charset="0"/>
            </a:endParaRPr>
          </a:p>
          <a:p>
            <a:endParaRPr lang="sv-SE" sz="1600" dirty="0" smtClean="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2645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3494</TotalTime>
  <Words>1037</Words>
  <Application>Microsoft Office PowerPoint</Application>
  <PresentationFormat>Widescreen</PresentationFormat>
  <Paragraphs>283</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133</cp:revision>
  <dcterms:created xsi:type="dcterms:W3CDTF">2019-01-07T11:51:34Z</dcterms:created>
  <dcterms:modified xsi:type="dcterms:W3CDTF">2019-04-08T15:10:33Z</dcterms:modified>
</cp:coreProperties>
</file>