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0" r:id="rId4"/>
    <p:sldId id="261" r:id="rId5"/>
    <p:sldId id="258" r:id="rId6"/>
    <p:sldId id="306" r:id="rId7"/>
    <p:sldId id="299" r:id="rId8"/>
    <p:sldId id="300" r:id="rId9"/>
    <p:sldId id="301" r:id="rId10"/>
    <p:sldId id="302" r:id="rId11"/>
    <p:sldId id="296" r:id="rId12"/>
    <p:sldId id="262" r:id="rId13"/>
    <p:sldId id="308" r:id="rId14"/>
    <p:sldId id="309" r:id="rId15"/>
    <p:sldId id="269" r:id="rId16"/>
    <p:sldId id="268" r:id="rId17"/>
    <p:sldId id="31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57" autoAdjust="0"/>
    <p:restoredTop sz="94660"/>
  </p:normalViewPr>
  <p:slideViewPr>
    <p:cSldViewPr snapToGrid="0">
      <p:cViewPr varScale="1">
        <p:scale>
          <a:sx n="59" d="100"/>
          <a:sy n="59" d="100"/>
        </p:scale>
        <p:origin x="28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3DBBD-F5FE-4AC9-A58E-ABF195D38C1D}" type="datetimeFigureOut">
              <a:rPr lang="en-US" smtClean="0"/>
              <a:t>2/24/2020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3E559A-F5F9-430E-A10F-0674B0663FF8}" type="slidenum">
              <a:rPr lang="en-US" smtClean="0"/>
              <a:t>‹#›</a:t>
            </a:fld>
            <a:endParaRPr lang="en-US"/>
          </a:p>
        </p:txBody>
      </p:sp>
    </p:spTree>
    <p:extLst>
      <p:ext uri="{BB962C8B-B14F-4D97-AF65-F5344CB8AC3E}">
        <p14:creationId xmlns:p14="http://schemas.microsoft.com/office/powerpoint/2010/main" val="1858294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7670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22564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66517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562564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23318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46792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94359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78259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83252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45934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74466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843211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58844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08522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22734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941365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138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237733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and Content">
    <p:spTree>
      <p:nvGrpSpPr>
        <p:cNvPr id="1" name=""/>
        <p:cNvGrpSpPr/>
        <p:nvPr/>
      </p:nvGrpSpPr>
      <p:grpSpPr>
        <a:xfrm>
          <a:off x="0" y="0"/>
          <a:ext cx="0" cy="0"/>
          <a:chOff x="0" y="0"/>
          <a:chExt cx="0" cy="0"/>
        </a:xfrm>
      </p:grpSpPr>
      <p:sp>
        <p:nvSpPr>
          <p:cNvPr id="6" name="Rubrik 1"/>
          <p:cNvSpPr>
            <a:spLocks noGrp="1"/>
          </p:cNvSpPr>
          <p:nvPr>
            <p:ph type="title"/>
          </p:nvPr>
        </p:nvSpPr>
        <p:spPr>
          <a:xfrm>
            <a:off x="2159000" y="404870"/>
            <a:ext cx="9247717" cy="668338"/>
          </a:xfrm>
        </p:spPr>
        <p:txBody>
          <a:bodyPr/>
          <a:lstStyle/>
          <a:p>
            <a:r>
              <a:rPr lang="en-US" smtClean="0"/>
              <a:t>Click to edit Master title style</a:t>
            </a:r>
            <a:endParaRPr lang="en-GB" dirty="0"/>
          </a:p>
        </p:txBody>
      </p:sp>
      <p:sp>
        <p:nvSpPr>
          <p:cNvPr id="7" name="Platshållare för innehåll 2"/>
          <p:cNvSpPr>
            <a:spLocks noGrp="1"/>
          </p:cNvSpPr>
          <p:nvPr>
            <p:ph idx="1"/>
          </p:nvPr>
        </p:nvSpPr>
        <p:spPr>
          <a:xfrm>
            <a:off x="2159000" y="1582739"/>
            <a:ext cx="9247717" cy="407828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Platshållare för datum 3"/>
          <p:cNvSpPr>
            <a:spLocks noGrp="1"/>
          </p:cNvSpPr>
          <p:nvPr>
            <p:ph type="dt" sz="half" idx="10"/>
          </p:nvPr>
        </p:nvSpPr>
        <p:spPr>
          <a:xfrm>
            <a:off x="7440149" y="6288510"/>
            <a:ext cx="2844800" cy="365125"/>
          </a:xfrm>
        </p:spPr>
        <p:txBody>
          <a:bodyPr/>
          <a:lstStyle>
            <a:lvl1pPr>
              <a:defRPr sz="1100"/>
            </a:lvl1pPr>
          </a:lstStyle>
          <a:p>
            <a:fld id="{10165BD3-6BC2-4965-8768-CF4D063114F6}" type="datetime1">
              <a:rPr lang="sv-SE" smtClean="0">
                <a:solidFill>
                  <a:prstClr val="white"/>
                </a:solidFill>
              </a:rPr>
              <a:pPr/>
              <a:t>2020-02-24</a:t>
            </a:fld>
            <a:endParaRPr lang="sv-SE">
              <a:solidFill>
                <a:prstClr val="white"/>
              </a:solidFill>
            </a:endParaRPr>
          </a:p>
        </p:txBody>
      </p:sp>
      <p:sp>
        <p:nvSpPr>
          <p:cNvPr id="9" name="Platshållare för bildnummer 5"/>
          <p:cNvSpPr>
            <a:spLocks noGrp="1"/>
          </p:cNvSpPr>
          <p:nvPr>
            <p:ph type="sldNum" sz="quarter" idx="12"/>
          </p:nvPr>
        </p:nvSpPr>
        <p:spPr>
          <a:xfrm>
            <a:off x="10896533" y="6301411"/>
            <a:ext cx="709151" cy="365125"/>
          </a:xfrm>
        </p:spPr>
        <p:txBody>
          <a:bodyPr/>
          <a:lstStyle>
            <a:lvl1pPr>
              <a:defRPr sz="1100"/>
            </a:lvl1pPr>
          </a:lstStyle>
          <a:p>
            <a:fld id="{680D72F4-1C41-4187-A4BC-492CF086CF40}" type="slidenum">
              <a:rPr lang="sv-SE" smtClean="0">
                <a:solidFill>
                  <a:prstClr val="white"/>
                </a:solidFill>
              </a:rPr>
              <a:pPr/>
              <a:t>‹#›</a:t>
            </a:fld>
            <a:endParaRPr lang="sv-SE">
              <a:solidFill>
                <a:prstClr val="white"/>
              </a:solidFill>
            </a:endParaRPr>
          </a:p>
        </p:txBody>
      </p:sp>
      <p:sp>
        <p:nvSpPr>
          <p:cNvPr id="10" name="Platshållare för sidfot 4"/>
          <p:cNvSpPr>
            <a:spLocks noGrp="1"/>
          </p:cNvSpPr>
          <p:nvPr>
            <p:ph type="ftr" sz="quarter" idx="11"/>
          </p:nvPr>
        </p:nvSpPr>
        <p:spPr>
          <a:xfrm>
            <a:off x="2159000" y="6345301"/>
            <a:ext cx="3860800" cy="365125"/>
          </a:xfrm>
        </p:spPr>
        <p:txBody>
          <a:bodyPr lIns="0" tIns="0" rIns="0" bIns="0" anchor="t"/>
          <a:lstStyle>
            <a:lvl1pPr algn="l">
              <a:lnSpc>
                <a:spcPts val="900"/>
              </a:lnSpc>
              <a:defRPr sz="1100" b="1" cap="all" baseline="0">
                <a:solidFill>
                  <a:schemeClr val="bg1"/>
                </a:solidFill>
              </a:defRPr>
            </a:lvl1pPr>
          </a:lstStyle>
          <a:p>
            <a:endParaRPr lang="sv-SE" dirty="0">
              <a:solidFill>
                <a:prstClr val="white"/>
              </a:solidFill>
            </a:endParaRPr>
          </a:p>
        </p:txBody>
      </p:sp>
    </p:spTree>
    <p:extLst>
      <p:ext uri="{BB962C8B-B14F-4D97-AF65-F5344CB8AC3E}">
        <p14:creationId xmlns:p14="http://schemas.microsoft.com/office/powerpoint/2010/main" val="29579458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506646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E89297-8DEB-4FF5-BAC3-1ADC24037D20}"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846725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E89297-8DEB-4FF5-BAC3-1ADC24037D20}"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147988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E89297-8DEB-4FF5-BAC3-1ADC24037D20}" type="datetimeFigureOut">
              <a:rPr lang="en-US" smtClean="0"/>
              <a:t>2/24/2020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679145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E89297-8DEB-4FF5-BAC3-1ADC24037D20}" type="datetimeFigureOut">
              <a:rPr lang="en-US" smtClean="0"/>
              <a:t>2/24/2020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823403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89297-8DEB-4FF5-BAC3-1ADC24037D20}" type="datetimeFigureOut">
              <a:rPr lang="en-US" smtClean="0"/>
              <a:t>2/24/2020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762386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375310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76161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89297-8DEB-4FF5-BAC3-1ADC24037D20}" type="datetimeFigureOut">
              <a:rPr lang="en-US" smtClean="0"/>
              <a:t>2/24/2020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34A43C-B965-4FDE-AEF4-C061C10B3EB7}" type="slidenum">
              <a:rPr lang="en-US" smtClean="0"/>
              <a:t>‹#›</a:t>
            </a:fld>
            <a:endParaRPr lang="en-US"/>
          </a:p>
        </p:txBody>
      </p:sp>
    </p:spTree>
    <p:extLst>
      <p:ext uri="{BB962C8B-B14F-4D97-AF65-F5344CB8AC3E}">
        <p14:creationId xmlns:p14="http://schemas.microsoft.com/office/powerpoint/2010/main" val="69302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8.gif"/><Relationship Id="rId4" Type="http://schemas.openxmlformats.org/officeDocument/2006/relationships/image" Target="../media/image7.gif"/></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11.jpeg"/><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3.jpe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66" y="334977"/>
            <a:ext cx="11867535" cy="6001643"/>
          </a:xfrm>
          <a:prstGeom prst="rect">
            <a:avLst/>
          </a:prstGeom>
          <a:noFill/>
        </p:spPr>
        <p:txBody>
          <a:bodyPr wrap="square" rtlCol="0">
            <a:spAutoFit/>
          </a:bodyPr>
          <a:lstStyle/>
          <a:p>
            <a:r>
              <a:rPr lang="sv-SE" sz="2400" b="1" dirty="0" smtClean="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smtClean="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smtClean="0">
                <a:latin typeface="Times New Roman" panose="02020603050405020304" pitchFamily="18" charset="0"/>
                <a:cs typeface="Times New Roman" panose="02020603050405020304" pitchFamily="18" charset="0"/>
              </a:rPr>
              <a:t>Professor Carl Gustaf Jansson, KTH</a:t>
            </a: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r>
              <a:rPr lang="sv-SE" sz="3200" b="1" dirty="0" smtClean="0">
                <a:latin typeface="Times New Roman" panose="02020603050405020304" pitchFamily="18" charset="0"/>
                <a:cs typeface="Times New Roman" panose="02020603050405020304" pitchFamily="18" charset="0"/>
              </a:rPr>
              <a:t>Week 7 </a:t>
            </a:r>
            <a:r>
              <a:rPr lang="sv-SE" sz="3200" b="1" dirty="0">
                <a:latin typeface="Times New Roman" panose="02020603050405020304" pitchFamily="18" charset="0"/>
                <a:cs typeface="Times New Roman" panose="02020603050405020304" pitchFamily="18" charset="0"/>
              </a:rPr>
              <a:t>T</a:t>
            </a:r>
            <a:r>
              <a:rPr lang="sv-SE" sz="3200" b="1" dirty="0" smtClean="0">
                <a:latin typeface="Times New Roman" panose="02020603050405020304" pitchFamily="18" charset="0"/>
                <a:cs typeface="Times New Roman" panose="02020603050405020304" pitchFamily="18" charset="0"/>
              </a:rPr>
              <a:t>ools and Resources and </a:t>
            </a:r>
          </a:p>
          <a:p>
            <a:r>
              <a:rPr lang="sv-SE" sz="3200" b="1" dirty="0">
                <a:latin typeface="Times New Roman" panose="02020603050405020304" pitchFamily="18" charset="0"/>
                <a:cs typeface="Times New Roman" panose="02020603050405020304" pitchFamily="18" charset="0"/>
              </a:rPr>
              <a:t>	</a:t>
            </a:r>
            <a:r>
              <a:rPr lang="sv-SE" sz="3200" b="1" dirty="0" smtClean="0">
                <a:latin typeface="Times New Roman" panose="02020603050405020304" pitchFamily="18" charset="0"/>
                <a:cs typeface="Times New Roman" panose="02020603050405020304" pitchFamily="18" charset="0"/>
              </a:rPr>
              <a:t>    Interdisciplinary Inspiration</a:t>
            </a:r>
          </a:p>
          <a:p>
            <a:endParaRPr lang="sv-SE" sz="3200" b="1" dirty="0" smtClean="0">
              <a:latin typeface="Times New Roman" panose="02020603050405020304" pitchFamily="18" charset="0"/>
              <a:cs typeface="Times New Roman" panose="02020603050405020304" pitchFamily="18" charset="0"/>
            </a:endParaRPr>
          </a:p>
          <a:p>
            <a:endParaRPr lang="sv-SE" sz="3200" b="1" dirty="0">
              <a:latin typeface="Times New Roman" panose="02020603050405020304" pitchFamily="18" charset="0"/>
              <a:cs typeface="Times New Roman" panose="02020603050405020304" pitchFamily="18" charset="0"/>
            </a:endParaRPr>
          </a:p>
          <a:p>
            <a:r>
              <a:rPr lang="sv-SE" sz="3200" b="1" dirty="0" smtClean="0">
                <a:latin typeface="Times New Roman" panose="02020603050405020304" pitchFamily="18" charset="0"/>
                <a:cs typeface="Times New Roman" panose="02020603050405020304" pitchFamily="18" charset="0"/>
              </a:rPr>
              <a:t>Video 7.2  Interdisciplinary</a:t>
            </a:r>
            <a:endParaRPr lang="sv-SE" sz="3200" b="1" dirty="0">
              <a:latin typeface="Times New Roman" panose="02020603050405020304" pitchFamily="18" charset="0"/>
              <a:cs typeface="Times New Roman" panose="02020603050405020304" pitchFamily="18" charset="0"/>
            </a:endParaRPr>
          </a:p>
          <a:p>
            <a:r>
              <a:rPr lang="sv-SE" sz="3200" b="1" dirty="0">
                <a:latin typeface="Times New Roman" panose="02020603050405020304" pitchFamily="18" charset="0"/>
                <a:cs typeface="Times New Roman" panose="02020603050405020304" pitchFamily="18" charset="0"/>
              </a:rPr>
              <a:t>	    </a:t>
            </a:r>
            <a:r>
              <a:rPr lang="sv-SE" sz="3200" b="1" dirty="0" smtClean="0">
                <a:latin typeface="Times New Roman" panose="02020603050405020304" pitchFamily="18" charset="0"/>
                <a:cs typeface="Times New Roman" panose="02020603050405020304" pitchFamily="18" charset="0"/>
              </a:rPr>
              <a:t>     Inspiration</a:t>
            </a:r>
            <a:endParaRPr lang="sv-SE"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5661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5" y="95878"/>
            <a:ext cx="11421813" cy="5786199"/>
          </a:xfrm>
          <a:prstGeom prst="rect">
            <a:avLst/>
          </a:prstGeom>
          <a:noFill/>
        </p:spPr>
        <p:txBody>
          <a:bodyPr wrap="square" rtlCol="0">
            <a:spAutoFit/>
          </a:bodyPr>
          <a:lstStyle/>
          <a:p>
            <a:r>
              <a:rPr lang="sv-SE" sz="2800" b="1" dirty="0" smtClean="0">
                <a:latin typeface="Times New Roman" panose="02020603050405020304" pitchFamily="18" charset="0"/>
                <a:cs typeface="Times New Roman" panose="02020603050405020304" pitchFamily="18" charset="0"/>
              </a:rPr>
              <a:t>The work by </a:t>
            </a:r>
            <a:r>
              <a:rPr lang="sv-SE" sz="2800" b="1" dirty="0">
                <a:latin typeface="Times New Roman" panose="02020603050405020304" pitchFamily="18" charset="0"/>
                <a:cs typeface="Times New Roman" panose="02020603050405020304" pitchFamily="18" charset="0"/>
              </a:rPr>
              <a:t>David </a:t>
            </a:r>
            <a:r>
              <a:rPr lang="sv-SE" sz="2800" b="1" dirty="0" smtClean="0">
                <a:latin typeface="Times New Roman" panose="02020603050405020304" pitchFamily="18" charset="0"/>
                <a:cs typeface="Times New Roman" panose="02020603050405020304" pitchFamily="18" charset="0"/>
              </a:rPr>
              <a:t>Hubel and Torsten Wiesel</a:t>
            </a:r>
          </a:p>
          <a:p>
            <a:endParaRPr lang="sv-SE" dirty="0" smtClean="0"/>
          </a:p>
          <a:p>
            <a:r>
              <a:rPr lang="en-US" dirty="0">
                <a:latin typeface="Times New Roman" panose="02020603050405020304" pitchFamily="18" charset="0"/>
                <a:cs typeface="Times New Roman" panose="02020603050405020304" pitchFamily="18" charset="0"/>
              </a:rPr>
              <a:t>Nobel prize awarded work </a:t>
            </a:r>
            <a:r>
              <a:rPr lang="en-US" dirty="0" smtClean="0">
                <a:latin typeface="Times New Roman" panose="02020603050405020304" pitchFamily="18" charset="0"/>
                <a:cs typeface="Times New Roman" panose="02020603050405020304" pitchFamily="18" charset="0"/>
              </a:rPr>
              <a:t>by</a:t>
            </a:r>
            <a:r>
              <a:rPr lang="en-US" dirty="0">
                <a:latin typeface="Times New Roman" panose="02020603050405020304" pitchFamily="18" charset="0"/>
                <a:cs typeface="Times New Roman" panose="02020603050405020304" pitchFamily="18" charset="0"/>
              </a:rPr>
              <a:t> D</a:t>
            </a:r>
            <a:r>
              <a:rPr lang="en-US" dirty="0" smtClean="0">
                <a:latin typeface="Times New Roman" panose="02020603050405020304" pitchFamily="18" charset="0"/>
                <a:cs typeface="Times New Roman" panose="02020603050405020304" pitchFamily="18" charset="0"/>
              </a:rPr>
              <a:t>avid Hubel</a:t>
            </a:r>
            <a:r>
              <a:rPr lang="en-US" dirty="0">
                <a:latin typeface="Times New Roman" panose="02020603050405020304" pitchFamily="18" charset="0"/>
                <a:cs typeface="Times New Roman" panose="02020603050405020304" pitchFamily="18" charset="0"/>
              </a:rPr>
              <a:t> and </a:t>
            </a:r>
            <a:r>
              <a:rPr lang="en-US" dirty="0" err="1" smtClean="0">
                <a:latin typeface="Times New Roman" panose="02020603050405020304" pitchFamily="18" charset="0"/>
                <a:cs typeface="Times New Roman" panose="02020603050405020304" pitchFamily="18" charset="0"/>
              </a:rPr>
              <a:t>Torsten</a:t>
            </a:r>
            <a:r>
              <a:rPr lang="en-US" dirty="0" smtClean="0">
                <a:latin typeface="Times New Roman" panose="02020603050405020304" pitchFamily="18" charset="0"/>
                <a:cs typeface="Times New Roman" panose="02020603050405020304" pitchFamily="18" charset="0"/>
              </a:rPr>
              <a:t> Wiesel</a:t>
            </a:r>
            <a:r>
              <a:rPr lang="en-US" dirty="0">
                <a:latin typeface="Times New Roman" panose="02020603050405020304" pitchFamily="18" charset="0"/>
                <a:cs typeface="Times New Roman" panose="02020603050405020304" pitchFamily="18" charset="0"/>
              </a:rPr>
              <a:t> in the 1950s and 1960s showed that </a:t>
            </a:r>
            <a:r>
              <a:rPr lang="en-US" b="1" dirty="0">
                <a:latin typeface="Times New Roman" panose="02020603050405020304" pitchFamily="18" charset="0"/>
                <a:cs typeface="Times New Roman" panose="02020603050405020304" pitchFamily="18" charset="0"/>
              </a:rPr>
              <a:t>cat and monkey visual cortexes contain neurons that individually respond to small regions of the visual field.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Provided the eyes are not moving, the regions of </a:t>
            </a:r>
            <a:r>
              <a:rPr lang="en-US" dirty="0" smtClean="0">
                <a:latin typeface="Times New Roman" panose="02020603050405020304" pitchFamily="18" charset="0"/>
                <a:cs typeface="Times New Roman" panose="02020603050405020304" pitchFamily="18" charset="0"/>
              </a:rPr>
              <a:t>the whole </a:t>
            </a:r>
            <a:r>
              <a:rPr lang="en-US" b="1" dirty="0" smtClean="0">
                <a:latin typeface="Times New Roman" panose="02020603050405020304" pitchFamily="18" charset="0"/>
                <a:cs typeface="Times New Roman" panose="02020603050405020304" pitchFamily="18" charset="0"/>
              </a:rPr>
              <a:t>visual field </a:t>
            </a:r>
            <a:r>
              <a:rPr lang="en-US" dirty="0">
                <a:latin typeface="Times New Roman" panose="02020603050405020304" pitchFamily="18" charset="0"/>
                <a:cs typeface="Times New Roman" panose="02020603050405020304" pitchFamily="18" charset="0"/>
              </a:rPr>
              <a:t>within which visual stimuli affect the firing of  single neurons we call  </a:t>
            </a:r>
            <a:r>
              <a:rPr lang="en-US" b="1" dirty="0">
                <a:latin typeface="Times New Roman" panose="02020603050405020304" pitchFamily="18" charset="0"/>
                <a:cs typeface="Times New Roman" panose="02020603050405020304" pitchFamily="18" charset="0"/>
              </a:rPr>
              <a:t>receptive fields.</a:t>
            </a:r>
            <a:r>
              <a:rPr lang="en-US" b="1" baseline="30000"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Neighboring neurons have similar and overlapping receptive fields.</a:t>
            </a:r>
            <a:r>
              <a:rPr lang="en-US" baseline="30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Receptive fields sizes and locations varies systematically to form a complete map of visual space. The responses of specific neurons to a subset of stimuli within its receptive field is called </a:t>
            </a:r>
            <a:r>
              <a:rPr lang="en-US" b="1" dirty="0">
                <a:latin typeface="Times New Roman" panose="02020603050405020304" pitchFamily="18" charset="0"/>
                <a:cs typeface="Times New Roman" panose="02020603050405020304" pitchFamily="18" charset="0"/>
              </a:rPr>
              <a:t>neuronal tuning</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Hubel </a:t>
            </a:r>
            <a:r>
              <a:rPr lang="en-US" dirty="0">
                <a:latin typeface="Times New Roman" panose="02020603050405020304" pitchFamily="18" charset="0"/>
                <a:cs typeface="Times New Roman" panose="02020603050405020304" pitchFamily="18" charset="0"/>
              </a:rPr>
              <a:t>and </a:t>
            </a:r>
            <a:r>
              <a:rPr lang="en-US" dirty="0" err="1">
                <a:latin typeface="Times New Roman" panose="02020603050405020304" pitchFamily="18" charset="0"/>
                <a:cs typeface="Times New Roman" panose="02020603050405020304" pitchFamily="18" charset="0"/>
              </a:rPr>
              <a:t>Wieser</a:t>
            </a:r>
            <a:r>
              <a:rPr lang="en-US" dirty="0">
                <a:latin typeface="Times New Roman" panose="02020603050405020304" pitchFamily="18" charset="0"/>
                <a:cs typeface="Times New Roman" panose="02020603050405020304" pitchFamily="18" charset="0"/>
              </a:rPr>
              <a:t> identified two basic visual cell types in the brain:</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simple cells, </a:t>
            </a:r>
            <a:r>
              <a:rPr lang="en-US" dirty="0">
                <a:latin typeface="Times New Roman" panose="02020603050405020304" pitchFamily="18" charset="0"/>
                <a:cs typeface="Times New Roman" panose="02020603050405020304" pitchFamily="18" charset="0"/>
              </a:rPr>
              <a:t>whose output is maximized by straight edges having particular orientations within their receptive field. Neurons of this kind are located in the earlier visual </a:t>
            </a:r>
            <a:r>
              <a:rPr lang="en-US" dirty="0" smtClean="0">
                <a:latin typeface="Times New Roman" panose="02020603050405020304" pitchFamily="18" charset="0"/>
                <a:cs typeface="Times New Roman" panose="02020603050405020304" pitchFamily="18" charset="0"/>
              </a:rPr>
              <a:t>areas.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complex cells</a:t>
            </a:r>
            <a:r>
              <a:rPr lang="en-US" dirty="0">
                <a:latin typeface="Times New Roman" panose="02020603050405020304" pitchFamily="18" charset="0"/>
                <a:cs typeface="Times New Roman" panose="02020603050405020304" pitchFamily="18" charset="0"/>
              </a:rPr>
              <a:t>, which have larger receptive fields, whose output is insensitive to  the exact position of the edges in the field. In the higher visual areas, neurons have complex tuning. For example, in the inferior temporal cortex, a neuron may fire only when a certain face appears in its receptive field</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Hubel and Wiesel also proposed a </a:t>
            </a:r>
            <a:r>
              <a:rPr lang="en-US" b="1" dirty="0">
                <a:latin typeface="Times New Roman" panose="02020603050405020304" pitchFamily="18" charset="0"/>
                <a:cs typeface="Times New Roman" panose="02020603050405020304" pitchFamily="18" charset="0"/>
              </a:rPr>
              <a:t>cascading model of these two types of cells </a:t>
            </a:r>
            <a:r>
              <a:rPr lang="en-US" dirty="0">
                <a:latin typeface="Times New Roman" panose="02020603050405020304" pitchFamily="18" charset="0"/>
                <a:cs typeface="Times New Roman" panose="02020603050405020304" pitchFamily="18" charset="0"/>
              </a:rPr>
              <a:t>for use in pattern recognition </a:t>
            </a:r>
            <a:r>
              <a:rPr lang="en-US" dirty="0" smtClean="0">
                <a:latin typeface="Times New Roman" panose="02020603050405020304" pitchFamily="18" charset="0"/>
                <a:cs typeface="Times New Roman" panose="02020603050405020304" pitchFamily="18" charset="0"/>
              </a:rPr>
              <a:t>task</a:t>
            </a:r>
            <a:endParaRPr lang="sv-SE" dirty="0" smtClean="0"/>
          </a:p>
          <a:p>
            <a:endParaRPr lang="sv-SE" dirty="0" smtClean="0">
              <a:latin typeface="Times New Roman" panose="02020603050405020304" pitchFamily="18" charset="0"/>
              <a:cs typeface="Times New Roman" panose="02020603050405020304" pitchFamily="18" charset="0"/>
            </a:endParaRPr>
          </a:p>
          <a:p>
            <a:r>
              <a:rPr lang="sv-SE" dirty="0">
                <a:latin typeface="Times New Roman" panose="02020603050405020304" pitchFamily="18" charset="0"/>
                <a:cs typeface="Times New Roman" panose="02020603050405020304" pitchFamily="18" charset="0"/>
              </a:rPr>
              <a:t>The work by Hubel and Wiesel strengthens the belief in the importance of the combination of the principled of locality and specificity</a:t>
            </a:r>
            <a:r>
              <a:rPr lang="sv-SE"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62038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0" y="100822"/>
            <a:ext cx="4206023" cy="523220"/>
          </a:xfrm>
          <a:prstGeom prst="rect">
            <a:avLst/>
          </a:prstGeom>
          <a:noFill/>
        </p:spPr>
        <p:txBody>
          <a:bodyPr wrap="none" rtlCol="0">
            <a:spAutoFit/>
          </a:bodyPr>
          <a:lstStyle/>
          <a:p>
            <a:r>
              <a:rPr lang="sv-SE" sz="2800" b="1" dirty="0" smtClean="0">
                <a:latin typeface="Times New Roman" panose="02020603050405020304" pitchFamily="18" charset="0"/>
                <a:cs typeface="Times New Roman" panose="02020603050405020304" pitchFamily="18" charset="0"/>
              </a:rPr>
              <a:t>The Human Visual system</a:t>
            </a:r>
            <a:endParaRPr lang="en-US" sz="28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127394" y="778482"/>
            <a:ext cx="3651222" cy="2413671"/>
          </a:xfrm>
          <a:prstGeom prst="rect">
            <a:avLst/>
          </a:prstGeom>
        </p:spPr>
      </p:pic>
      <p:pic>
        <p:nvPicPr>
          <p:cNvPr id="2052" name="Picture 4" descr="Image result for human visual syste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6542" y="453647"/>
            <a:ext cx="3751555" cy="306333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5"/>
          <p:cNvSpPr>
            <a:spLocks noChangeArrowheads="1"/>
          </p:cNvSpPr>
          <p:nvPr/>
        </p:nvSpPr>
        <p:spPr bwMode="auto">
          <a:xfrm>
            <a:off x="1127394" y="3516986"/>
            <a:ext cx="8148103" cy="3060595"/>
          </a:xfrm>
          <a:prstGeom prst="rec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pPr algn="ctr"/>
            <a:endParaRPr lang="en-US" altLang="en-US">
              <a:latin typeface="BankGothic Md BT" pitchFamily="34" charset="0"/>
            </a:endParaRPr>
          </a:p>
        </p:txBody>
      </p:sp>
      <p:sp>
        <p:nvSpPr>
          <p:cNvPr id="9" name="Rectangle 2"/>
          <p:cNvSpPr>
            <a:spLocks noChangeArrowheads="1"/>
          </p:cNvSpPr>
          <p:nvPr/>
        </p:nvSpPr>
        <p:spPr bwMode="auto">
          <a:xfrm>
            <a:off x="6850857" y="4546480"/>
            <a:ext cx="2171700" cy="1600200"/>
          </a:xfrm>
          <a:prstGeom prst="rect">
            <a:avLst/>
          </a:prstGeom>
          <a:solidFill>
            <a:srgbClr val="00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3"/>
          <p:cNvSpPr>
            <a:spLocks noChangeArrowheads="1"/>
          </p:cNvSpPr>
          <p:nvPr/>
        </p:nvSpPr>
        <p:spPr bwMode="auto">
          <a:xfrm>
            <a:off x="4693445" y="3617794"/>
            <a:ext cx="2157412" cy="2528887"/>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4"/>
          <p:cNvSpPr>
            <a:spLocks noChangeArrowheads="1"/>
          </p:cNvSpPr>
          <p:nvPr/>
        </p:nvSpPr>
        <p:spPr bwMode="auto">
          <a:xfrm>
            <a:off x="3621883" y="3617794"/>
            <a:ext cx="1071563" cy="2543175"/>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5"/>
          <p:cNvSpPr>
            <a:spLocks noChangeArrowheads="1"/>
          </p:cNvSpPr>
          <p:nvPr/>
        </p:nvSpPr>
        <p:spPr bwMode="auto">
          <a:xfrm>
            <a:off x="1527971" y="4810005"/>
            <a:ext cx="415925" cy="38735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6"/>
          <p:cNvSpPr>
            <a:spLocks noChangeArrowheads="1"/>
          </p:cNvSpPr>
          <p:nvPr/>
        </p:nvSpPr>
        <p:spPr bwMode="auto">
          <a:xfrm>
            <a:off x="2756696" y="5438656"/>
            <a:ext cx="687387" cy="358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7"/>
          <p:cNvSpPr>
            <a:spLocks noChangeArrowheads="1"/>
          </p:cNvSpPr>
          <p:nvPr/>
        </p:nvSpPr>
        <p:spPr bwMode="auto">
          <a:xfrm>
            <a:off x="7095332" y="3962281"/>
            <a:ext cx="820738" cy="358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Rectangle 8"/>
          <p:cNvSpPr>
            <a:spLocks noChangeArrowheads="1"/>
          </p:cNvSpPr>
          <p:nvPr/>
        </p:nvSpPr>
        <p:spPr bwMode="auto">
          <a:xfrm>
            <a:off x="6019007" y="3957519"/>
            <a:ext cx="687388" cy="358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9"/>
          <p:cNvSpPr>
            <a:spLocks noChangeArrowheads="1"/>
          </p:cNvSpPr>
          <p:nvPr/>
        </p:nvSpPr>
        <p:spPr bwMode="auto">
          <a:xfrm>
            <a:off x="7114382" y="4709994"/>
            <a:ext cx="687388" cy="358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Rectangle 10"/>
          <p:cNvSpPr>
            <a:spLocks noChangeArrowheads="1"/>
          </p:cNvSpPr>
          <p:nvPr/>
        </p:nvSpPr>
        <p:spPr bwMode="auto">
          <a:xfrm>
            <a:off x="6009482" y="4705231"/>
            <a:ext cx="687388" cy="358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Rectangle 11"/>
          <p:cNvSpPr>
            <a:spLocks noChangeArrowheads="1"/>
          </p:cNvSpPr>
          <p:nvPr/>
        </p:nvSpPr>
        <p:spPr bwMode="auto">
          <a:xfrm>
            <a:off x="4933157" y="4729044"/>
            <a:ext cx="687388" cy="358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Rectangle 12"/>
          <p:cNvSpPr>
            <a:spLocks noChangeArrowheads="1"/>
          </p:cNvSpPr>
          <p:nvPr/>
        </p:nvSpPr>
        <p:spPr bwMode="auto">
          <a:xfrm>
            <a:off x="8243096" y="5452944"/>
            <a:ext cx="687387" cy="358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Rectangle 13"/>
          <p:cNvSpPr>
            <a:spLocks noChangeArrowheads="1"/>
          </p:cNvSpPr>
          <p:nvPr/>
        </p:nvSpPr>
        <p:spPr bwMode="auto">
          <a:xfrm>
            <a:off x="7109621" y="5448181"/>
            <a:ext cx="687387" cy="358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Rectangle 14"/>
          <p:cNvSpPr>
            <a:spLocks noChangeArrowheads="1"/>
          </p:cNvSpPr>
          <p:nvPr/>
        </p:nvSpPr>
        <p:spPr bwMode="auto">
          <a:xfrm>
            <a:off x="6004721" y="5457706"/>
            <a:ext cx="687387" cy="358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Rectangle 15"/>
          <p:cNvSpPr>
            <a:spLocks noChangeArrowheads="1"/>
          </p:cNvSpPr>
          <p:nvPr/>
        </p:nvSpPr>
        <p:spPr bwMode="auto">
          <a:xfrm>
            <a:off x="4942682" y="5452944"/>
            <a:ext cx="687388" cy="358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Rectangle 16"/>
          <p:cNvSpPr>
            <a:spLocks noChangeArrowheads="1"/>
          </p:cNvSpPr>
          <p:nvPr/>
        </p:nvSpPr>
        <p:spPr bwMode="auto">
          <a:xfrm>
            <a:off x="3866357" y="5433894"/>
            <a:ext cx="687388" cy="358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Rectangle 17"/>
          <p:cNvSpPr>
            <a:spLocks noChangeArrowheads="1"/>
          </p:cNvSpPr>
          <p:nvPr/>
        </p:nvSpPr>
        <p:spPr bwMode="auto">
          <a:xfrm>
            <a:off x="2761457" y="4257556"/>
            <a:ext cx="687388" cy="358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18"/>
          <p:cNvSpPr>
            <a:spLocks noChangeShapeType="1"/>
          </p:cNvSpPr>
          <p:nvPr/>
        </p:nvSpPr>
        <p:spPr bwMode="auto">
          <a:xfrm>
            <a:off x="1935957" y="5003680"/>
            <a:ext cx="4714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19"/>
          <p:cNvSpPr>
            <a:spLocks noChangeShapeType="1"/>
          </p:cNvSpPr>
          <p:nvPr/>
        </p:nvSpPr>
        <p:spPr bwMode="auto">
          <a:xfrm>
            <a:off x="2421732" y="4432181"/>
            <a:ext cx="0" cy="11858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20"/>
          <p:cNvSpPr>
            <a:spLocks noChangeShapeType="1"/>
          </p:cNvSpPr>
          <p:nvPr/>
        </p:nvSpPr>
        <p:spPr bwMode="auto">
          <a:xfrm>
            <a:off x="2421732" y="4417893"/>
            <a:ext cx="30003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21"/>
          <p:cNvSpPr>
            <a:spLocks noChangeShapeType="1"/>
          </p:cNvSpPr>
          <p:nvPr/>
        </p:nvSpPr>
        <p:spPr bwMode="auto">
          <a:xfrm>
            <a:off x="2431257" y="5613280"/>
            <a:ext cx="30003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23"/>
          <p:cNvSpPr>
            <a:spLocks noChangeShapeType="1"/>
          </p:cNvSpPr>
          <p:nvPr/>
        </p:nvSpPr>
        <p:spPr bwMode="auto">
          <a:xfrm>
            <a:off x="3464721" y="5632330"/>
            <a:ext cx="39052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24"/>
          <p:cNvSpPr>
            <a:spLocks noChangeShapeType="1"/>
          </p:cNvSpPr>
          <p:nvPr/>
        </p:nvSpPr>
        <p:spPr bwMode="auto">
          <a:xfrm>
            <a:off x="4564858" y="5632330"/>
            <a:ext cx="371475" cy="15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25"/>
          <p:cNvSpPr>
            <a:spLocks noChangeShapeType="1"/>
          </p:cNvSpPr>
          <p:nvPr/>
        </p:nvSpPr>
        <p:spPr bwMode="auto">
          <a:xfrm>
            <a:off x="4622007" y="4074993"/>
            <a:ext cx="139065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26"/>
          <p:cNvSpPr>
            <a:spLocks noChangeShapeType="1"/>
          </p:cNvSpPr>
          <p:nvPr/>
        </p:nvSpPr>
        <p:spPr bwMode="auto">
          <a:xfrm>
            <a:off x="6711157" y="4135319"/>
            <a:ext cx="387350" cy="15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27"/>
          <p:cNvSpPr>
            <a:spLocks noChangeShapeType="1"/>
          </p:cNvSpPr>
          <p:nvPr/>
        </p:nvSpPr>
        <p:spPr bwMode="auto">
          <a:xfrm>
            <a:off x="7800183" y="5646618"/>
            <a:ext cx="44132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28"/>
          <p:cNvSpPr>
            <a:spLocks noChangeShapeType="1"/>
          </p:cNvSpPr>
          <p:nvPr/>
        </p:nvSpPr>
        <p:spPr bwMode="auto">
          <a:xfrm>
            <a:off x="6707983" y="5632330"/>
            <a:ext cx="396875" cy="15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29"/>
          <p:cNvSpPr>
            <a:spLocks noChangeShapeType="1"/>
          </p:cNvSpPr>
          <p:nvPr/>
        </p:nvSpPr>
        <p:spPr bwMode="auto">
          <a:xfrm>
            <a:off x="5645946" y="5613280"/>
            <a:ext cx="37147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30"/>
          <p:cNvSpPr>
            <a:spLocks noChangeShapeType="1"/>
          </p:cNvSpPr>
          <p:nvPr/>
        </p:nvSpPr>
        <p:spPr bwMode="auto">
          <a:xfrm flipV="1">
            <a:off x="4622007" y="4074994"/>
            <a:ext cx="0" cy="15573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31"/>
          <p:cNvSpPr>
            <a:spLocks noChangeShapeType="1"/>
          </p:cNvSpPr>
          <p:nvPr/>
        </p:nvSpPr>
        <p:spPr bwMode="auto">
          <a:xfrm>
            <a:off x="4626771" y="4932243"/>
            <a:ext cx="280987"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32"/>
          <p:cNvSpPr>
            <a:spLocks noChangeShapeType="1"/>
          </p:cNvSpPr>
          <p:nvPr/>
        </p:nvSpPr>
        <p:spPr bwMode="auto">
          <a:xfrm flipV="1">
            <a:off x="3464721" y="4430594"/>
            <a:ext cx="1133475" cy="15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33"/>
          <p:cNvSpPr>
            <a:spLocks noChangeShapeType="1"/>
          </p:cNvSpPr>
          <p:nvPr/>
        </p:nvSpPr>
        <p:spPr bwMode="auto">
          <a:xfrm flipV="1">
            <a:off x="5664995" y="4189293"/>
            <a:ext cx="0" cy="685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34"/>
          <p:cNvSpPr>
            <a:spLocks noChangeShapeType="1"/>
          </p:cNvSpPr>
          <p:nvPr/>
        </p:nvSpPr>
        <p:spPr bwMode="auto">
          <a:xfrm flipV="1">
            <a:off x="5736432" y="4289305"/>
            <a:ext cx="0" cy="13287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35"/>
          <p:cNvSpPr>
            <a:spLocks noChangeShapeType="1"/>
          </p:cNvSpPr>
          <p:nvPr/>
        </p:nvSpPr>
        <p:spPr bwMode="auto">
          <a:xfrm>
            <a:off x="5733257" y="4292480"/>
            <a:ext cx="279400" cy="15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36"/>
          <p:cNvSpPr>
            <a:spLocks noChangeShapeType="1"/>
          </p:cNvSpPr>
          <p:nvPr/>
        </p:nvSpPr>
        <p:spPr bwMode="auto">
          <a:xfrm flipV="1">
            <a:off x="5669757" y="4189293"/>
            <a:ext cx="3429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Rectangle 37"/>
          <p:cNvSpPr>
            <a:spLocks noChangeArrowheads="1"/>
          </p:cNvSpPr>
          <p:nvPr/>
        </p:nvSpPr>
        <p:spPr bwMode="auto">
          <a:xfrm>
            <a:off x="5707858" y="4856044"/>
            <a:ext cx="66675" cy="66675"/>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38"/>
          <p:cNvSpPr>
            <a:spLocks noChangeShapeType="1"/>
          </p:cNvSpPr>
          <p:nvPr/>
        </p:nvSpPr>
        <p:spPr bwMode="auto">
          <a:xfrm>
            <a:off x="5631658" y="4884618"/>
            <a:ext cx="37147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39"/>
          <p:cNvSpPr>
            <a:spLocks noChangeShapeType="1"/>
          </p:cNvSpPr>
          <p:nvPr/>
        </p:nvSpPr>
        <p:spPr bwMode="auto">
          <a:xfrm>
            <a:off x="6860382" y="4760793"/>
            <a:ext cx="24765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40"/>
          <p:cNvSpPr>
            <a:spLocks noChangeShapeType="1"/>
          </p:cNvSpPr>
          <p:nvPr/>
        </p:nvSpPr>
        <p:spPr bwMode="auto">
          <a:xfrm>
            <a:off x="6860382" y="4132143"/>
            <a:ext cx="0" cy="6286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Line 41"/>
          <p:cNvSpPr>
            <a:spLocks noChangeShapeType="1"/>
          </p:cNvSpPr>
          <p:nvPr/>
        </p:nvSpPr>
        <p:spPr bwMode="auto">
          <a:xfrm flipH="1" flipV="1">
            <a:off x="6384132" y="4327406"/>
            <a:ext cx="0" cy="21431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Line 42"/>
          <p:cNvSpPr>
            <a:spLocks noChangeShapeType="1"/>
          </p:cNvSpPr>
          <p:nvPr/>
        </p:nvSpPr>
        <p:spPr bwMode="auto">
          <a:xfrm>
            <a:off x="6384132" y="4541718"/>
            <a:ext cx="4000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43"/>
          <p:cNvSpPr>
            <a:spLocks noChangeShapeType="1"/>
          </p:cNvSpPr>
          <p:nvPr/>
        </p:nvSpPr>
        <p:spPr bwMode="auto">
          <a:xfrm>
            <a:off x="6784182" y="4541718"/>
            <a:ext cx="0" cy="1092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Line 44"/>
          <p:cNvSpPr>
            <a:spLocks noChangeShapeType="1"/>
          </p:cNvSpPr>
          <p:nvPr/>
        </p:nvSpPr>
        <p:spPr bwMode="auto">
          <a:xfrm flipH="1" flipV="1">
            <a:off x="5312570" y="5098931"/>
            <a:ext cx="0" cy="347663"/>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Line 45"/>
          <p:cNvSpPr>
            <a:spLocks noChangeShapeType="1"/>
          </p:cNvSpPr>
          <p:nvPr/>
        </p:nvSpPr>
        <p:spPr bwMode="auto">
          <a:xfrm flipH="1">
            <a:off x="6346032" y="5065593"/>
            <a:ext cx="0" cy="385762"/>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Line 46"/>
          <p:cNvSpPr>
            <a:spLocks noChangeShapeType="1"/>
          </p:cNvSpPr>
          <p:nvPr/>
        </p:nvSpPr>
        <p:spPr bwMode="auto">
          <a:xfrm flipH="1" flipV="1">
            <a:off x="7474745" y="5079881"/>
            <a:ext cx="0" cy="352425"/>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Line 47"/>
          <p:cNvSpPr>
            <a:spLocks noChangeShapeType="1"/>
          </p:cNvSpPr>
          <p:nvPr/>
        </p:nvSpPr>
        <p:spPr bwMode="auto">
          <a:xfrm flipV="1">
            <a:off x="7936708" y="5794255"/>
            <a:ext cx="303213" cy="15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Line 48"/>
          <p:cNvSpPr>
            <a:spLocks noChangeShapeType="1"/>
          </p:cNvSpPr>
          <p:nvPr/>
        </p:nvSpPr>
        <p:spPr bwMode="auto">
          <a:xfrm>
            <a:off x="6850857" y="5630744"/>
            <a:ext cx="0" cy="3206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Line 49"/>
          <p:cNvSpPr>
            <a:spLocks noChangeShapeType="1"/>
          </p:cNvSpPr>
          <p:nvPr/>
        </p:nvSpPr>
        <p:spPr bwMode="auto">
          <a:xfrm>
            <a:off x="6850858" y="5951418"/>
            <a:ext cx="10826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Line 50"/>
          <p:cNvSpPr>
            <a:spLocks noChangeShapeType="1"/>
          </p:cNvSpPr>
          <p:nvPr/>
        </p:nvSpPr>
        <p:spPr bwMode="auto">
          <a:xfrm flipV="1">
            <a:off x="7936707" y="5799018"/>
            <a:ext cx="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 name="Rectangle 51"/>
          <p:cNvSpPr>
            <a:spLocks noChangeArrowheads="1"/>
          </p:cNvSpPr>
          <p:nvPr/>
        </p:nvSpPr>
        <p:spPr bwMode="auto">
          <a:xfrm>
            <a:off x="6755608" y="4841756"/>
            <a:ext cx="66675" cy="66675"/>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52"/>
          <p:cNvSpPr>
            <a:spLocks noChangeShapeType="1"/>
          </p:cNvSpPr>
          <p:nvPr/>
        </p:nvSpPr>
        <p:spPr bwMode="auto">
          <a:xfrm>
            <a:off x="6701632" y="4875093"/>
            <a:ext cx="4064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Rectangle 53"/>
          <p:cNvSpPr>
            <a:spLocks noChangeArrowheads="1"/>
          </p:cNvSpPr>
          <p:nvPr/>
        </p:nvSpPr>
        <p:spPr bwMode="auto">
          <a:xfrm>
            <a:off x="1502570" y="4860805"/>
            <a:ext cx="46166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r>
              <a:rPr lang="en-GB" altLang="en-US" sz="1400"/>
              <a:t>Eye</a:t>
            </a:r>
          </a:p>
        </p:txBody>
      </p:sp>
      <p:sp>
        <p:nvSpPr>
          <p:cNvPr id="60" name="Rectangle 54"/>
          <p:cNvSpPr>
            <a:spLocks noChangeArrowheads="1"/>
          </p:cNvSpPr>
          <p:nvPr/>
        </p:nvSpPr>
        <p:spPr bwMode="auto">
          <a:xfrm>
            <a:off x="2712245" y="4213105"/>
            <a:ext cx="78387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r>
              <a:rPr lang="en-GB" altLang="en-US" sz="1200"/>
              <a:t>Superior</a:t>
            </a:r>
          </a:p>
          <a:p>
            <a:r>
              <a:rPr lang="en-GB" altLang="en-US" sz="1200"/>
              <a:t>colliculus</a:t>
            </a:r>
          </a:p>
        </p:txBody>
      </p:sp>
      <p:sp>
        <p:nvSpPr>
          <p:cNvPr id="61" name="Rectangle 55"/>
          <p:cNvSpPr>
            <a:spLocks noChangeArrowheads="1"/>
          </p:cNvSpPr>
          <p:nvPr/>
        </p:nvSpPr>
        <p:spPr bwMode="auto">
          <a:xfrm>
            <a:off x="2755107" y="5398968"/>
            <a:ext cx="63158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r>
              <a:rPr lang="en-GB" altLang="en-US" sz="1200"/>
              <a:t>Dorsal </a:t>
            </a:r>
          </a:p>
          <a:p>
            <a:r>
              <a:rPr lang="en-GB" altLang="en-US" sz="1200"/>
              <a:t>LGN</a:t>
            </a:r>
          </a:p>
        </p:txBody>
      </p:sp>
      <p:sp>
        <p:nvSpPr>
          <p:cNvPr id="62" name="Rectangle 56"/>
          <p:cNvSpPr>
            <a:spLocks noChangeArrowheads="1"/>
          </p:cNvSpPr>
          <p:nvPr/>
        </p:nvSpPr>
        <p:spPr bwMode="auto">
          <a:xfrm>
            <a:off x="3955257" y="5433894"/>
            <a:ext cx="46487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r>
              <a:rPr lang="en-GB" altLang="en-US" sz="1800"/>
              <a:t>V1</a:t>
            </a:r>
          </a:p>
        </p:txBody>
      </p:sp>
      <p:sp>
        <p:nvSpPr>
          <p:cNvPr id="63" name="Rectangle 57"/>
          <p:cNvSpPr>
            <a:spLocks noChangeArrowheads="1"/>
          </p:cNvSpPr>
          <p:nvPr/>
        </p:nvSpPr>
        <p:spPr bwMode="auto">
          <a:xfrm>
            <a:off x="5074445" y="5457706"/>
            <a:ext cx="46487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r>
              <a:rPr lang="en-GB" altLang="en-US" sz="1800"/>
              <a:t>V2</a:t>
            </a:r>
          </a:p>
        </p:txBody>
      </p:sp>
      <p:sp>
        <p:nvSpPr>
          <p:cNvPr id="64" name="Rectangle 58"/>
          <p:cNvSpPr>
            <a:spLocks noChangeArrowheads="1"/>
          </p:cNvSpPr>
          <p:nvPr/>
        </p:nvSpPr>
        <p:spPr bwMode="auto">
          <a:xfrm>
            <a:off x="5060157" y="4733806"/>
            <a:ext cx="46487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r>
              <a:rPr lang="en-GB" altLang="en-US" sz="1800"/>
              <a:t>V3</a:t>
            </a:r>
          </a:p>
        </p:txBody>
      </p:sp>
      <p:sp>
        <p:nvSpPr>
          <p:cNvPr id="65" name="Rectangle 59"/>
          <p:cNvSpPr>
            <a:spLocks noChangeArrowheads="1"/>
          </p:cNvSpPr>
          <p:nvPr/>
        </p:nvSpPr>
        <p:spPr bwMode="auto">
          <a:xfrm>
            <a:off x="6112670" y="5443419"/>
            <a:ext cx="46487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r>
              <a:rPr lang="en-GB" altLang="en-US" sz="1800"/>
              <a:t>V4</a:t>
            </a:r>
          </a:p>
        </p:txBody>
      </p:sp>
      <p:sp>
        <p:nvSpPr>
          <p:cNvPr id="66" name="Rectangle 60"/>
          <p:cNvSpPr>
            <a:spLocks noChangeArrowheads="1"/>
          </p:cNvSpPr>
          <p:nvPr/>
        </p:nvSpPr>
        <p:spPr bwMode="auto">
          <a:xfrm>
            <a:off x="6050757" y="4695706"/>
            <a:ext cx="6315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r>
              <a:rPr lang="en-GB" altLang="en-US" sz="1800" dirty="0"/>
              <a:t>V3A</a:t>
            </a:r>
          </a:p>
        </p:txBody>
      </p:sp>
      <p:sp>
        <p:nvSpPr>
          <p:cNvPr id="67" name="Rectangle 61"/>
          <p:cNvSpPr>
            <a:spLocks noChangeArrowheads="1"/>
          </p:cNvSpPr>
          <p:nvPr/>
        </p:nvSpPr>
        <p:spPr bwMode="auto">
          <a:xfrm>
            <a:off x="7160420" y="4709994"/>
            <a:ext cx="58028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r>
              <a:rPr lang="en-GB" altLang="en-US" sz="1800"/>
              <a:t>STS</a:t>
            </a:r>
          </a:p>
        </p:txBody>
      </p:sp>
      <p:sp>
        <p:nvSpPr>
          <p:cNvPr id="68" name="Rectangle 62"/>
          <p:cNvSpPr>
            <a:spLocks noChangeArrowheads="1"/>
          </p:cNvSpPr>
          <p:nvPr/>
        </p:nvSpPr>
        <p:spPr bwMode="auto">
          <a:xfrm>
            <a:off x="7131845" y="5457706"/>
            <a:ext cx="6315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r>
              <a:rPr lang="en-GB" altLang="en-US" sz="1800"/>
              <a:t>TEO</a:t>
            </a:r>
          </a:p>
        </p:txBody>
      </p:sp>
      <p:sp>
        <p:nvSpPr>
          <p:cNvPr id="69" name="Rectangle 63"/>
          <p:cNvSpPr>
            <a:spLocks noChangeArrowheads="1"/>
          </p:cNvSpPr>
          <p:nvPr/>
        </p:nvSpPr>
        <p:spPr bwMode="auto">
          <a:xfrm>
            <a:off x="6126957" y="3967044"/>
            <a:ext cx="46487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r>
              <a:rPr lang="en-GB" altLang="en-US" sz="1800"/>
              <a:t>V5</a:t>
            </a:r>
          </a:p>
        </p:txBody>
      </p:sp>
      <p:sp>
        <p:nvSpPr>
          <p:cNvPr id="70" name="Rectangle 64"/>
          <p:cNvSpPr>
            <a:spLocks noChangeArrowheads="1"/>
          </p:cNvSpPr>
          <p:nvPr/>
        </p:nvSpPr>
        <p:spPr bwMode="auto">
          <a:xfrm>
            <a:off x="8322470" y="5457706"/>
            <a:ext cx="46487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r>
              <a:rPr lang="en-GB" altLang="en-US" sz="1800"/>
              <a:t>TE</a:t>
            </a:r>
          </a:p>
        </p:txBody>
      </p:sp>
      <p:sp>
        <p:nvSpPr>
          <p:cNvPr id="71" name="Rectangle 65"/>
          <p:cNvSpPr>
            <a:spLocks noChangeArrowheads="1"/>
          </p:cNvSpPr>
          <p:nvPr/>
        </p:nvSpPr>
        <p:spPr bwMode="auto">
          <a:xfrm>
            <a:off x="7069933" y="3917830"/>
            <a:ext cx="86562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r>
              <a:rPr lang="en-GB" altLang="en-US" sz="1200"/>
              <a:t>Posterior</a:t>
            </a:r>
          </a:p>
          <a:p>
            <a:r>
              <a:rPr lang="en-GB" altLang="en-US" sz="1200"/>
              <a:t>parietal Cx</a:t>
            </a:r>
          </a:p>
        </p:txBody>
      </p:sp>
      <p:sp>
        <p:nvSpPr>
          <p:cNvPr id="72" name="Rectangle 66"/>
          <p:cNvSpPr>
            <a:spLocks noChangeArrowheads="1"/>
          </p:cNvSpPr>
          <p:nvPr/>
        </p:nvSpPr>
        <p:spPr bwMode="auto">
          <a:xfrm>
            <a:off x="3577562" y="6234195"/>
            <a:ext cx="1220262"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r>
              <a:rPr lang="en-GB" altLang="en-US" sz="1200" dirty="0" smtClean="0"/>
              <a:t>Striate Cortex</a:t>
            </a:r>
            <a:endParaRPr lang="en-GB" altLang="en-US" sz="1200" dirty="0"/>
          </a:p>
        </p:txBody>
      </p:sp>
      <p:sp>
        <p:nvSpPr>
          <p:cNvPr id="73" name="Rectangle 67"/>
          <p:cNvSpPr>
            <a:spLocks noChangeArrowheads="1"/>
          </p:cNvSpPr>
          <p:nvPr/>
        </p:nvSpPr>
        <p:spPr bwMode="auto">
          <a:xfrm>
            <a:off x="5082515" y="6221997"/>
            <a:ext cx="15173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r>
              <a:rPr lang="en-GB" altLang="en-US" sz="1200" dirty="0" err="1" smtClean="0"/>
              <a:t>Extrastriate</a:t>
            </a:r>
            <a:r>
              <a:rPr lang="en-GB" altLang="en-US" sz="1200" dirty="0"/>
              <a:t> </a:t>
            </a:r>
            <a:r>
              <a:rPr lang="en-GB" altLang="en-US" sz="1200" dirty="0" smtClean="0"/>
              <a:t>Cortex</a:t>
            </a:r>
            <a:endParaRPr lang="en-GB" altLang="en-US" sz="1200" dirty="0"/>
          </a:p>
        </p:txBody>
      </p:sp>
      <p:sp>
        <p:nvSpPr>
          <p:cNvPr id="74" name="Rectangle 68"/>
          <p:cNvSpPr>
            <a:spLocks noChangeArrowheads="1"/>
          </p:cNvSpPr>
          <p:nvPr/>
        </p:nvSpPr>
        <p:spPr bwMode="auto">
          <a:xfrm>
            <a:off x="7060407" y="6234196"/>
            <a:ext cx="187007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r>
              <a:rPr lang="en-GB" altLang="en-US" sz="1200" dirty="0"/>
              <a:t>Inferior </a:t>
            </a:r>
            <a:r>
              <a:rPr lang="en-GB" altLang="en-US" sz="1200" dirty="0" smtClean="0"/>
              <a:t>Temporal Cortex</a:t>
            </a:r>
            <a:endParaRPr lang="en-GB" altLang="en-US" sz="1200" dirty="0"/>
          </a:p>
        </p:txBody>
      </p:sp>
      <p:sp>
        <p:nvSpPr>
          <p:cNvPr id="75" name="Line 77"/>
          <p:cNvSpPr>
            <a:spLocks noChangeShapeType="1"/>
          </p:cNvSpPr>
          <p:nvPr/>
        </p:nvSpPr>
        <p:spPr bwMode="auto">
          <a:xfrm flipH="1">
            <a:off x="6250782" y="4317881"/>
            <a:ext cx="0" cy="385763"/>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 name="Line 78"/>
          <p:cNvSpPr>
            <a:spLocks noChangeShapeType="1"/>
          </p:cNvSpPr>
          <p:nvPr/>
        </p:nvSpPr>
        <p:spPr bwMode="auto">
          <a:xfrm>
            <a:off x="6698457" y="5060831"/>
            <a:ext cx="381000" cy="38576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7" name="Group 84"/>
          <p:cNvGrpSpPr>
            <a:grpSpLocks/>
          </p:cNvGrpSpPr>
          <p:nvPr/>
        </p:nvGrpSpPr>
        <p:grpSpPr bwMode="auto">
          <a:xfrm>
            <a:off x="1647032" y="3534449"/>
            <a:ext cx="7364413" cy="906463"/>
            <a:chOff x="682" y="1006"/>
            <a:chExt cx="4639" cy="571"/>
          </a:xfrm>
        </p:grpSpPr>
        <p:sp>
          <p:nvSpPr>
            <p:cNvPr id="78" name="Rectangle 81"/>
            <p:cNvSpPr>
              <a:spLocks noChangeArrowheads="1"/>
            </p:cNvSpPr>
            <p:nvPr/>
          </p:nvSpPr>
          <p:spPr bwMode="auto">
            <a:xfrm>
              <a:off x="1879" y="1015"/>
              <a:ext cx="3442" cy="562"/>
            </a:xfrm>
            <a:prstGeom prst="rect">
              <a:avLst/>
            </a:prstGeom>
            <a:noFill/>
            <a:ln w="76200">
              <a:solidFill>
                <a:schemeClr val="hlink"/>
              </a:solidFill>
              <a:miter lim="800000"/>
              <a:headEnd/>
              <a:tailEnd/>
            </a:ln>
            <a:effectLst/>
            <a:extLst>
              <a:ext uri="{909E8E84-426E-40DD-AFC4-6F175D3DCCD1}">
                <a14:hiddenFill xmlns:a14="http://schemas.microsoft.com/office/drawing/2010/main">
                  <a:solidFill>
                    <a:srgbClr val="CCFFFF">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Text Box 83"/>
            <p:cNvSpPr txBox="1">
              <a:spLocks noChangeArrowheads="1"/>
            </p:cNvSpPr>
            <p:nvPr/>
          </p:nvSpPr>
          <p:spPr bwMode="auto">
            <a:xfrm>
              <a:off x="682" y="1006"/>
              <a:ext cx="1188" cy="288"/>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r>
                <a:rPr lang="en-GB" altLang="en-US"/>
                <a:t>Dorsal stream</a:t>
              </a:r>
            </a:p>
          </p:txBody>
        </p:sp>
      </p:grpSp>
      <p:grpSp>
        <p:nvGrpSpPr>
          <p:cNvPr id="80" name="Group 88"/>
          <p:cNvGrpSpPr>
            <a:grpSpLocks/>
          </p:cNvGrpSpPr>
          <p:nvPr/>
        </p:nvGrpSpPr>
        <p:grpSpPr bwMode="auto">
          <a:xfrm>
            <a:off x="1527971" y="4538545"/>
            <a:ext cx="7491413" cy="1766888"/>
            <a:chOff x="588" y="1578"/>
            <a:chExt cx="4719" cy="1113"/>
          </a:xfrm>
        </p:grpSpPr>
        <p:sp>
          <p:nvSpPr>
            <p:cNvPr id="81" name="Rectangle 86"/>
            <p:cNvSpPr>
              <a:spLocks noChangeArrowheads="1"/>
            </p:cNvSpPr>
            <p:nvPr/>
          </p:nvSpPr>
          <p:spPr bwMode="auto">
            <a:xfrm>
              <a:off x="1865" y="1578"/>
              <a:ext cx="3442" cy="1056"/>
            </a:xfrm>
            <a:prstGeom prst="rect">
              <a:avLst/>
            </a:prstGeom>
            <a:noFill/>
            <a:ln w="76200">
              <a:solidFill>
                <a:schemeClr val="hlink"/>
              </a:solidFill>
              <a:miter lim="800000"/>
              <a:headEnd/>
              <a:tailEnd/>
            </a:ln>
            <a:effectLst/>
            <a:extLst>
              <a:ext uri="{909E8E84-426E-40DD-AFC4-6F175D3DCCD1}">
                <a14:hiddenFill xmlns:a14="http://schemas.microsoft.com/office/drawing/2010/main">
                  <a:solidFill>
                    <a:srgbClr val="CCFFFF">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Text Box 87"/>
            <p:cNvSpPr txBox="1">
              <a:spLocks noChangeArrowheads="1"/>
            </p:cNvSpPr>
            <p:nvPr/>
          </p:nvSpPr>
          <p:spPr bwMode="auto">
            <a:xfrm>
              <a:off x="588" y="2403"/>
              <a:ext cx="1252" cy="288"/>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r>
                <a:rPr lang="en-GB" altLang="en-US" dirty="0"/>
                <a:t>Ventral stream</a:t>
              </a:r>
            </a:p>
          </p:txBody>
        </p:sp>
      </p:grpSp>
      <p:sp>
        <p:nvSpPr>
          <p:cNvPr id="83" name="Rectangle 91"/>
          <p:cNvSpPr>
            <a:spLocks noChangeArrowheads="1"/>
          </p:cNvSpPr>
          <p:nvPr/>
        </p:nvSpPr>
        <p:spPr bwMode="auto">
          <a:xfrm>
            <a:off x="3874296" y="5440244"/>
            <a:ext cx="687387" cy="358775"/>
          </a:xfrm>
          <a:prstGeom prst="rect">
            <a:avLst/>
          </a:prstGeom>
          <a:solidFill>
            <a:schemeClr val="bg1"/>
          </a:solidFill>
          <a:ln w="12700">
            <a:solidFill>
              <a:schemeClr val="hlink"/>
            </a:solidFill>
            <a:miter lim="800000"/>
            <a:headEnd/>
            <a:tailEnd/>
          </a:ln>
          <a:effectLst/>
          <a:extLst/>
        </p:spPr>
        <p:txBody>
          <a:bodyPr wrap="none" anchor="ct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pPr algn="ctr"/>
            <a:r>
              <a:rPr lang="en-GB" altLang="en-US" sz="1800" dirty="0"/>
              <a:t>V1</a:t>
            </a:r>
          </a:p>
        </p:txBody>
      </p:sp>
    </p:spTree>
    <p:extLst>
      <p:ext uri="{BB962C8B-B14F-4D97-AF65-F5344CB8AC3E}">
        <p14:creationId xmlns:p14="http://schemas.microsoft.com/office/powerpoint/2010/main" val="23400011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5" y="160337"/>
            <a:ext cx="8130495" cy="830997"/>
          </a:xfrm>
          <a:prstGeom prst="rect">
            <a:avLst/>
          </a:prstGeom>
          <a:noFill/>
        </p:spPr>
        <p:txBody>
          <a:bodyPr wrap="none" rtlCol="0">
            <a:spAutoFit/>
          </a:bodyPr>
          <a:lstStyle/>
          <a:p>
            <a:r>
              <a:rPr lang="sv-SE" sz="2400" b="1" dirty="0">
                <a:latin typeface="Times New Roman" panose="02020603050405020304" pitchFamily="18" charset="0"/>
                <a:cs typeface="Times New Roman" panose="02020603050405020304" pitchFamily="18" charset="0"/>
              </a:rPr>
              <a:t>The works by  Roger Sperry, Alexander Luria, Eric Kandel, </a:t>
            </a:r>
            <a:endParaRPr lang="sv-SE" sz="2400" b="1" dirty="0" smtClean="0">
              <a:latin typeface="Times New Roman" panose="02020603050405020304" pitchFamily="18" charset="0"/>
              <a:cs typeface="Times New Roman" panose="02020603050405020304" pitchFamily="18" charset="0"/>
            </a:endParaRPr>
          </a:p>
          <a:p>
            <a:r>
              <a:rPr lang="sv-SE" sz="2400" b="1" dirty="0">
                <a:latin typeface="Times New Roman" panose="02020603050405020304" pitchFamily="18" charset="0"/>
                <a:cs typeface="Times New Roman" panose="02020603050405020304" pitchFamily="18" charset="0"/>
              </a:rPr>
              <a:t> </a:t>
            </a:r>
            <a:r>
              <a:rPr lang="sv-SE" sz="2400" b="1" dirty="0" smtClean="0">
                <a:latin typeface="Times New Roman" panose="02020603050405020304" pitchFamily="18" charset="0"/>
                <a:cs typeface="Times New Roman" panose="02020603050405020304" pitchFamily="18" charset="0"/>
              </a:rPr>
              <a:t>                          Fernando Nottebohm and Karl </a:t>
            </a:r>
            <a:r>
              <a:rPr lang="sv-SE" sz="2400" b="1" dirty="0">
                <a:latin typeface="Times New Roman" panose="02020603050405020304" pitchFamily="18" charset="0"/>
                <a:cs typeface="Times New Roman" panose="02020603050405020304" pitchFamily="18" charset="0"/>
              </a:rPr>
              <a:t>Pribram	</a:t>
            </a:r>
            <a:endParaRPr lang="en-US" sz="24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55575" y="991334"/>
            <a:ext cx="11095899" cy="5924699"/>
          </a:xfrm>
          <a:prstGeom prst="rect">
            <a:avLst/>
          </a:prstGeom>
          <a:noFill/>
        </p:spPr>
        <p:txBody>
          <a:bodyPr wrap="square" rtlCol="0">
            <a:spAutoFit/>
          </a:bodyPr>
          <a:lstStyle/>
          <a:p>
            <a:r>
              <a:rPr lang="sv-SE" dirty="0" smtClean="0">
                <a:latin typeface="Times New Roman" panose="02020603050405020304" pitchFamily="18" charset="0"/>
                <a:cs typeface="Times New Roman" panose="02020603050405020304" pitchFamily="18" charset="0"/>
              </a:rPr>
              <a:t>All the work mentioned below shed some further light on the two main issues highligted: Localization/Holism and standpoint with respect to reductionism. </a:t>
            </a:r>
          </a:p>
          <a:p>
            <a:endParaRPr lang="sv-SE" sz="1100" dirty="0">
              <a:latin typeface="Times New Roman" panose="02020603050405020304" pitchFamily="18" charset="0"/>
              <a:cs typeface="Times New Roman" panose="02020603050405020304" pitchFamily="18" charset="0"/>
            </a:endParaRPr>
          </a:p>
          <a:p>
            <a:r>
              <a:rPr lang="sv-SE" b="1" dirty="0" smtClean="0">
                <a:latin typeface="Times New Roman" panose="02020603050405020304" pitchFamily="18" charset="0"/>
                <a:cs typeface="Times New Roman" panose="02020603050405020304" pitchFamily="18" charset="0"/>
              </a:rPr>
              <a:t>Roger Sperry </a:t>
            </a:r>
            <a:r>
              <a:rPr lang="sv-SE" dirty="0" smtClean="0">
                <a:latin typeface="Times New Roman" panose="02020603050405020304" pitchFamily="18" charset="0"/>
                <a:cs typeface="Times New Roman" panose="02020603050405020304" pitchFamily="18" charset="0"/>
              </a:rPr>
              <a:t>is most well known for his work on the separate functionalities of the two brain hemispheres : left and right, where the left have a stronger role for language and conceptally oriented task while the right has bias towards spatial functions and more detailed discrimination functions. Sperry also studied plasticity phenomena between the two hemispheres in the presence of certain kind of brain damages and in different periods of life.</a:t>
            </a:r>
          </a:p>
          <a:p>
            <a:endParaRPr lang="sv-SE" sz="1100" dirty="0">
              <a:latin typeface="Times New Roman" panose="02020603050405020304" pitchFamily="18" charset="0"/>
              <a:cs typeface="Times New Roman" panose="02020603050405020304" pitchFamily="18" charset="0"/>
            </a:endParaRPr>
          </a:p>
          <a:p>
            <a:r>
              <a:rPr lang="sv-SE" b="1" dirty="0" smtClean="0">
                <a:latin typeface="Times New Roman" panose="02020603050405020304" pitchFamily="18" charset="0"/>
                <a:cs typeface="Times New Roman" panose="02020603050405020304" pitchFamily="18" charset="0"/>
              </a:rPr>
              <a:t>Alexander Luria   </a:t>
            </a:r>
            <a:r>
              <a:rPr lang="sv-SE" dirty="0" smtClean="0">
                <a:latin typeface="Times New Roman" panose="02020603050405020304" pitchFamily="18" charset="0"/>
                <a:cs typeface="Times New Roman" panose="02020603050405020304" pitchFamily="18" charset="0"/>
              </a:rPr>
              <a:t>and his colleagues  looked into the seemingly hierachical organizational of  different brain regions in their contributions to evoke specific behviours. They also showed how the role-play among brain regions may change over time from being  a child to being an adult. It seems that in younger individuals sensory regions dominate while in older individuals the more planning oriented regions have the upper hand.</a:t>
            </a:r>
          </a:p>
          <a:p>
            <a:endParaRPr lang="sv-SE" sz="1100" dirty="0">
              <a:latin typeface="Times New Roman" panose="02020603050405020304" pitchFamily="18" charset="0"/>
              <a:cs typeface="Times New Roman" panose="02020603050405020304" pitchFamily="18" charset="0"/>
            </a:endParaRPr>
          </a:p>
          <a:p>
            <a:r>
              <a:rPr lang="sv-SE" b="1" dirty="0">
                <a:latin typeface="Times New Roman" panose="02020603050405020304" pitchFamily="18" charset="0"/>
                <a:cs typeface="Times New Roman" panose="02020603050405020304" pitchFamily="18" charset="0"/>
              </a:rPr>
              <a:t>Eric </a:t>
            </a:r>
            <a:r>
              <a:rPr lang="sv-SE" b="1" dirty="0" smtClean="0">
                <a:latin typeface="Times New Roman" panose="02020603050405020304" pitchFamily="18" charset="0"/>
                <a:cs typeface="Times New Roman" panose="02020603050405020304" pitchFamily="18" charset="0"/>
              </a:rPr>
              <a:t>Kandel </a:t>
            </a:r>
            <a:r>
              <a:rPr lang="sv-SE" dirty="0" smtClean="0">
                <a:latin typeface="Times New Roman" panose="02020603050405020304" pitchFamily="18" charset="0"/>
                <a:cs typeface="Times New Roman" panose="02020603050405020304" pitchFamily="18" charset="0"/>
              </a:rPr>
              <a:t>and colleagues made important contributions regarding the relationship between simple neuron functions and the functionality of an organism as a whole by systematically studying very simple organisms in a comprehensive way. </a:t>
            </a:r>
          </a:p>
          <a:p>
            <a:endParaRPr lang="sv-SE" sz="1100" dirty="0" smtClean="0">
              <a:latin typeface="Times New Roman" panose="02020603050405020304" pitchFamily="18" charset="0"/>
              <a:cs typeface="Times New Roman" panose="02020603050405020304" pitchFamily="18" charset="0"/>
            </a:endParaRPr>
          </a:p>
          <a:p>
            <a:r>
              <a:rPr lang="sv-SE" b="1" dirty="0" smtClean="0">
                <a:latin typeface="Times New Roman" panose="02020603050405020304" pitchFamily="18" charset="0"/>
                <a:cs typeface="Times New Roman" panose="02020603050405020304" pitchFamily="18" charset="0"/>
              </a:rPr>
              <a:t>Fernando Nottebohm </a:t>
            </a:r>
            <a:r>
              <a:rPr lang="sv-SE" dirty="0" smtClean="0">
                <a:latin typeface="Times New Roman" panose="02020603050405020304" pitchFamily="18" charset="0"/>
                <a:cs typeface="Times New Roman" panose="02020603050405020304" pitchFamily="18" charset="0"/>
              </a:rPr>
              <a:t>published some suggestive work on the neural localization of functionalities enabling the Song of Birds adding evidence for the Localization standpoint.</a:t>
            </a:r>
            <a:endParaRPr lang="sv-SE" dirty="0">
              <a:latin typeface="Times New Roman" panose="02020603050405020304" pitchFamily="18" charset="0"/>
              <a:cs typeface="Times New Roman" panose="02020603050405020304" pitchFamily="18" charset="0"/>
            </a:endParaRPr>
          </a:p>
          <a:p>
            <a:endParaRPr lang="sv-SE" sz="1100" dirty="0" smtClean="0">
              <a:latin typeface="Times New Roman" panose="02020603050405020304" pitchFamily="18" charset="0"/>
              <a:cs typeface="Times New Roman" panose="02020603050405020304" pitchFamily="18" charset="0"/>
            </a:endParaRPr>
          </a:p>
          <a:p>
            <a:r>
              <a:rPr lang="sv-SE" b="1" dirty="0" smtClean="0">
                <a:latin typeface="Times New Roman" panose="02020603050405020304" pitchFamily="18" charset="0"/>
                <a:cs typeface="Times New Roman" panose="02020603050405020304" pitchFamily="18" charset="0"/>
              </a:rPr>
              <a:t>Karl Pribram </a:t>
            </a:r>
            <a:r>
              <a:rPr lang="sv-SE" dirty="0" smtClean="0">
                <a:latin typeface="Times New Roman" panose="02020603050405020304" pitchFamily="18" charset="0"/>
                <a:cs typeface="Times New Roman" panose="02020603050405020304" pitchFamily="18" charset="0"/>
              </a:rPr>
              <a:t>on the other hand argued for the Holistic standpoint through his famous analogy between the Brain and a Hologram (a hologram being an image recording, where the recorded image can be reconstructed from every tiny fragment of the recording).</a:t>
            </a:r>
            <a:endParaRPr lang="en-US" dirty="0"/>
          </a:p>
        </p:txBody>
      </p:sp>
    </p:spTree>
    <p:extLst>
      <p:ext uri="{BB962C8B-B14F-4D97-AF65-F5344CB8AC3E}">
        <p14:creationId xmlns:p14="http://schemas.microsoft.com/office/powerpoint/2010/main" val="5584163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0375" y="83393"/>
            <a:ext cx="11552722" cy="2739211"/>
          </a:xfrm>
          <a:prstGeom prst="rect">
            <a:avLst/>
          </a:prstGeom>
          <a:noFill/>
        </p:spPr>
        <p:txBody>
          <a:bodyPr wrap="square" rtlCol="0">
            <a:spAutoFit/>
          </a:bodyPr>
          <a:lstStyle/>
          <a:p>
            <a:r>
              <a:rPr lang="sv-SE" sz="2800" b="1" dirty="0">
                <a:latin typeface="Times New Roman" panose="02020603050405020304" pitchFamily="18" charset="0"/>
                <a:cs typeface="Times New Roman" panose="02020603050405020304" pitchFamily="18" charset="0"/>
              </a:rPr>
              <a:t>Inspiration from Logic and Neuro Science  combined</a:t>
            </a:r>
          </a:p>
          <a:p>
            <a:endParaRPr lang="sv-SE" b="1"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 1943 a Neuro Science Researcher:</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Warren </a:t>
            </a:r>
            <a:r>
              <a:rPr lang="en-US" dirty="0">
                <a:latin typeface="Times New Roman" panose="02020603050405020304" pitchFamily="18" charset="0"/>
                <a:cs typeface="Times New Roman" panose="02020603050405020304" pitchFamily="18" charset="0"/>
              </a:rPr>
              <a:t>McCulloch and </a:t>
            </a:r>
            <a:r>
              <a:rPr lang="en-US" dirty="0" smtClean="0">
                <a:latin typeface="Times New Roman" panose="02020603050405020304" pitchFamily="18" charset="0"/>
                <a:cs typeface="Times New Roman" panose="02020603050405020304" pitchFamily="18" charset="0"/>
              </a:rPr>
              <a:t>a logician: Walter </a:t>
            </a:r>
            <a:r>
              <a:rPr lang="en-US" dirty="0">
                <a:latin typeface="Times New Roman" panose="02020603050405020304" pitchFamily="18" charset="0"/>
                <a:cs typeface="Times New Roman" panose="02020603050405020304" pitchFamily="18" charset="0"/>
              </a:rPr>
              <a:t>Pitts </a:t>
            </a:r>
            <a:r>
              <a:rPr lang="en-US" dirty="0" smtClean="0">
                <a:latin typeface="Times New Roman" panose="02020603050405020304" pitchFamily="18" charset="0"/>
                <a:cs typeface="Times New Roman" panose="02020603050405020304" pitchFamily="18" charset="0"/>
              </a:rPr>
              <a:t>made a bold first attempt to demonstrate that a model inspired by the current view of  the functionality of a neuron could be proven to exhibit</a:t>
            </a:r>
          </a:p>
          <a:p>
            <a:r>
              <a:rPr lang="sv-SE" dirty="0" smtClean="0">
                <a:latin typeface="Times New Roman" panose="02020603050405020304" pitchFamily="18" charset="0"/>
                <a:cs typeface="Times New Roman" panose="02020603050405020304" pitchFamily="18" charset="0"/>
              </a:rPr>
              <a:t>Behaviour equivalent to classical Logical operations.</a:t>
            </a:r>
            <a:endParaRPr lang="en-US" dirty="0" smtClean="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approach is also referred to as the Threshold Logic Unit, Linear Threshold Unit or </a:t>
            </a:r>
            <a:r>
              <a:rPr lang="en-US" dirty="0" smtClean="0">
                <a:latin typeface="Times New Roman" panose="02020603050405020304" pitchFamily="18" charset="0"/>
                <a:cs typeface="Times New Roman" panose="02020603050405020304" pitchFamily="18" charset="0"/>
              </a:rPr>
              <a:t>Threshold </a:t>
            </a:r>
            <a:r>
              <a:rPr lang="en-US" dirty="0">
                <a:latin typeface="Times New Roman" panose="02020603050405020304" pitchFamily="18" charset="0"/>
                <a:cs typeface="Times New Roman" panose="02020603050405020304" pitchFamily="18" charset="0"/>
              </a:rPr>
              <a:t>Logic Gate model</a:t>
            </a:r>
            <a:r>
              <a:rPr lang="en-US" dirty="0" smtClean="0">
                <a:latin typeface="Times New Roman" panose="02020603050405020304" pitchFamily="18" charset="0"/>
                <a:cs typeface="Times New Roman" panose="02020603050405020304" pitchFamily="18" charset="0"/>
              </a:rPr>
              <a:t>.</a:t>
            </a:r>
          </a:p>
          <a:p>
            <a:r>
              <a:rPr lang="sv-SE" dirty="0" smtClean="0">
                <a:latin typeface="Times New Roman" panose="02020603050405020304" pitchFamily="18" charset="0"/>
                <a:cs typeface="Times New Roman" panose="02020603050405020304" pitchFamily="18" charset="0"/>
              </a:rPr>
              <a:t>The model had the following characteristics.</a:t>
            </a:r>
            <a:endParaRPr lang="en-US"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07975" y="2730918"/>
            <a:ext cx="6467199"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 neuron has a binary output (0,1)</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has excitatory as well as  inhibitory inputs.</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neuron receives inputs from excitatory synapses, all having identical weights. </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An Inhibitory input has </a:t>
            </a:r>
            <a:r>
              <a:rPr lang="en-US" dirty="0">
                <a:latin typeface="Times New Roman" panose="02020603050405020304" pitchFamily="18" charset="0"/>
                <a:cs typeface="Times New Roman" panose="02020603050405020304" pitchFamily="18" charset="0"/>
              </a:rPr>
              <a:t>an absolute veto power over any excitatory </a:t>
            </a:r>
            <a:r>
              <a:rPr lang="en-US" dirty="0" smtClean="0">
                <a:latin typeface="Times New Roman" panose="02020603050405020304" pitchFamily="18" charset="0"/>
                <a:cs typeface="Times New Roman" panose="02020603050405020304" pitchFamily="18" charset="0"/>
              </a:rPr>
              <a:t>inputs</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neuron </a:t>
            </a:r>
            <a:r>
              <a:rPr lang="en-US" dirty="0" smtClean="0">
                <a:latin typeface="Times New Roman" panose="02020603050405020304" pitchFamily="18" charset="0"/>
                <a:cs typeface="Times New Roman" panose="02020603050405020304" pitchFamily="18" charset="0"/>
              </a:rPr>
              <a:t>computes </a:t>
            </a:r>
            <a:r>
              <a:rPr lang="en-US" dirty="0">
                <a:latin typeface="Times New Roman" panose="02020603050405020304" pitchFamily="18" charset="0"/>
                <a:cs typeface="Times New Roman" panose="02020603050405020304" pitchFamily="18" charset="0"/>
              </a:rPr>
              <a:t>a weighted sum and </a:t>
            </a:r>
            <a:r>
              <a:rPr lang="en-US" dirty="0" smtClean="0">
                <a:latin typeface="Times New Roman" panose="02020603050405020304" pitchFamily="18" charset="0"/>
                <a:cs typeface="Times New Roman" panose="02020603050405020304" pitchFamily="18" charset="0"/>
              </a:rPr>
              <a:t>has as </a:t>
            </a:r>
            <a:r>
              <a:rPr lang="en-US" dirty="0">
                <a:latin typeface="Times New Roman" panose="02020603050405020304" pitchFamily="18" charset="0"/>
                <a:cs typeface="Times New Roman" panose="02020603050405020304" pitchFamily="18" charset="0"/>
              </a:rPr>
              <a:t>a transfer </a:t>
            </a:r>
            <a:r>
              <a:rPr lang="en-US" dirty="0" smtClean="0">
                <a:latin typeface="Times New Roman" panose="02020603050405020304" pitchFamily="18" charset="0"/>
                <a:cs typeface="Times New Roman" panose="02020603050405020304" pitchFamily="18" charset="0"/>
              </a:rPr>
              <a:t>function a fixed threshold</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networks displayed no learning. They were essentially "hard-wired" logic devices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pic>
        <p:nvPicPr>
          <p:cNvPr id="1028" name="Picture 4" descr="https://qph.fs.quoracdn.net/main-qimg-92d691da254509f5a6f8d65f54803a36-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0551" y="3907174"/>
            <a:ext cx="4119624" cy="141794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ecee.colorado.edu/~ecen4831/lectures/MPneuro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7738" y="2822604"/>
            <a:ext cx="3905250" cy="8858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user\Desktop\McCullogh-Pitts and Perceptron Models_files\MPor-and.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7738" y="5542764"/>
            <a:ext cx="2534596" cy="90487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732334" y="5561815"/>
            <a:ext cx="2045753" cy="923330"/>
          </a:xfrm>
          <a:prstGeom prst="rect">
            <a:avLst/>
          </a:prstGeom>
          <a:noFill/>
        </p:spPr>
        <p:txBody>
          <a:bodyPr wrap="none" rtlCol="0">
            <a:spAutoFit/>
          </a:bodyPr>
          <a:lstStyle/>
          <a:p>
            <a:r>
              <a:rPr lang="sv-SE" dirty="0" smtClean="0">
                <a:latin typeface="Times New Roman" panose="02020603050405020304" pitchFamily="18" charset="0"/>
                <a:cs typeface="Times New Roman" panose="02020603050405020304" pitchFamily="18" charset="0"/>
              </a:rPr>
              <a:t>AND if threshold=1</a:t>
            </a:r>
          </a:p>
          <a:p>
            <a:r>
              <a:rPr lang="sv-SE" dirty="0" smtClean="0">
                <a:latin typeface="Times New Roman" panose="02020603050405020304" pitchFamily="18" charset="0"/>
                <a:cs typeface="Times New Roman" panose="02020603050405020304" pitchFamily="18" charset="0"/>
              </a:rPr>
              <a:t>OR </a:t>
            </a:r>
            <a:r>
              <a:rPr lang="sv-SE" dirty="0">
                <a:latin typeface="Times New Roman" panose="02020603050405020304" pitchFamily="18" charset="0"/>
                <a:cs typeface="Times New Roman" panose="02020603050405020304" pitchFamily="18" charset="0"/>
              </a:rPr>
              <a:t>if </a:t>
            </a:r>
            <a:r>
              <a:rPr lang="sv-SE" dirty="0" smtClean="0">
                <a:latin typeface="Times New Roman" panose="02020603050405020304" pitchFamily="18" charset="0"/>
                <a:cs typeface="Times New Roman" panose="02020603050405020304" pitchFamily="18" charset="0"/>
              </a:rPr>
              <a:t>threshold=2</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591819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5" y="87765"/>
            <a:ext cx="7603235" cy="523220"/>
          </a:xfrm>
          <a:prstGeom prst="rect">
            <a:avLst/>
          </a:prstGeom>
          <a:noFill/>
        </p:spPr>
        <p:txBody>
          <a:bodyPr wrap="none" rtlCol="0">
            <a:spAutoFit/>
          </a:bodyPr>
          <a:lstStyle/>
          <a:p>
            <a:r>
              <a:rPr lang="sv-SE" sz="2800" b="1" dirty="0" smtClean="0">
                <a:latin typeface="Times New Roman" panose="02020603050405020304" pitchFamily="18" charset="0"/>
                <a:cs typeface="Times New Roman" panose="02020603050405020304" pitchFamily="18" charset="0"/>
              </a:rPr>
              <a:t>Inspiration from Genetics and Evolution Theory</a:t>
            </a:r>
            <a:endParaRPr lang="en-US"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60375" y="851658"/>
            <a:ext cx="6270184" cy="2192908"/>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Evolutionary Computing in general and Genetic algorithms in particular are inspired by Darwinian evolutionary theory and ideas of the survival of the fittest by natural selection.</a:t>
            </a:r>
          </a:p>
          <a:p>
            <a:endParaRPr lang="sv-SE" sz="1050" dirty="0" smtClean="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The computational model is conceptually simple:</a:t>
            </a:r>
          </a:p>
          <a:p>
            <a:pPr marL="285750" indent="-285750">
              <a:buFontTx/>
              <a:buChar char="-"/>
            </a:pPr>
            <a:r>
              <a:rPr lang="sv-SE" dirty="0" smtClean="0">
                <a:latin typeface="Times New Roman" panose="02020603050405020304" pitchFamily="18" charset="0"/>
                <a:cs typeface="Times New Roman" panose="02020603050405020304" pitchFamily="18" charset="0"/>
              </a:rPr>
              <a:t>Managing a </a:t>
            </a:r>
            <a:r>
              <a:rPr lang="sv-SE" b="1" dirty="0" smtClean="0">
                <a:latin typeface="Times New Roman" panose="02020603050405020304" pitchFamily="18" charset="0"/>
                <a:cs typeface="Times New Roman" panose="02020603050405020304" pitchFamily="18" charset="0"/>
              </a:rPr>
              <a:t>Population</a:t>
            </a:r>
            <a:r>
              <a:rPr lang="sv-SE" dirty="0" smtClean="0">
                <a:latin typeface="Times New Roman" panose="02020603050405020304" pitchFamily="18" charset="0"/>
                <a:cs typeface="Times New Roman" panose="02020603050405020304" pitchFamily="18" charset="0"/>
              </a:rPr>
              <a:t> (read data-set) of </a:t>
            </a:r>
            <a:r>
              <a:rPr lang="sv-SE" b="1" dirty="0" smtClean="0">
                <a:latin typeface="Times New Roman" panose="02020603050405020304" pitchFamily="18" charset="0"/>
                <a:cs typeface="Times New Roman" panose="02020603050405020304" pitchFamily="18" charset="0"/>
              </a:rPr>
              <a:t>Chromosoms</a:t>
            </a:r>
            <a:r>
              <a:rPr lang="sv-SE" dirty="0" smtClean="0">
                <a:latin typeface="Times New Roman" panose="02020603050405020304" pitchFamily="18" charset="0"/>
                <a:cs typeface="Times New Roman" panose="02020603050405020304" pitchFamily="18" charset="0"/>
              </a:rPr>
              <a:t> (data-item) where every position in the chromosom corresponds to a </a:t>
            </a:r>
            <a:r>
              <a:rPr lang="sv-SE" b="1" dirty="0" smtClean="0">
                <a:latin typeface="Times New Roman" panose="02020603050405020304" pitchFamily="18" charset="0"/>
                <a:cs typeface="Times New Roman" panose="02020603050405020304" pitchFamily="18" charset="0"/>
              </a:rPr>
              <a:t>Gene</a:t>
            </a:r>
            <a:r>
              <a:rPr lang="sv-SE" dirty="0" smtClean="0">
                <a:latin typeface="Times New Roman" panose="02020603050405020304" pitchFamily="18" charset="0"/>
                <a:cs typeface="Times New Roman" panose="02020603050405020304" pitchFamily="18" charset="0"/>
              </a:rPr>
              <a:t> (read feature).</a:t>
            </a:r>
          </a:p>
        </p:txBody>
      </p:sp>
      <p:pic>
        <p:nvPicPr>
          <p:cNvPr id="7" name="Picture 8" descr="Image result for natural selec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8878" y="704585"/>
            <a:ext cx="3631281" cy="248705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natural sele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6089" y="3867163"/>
            <a:ext cx="2433954" cy="21086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natural selec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8675" y="3881733"/>
            <a:ext cx="2656319" cy="2094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53610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5" y="87765"/>
            <a:ext cx="7603235" cy="523220"/>
          </a:xfrm>
          <a:prstGeom prst="rect">
            <a:avLst/>
          </a:prstGeom>
          <a:noFill/>
        </p:spPr>
        <p:txBody>
          <a:bodyPr wrap="none" rtlCol="0">
            <a:spAutoFit/>
          </a:bodyPr>
          <a:lstStyle/>
          <a:p>
            <a:r>
              <a:rPr lang="sv-SE" sz="2800" b="1" dirty="0" smtClean="0">
                <a:latin typeface="Times New Roman" panose="02020603050405020304" pitchFamily="18" charset="0"/>
                <a:cs typeface="Times New Roman" panose="02020603050405020304" pitchFamily="18" charset="0"/>
              </a:rPr>
              <a:t>Inspiration from Genetics and Evolution Theory</a:t>
            </a:r>
            <a:endParaRPr lang="en-US"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15676" y="843213"/>
            <a:ext cx="7543134" cy="5247590"/>
          </a:xfrm>
          <a:prstGeom prst="rect">
            <a:avLst/>
          </a:prstGeom>
          <a:noFill/>
        </p:spPr>
        <p:txBody>
          <a:bodyPr wrap="square" rtlCol="0">
            <a:spAutoFit/>
          </a:bodyPr>
          <a:lstStyle/>
          <a:p>
            <a:r>
              <a:rPr lang="sv-SE" dirty="0" smtClean="0">
                <a:latin typeface="Times New Roman" panose="02020603050405020304" pitchFamily="18" charset="0"/>
                <a:cs typeface="Times New Roman" panose="02020603050405020304" pitchFamily="18" charset="0"/>
              </a:rPr>
              <a:t>The population is developed in a cycle as depicted below:</a:t>
            </a:r>
          </a:p>
          <a:p>
            <a:endParaRPr lang="sv-SE" dirty="0" smtClean="0">
              <a:latin typeface="Times New Roman" panose="02020603050405020304" pitchFamily="18" charset="0"/>
              <a:cs typeface="Times New Roman" panose="02020603050405020304" pitchFamily="18" charset="0"/>
            </a:endParaRPr>
          </a:p>
          <a:p>
            <a:endParaRPr lang="sv-SE" b="1" dirty="0" smtClean="0">
              <a:latin typeface="Times New Roman" panose="02020603050405020304" pitchFamily="18" charset="0"/>
              <a:cs typeface="Times New Roman" panose="02020603050405020304" pitchFamily="18" charset="0"/>
            </a:endParaRPr>
          </a:p>
          <a:p>
            <a:endParaRPr lang="sv-SE" b="1" dirty="0" smtClean="0">
              <a:latin typeface="Times New Roman" panose="02020603050405020304" pitchFamily="18" charset="0"/>
              <a:cs typeface="Times New Roman" panose="02020603050405020304" pitchFamily="18" charset="0"/>
            </a:endParaRPr>
          </a:p>
          <a:p>
            <a:endParaRPr lang="sv-SE" b="1" dirty="0">
              <a:latin typeface="Times New Roman" panose="02020603050405020304" pitchFamily="18" charset="0"/>
              <a:cs typeface="Times New Roman" panose="02020603050405020304" pitchFamily="18" charset="0"/>
            </a:endParaRPr>
          </a:p>
          <a:p>
            <a:endParaRPr lang="sv-SE" b="1" dirty="0" smtClean="0">
              <a:latin typeface="Times New Roman" panose="02020603050405020304" pitchFamily="18" charset="0"/>
              <a:cs typeface="Times New Roman" panose="02020603050405020304" pitchFamily="18" charset="0"/>
            </a:endParaRPr>
          </a:p>
          <a:p>
            <a:endParaRPr lang="sv-SE" b="1" dirty="0">
              <a:latin typeface="Times New Roman" panose="02020603050405020304" pitchFamily="18" charset="0"/>
              <a:cs typeface="Times New Roman" panose="02020603050405020304" pitchFamily="18" charset="0"/>
            </a:endParaRPr>
          </a:p>
          <a:p>
            <a:endParaRPr lang="sv-SE" b="1" dirty="0" smtClean="0">
              <a:latin typeface="Times New Roman" panose="02020603050405020304" pitchFamily="18" charset="0"/>
              <a:cs typeface="Times New Roman" panose="02020603050405020304" pitchFamily="18" charset="0"/>
            </a:endParaRPr>
          </a:p>
          <a:p>
            <a:endParaRPr lang="sv-SE" b="1" dirty="0" smtClean="0">
              <a:latin typeface="Times New Roman" panose="02020603050405020304" pitchFamily="18" charset="0"/>
              <a:cs typeface="Times New Roman" panose="02020603050405020304" pitchFamily="18" charset="0"/>
            </a:endParaRPr>
          </a:p>
          <a:p>
            <a:endParaRPr lang="sv-SE" b="1" dirty="0" smtClean="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For every new generation (population) all chromsoms are evaluted with respect to fitness. The </a:t>
            </a:r>
            <a:r>
              <a:rPr lang="sv-SE" b="1" dirty="0" smtClean="0">
                <a:latin typeface="Times New Roman" panose="02020603050405020304" pitchFamily="18" charset="0"/>
                <a:cs typeface="Times New Roman" panose="02020603050405020304" pitchFamily="18" charset="0"/>
              </a:rPr>
              <a:t>fittest subset  of chromosoms </a:t>
            </a:r>
            <a:r>
              <a:rPr lang="sv-SE" dirty="0" smtClean="0">
                <a:latin typeface="Times New Roman" panose="02020603050405020304" pitchFamily="18" charset="0"/>
                <a:cs typeface="Times New Roman" panose="02020603050405020304" pitchFamily="18" charset="0"/>
              </a:rPr>
              <a:t>are allowed to </a:t>
            </a:r>
            <a:r>
              <a:rPr lang="sv-SE" b="1" dirty="0" smtClean="0">
                <a:latin typeface="Times New Roman" panose="02020603050405020304" pitchFamily="18" charset="0"/>
                <a:cs typeface="Times New Roman" panose="02020603050405020304" pitchFamily="18" charset="0"/>
              </a:rPr>
              <a:t>reproduce</a:t>
            </a:r>
            <a:r>
              <a:rPr lang="sv-SE" dirty="0" smtClean="0">
                <a:latin typeface="Times New Roman" panose="02020603050405020304" pitchFamily="18" charset="0"/>
                <a:cs typeface="Times New Roman" panose="02020603050405020304" pitchFamily="18" charset="0"/>
              </a:rPr>
              <a:t>.</a:t>
            </a:r>
          </a:p>
          <a:p>
            <a:endParaRPr lang="sv-SE" sz="1100" b="1" dirty="0" smtClean="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Reproduction  takes place by:</a:t>
            </a:r>
          </a:p>
          <a:p>
            <a:pPr marL="285750" indent="-285750">
              <a:buFontTx/>
              <a:buChar char="-"/>
            </a:pPr>
            <a:r>
              <a:rPr lang="sv-SE" dirty="0" smtClean="0">
                <a:latin typeface="Times New Roman" panose="02020603050405020304" pitchFamily="18" charset="0"/>
                <a:cs typeface="Times New Roman" panose="02020603050405020304" pitchFamily="18" charset="0"/>
              </a:rPr>
              <a:t>A crossover operation between pairs of the fittest chromosoms (exchange of genes between </a:t>
            </a:r>
            <a:r>
              <a:rPr lang="sv-SE" dirty="0">
                <a:latin typeface="Times New Roman" panose="02020603050405020304" pitchFamily="18" charset="0"/>
                <a:cs typeface="Times New Roman" panose="02020603050405020304" pitchFamily="18" charset="0"/>
              </a:rPr>
              <a:t>certain </a:t>
            </a:r>
            <a:r>
              <a:rPr lang="sv-SE" dirty="0" smtClean="0">
                <a:latin typeface="Times New Roman" panose="02020603050405020304" pitchFamily="18" charset="0"/>
                <a:cs typeface="Times New Roman" panose="02020603050405020304" pitchFamily="18" charset="0"/>
              </a:rPr>
              <a:t>chromosom positions.</a:t>
            </a:r>
          </a:p>
          <a:p>
            <a:pPr marL="285750" indent="-285750">
              <a:buFontTx/>
              <a:buChar char="-"/>
            </a:pPr>
            <a:r>
              <a:rPr lang="sv-SE" dirty="0" smtClean="0">
                <a:latin typeface="Times New Roman" panose="02020603050405020304" pitchFamily="18" charset="0"/>
                <a:cs typeface="Times New Roman" panose="02020603050405020304" pitchFamily="18" charset="0"/>
              </a:rPr>
              <a:t>Mutation of the new population with a ceratin probability (helps for</a:t>
            </a:r>
            <a:r>
              <a:rPr lang="sv-SE" dirty="0">
                <a:latin typeface="Times New Roman" panose="02020603050405020304" pitchFamily="18" charset="0"/>
                <a:cs typeface="Times New Roman" panose="02020603050405020304" pitchFamily="18" charset="0"/>
              </a:rPr>
              <a:t> </a:t>
            </a:r>
            <a:r>
              <a:rPr lang="sv-SE" dirty="0" smtClean="0">
                <a:latin typeface="Times New Roman" panose="02020603050405020304" pitchFamily="18" charset="0"/>
                <a:cs typeface="Times New Roman" panose="02020603050405020304" pitchFamily="18" charset="0"/>
              </a:rPr>
              <a:t>getting out of local optima).</a:t>
            </a:r>
          </a:p>
          <a:p>
            <a:endParaRPr lang="en-US" dirty="0"/>
          </a:p>
        </p:txBody>
      </p:sp>
      <p:pic>
        <p:nvPicPr>
          <p:cNvPr id="10" name="Picture 4" descr="Image result for genetic algorithm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1084" y="1530423"/>
            <a:ext cx="3176455" cy="187343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Image result for genetic algorithm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95683" y="2859492"/>
            <a:ext cx="3902149" cy="3307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14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5" y="97999"/>
            <a:ext cx="9802184" cy="523220"/>
          </a:xfrm>
          <a:prstGeom prst="rect">
            <a:avLst/>
          </a:prstGeom>
          <a:noFill/>
        </p:spPr>
        <p:txBody>
          <a:bodyPr wrap="square" rtlCol="0">
            <a:spAutoFit/>
          </a:bodyPr>
          <a:lstStyle/>
          <a:p>
            <a:r>
              <a:rPr lang="sv-SE" sz="2800" b="1" dirty="0" smtClean="0">
                <a:latin typeface="Times New Roman" panose="02020603050405020304" pitchFamily="18" charset="0"/>
                <a:cs typeface="Times New Roman" panose="02020603050405020304" pitchFamily="18" charset="0"/>
              </a:rPr>
              <a:t>Inspiration from Physics and the Engineering Sciences</a:t>
            </a:r>
          </a:p>
        </p:txBody>
      </p:sp>
      <p:sp>
        <p:nvSpPr>
          <p:cNvPr id="3" name="TextBox 2"/>
          <p:cNvSpPr txBox="1"/>
          <p:nvPr/>
        </p:nvSpPr>
        <p:spPr>
          <a:xfrm>
            <a:off x="307975" y="711281"/>
            <a:ext cx="11297429" cy="6740307"/>
          </a:xfrm>
          <a:prstGeom prst="rect">
            <a:avLst/>
          </a:prstGeom>
          <a:noFill/>
        </p:spPr>
        <p:txBody>
          <a:bodyPr wrap="square" rtlCol="0">
            <a:spAutoFit/>
          </a:bodyPr>
          <a:lstStyle/>
          <a:p>
            <a:r>
              <a:rPr lang="sv-SE" b="1" dirty="0">
                <a:latin typeface="Times New Roman" panose="02020603050405020304" pitchFamily="18" charset="0"/>
                <a:cs typeface="Times New Roman" panose="02020603050405020304" pitchFamily="18" charset="0"/>
              </a:rPr>
              <a:t>Thermodynamics </a:t>
            </a:r>
            <a:endParaRPr lang="sv-SE" b="1"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Information </a:t>
            </a:r>
            <a:r>
              <a:rPr lang="en-US" dirty="0">
                <a:latin typeface="Times New Roman" panose="02020603050405020304" pitchFamily="18" charset="0"/>
                <a:cs typeface="Times New Roman" panose="02020603050405020304" pitchFamily="18" charset="0"/>
              </a:rPr>
              <a:t>Gain </a:t>
            </a:r>
            <a:r>
              <a:rPr lang="en-US" dirty="0" smtClean="0">
                <a:latin typeface="Times New Roman" panose="02020603050405020304" pitchFamily="18" charset="0"/>
                <a:cs typeface="Times New Roman" panose="02020603050405020304" pitchFamily="18" charset="0"/>
              </a:rPr>
              <a:t>measure </a:t>
            </a:r>
            <a:r>
              <a:rPr lang="en-US" dirty="0">
                <a:latin typeface="Times New Roman" panose="02020603050405020304" pitchFamily="18" charset="0"/>
                <a:cs typeface="Times New Roman" panose="02020603050405020304" pitchFamily="18" charset="0"/>
              </a:rPr>
              <a:t>that </a:t>
            </a:r>
            <a:r>
              <a:rPr lang="sv-SE" dirty="0" smtClean="0">
                <a:latin typeface="Times New Roman" panose="02020603050405020304" pitchFamily="18" charset="0"/>
                <a:cs typeface="Times New Roman" panose="02020603050405020304" pitchFamily="18" charset="0"/>
              </a:rPr>
              <a:t>is used to </a:t>
            </a:r>
            <a:r>
              <a:rPr lang="sv-SE" dirty="0">
                <a:latin typeface="Times New Roman" panose="02020603050405020304" pitchFamily="18" charset="0"/>
                <a:cs typeface="Times New Roman" panose="02020603050405020304" pitchFamily="18" charset="0"/>
              </a:rPr>
              <a:t>prioritize </a:t>
            </a:r>
            <a:r>
              <a:rPr lang="sv-SE" dirty="0" smtClean="0">
                <a:latin typeface="Times New Roman" panose="02020603050405020304" pitchFamily="18" charset="0"/>
                <a:cs typeface="Times New Roman" panose="02020603050405020304" pitchFamily="18" charset="0"/>
              </a:rPr>
              <a:t>the choice of features in the build-up of  </a:t>
            </a:r>
            <a:r>
              <a:rPr lang="sv-SE" dirty="0">
                <a:latin typeface="Times New Roman" panose="02020603050405020304" pitchFamily="18" charset="0"/>
                <a:cs typeface="Times New Roman" panose="02020603050405020304" pitchFamily="18" charset="0"/>
              </a:rPr>
              <a:t>a decision tree </a:t>
            </a:r>
            <a:endParaRPr lang="en-US"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is based on an entropy measure of probability of class membership inspired </a:t>
            </a:r>
            <a:r>
              <a:rPr lang="sv-SE" dirty="0">
                <a:latin typeface="Times New Roman" panose="02020603050405020304" pitchFamily="18" charset="0"/>
                <a:cs typeface="Times New Roman" panose="02020603050405020304" pitchFamily="18" charset="0"/>
              </a:rPr>
              <a:t>by </a:t>
            </a:r>
            <a:r>
              <a:rPr lang="sv-SE" dirty="0" smtClean="0">
                <a:latin typeface="Times New Roman" panose="02020603050405020304" pitchFamily="18" charset="0"/>
                <a:cs typeface="Times New Roman" panose="02020603050405020304" pitchFamily="18" charset="0"/>
              </a:rPr>
              <a:t>the concept of Entropy</a:t>
            </a:r>
            <a:endParaRPr lang="sv-SE"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in thermodynamics which </a:t>
            </a:r>
            <a:r>
              <a:rPr lang="sv-SE" dirty="0">
                <a:latin typeface="Times New Roman" panose="02020603050405020304" pitchFamily="18" charset="0"/>
                <a:cs typeface="Times New Roman" panose="02020603050405020304" pitchFamily="18" charset="0"/>
              </a:rPr>
              <a:t>meausures </a:t>
            </a:r>
            <a:r>
              <a:rPr lang="sv-SE" dirty="0" smtClean="0">
                <a:latin typeface="Times New Roman" panose="02020603050405020304" pitchFamily="18" charset="0"/>
                <a:cs typeface="Times New Roman" panose="02020603050405020304" pitchFamily="18" charset="0"/>
              </a:rPr>
              <a:t>the Molecular </a:t>
            </a:r>
            <a:r>
              <a:rPr lang="sv-SE" dirty="0">
                <a:latin typeface="Times New Roman" panose="02020603050405020304" pitchFamily="18" charset="0"/>
                <a:cs typeface="Times New Roman" panose="02020603050405020304" pitchFamily="18" charset="0"/>
              </a:rPr>
              <a:t>disorder. </a:t>
            </a:r>
            <a:r>
              <a:rPr lang="sv-SE" dirty="0" smtClean="0">
                <a:latin typeface="Times New Roman" panose="02020603050405020304" pitchFamily="18" charset="0"/>
                <a:cs typeface="Times New Roman" panose="02020603050405020304" pitchFamily="18" charset="0"/>
              </a:rPr>
              <a:t>The second law of thermodynamics states that Entropy</a:t>
            </a:r>
          </a:p>
          <a:p>
            <a:r>
              <a:rPr lang="sv-SE" dirty="0">
                <a:latin typeface="Times New Roman" panose="02020603050405020304" pitchFamily="18" charset="0"/>
                <a:cs typeface="Times New Roman" panose="02020603050405020304" pitchFamily="18" charset="0"/>
              </a:rPr>
              <a:t>c</a:t>
            </a:r>
            <a:r>
              <a:rPr lang="sv-SE" dirty="0" smtClean="0">
                <a:latin typeface="Times New Roman" panose="02020603050405020304" pitchFamily="18" charset="0"/>
                <a:cs typeface="Times New Roman" panose="02020603050405020304" pitchFamily="18" charset="0"/>
              </a:rPr>
              <a:t>an never decrease if not ´order´ is enforced by external influence.</a:t>
            </a:r>
            <a:endParaRPr lang="sv-SE" dirty="0">
              <a:latin typeface="Times New Roman" panose="02020603050405020304" pitchFamily="18" charset="0"/>
              <a:cs typeface="Times New Roman" panose="02020603050405020304" pitchFamily="18" charset="0"/>
            </a:endParaRPr>
          </a:p>
          <a:p>
            <a:endParaRPr lang="sv-SE" b="1" dirty="0">
              <a:latin typeface="Times New Roman" panose="02020603050405020304" pitchFamily="18" charset="0"/>
              <a:cs typeface="Times New Roman" panose="02020603050405020304" pitchFamily="18" charset="0"/>
            </a:endParaRPr>
          </a:p>
          <a:p>
            <a:r>
              <a:rPr lang="sv-SE" b="1" dirty="0">
                <a:latin typeface="Times New Roman" panose="02020603050405020304" pitchFamily="18" charset="0"/>
                <a:cs typeface="Times New Roman" panose="02020603050405020304" pitchFamily="18" charset="0"/>
              </a:rPr>
              <a:t>Statistical </a:t>
            </a:r>
            <a:r>
              <a:rPr lang="sv-SE" b="1" dirty="0" smtClean="0">
                <a:latin typeface="Times New Roman" panose="02020603050405020304" pitchFamily="18" charset="0"/>
                <a:cs typeface="Times New Roman" panose="02020603050405020304" pitchFamily="18" charset="0"/>
              </a:rPr>
              <a:t>Mechanics</a:t>
            </a:r>
            <a:endParaRPr lang="sv-SE" sz="1100" dirty="0">
              <a:latin typeface="Times New Roman" panose="02020603050405020304" pitchFamily="18" charset="0"/>
              <a:cs typeface="Times New Roman" panose="02020603050405020304" pitchFamily="18" charset="0"/>
            </a:endParaRPr>
          </a:p>
          <a:p>
            <a:r>
              <a:rPr lang="sv-SE" dirty="0">
                <a:latin typeface="Times New Roman" panose="02020603050405020304" pitchFamily="18" charset="0"/>
                <a:cs typeface="Times New Roman" panose="02020603050405020304" pitchFamily="18" charset="0"/>
              </a:rPr>
              <a:t>The Energy function in Hopfield Networks is inspired by a </a:t>
            </a:r>
            <a:r>
              <a:rPr lang="sv-SE" dirty="0" smtClean="0">
                <a:latin typeface="Times New Roman" panose="02020603050405020304" pitchFamily="18" charset="0"/>
                <a:cs typeface="Times New Roman" panose="02020603050405020304" pitchFamily="18" charset="0"/>
              </a:rPr>
              <a:t>mathematical model </a:t>
            </a:r>
            <a:r>
              <a:rPr lang="sv-SE" dirty="0">
                <a:latin typeface="Times New Roman" panose="02020603050405020304" pitchFamily="18" charset="0"/>
                <a:cs typeface="Times New Roman" panose="02020603050405020304" pitchFamily="18" charset="0"/>
              </a:rPr>
              <a:t>of ferromagnetism in Statistical </a:t>
            </a:r>
            <a:r>
              <a:rPr lang="sv-SE" dirty="0" smtClean="0">
                <a:latin typeface="Times New Roman" panose="02020603050405020304" pitchFamily="18" charset="0"/>
                <a:cs typeface="Times New Roman" panose="02020603050405020304" pitchFamily="18" charset="0"/>
              </a:rPr>
              <a:t>Mechanics called  the Ising model named after the  physicist Ernst Ising.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model consists of discrete variables that represent magnetic dipole moments of atomic spins that can be in one of two states (+1 or −1). The spins are arranged in a graph, usually a lattice, allowing each spin to interact with its </a:t>
            </a:r>
            <a:r>
              <a:rPr lang="en-US" dirty="0" smtClean="0">
                <a:latin typeface="Times New Roman" panose="02020603050405020304" pitchFamily="18" charset="0"/>
                <a:cs typeface="Times New Roman" panose="02020603050405020304" pitchFamily="18" charset="0"/>
              </a:rPr>
              <a:t>neighbor.</a:t>
            </a:r>
            <a:endParaRPr lang="sv-SE" b="1" dirty="0">
              <a:latin typeface="Times New Roman" panose="02020603050405020304" pitchFamily="18" charset="0"/>
              <a:cs typeface="Times New Roman" panose="02020603050405020304" pitchFamily="18" charset="0"/>
            </a:endParaRPr>
          </a:p>
          <a:p>
            <a:endParaRPr lang="sv-SE" b="1" dirty="0">
              <a:latin typeface="Times New Roman" panose="02020603050405020304" pitchFamily="18" charset="0"/>
              <a:cs typeface="Times New Roman" panose="02020603050405020304" pitchFamily="18" charset="0"/>
            </a:endParaRPr>
          </a:p>
          <a:p>
            <a:r>
              <a:rPr lang="sv-SE" b="1" dirty="0" smtClean="0">
                <a:latin typeface="Times New Roman" panose="02020603050405020304" pitchFamily="18" charset="0"/>
                <a:cs typeface="Times New Roman" panose="02020603050405020304" pitchFamily="18" charset="0"/>
              </a:rPr>
              <a:t>Metallurgy</a:t>
            </a:r>
            <a:endParaRPr lang="sv-SE" b="1"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The Simulated annealing process used to find global optimizations in Boltzman Machines, is inspired by the annealing process in Metallurgy where a material is heated to a temperature </a:t>
            </a:r>
            <a:r>
              <a:rPr lang="en-US" dirty="0">
                <a:latin typeface="Times New Roman" panose="02020603050405020304" pitchFamily="18" charset="0"/>
                <a:cs typeface="Times New Roman" panose="02020603050405020304" pitchFamily="18" charset="0"/>
              </a:rPr>
              <a:t>above its recrystallization temperature</a:t>
            </a:r>
            <a:endParaRPr lang="sv-SE"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maintaining a suitable temperature for a suitable amount of time, and then </a:t>
            </a:r>
            <a:r>
              <a:rPr lang="en-US" dirty="0" smtClean="0">
                <a:latin typeface="Times New Roman" panose="02020603050405020304" pitchFamily="18" charset="0"/>
                <a:cs typeface="Times New Roman" panose="02020603050405020304" pitchFamily="18" charset="0"/>
              </a:rPr>
              <a:t>slowly cooling </a:t>
            </a:r>
            <a:r>
              <a:rPr lang="sv-SE" dirty="0" smtClean="0">
                <a:latin typeface="Times New Roman" panose="02020603050405020304" pitchFamily="18" charset="0"/>
                <a:cs typeface="Times New Roman" panose="02020603050405020304" pitchFamily="18" charset="0"/>
              </a:rPr>
              <a:t>to achieve an increased ductility and a decreased hardness. </a:t>
            </a:r>
          </a:p>
          <a:p>
            <a:endParaRPr lang="sv-SE" dirty="0">
              <a:latin typeface="Times New Roman" panose="02020603050405020304" pitchFamily="18" charset="0"/>
              <a:cs typeface="Times New Roman" panose="02020603050405020304" pitchFamily="18" charset="0"/>
            </a:endParaRPr>
          </a:p>
          <a:p>
            <a:r>
              <a:rPr lang="sv-SE" b="1" dirty="0" smtClean="0">
                <a:latin typeface="Times New Roman" panose="02020603050405020304" pitchFamily="18" charset="0"/>
                <a:cs typeface="Times New Roman" panose="02020603050405020304" pitchFamily="18" charset="0"/>
              </a:rPr>
              <a:t>Control theory, Operations analysis,  Cybernetics (Wiener) and </a:t>
            </a:r>
            <a:r>
              <a:rPr lang="sv-SE" b="1" dirty="0">
                <a:latin typeface="Times New Roman" panose="02020603050405020304" pitchFamily="18" charset="0"/>
                <a:cs typeface="Times New Roman" panose="02020603050405020304" pitchFamily="18" charset="0"/>
              </a:rPr>
              <a:t>Information </a:t>
            </a:r>
            <a:r>
              <a:rPr lang="sv-SE" b="1" dirty="0" smtClean="0">
                <a:latin typeface="Times New Roman" panose="02020603050405020304" pitchFamily="18" charset="0"/>
                <a:cs typeface="Times New Roman" panose="02020603050405020304" pitchFamily="18" charset="0"/>
              </a:rPr>
              <a:t>Theory (Shannon), </a:t>
            </a:r>
            <a:endParaRPr lang="sv-SE" b="1"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The Feedback </a:t>
            </a:r>
            <a:r>
              <a:rPr lang="sv-SE" dirty="0">
                <a:latin typeface="Times New Roman" panose="02020603050405020304" pitchFamily="18" charset="0"/>
                <a:cs typeface="Times New Roman" panose="02020603050405020304" pitchFamily="18" charset="0"/>
              </a:rPr>
              <a:t>loop based on Error </a:t>
            </a:r>
            <a:r>
              <a:rPr lang="sv-SE" dirty="0" smtClean="0">
                <a:latin typeface="Times New Roman" panose="02020603050405020304" pitchFamily="18" charset="0"/>
                <a:cs typeface="Times New Roman" panose="02020603050405020304" pitchFamily="18" charset="0"/>
              </a:rPr>
              <a:t>measurement/Reward that is a core component in Reinforcement learning is inherited from Control Theory. The dynamic programming technique (Bellman) and many other techniques in Reinforcement learning are also inherited from the same field.</a:t>
            </a:r>
          </a:p>
          <a:p>
            <a:endParaRPr lang="sv-SE" dirty="0">
              <a:latin typeface="Times New Roman" panose="02020603050405020304" pitchFamily="18" charset="0"/>
              <a:cs typeface="Times New Roman" panose="02020603050405020304" pitchFamily="18" charset="0"/>
            </a:endParaRPr>
          </a:p>
          <a:p>
            <a:endParaRPr lang="en-US" b="1" dirty="0"/>
          </a:p>
        </p:txBody>
      </p:sp>
    </p:spTree>
    <p:extLst>
      <p:ext uri="{BB962C8B-B14F-4D97-AF65-F5344CB8AC3E}">
        <p14:creationId xmlns:p14="http://schemas.microsoft.com/office/powerpoint/2010/main" val="19739747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2800" y="548580"/>
            <a:ext cx="11867535" cy="5139869"/>
          </a:xfrm>
          <a:prstGeom prst="rect">
            <a:avLst/>
          </a:prstGeom>
          <a:noFill/>
        </p:spPr>
        <p:txBody>
          <a:bodyPr wrap="square" rtlCol="0">
            <a:spAutoFit/>
          </a:bodyPr>
          <a:lstStyle/>
          <a:p>
            <a:r>
              <a:rPr lang="sv-SE" sz="2400" b="1" dirty="0" smtClean="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smtClean="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smtClean="0">
                <a:latin typeface="Times New Roman" panose="02020603050405020304" pitchFamily="18" charset="0"/>
                <a:cs typeface="Times New Roman" panose="02020603050405020304" pitchFamily="18" charset="0"/>
              </a:rPr>
              <a:t>Professor Carl Gustaf Jansson, KTH</a:t>
            </a: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r>
              <a:rPr lang="sv-SE" sz="2800" b="1" i="1" dirty="0">
                <a:latin typeface="Times New Roman" panose="02020603050405020304" pitchFamily="18" charset="0"/>
                <a:cs typeface="Times New Roman" panose="02020603050405020304" pitchFamily="18" charset="0"/>
              </a:rPr>
              <a:t>Thanks for your attention!</a:t>
            </a:r>
          </a:p>
          <a:p>
            <a:endParaRPr lang="sv-SE" sz="2400" i="1" dirty="0">
              <a:latin typeface="Times New Roman" panose="02020603050405020304" pitchFamily="18" charset="0"/>
              <a:cs typeface="Times New Roman" panose="02020603050405020304" pitchFamily="18" charset="0"/>
            </a:endParaRPr>
          </a:p>
          <a:p>
            <a:r>
              <a:rPr lang="sv-SE" sz="2400" dirty="0">
                <a:latin typeface="Times New Roman" panose="02020603050405020304" pitchFamily="18" charset="0"/>
                <a:cs typeface="Times New Roman" panose="02020603050405020304" pitchFamily="18" charset="0"/>
              </a:rPr>
              <a:t>The next </a:t>
            </a:r>
            <a:r>
              <a:rPr lang="sv-SE" sz="2400" dirty="0" smtClean="0">
                <a:latin typeface="Times New Roman" panose="02020603050405020304" pitchFamily="18" charset="0"/>
                <a:cs typeface="Times New Roman" panose="02020603050405020304" pitchFamily="18" charset="0"/>
              </a:rPr>
              <a:t>week of the course will contain:</a:t>
            </a:r>
          </a:p>
          <a:p>
            <a:pPr marL="457200" indent="-457200">
              <a:buFontTx/>
              <a:buChar char="-"/>
            </a:pPr>
            <a:r>
              <a:rPr lang="sv-SE" sz="2400" dirty="0" smtClean="0">
                <a:latin typeface="Times New Roman" panose="02020603050405020304" pitchFamily="18" charset="0"/>
                <a:cs typeface="Times New Roman" panose="02020603050405020304" pitchFamily="18" charset="0"/>
              </a:rPr>
              <a:t>A repetition of assignment related tasks as a rehearsal for the final exam</a:t>
            </a:r>
          </a:p>
          <a:p>
            <a:pPr marL="457200" indent="-457200">
              <a:buFontTx/>
              <a:buChar char="-"/>
            </a:pPr>
            <a:r>
              <a:rPr lang="sv-SE" sz="2400" dirty="0" smtClean="0">
                <a:latin typeface="Times New Roman" panose="02020603050405020304" pitchFamily="18" charset="0"/>
                <a:cs typeface="Times New Roman" panose="02020603050405020304" pitchFamily="18" charset="0"/>
              </a:rPr>
              <a:t>Some examples of applications and some demos.</a:t>
            </a:r>
            <a:endParaRPr lang="sv-SE" sz="2400" dirty="0">
              <a:latin typeface="Times New Roman" panose="02020603050405020304" pitchFamily="18" charset="0"/>
              <a:cs typeface="Times New Roman" panose="02020603050405020304" pitchFamily="18" charset="0"/>
            </a:endParaRPr>
          </a:p>
          <a:p>
            <a:r>
              <a:rPr lang="sv-SE" sz="32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41881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5" y="160337"/>
            <a:ext cx="11870557" cy="523220"/>
          </a:xfrm>
          <a:prstGeom prst="rect">
            <a:avLst/>
          </a:prstGeom>
          <a:noFill/>
        </p:spPr>
        <p:txBody>
          <a:bodyPr wrap="none" rtlCol="0">
            <a:spAutoFit/>
          </a:bodyPr>
          <a:lstStyle/>
          <a:p>
            <a:r>
              <a:rPr lang="sv-SE" sz="2800" b="1" dirty="0" smtClean="0">
                <a:latin typeface="Times New Roman" panose="02020603050405020304" pitchFamily="18" charset="0"/>
                <a:cs typeface="Times New Roman" panose="02020603050405020304" pitchFamily="18" charset="0"/>
              </a:rPr>
              <a:t>Mathematics and Statistics are Necessary Foundations (not only Inspiration)</a:t>
            </a:r>
            <a:endParaRPr lang="en-US" sz="28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07975" y="922221"/>
            <a:ext cx="11095899" cy="6140142"/>
          </a:xfrm>
          <a:prstGeom prst="rect">
            <a:avLst/>
          </a:prstGeom>
          <a:noFill/>
        </p:spPr>
        <p:txBody>
          <a:bodyPr wrap="square" rtlCol="0">
            <a:spAutoFit/>
          </a:bodyPr>
          <a:lstStyle/>
          <a:p>
            <a:r>
              <a:rPr lang="sv-SE" sz="2000" dirty="0" smtClean="0">
                <a:latin typeface="Times New Roman" panose="02020603050405020304" pitchFamily="18" charset="0"/>
                <a:cs typeface="Times New Roman" panose="02020603050405020304" pitchFamily="18" charset="0"/>
              </a:rPr>
              <a:t>Many parts of </a:t>
            </a:r>
            <a:r>
              <a:rPr lang="sv-SE" sz="2000" b="1" dirty="0" smtClean="0">
                <a:latin typeface="Times New Roman" panose="02020603050405020304" pitchFamily="18" charset="0"/>
                <a:cs typeface="Times New Roman" panose="02020603050405020304" pitchFamily="18" charset="0"/>
              </a:rPr>
              <a:t>Mathematics </a:t>
            </a:r>
            <a:r>
              <a:rPr lang="sv-SE" sz="2000" dirty="0" smtClean="0">
                <a:latin typeface="Times New Roman" panose="02020603050405020304" pitchFamily="18" charset="0"/>
                <a:cs typeface="Times New Roman" panose="02020603050405020304" pitchFamily="18" charset="0"/>
              </a:rPr>
              <a:t>are crucial for </a:t>
            </a:r>
            <a:r>
              <a:rPr lang="sv-SE" sz="2000" b="1" dirty="0" smtClean="0">
                <a:latin typeface="Times New Roman" panose="02020603050405020304" pitchFamily="18" charset="0"/>
                <a:cs typeface="Times New Roman" panose="02020603050405020304" pitchFamily="18" charset="0"/>
              </a:rPr>
              <a:t>Machine Learning</a:t>
            </a:r>
            <a:r>
              <a:rPr lang="sv-SE" sz="2000" dirty="0" smtClean="0">
                <a:latin typeface="Times New Roman" panose="02020603050405020304" pitchFamily="18" charset="0"/>
                <a:cs typeface="Times New Roman" panose="02020603050405020304" pitchFamily="18" charset="0"/>
              </a:rPr>
              <a:t>.</a:t>
            </a:r>
          </a:p>
          <a:p>
            <a:endParaRPr lang="sv-SE" sz="1100" b="1" dirty="0" smtClean="0">
              <a:latin typeface="Times New Roman" panose="02020603050405020304" pitchFamily="18" charset="0"/>
              <a:cs typeface="Times New Roman" panose="02020603050405020304" pitchFamily="18" charset="0"/>
            </a:endParaRPr>
          </a:p>
          <a:p>
            <a:r>
              <a:rPr lang="sv-SE" b="1" dirty="0" smtClean="0">
                <a:latin typeface="Times New Roman" panose="02020603050405020304" pitchFamily="18" charset="0"/>
                <a:cs typeface="Times New Roman" panose="02020603050405020304" pitchFamily="18" charset="0"/>
              </a:rPr>
              <a:t>Vector </a:t>
            </a:r>
            <a:r>
              <a:rPr lang="sv-SE" b="1" dirty="0">
                <a:latin typeface="Times New Roman" panose="02020603050405020304" pitchFamily="18" charset="0"/>
                <a:cs typeface="Times New Roman" panose="02020603050405020304" pitchFamily="18" charset="0"/>
              </a:rPr>
              <a:t>and Matrix fundamentals</a:t>
            </a:r>
          </a:p>
          <a:p>
            <a:pPr lvl="1"/>
            <a:r>
              <a:rPr lang="sv-SE" dirty="0">
                <a:latin typeface="Times New Roman" panose="02020603050405020304" pitchFamily="18" charset="0"/>
                <a:cs typeface="Times New Roman" panose="02020603050405020304" pitchFamily="18" charset="0"/>
              </a:rPr>
              <a:t>Elementary Matrices, Vectors, Linear mappings, Inner and Outer Products, Measures of Similarity in Vector </a:t>
            </a:r>
            <a:r>
              <a:rPr lang="sv-SE" dirty="0" smtClean="0">
                <a:latin typeface="Times New Roman" panose="02020603050405020304" pitchFamily="18" charset="0"/>
                <a:cs typeface="Times New Roman" panose="02020603050405020304" pitchFamily="18" charset="0"/>
              </a:rPr>
              <a:t>Spaces, </a:t>
            </a:r>
            <a:r>
              <a:rPr lang="sv-SE" dirty="0">
                <a:latin typeface="Times New Roman" panose="02020603050405020304" pitchFamily="18" charset="0"/>
                <a:cs typeface="Times New Roman" panose="02020603050405020304" pitchFamily="18" charset="0"/>
              </a:rPr>
              <a:t>Differentiation of matrices and Vectors, The Chain Rule, Multidimensional Taylor Series Expansions, The Pseudoinverse of a matrix and Least Squares Techniques, Eigenvalues and </a:t>
            </a:r>
            <a:r>
              <a:rPr lang="sv-SE" dirty="0" smtClean="0">
                <a:latin typeface="Times New Roman" panose="02020603050405020304" pitchFamily="18" charset="0"/>
                <a:cs typeface="Times New Roman" panose="02020603050405020304" pitchFamily="18" charset="0"/>
              </a:rPr>
              <a:t>Eigenvectors, Tensors</a:t>
            </a:r>
            <a:endParaRPr lang="sv-SE" dirty="0">
              <a:latin typeface="Times New Roman" panose="02020603050405020304" pitchFamily="18" charset="0"/>
              <a:cs typeface="Times New Roman" panose="02020603050405020304" pitchFamily="18" charset="0"/>
            </a:endParaRPr>
          </a:p>
          <a:p>
            <a:r>
              <a:rPr lang="sv-SE" b="1" dirty="0">
                <a:latin typeface="Times New Roman" panose="02020603050405020304" pitchFamily="18" charset="0"/>
                <a:cs typeface="Times New Roman" panose="02020603050405020304" pitchFamily="18" charset="0"/>
              </a:rPr>
              <a:t>Geometry for state-space visualization</a:t>
            </a:r>
          </a:p>
          <a:p>
            <a:pPr lvl="1"/>
            <a:r>
              <a:rPr lang="sv-SE" dirty="0">
                <a:latin typeface="Times New Roman" panose="02020603050405020304" pitchFamily="18" charset="0"/>
                <a:cs typeface="Times New Roman" panose="02020603050405020304" pitchFamily="18" charset="0"/>
              </a:rPr>
              <a:t>Geometric interpretation of </a:t>
            </a:r>
            <a:r>
              <a:rPr lang="sv-SE" dirty="0" smtClean="0">
                <a:latin typeface="Times New Roman" panose="02020603050405020304" pitchFamily="18" charset="0"/>
                <a:cs typeface="Times New Roman" panose="02020603050405020304" pitchFamily="18" charset="0"/>
              </a:rPr>
              <a:t> </a:t>
            </a:r>
            <a:r>
              <a:rPr lang="sv-SE" dirty="0">
                <a:latin typeface="Times New Roman" panose="02020603050405020304" pitchFamily="18" charset="0"/>
                <a:cs typeface="Times New Roman" panose="02020603050405020304" pitchFamily="18" charset="0"/>
              </a:rPr>
              <a:t>mappings, Hypercubes, Decision regions &amp; boundaries, Discriminant functions. Quadratic surfaces and boundaries</a:t>
            </a:r>
          </a:p>
          <a:p>
            <a:r>
              <a:rPr lang="sv-SE" b="1" dirty="0">
                <a:latin typeface="Times New Roman" panose="02020603050405020304" pitchFamily="18" charset="0"/>
                <a:cs typeface="Times New Roman" panose="02020603050405020304" pitchFamily="18" charset="0"/>
              </a:rPr>
              <a:t>Optimizaton</a:t>
            </a:r>
          </a:p>
          <a:p>
            <a:pPr lvl="1"/>
            <a:r>
              <a:rPr lang="sv-SE" dirty="0">
                <a:latin typeface="Times New Roman" panose="02020603050405020304" pitchFamily="18" charset="0"/>
                <a:cs typeface="Times New Roman" panose="02020603050405020304" pitchFamily="18" charset="0"/>
              </a:rPr>
              <a:t>Gradient Descent-based procedures, Error functions contours and trajectories</a:t>
            </a:r>
          </a:p>
          <a:p>
            <a:r>
              <a:rPr lang="sv-SE" b="1" dirty="0">
                <a:latin typeface="Times New Roman" panose="02020603050405020304" pitchFamily="18" charset="0"/>
                <a:cs typeface="Times New Roman" panose="02020603050405020304" pitchFamily="18" charset="0"/>
              </a:rPr>
              <a:t>Graphs and </a:t>
            </a:r>
            <a:r>
              <a:rPr lang="sv-SE" b="1" dirty="0" smtClean="0">
                <a:latin typeface="Times New Roman" panose="02020603050405020304" pitchFamily="18" charset="0"/>
                <a:cs typeface="Times New Roman" panose="02020603050405020304" pitchFamily="18" charset="0"/>
              </a:rPr>
              <a:t>Digraphs</a:t>
            </a:r>
          </a:p>
          <a:p>
            <a:endParaRPr lang="sv-SE" b="1" dirty="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In a similar fashion </a:t>
            </a:r>
            <a:r>
              <a:rPr lang="sv-SE" sz="2000" b="1" dirty="0" smtClean="0">
                <a:latin typeface="Times New Roman" panose="02020603050405020304" pitchFamily="18" charset="0"/>
                <a:cs typeface="Times New Roman" panose="02020603050405020304" pitchFamily="18" charset="0"/>
              </a:rPr>
              <a:t>Statistics </a:t>
            </a:r>
            <a:r>
              <a:rPr lang="sv-SE" sz="2000" dirty="0" smtClean="0">
                <a:latin typeface="Times New Roman" panose="02020603050405020304" pitchFamily="18" charset="0"/>
                <a:cs typeface="Times New Roman" panose="02020603050405020304" pitchFamily="18" charset="0"/>
              </a:rPr>
              <a:t> is a corner stone for </a:t>
            </a:r>
            <a:r>
              <a:rPr lang="sv-SE" sz="2000" b="1" dirty="0" smtClean="0">
                <a:latin typeface="Times New Roman" panose="02020603050405020304" pitchFamily="18" charset="0"/>
                <a:cs typeface="Times New Roman" panose="02020603050405020304" pitchFamily="18" charset="0"/>
              </a:rPr>
              <a:t>Machine Learning.</a:t>
            </a:r>
            <a:endParaRPr lang="sv-SE" sz="2000"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Statistics has traditionally dealt </a:t>
            </a:r>
            <a:r>
              <a:rPr lang="en-US" dirty="0" smtClean="0">
                <a:latin typeface="Times New Roman" panose="02020603050405020304" pitchFamily="18" charset="0"/>
                <a:cs typeface="Times New Roman" panose="02020603050405020304" pitchFamily="18" charset="0"/>
              </a:rPr>
              <a:t>with: data collection, data modelling, data analysis, data interpretation and data presentation. The </a:t>
            </a:r>
            <a:r>
              <a:rPr lang="en-US" dirty="0">
                <a:latin typeface="Times New Roman" panose="02020603050405020304" pitchFamily="18" charset="0"/>
                <a:cs typeface="Times New Roman" panose="02020603050405020304" pitchFamily="18" charset="0"/>
              </a:rPr>
              <a:t>core theoretical part of statistics: </a:t>
            </a:r>
            <a:r>
              <a:rPr lang="en-US" b="1" dirty="0">
                <a:latin typeface="Times New Roman" panose="02020603050405020304" pitchFamily="18" charset="0"/>
                <a:cs typeface="Times New Roman" panose="02020603050405020304" pitchFamily="18" charset="0"/>
              </a:rPr>
              <a:t>Mathematical statistics </a:t>
            </a:r>
            <a:r>
              <a:rPr lang="en-US" dirty="0">
                <a:latin typeface="Times New Roman" panose="02020603050405020304" pitchFamily="18" charset="0"/>
                <a:cs typeface="Times New Roman" panose="02020603050405020304" pitchFamily="18" charset="0"/>
              </a:rPr>
              <a:t>is </a:t>
            </a:r>
            <a:r>
              <a:rPr lang="en-US" dirty="0" smtClean="0">
                <a:latin typeface="Times New Roman" panose="02020603050405020304" pitchFamily="18" charset="0"/>
                <a:cs typeface="Times New Roman" panose="02020603050405020304" pitchFamily="18" charset="0"/>
              </a:rPr>
              <a:t> based </a:t>
            </a:r>
            <a:r>
              <a:rPr lang="en-US" dirty="0">
                <a:latin typeface="Times New Roman" panose="02020603050405020304" pitchFamily="18" charset="0"/>
                <a:cs typeface="Times New Roman" panose="02020603050405020304" pitchFamily="18" charset="0"/>
              </a:rPr>
              <a:t>on </a:t>
            </a:r>
            <a:r>
              <a:rPr lang="en-US" b="1" dirty="0">
                <a:latin typeface="Times New Roman" panose="02020603050405020304" pitchFamily="18" charset="0"/>
                <a:cs typeface="Times New Roman" panose="02020603050405020304" pitchFamily="18" charset="0"/>
              </a:rPr>
              <a:t>Probability Theory</a:t>
            </a:r>
            <a:r>
              <a:rPr lang="en-US" dirty="0">
                <a:latin typeface="Times New Roman" panose="02020603050405020304" pitchFamily="18" charset="0"/>
                <a:cs typeface="Times New Roman" panose="02020603050405020304" pitchFamily="18" charset="0"/>
              </a:rPr>
              <a:t>, a branch of </a:t>
            </a:r>
            <a:r>
              <a:rPr lang="en-US" dirty="0" smtClean="0">
                <a:latin typeface="Times New Roman" panose="02020603050405020304" pitchFamily="18" charset="0"/>
                <a:cs typeface="Times New Roman" panose="02020603050405020304" pitchFamily="18" charset="0"/>
              </a:rPr>
              <a:t>Mathematics. Machine </a:t>
            </a:r>
            <a:r>
              <a:rPr lang="en-US" dirty="0">
                <a:latin typeface="Times New Roman" panose="02020603050405020304" pitchFamily="18" charset="0"/>
                <a:cs typeface="Times New Roman" panose="02020603050405020304" pitchFamily="18" charset="0"/>
              </a:rPr>
              <a:t>Learning is mostly dependent on </a:t>
            </a:r>
            <a:r>
              <a:rPr lang="en-US" b="1" dirty="0">
                <a:latin typeface="Times New Roman" panose="02020603050405020304" pitchFamily="18" charset="0"/>
                <a:cs typeface="Times New Roman" panose="02020603050405020304" pitchFamily="18" charset="0"/>
              </a:rPr>
              <a:t>inferential statistics </a:t>
            </a:r>
            <a:r>
              <a:rPr lang="en-US" dirty="0">
                <a:latin typeface="Times New Roman" panose="02020603050405020304" pitchFamily="18" charset="0"/>
                <a:cs typeface="Times New Roman" panose="02020603050405020304" pitchFamily="18" charset="0"/>
              </a:rPr>
              <a:t>which draws conclusions</a:t>
            </a:r>
          </a:p>
          <a:p>
            <a:r>
              <a:rPr lang="en-US" dirty="0">
                <a:latin typeface="Times New Roman" panose="02020603050405020304" pitchFamily="18" charset="0"/>
                <a:cs typeface="Times New Roman" panose="02020603050405020304" pitchFamily="18" charset="0"/>
              </a:rPr>
              <a:t>on populations from studies of samples in contrast to </a:t>
            </a:r>
            <a:r>
              <a:rPr lang="en-US" b="1" dirty="0">
                <a:latin typeface="Times New Roman" panose="02020603050405020304" pitchFamily="18" charset="0"/>
                <a:cs typeface="Times New Roman" panose="02020603050405020304" pitchFamily="18" charset="0"/>
              </a:rPr>
              <a:t>descriptive statistics</a:t>
            </a:r>
            <a:r>
              <a:rPr lang="en-US" dirty="0">
                <a:latin typeface="Times New Roman" panose="02020603050405020304" pitchFamily="18" charset="0"/>
                <a:cs typeface="Times New Roman" panose="02020603050405020304" pitchFamily="18" charset="0"/>
              </a:rPr>
              <a:t>, which </a:t>
            </a:r>
            <a:r>
              <a:rPr lang="en-US" dirty="0" smtClean="0">
                <a:latin typeface="Times New Roman" panose="02020603050405020304" pitchFamily="18" charset="0"/>
                <a:cs typeface="Times New Roman" panose="02020603050405020304" pitchFamily="18" charset="0"/>
              </a:rPr>
              <a:t>primarily </a:t>
            </a:r>
            <a:r>
              <a:rPr lang="en-US" dirty="0">
                <a:latin typeface="Times New Roman" panose="02020603050405020304" pitchFamily="18" charset="0"/>
                <a:cs typeface="Times New Roman" panose="02020603050405020304" pitchFamily="18" charset="0"/>
              </a:rPr>
              <a:t>summarizes samples</a:t>
            </a:r>
            <a:r>
              <a:rPr lang="en-US" dirty="0" smtClean="0">
                <a:latin typeface="Times New Roman" panose="02020603050405020304" pitchFamily="18" charset="0"/>
                <a:cs typeface="Times New Roman" panose="02020603050405020304" pitchFamily="18" charset="0"/>
              </a:rPr>
              <a:t>. Areas of particular interest are </a:t>
            </a:r>
            <a:r>
              <a:rPr lang="en-US" b="1" dirty="0" smtClean="0">
                <a:latin typeface="Times New Roman" panose="02020603050405020304" pitchFamily="18" charset="0"/>
                <a:cs typeface="Times New Roman" panose="02020603050405020304" pitchFamily="18" charset="0"/>
              </a:rPr>
              <a:t>Stochastic processes (e.g. </a:t>
            </a:r>
            <a:r>
              <a:rPr lang="en-US" b="1" dirty="0">
                <a:latin typeface="Times New Roman" panose="02020603050405020304" pitchFamily="18" charset="0"/>
                <a:cs typeface="Times New Roman" panose="02020603050405020304" pitchFamily="18" charset="0"/>
              </a:rPr>
              <a:t>M</a:t>
            </a:r>
            <a:r>
              <a:rPr lang="en-US" b="1" dirty="0" smtClean="0">
                <a:latin typeface="Times New Roman" panose="02020603050405020304" pitchFamily="18" charset="0"/>
                <a:cs typeface="Times New Roman" panose="02020603050405020304" pitchFamily="18" charset="0"/>
              </a:rPr>
              <a:t>arkov processes), Bayesian methods and Monte </a:t>
            </a:r>
            <a:r>
              <a:rPr lang="en-US" b="1" dirty="0">
                <a:latin typeface="Times New Roman" panose="02020603050405020304" pitchFamily="18" charset="0"/>
                <a:cs typeface="Times New Roman" panose="02020603050405020304" pitchFamily="18" charset="0"/>
              </a:rPr>
              <a:t>C</a:t>
            </a:r>
            <a:r>
              <a:rPr lang="en-US" b="1" dirty="0" smtClean="0">
                <a:latin typeface="Times New Roman" panose="02020603050405020304" pitchFamily="18" charset="0"/>
                <a:cs typeface="Times New Roman" panose="02020603050405020304" pitchFamily="18" charset="0"/>
              </a:rPr>
              <a:t>arlo methods.</a:t>
            </a:r>
            <a:endParaRPr lang="en-US"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40681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07975" y="465138"/>
            <a:ext cx="7975068" cy="523220"/>
          </a:xfrm>
          <a:prstGeom prst="rect">
            <a:avLst/>
          </a:prstGeom>
          <a:noFill/>
        </p:spPr>
        <p:txBody>
          <a:bodyPr wrap="none" rtlCol="0">
            <a:spAutoFit/>
          </a:bodyPr>
          <a:lstStyle/>
          <a:p>
            <a:r>
              <a:rPr lang="sv-SE" sz="2800" b="1" dirty="0" smtClean="0">
                <a:latin typeface="Times New Roman" panose="02020603050405020304" pitchFamily="18" charset="0"/>
                <a:cs typeface="Times New Roman" panose="02020603050405020304" pitchFamily="18" charset="0"/>
              </a:rPr>
              <a:t>Inspiration from Theoretical Philosophy and Logic</a:t>
            </a:r>
          </a:p>
        </p:txBody>
      </p:sp>
      <p:sp>
        <p:nvSpPr>
          <p:cNvPr id="3" name="TextBox 2"/>
          <p:cNvSpPr txBox="1"/>
          <p:nvPr/>
        </p:nvSpPr>
        <p:spPr>
          <a:xfrm>
            <a:off x="307975" y="1301483"/>
            <a:ext cx="11026332" cy="1754326"/>
          </a:xfrm>
          <a:prstGeom prst="rect">
            <a:avLst/>
          </a:prstGeom>
          <a:noFill/>
        </p:spPr>
        <p:txBody>
          <a:bodyPr wrap="square" rtlCol="0">
            <a:spAutoFit/>
          </a:bodyPr>
          <a:lstStyle/>
          <a:p>
            <a:r>
              <a:rPr lang="sv-SE" dirty="0" smtClean="0">
                <a:latin typeface="Times New Roman" panose="02020603050405020304" pitchFamily="18" charset="0"/>
                <a:cs typeface="Times New Roman" panose="02020603050405020304" pitchFamily="18" charset="0"/>
              </a:rPr>
              <a:t>The classical </a:t>
            </a:r>
            <a:r>
              <a:rPr lang="sv-SE" dirty="0">
                <a:latin typeface="Times New Roman" panose="02020603050405020304" pitchFamily="18" charset="0"/>
                <a:cs typeface="Times New Roman" panose="02020603050405020304" pitchFamily="18" charset="0"/>
              </a:rPr>
              <a:t>modes of reasoning </a:t>
            </a:r>
            <a:r>
              <a:rPr lang="sv-SE" dirty="0" smtClean="0">
                <a:latin typeface="Times New Roman" panose="02020603050405020304" pitchFamily="18" charset="0"/>
                <a:cs typeface="Times New Roman" panose="02020603050405020304" pitchFamily="18" charset="0"/>
              </a:rPr>
              <a:t>inherited from </a:t>
            </a:r>
            <a:r>
              <a:rPr lang="sv-SE" dirty="0">
                <a:latin typeface="Times New Roman" panose="02020603050405020304" pitchFamily="18" charset="0"/>
                <a:cs typeface="Times New Roman" panose="02020603050405020304" pitchFamily="18" charset="0"/>
              </a:rPr>
              <a:t>theoretical philosophy </a:t>
            </a:r>
            <a:r>
              <a:rPr lang="sv-SE" dirty="0" smtClean="0">
                <a:latin typeface="Times New Roman" panose="02020603050405020304" pitchFamily="18" charset="0"/>
                <a:cs typeface="Times New Roman" panose="02020603050405020304" pitchFamily="18" charset="0"/>
              </a:rPr>
              <a:t>and logic have obviously had</a:t>
            </a:r>
          </a:p>
          <a:p>
            <a:r>
              <a:rPr lang="sv-SE" dirty="0">
                <a:latin typeface="Times New Roman" panose="02020603050405020304" pitchFamily="18" charset="0"/>
                <a:cs typeface="Times New Roman" panose="02020603050405020304" pitchFamily="18" charset="0"/>
              </a:rPr>
              <a:t>s</a:t>
            </a:r>
            <a:r>
              <a:rPr lang="sv-SE" dirty="0" smtClean="0">
                <a:latin typeface="Times New Roman" panose="02020603050405020304" pitchFamily="18" charset="0"/>
                <a:cs typeface="Times New Roman" panose="02020603050405020304" pitchFamily="18" charset="0"/>
              </a:rPr>
              <a:t>trong impact on artificial intelligence in general and machine  machine learning in particular:</a:t>
            </a:r>
            <a:endParaRPr lang="sv-SE"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sv-SE" dirty="0" smtClean="0">
                <a:latin typeface="Times New Roman" panose="02020603050405020304" pitchFamily="18" charset="0"/>
                <a:cs typeface="Times New Roman" panose="02020603050405020304" pitchFamily="18" charset="0"/>
              </a:rPr>
              <a:t>Deduction    as a basis for inductive logic programming</a:t>
            </a:r>
            <a:endParaRPr lang="sv-SE"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sv-SE" dirty="0" smtClean="0">
                <a:latin typeface="Times New Roman" panose="02020603050405020304" pitchFamily="18" charset="0"/>
                <a:cs typeface="Times New Roman" panose="02020603050405020304" pitchFamily="18" charset="0"/>
              </a:rPr>
              <a:t>Induction      as a foundation and general source of inspiration for most parts of machine learning</a:t>
            </a:r>
          </a:p>
          <a:p>
            <a:pPr marL="285750" indent="-285750">
              <a:buFont typeface="Arial" panose="020B0604020202020204" pitchFamily="34" charset="0"/>
              <a:buChar char="•"/>
            </a:pPr>
            <a:r>
              <a:rPr lang="sv-SE" dirty="0" smtClean="0">
                <a:latin typeface="Times New Roman" panose="02020603050405020304" pitchFamily="18" charset="0"/>
                <a:cs typeface="Times New Roman" panose="02020603050405020304" pitchFamily="18" charset="0"/>
              </a:rPr>
              <a:t>Abduction    as a basis for explanation-based learning and  backward reasoning in bayesian networks   </a:t>
            </a:r>
          </a:p>
          <a:p>
            <a:pPr marL="285750" indent="-285750">
              <a:buFont typeface="Arial" panose="020B0604020202020204" pitchFamily="34" charset="0"/>
              <a:buChar char="•"/>
            </a:pPr>
            <a:r>
              <a:rPr lang="sv-SE" dirty="0" smtClean="0">
                <a:latin typeface="Times New Roman" panose="02020603050405020304" pitchFamily="18" charset="0"/>
                <a:cs typeface="Times New Roman" panose="02020603050405020304" pitchFamily="18" charset="0"/>
              </a:rPr>
              <a:t>Analogy       as a basis for  case-based reasoning and associative memories.</a:t>
            </a:r>
            <a:endParaRPr lang="sv-SE" b="1" dirty="0">
              <a:latin typeface="Times New Roman" panose="02020603050405020304" pitchFamily="18" charset="0"/>
              <a:cs typeface="Times New Roman" panose="02020603050405020304" pitchFamily="18" charset="0"/>
            </a:endParaRPr>
          </a:p>
        </p:txBody>
      </p:sp>
      <p:sp>
        <p:nvSpPr>
          <p:cNvPr id="6" name="Rectangle 5"/>
          <p:cNvSpPr/>
          <p:nvPr/>
        </p:nvSpPr>
        <p:spPr>
          <a:xfrm>
            <a:off x="307975" y="3368935"/>
            <a:ext cx="10090030" cy="2585323"/>
          </a:xfrm>
          <a:prstGeom prst="rect">
            <a:avLst/>
          </a:prstGeom>
        </p:spPr>
        <p:txBody>
          <a:bodyPr wrap="square">
            <a:spAutoFit/>
          </a:bodyPr>
          <a:lstStyle/>
          <a:p>
            <a:r>
              <a:rPr lang="sv-SE" dirty="0" smtClean="0">
                <a:latin typeface="Times New Roman" panose="02020603050405020304" pitchFamily="18" charset="0"/>
                <a:cs typeface="Times New Roman" panose="02020603050405020304" pitchFamily="18" charset="0"/>
              </a:rPr>
              <a:t>The couplings between Logic/Theoremproving and certain parts of Artificial ntelligence are  very strong.</a:t>
            </a:r>
          </a:p>
          <a:p>
            <a:endParaRPr lang="sv-SE"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Specific examples that has been metioned during the course are the following:</a:t>
            </a:r>
            <a:endParaRPr lang="sv-SE"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sv-SE" dirty="0" smtClean="0">
                <a:latin typeface="Times New Roman" panose="02020603050405020304" pitchFamily="18" charset="0"/>
                <a:cs typeface="Times New Roman" panose="02020603050405020304" pitchFamily="18" charset="0"/>
              </a:rPr>
              <a:t>The Logic Theorist  program by Newell and Simon proved theorems from Principia Mathematica</a:t>
            </a:r>
            <a:endParaRPr lang="sv-SE"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sv-SE" dirty="0" smtClean="0">
                <a:latin typeface="Times New Roman" panose="02020603050405020304" pitchFamily="18" charset="0"/>
                <a:cs typeface="Times New Roman" panose="02020603050405020304" pitchFamily="18" charset="0"/>
              </a:rPr>
              <a:t>McCulloch </a:t>
            </a:r>
            <a:r>
              <a:rPr lang="sv-SE" dirty="0">
                <a:latin typeface="Times New Roman" panose="02020603050405020304" pitchFamily="18" charset="0"/>
                <a:cs typeface="Times New Roman" panose="02020603050405020304" pitchFamily="18" charset="0"/>
              </a:rPr>
              <a:t>and </a:t>
            </a:r>
            <a:r>
              <a:rPr lang="sv-SE" dirty="0" smtClean="0">
                <a:latin typeface="Times New Roman" panose="02020603050405020304" pitchFamily="18" charset="0"/>
                <a:cs typeface="Times New Roman" panose="02020603050405020304" pitchFamily="18" charset="0"/>
              </a:rPr>
              <a:t>Pitt   based their  analysis of the capability of a neuron for performing logical operators on a specific logic notation introduced by Carnap</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SLD resolution theorem proving </a:t>
            </a:r>
            <a:r>
              <a:rPr lang="en-US" dirty="0" smtClean="0">
                <a:latin typeface="Times New Roman" panose="02020603050405020304" pitchFamily="18" charset="0"/>
                <a:cs typeface="Times New Roman" panose="02020603050405020304" pitchFamily="18" charset="0"/>
              </a:rPr>
              <a:t>was </a:t>
            </a:r>
            <a:r>
              <a:rPr lang="en-US" dirty="0">
                <a:latin typeface="Times New Roman" panose="02020603050405020304" pitchFamily="18" charset="0"/>
                <a:cs typeface="Times New Roman" panose="02020603050405020304" pitchFamily="18" charset="0"/>
              </a:rPr>
              <a:t>a basis for Logic Programming</a:t>
            </a:r>
            <a:r>
              <a:rPr lang="en-US" dirty="0" smtClean="0">
                <a:latin typeface="Times New Roman" panose="02020603050405020304" pitchFamily="18" charset="0"/>
                <a:cs typeface="Times New Roman" panose="02020603050405020304" pitchFamily="18" charset="0"/>
              </a:rPr>
              <a:t>.</a:t>
            </a:r>
            <a:endParaRPr lang="sv-SE"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sv-SE" dirty="0">
                <a:latin typeface="Times New Roman" panose="02020603050405020304" pitchFamily="18" charset="0"/>
                <a:cs typeface="Times New Roman" panose="02020603050405020304" pitchFamily="18" charset="0"/>
              </a:rPr>
              <a:t>The </a:t>
            </a:r>
            <a:r>
              <a:rPr lang="sv-SE" dirty="0" smtClean="0">
                <a:latin typeface="Times New Roman" panose="02020603050405020304" pitchFamily="18" charset="0"/>
                <a:cs typeface="Times New Roman" panose="02020603050405020304" pitchFamily="18" charset="0"/>
              </a:rPr>
              <a:t>Lambda </a:t>
            </a:r>
            <a:r>
              <a:rPr lang="sv-SE" dirty="0">
                <a:latin typeface="Times New Roman" panose="02020603050405020304" pitchFamily="18" charset="0"/>
                <a:cs typeface="Times New Roman" panose="02020603050405020304" pitchFamily="18" charset="0"/>
              </a:rPr>
              <a:t>calculus was </a:t>
            </a:r>
            <a:r>
              <a:rPr lang="sv-SE" dirty="0" smtClean="0">
                <a:latin typeface="Times New Roman" panose="02020603050405020304" pitchFamily="18" charset="0"/>
                <a:cs typeface="Times New Roman" panose="02020603050405020304" pitchFamily="18" charset="0"/>
              </a:rPr>
              <a:t>the </a:t>
            </a:r>
            <a:r>
              <a:rPr lang="sv-SE" dirty="0">
                <a:latin typeface="Times New Roman" panose="02020603050405020304" pitchFamily="18" charset="0"/>
                <a:cs typeface="Times New Roman" panose="02020603050405020304" pitchFamily="18" charset="0"/>
              </a:rPr>
              <a:t>basis for the LISP </a:t>
            </a:r>
            <a:r>
              <a:rPr lang="sv-SE" dirty="0" smtClean="0">
                <a:latin typeface="Times New Roman" panose="02020603050405020304" pitchFamily="18" charset="0"/>
                <a:cs typeface="Times New Roman" panose="02020603050405020304" pitchFamily="18" charset="0"/>
              </a:rPr>
              <a:t>language.</a:t>
            </a:r>
            <a:endParaRPr lang="sv-SE" dirty="0">
              <a:latin typeface="Times New Roman" panose="02020603050405020304" pitchFamily="18" charset="0"/>
              <a:cs typeface="Times New Roman" panose="02020603050405020304" pitchFamily="18" charset="0"/>
            </a:endParaRPr>
          </a:p>
          <a:p>
            <a:endParaRPr lang="sv-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38215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5" y="465138"/>
            <a:ext cx="4507901" cy="523220"/>
          </a:xfrm>
          <a:prstGeom prst="rect">
            <a:avLst/>
          </a:prstGeom>
          <a:noFill/>
        </p:spPr>
        <p:txBody>
          <a:bodyPr wrap="none" rtlCol="0">
            <a:spAutoFit/>
          </a:bodyPr>
          <a:lstStyle/>
          <a:p>
            <a:r>
              <a:rPr lang="sv-SE" sz="2800" b="1" dirty="0" smtClean="0">
                <a:latin typeface="Times New Roman" panose="02020603050405020304" pitchFamily="18" charset="0"/>
                <a:cs typeface="Times New Roman" panose="02020603050405020304" pitchFamily="18" charset="0"/>
              </a:rPr>
              <a:t>Inspiration from Linguistics</a:t>
            </a:r>
          </a:p>
        </p:txBody>
      </p:sp>
      <p:sp>
        <p:nvSpPr>
          <p:cNvPr id="3" name="TextBox 2"/>
          <p:cNvSpPr txBox="1"/>
          <p:nvPr/>
        </p:nvSpPr>
        <p:spPr>
          <a:xfrm>
            <a:off x="307975" y="1441510"/>
            <a:ext cx="11335219" cy="3970318"/>
          </a:xfrm>
          <a:prstGeom prst="rect">
            <a:avLst/>
          </a:prstGeom>
          <a:noFill/>
        </p:spPr>
        <p:txBody>
          <a:bodyPr wrap="none" rtlCol="0">
            <a:spAutoFit/>
          </a:bodyPr>
          <a:lstStyle/>
          <a:p>
            <a:r>
              <a:rPr lang="sv-SE" dirty="0" smtClean="0">
                <a:latin typeface="Times New Roman" panose="02020603050405020304" pitchFamily="18" charset="0"/>
                <a:cs typeface="Times New Roman" panose="02020603050405020304" pitchFamily="18" charset="0"/>
              </a:rPr>
              <a:t>Many aspects of Language including Learning of  </a:t>
            </a:r>
            <a:r>
              <a:rPr lang="sv-SE" dirty="0">
                <a:latin typeface="Times New Roman" panose="02020603050405020304" pitchFamily="18" charset="0"/>
                <a:cs typeface="Times New Roman" panose="02020603050405020304" pitchFamily="18" charset="0"/>
              </a:rPr>
              <a:t>L</a:t>
            </a:r>
            <a:r>
              <a:rPr lang="sv-SE" dirty="0" smtClean="0">
                <a:latin typeface="Times New Roman" panose="02020603050405020304" pitchFamily="18" charset="0"/>
                <a:cs typeface="Times New Roman" panose="02020603050405020304" pitchFamily="18" charset="0"/>
              </a:rPr>
              <a:t>anguage is central to Artificial Intelligence.</a:t>
            </a:r>
          </a:p>
          <a:p>
            <a:endParaRPr lang="sv-SE"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The theoretical and structural view of Language had its major proponent in Noam Chomsky</a:t>
            </a:r>
          </a:p>
          <a:p>
            <a:r>
              <a:rPr lang="sv-SE" dirty="0">
                <a:latin typeface="Times New Roman" panose="02020603050405020304" pitchFamily="18" charset="0"/>
                <a:cs typeface="Times New Roman" panose="02020603050405020304" pitchFamily="18" charset="0"/>
              </a:rPr>
              <a:t>w</a:t>
            </a:r>
            <a:r>
              <a:rPr lang="sv-SE" dirty="0" smtClean="0">
                <a:latin typeface="Times New Roman" panose="02020603050405020304" pitchFamily="18" charset="0"/>
                <a:cs typeface="Times New Roman" panose="02020603050405020304" pitchFamily="18" charset="0"/>
              </a:rPr>
              <a:t>ho published his classical work ´Syntactic Structures´ in 1957.</a:t>
            </a:r>
          </a:p>
          <a:p>
            <a:endParaRPr lang="sv-SE"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This view of Linguistics went well hand in hand with the developments in Computer Science and Artificial Intelligence</a:t>
            </a:r>
          </a:p>
          <a:p>
            <a:r>
              <a:rPr lang="sv-SE" dirty="0">
                <a:latin typeface="Times New Roman" panose="02020603050405020304" pitchFamily="18" charset="0"/>
                <a:cs typeface="Times New Roman" panose="02020603050405020304" pitchFamily="18" charset="0"/>
              </a:rPr>
              <a:t>d</a:t>
            </a:r>
            <a:r>
              <a:rPr lang="sv-SE" dirty="0" smtClean="0">
                <a:latin typeface="Times New Roman" panose="02020603050405020304" pitchFamily="18" charset="0"/>
                <a:cs typeface="Times New Roman" panose="02020603050405020304" pitchFamily="18" charset="0"/>
              </a:rPr>
              <a:t>uring the same period.</a:t>
            </a:r>
          </a:p>
          <a:p>
            <a:endParaRPr lang="sv-SE"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It also was well aligned with the movement away from Behaviourism and towards Cognitivism in psychology.</a:t>
            </a:r>
          </a:p>
          <a:p>
            <a:endParaRPr lang="sv-SE"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George Lakoff widened the work of Chomsky into the realm of Semantics also highlighting the importance of cultural </a:t>
            </a:r>
          </a:p>
          <a:p>
            <a:r>
              <a:rPr lang="sv-SE" dirty="0">
                <a:latin typeface="Times New Roman" panose="02020603050405020304" pitchFamily="18" charset="0"/>
                <a:cs typeface="Times New Roman" panose="02020603050405020304" pitchFamily="18" charset="0"/>
              </a:rPr>
              <a:t>d</a:t>
            </a:r>
            <a:r>
              <a:rPr lang="sv-SE" dirty="0" smtClean="0">
                <a:latin typeface="Times New Roman" panose="02020603050405020304" pitchFamily="18" charset="0"/>
                <a:cs typeface="Times New Roman" panose="02020603050405020304" pitchFamily="18" charset="0"/>
              </a:rPr>
              <a:t>ifferences and embodiment.</a:t>
            </a:r>
          </a:p>
          <a:p>
            <a:endParaRPr lang="sv-SE" dirty="0">
              <a:latin typeface="Times New Roman" panose="02020603050405020304" pitchFamily="18" charset="0"/>
              <a:cs typeface="Times New Roman" panose="02020603050405020304" pitchFamily="18" charset="0"/>
            </a:endParaRPr>
          </a:p>
          <a:p>
            <a:endParaRPr lang="sv-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05932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5" y="51128"/>
            <a:ext cx="11169922" cy="523220"/>
          </a:xfrm>
          <a:prstGeom prst="rect">
            <a:avLst/>
          </a:prstGeom>
          <a:noFill/>
        </p:spPr>
        <p:txBody>
          <a:bodyPr wrap="square" rtlCol="0">
            <a:spAutoFit/>
          </a:bodyPr>
          <a:lstStyle/>
          <a:p>
            <a:r>
              <a:rPr lang="sv-SE" sz="2800" b="1" dirty="0" smtClean="0">
                <a:latin typeface="Times New Roman" panose="02020603050405020304" pitchFamily="18" charset="0"/>
                <a:cs typeface="Times New Roman" panose="02020603050405020304" pitchFamily="18" charset="0"/>
              </a:rPr>
              <a:t>Inspiration from Psychology</a:t>
            </a:r>
          </a:p>
        </p:txBody>
      </p:sp>
      <p:sp>
        <p:nvSpPr>
          <p:cNvPr id="3" name="TextBox 2"/>
          <p:cNvSpPr txBox="1"/>
          <p:nvPr/>
        </p:nvSpPr>
        <p:spPr>
          <a:xfrm>
            <a:off x="155575" y="769939"/>
            <a:ext cx="11884025" cy="6463308"/>
          </a:xfrm>
          <a:prstGeom prst="rect">
            <a:avLst/>
          </a:prstGeom>
          <a:noFill/>
        </p:spPr>
        <p:txBody>
          <a:bodyPr wrap="square" rtlCol="0">
            <a:spAutoFit/>
          </a:bodyPr>
          <a:lstStyle/>
          <a:p>
            <a:r>
              <a:rPr lang="sv-SE" dirty="0" smtClean="0">
                <a:latin typeface="Times New Roman" panose="02020603050405020304" pitchFamily="18" charset="0"/>
                <a:cs typeface="Times New Roman" panose="02020603050405020304" pitchFamily="18" charset="0"/>
              </a:rPr>
              <a:t>The various approaches in Machine Learning reflects a long ongoing debate in Psychology</a:t>
            </a:r>
          </a:p>
          <a:p>
            <a:r>
              <a:rPr lang="sv-SE" dirty="0" smtClean="0">
                <a:latin typeface="Times New Roman" panose="02020603050405020304" pitchFamily="18" charset="0"/>
                <a:cs typeface="Times New Roman" panose="02020603050405020304" pitchFamily="18" charset="0"/>
              </a:rPr>
              <a:t>where the pendulum in the last century has swung between </a:t>
            </a:r>
            <a:r>
              <a:rPr lang="sv-SE" b="1" dirty="0" smtClean="0">
                <a:latin typeface="Times New Roman" panose="02020603050405020304" pitchFamily="18" charset="0"/>
                <a:cs typeface="Times New Roman" panose="02020603050405020304" pitchFamily="18" charset="0"/>
              </a:rPr>
              <a:t>Reductionism and Cognitivism</a:t>
            </a:r>
            <a:r>
              <a:rPr lang="sv-SE" dirty="0" smtClean="0">
                <a:latin typeface="Times New Roman" panose="02020603050405020304" pitchFamily="18" charset="0"/>
                <a:cs typeface="Times New Roman" panose="02020603050405020304" pitchFamily="18" charset="0"/>
              </a:rPr>
              <a:t>.</a:t>
            </a:r>
          </a:p>
          <a:p>
            <a:r>
              <a:rPr lang="sv-SE" dirty="0" smtClean="0">
                <a:latin typeface="Times New Roman" panose="02020603050405020304" pitchFamily="18" charset="0"/>
                <a:cs typeface="Times New Roman" panose="02020603050405020304" pitchFamily="18" charset="0"/>
              </a:rPr>
              <a:t> </a:t>
            </a:r>
            <a:endParaRPr lang="sv-SE" dirty="0">
              <a:latin typeface="Times New Roman" panose="02020603050405020304" pitchFamily="18" charset="0"/>
              <a:cs typeface="Times New Roman" panose="02020603050405020304" pitchFamily="18" charset="0"/>
            </a:endParaRPr>
          </a:p>
          <a:p>
            <a:r>
              <a:rPr lang="sv-SE" b="1" dirty="0" smtClean="0">
                <a:latin typeface="Times New Roman" panose="02020603050405020304" pitchFamily="18" charset="0"/>
                <a:cs typeface="Times New Roman" panose="02020603050405020304" pitchFamily="18" charset="0"/>
              </a:rPr>
              <a:t>Reductionism </a:t>
            </a:r>
            <a:r>
              <a:rPr lang="sv-SE" dirty="0" smtClean="0">
                <a:latin typeface="Times New Roman" panose="02020603050405020304" pitchFamily="18" charset="0"/>
                <a:cs typeface="Times New Roman" panose="02020603050405020304" pitchFamily="18" charset="0"/>
              </a:rPr>
              <a:t>strives for reducing explanations of all mental behaviour into neuro physiological low level </a:t>
            </a:r>
          </a:p>
          <a:p>
            <a:r>
              <a:rPr lang="sv-SE" dirty="0">
                <a:latin typeface="Times New Roman" panose="02020603050405020304" pitchFamily="18" charset="0"/>
                <a:cs typeface="Times New Roman" panose="02020603050405020304" pitchFamily="18" charset="0"/>
              </a:rPr>
              <a:t>p</a:t>
            </a:r>
            <a:r>
              <a:rPr lang="sv-SE" dirty="0" smtClean="0">
                <a:latin typeface="Times New Roman" panose="02020603050405020304" pitchFamily="18" charset="0"/>
                <a:cs typeface="Times New Roman" panose="02020603050405020304" pitchFamily="18" charset="0"/>
              </a:rPr>
              <a:t>rocesses (to be related to Artificial Neural Network aproaches in Machine learning), while </a:t>
            </a:r>
            <a:r>
              <a:rPr lang="sv-SE" b="1" dirty="0" smtClean="0">
                <a:latin typeface="Times New Roman" panose="02020603050405020304" pitchFamily="18" charset="0"/>
                <a:cs typeface="Times New Roman" panose="02020603050405020304" pitchFamily="18" charset="0"/>
              </a:rPr>
              <a:t>Cognitivism</a:t>
            </a:r>
            <a:r>
              <a:rPr lang="sv-SE" dirty="0" smtClean="0">
                <a:latin typeface="Times New Roman" panose="02020603050405020304" pitchFamily="18" charset="0"/>
                <a:cs typeface="Times New Roman" panose="02020603050405020304" pitchFamily="18" charset="0"/>
              </a:rPr>
              <a:t> (Miller, Broadbent, Cherry and Bruner) argue for the relevance and existence of </a:t>
            </a:r>
            <a:r>
              <a:rPr lang="sv-SE" dirty="0">
                <a:latin typeface="Times New Roman" panose="02020603050405020304" pitchFamily="18" charset="0"/>
                <a:cs typeface="Times New Roman" panose="02020603050405020304" pitchFamily="18" charset="0"/>
              </a:rPr>
              <a:t>an abstract model of Cognition in terms of Symbols, Concepts and logically related inferences(to </a:t>
            </a:r>
            <a:r>
              <a:rPr lang="sv-SE" dirty="0" smtClean="0">
                <a:latin typeface="Times New Roman" panose="02020603050405020304" pitchFamily="18" charset="0"/>
                <a:cs typeface="Times New Roman" panose="02020603050405020304" pitchFamily="18" charset="0"/>
              </a:rPr>
              <a:t>be related to Symbolic Machine Learning approaches) .</a:t>
            </a:r>
          </a:p>
          <a:p>
            <a:endParaRPr lang="sv-SE" dirty="0" smtClean="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In between these extremes,  one finds the intermediate standpoints of:</a:t>
            </a:r>
          </a:p>
          <a:p>
            <a:pPr marL="285750" indent="-285750">
              <a:buFont typeface="Arial" panose="020B0604020202020204" pitchFamily="34" charset="0"/>
              <a:buChar char="•"/>
            </a:pPr>
            <a:r>
              <a:rPr lang="sv-SE" b="1" dirty="0" smtClean="0">
                <a:latin typeface="Times New Roman" panose="02020603050405020304" pitchFamily="18" charset="0"/>
                <a:cs typeface="Times New Roman" panose="02020603050405020304" pitchFamily="18" charset="0"/>
              </a:rPr>
              <a:t>Structuralism (</a:t>
            </a:r>
            <a:r>
              <a:rPr lang="sv-SE" dirty="0" smtClean="0">
                <a:latin typeface="Times New Roman" panose="02020603050405020304" pitchFamily="18" charset="0"/>
                <a:cs typeface="Times New Roman" panose="02020603050405020304" pitchFamily="18" charset="0"/>
              </a:rPr>
              <a:t>Wundt</a:t>
            </a:r>
            <a:r>
              <a:rPr lang="sv-SE" b="1"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Structuralism as a school of psychology seeks to analyze </a:t>
            </a:r>
            <a:r>
              <a:rPr lang="en-US" dirty="0" smtClean="0">
                <a:latin typeface="Times New Roman" panose="02020603050405020304" pitchFamily="18" charset="0"/>
                <a:cs typeface="Times New Roman" panose="02020603050405020304" pitchFamily="18" charset="0"/>
              </a:rPr>
              <a:t>the mind in </a:t>
            </a:r>
            <a:r>
              <a:rPr lang="en-US" dirty="0">
                <a:latin typeface="Times New Roman" panose="02020603050405020304" pitchFamily="18" charset="0"/>
                <a:cs typeface="Times New Roman" panose="02020603050405020304" pitchFamily="18" charset="0"/>
              </a:rPr>
              <a:t>terms of the simplest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definable </a:t>
            </a:r>
            <a:r>
              <a:rPr lang="en-US" dirty="0">
                <a:latin typeface="Times New Roman" panose="02020603050405020304" pitchFamily="18" charset="0"/>
                <a:cs typeface="Times New Roman" panose="02020603050405020304" pitchFamily="18" charset="0"/>
              </a:rPr>
              <a:t>components and </a:t>
            </a:r>
            <a:r>
              <a:rPr lang="en-US" dirty="0" smtClean="0">
                <a:latin typeface="Times New Roman" panose="02020603050405020304" pitchFamily="18" charset="0"/>
                <a:cs typeface="Times New Roman" panose="02020603050405020304" pitchFamily="18" charset="0"/>
              </a:rPr>
              <a:t>how </a:t>
            </a:r>
            <a:r>
              <a:rPr lang="en-US" dirty="0">
                <a:latin typeface="Times New Roman" panose="02020603050405020304" pitchFamily="18" charset="0"/>
                <a:cs typeface="Times New Roman" panose="02020603050405020304" pitchFamily="18" charset="0"/>
              </a:rPr>
              <a:t>these </a:t>
            </a:r>
            <a:r>
              <a:rPr lang="en-US" dirty="0" smtClean="0">
                <a:latin typeface="Times New Roman" panose="02020603050405020304" pitchFamily="18" charset="0"/>
                <a:cs typeface="Times New Roman" panose="02020603050405020304" pitchFamily="18" charset="0"/>
              </a:rPr>
              <a:t>components </a:t>
            </a:r>
            <a:r>
              <a:rPr lang="en-US" dirty="0">
                <a:latin typeface="Times New Roman" panose="02020603050405020304" pitchFamily="18" charset="0"/>
                <a:cs typeface="Times New Roman" panose="02020603050405020304" pitchFamily="18" charset="0"/>
              </a:rPr>
              <a:t>fit together to form more complex experiences as well as how they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correlate </a:t>
            </a:r>
            <a:r>
              <a:rPr lang="en-US" dirty="0">
                <a:latin typeface="Times New Roman" panose="02020603050405020304" pitchFamily="18" charset="0"/>
                <a:cs typeface="Times New Roman" panose="02020603050405020304" pitchFamily="18" charset="0"/>
              </a:rPr>
              <a:t>to physical </a:t>
            </a:r>
            <a:r>
              <a:rPr lang="en-US" dirty="0" smtClean="0">
                <a:latin typeface="Times New Roman" panose="02020603050405020304" pitchFamily="18" charset="0"/>
                <a:cs typeface="Times New Roman" panose="02020603050405020304" pitchFamily="18" charset="0"/>
              </a:rPr>
              <a:t>events. The evidence is based on introspection and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self-reports</a:t>
            </a:r>
            <a:r>
              <a:rPr lang="en-US" dirty="0">
                <a:latin typeface="Times New Roman" panose="02020603050405020304" pitchFamily="18" charset="0"/>
                <a:cs typeface="Times New Roman" panose="02020603050405020304" pitchFamily="18" charset="0"/>
              </a:rPr>
              <a:t>.</a:t>
            </a:r>
            <a:endParaRPr lang="sv-SE"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sv-SE" b="1" dirty="0" smtClean="0">
                <a:latin typeface="Times New Roman" panose="02020603050405020304" pitchFamily="18" charset="0"/>
                <a:cs typeface="Times New Roman" panose="02020603050405020304" pitchFamily="18" charset="0"/>
              </a:rPr>
              <a:t>Functionalism </a:t>
            </a:r>
            <a:r>
              <a:rPr lang="sv-SE" dirty="0" smtClean="0">
                <a:latin typeface="Times New Roman" panose="02020603050405020304" pitchFamily="18" charset="0"/>
                <a:cs typeface="Times New Roman" panose="02020603050405020304" pitchFamily="18" charset="0"/>
              </a:rPr>
              <a:t>(James and Dewey) is </a:t>
            </a:r>
            <a:r>
              <a:rPr lang="en-US" dirty="0">
                <a:latin typeface="Times New Roman" panose="02020603050405020304" pitchFamily="18" charset="0"/>
                <a:cs typeface="Times New Roman" panose="02020603050405020304" pitchFamily="18" charset="0"/>
              </a:rPr>
              <a:t>a psychological school of thought that was a direct outgrowth of Darwinian thinking  </a:t>
            </a:r>
            <a:r>
              <a:rPr lang="en-US" dirty="0" smtClean="0">
                <a:latin typeface="Times New Roman" panose="02020603050405020304" pitchFamily="18" charset="0"/>
                <a:cs typeface="Times New Roman" panose="02020603050405020304" pitchFamily="18" charset="0"/>
              </a:rPr>
              <a:t>	which focusses </a:t>
            </a:r>
            <a:r>
              <a:rPr lang="en-US" dirty="0">
                <a:latin typeface="Times New Roman" panose="02020603050405020304" pitchFamily="18" charset="0"/>
                <a:cs typeface="Times New Roman" panose="02020603050405020304" pitchFamily="18" charset="0"/>
              </a:rPr>
              <a:t>attention on the utility and purpose of behavior that has been modified over years of human </a:t>
            </a:r>
            <a:r>
              <a:rPr lang="en-US" dirty="0" smtClean="0">
                <a:latin typeface="Times New Roman" panose="02020603050405020304" pitchFamily="18" charset="0"/>
                <a:cs typeface="Times New Roman" panose="02020603050405020304" pitchFamily="18" charset="0"/>
              </a:rPr>
              <a:t>existence</a:t>
            </a:r>
            <a:endParaRPr lang="sv-SE"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sv-SE" b="1" dirty="0">
                <a:latin typeface="Times New Roman" panose="02020603050405020304" pitchFamily="18" charset="0"/>
                <a:cs typeface="Times New Roman" panose="02020603050405020304" pitchFamily="18" charset="0"/>
              </a:rPr>
              <a:t>Behaviourism </a:t>
            </a:r>
            <a:r>
              <a:rPr lang="sv-SE" dirty="0">
                <a:latin typeface="Times New Roman" panose="02020603050405020304" pitchFamily="18" charset="0"/>
                <a:cs typeface="Times New Roman" panose="02020603050405020304" pitchFamily="18" charset="0"/>
              </a:rPr>
              <a:t>(Watson, Skinner and Thorndyke): </a:t>
            </a:r>
            <a:r>
              <a:rPr lang="en-US" dirty="0">
                <a:latin typeface="Times New Roman" panose="02020603050405020304" pitchFamily="18" charset="0"/>
                <a:cs typeface="Times New Roman" panose="02020603050405020304" pitchFamily="18" charset="0"/>
              </a:rPr>
              <a:t>assumes that all behaviors are either reflexes produced by a response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certain stimuli in the environment, or a consequence of that individual's history, including </a:t>
            </a:r>
            <a:r>
              <a:rPr lang="en-US" dirty="0" smtClean="0">
                <a:latin typeface="Times New Roman" panose="02020603050405020304" pitchFamily="18" charset="0"/>
                <a:cs typeface="Times New Roman" panose="02020603050405020304" pitchFamily="18" charset="0"/>
              </a:rPr>
              <a:t>especially</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reinforcement </a:t>
            </a:r>
            <a:r>
              <a:rPr lang="en-US" dirty="0">
                <a:latin typeface="Times New Roman" panose="02020603050405020304" pitchFamily="18" charset="0"/>
                <a:cs typeface="Times New Roman" panose="02020603050405020304" pitchFamily="18" charset="0"/>
              </a:rPr>
              <a:t>and punishment, together with the individual's current motivational state and controlling </a:t>
            </a:r>
            <a:r>
              <a:rPr lang="en-US" dirty="0" smtClean="0">
                <a:latin typeface="Times New Roman" panose="02020603050405020304" pitchFamily="18" charset="0"/>
                <a:cs typeface="Times New Roman" panose="02020603050405020304" pitchFamily="18" charset="0"/>
              </a:rPr>
              <a:t>stimuli. The 	parallel to </a:t>
            </a:r>
            <a:r>
              <a:rPr lang="sv-SE" dirty="0" smtClean="0">
                <a:latin typeface="Times New Roman" panose="02020603050405020304" pitchFamily="18" charset="0"/>
                <a:cs typeface="Times New Roman" panose="02020603050405020304" pitchFamily="18" charset="0"/>
              </a:rPr>
              <a:t>the perspectives  in reinforcement learning is obvious.</a:t>
            </a:r>
            <a:endParaRPr lang="sv-SE"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sv-SE" b="1" dirty="0" smtClean="0">
                <a:latin typeface="Times New Roman" panose="02020603050405020304" pitchFamily="18" charset="0"/>
                <a:cs typeface="Times New Roman" panose="02020603050405020304" pitchFamily="18" charset="0"/>
              </a:rPr>
              <a:t>Gestalt psychology </a:t>
            </a:r>
            <a:r>
              <a:rPr lang="sv-SE" dirty="0" smtClean="0">
                <a:latin typeface="Times New Roman" panose="02020603050405020304" pitchFamily="18" charset="0"/>
                <a:cs typeface="Times New Roman" panose="02020603050405020304" pitchFamily="18" charset="0"/>
              </a:rPr>
              <a:t>(Köhler and Wertheimer) </a:t>
            </a:r>
            <a:r>
              <a:rPr lang="en-US" dirty="0">
                <a:latin typeface="Times New Roman" panose="02020603050405020304" pitchFamily="18" charset="0"/>
                <a:cs typeface="Times New Roman" panose="02020603050405020304" pitchFamily="18" charset="0"/>
              </a:rPr>
              <a:t>The central principle of gestalt psychology is that the mind forms a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global </a:t>
            </a:r>
            <a:r>
              <a:rPr lang="en-US" dirty="0">
                <a:latin typeface="Times New Roman" panose="02020603050405020304" pitchFamily="18" charset="0"/>
                <a:cs typeface="Times New Roman" panose="02020603050405020304" pitchFamily="18" charset="0"/>
              </a:rPr>
              <a:t>whole with self-organizing tendencies.</a:t>
            </a:r>
            <a:endParaRPr lang="sv-SE" dirty="0" smtClean="0">
              <a:latin typeface="Times New Roman" panose="02020603050405020304" pitchFamily="18" charset="0"/>
              <a:cs typeface="Times New Roman" panose="02020603050405020304" pitchFamily="18" charset="0"/>
            </a:endParaRPr>
          </a:p>
          <a:p>
            <a:endParaRPr lang="sv-SE" dirty="0" smtClean="0">
              <a:latin typeface="Times New Roman" panose="02020603050405020304" pitchFamily="18" charset="0"/>
              <a:cs typeface="Times New Roman" panose="02020603050405020304" pitchFamily="18" charset="0"/>
            </a:endParaRPr>
          </a:p>
          <a:p>
            <a:endParaRPr lang="sv-SE" dirty="0">
              <a:latin typeface="Times New Roman" panose="02020603050405020304" pitchFamily="18" charset="0"/>
              <a:cs typeface="Times New Roman" panose="02020603050405020304" pitchFamily="18" charset="0"/>
            </a:endParaRPr>
          </a:p>
          <a:p>
            <a:endParaRPr lang="sv-SE"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58359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238964" y="143466"/>
            <a:ext cx="11169922" cy="969496"/>
          </a:xfrm>
          <a:prstGeom prst="rect">
            <a:avLst/>
          </a:prstGeom>
          <a:noFill/>
        </p:spPr>
        <p:txBody>
          <a:bodyPr wrap="square" rtlCol="0">
            <a:spAutoFit/>
          </a:bodyPr>
          <a:lstStyle/>
          <a:p>
            <a:r>
              <a:rPr lang="sv-SE" sz="2400" b="1" dirty="0" smtClean="0">
                <a:latin typeface="Times New Roman" panose="02020603050405020304" pitchFamily="18" charset="0"/>
                <a:cs typeface="Times New Roman" panose="02020603050405020304" pitchFamily="18" charset="0"/>
              </a:rPr>
              <a:t>Inspiration from Philosophy, Psychology  and Anthropology combined</a:t>
            </a:r>
          </a:p>
          <a:p>
            <a:endParaRPr lang="sv-SE" sz="900" b="1" dirty="0">
              <a:latin typeface="Times New Roman" panose="02020603050405020304" pitchFamily="18" charset="0"/>
              <a:cs typeface="Times New Roman" panose="02020603050405020304" pitchFamily="18" charset="0"/>
            </a:endParaRPr>
          </a:p>
          <a:p>
            <a:r>
              <a:rPr lang="sv-SE" sz="2400" b="1" dirty="0" smtClean="0">
                <a:latin typeface="Times New Roman" panose="02020603050405020304" pitchFamily="18" charset="0"/>
                <a:cs typeface="Times New Roman" panose="02020603050405020304" pitchFamily="18" charset="0"/>
              </a:rPr>
              <a:t>Categorization (Classification, Concept formation)</a:t>
            </a:r>
          </a:p>
        </p:txBody>
      </p:sp>
      <p:sp>
        <p:nvSpPr>
          <p:cNvPr id="3" name="TextBox 2"/>
          <p:cNvSpPr txBox="1"/>
          <p:nvPr/>
        </p:nvSpPr>
        <p:spPr>
          <a:xfrm>
            <a:off x="238964" y="1248491"/>
            <a:ext cx="11446217" cy="5755422"/>
          </a:xfrm>
          <a:prstGeom prst="rect">
            <a:avLst/>
          </a:prstGeom>
          <a:noFill/>
        </p:spPr>
        <p:txBody>
          <a:bodyPr wrap="square" rtlCol="0">
            <a:spAutoFit/>
          </a:bodyPr>
          <a:lstStyle/>
          <a:p>
            <a:r>
              <a:rPr lang="sv-SE" sz="1600" b="1" dirty="0" smtClean="0">
                <a:latin typeface="Times New Roman" panose="02020603050405020304" pitchFamily="18" charset="0"/>
                <a:cs typeface="Times New Roman" panose="02020603050405020304" pitchFamily="18" charset="0"/>
              </a:rPr>
              <a:t>The Classical view of categories (with old roots but examplified by work of e.g. Bruner):</a:t>
            </a:r>
          </a:p>
          <a:p>
            <a:pPr marL="285750" indent="-285750">
              <a:buFontTx/>
              <a:buChar char="-"/>
            </a:pPr>
            <a:r>
              <a:rPr lang="sv-SE" sz="1600" dirty="0" smtClean="0">
                <a:latin typeface="Times New Roman" panose="02020603050405020304" pitchFamily="18" charset="0"/>
                <a:cs typeface="Times New Roman" panose="02020603050405020304" pitchFamily="18" charset="0"/>
              </a:rPr>
              <a:t>Categories are arbitrary. Typically the ways we choose to categorize objects are culturally and linguistically based</a:t>
            </a:r>
          </a:p>
          <a:p>
            <a:pPr marL="285750" indent="-285750">
              <a:buFontTx/>
              <a:buChar char="-"/>
            </a:pPr>
            <a:r>
              <a:rPr lang="sv-SE" sz="1600" dirty="0" smtClean="0">
                <a:latin typeface="Times New Roman" panose="02020603050405020304" pitchFamily="18" charset="0"/>
                <a:cs typeface="Times New Roman" panose="02020603050405020304" pitchFamily="18" charset="0"/>
              </a:rPr>
              <a:t>Categories </a:t>
            </a:r>
            <a:r>
              <a:rPr lang="sv-SE" sz="1600" dirty="0" smtClean="0">
                <a:latin typeface="Times New Roman" panose="02020603050405020304" pitchFamily="18" charset="0"/>
                <a:cs typeface="Times New Roman" panose="02020603050405020304" pitchFamily="18" charset="0"/>
              </a:rPr>
              <a:t>have defining attributes (features/value combinations). All members share them, No nonmembers share </a:t>
            </a:r>
          </a:p>
          <a:p>
            <a:r>
              <a:rPr lang="sv-SE" sz="1600" dirty="0">
                <a:latin typeface="Times New Roman" panose="02020603050405020304" pitchFamily="18" charset="0"/>
                <a:cs typeface="Times New Roman" panose="02020603050405020304" pitchFamily="18" charset="0"/>
              </a:rPr>
              <a:t> </a:t>
            </a:r>
            <a:r>
              <a:rPr lang="sv-SE" sz="1600" dirty="0" smtClean="0">
                <a:latin typeface="Times New Roman" panose="02020603050405020304" pitchFamily="18" charset="0"/>
                <a:cs typeface="Times New Roman" panose="02020603050405020304" pitchFamily="18" charset="0"/>
              </a:rPr>
              <a:t>    them and there are no overlap between members and nonmembers.</a:t>
            </a:r>
          </a:p>
          <a:p>
            <a:pPr marL="285750" indent="-285750">
              <a:buFontTx/>
              <a:buChar char="-"/>
            </a:pPr>
            <a:r>
              <a:rPr lang="sv-SE" sz="1600" dirty="0" smtClean="0">
                <a:latin typeface="Times New Roman" panose="02020603050405020304" pitchFamily="18" charset="0"/>
                <a:cs typeface="Times New Roman" panose="02020603050405020304" pitchFamily="18" charset="0"/>
              </a:rPr>
              <a:t>The Intension (set of attributes) determines the extension of a category (its members)</a:t>
            </a:r>
          </a:p>
          <a:p>
            <a:pPr marL="285750" indent="-285750">
              <a:buFontTx/>
              <a:buChar char="-"/>
            </a:pPr>
            <a:r>
              <a:rPr lang="sv-SE" sz="1600" dirty="0" smtClean="0">
                <a:latin typeface="Times New Roman" panose="02020603050405020304" pitchFamily="18" charset="0"/>
                <a:cs typeface="Times New Roman" panose="02020603050405020304" pitchFamily="18" charset="0"/>
              </a:rPr>
              <a:t>The member space has no internal structure and all members are regarded as equal and first class citizens.</a:t>
            </a:r>
          </a:p>
          <a:p>
            <a:pPr marL="285750" indent="-285750">
              <a:buFontTx/>
              <a:buChar char="-"/>
            </a:pPr>
            <a:r>
              <a:rPr lang="sv-SE" sz="1600" dirty="0" smtClean="0">
                <a:latin typeface="Times New Roman" panose="02020603050405020304" pitchFamily="18" charset="0"/>
                <a:cs typeface="Times New Roman" panose="02020603050405020304" pitchFamily="18" charset="0"/>
              </a:rPr>
              <a:t>The levels in a hierarchy (lattice) of categories have the same status.</a:t>
            </a:r>
          </a:p>
          <a:p>
            <a:endParaRPr lang="sv-SE" sz="1200" b="1" dirty="0" smtClean="0">
              <a:latin typeface="Times New Roman" panose="02020603050405020304" pitchFamily="18" charset="0"/>
              <a:cs typeface="Times New Roman" panose="02020603050405020304" pitchFamily="18" charset="0"/>
            </a:endParaRPr>
          </a:p>
          <a:p>
            <a:r>
              <a:rPr lang="sv-SE" sz="1600" b="1" dirty="0" smtClean="0">
                <a:latin typeface="Times New Roman" panose="02020603050405020304" pitchFamily="18" charset="0"/>
                <a:cs typeface="Times New Roman" panose="02020603050405020304" pitchFamily="18" charset="0"/>
              </a:rPr>
              <a:t>The Modern or natural view of a categories (prototype theory):</a:t>
            </a:r>
          </a:p>
          <a:p>
            <a:r>
              <a:rPr lang="sv-SE" sz="1600" dirty="0" smtClean="0">
                <a:latin typeface="Times New Roman" panose="02020603050405020304" pitchFamily="18" charset="0"/>
                <a:cs typeface="Times New Roman" panose="02020603050405020304" pitchFamily="18" charset="0"/>
              </a:rPr>
              <a:t>-   Categories are in many case motivated by properties of our sensory system and the world surrounding us.</a:t>
            </a:r>
          </a:p>
          <a:p>
            <a:pPr marL="285750" indent="-285750">
              <a:buFontTx/>
              <a:buChar char="-"/>
            </a:pPr>
            <a:r>
              <a:rPr lang="sv-SE" sz="1600" dirty="0" smtClean="0">
                <a:latin typeface="Times New Roman" panose="02020603050405020304" pitchFamily="18" charset="0"/>
                <a:cs typeface="Times New Roman" panose="02020603050405020304" pitchFamily="18" charset="0"/>
              </a:rPr>
              <a:t>Categories are built around central members or prototypes defined by sharing more attributes with other      </a:t>
            </a:r>
          </a:p>
          <a:p>
            <a:r>
              <a:rPr lang="sv-SE" sz="1600" dirty="0">
                <a:latin typeface="Times New Roman" panose="02020603050405020304" pitchFamily="18" charset="0"/>
                <a:cs typeface="Times New Roman" panose="02020603050405020304" pitchFamily="18" charset="0"/>
              </a:rPr>
              <a:t> </a:t>
            </a:r>
            <a:r>
              <a:rPr lang="sv-SE" sz="1600" dirty="0" smtClean="0">
                <a:latin typeface="Times New Roman" panose="02020603050405020304" pitchFamily="18" charset="0"/>
                <a:cs typeface="Times New Roman" panose="02020603050405020304" pitchFamily="18" charset="0"/>
              </a:rPr>
              <a:t>     members than with nonmembers</a:t>
            </a:r>
          </a:p>
          <a:p>
            <a:pPr marL="285750" indent="-285750">
              <a:buFontTx/>
              <a:buChar char="-"/>
            </a:pPr>
            <a:r>
              <a:rPr lang="sv-SE" sz="1600" dirty="0" smtClean="0">
                <a:latin typeface="Times New Roman" panose="02020603050405020304" pitchFamily="18" charset="0"/>
                <a:cs typeface="Times New Roman" panose="02020603050405020304" pitchFamily="18" charset="0"/>
              </a:rPr>
              <a:t>Members are graded based on typicality</a:t>
            </a:r>
          </a:p>
          <a:p>
            <a:pPr marL="285750" indent="-285750">
              <a:buFontTx/>
              <a:buChar char="-"/>
            </a:pPr>
            <a:r>
              <a:rPr lang="sv-SE" sz="1600" dirty="0" smtClean="0">
                <a:latin typeface="Times New Roman" panose="02020603050405020304" pitchFamily="18" charset="0"/>
                <a:cs typeface="Times New Roman" panose="02020603050405020304" pitchFamily="18" charset="0"/>
              </a:rPr>
              <a:t>Obviously typicality generates a topology of the member space</a:t>
            </a:r>
          </a:p>
          <a:p>
            <a:pPr marL="285750" indent="-285750">
              <a:buFontTx/>
              <a:buChar char="-"/>
            </a:pPr>
            <a:r>
              <a:rPr lang="sv-SE" sz="1600" dirty="0" smtClean="0">
                <a:latin typeface="Times New Roman" panose="02020603050405020304" pitchFamily="18" charset="0"/>
                <a:cs typeface="Times New Roman" panose="02020603050405020304" pitchFamily="18" charset="0"/>
              </a:rPr>
              <a:t>The borders between categories are fuzzy rather than crisp.</a:t>
            </a:r>
          </a:p>
          <a:p>
            <a:pPr marL="285750" indent="-285750">
              <a:buFontTx/>
              <a:buChar char="-"/>
            </a:pPr>
            <a:r>
              <a:rPr lang="sv-SE" sz="1600" dirty="0" smtClean="0">
                <a:latin typeface="Times New Roman" panose="02020603050405020304" pitchFamily="18" charset="0"/>
                <a:cs typeface="Times New Roman" panose="02020603050405020304" pitchFamily="18" charset="0"/>
              </a:rPr>
              <a:t>The levels in a hierachy (lattice) of categories have a different status , with the middle layer being most fundamental to everyday thinking (basic level) in contrast to  more abstract (superordinate) and more detailed (subordinate) levels.</a:t>
            </a:r>
          </a:p>
          <a:p>
            <a:pPr marL="285750" indent="-285750">
              <a:buFontTx/>
              <a:buChar char="-"/>
            </a:pPr>
            <a:endParaRPr lang="sv-SE" sz="1200" dirty="0">
              <a:latin typeface="Times New Roman" panose="02020603050405020304" pitchFamily="18" charset="0"/>
              <a:cs typeface="Times New Roman" panose="02020603050405020304" pitchFamily="18" charset="0"/>
            </a:endParaRPr>
          </a:p>
          <a:p>
            <a:r>
              <a:rPr lang="sv-SE" sz="1600" dirty="0" smtClean="0">
                <a:latin typeface="Times New Roman" panose="02020603050405020304" pitchFamily="18" charset="0"/>
                <a:cs typeface="Times New Roman" panose="02020603050405020304" pitchFamily="18" charset="0"/>
              </a:rPr>
              <a:t>The shift from the classical view to   a modern or mixed view was triggered by work of Brown, Lenneberg, Mervis, Rosch, Berlin and Kay. The most extensive studies were made on color terms (Berlin and colleagues studied colorterms in 98 countries).</a:t>
            </a:r>
          </a:p>
          <a:p>
            <a:endParaRPr lang="sv-SE" sz="1100" dirty="0">
              <a:latin typeface="Times New Roman" panose="02020603050405020304" pitchFamily="18" charset="0"/>
              <a:cs typeface="Times New Roman" panose="02020603050405020304" pitchFamily="18" charset="0"/>
            </a:endParaRPr>
          </a:p>
          <a:p>
            <a:r>
              <a:rPr lang="sv-SE" sz="1600" dirty="0" smtClean="0">
                <a:latin typeface="Times New Roman" panose="02020603050405020304" pitchFamily="18" charset="0"/>
                <a:cs typeface="Times New Roman" panose="02020603050405020304" pitchFamily="18" charset="0"/>
              </a:rPr>
              <a:t>The modern view of categorization has strongly influenced subareas such Instance-based learning (k-nearest neigbour approach ) and some forms of  clustering analysis (k-means approach).</a:t>
            </a:r>
          </a:p>
        </p:txBody>
      </p:sp>
    </p:spTree>
    <p:extLst>
      <p:ext uri="{BB962C8B-B14F-4D97-AF65-F5344CB8AC3E}">
        <p14:creationId xmlns:p14="http://schemas.microsoft.com/office/powerpoint/2010/main" val="23089599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5" y="7937"/>
            <a:ext cx="5007974" cy="523220"/>
          </a:xfrm>
          <a:prstGeom prst="rect">
            <a:avLst/>
          </a:prstGeom>
          <a:noFill/>
        </p:spPr>
        <p:txBody>
          <a:bodyPr wrap="none" rtlCol="0">
            <a:spAutoFit/>
          </a:bodyPr>
          <a:lstStyle/>
          <a:p>
            <a:r>
              <a:rPr lang="sv-SE" sz="2800" b="1" dirty="0" smtClean="0">
                <a:latin typeface="Times New Roman" panose="02020603050405020304" pitchFamily="18" charset="0"/>
                <a:cs typeface="Times New Roman" panose="02020603050405020304" pitchFamily="18" charset="0"/>
              </a:rPr>
              <a:t>Inspiration from Neuro Science</a:t>
            </a:r>
            <a:endParaRPr lang="en-US"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55575" y="617539"/>
            <a:ext cx="8269526" cy="6763390"/>
          </a:xfrm>
          <a:prstGeom prst="rect">
            <a:avLst/>
          </a:prstGeom>
          <a:noFill/>
        </p:spPr>
        <p:txBody>
          <a:bodyPr wrap="square" rtlCol="0">
            <a:spAutoFit/>
          </a:bodyPr>
          <a:lstStyle/>
          <a:p>
            <a:r>
              <a:rPr lang="sv-SE" sz="1600" dirty="0" smtClean="0">
                <a:latin typeface="Times New Roman" panose="02020603050405020304" pitchFamily="18" charset="0"/>
                <a:cs typeface="Times New Roman" panose="02020603050405020304" pitchFamily="18" charset="0"/>
              </a:rPr>
              <a:t>The objects of study for Neuro Science, are the nervous systems of animals in general and humans in particular. A special focus is also on the Brains. </a:t>
            </a:r>
          </a:p>
          <a:p>
            <a:endParaRPr lang="sv-SE" sz="11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The atoms of the nervous systems are </a:t>
            </a:r>
            <a:r>
              <a:rPr lang="en-US" sz="1600" b="1" dirty="0" smtClean="0">
                <a:latin typeface="Times New Roman" panose="02020603050405020304" pitchFamily="18" charset="0"/>
                <a:cs typeface="Times New Roman" panose="02020603050405020304" pitchFamily="18" charset="0"/>
              </a:rPr>
              <a:t>Neurons</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is an electrically excitable cell that receives, processes, and transmits information </a:t>
            </a:r>
            <a:r>
              <a:rPr lang="en-US" sz="1600" dirty="0" smtClean="0">
                <a:latin typeface="Times New Roman" panose="02020603050405020304" pitchFamily="18" charset="0"/>
                <a:cs typeface="Times New Roman" panose="02020603050405020304" pitchFamily="18" charset="0"/>
              </a:rPr>
              <a:t>through </a:t>
            </a:r>
            <a:r>
              <a:rPr lang="en-US" sz="1600" dirty="0">
                <a:latin typeface="Times New Roman" panose="02020603050405020304" pitchFamily="18" charset="0"/>
                <a:cs typeface="Times New Roman" panose="02020603050405020304" pitchFamily="18" charset="0"/>
              </a:rPr>
              <a:t>electrical and chemical signals. </a:t>
            </a:r>
            <a:r>
              <a:rPr lang="en-US" sz="1600" dirty="0" smtClean="0">
                <a:latin typeface="Times New Roman" panose="02020603050405020304" pitchFamily="18" charset="0"/>
                <a:cs typeface="Times New Roman" panose="02020603050405020304" pitchFamily="18" charset="0"/>
              </a:rPr>
              <a:t>In general the nervous system is analogue, not digital</a:t>
            </a:r>
          </a:p>
          <a:p>
            <a:endParaRPr lang="en-US" sz="11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A </a:t>
            </a:r>
            <a:r>
              <a:rPr lang="en-US" sz="1600" dirty="0">
                <a:latin typeface="Times New Roman" panose="02020603050405020304" pitchFamily="18" charset="0"/>
                <a:cs typeface="Times New Roman" panose="02020603050405020304" pitchFamily="18" charset="0"/>
              </a:rPr>
              <a:t>typical neuron consists of a </a:t>
            </a:r>
            <a:r>
              <a:rPr lang="en-US" sz="1600" b="1" dirty="0">
                <a:latin typeface="Times New Roman" panose="02020603050405020304" pitchFamily="18" charset="0"/>
                <a:cs typeface="Times New Roman" panose="02020603050405020304" pitchFamily="18" charset="0"/>
              </a:rPr>
              <a:t>cell body </a:t>
            </a:r>
            <a:r>
              <a:rPr lang="en-US" sz="1600" dirty="0">
                <a:latin typeface="Times New Roman" panose="02020603050405020304" pitchFamily="18" charset="0"/>
                <a:cs typeface="Times New Roman" panose="02020603050405020304" pitchFamily="18" charset="0"/>
              </a:rPr>
              <a:t>(soma), </a:t>
            </a:r>
            <a:r>
              <a:rPr lang="en-US" sz="1600" b="1" dirty="0">
                <a:latin typeface="Times New Roman" panose="02020603050405020304" pitchFamily="18" charset="0"/>
                <a:cs typeface="Times New Roman" panose="02020603050405020304" pitchFamily="18" charset="0"/>
              </a:rPr>
              <a:t>dendrites</a:t>
            </a:r>
            <a:r>
              <a:rPr lang="en-US" sz="1600" dirty="0">
                <a:latin typeface="Times New Roman" panose="02020603050405020304" pitchFamily="18" charset="0"/>
                <a:cs typeface="Times New Roman" panose="02020603050405020304" pitchFamily="18" charset="0"/>
              </a:rPr>
              <a:t> (input channels), </a:t>
            </a:r>
            <a:r>
              <a:rPr lang="en-US" sz="1600" dirty="0" smtClean="0">
                <a:latin typeface="Times New Roman" panose="02020603050405020304" pitchFamily="18" charset="0"/>
                <a:cs typeface="Times New Roman" panose="02020603050405020304" pitchFamily="18" charset="0"/>
              </a:rPr>
              <a:t>and </a:t>
            </a:r>
            <a:r>
              <a:rPr lang="en-US" sz="1600" dirty="0">
                <a:latin typeface="Times New Roman" panose="02020603050405020304" pitchFamily="18" charset="0"/>
                <a:cs typeface="Times New Roman" panose="02020603050405020304" pitchFamily="18" charset="0"/>
              </a:rPr>
              <a:t>an </a:t>
            </a:r>
            <a:r>
              <a:rPr lang="en-US" sz="1600" b="1" dirty="0">
                <a:latin typeface="Times New Roman" panose="02020603050405020304" pitchFamily="18" charset="0"/>
                <a:cs typeface="Times New Roman" panose="02020603050405020304" pitchFamily="18" charset="0"/>
              </a:rPr>
              <a:t>axon</a:t>
            </a:r>
            <a:r>
              <a:rPr lang="en-US" sz="1600" dirty="0">
                <a:latin typeface="Times New Roman" panose="02020603050405020304" pitchFamily="18" charset="0"/>
                <a:cs typeface="Times New Roman" panose="02020603050405020304" pitchFamily="18" charset="0"/>
              </a:rPr>
              <a:t> (output channel). The </a:t>
            </a:r>
            <a:r>
              <a:rPr lang="en-US" sz="1600" b="1" dirty="0">
                <a:latin typeface="Times New Roman" panose="02020603050405020304" pitchFamily="18" charset="0"/>
                <a:cs typeface="Times New Roman" panose="02020603050405020304" pitchFamily="18" charset="0"/>
              </a:rPr>
              <a:t>excitation of a </a:t>
            </a:r>
            <a:r>
              <a:rPr lang="en-US" sz="1600" b="1" dirty="0" smtClean="0">
                <a:latin typeface="Times New Roman" panose="02020603050405020304" pitchFamily="18" charset="0"/>
                <a:cs typeface="Times New Roman" panose="02020603050405020304" pitchFamily="18" charset="0"/>
              </a:rPr>
              <a:t>output signal </a:t>
            </a:r>
            <a:r>
              <a:rPr lang="en-US" sz="1600" dirty="0" smtClean="0">
                <a:latin typeface="Times New Roman" panose="02020603050405020304" pitchFamily="18" charset="0"/>
                <a:cs typeface="Times New Roman" panose="02020603050405020304" pitchFamily="18" charset="0"/>
              </a:rPr>
              <a:t>from a neuron is </a:t>
            </a:r>
            <a:r>
              <a:rPr lang="en-US" sz="1600" dirty="0">
                <a:latin typeface="Times New Roman" panose="02020603050405020304" pitchFamily="18" charset="0"/>
                <a:cs typeface="Times New Roman" panose="02020603050405020304" pitchFamily="18" charset="0"/>
              </a:rPr>
              <a:t>called ´</a:t>
            </a:r>
            <a:r>
              <a:rPr lang="en-US" sz="1600" b="1" dirty="0">
                <a:latin typeface="Times New Roman" panose="02020603050405020304" pitchFamily="18" charset="0"/>
                <a:cs typeface="Times New Roman" panose="02020603050405020304" pitchFamily="18" charset="0"/>
              </a:rPr>
              <a:t>firing</a:t>
            </a:r>
            <a:r>
              <a:rPr lang="en-US" sz="1600" dirty="0" smtClean="0">
                <a:latin typeface="Times New Roman" panose="02020603050405020304" pitchFamily="18" charset="0"/>
                <a:cs typeface="Times New Roman" panose="02020603050405020304" pitchFamily="18" charset="0"/>
              </a:rPr>
              <a:t>´. An </a:t>
            </a:r>
            <a:r>
              <a:rPr lang="sv-SE" sz="1600" dirty="0" smtClean="0">
                <a:latin typeface="Times New Roman" panose="02020603050405020304" pitchFamily="18" charset="0"/>
                <a:cs typeface="Times New Roman" panose="02020603050405020304" pitchFamily="18" charset="0"/>
              </a:rPr>
              <a:t>axon </a:t>
            </a:r>
            <a:r>
              <a:rPr lang="sv-SE" sz="1600" dirty="0">
                <a:latin typeface="Times New Roman" panose="02020603050405020304" pitchFamily="18" charset="0"/>
                <a:cs typeface="Times New Roman" panose="02020603050405020304" pitchFamily="18" charset="0"/>
              </a:rPr>
              <a:t>from a </a:t>
            </a:r>
            <a:r>
              <a:rPr lang="sv-SE" sz="1600" b="1" dirty="0">
                <a:latin typeface="Times New Roman" panose="02020603050405020304" pitchFamily="18" charset="0"/>
                <a:cs typeface="Times New Roman" panose="02020603050405020304" pitchFamily="18" charset="0"/>
              </a:rPr>
              <a:t>presynaptic neuron </a:t>
            </a:r>
            <a:r>
              <a:rPr lang="sv-SE" sz="1600" dirty="0">
                <a:latin typeface="Times New Roman" panose="02020603050405020304" pitchFamily="18" charset="0"/>
                <a:cs typeface="Times New Roman" panose="02020603050405020304" pitchFamily="18" charset="0"/>
              </a:rPr>
              <a:t>meets the dendrites of </a:t>
            </a:r>
            <a:r>
              <a:rPr lang="sv-SE" sz="1600" b="1" dirty="0">
                <a:latin typeface="Times New Roman" panose="02020603050405020304" pitchFamily="18" charset="0"/>
                <a:cs typeface="Times New Roman" panose="02020603050405020304" pitchFamily="18" charset="0"/>
              </a:rPr>
              <a:t>a postsynaptic neuron </a:t>
            </a:r>
            <a:r>
              <a:rPr lang="sv-SE" sz="1600" dirty="0">
                <a:latin typeface="Times New Roman" panose="02020603050405020304" pitchFamily="18" charset="0"/>
                <a:cs typeface="Times New Roman" panose="02020603050405020304" pitchFamily="18" charset="0"/>
              </a:rPr>
              <a:t>at a </a:t>
            </a:r>
            <a:r>
              <a:rPr lang="sv-SE" sz="1600" b="1" dirty="0">
                <a:latin typeface="Times New Roman" panose="02020603050405020304" pitchFamily="18" charset="0"/>
                <a:cs typeface="Times New Roman" panose="02020603050405020304" pitchFamily="18" charset="0"/>
              </a:rPr>
              <a:t>synapse</a:t>
            </a:r>
            <a:r>
              <a:rPr lang="sv-SE" sz="1600" dirty="0">
                <a:latin typeface="Times New Roman" panose="02020603050405020304" pitchFamily="18" charset="0"/>
                <a:cs typeface="Times New Roman" panose="02020603050405020304" pitchFamily="18" charset="0"/>
              </a:rPr>
              <a:t>.</a:t>
            </a:r>
          </a:p>
          <a:p>
            <a:endParaRPr lang="en-US" sz="1050" dirty="0">
              <a:latin typeface="Times New Roman" panose="02020603050405020304" pitchFamily="18" charset="0"/>
              <a:cs typeface="Times New Roman" panose="02020603050405020304" pitchFamily="18" charset="0"/>
            </a:endParaRPr>
          </a:p>
          <a:p>
            <a:r>
              <a:rPr lang="sv-SE" sz="1600" dirty="0">
                <a:latin typeface="Times New Roman" panose="02020603050405020304" pitchFamily="18" charset="0"/>
                <a:cs typeface="Times New Roman" panose="02020603050405020304" pitchFamily="18" charset="0"/>
              </a:rPr>
              <a:t>The human brain is assumed to have in the order </a:t>
            </a:r>
            <a:r>
              <a:rPr lang="sv-SE" sz="1600" dirty="0" smtClean="0">
                <a:latin typeface="Times New Roman" panose="02020603050405020304" pitchFamily="18" charset="0"/>
                <a:cs typeface="Times New Roman" panose="02020603050405020304" pitchFamily="18" charset="0"/>
              </a:rPr>
              <a:t>of 100 </a:t>
            </a:r>
            <a:r>
              <a:rPr lang="sv-SE" sz="1600" dirty="0">
                <a:latin typeface="Times New Roman" panose="02020603050405020304" pitchFamily="18" charset="0"/>
                <a:cs typeface="Times New Roman" panose="02020603050405020304" pitchFamily="18" charset="0"/>
              </a:rPr>
              <a:t>Billion neurons and </a:t>
            </a:r>
            <a:r>
              <a:rPr lang="sv-SE" sz="1600" dirty="0" smtClean="0">
                <a:latin typeface="Times New Roman" panose="02020603050405020304" pitchFamily="18" charset="0"/>
                <a:cs typeface="Times New Roman" panose="02020603050405020304" pitchFamily="18" charset="0"/>
              </a:rPr>
              <a:t> 10 </a:t>
            </a:r>
            <a:r>
              <a:rPr lang="sv-SE" sz="1600" dirty="0">
                <a:latin typeface="Times New Roman" panose="02020603050405020304" pitchFamily="18" charset="0"/>
                <a:cs typeface="Times New Roman" panose="02020603050405020304" pitchFamily="18" charset="0"/>
              </a:rPr>
              <a:t>000 times as many </a:t>
            </a:r>
            <a:r>
              <a:rPr lang="sv-SE" sz="1600" dirty="0" smtClean="0">
                <a:latin typeface="Times New Roman" panose="02020603050405020304" pitchFamily="18" charset="0"/>
                <a:cs typeface="Times New Roman" panose="02020603050405020304" pitchFamily="18" charset="0"/>
              </a:rPr>
              <a:t>connections  with </a:t>
            </a:r>
            <a:r>
              <a:rPr lang="sv-SE" sz="1600" dirty="0">
                <a:latin typeface="Times New Roman" panose="02020603050405020304" pitchFamily="18" charset="0"/>
                <a:cs typeface="Times New Roman" panose="02020603050405020304" pitchFamily="18" charset="0"/>
              </a:rPr>
              <a:t>the potential of large scale parallell activity</a:t>
            </a:r>
            <a:r>
              <a:rPr lang="sv-SE"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endParaRPr lang="sv-SE" sz="1100" dirty="0" smtClean="0">
              <a:latin typeface="Times New Roman" panose="02020603050405020304" pitchFamily="18" charset="0"/>
              <a:cs typeface="Times New Roman" panose="02020603050405020304" pitchFamily="18" charset="0"/>
            </a:endParaRPr>
          </a:p>
          <a:p>
            <a:r>
              <a:rPr lang="sv-SE" sz="1600" dirty="0" smtClean="0">
                <a:latin typeface="Times New Roman" panose="02020603050405020304" pitchFamily="18" charset="0"/>
                <a:cs typeface="Times New Roman" panose="02020603050405020304" pitchFamily="18" charset="0"/>
              </a:rPr>
              <a:t>Two major questions discussed in Neuro Science and Psychology for almost a century are: </a:t>
            </a:r>
          </a:p>
          <a:p>
            <a:pPr marL="285750" indent="-285750">
              <a:buFont typeface="Arial" panose="020B0604020202020204" pitchFamily="34" charset="0"/>
              <a:buChar char="•"/>
            </a:pPr>
            <a:r>
              <a:rPr lang="sv-SE" sz="1600" dirty="0" smtClean="0">
                <a:latin typeface="Times New Roman" panose="02020603050405020304" pitchFamily="18" charset="0"/>
                <a:cs typeface="Times New Roman" panose="02020603050405020304" pitchFamily="18" charset="0"/>
              </a:rPr>
              <a:t>the belief that brain functions contributing to specific behaviours are primarily local to limited brain areas (</a:t>
            </a:r>
            <a:r>
              <a:rPr lang="sv-SE" sz="1600" b="1" dirty="0" smtClean="0">
                <a:latin typeface="Times New Roman" panose="02020603050405020304" pitchFamily="18" charset="0"/>
                <a:cs typeface="Times New Roman" panose="02020603050405020304" pitchFamily="18" charset="0"/>
              </a:rPr>
              <a:t>the Principle of Locality</a:t>
            </a:r>
            <a:r>
              <a:rPr lang="sv-SE" sz="1600" dirty="0" smtClean="0">
                <a:latin typeface="Times New Roman" panose="02020603050405020304" pitchFamily="18" charset="0"/>
                <a:cs typeface="Times New Roman" panose="02020603050405020304" pitchFamily="18" charset="0"/>
              </a:rPr>
              <a:t>) in contrast to the belief that large portions of the brain contribute to all kinds of behaviours (</a:t>
            </a:r>
            <a:r>
              <a:rPr lang="sv-SE" sz="1600" b="1" dirty="0" smtClean="0">
                <a:latin typeface="Times New Roman" panose="02020603050405020304" pitchFamily="18" charset="0"/>
                <a:cs typeface="Times New Roman" panose="02020603050405020304" pitchFamily="18" charset="0"/>
              </a:rPr>
              <a:t>Holism</a:t>
            </a:r>
            <a:r>
              <a:rPr lang="sv-SE" sz="1600" dirty="0" smtClean="0">
                <a:latin typeface="Times New Roman" panose="02020603050405020304" pitchFamily="18" charset="0"/>
                <a:cs typeface="Times New Roman" panose="02020603050405020304" pitchFamily="18" charset="0"/>
              </a:rPr>
              <a:t>)</a:t>
            </a:r>
            <a:endParaRPr lang="sv-SE"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sv-SE" sz="1600" dirty="0" smtClean="0">
                <a:latin typeface="Times New Roman" panose="02020603050405020304" pitchFamily="18" charset="0"/>
                <a:cs typeface="Times New Roman" panose="02020603050405020304" pitchFamily="18" charset="0"/>
              </a:rPr>
              <a:t>the belief that cognitive models of behaviour are just a figment of our imagination and that all that exists is the myriad of atomic neuron activations (</a:t>
            </a:r>
            <a:r>
              <a:rPr lang="sv-SE" sz="1600" b="1" dirty="0">
                <a:latin typeface="Times New Roman" panose="02020603050405020304" pitchFamily="18" charset="0"/>
                <a:cs typeface="Times New Roman" panose="02020603050405020304" pitchFamily="18" charset="0"/>
              </a:rPr>
              <a:t>R</a:t>
            </a:r>
            <a:r>
              <a:rPr lang="sv-SE" sz="1600" b="1" dirty="0" smtClean="0">
                <a:latin typeface="Times New Roman" panose="02020603050405020304" pitchFamily="18" charset="0"/>
                <a:cs typeface="Times New Roman" panose="02020603050405020304" pitchFamily="18" charset="0"/>
              </a:rPr>
              <a:t>eductionism</a:t>
            </a:r>
            <a:r>
              <a:rPr lang="sv-SE" sz="1600" dirty="0" smtClean="0">
                <a:latin typeface="Times New Roman" panose="02020603050405020304" pitchFamily="18" charset="0"/>
                <a:cs typeface="Times New Roman" panose="02020603050405020304" pitchFamily="18" charset="0"/>
              </a:rPr>
              <a:t>)</a:t>
            </a:r>
          </a:p>
          <a:p>
            <a:pPr marL="285750" indent="-285750">
              <a:buFontTx/>
              <a:buChar char="-"/>
            </a:pPr>
            <a:endParaRPr lang="sv-SE" sz="1600" dirty="0" smtClean="0">
              <a:latin typeface="Times New Roman" panose="02020603050405020304" pitchFamily="18" charset="0"/>
              <a:cs typeface="Times New Roman" panose="02020603050405020304" pitchFamily="18" charset="0"/>
            </a:endParaRPr>
          </a:p>
          <a:p>
            <a:r>
              <a:rPr lang="sv-SE" sz="1600" dirty="0" smtClean="0">
                <a:latin typeface="Times New Roman" panose="02020603050405020304" pitchFamily="18" charset="0"/>
                <a:cs typeface="Times New Roman" panose="02020603050405020304" pitchFamily="18" charset="0"/>
              </a:rPr>
              <a:t>The above big questions will be further elaborated by looking in more detail on:</a:t>
            </a:r>
            <a:endParaRPr lang="sv-SE"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sv-SE" sz="1600" dirty="0" smtClean="0">
                <a:latin typeface="Times New Roman" panose="02020603050405020304" pitchFamily="18" charset="0"/>
                <a:cs typeface="Times New Roman" panose="02020603050405020304" pitchFamily="18" charset="0"/>
              </a:rPr>
              <a:t>The work by  Karl Lashley</a:t>
            </a:r>
            <a:r>
              <a:rPr lang="sv-SE" sz="16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sv-SE" sz="1600" dirty="0" smtClean="0">
                <a:latin typeface="Times New Roman" panose="02020603050405020304" pitchFamily="18" charset="0"/>
                <a:cs typeface="Times New Roman" panose="02020603050405020304" pitchFamily="18" charset="0"/>
              </a:rPr>
              <a:t>The work by  Donald Hebb</a:t>
            </a:r>
            <a:endParaRPr lang="sv-SE"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sv-SE" sz="1600" dirty="0" smtClean="0">
                <a:latin typeface="Times New Roman" panose="02020603050405020304" pitchFamily="18" charset="0"/>
                <a:cs typeface="Times New Roman" panose="02020603050405020304" pitchFamily="18" charset="0"/>
              </a:rPr>
              <a:t>The work by  David Hubel,  Torsten Wiesel </a:t>
            </a:r>
          </a:p>
          <a:p>
            <a:pPr marL="285750" indent="-285750">
              <a:buFont typeface="Arial" panose="020B0604020202020204" pitchFamily="34" charset="0"/>
              <a:buChar char="•"/>
            </a:pPr>
            <a:r>
              <a:rPr lang="sv-SE" sz="1600" dirty="0" smtClean="0">
                <a:latin typeface="Times New Roman" panose="02020603050405020304" pitchFamily="18" charset="0"/>
                <a:cs typeface="Times New Roman" panose="02020603050405020304" pitchFamily="18" charset="0"/>
              </a:rPr>
              <a:t>The works by  Roger Sperry, Alexander Luria, Eric Kandel,  Karl Pribram</a:t>
            </a:r>
            <a:r>
              <a:rPr lang="sv-SE" dirty="0" smtClean="0">
                <a:latin typeface="Times New Roman" panose="02020603050405020304" pitchFamily="18" charset="0"/>
                <a:cs typeface="Times New Roman" panose="02020603050405020304" pitchFamily="18" charset="0"/>
              </a:rPr>
              <a:t>									</a:t>
            </a:r>
            <a:r>
              <a:rPr lang="sv-SE" dirty="0" smtClean="0"/>
              <a:t>					</a:t>
            </a:r>
            <a:endParaRPr lang="sv-SE" b="1"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2724" y="384567"/>
            <a:ext cx="3217442" cy="163215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562625" y="2786155"/>
            <a:ext cx="1096929" cy="632573"/>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530335" y="2469869"/>
            <a:ext cx="1096929" cy="632573"/>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0799165" y="2297609"/>
            <a:ext cx="1096929" cy="632573"/>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395042" y="3295115"/>
            <a:ext cx="1096929" cy="632573"/>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0775923" y="3753639"/>
            <a:ext cx="1096929" cy="632573"/>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0764788" y="3077498"/>
            <a:ext cx="1096929" cy="632573"/>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04623" y="4471523"/>
            <a:ext cx="2508629" cy="1881472"/>
          </a:xfrm>
          <a:prstGeom prst="rect">
            <a:avLst/>
          </a:prstGeom>
        </p:spPr>
      </p:pic>
    </p:spTree>
    <p:extLst>
      <p:ext uri="{BB962C8B-B14F-4D97-AF65-F5344CB8AC3E}">
        <p14:creationId xmlns:p14="http://schemas.microsoft.com/office/powerpoint/2010/main" val="24186609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99007" y="160337"/>
            <a:ext cx="4232249" cy="523220"/>
          </a:xfrm>
          <a:prstGeom prst="rect">
            <a:avLst/>
          </a:prstGeom>
          <a:noFill/>
        </p:spPr>
        <p:txBody>
          <a:bodyPr wrap="none" rtlCol="0">
            <a:spAutoFit/>
          </a:bodyPr>
          <a:lstStyle/>
          <a:p>
            <a:r>
              <a:rPr lang="sv-SE" sz="2800" b="1" dirty="0" smtClean="0">
                <a:latin typeface="Times New Roman" panose="02020603050405020304" pitchFamily="18" charset="0"/>
                <a:cs typeface="Times New Roman" panose="02020603050405020304" pitchFamily="18" charset="0"/>
              </a:rPr>
              <a:t>The work by Karl Lashley</a:t>
            </a:r>
            <a:endParaRPr lang="en-US"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55575" y="896818"/>
            <a:ext cx="11679867" cy="5355312"/>
          </a:xfrm>
          <a:prstGeom prst="rect">
            <a:avLst/>
          </a:prstGeom>
          <a:noFill/>
        </p:spPr>
        <p:txBody>
          <a:bodyPr wrap="square" rtlCol="0">
            <a:spAutoFit/>
          </a:bodyPr>
          <a:lstStyle/>
          <a:p>
            <a:r>
              <a:rPr lang="sv-SE" dirty="0" smtClean="0">
                <a:latin typeface="Times New Roman" panose="02020603050405020304" pitchFamily="18" charset="0"/>
                <a:cs typeface="Times New Roman" panose="02020603050405020304" pitchFamily="18" charset="0"/>
              </a:rPr>
              <a:t>Karl Lashley was one of the most influential neuro scientists of the first part of the 20th century. He started as a student  of the father of Behaviourism but developed into the the most clearsighted proponent for a balanced view between Holism and Localization. Furthermore Lashley, inspite of beeing a scrupulous experimentalist, seriously questioned the more extreme beliefs in reductionism. He moved the focus from a mostly passive brain primarily triggered by external stimulus toward a view of an almost always active brain with central and hierarchic control that proactively accomodate to external input.</a:t>
            </a:r>
          </a:p>
          <a:p>
            <a:endParaRPr lang="sv-SE"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At the core of  Lashleys thinking was the concepts of:  </a:t>
            </a:r>
          </a:p>
          <a:p>
            <a:pPr marL="285750" indent="-285750">
              <a:buFont typeface="Arial" panose="020B0604020202020204" pitchFamily="34" charset="0"/>
              <a:buChar char="•"/>
            </a:pPr>
            <a:r>
              <a:rPr lang="sv-SE" dirty="0" smtClean="0">
                <a:latin typeface="Times New Roman" panose="02020603050405020304" pitchFamily="18" charset="0"/>
                <a:cs typeface="Times New Roman" panose="02020603050405020304" pitchFamily="18" charset="0"/>
              </a:rPr>
              <a:t>Equipotentiality </a:t>
            </a:r>
            <a:r>
              <a:rPr lang="en-SE" dirty="0" smtClean="0">
                <a:latin typeface="Times New Roman" panose="02020603050405020304" pitchFamily="18" charset="0"/>
                <a:cs typeface="Times New Roman" panose="02020603050405020304" pitchFamily="18" charset="0"/>
              </a:rPr>
              <a:t>–</a:t>
            </a:r>
            <a:r>
              <a:rPr lang="sv-SE" dirty="0" smtClean="0">
                <a:latin typeface="Times New Roman" panose="02020603050405020304" pitchFamily="18" charset="0"/>
                <a:cs typeface="Times New Roman" panose="02020603050405020304" pitchFamily="18" charset="0"/>
              </a:rPr>
              <a:t> meaning that large areas of the brain potentially has the possibility to contribute to specific behaviours</a:t>
            </a:r>
          </a:p>
          <a:p>
            <a:pPr marL="285750" indent="-285750">
              <a:buFont typeface="Arial" panose="020B0604020202020204" pitchFamily="34" charset="0"/>
              <a:buChar char="•"/>
            </a:pPr>
            <a:r>
              <a:rPr lang="sv-SE" dirty="0" smtClean="0">
                <a:latin typeface="Times New Roman" panose="02020603050405020304" pitchFamily="18" charset="0"/>
                <a:cs typeface="Times New Roman" panose="02020603050405020304" pitchFamily="18" charset="0"/>
              </a:rPr>
              <a:t>Law of mass action  - meaning that the consequences of a braindamage is rather proportional to the amout of tissue damaged rather than the exact localization of the damaged part</a:t>
            </a:r>
          </a:p>
          <a:p>
            <a:pPr marL="285750" indent="-285750">
              <a:buFont typeface="Arial" panose="020B0604020202020204" pitchFamily="34" charset="0"/>
              <a:buChar char="•"/>
            </a:pPr>
            <a:r>
              <a:rPr lang="sv-SE" dirty="0" smtClean="0">
                <a:latin typeface="Times New Roman" panose="02020603050405020304" pitchFamily="18" charset="0"/>
                <a:cs typeface="Times New Roman" panose="02020603050405020304" pitchFamily="18" charset="0"/>
              </a:rPr>
              <a:t>Plasticity </a:t>
            </a:r>
            <a:r>
              <a:rPr lang="en-SE" dirty="0" smtClean="0">
                <a:latin typeface="Times New Roman" panose="02020603050405020304" pitchFamily="18" charset="0"/>
                <a:cs typeface="Times New Roman" panose="02020603050405020304" pitchFamily="18" charset="0"/>
              </a:rPr>
              <a:t>–</a:t>
            </a:r>
            <a:r>
              <a:rPr lang="sv-SE" dirty="0" smtClean="0">
                <a:latin typeface="Times New Roman" panose="02020603050405020304" pitchFamily="18" charset="0"/>
                <a:cs typeface="Times New Roman" panose="02020603050405020304" pitchFamily="18" charset="0"/>
              </a:rPr>
              <a:t> meaning that the contributions to specific behaviours could be taken over my alternative brain regions in the case of brain damages in specific regions.</a:t>
            </a:r>
          </a:p>
          <a:p>
            <a:endParaRPr lang="sv-SE" dirty="0" smtClean="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Lashley also seriously researched the possibilities for sharply localizing  the manifestion of singular concepts or memories in the brain, what he termed as the search for the Engram. Lashleys conclusion was that this search was as fruitless as the search for the holy grail as any functionality seemed to be spread over large areas of the brain, but his standpoint was balanced enough to be a basis also for the proponents of symbolism (e.g. Newell)</a:t>
            </a:r>
          </a:p>
          <a:p>
            <a:endParaRPr lang="sv-SE" b="1" dirty="0" smtClean="0">
              <a:latin typeface="Times New Roman" panose="02020603050405020304" pitchFamily="18" charset="0"/>
              <a:cs typeface="Times New Roman" panose="02020603050405020304" pitchFamily="18" charset="0"/>
            </a:endParaRPr>
          </a:p>
          <a:p>
            <a:endParaRPr lang="sv-SE"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93627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07975" y="149131"/>
            <a:ext cx="4277133" cy="523220"/>
          </a:xfrm>
          <a:prstGeom prst="rect">
            <a:avLst/>
          </a:prstGeom>
          <a:noFill/>
        </p:spPr>
        <p:txBody>
          <a:bodyPr wrap="none" rtlCol="0">
            <a:spAutoFit/>
          </a:bodyPr>
          <a:lstStyle/>
          <a:p>
            <a:r>
              <a:rPr lang="sv-SE" sz="2800" b="1" dirty="0" smtClean="0">
                <a:latin typeface="Times New Roman" panose="02020603050405020304" pitchFamily="18" charset="0"/>
                <a:cs typeface="Times New Roman" panose="02020603050405020304" pitchFamily="18" charset="0"/>
              </a:rPr>
              <a:t>The work by Donald Hebb</a:t>
            </a:r>
            <a:endParaRPr lang="en-US"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31278" y="914071"/>
            <a:ext cx="11122025" cy="614527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Donald Hebb published in 1949 a</a:t>
            </a:r>
            <a:r>
              <a:rPr lang="en-US" dirty="0">
                <a:latin typeface="Times New Roman" panose="02020603050405020304" pitchFamily="18" charset="0"/>
                <a:cs typeface="Times New Roman" panose="02020603050405020304" pitchFamily="18" charset="0"/>
              </a:rPr>
              <a:t> neuroscientific theory claiming that an increase in synaptic efficacy arises from a presynaptic cell's repeated and persistent stimulation of a postsynaptic cell.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theory is </a:t>
            </a:r>
            <a:r>
              <a:rPr lang="en-US" dirty="0" smtClean="0">
                <a:latin typeface="Times New Roman" panose="02020603050405020304" pitchFamily="18" charset="0"/>
                <a:cs typeface="Times New Roman" panose="02020603050405020304" pitchFamily="18" charset="0"/>
              </a:rPr>
              <a:t>alternatively called</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Hebb´s theory, Hebb's </a:t>
            </a:r>
            <a:r>
              <a:rPr lang="en-US" dirty="0">
                <a:latin typeface="Times New Roman" panose="02020603050405020304" pitchFamily="18" charset="0"/>
                <a:cs typeface="Times New Roman" panose="02020603050405020304" pitchFamily="18" charset="0"/>
              </a:rPr>
              <a:t>rule, Hebb's postulate or </a:t>
            </a:r>
            <a:r>
              <a:rPr lang="en-US" dirty="0" smtClean="0">
                <a:latin typeface="Times New Roman" panose="02020603050405020304" pitchFamily="18" charset="0"/>
                <a:cs typeface="Times New Roman" panose="02020603050405020304" pitchFamily="18" charset="0"/>
              </a:rPr>
              <a:t>the Cell </a:t>
            </a:r>
            <a:r>
              <a:rPr lang="en-US" dirty="0">
                <a:latin typeface="Times New Roman" panose="02020603050405020304" pitchFamily="18" charset="0"/>
                <a:cs typeface="Times New Roman" panose="02020603050405020304" pitchFamily="18" charset="0"/>
              </a:rPr>
              <a:t>Assembly theory. The theory is often summarized as "Cells that fire together wire together. </a:t>
            </a:r>
          </a:p>
          <a:p>
            <a:endParaRPr lang="en-US" sz="14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Hebb expressed himself as follows:</a:t>
            </a:r>
          </a:p>
          <a:p>
            <a:r>
              <a:rPr lang="en-US"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t>
            </a:r>
            <a:r>
              <a:rPr lang="en-US" sz="1400" i="1" dirty="0">
                <a:latin typeface="Times New Roman" panose="02020603050405020304" pitchFamily="18" charset="0"/>
                <a:cs typeface="Times New Roman" panose="02020603050405020304" pitchFamily="18" charset="0"/>
              </a:rPr>
              <a:t>Let us assume that the persistence or repetition of a reverberator activity (or "trace") tends to induce lasting cellular changes that add to its stability. ... When an </a:t>
            </a:r>
            <a:r>
              <a:rPr lang="en-US" sz="1400" i="1" u="sng" dirty="0">
                <a:latin typeface="Times New Roman" panose="02020603050405020304" pitchFamily="18" charset="0"/>
                <a:cs typeface="Times New Roman" panose="02020603050405020304" pitchFamily="18" charset="0"/>
              </a:rPr>
              <a:t>axon</a:t>
            </a:r>
            <a:r>
              <a:rPr lang="en-US" sz="1400" i="1" dirty="0">
                <a:latin typeface="Times New Roman" panose="02020603050405020304" pitchFamily="18" charset="0"/>
                <a:cs typeface="Times New Roman" panose="02020603050405020304" pitchFamily="18" charset="0"/>
              </a:rPr>
              <a:t> of cell A is near enough to excite a cell B and repeatedly or persistently takes part in firing it, some growth process or metabolic change takes place in one or both cells such that A's efficiency, as one of the cells firing B, is increased</a:t>
            </a:r>
            <a:r>
              <a:rPr lang="en-US" sz="1400" i="1" dirty="0" smtClean="0">
                <a:latin typeface="Times New Roman" panose="02020603050405020304" pitchFamily="18" charset="0"/>
                <a:cs typeface="Times New Roman" panose="02020603050405020304" pitchFamily="18" charset="0"/>
              </a:rPr>
              <a:t>.´</a:t>
            </a:r>
          </a:p>
          <a:p>
            <a:endParaRPr lang="en-US" sz="1400" i="1" baseline="30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Hebb’s Law can be represented in  the form of two rules: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two neurons on either side of a connection (synapse) </a:t>
            </a:r>
            <a:r>
              <a:rPr lang="en-US" dirty="0" smtClean="0">
                <a:latin typeface="Times New Roman" panose="02020603050405020304" pitchFamily="18" charset="0"/>
                <a:cs typeface="Times New Roman" panose="02020603050405020304" pitchFamily="18" charset="0"/>
              </a:rPr>
              <a:t>are activated </a:t>
            </a:r>
            <a:r>
              <a:rPr lang="en-US" dirty="0">
                <a:latin typeface="Times New Roman" panose="02020603050405020304" pitchFamily="18" charset="0"/>
                <a:cs typeface="Times New Roman" panose="02020603050405020304" pitchFamily="18" charset="0"/>
              </a:rPr>
              <a:t>synchronously, then the weight of that connection is increased.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two neurons on either side of a connection (synapse) are activated asynchronously, then the weight of that connection is </a:t>
            </a:r>
            <a:r>
              <a:rPr lang="en-US" dirty="0" smtClean="0">
                <a:latin typeface="Times New Roman" panose="02020603050405020304" pitchFamily="18" charset="0"/>
                <a:cs typeface="Times New Roman" panose="02020603050405020304" pitchFamily="18" charset="0"/>
              </a:rPr>
              <a:t>decreased.</a:t>
            </a:r>
          </a:p>
          <a:p>
            <a:pPr marL="285750" indent="-285750">
              <a:buFont typeface="Arial" panose="020B0604020202020204" pitchFamily="34" charset="0"/>
              <a:buChar char="•"/>
            </a:pPr>
            <a:endParaRPr lang="sv-SE"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As Hebb described  the overall  learning phenomena  of the Brain it was as a combination of:</a:t>
            </a:r>
          </a:p>
          <a:p>
            <a:pPr marL="285750" indent="-285750">
              <a:buFontTx/>
              <a:buChar char="-"/>
            </a:pPr>
            <a:r>
              <a:rPr lang="sv-SE" dirty="0" smtClean="0">
                <a:latin typeface="Times New Roman" panose="02020603050405020304" pitchFamily="18" charset="0"/>
                <a:cs typeface="Times New Roman" panose="02020603050405020304" pitchFamily="18" charset="0"/>
              </a:rPr>
              <a:t>the </a:t>
            </a:r>
            <a:r>
              <a:rPr lang="sv-SE" b="1" dirty="0" smtClean="0">
                <a:latin typeface="Times New Roman" panose="02020603050405020304" pitchFamily="18" charset="0"/>
                <a:cs typeface="Times New Roman" panose="02020603050405020304" pitchFamily="18" charset="0"/>
              </a:rPr>
              <a:t>Local</a:t>
            </a:r>
            <a:r>
              <a:rPr lang="sv-SE" dirty="0" smtClean="0">
                <a:latin typeface="Times New Roman" panose="02020603050405020304" pitchFamily="18" charset="0"/>
                <a:cs typeface="Times New Roman" panose="02020603050405020304" pitchFamily="18" charset="0"/>
              </a:rPr>
              <a:t> learning enabled directly by Hebb´s law above and</a:t>
            </a:r>
          </a:p>
          <a:p>
            <a:pPr marL="285750" indent="-285750">
              <a:buFontTx/>
              <a:buChar char="-"/>
            </a:pPr>
            <a:r>
              <a:rPr lang="sv-SE" dirty="0" smtClean="0">
                <a:latin typeface="Times New Roman" panose="02020603050405020304" pitchFamily="18" charset="0"/>
                <a:cs typeface="Times New Roman" panose="02020603050405020304" pitchFamily="18" charset="0"/>
              </a:rPr>
              <a:t>more </a:t>
            </a:r>
            <a:r>
              <a:rPr lang="sv-SE" b="1" dirty="0" smtClean="0">
                <a:latin typeface="Times New Roman" panose="02020603050405020304" pitchFamily="18" charset="0"/>
                <a:cs typeface="Times New Roman" panose="02020603050405020304" pitchFamily="18" charset="0"/>
              </a:rPr>
              <a:t>Holistic</a:t>
            </a:r>
            <a:r>
              <a:rPr lang="sv-SE" dirty="0" smtClean="0">
                <a:latin typeface="Times New Roman" panose="02020603050405020304" pitchFamily="18" charset="0"/>
                <a:cs typeface="Times New Roman" panose="02020603050405020304" pitchFamily="18" charset="0"/>
              </a:rPr>
              <a:t> learning in the sence of sequences or complex structures of synaptic connections  being adapted.</a:t>
            </a:r>
          </a:p>
          <a:p>
            <a:r>
              <a:rPr lang="sv-SE" dirty="0" smtClean="0">
                <a:latin typeface="Times New Roman" panose="02020603050405020304" pitchFamily="18" charset="0"/>
                <a:cs typeface="Times New Roman" panose="02020603050405020304" pitchFamily="18" charset="0"/>
              </a:rPr>
              <a:t>So in this sense, Hebb had a balanced view in the locality/holism debate.</a:t>
            </a:r>
          </a:p>
          <a:p>
            <a:pPr marL="285750" indent="-285750">
              <a:buFontTx/>
              <a:buChar char="-"/>
            </a:pPr>
            <a:endParaRPr lang="en-US" dirty="0" smtClean="0">
              <a:latin typeface="Times New Roman" panose="02020603050405020304" pitchFamily="18" charset="0"/>
              <a:cs typeface="Times New Roman" panose="02020603050405020304" pitchFamily="18" charset="0"/>
            </a:endParaRPr>
          </a:p>
          <a:p>
            <a:r>
              <a:rPr lang="sv-SE" dirty="0"/>
              <a:t>	</a:t>
            </a:r>
            <a:r>
              <a:rPr lang="sv-SE" dirty="0" smtClean="0"/>
              <a:t>		</a:t>
            </a:r>
          </a:p>
          <a:p>
            <a:r>
              <a:rPr lang="sv-SE" dirty="0" smtClean="0"/>
              <a:t>	</a:t>
            </a:r>
            <a:endParaRPr lang="sv-SE"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51734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1478</TotalTime>
  <Words>2238</Words>
  <Application>Microsoft Office PowerPoint</Application>
  <PresentationFormat>Widescreen</PresentationFormat>
  <Paragraphs>254</Paragraphs>
  <Slides>17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BankGothic Md BT</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119</cp:revision>
  <dcterms:created xsi:type="dcterms:W3CDTF">2019-01-07T11:51:34Z</dcterms:created>
  <dcterms:modified xsi:type="dcterms:W3CDTF">2020-02-24T19:58:50Z</dcterms:modified>
</cp:coreProperties>
</file>