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  <p:sldId id="258" r:id="rId3"/>
    <p:sldId id="273" r:id="rId4"/>
    <p:sldId id="274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69" r:id="rId17"/>
    <p:sldId id="26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5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624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14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2268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6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0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1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4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1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9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DECE3-AA37-4E85-92E4-80AC826E49D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C6D32A-E95A-4B25-AC32-65C92444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2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0" y="1219200"/>
            <a:ext cx="659624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410"/>
            <a:ext cx="8596668" cy="819150"/>
          </a:xfrm>
        </p:spPr>
        <p:txBody>
          <a:bodyPr/>
          <a:lstStyle/>
          <a:p>
            <a:r>
              <a:rPr lang="en-US" dirty="0" smtClean="0"/>
              <a:t>Limitations of Existing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7310"/>
            <a:ext cx="8596668" cy="47040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Warehousing</a:t>
            </a:r>
          </a:p>
          <a:p>
            <a:r>
              <a:rPr lang="en-US" sz="2800" dirty="0" smtClean="0"/>
              <a:t>Limitations:</a:t>
            </a:r>
          </a:p>
          <a:p>
            <a:pPr lvl="1"/>
            <a:r>
              <a:rPr lang="en-US" sz="2800" dirty="0" smtClean="0"/>
              <a:t>Fixed Schema of RDBMS</a:t>
            </a:r>
          </a:p>
          <a:p>
            <a:pPr lvl="1"/>
            <a:r>
              <a:rPr lang="en-US" sz="2800" dirty="0" smtClean="0"/>
              <a:t>Cost</a:t>
            </a:r>
          </a:p>
          <a:p>
            <a:pPr lvl="1"/>
            <a:r>
              <a:rPr lang="en-US" sz="2800" dirty="0" smtClean="0"/>
              <a:t>Saving hug files and accessing them.</a:t>
            </a:r>
          </a:p>
          <a:p>
            <a:pPr lvl="1"/>
            <a:r>
              <a:rPr lang="en-US" sz="2800" dirty="0" smtClean="0"/>
              <a:t>Perform analytics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590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410"/>
            <a:ext cx="8596668" cy="819150"/>
          </a:xfrm>
        </p:spPr>
        <p:txBody>
          <a:bodyPr/>
          <a:lstStyle/>
          <a:p>
            <a:r>
              <a:rPr lang="en-US" dirty="0" smtClean="0"/>
              <a:t>What is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1560"/>
            <a:ext cx="8596668" cy="49898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Hadoop is a combination of a                      </a:t>
            </a:r>
            <a:r>
              <a:rPr lang="en-US" sz="3200" b="1" dirty="0" smtClean="0">
                <a:solidFill>
                  <a:srgbClr val="00B0F0"/>
                </a:solidFill>
              </a:rPr>
              <a:t>Distributed File Systems </a:t>
            </a:r>
            <a:r>
              <a:rPr lang="en-US" sz="2400" dirty="0" smtClean="0"/>
              <a:t>(DFS) and          </a:t>
            </a:r>
            <a:r>
              <a:rPr lang="en-US" sz="3200" b="1" dirty="0" smtClean="0">
                <a:solidFill>
                  <a:srgbClr val="00B0F0"/>
                </a:solidFill>
              </a:rPr>
              <a:t>Analytics Algorithm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DFS </a:t>
            </a:r>
            <a:r>
              <a:rPr lang="en-US" sz="2400" dirty="0" smtClean="0">
                <a:sym typeface="Wingdings" panose="05000000000000000000" pitchFamily="2" charset="2"/>
              </a:rPr>
              <a:t> Saves Big Data Files</a:t>
            </a:r>
          </a:p>
          <a:p>
            <a:r>
              <a:rPr lang="en-US" sz="2400" dirty="0" err="1" smtClean="0">
                <a:sym typeface="Wingdings" panose="05000000000000000000" pitchFamily="2" charset="2"/>
              </a:rPr>
              <a:t>Mapreduce</a:t>
            </a:r>
            <a:r>
              <a:rPr lang="en-US" sz="2400" dirty="0" smtClean="0">
                <a:sym typeface="Wingdings" panose="05000000000000000000" pitchFamily="2" charset="2"/>
              </a:rPr>
              <a:t> Algorithm  Helps to do analytics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028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410"/>
            <a:ext cx="8596668" cy="819150"/>
          </a:xfrm>
        </p:spPr>
        <p:txBody>
          <a:bodyPr/>
          <a:lstStyle/>
          <a:p>
            <a:r>
              <a:rPr lang="en-US" dirty="0" smtClean="0"/>
              <a:t>Hadoop 1.x Ecosystem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74" y="1051560"/>
            <a:ext cx="6157806" cy="561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1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410"/>
            <a:ext cx="8596668" cy="819150"/>
          </a:xfrm>
        </p:spPr>
        <p:txBody>
          <a:bodyPr>
            <a:normAutofit/>
          </a:bodyPr>
          <a:lstStyle/>
          <a:p>
            <a:r>
              <a:rPr lang="en-US" dirty="0" smtClean="0"/>
              <a:t>Hadoop 1.x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5880"/>
            <a:ext cx="9602594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3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0990"/>
            <a:ext cx="8596668" cy="1093470"/>
          </a:xfrm>
        </p:spPr>
        <p:txBody>
          <a:bodyPr/>
          <a:lstStyle/>
          <a:p>
            <a:r>
              <a:rPr lang="en-US" dirty="0" smtClean="0"/>
              <a:t>Limitations </a:t>
            </a:r>
            <a:r>
              <a:rPr lang="en-US" dirty="0" smtClean="0"/>
              <a:t>of Hadoop 1.x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88560"/>
              </p:ext>
            </p:extLst>
          </p:nvPr>
        </p:nvGraphicFramePr>
        <p:xfrm>
          <a:off x="422910" y="1303019"/>
          <a:ext cx="9304020" cy="4400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080"/>
                <a:gridCol w="5234940"/>
              </a:tblGrid>
              <a:tr h="4050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992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NameNode</a:t>
                      </a:r>
                      <a:r>
                        <a:rPr lang="en-US" dirty="0" smtClean="0"/>
                        <a:t> – No horizontal 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</a:t>
                      </a:r>
                      <a:r>
                        <a:rPr lang="en-US" dirty="0" err="1" smtClean="0"/>
                        <a:t>NameNode</a:t>
                      </a:r>
                      <a:r>
                        <a:rPr lang="en-US" dirty="0" smtClean="0"/>
                        <a:t> Single Namespaces, limited by </a:t>
                      </a:r>
                      <a:r>
                        <a:rPr lang="en-US" dirty="0" err="1" smtClean="0"/>
                        <a:t>NameNode</a:t>
                      </a:r>
                      <a:r>
                        <a:rPr lang="en-US" dirty="0" smtClean="0"/>
                        <a:t> RAM.</a:t>
                      </a:r>
                      <a:endParaRPr lang="en-US" dirty="0"/>
                    </a:p>
                  </a:txBody>
                  <a:tcPr/>
                </a:tc>
              </a:tr>
              <a:tr h="9988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NameNode</a:t>
                      </a:r>
                      <a:r>
                        <a:rPr lang="en-US" dirty="0" smtClean="0"/>
                        <a:t> - No</a:t>
                      </a:r>
                      <a:r>
                        <a:rPr lang="en-US" baseline="0" dirty="0" smtClean="0"/>
                        <a:t> high Availability (HA)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NameNode</a:t>
                      </a:r>
                      <a:r>
                        <a:rPr lang="en-US" dirty="0" smtClean="0"/>
                        <a:t> is single point of failure, need manual recovery using Secondary </a:t>
                      </a:r>
                      <a:r>
                        <a:rPr lang="en-US" dirty="0" err="1" smtClean="0"/>
                        <a:t>NameNode</a:t>
                      </a:r>
                      <a:r>
                        <a:rPr lang="en-US" dirty="0" smtClean="0"/>
                        <a:t> in case of failure</a:t>
                      </a:r>
                      <a:endParaRPr lang="en-US" dirty="0"/>
                    </a:p>
                  </a:txBody>
                  <a:tcPr/>
                </a:tc>
              </a:tr>
              <a:tr h="998864">
                <a:tc>
                  <a:txBody>
                    <a:bodyPr/>
                    <a:lstStyle/>
                    <a:p>
                      <a:r>
                        <a:rPr lang="en-US" dirty="0" smtClean="0"/>
                        <a:t>Job Tracker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baseline="0" dirty="0" err="1" smtClean="0"/>
                        <a:t>Overburdended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Spends significant amount of time and effort</a:t>
                      </a:r>
                      <a:r>
                        <a:rPr lang="en-US" baseline="0" dirty="0" smtClean="0"/>
                        <a:t> managing the life cycle of applications.</a:t>
                      </a:r>
                      <a:endParaRPr lang="en-US" dirty="0"/>
                    </a:p>
                  </a:txBody>
                  <a:tcPr/>
                </a:tc>
              </a:tr>
              <a:tr h="1298523">
                <a:tc>
                  <a:txBody>
                    <a:bodyPr/>
                    <a:lstStyle/>
                    <a:p>
                      <a:r>
                        <a:rPr lang="en-US" dirty="0" smtClean="0"/>
                        <a:t>MRv1</a:t>
                      </a:r>
                      <a:r>
                        <a:rPr lang="en-US" baseline="0" dirty="0" smtClean="0"/>
                        <a:t> – Only Map and Reduce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Humongous amount of data stored in HDFS remains unutilized and cannot be used</a:t>
                      </a:r>
                      <a:r>
                        <a:rPr lang="en-US" baseline="0" dirty="0" smtClean="0"/>
                        <a:t> for other workloads such as graph processing </a:t>
                      </a:r>
                      <a:r>
                        <a:rPr lang="en-US" baseline="0" dirty="0" err="1" smtClean="0"/>
                        <a:t>ect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64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3840"/>
            <a:ext cx="8596668" cy="784860"/>
          </a:xfrm>
        </p:spPr>
        <p:txBody>
          <a:bodyPr/>
          <a:lstStyle/>
          <a:p>
            <a:r>
              <a:rPr lang="en-US" dirty="0" smtClean="0"/>
              <a:t>Hadoop 2.x Features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10983"/>
              </p:ext>
            </p:extLst>
          </p:nvPr>
        </p:nvGraphicFramePr>
        <p:xfrm>
          <a:off x="677334" y="1211580"/>
          <a:ext cx="8765982" cy="415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994"/>
                <a:gridCol w="2921994"/>
                <a:gridCol w="2921994"/>
              </a:tblGrid>
              <a:tr h="6239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Hadoop 1.x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Hadoop 2.x</a:t>
                      </a:r>
                      <a:endParaRPr lang="en-US" dirty="0"/>
                    </a:p>
                  </a:txBody>
                  <a:tcPr/>
                </a:tc>
              </a:tr>
              <a:tr h="1076948">
                <a:tc>
                  <a:txBody>
                    <a:bodyPr/>
                    <a:lstStyle/>
                    <a:p>
                      <a:r>
                        <a:rPr lang="en-US" dirty="0" smtClean="0"/>
                        <a:t>Federation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</a:t>
                      </a:r>
                      <a:r>
                        <a:rPr lang="en-US" dirty="0" err="1" smtClean="0"/>
                        <a:t>Namenode</a:t>
                      </a:r>
                      <a:r>
                        <a:rPr lang="en-US" baseline="0" dirty="0" smtClean="0"/>
                        <a:t> and Namespaces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</a:t>
                      </a:r>
                      <a:r>
                        <a:rPr lang="en-US" dirty="0" err="1" smtClean="0"/>
                        <a:t>Namenode</a:t>
                      </a:r>
                      <a:r>
                        <a:rPr lang="en-US" dirty="0" smtClean="0"/>
                        <a:t> and</a:t>
                      </a:r>
                      <a:r>
                        <a:rPr lang="en-US" baseline="0" dirty="0" smtClean="0"/>
                        <a:t> Namespaces</a:t>
                      </a:r>
                      <a:endParaRPr lang="en-US" dirty="0"/>
                    </a:p>
                  </a:txBody>
                  <a:tcPr/>
                </a:tc>
              </a:tr>
              <a:tr h="916575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Availability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Highly</a:t>
                      </a:r>
                      <a:r>
                        <a:rPr lang="en-US" baseline="0" dirty="0" smtClean="0"/>
                        <a:t> Available</a:t>
                      </a:r>
                      <a:endParaRPr lang="en-US" dirty="0"/>
                    </a:p>
                  </a:txBody>
                  <a:tcPr/>
                </a:tc>
              </a:tr>
              <a:tr h="1538498">
                <a:tc>
                  <a:txBody>
                    <a:bodyPr/>
                    <a:lstStyle/>
                    <a:p>
                      <a:r>
                        <a:rPr lang="en-US" dirty="0" smtClean="0"/>
                        <a:t>YARN</a:t>
                      </a:r>
                      <a:r>
                        <a:rPr lang="en-US" baseline="0" dirty="0" smtClean="0"/>
                        <a:t> – Processing control and Multi-tenancy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Tracker,</a:t>
                      </a:r>
                      <a:r>
                        <a:rPr lang="en-US" baseline="0" dirty="0" smtClean="0"/>
                        <a:t> Task Tracker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 Manager, Node Manager, App Master, Capacity Scheduler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47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994410"/>
          </a:xfrm>
        </p:spPr>
        <p:txBody>
          <a:bodyPr/>
          <a:lstStyle/>
          <a:p>
            <a:r>
              <a:rPr lang="en-US" dirty="0"/>
              <a:t>Hadoop </a:t>
            </a:r>
            <a:r>
              <a:rPr lang="en-US" dirty="0" smtClean="0"/>
              <a:t>2.x </a:t>
            </a:r>
            <a:r>
              <a:rPr lang="en-US" dirty="0"/>
              <a:t>Ecosystem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94" y="1223010"/>
            <a:ext cx="5929206" cy="508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2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410"/>
            <a:ext cx="8596668" cy="819150"/>
          </a:xfrm>
        </p:spPr>
        <p:txBody>
          <a:bodyPr/>
          <a:lstStyle/>
          <a:p>
            <a:r>
              <a:rPr lang="en-US" dirty="0" smtClean="0"/>
              <a:t>Hadoop 2.x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95" y="1314450"/>
            <a:ext cx="8718126" cy="42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6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300990"/>
            <a:ext cx="8596668" cy="830580"/>
          </a:xfrm>
        </p:spPr>
        <p:txBody>
          <a:bodyPr/>
          <a:lstStyle/>
          <a:p>
            <a:r>
              <a:rPr lang="en-US" dirty="0" smtClean="0"/>
              <a:t>YARN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1234440"/>
            <a:ext cx="8981016" cy="42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4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410"/>
            <a:ext cx="8596668" cy="819150"/>
          </a:xfrm>
        </p:spPr>
        <p:txBody>
          <a:bodyPr/>
          <a:lstStyle/>
          <a:p>
            <a:r>
              <a:rPr lang="en-US" dirty="0" smtClean="0"/>
              <a:t>What is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1560"/>
            <a:ext cx="8596668" cy="4989803"/>
          </a:xfrm>
        </p:spPr>
        <p:txBody>
          <a:bodyPr/>
          <a:lstStyle/>
          <a:p>
            <a:r>
              <a:rPr lang="en-US" dirty="0" smtClean="0"/>
              <a:t>Collection of large dataset that cannot be processed by using traditional computing technique.</a:t>
            </a:r>
          </a:p>
          <a:p>
            <a:r>
              <a:rPr lang="en-US" dirty="0" smtClean="0"/>
              <a:t>Example:</a:t>
            </a:r>
          </a:p>
          <a:p>
            <a:pPr lvl="2"/>
            <a:r>
              <a:rPr lang="en-US" sz="1600" b="1" dirty="0"/>
              <a:t>Black Box Data</a:t>
            </a:r>
            <a:r>
              <a:rPr lang="en-US" sz="1600" dirty="0"/>
              <a:t> </a:t>
            </a:r>
            <a:r>
              <a:rPr lang="en-US" sz="1600" dirty="0" smtClean="0"/>
              <a:t>: </a:t>
            </a:r>
            <a:r>
              <a:rPr lang="en-US" sz="1600" dirty="0"/>
              <a:t>It is a component of helicopter, airplanes, and jets, etc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b="1" dirty="0"/>
              <a:t>Social Media Data</a:t>
            </a:r>
            <a:r>
              <a:rPr lang="en-US" sz="1600" dirty="0"/>
              <a:t> </a:t>
            </a:r>
            <a:r>
              <a:rPr lang="en-US" sz="1600" dirty="0" smtClean="0"/>
              <a:t>: </a:t>
            </a:r>
            <a:r>
              <a:rPr lang="en-US" sz="1600" dirty="0"/>
              <a:t>Social media such as Facebook and Twitter hold information and the views posted by millions of people across the globe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b="1" dirty="0"/>
              <a:t>Stock Exchange Data</a:t>
            </a:r>
            <a:r>
              <a:rPr lang="en-US" sz="1600" dirty="0"/>
              <a:t> </a:t>
            </a:r>
            <a:r>
              <a:rPr lang="en-US" sz="1600" dirty="0" smtClean="0"/>
              <a:t>: </a:t>
            </a:r>
            <a:r>
              <a:rPr lang="en-US" sz="1600" dirty="0"/>
              <a:t>The stock exchange data holds information about the ‘buy’ and ‘sell’ decisions made on a share of different companies made by the customers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b="1" dirty="0"/>
              <a:t>Transport Data</a:t>
            </a:r>
            <a:r>
              <a:rPr lang="en-US" sz="1600" dirty="0"/>
              <a:t> </a:t>
            </a:r>
            <a:r>
              <a:rPr lang="en-US" sz="1600" dirty="0" smtClean="0"/>
              <a:t>: </a:t>
            </a:r>
            <a:r>
              <a:rPr lang="en-US" sz="1600" dirty="0"/>
              <a:t>Transport data includes model, capacity, distance and availability of a vehicle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b="1" dirty="0"/>
              <a:t>Search Engine Data</a:t>
            </a:r>
            <a:r>
              <a:rPr lang="en-US" sz="1600" dirty="0"/>
              <a:t> : Search engines retrieve lots of data from different databases.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049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2420"/>
            <a:ext cx="8596668" cy="887730"/>
          </a:xfrm>
        </p:spPr>
        <p:txBody>
          <a:bodyPr/>
          <a:lstStyle/>
          <a:p>
            <a:r>
              <a:rPr lang="en-US" dirty="0"/>
              <a:t>Traditional </a:t>
            </a:r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1026" name="Picture 2" descr="Big Data Traditional Appro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85" y="2240597"/>
            <a:ext cx="6802409" cy="19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48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864870"/>
          </a:xfrm>
        </p:spPr>
        <p:txBody>
          <a:bodyPr/>
          <a:lstStyle/>
          <a:p>
            <a:r>
              <a:rPr lang="en-US" dirty="0"/>
              <a:t>Google’s </a:t>
            </a:r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2050" name="Picture 2" descr="Google Map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15" y="1413510"/>
            <a:ext cx="5936615" cy="44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4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410"/>
            <a:ext cx="8596668" cy="819150"/>
          </a:xfrm>
        </p:spPr>
        <p:txBody>
          <a:bodyPr/>
          <a:lstStyle/>
          <a:p>
            <a:r>
              <a:rPr lang="en-US" dirty="0" smtClean="0"/>
              <a:t>Hadoop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1560"/>
            <a:ext cx="8596668" cy="4989803"/>
          </a:xfrm>
        </p:spPr>
        <p:txBody>
          <a:bodyPr/>
          <a:lstStyle/>
          <a:p>
            <a:r>
              <a:rPr lang="en-US" dirty="0" smtClean="0"/>
              <a:t>2002 Google release white papers “Google Distributed File Systems”.</a:t>
            </a:r>
          </a:p>
          <a:p>
            <a:r>
              <a:rPr lang="en-US" dirty="0" smtClean="0"/>
              <a:t>Dug cutting do the implementation with this google white paper in 2003.</a:t>
            </a:r>
          </a:p>
          <a:p>
            <a:r>
              <a:rPr lang="en-US" dirty="0" smtClean="0"/>
              <a:t>Yahoo haired Dug cutting and asked him to implement this white paper.</a:t>
            </a:r>
          </a:p>
          <a:p>
            <a:r>
              <a:rPr lang="en-US" dirty="0" smtClean="0"/>
              <a:t>2005: </a:t>
            </a:r>
            <a:r>
              <a:rPr lang="en-US" dirty="0"/>
              <a:t>Doug Cutting and  Michael J. </a:t>
            </a:r>
            <a:r>
              <a:rPr lang="en-US" dirty="0" err="1"/>
              <a:t>Cafarella</a:t>
            </a:r>
            <a:r>
              <a:rPr lang="en-US" dirty="0"/>
              <a:t> developed Hadoop to support </a:t>
            </a:r>
            <a:r>
              <a:rPr lang="en-US" dirty="0" smtClean="0"/>
              <a:t>distribution.</a:t>
            </a:r>
          </a:p>
          <a:p>
            <a:r>
              <a:rPr lang="en-US" b="1" dirty="0">
                <a:solidFill>
                  <a:srgbClr val="00B050"/>
                </a:solidFill>
              </a:rPr>
              <a:t>2006</a:t>
            </a:r>
            <a:r>
              <a:rPr lang="en-US" dirty="0"/>
              <a:t>: Yahoo gave the project to Apache </a:t>
            </a:r>
            <a:r>
              <a:rPr lang="en-US" dirty="0" smtClean="0"/>
              <a:t>Software </a:t>
            </a:r>
            <a:r>
              <a:rPr lang="en-US" dirty="0"/>
              <a:t>Foundation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Google released another while paper “Google </a:t>
            </a:r>
            <a:r>
              <a:rPr lang="en-US" dirty="0" err="1" smtClean="0"/>
              <a:t>MapReduce</a:t>
            </a:r>
            <a:r>
              <a:rPr lang="en-US" dirty="0" smtClean="0"/>
              <a:t> Algorithm”.</a:t>
            </a:r>
          </a:p>
          <a:p>
            <a:r>
              <a:rPr lang="en-US" dirty="0" smtClean="0"/>
              <a:t>Again Dug cutting take this white paper and implemented.</a:t>
            </a:r>
          </a:p>
          <a:p>
            <a:r>
              <a:rPr lang="en-US" dirty="0"/>
              <a:t>Yahoo gave the </a:t>
            </a:r>
            <a:r>
              <a:rPr lang="en-US" dirty="0" smtClean="0"/>
              <a:t>project also </a:t>
            </a:r>
            <a:r>
              <a:rPr lang="en-US" dirty="0"/>
              <a:t>to Apache Software </a:t>
            </a:r>
            <a:r>
              <a:rPr lang="en-US" dirty="0" smtClean="0"/>
              <a:t>Foundation.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273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68630"/>
            <a:ext cx="8596668" cy="557273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4400" dirty="0" smtClean="0">
                <a:solidFill>
                  <a:srgbClr val="00B0F0"/>
                </a:solidFill>
              </a:rPr>
              <a:t>BIG DATA </a:t>
            </a:r>
            <a:r>
              <a:rPr lang="en-US" sz="2800" dirty="0" smtClean="0"/>
              <a:t>is about a terabyte or petabyte of file.</a:t>
            </a:r>
          </a:p>
          <a:p>
            <a:r>
              <a:rPr lang="en-US" sz="4400" dirty="0" smtClean="0">
                <a:solidFill>
                  <a:srgbClr val="00B0F0"/>
                </a:solidFill>
              </a:rPr>
              <a:t>Hadoop</a:t>
            </a:r>
            <a:r>
              <a:rPr lang="en-US" sz="2800" dirty="0" smtClean="0"/>
              <a:t> helps to:</a:t>
            </a:r>
          </a:p>
          <a:p>
            <a:pPr lvl="2"/>
            <a:r>
              <a:rPr lang="en-US" sz="2400" dirty="0" smtClean="0"/>
              <a:t>Save the Files </a:t>
            </a:r>
            <a:r>
              <a:rPr lang="en-US" sz="2400" dirty="0" smtClean="0">
                <a:sym typeface="Wingdings" panose="05000000000000000000" pitchFamily="2" charset="2"/>
              </a:rPr>
              <a:t> Distributed File System</a:t>
            </a:r>
            <a:endParaRPr lang="en-US" sz="2400" dirty="0" smtClean="0"/>
          </a:p>
          <a:p>
            <a:pPr lvl="2"/>
            <a:r>
              <a:rPr lang="en-US" sz="2400" dirty="0" smtClean="0"/>
              <a:t>Do analytics </a:t>
            </a:r>
            <a:r>
              <a:rPr lang="en-US" sz="2400" dirty="0" smtClean="0">
                <a:sym typeface="Wingdings" panose="05000000000000000000" pitchFamily="2" charset="2"/>
              </a:rPr>
              <a:t> Google Map Reduce Algorithm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0980"/>
            <a:ext cx="8596668" cy="716280"/>
          </a:xfrm>
        </p:spPr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4" y="1028700"/>
            <a:ext cx="7335096" cy="527711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37954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410"/>
            <a:ext cx="8596668" cy="819150"/>
          </a:xfrm>
        </p:spPr>
        <p:txBody>
          <a:bodyPr/>
          <a:lstStyle/>
          <a:p>
            <a:r>
              <a:rPr lang="en-US" dirty="0" smtClean="0"/>
              <a:t>Data Increase Ratio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14" y="1051560"/>
            <a:ext cx="69246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7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410"/>
            <a:ext cx="8596668" cy="819150"/>
          </a:xfrm>
        </p:spPr>
        <p:txBody>
          <a:bodyPr/>
          <a:lstStyle/>
          <a:p>
            <a:r>
              <a:rPr lang="en-US" dirty="0" smtClean="0"/>
              <a:t>IBMs definition of Big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10" y="1051560"/>
            <a:ext cx="614553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429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514</TotalTime>
  <Words>314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PowerPoint Presentation</vt:lpstr>
      <vt:lpstr>What is Big Data</vt:lpstr>
      <vt:lpstr>Traditional Approach</vt:lpstr>
      <vt:lpstr>Google’s Solution</vt:lpstr>
      <vt:lpstr>Hadoop Background</vt:lpstr>
      <vt:lpstr>PowerPoint Presentation</vt:lpstr>
      <vt:lpstr>Data Storage</vt:lpstr>
      <vt:lpstr>Data Increase Ratio</vt:lpstr>
      <vt:lpstr>IBMs definition of Big Data</vt:lpstr>
      <vt:lpstr>Limitations of Existing Solution</vt:lpstr>
      <vt:lpstr>What is Hadoop</vt:lpstr>
      <vt:lpstr>Hadoop 1.x Ecosystem</vt:lpstr>
      <vt:lpstr>Hadoop 1.x</vt:lpstr>
      <vt:lpstr>Limitations of Hadoop 1.x</vt:lpstr>
      <vt:lpstr>Hadoop 2.x Features</vt:lpstr>
      <vt:lpstr>Hadoop 2.x Ecosystem</vt:lpstr>
      <vt:lpstr>Hadoop 2.x</vt:lpstr>
      <vt:lpstr>YARN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Pandiyan</dc:creator>
  <cp:lastModifiedBy>Dinesh Pandiyan</cp:lastModifiedBy>
  <cp:revision>34</cp:revision>
  <dcterms:created xsi:type="dcterms:W3CDTF">2017-04-24T09:52:18Z</dcterms:created>
  <dcterms:modified xsi:type="dcterms:W3CDTF">2017-04-27T04:16:45Z</dcterms:modified>
</cp:coreProperties>
</file>