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1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F70FC0-D376-4146-B53B-722615D19BF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170009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70FC0-D376-4146-B53B-722615D19BF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185308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70FC0-D376-4146-B53B-722615D19BF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26971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70FC0-D376-4146-B53B-722615D19BF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364282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F70FC0-D376-4146-B53B-722615D19BF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100514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F70FC0-D376-4146-B53B-722615D19BF8}"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347490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F70FC0-D376-4146-B53B-722615D19BF8}" type="datetimeFigureOut">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348966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F70FC0-D376-4146-B53B-722615D19BF8}" type="datetimeFigureOut">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247556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70FC0-D376-4146-B53B-722615D19BF8}" type="datetimeFigureOut">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179057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70FC0-D376-4146-B53B-722615D19BF8}"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21902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70FC0-D376-4146-B53B-722615D19BF8}"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78C1-BA77-41A9-B798-8F3007366908}" type="slidenum">
              <a:rPr lang="en-US" smtClean="0"/>
              <a:t>‹#›</a:t>
            </a:fld>
            <a:endParaRPr lang="en-US"/>
          </a:p>
        </p:txBody>
      </p:sp>
    </p:spTree>
    <p:extLst>
      <p:ext uri="{BB962C8B-B14F-4D97-AF65-F5344CB8AC3E}">
        <p14:creationId xmlns:p14="http://schemas.microsoft.com/office/powerpoint/2010/main" val="416755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70FC0-D376-4146-B53B-722615D19BF8}" type="datetimeFigureOut">
              <a:rPr lang="en-US" smtClean="0"/>
              <a:t>5/18/2017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978C1-BA77-41A9-B798-8F3007366908}" type="slidenum">
              <a:rPr lang="en-US" smtClean="0"/>
              <a:t>‹#›</a:t>
            </a:fld>
            <a:endParaRPr lang="en-US"/>
          </a:p>
        </p:txBody>
      </p:sp>
    </p:spTree>
    <p:extLst>
      <p:ext uri="{BB962C8B-B14F-4D97-AF65-F5344CB8AC3E}">
        <p14:creationId xmlns:p14="http://schemas.microsoft.com/office/powerpoint/2010/main" val="349624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Apache </a:t>
            </a:r>
            <a:r>
              <a:rPr lang="en-US" dirty="0" smtClean="0"/>
              <a:t>Pig</a:t>
            </a:r>
            <a:endParaRPr lang="en-US" dirty="0"/>
          </a:p>
        </p:txBody>
      </p:sp>
    </p:spTree>
    <p:extLst>
      <p:ext uri="{BB962C8B-B14F-4D97-AF65-F5344CB8AC3E}">
        <p14:creationId xmlns:p14="http://schemas.microsoft.com/office/powerpoint/2010/main" val="93342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 Execution </a:t>
            </a:r>
            <a:r>
              <a:rPr lang="en-US" dirty="0" smtClean="0"/>
              <a:t>Mechanisms</a:t>
            </a:r>
            <a:endParaRPr lang="en-US" dirty="0"/>
          </a:p>
        </p:txBody>
      </p:sp>
      <p:sp>
        <p:nvSpPr>
          <p:cNvPr id="3" name="Content Placeholder 2"/>
          <p:cNvSpPr>
            <a:spLocks noGrp="1"/>
          </p:cNvSpPr>
          <p:nvPr>
            <p:ph idx="1"/>
          </p:nvPr>
        </p:nvSpPr>
        <p:spPr/>
        <p:txBody>
          <a:bodyPr>
            <a:normAutofit lnSpcReduction="10000"/>
          </a:bodyPr>
          <a:lstStyle/>
          <a:p>
            <a:r>
              <a:rPr lang="en-US" b="1" dirty="0"/>
              <a:t>Interactive Mode</a:t>
            </a:r>
            <a:r>
              <a:rPr lang="en-US" dirty="0"/>
              <a:t> (Grunt shell) − You can run Apache Pig in interactive mode using the Grunt shell. In this shell, you can enter the Pig Latin statements and get the output (using Dump operator</a:t>
            </a:r>
            <a:r>
              <a:rPr lang="en-US" dirty="0" smtClean="0"/>
              <a:t>).</a:t>
            </a:r>
          </a:p>
          <a:p>
            <a:endParaRPr lang="en-US" dirty="0"/>
          </a:p>
          <a:p>
            <a:r>
              <a:rPr lang="en-US" b="1" dirty="0"/>
              <a:t>Batch Mode</a:t>
            </a:r>
            <a:r>
              <a:rPr lang="en-US" dirty="0"/>
              <a:t> (Script) − You can run Apache Pig in Batch mode by writing the Pig Latin script in a single file with </a:t>
            </a:r>
            <a:r>
              <a:rPr lang="en-US" b="1" dirty="0"/>
              <a:t>.pig</a:t>
            </a:r>
            <a:r>
              <a:rPr lang="en-US" dirty="0"/>
              <a:t> extension</a:t>
            </a:r>
            <a:r>
              <a:rPr lang="en-US" dirty="0" smtClean="0"/>
              <a:t>.</a:t>
            </a:r>
          </a:p>
          <a:p>
            <a:endParaRPr lang="en-US" dirty="0"/>
          </a:p>
          <a:p>
            <a:r>
              <a:rPr lang="en-US" b="1" dirty="0"/>
              <a:t>Embedded Mode</a:t>
            </a:r>
            <a:r>
              <a:rPr lang="en-US" dirty="0"/>
              <a:t> (UDF) − Apache Pig provides the provision of defining our own functions (</a:t>
            </a:r>
            <a:r>
              <a:rPr lang="en-US" b="1" dirty="0"/>
              <a:t>U</a:t>
            </a:r>
            <a:r>
              <a:rPr lang="en-US" dirty="0"/>
              <a:t>ser </a:t>
            </a:r>
            <a:r>
              <a:rPr lang="en-US" b="1" dirty="0"/>
              <a:t>D</a:t>
            </a:r>
            <a:r>
              <a:rPr lang="en-US" dirty="0"/>
              <a:t>efined </a:t>
            </a:r>
            <a:r>
              <a:rPr lang="en-US" b="1" dirty="0"/>
              <a:t>F</a:t>
            </a:r>
            <a:r>
              <a:rPr lang="en-US" dirty="0"/>
              <a:t>unctions) in programming languages such as Java, and using them in our script.</a:t>
            </a:r>
          </a:p>
          <a:p>
            <a:pPr marL="0" indent="0">
              <a:buNone/>
            </a:pPr>
            <a:endParaRPr lang="en-US" dirty="0"/>
          </a:p>
        </p:txBody>
      </p:sp>
    </p:spTree>
    <p:extLst>
      <p:ext uri="{BB962C8B-B14F-4D97-AF65-F5344CB8AC3E}">
        <p14:creationId xmlns:p14="http://schemas.microsoft.com/office/powerpoint/2010/main" val="64957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the Grunt </a:t>
            </a:r>
            <a:r>
              <a:rPr lang="en-US" dirty="0" smtClean="0"/>
              <a:t>Shell</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58065757"/>
              </p:ext>
            </p:extLst>
          </p:nvPr>
        </p:nvGraphicFramePr>
        <p:xfrm>
          <a:off x="838200" y="1690688"/>
          <a:ext cx="9665970" cy="4138612"/>
        </p:xfrm>
        <a:graphic>
          <a:graphicData uri="http://schemas.openxmlformats.org/drawingml/2006/table">
            <a:tbl>
              <a:tblPr/>
              <a:tblGrid>
                <a:gridCol w="4832985"/>
                <a:gridCol w="4832985"/>
              </a:tblGrid>
              <a:tr h="669317">
                <a:tc>
                  <a:txBody>
                    <a:bodyPr/>
                    <a:lstStyle/>
                    <a:p>
                      <a:pPr algn="ctr" fontAlgn="t"/>
                      <a:r>
                        <a:rPr lang="en-US" dirty="0">
                          <a:effectLst/>
                        </a:rPr>
                        <a:t>Local mode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err="1">
                          <a:effectLst/>
                        </a:rPr>
                        <a:t>MapReduce</a:t>
                      </a:r>
                      <a:r>
                        <a:rPr lang="en-US" dirty="0">
                          <a:effectLst/>
                        </a:rPr>
                        <a:t> mode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1261570">
                <a:tc>
                  <a:txBody>
                    <a:bodyPr/>
                    <a:lstStyle/>
                    <a:p>
                      <a:pPr algn="just" fontAlgn="t"/>
                      <a:r>
                        <a:rPr lang="en-US" b="1">
                          <a:solidFill>
                            <a:srgbClr val="000000"/>
                          </a:solidFill>
                          <a:effectLst/>
                        </a:rPr>
                        <a:t>Command −</a:t>
                      </a:r>
                      <a:endParaRPr lang="en-US">
                        <a:solidFill>
                          <a:srgbClr val="000000"/>
                        </a:solidFill>
                        <a:effectLst/>
                      </a:endParaRPr>
                    </a:p>
                    <a:p>
                      <a:pPr algn="just" fontAlgn="t"/>
                      <a:r>
                        <a:rPr lang="en-US">
                          <a:solidFill>
                            <a:srgbClr val="000000"/>
                          </a:solidFill>
                          <a:effectLst/>
                        </a:rPr>
                        <a:t>$ ./pig –x local</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Command −</a:t>
                      </a:r>
                      <a:endParaRPr lang="en-US" dirty="0">
                        <a:solidFill>
                          <a:srgbClr val="000000"/>
                        </a:solidFill>
                        <a:effectLst/>
                      </a:endParaRPr>
                    </a:p>
                    <a:p>
                      <a:pPr algn="just" fontAlgn="t"/>
                      <a:r>
                        <a:rPr lang="en-US" dirty="0">
                          <a:solidFill>
                            <a:srgbClr val="000000"/>
                          </a:solidFill>
                          <a:effectLst/>
                        </a:rPr>
                        <a:t>$ ./pig -x </a:t>
                      </a:r>
                      <a:r>
                        <a:rPr lang="en-US" dirty="0" err="1">
                          <a:solidFill>
                            <a:srgbClr val="000000"/>
                          </a:solidFill>
                          <a:effectLst/>
                        </a:rPr>
                        <a:t>mapreduce</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207725">
                <a:tc>
                  <a:txBody>
                    <a:bodyPr/>
                    <a:lstStyle/>
                    <a:p>
                      <a:pPr algn="just" fontAlgn="t"/>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pic>
        <p:nvPicPr>
          <p:cNvPr id="5124" name="Picture 4" descr="Local Mode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244" y="3710941"/>
            <a:ext cx="4516940" cy="179832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apReduce Mode 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265" y="3710941"/>
            <a:ext cx="4598475" cy="179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10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Latin – Data </a:t>
            </a:r>
            <a:r>
              <a:rPr lang="en-US" dirty="0" smtClean="0"/>
              <a:t>types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67784673"/>
              </p:ext>
            </p:extLst>
          </p:nvPr>
        </p:nvGraphicFramePr>
        <p:xfrm>
          <a:off x="1508760" y="1485900"/>
          <a:ext cx="9121139" cy="4366259"/>
        </p:xfrm>
        <a:graphic>
          <a:graphicData uri="http://schemas.openxmlformats.org/drawingml/2006/table">
            <a:tbl>
              <a:tblPr/>
              <a:tblGrid>
                <a:gridCol w="1520190"/>
                <a:gridCol w="1931670"/>
                <a:gridCol w="5669279"/>
              </a:tblGrid>
              <a:tr h="414161">
                <a:tc>
                  <a:txBody>
                    <a:bodyPr/>
                    <a:lstStyle/>
                    <a:p>
                      <a:pPr algn="l" fontAlgn="t"/>
                      <a:r>
                        <a:rPr lang="en-US" sz="1600" dirty="0">
                          <a:effectLst/>
                        </a:rPr>
                        <a:t>S.N.</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effectLst/>
                        </a:rPr>
                        <a:t>Data Type</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 &amp; Example</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648487">
                <a:tc>
                  <a:txBody>
                    <a:bodyPr/>
                    <a:lstStyle/>
                    <a:p>
                      <a:pPr fontAlgn="t"/>
                      <a:r>
                        <a:rPr lang="en-US" sz="1600" dirty="0">
                          <a:effectLst/>
                        </a:rPr>
                        <a:t>1</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err="1">
                          <a:effectLst/>
                        </a:rPr>
                        <a:t>int</a:t>
                      </a:r>
                      <a:endParaRPr lang="en-US" sz="1600" dirty="0">
                        <a:effectLst/>
                      </a:endParaRP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a:solidFill>
                            <a:srgbClr val="000000"/>
                          </a:solidFill>
                          <a:effectLst/>
                        </a:rPr>
                        <a:t>Represents a signed 32-bit integer.</a:t>
                      </a:r>
                    </a:p>
                    <a:p>
                      <a:pPr algn="just" fontAlgn="t"/>
                      <a:r>
                        <a:rPr lang="en-US" sz="1600" b="1">
                          <a:solidFill>
                            <a:srgbClr val="000000"/>
                          </a:solidFill>
                          <a:effectLst/>
                        </a:rPr>
                        <a:t>Example</a:t>
                      </a:r>
                      <a:r>
                        <a:rPr lang="en-US" sz="1600">
                          <a:solidFill>
                            <a:srgbClr val="000000"/>
                          </a:solidFill>
                          <a:effectLst/>
                        </a:rPr>
                        <a:t> : 8</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81919">
                <a:tc>
                  <a:txBody>
                    <a:bodyPr/>
                    <a:lstStyle/>
                    <a:p>
                      <a:pPr fontAlgn="t"/>
                      <a:r>
                        <a:rPr lang="en-US" sz="1600">
                          <a:effectLst/>
                        </a:rPr>
                        <a:t>2</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long</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Represents a signed 64-bit integer.</a:t>
                      </a:r>
                    </a:p>
                    <a:p>
                      <a:pPr algn="just" fontAlgn="t"/>
                      <a:r>
                        <a:rPr lang="en-US" sz="1600" b="1" dirty="0">
                          <a:solidFill>
                            <a:srgbClr val="000000"/>
                          </a:solidFill>
                          <a:effectLst/>
                        </a:rPr>
                        <a:t>Example</a:t>
                      </a:r>
                      <a:r>
                        <a:rPr lang="en-US" sz="1600" dirty="0">
                          <a:solidFill>
                            <a:srgbClr val="000000"/>
                          </a:solidFill>
                          <a:effectLst/>
                        </a:rPr>
                        <a:t> : 5L</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81919">
                <a:tc>
                  <a:txBody>
                    <a:bodyPr/>
                    <a:lstStyle/>
                    <a:p>
                      <a:pPr fontAlgn="t"/>
                      <a:r>
                        <a:rPr lang="en-US" sz="1600">
                          <a:effectLst/>
                        </a:rPr>
                        <a:t>3</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float</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Represents a signed 32-bit floating point.</a:t>
                      </a:r>
                    </a:p>
                    <a:p>
                      <a:pPr algn="just" fontAlgn="t"/>
                      <a:r>
                        <a:rPr lang="en-US" sz="1600" b="1" dirty="0">
                          <a:solidFill>
                            <a:srgbClr val="000000"/>
                          </a:solidFill>
                          <a:effectLst/>
                        </a:rPr>
                        <a:t>Example</a:t>
                      </a:r>
                      <a:r>
                        <a:rPr lang="en-US" sz="1600" dirty="0">
                          <a:solidFill>
                            <a:srgbClr val="000000"/>
                          </a:solidFill>
                          <a:effectLst/>
                        </a:rPr>
                        <a:t> : 5.5F</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05988">
                <a:tc>
                  <a:txBody>
                    <a:bodyPr/>
                    <a:lstStyle/>
                    <a:p>
                      <a:pPr fontAlgn="t"/>
                      <a:r>
                        <a:rPr lang="en-US" sz="1600">
                          <a:effectLst/>
                        </a:rPr>
                        <a:t>4</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double</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Represents a 64-bit floating point.</a:t>
                      </a:r>
                    </a:p>
                    <a:p>
                      <a:pPr algn="just" fontAlgn="t"/>
                      <a:r>
                        <a:rPr lang="en-US" sz="1600" b="1" dirty="0">
                          <a:solidFill>
                            <a:srgbClr val="000000"/>
                          </a:solidFill>
                          <a:effectLst/>
                        </a:rPr>
                        <a:t>Example</a:t>
                      </a:r>
                      <a:r>
                        <a:rPr lang="en-US" sz="1600" dirty="0">
                          <a:solidFill>
                            <a:srgbClr val="000000"/>
                          </a:solidFill>
                          <a:effectLst/>
                        </a:rPr>
                        <a:t> : 10.5</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133785">
                <a:tc>
                  <a:txBody>
                    <a:bodyPr/>
                    <a:lstStyle/>
                    <a:p>
                      <a:pPr fontAlgn="t"/>
                      <a:r>
                        <a:rPr lang="en-US" sz="1600">
                          <a:effectLst/>
                        </a:rPr>
                        <a:t>5</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chararray</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dirty="0">
                          <a:solidFill>
                            <a:srgbClr val="000000"/>
                          </a:solidFill>
                          <a:effectLst/>
                        </a:rPr>
                        <a:t>Represents a character array (string) in Unicode UTF-8 format.</a:t>
                      </a:r>
                    </a:p>
                    <a:p>
                      <a:pPr algn="just" fontAlgn="t"/>
                      <a:r>
                        <a:rPr lang="en-US" sz="1600" b="1" dirty="0">
                          <a:solidFill>
                            <a:srgbClr val="000000"/>
                          </a:solidFill>
                          <a:effectLst/>
                        </a:rPr>
                        <a:t>Example</a:t>
                      </a:r>
                      <a:r>
                        <a:rPr lang="en-US" sz="1600" dirty="0">
                          <a:solidFill>
                            <a:srgbClr val="000000"/>
                          </a:solidFill>
                          <a:effectLst/>
                        </a:rPr>
                        <a:t> : ‘tutorials point’</a:t>
                      </a:r>
                    </a:p>
                  </a:txBody>
                  <a:tcPr marL="37674" marR="37674" marT="37674" marB="376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745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82074675"/>
              </p:ext>
            </p:extLst>
          </p:nvPr>
        </p:nvGraphicFramePr>
        <p:xfrm>
          <a:off x="1554480" y="400050"/>
          <a:ext cx="8092440" cy="5776914"/>
        </p:xfrm>
        <a:graphic>
          <a:graphicData uri="http://schemas.openxmlformats.org/drawingml/2006/table">
            <a:tbl>
              <a:tblPr/>
              <a:tblGrid>
                <a:gridCol w="1234440"/>
                <a:gridCol w="1291590"/>
                <a:gridCol w="5566410"/>
              </a:tblGrid>
              <a:tr h="758832">
                <a:tc>
                  <a:txBody>
                    <a:bodyPr/>
                    <a:lstStyle/>
                    <a:p>
                      <a:pPr fontAlgn="t"/>
                      <a:r>
                        <a:rPr lang="en-US" sz="1400">
                          <a:effectLst/>
                        </a:rPr>
                        <a:t>6</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Bytearray</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Represents a Byte array (blob).</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79138">
                <a:tc>
                  <a:txBody>
                    <a:bodyPr/>
                    <a:lstStyle/>
                    <a:p>
                      <a:pPr fontAlgn="t"/>
                      <a:r>
                        <a:rPr lang="en-US" sz="1400">
                          <a:effectLst/>
                        </a:rPr>
                        <a:t>7</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Boolean</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dirty="0">
                          <a:solidFill>
                            <a:srgbClr val="000000"/>
                          </a:solidFill>
                          <a:effectLst/>
                        </a:rPr>
                        <a:t>Represents a Boolean value.</a:t>
                      </a:r>
                    </a:p>
                    <a:p>
                      <a:pPr algn="just" fontAlgn="t"/>
                      <a:r>
                        <a:rPr lang="en-US" sz="1400" b="1" dirty="0">
                          <a:solidFill>
                            <a:srgbClr val="000000"/>
                          </a:solidFill>
                          <a:effectLst/>
                        </a:rPr>
                        <a:t>Example</a:t>
                      </a:r>
                      <a:r>
                        <a:rPr lang="en-US" sz="1400" dirty="0">
                          <a:solidFill>
                            <a:srgbClr val="000000"/>
                          </a:solidFill>
                          <a:effectLst/>
                        </a:rPr>
                        <a:t> : true/ false.</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419750">
                <a:tc>
                  <a:txBody>
                    <a:bodyPr/>
                    <a:lstStyle/>
                    <a:p>
                      <a:pPr fontAlgn="t"/>
                      <a:r>
                        <a:rPr lang="en-US" sz="1400">
                          <a:effectLst/>
                        </a:rPr>
                        <a:t>8</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Datetime</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Represents a date-time.</a:t>
                      </a:r>
                    </a:p>
                    <a:p>
                      <a:pPr algn="just" fontAlgn="t"/>
                      <a:r>
                        <a:rPr lang="en-US" sz="1400" b="1">
                          <a:solidFill>
                            <a:srgbClr val="000000"/>
                          </a:solidFill>
                          <a:effectLst/>
                        </a:rPr>
                        <a:t>Example</a:t>
                      </a:r>
                      <a:r>
                        <a:rPr lang="en-US" sz="1400">
                          <a:solidFill>
                            <a:srgbClr val="000000"/>
                          </a:solidFill>
                          <a:effectLst/>
                        </a:rPr>
                        <a:t> : 1970-01-01T00:00:00.000+00:00</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199444">
                <a:tc>
                  <a:txBody>
                    <a:bodyPr/>
                    <a:lstStyle/>
                    <a:p>
                      <a:pPr fontAlgn="t"/>
                      <a:r>
                        <a:rPr lang="en-US" sz="1400">
                          <a:effectLst/>
                        </a:rPr>
                        <a:t>9</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Biginteger</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Represents a Java BigInteger.</a:t>
                      </a:r>
                    </a:p>
                    <a:p>
                      <a:pPr algn="just" fontAlgn="t"/>
                      <a:r>
                        <a:rPr lang="en-US" sz="1400" b="1">
                          <a:solidFill>
                            <a:srgbClr val="000000"/>
                          </a:solidFill>
                          <a:effectLst/>
                        </a:rPr>
                        <a:t>Example</a:t>
                      </a:r>
                      <a:r>
                        <a:rPr lang="en-US" sz="1400">
                          <a:solidFill>
                            <a:srgbClr val="000000"/>
                          </a:solidFill>
                          <a:effectLst/>
                        </a:rPr>
                        <a:t> : 60708090709</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419750">
                <a:tc>
                  <a:txBody>
                    <a:bodyPr/>
                    <a:lstStyle/>
                    <a:p>
                      <a:pPr fontAlgn="t"/>
                      <a:r>
                        <a:rPr lang="en-US" sz="1400">
                          <a:effectLst/>
                        </a:rPr>
                        <a:t>10</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Bigdecimal</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dirty="0">
                          <a:solidFill>
                            <a:srgbClr val="000000"/>
                          </a:solidFill>
                          <a:effectLst/>
                        </a:rPr>
                        <a:t>Represents a Java </a:t>
                      </a:r>
                      <a:r>
                        <a:rPr lang="en-US" sz="1400" dirty="0" err="1">
                          <a:solidFill>
                            <a:srgbClr val="000000"/>
                          </a:solidFill>
                          <a:effectLst/>
                        </a:rPr>
                        <a:t>BigDecimal</a:t>
                      </a:r>
                      <a:endParaRPr lang="en-US" sz="1400" dirty="0">
                        <a:solidFill>
                          <a:srgbClr val="000000"/>
                        </a:solidFill>
                        <a:effectLst/>
                      </a:endParaRPr>
                    </a:p>
                    <a:p>
                      <a:pPr algn="just" fontAlgn="t"/>
                      <a:r>
                        <a:rPr lang="en-US" sz="1400" b="1" dirty="0">
                          <a:solidFill>
                            <a:srgbClr val="000000"/>
                          </a:solidFill>
                          <a:effectLst/>
                        </a:rPr>
                        <a:t>Example</a:t>
                      </a:r>
                      <a:r>
                        <a:rPr lang="en-US" sz="1400" dirty="0">
                          <a:solidFill>
                            <a:srgbClr val="000000"/>
                          </a:solidFill>
                          <a:effectLst/>
                        </a:rPr>
                        <a:t> : 185.98376256272893883</a:t>
                      </a:r>
                    </a:p>
                  </a:txBody>
                  <a:tcPr marL="48957" marR="48957" marT="48957" marB="489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358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2415959"/>
              </p:ext>
            </p:extLst>
          </p:nvPr>
        </p:nvGraphicFramePr>
        <p:xfrm>
          <a:off x="1485900" y="655955"/>
          <a:ext cx="8641080" cy="2407920"/>
        </p:xfrm>
        <a:graphic>
          <a:graphicData uri="http://schemas.openxmlformats.org/drawingml/2006/table">
            <a:tbl>
              <a:tblPr/>
              <a:tblGrid>
                <a:gridCol w="2880360"/>
                <a:gridCol w="1211580"/>
                <a:gridCol w="4549140"/>
              </a:tblGrid>
              <a:tr h="0">
                <a:tc gridSpan="3">
                  <a:txBody>
                    <a:bodyPr/>
                    <a:lstStyle/>
                    <a:p>
                      <a:pPr algn="ctr" fontAlgn="t"/>
                      <a:r>
                        <a:rPr lang="en-US">
                          <a:effectLst/>
                        </a:rPr>
                        <a:t>Complex Types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hMerge="1">
                  <a:txBody>
                    <a:bodyPr/>
                    <a:lstStyle/>
                    <a:p>
                      <a:endParaRPr lang="en-US"/>
                    </a:p>
                  </a:txBody>
                  <a:tcPr/>
                </a:tc>
              </a:tr>
              <a:tr h="0">
                <a:tc>
                  <a:txBody>
                    <a:bodyPr/>
                    <a:lstStyle/>
                    <a:p>
                      <a:pPr fontAlgn="t"/>
                      <a:r>
                        <a:rPr lang="en-US">
                          <a:effectLst/>
                        </a:rPr>
                        <a:t>11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Tuple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dirty="0">
                          <a:solidFill>
                            <a:srgbClr val="000000"/>
                          </a:solidFill>
                          <a:effectLst/>
                        </a:rPr>
                        <a:t>A tuple is an ordered set of fields.</a:t>
                      </a:r>
                    </a:p>
                    <a:p>
                      <a:pPr algn="just" fontAlgn="t"/>
                      <a:r>
                        <a:rPr lang="en-US" b="1" dirty="0">
                          <a:solidFill>
                            <a:srgbClr val="000000"/>
                          </a:solidFill>
                          <a:effectLst/>
                        </a:rPr>
                        <a:t>Example</a:t>
                      </a:r>
                      <a:r>
                        <a:rPr lang="en-US" dirty="0">
                          <a:solidFill>
                            <a:srgbClr val="000000"/>
                          </a:solidFill>
                          <a:effectLst/>
                        </a:rPr>
                        <a:t> : (raja, 30)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a:effectLst/>
                        </a:rPr>
                        <a:t>12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Bag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a:solidFill>
                            <a:srgbClr val="000000"/>
                          </a:solidFill>
                          <a:effectLst/>
                        </a:rPr>
                        <a:t>A bag is a collection of tuples.</a:t>
                      </a:r>
                    </a:p>
                    <a:p>
                      <a:pPr algn="just" fontAlgn="t"/>
                      <a:r>
                        <a:rPr lang="en-US" b="1">
                          <a:solidFill>
                            <a:srgbClr val="000000"/>
                          </a:solidFill>
                          <a:effectLst/>
                        </a:rPr>
                        <a:t>Example</a:t>
                      </a:r>
                      <a:r>
                        <a:rPr lang="en-US">
                          <a:solidFill>
                            <a:srgbClr val="000000"/>
                          </a:solidFill>
                          <a:effectLst/>
                        </a:rPr>
                        <a:t> : {(raju,30),(Mohhammad,45)}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a:effectLst/>
                        </a:rPr>
                        <a:t>13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Map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dirty="0">
                          <a:solidFill>
                            <a:srgbClr val="000000"/>
                          </a:solidFill>
                          <a:effectLst/>
                        </a:rPr>
                        <a:t>A Map is a set of key-value pairs.</a:t>
                      </a:r>
                    </a:p>
                    <a:p>
                      <a:pPr algn="just" fontAlgn="t"/>
                      <a:r>
                        <a:rPr lang="en-US" b="1" dirty="0">
                          <a:solidFill>
                            <a:srgbClr val="000000"/>
                          </a:solidFill>
                          <a:effectLst/>
                        </a:rPr>
                        <a:t>Example</a:t>
                      </a:r>
                      <a:r>
                        <a:rPr lang="en-US" dirty="0">
                          <a:solidFill>
                            <a:srgbClr val="000000"/>
                          </a:solidFill>
                          <a:effectLst/>
                        </a:rPr>
                        <a:t> : [ ‘</a:t>
                      </a:r>
                      <a:r>
                        <a:rPr lang="en-US" dirty="0" err="1">
                          <a:solidFill>
                            <a:srgbClr val="000000"/>
                          </a:solidFill>
                          <a:effectLst/>
                        </a:rPr>
                        <a:t>name’#’Raju</a:t>
                      </a:r>
                      <a:r>
                        <a:rPr lang="en-US" dirty="0">
                          <a:solidFill>
                            <a:srgbClr val="000000"/>
                          </a:solidFill>
                          <a:effectLst/>
                        </a:rPr>
                        <a:t>’, ‘age’#30]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17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p:spPr>
        <p:txBody>
          <a:bodyPr/>
          <a:lstStyle/>
          <a:p>
            <a:r>
              <a:rPr lang="en-US" dirty="0"/>
              <a:t>Pig Latin – Arithmetic </a:t>
            </a:r>
            <a:r>
              <a:rPr lang="en-US" dirty="0" smtClean="0"/>
              <a:t>Operators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16137196"/>
              </p:ext>
            </p:extLst>
          </p:nvPr>
        </p:nvGraphicFramePr>
        <p:xfrm>
          <a:off x="1051562" y="1234441"/>
          <a:ext cx="8789667" cy="4868157"/>
        </p:xfrm>
        <a:graphic>
          <a:graphicData uri="http://schemas.openxmlformats.org/drawingml/2006/table">
            <a:tbl>
              <a:tblPr/>
              <a:tblGrid>
                <a:gridCol w="1474468"/>
                <a:gridCol w="4385310"/>
                <a:gridCol w="2929889"/>
              </a:tblGrid>
              <a:tr h="315865">
                <a:tc>
                  <a:txBody>
                    <a:bodyPr/>
                    <a:lstStyle/>
                    <a:p>
                      <a:pPr algn="l" fontAlgn="t"/>
                      <a:r>
                        <a:rPr lang="en-US" sz="1800" dirty="0">
                          <a:effectLst/>
                        </a:rPr>
                        <a:t>Operator</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Description</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Example</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964024">
                <a:tc>
                  <a:txBody>
                    <a:bodyPr/>
                    <a:lstStyle/>
                    <a:p>
                      <a:pPr algn="ctr" fontAlgn="t"/>
                      <a:r>
                        <a:rPr lang="en-US" sz="1800" dirty="0">
                          <a:effectLst/>
                        </a:rPr>
                        <a:t>+</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Addition</a:t>
                      </a:r>
                      <a:r>
                        <a:rPr lang="en-US" sz="1800">
                          <a:solidFill>
                            <a:srgbClr val="000000"/>
                          </a:solidFill>
                          <a:effectLst/>
                        </a:rPr>
                        <a:t> − Adds values on either side of the operator</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a + b will give 30</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180929">
                <a:tc>
                  <a:txBody>
                    <a:bodyPr/>
                    <a:lstStyle/>
                    <a:p>
                      <a:pPr algn="ctr" fontAlgn="t"/>
                      <a:r>
                        <a:rPr lang="en-US" sz="1800" dirty="0">
                          <a:effectLst/>
                        </a:rPr>
                        <a:t>−</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Subtraction</a:t>
                      </a:r>
                      <a:r>
                        <a:rPr lang="en-US" sz="1800" dirty="0">
                          <a:solidFill>
                            <a:srgbClr val="000000"/>
                          </a:solidFill>
                          <a:effectLst/>
                        </a:rPr>
                        <a:t> − Subtracts right hand operand from left hand operand</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a − b will give −10</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180929">
                <a:tc>
                  <a:txBody>
                    <a:bodyPr/>
                    <a:lstStyle/>
                    <a:p>
                      <a:pPr algn="ctr" fontAlgn="t"/>
                      <a:r>
                        <a:rPr lang="en-US" sz="1800">
                          <a:effectLst/>
                        </a:rPr>
                        <a:t>*</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Multiplication</a:t>
                      </a:r>
                      <a:r>
                        <a:rPr lang="en-US" sz="1800" dirty="0">
                          <a:solidFill>
                            <a:srgbClr val="000000"/>
                          </a:solidFill>
                          <a:effectLst/>
                        </a:rPr>
                        <a:t> − Multiplies values on either side of the operator</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a * b will give 200</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180929">
                <a:tc>
                  <a:txBody>
                    <a:bodyPr/>
                    <a:lstStyle/>
                    <a:p>
                      <a:pPr algn="ctr" fontAlgn="t"/>
                      <a:r>
                        <a:rPr lang="en-US" sz="1800">
                          <a:effectLst/>
                        </a:rPr>
                        <a:t>/</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Division</a:t>
                      </a:r>
                      <a:r>
                        <a:rPr lang="en-US" sz="1800">
                          <a:solidFill>
                            <a:srgbClr val="000000"/>
                          </a:solidFill>
                          <a:effectLst/>
                        </a:rPr>
                        <a:t> − Divides left hand operand by right hand operand</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b / a will give 2</a:t>
                      </a:r>
                    </a:p>
                  </a:txBody>
                  <a:tcPr marL="43513" marR="43513" marT="43513" marB="435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2842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0596788"/>
              </p:ext>
            </p:extLst>
          </p:nvPr>
        </p:nvGraphicFramePr>
        <p:xfrm>
          <a:off x="1771650" y="254733"/>
          <a:ext cx="8983980" cy="5834063"/>
        </p:xfrm>
        <a:graphic>
          <a:graphicData uri="http://schemas.openxmlformats.org/drawingml/2006/table">
            <a:tbl>
              <a:tblPr/>
              <a:tblGrid>
                <a:gridCol w="1961863"/>
                <a:gridCol w="4027457"/>
                <a:gridCol w="2994660"/>
              </a:tblGrid>
              <a:tr h="1649292">
                <a:tc>
                  <a:txBody>
                    <a:bodyPr/>
                    <a:lstStyle/>
                    <a:p>
                      <a:pPr algn="ctr" fontAlgn="t"/>
                      <a:r>
                        <a:rPr lang="en-US" sz="1500" dirty="0">
                          <a:effectLst/>
                        </a:rPr>
                        <a:t>%</a:t>
                      </a:r>
                    </a:p>
                  </a:txBody>
                  <a:tcPr marL="49233" marR="49233" marT="49233" marB="4923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500" b="1">
                          <a:solidFill>
                            <a:srgbClr val="000000"/>
                          </a:solidFill>
                          <a:effectLst/>
                        </a:rPr>
                        <a:t>Modulus</a:t>
                      </a:r>
                      <a:r>
                        <a:rPr lang="en-US" sz="1500">
                          <a:solidFill>
                            <a:srgbClr val="000000"/>
                          </a:solidFill>
                          <a:effectLst/>
                        </a:rPr>
                        <a:t> − Divides left hand operand by right hand operand and returns remainder</a:t>
                      </a:r>
                    </a:p>
                  </a:txBody>
                  <a:tcPr marL="49233" marR="49233" marT="49233" marB="4923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b % a will give 0</a:t>
                      </a:r>
                    </a:p>
                  </a:txBody>
                  <a:tcPr marL="49233" marR="49233" marT="49233" marB="4923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757026">
                <a:tc>
                  <a:txBody>
                    <a:bodyPr/>
                    <a:lstStyle/>
                    <a:p>
                      <a:pPr algn="ctr" fontAlgn="ctr"/>
                      <a:r>
                        <a:rPr lang="en-US" sz="1500">
                          <a:effectLst/>
                        </a:rPr>
                        <a:t>? :</a:t>
                      </a:r>
                    </a:p>
                  </a:txBody>
                  <a:tcPr marL="49233" marR="49233" marT="49233" marB="4923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500" b="1" dirty="0" err="1">
                          <a:solidFill>
                            <a:srgbClr val="000000"/>
                          </a:solidFill>
                          <a:effectLst/>
                        </a:rPr>
                        <a:t>Bincond</a:t>
                      </a:r>
                      <a:r>
                        <a:rPr lang="en-US" sz="1500" dirty="0">
                          <a:solidFill>
                            <a:srgbClr val="000000"/>
                          </a:solidFill>
                          <a:effectLst/>
                        </a:rPr>
                        <a:t> − Evaluates the Boolean operators. It has three operands as shown below.</a:t>
                      </a:r>
                    </a:p>
                    <a:p>
                      <a:pPr algn="just" fontAlgn="t"/>
                      <a:r>
                        <a:rPr lang="en-US" sz="1500" dirty="0">
                          <a:solidFill>
                            <a:srgbClr val="000000"/>
                          </a:solidFill>
                          <a:effectLst/>
                        </a:rPr>
                        <a:t>variable </a:t>
                      </a:r>
                      <a:r>
                        <a:rPr lang="en-US" sz="1500" b="1" dirty="0">
                          <a:solidFill>
                            <a:srgbClr val="000000"/>
                          </a:solidFill>
                          <a:effectLst/>
                        </a:rPr>
                        <a:t>x</a:t>
                      </a:r>
                      <a:r>
                        <a:rPr lang="en-US" sz="1500" dirty="0">
                          <a:solidFill>
                            <a:srgbClr val="000000"/>
                          </a:solidFill>
                          <a:effectLst/>
                        </a:rPr>
                        <a:t> = (expression) ? </a:t>
                      </a:r>
                      <a:r>
                        <a:rPr lang="en-US" sz="1500" b="1" dirty="0">
                          <a:solidFill>
                            <a:srgbClr val="000000"/>
                          </a:solidFill>
                          <a:effectLst/>
                        </a:rPr>
                        <a:t>value1</a:t>
                      </a:r>
                      <a:r>
                        <a:rPr lang="en-US" sz="1500" dirty="0">
                          <a:solidFill>
                            <a:srgbClr val="000000"/>
                          </a:solidFill>
                          <a:effectLst/>
                        </a:rPr>
                        <a:t> </a:t>
                      </a:r>
                      <a:r>
                        <a:rPr lang="en-US" sz="1500" i="1" dirty="0">
                          <a:solidFill>
                            <a:srgbClr val="000000"/>
                          </a:solidFill>
                          <a:effectLst/>
                        </a:rPr>
                        <a:t>if true</a:t>
                      </a:r>
                      <a:r>
                        <a:rPr lang="en-US" sz="1500" dirty="0">
                          <a:solidFill>
                            <a:srgbClr val="000000"/>
                          </a:solidFill>
                          <a:effectLst/>
                        </a:rPr>
                        <a:t> : </a:t>
                      </a:r>
                      <a:r>
                        <a:rPr lang="en-US" sz="1500" b="1" dirty="0">
                          <a:solidFill>
                            <a:srgbClr val="000000"/>
                          </a:solidFill>
                          <a:effectLst/>
                        </a:rPr>
                        <a:t>value2</a:t>
                      </a:r>
                      <a:r>
                        <a:rPr lang="en-US" sz="1500" dirty="0">
                          <a:solidFill>
                            <a:srgbClr val="000000"/>
                          </a:solidFill>
                          <a:effectLst/>
                        </a:rPr>
                        <a:t> </a:t>
                      </a:r>
                      <a:r>
                        <a:rPr lang="en-US" sz="1500" i="1" dirty="0">
                          <a:solidFill>
                            <a:srgbClr val="000000"/>
                          </a:solidFill>
                          <a:effectLst/>
                        </a:rPr>
                        <a:t>if false</a:t>
                      </a:r>
                      <a:r>
                        <a:rPr lang="en-US" sz="1500" dirty="0">
                          <a:solidFill>
                            <a:srgbClr val="000000"/>
                          </a:solidFill>
                          <a:effectLst/>
                        </a:rPr>
                        <a:t>.</a:t>
                      </a:r>
                    </a:p>
                  </a:txBody>
                  <a:tcPr marL="49233" marR="49233" marT="49233" marB="4923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500">
                          <a:solidFill>
                            <a:srgbClr val="000000"/>
                          </a:solidFill>
                          <a:effectLst/>
                        </a:rPr>
                        <a:t>b = (a == 1)? 20: 30;</a:t>
                      </a:r>
                    </a:p>
                    <a:p>
                      <a:pPr algn="just" fontAlgn="t"/>
                      <a:r>
                        <a:rPr lang="en-US" sz="1500">
                          <a:solidFill>
                            <a:srgbClr val="000000"/>
                          </a:solidFill>
                          <a:effectLst/>
                        </a:rPr>
                        <a:t>if a=1 the value of b is 20.</a:t>
                      </a:r>
                    </a:p>
                    <a:p>
                      <a:pPr algn="just" fontAlgn="t"/>
                      <a:r>
                        <a:rPr lang="en-US" sz="1500">
                          <a:solidFill>
                            <a:srgbClr val="000000"/>
                          </a:solidFill>
                          <a:effectLst/>
                        </a:rPr>
                        <a:t>if a!=1 the value of b is 30.</a:t>
                      </a:r>
                    </a:p>
                  </a:txBody>
                  <a:tcPr marL="49233" marR="49233" marT="49233" marB="4923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427745">
                <a:tc>
                  <a:txBody>
                    <a:bodyPr/>
                    <a:lstStyle/>
                    <a:p>
                      <a:pPr algn="just" fontAlgn="t"/>
                      <a:r>
                        <a:rPr lang="en-US" sz="1500" dirty="0">
                          <a:solidFill>
                            <a:srgbClr val="000000"/>
                          </a:solidFill>
                          <a:effectLst/>
                        </a:rPr>
                        <a:t>CASE</a:t>
                      </a:r>
                    </a:p>
                    <a:p>
                      <a:pPr algn="just" fontAlgn="t"/>
                      <a:r>
                        <a:rPr lang="en-US" sz="1500" dirty="0">
                          <a:solidFill>
                            <a:srgbClr val="000000"/>
                          </a:solidFill>
                          <a:effectLst/>
                        </a:rPr>
                        <a:t>WHEN</a:t>
                      </a:r>
                    </a:p>
                    <a:p>
                      <a:pPr algn="just" fontAlgn="t"/>
                      <a:r>
                        <a:rPr lang="en-US" sz="1500" dirty="0">
                          <a:solidFill>
                            <a:srgbClr val="000000"/>
                          </a:solidFill>
                          <a:effectLst/>
                        </a:rPr>
                        <a:t>THEN</a:t>
                      </a:r>
                    </a:p>
                    <a:p>
                      <a:pPr algn="just" fontAlgn="t"/>
                      <a:r>
                        <a:rPr lang="en-US" sz="1500" dirty="0">
                          <a:solidFill>
                            <a:srgbClr val="000000"/>
                          </a:solidFill>
                          <a:effectLst/>
                        </a:rPr>
                        <a:t>ELSE END</a:t>
                      </a:r>
                    </a:p>
                  </a:txBody>
                  <a:tcPr marL="49233" marR="49233" marT="49233" marB="4923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500" b="1">
                          <a:solidFill>
                            <a:srgbClr val="000000"/>
                          </a:solidFill>
                          <a:effectLst/>
                        </a:rPr>
                        <a:t>Case</a:t>
                      </a:r>
                      <a:r>
                        <a:rPr lang="en-US" sz="1500">
                          <a:solidFill>
                            <a:srgbClr val="000000"/>
                          </a:solidFill>
                          <a:effectLst/>
                        </a:rPr>
                        <a:t> − The case operator is equivalent to nested bincond operator.</a:t>
                      </a:r>
                    </a:p>
                  </a:txBody>
                  <a:tcPr marL="49233" marR="49233" marT="49233" marB="4923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500" dirty="0">
                          <a:solidFill>
                            <a:srgbClr val="000000"/>
                          </a:solidFill>
                          <a:effectLst/>
                        </a:rPr>
                        <a:t>CASE f2 % 2</a:t>
                      </a:r>
                    </a:p>
                    <a:p>
                      <a:pPr algn="just" fontAlgn="t"/>
                      <a:r>
                        <a:rPr lang="en-US" sz="1500" dirty="0">
                          <a:solidFill>
                            <a:srgbClr val="000000"/>
                          </a:solidFill>
                          <a:effectLst/>
                        </a:rPr>
                        <a:t>WHEN 0 THEN 'even'</a:t>
                      </a:r>
                    </a:p>
                    <a:p>
                      <a:pPr algn="just" fontAlgn="t"/>
                      <a:r>
                        <a:rPr lang="en-US" sz="1500" dirty="0">
                          <a:solidFill>
                            <a:srgbClr val="000000"/>
                          </a:solidFill>
                          <a:effectLst/>
                        </a:rPr>
                        <a:t>WHEN 1 THEN 'odd'</a:t>
                      </a:r>
                    </a:p>
                    <a:p>
                      <a:pPr algn="just" fontAlgn="t"/>
                      <a:r>
                        <a:rPr lang="en-US" sz="1500" dirty="0">
                          <a:solidFill>
                            <a:srgbClr val="000000"/>
                          </a:solidFill>
                          <a:effectLst/>
                        </a:rPr>
                        <a:t>END</a:t>
                      </a:r>
                    </a:p>
                  </a:txBody>
                  <a:tcPr marL="49233" marR="49233" marT="49233" marB="4923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1980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Latin – Comparison </a:t>
            </a:r>
            <a:r>
              <a:rPr lang="en-US" dirty="0" smtClean="0"/>
              <a:t>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7384486"/>
              </p:ext>
            </p:extLst>
          </p:nvPr>
        </p:nvGraphicFramePr>
        <p:xfrm>
          <a:off x="1154430" y="1825625"/>
          <a:ext cx="9464040" cy="4453800"/>
        </p:xfrm>
        <a:graphic>
          <a:graphicData uri="http://schemas.openxmlformats.org/drawingml/2006/table">
            <a:tbl>
              <a:tblPr/>
              <a:tblGrid>
                <a:gridCol w="2423160"/>
                <a:gridCol w="3886200"/>
                <a:gridCol w="3154680"/>
              </a:tblGrid>
              <a:tr h="204214">
                <a:tc>
                  <a:txBody>
                    <a:bodyPr/>
                    <a:lstStyle/>
                    <a:p>
                      <a:pPr algn="l" fontAlgn="t"/>
                      <a:r>
                        <a:rPr lang="en-US" sz="1600" dirty="0">
                          <a:effectLst/>
                        </a:rPr>
                        <a:t>Operator</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Example</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1193869">
                <a:tc>
                  <a:txBody>
                    <a:bodyPr/>
                    <a:lstStyle/>
                    <a:p>
                      <a:pPr algn="ctr" fontAlgn="t"/>
                      <a:r>
                        <a:rPr lang="en-US" sz="1600">
                          <a:effectLst/>
                        </a:rPr>
                        <a:t>==</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Equal</a:t>
                      </a:r>
                      <a:r>
                        <a:rPr lang="en-US" sz="1600">
                          <a:solidFill>
                            <a:srgbClr val="000000"/>
                          </a:solidFill>
                          <a:effectLst/>
                        </a:rPr>
                        <a:t> − Checks if the values of two operands are equal or not; if yes, then the condition becomes true.</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(a = b) is not true</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335248">
                <a:tc>
                  <a:txBody>
                    <a:bodyPr/>
                    <a:lstStyle/>
                    <a:p>
                      <a:pPr algn="ctr" fontAlgn="t"/>
                      <a:r>
                        <a:rPr lang="en-US" sz="1600">
                          <a:effectLst/>
                        </a:rPr>
                        <a:t>!=</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Not Equal</a:t>
                      </a:r>
                      <a:r>
                        <a:rPr lang="en-US" sz="1600">
                          <a:solidFill>
                            <a:srgbClr val="000000"/>
                          </a:solidFill>
                          <a:effectLst/>
                        </a:rPr>
                        <a:t> − Checks if the values of two operands are equal or not. If the values are not equal, then condition becomes true.</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a:effectLst/>
                        </a:rPr>
                        <a:t>(a != b) is true.</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618007">
                <a:tc>
                  <a:txBody>
                    <a:bodyPr/>
                    <a:lstStyle/>
                    <a:p>
                      <a:pPr algn="ctr" fontAlgn="t"/>
                      <a:r>
                        <a:rPr lang="en-US" sz="1600">
                          <a:effectLst/>
                        </a:rPr>
                        <a:t>&gt;</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Greater than</a:t>
                      </a:r>
                      <a:r>
                        <a:rPr lang="en-US" sz="1600">
                          <a:solidFill>
                            <a:srgbClr val="000000"/>
                          </a:solidFill>
                          <a:effectLst/>
                        </a:rPr>
                        <a:t> − Checks if the value of the left operand is greater than the value of the right operand. If yes, then the condition becomes true.</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dirty="0">
                          <a:effectLst/>
                        </a:rPr>
                        <a:t>(a &gt; b) is not true.</a:t>
                      </a:r>
                    </a:p>
                  </a:txBody>
                  <a:tcPr marL="31418" marR="31418" marT="31418" marB="3141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4666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609918"/>
          <a:ext cx="10515600" cy="5425440"/>
        </p:xfrm>
        <a:graphic>
          <a:graphicData uri="http://schemas.openxmlformats.org/drawingml/2006/table">
            <a:tbl>
              <a:tblPr/>
              <a:tblGrid>
                <a:gridCol w="3505200"/>
                <a:gridCol w="3505200"/>
                <a:gridCol w="3505200"/>
              </a:tblGrid>
              <a:tr h="0">
                <a:tc>
                  <a:txBody>
                    <a:bodyPr/>
                    <a:lstStyle/>
                    <a:p>
                      <a:pPr algn="ctr" fontAlgn="t"/>
                      <a:r>
                        <a:rPr lang="en-US">
                          <a:effectLst/>
                        </a:rPr>
                        <a: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b="1">
                          <a:solidFill>
                            <a:srgbClr val="000000"/>
                          </a:solidFill>
                          <a:effectLst/>
                        </a:rPr>
                        <a:t>Less than</a:t>
                      </a:r>
                      <a:r>
                        <a:rPr lang="en-US">
                          <a:solidFill>
                            <a:srgbClr val="000000"/>
                          </a:solidFill>
                          <a:effectLst/>
                        </a:rPr>
                        <a:t> − Checks if the value of the left operand is less than the value of the right operand. If yes, then the condition becomes 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 &lt; b) is 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ctr" fontAlgn="t"/>
                      <a:r>
                        <a:rPr lang="en-US">
                          <a:effectLst/>
                        </a:rPr>
                        <a: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b="1">
                          <a:solidFill>
                            <a:srgbClr val="000000"/>
                          </a:solidFill>
                          <a:effectLst/>
                        </a:rPr>
                        <a:t>Greater than or equal to</a:t>
                      </a:r>
                      <a:r>
                        <a:rPr lang="en-US">
                          <a:solidFill>
                            <a:srgbClr val="000000"/>
                          </a:solidFill>
                          <a:effectLst/>
                        </a:rPr>
                        <a:t> − Checks if the value of the left operand is greater than or equal to the value of the right operand. If yes, then the condition becomes 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 &gt;= b) is not 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ctr" fontAlgn="t"/>
                      <a:r>
                        <a:rPr lang="en-US">
                          <a:effectLst/>
                        </a:rPr>
                        <a: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b="1">
                          <a:solidFill>
                            <a:srgbClr val="000000"/>
                          </a:solidFill>
                          <a:effectLst/>
                        </a:rPr>
                        <a:t>Less than or equal to</a:t>
                      </a:r>
                      <a:r>
                        <a:rPr lang="en-US">
                          <a:solidFill>
                            <a:srgbClr val="000000"/>
                          </a:solidFill>
                          <a:effectLst/>
                        </a:rPr>
                        <a:t> − Checks if the value of the left operand is less than or equal to the value of the right operand. If yes, then the condition becomes 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(a &lt;= b) is 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ctr" fontAlgn="t"/>
                      <a:r>
                        <a:rPr lang="en-US">
                          <a:effectLst/>
                        </a:rPr>
                        <a:t>matches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b="1">
                          <a:solidFill>
                            <a:srgbClr val="000000"/>
                          </a:solidFill>
                          <a:effectLst/>
                        </a:rPr>
                        <a:t>Pattern matching</a:t>
                      </a:r>
                      <a:r>
                        <a:rPr lang="en-US">
                          <a:solidFill>
                            <a:srgbClr val="000000"/>
                          </a:solidFill>
                          <a:effectLst/>
                        </a:rPr>
                        <a:t> − Checks whether the string in the left-hand side matches with the constant in the right-hand side.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f1 matches '.*tutorial.*'</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89118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7885"/>
          </a:xfrm>
        </p:spPr>
        <p:txBody>
          <a:bodyPr/>
          <a:lstStyle/>
          <a:p>
            <a:r>
              <a:rPr lang="en-US" dirty="0"/>
              <a:t>Pig Latin – Type Construction </a:t>
            </a:r>
            <a:r>
              <a:rPr lang="en-US" dirty="0" smtClean="0"/>
              <a:t>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7332316"/>
              </p:ext>
            </p:extLst>
          </p:nvPr>
        </p:nvGraphicFramePr>
        <p:xfrm>
          <a:off x="1268729" y="1451611"/>
          <a:ext cx="9681210" cy="4793953"/>
        </p:xfrm>
        <a:graphic>
          <a:graphicData uri="http://schemas.openxmlformats.org/drawingml/2006/table">
            <a:tbl>
              <a:tblPr/>
              <a:tblGrid>
                <a:gridCol w="1588771"/>
                <a:gridCol w="4865369"/>
                <a:gridCol w="3227070"/>
              </a:tblGrid>
              <a:tr h="287055">
                <a:tc>
                  <a:txBody>
                    <a:bodyPr/>
                    <a:lstStyle/>
                    <a:p>
                      <a:pPr algn="l" fontAlgn="t"/>
                      <a:r>
                        <a:rPr lang="en-US" sz="1800" dirty="0">
                          <a:effectLst/>
                        </a:rPr>
                        <a:t>Operator</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Description</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Example</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1479433">
                <a:tc>
                  <a:txBody>
                    <a:bodyPr/>
                    <a:lstStyle/>
                    <a:p>
                      <a:pPr algn="ctr" fontAlgn="t"/>
                      <a:r>
                        <a:rPr lang="en-US" sz="1800">
                          <a:effectLst/>
                        </a:rPr>
                        <a:t>()</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Tuple constructor operator</a:t>
                      </a:r>
                      <a:r>
                        <a:rPr lang="en-US" sz="1800">
                          <a:solidFill>
                            <a:srgbClr val="000000"/>
                          </a:solidFill>
                          <a:effectLst/>
                        </a:rPr>
                        <a:t> − This operator is used to construct a tuple.</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(Raju, 30)</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479433">
                <a:tc>
                  <a:txBody>
                    <a:bodyPr/>
                    <a:lstStyle/>
                    <a:p>
                      <a:pPr algn="ctr" fontAlgn="t"/>
                      <a:r>
                        <a:rPr lang="en-US" sz="1800">
                          <a:effectLst/>
                        </a:rPr>
                        <a:t>{}</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Bag constructor operator</a:t>
                      </a:r>
                      <a:r>
                        <a:rPr lang="en-US" sz="1800">
                          <a:solidFill>
                            <a:srgbClr val="000000"/>
                          </a:solidFill>
                          <a:effectLst/>
                        </a:rPr>
                        <a:t> − This operator is used to construct a bag.</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{(Raju, 30), (Mohammad, 45)}</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479433">
                <a:tc>
                  <a:txBody>
                    <a:bodyPr/>
                    <a:lstStyle/>
                    <a:p>
                      <a:pPr algn="ctr" fontAlgn="t"/>
                      <a:r>
                        <a:rPr lang="en-US" sz="1800">
                          <a:effectLst/>
                        </a:rPr>
                        <a:t>[]</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Map constructor operator</a:t>
                      </a:r>
                      <a:r>
                        <a:rPr lang="en-US" sz="1800">
                          <a:solidFill>
                            <a:srgbClr val="000000"/>
                          </a:solidFill>
                          <a:effectLst/>
                        </a:rPr>
                        <a:t> − This operator is used to construct a tuple.</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a:t>
                      </a:r>
                      <a:r>
                        <a:rPr lang="en-US" sz="1800" dirty="0" err="1">
                          <a:effectLst/>
                        </a:rPr>
                        <a:t>name#Raja</a:t>
                      </a:r>
                      <a:r>
                        <a:rPr lang="en-US" sz="1800" dirty="0">
                          <a:effectLst/>
                        </a:rPr>
                        <a:t>, age#30]</a:t>
                      </a:r>
                    </a:p>
                  </a:txBody>
                  <a:tcPr marL="40667" marR="40667" marT="40667" marB="4066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4527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Pig</a:t>
            </a:r>
            <a:r>
              <a:rPr lang="en-US" dirty="0" smtClean="0"/>
              <a:t>?</a:t>
            </a:r>
            <a:endParaRPr lang="en-US" dirty="0"/>
          </a:p>
        </p:txBody>
      </p:sp>
      <p:sp>
        <p:nvSpPr>
          <p:cNvPr id="3" name="Content Placeholder 2"/>
          <p:cNvSpPr>
            <a:spLocks noGrp="1"/>
          </p:cNvSpPr>
          <p:nvPr>
            <p:ph idx="1"/>
          </p:nvPr>
        </p:nvSpPr>
        <p:spPr/>
        <p:txBody>
          <a:bodyPr/>
          <a:lstStyle/>
          <a:p>
            <a:r>
              <a:rPr lang="en-US" dirty="0"/>
              <a:t>Using </a:t>
            </a:r>
            <a:r>
              <a:rPr lang="en-US" b="1" dirty="0"/>
              <a:t>Pig Latin</a:t>
            </a:r>
            <a:r>
              <a:rPr lang="en-US" dirty="0"/>
              <a:t>, programmers can perform </a:t>
            </a:r>
            <a:r>
              <a:rPr lang="en-US" dirty="0" err="1"/>
              <a:t>MapReduce</a:t>
            </a:r>
            <a:r>
              <a:rPr lang="en-US" dirty="0"/>
              <a:t> tasks easily without having to type complex codes in Java</a:t>
            </a:r>
            <a:r>
              <a:rPr lang="en-US" dirty="0" smtClean="0"/>
              <a:t>.</a:t>
            </a:r>
          </a:p>
          <a:p>
            <a:r>
              <a:rPr lang="en-US" dirty="0"/>
              <a:t>Pig Latin is </a:t>
            </a:r>
            <a:r>
              <a:rPr lang="en-US" b="1" dirty="0"/>
              <a:t>SQL-like language</a:t>
            </a:r>
            <a:r>
              <a:rPr lang="en-US" dirty="0"/>
              <a:t> and it is easy to learn Apache Pig when you are familiar with SQL.</a:t>
            </a:r>
          </a:p>
        </p:txBody>
      </p:sp>
    </p:spTree>
    <p:extLst>
      <p:ext uri="{BB962C8B-B14F-4D97-AF65-F5344CB8AC3E}">
        <p14:creationId xmlns:p14="http://schemas.microsoft.com/office/powerpoint/2010/main" val="169515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Latin – Relational </a:t>
            </a:r>
            <a:r>
              <a:rPr lang="en-US" dirty="0" smtClean="0"/>
              <a:t>Operations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2554638"/>
              </p:ext>
            </p:extLst>
          </p:nvPr>
        </p:nvGraphicFramePr>
        <p:xfrm>
          <a:off x="1314450" y="2523014"/>
          <a:ext cx="8561070" cy="2883376"/>
        </p:xfrm>
        <a:graphic>
          <a:graphicData uri="http://schemas.openxmlformats.org/drawingml/2006/table">
            <a:tbl>
              <a:tblPr/>
              <a:tblGrid>
                <a:gridCol w="4280535"/>
                <a:gridCol w="4280535"/>
              </a:tblGrid>
              <a:tr h="535484">
                <a:tc>
                  <a:txBody>
                    <a:bodyPr/>
                    <a:lstStyle/>
                    <a:p>
                      <a:pPr algn="l" fontAlgn="t"/>
                      <a:r>
                        <a:rPr lang="en-US">
                          <a:effectLst/>
                        </a:rPr>
                        <a:t>Operator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35484">
                <a:tc gridSpan="2">
                  <a:txBody>
                    <a:bodyPr/>
                    <a:lstStyle/>
                    <a:p>
                      <a:pPr algn="ctr" fontAlgn="t"/>
                      <a:r>
                        <a:rPr lang="en-US" b="1">
                          <a:effectLst/>
                        </a:rPr>
                        <a:t>Loading and Storing</a:t>
                      </a:r>
                      <a:endParaRPr lang="en-US">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hMerge="1">
                  <a:txBody>
                    <a:bodyPr/>
                    <a:lstStyle/>
                    <a:p>
                      <a:endParaRPr lang="en-US"/>
                    </a:p>
                  </a:txBody>
                  <a:tcPr/>
                </a:tc>
              </a:tr>
              <a:tr h="906204">
                <a:tc>
                  <a:txBody>
                    <a:bodyPr/>
                    <a:lstStyle/>
                    <a:p>
                      <a:pPr fontAlgn="t"/>
                      <a:r>
                        <a:rPr lang="en-US">
                          <a:effectLst/>
                        </a:rPr>
                        <a:t>LOAD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To Load the data from the file system (local/HDFS) into a relation.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06204">
                <a:tc>
                  <a:txBody>
                    <a:bodyPr/>
                    <a:lstStyle/>
                    <a:p>
                      <a:pPr fontAlgn="t"/>
                      <a:r>
                        <a:rPr lang="en-US">
                          <a:effectLst/>
                        </a:rPr>
                        <a:t>STORE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To save a relation to the file system (local/HDFS).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791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02475011"/>
              </p:ext>
            </p:extLst>
          </p:nvPr>
        </p:nvGraphicFramePr>
        <p:xfrm>
          <a:off x="1634490" y="1737359"/>
          <a:ext cx="8446770" cy="3909060"/>
        </p:xfrm>
        <a:graphic>
          <a:graphicData uri="http://schemas.openxmlformats.org/drawingml/2006/table">
            <a:tbl>
              <a:tblPr/>
              <a:tblGrid>
                <a:gridCol w="2528437"/>
                <a:gridCol w="5918333"/>
              </a:tblGrid>
              <a:tr h="781812">
                <a:tc gridSpan="2">
                  <a:txBody>
                    <a:bodyPr/>
                    <a:lstStyle/>
                    <a:p>
                      <a:pPr algn="ctr" fontAlgn="t"/>
                      <a:r>
                        <a:rPr lang="en-US">
                          <a:effectLst/>
                        </a:rPr>
                        <a:t>Filtering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r>
              <a:tr h="781812">
                <a:tc>
                  <a:txBody>
                    <a:bodyPr/>
                    <a:lstStyle/>
                    <a:p>
                      <a:pPr fontAlgn="t"/>
                      <a:r>
                        <a:rPr lang="en-US">
                          <a:effectLst/>
                        </a:rPr>
                        <a:t>FILTER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To remove unwanted rows from a relation.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81812">
                <a:tc>
                  <a:txBody>
                    <a:bodyPr/>
                    <a:lstStyle/>
                    <a:p>
                      <a:pPr fontAlgn="t"/>
                      <a:r>
                        <a:rPr lang="en-US">
                          <a:effectLst/>
                        </a:rPr>
                        <a:t>DISTINCT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To remove duplicate rows from a relation.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81812">
                <a:tc>
                  <a:txBody>
                    <a:bodyPr/>
                    <a:lstStyle/>
                    <a:p>
                      <a:pPr fontAlgn="t"/>
                      <a:r>
                        <a:rPr lang="en-US">
                          <a:effectLst/>
                        </a:rPr>
                        <a:t>FOREACH, GENERATE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To generate data transformations based on columns of data.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81812">
                <a:tc>
                  <a:txBody>
                    <a:bodyPr/>
                    <a:lstStyle/>
                    <a:p>
                      <a:pPr fontAlgn="t"/>
                      <a:r>
                        <a:rPr lang="en-US">
                          <a:effectLst/>
                        </a:rPr>
                        <a:t>STREAM</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To transform a relation using an external program.</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9814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11905424"/>
              </p:ext>
            </p:extLst>
          </p:nvPr>
        </p:nvGraphicFramePr>
        <p:xfrm>
          <a:off x="1405890" y="1223010"/>
          <a:ext cx="8503920" cy="3906044"/>
        </p:xfrm>
        <a:graphic>
          <a:graphicData uri="http://schemas.openxmlformats.org/drawingml/2006/table">
            <a:tbl>
              <a:tblPr/>
              <a:tblGrid>
                <a:gridCol w="4251960"/>
                <a:gridCol w="4251960"/>
              </a:tblGrid>
              <a:tr h="551941">
                <a:tc gridSpan="2">
                  <a:txBody>
                    <a:bodyPr/>
                    <a:lstStyle/>
                    <a:p>
                      <a:pPr algn="ctr" fontAlgn="t"/>
                      <a:r>
                        <a:rPr lang="en-US" dirty="0">
                          <a:effectLst/>
                        </a:rPr>
                        <a:t>Grouping and Joining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r>
              <a:tr h="551941">
                <a:tc>
                  <a:txBody>
                    <a:bodyPr/>
                    <a:lstStyle/>
                    <a:p>
                      <a:pPr fontAlgn="t"/>
                      <a:r>
                        <a:rPr lang="en-US">
                          <a:effectLst/>
                        </a:rPr>
                        <a:t>JOIN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To join two or more relations.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34054">
                <a:tc>
                  <a:txBody>
                    <a:bodyPr/>
                    <a:lstStyle/>
                    <a:p>
                      <a:pPr fontAlgn="t"/>
                      <a:r>
                        <a:rPr lang="en-US">
                          <a:effectLst/>
                        </a:rPr>
                        <a:t>COGROUP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To group the data in two or more relations.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34054">
                <a:tc>
                  <a:txBody>
                    <a:bodyPr/>
                    <a:lstStyle/>
                    <a:p>
                      <a:pPr fontAlgn="t"/>
                      <a:r>
                        <a:rPr lang="en-US">
                          <a:effectLst/>
                        </a:rPr>
                        <a:t>GROUP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To group the data in a single relation.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34054">
                <a:tc>
                  <a:txBody>
                    <a:bodyPr/>
                    <a:lstStyle/>
                    <a:p>
                      <a:pPr fontAlgn="t"/>
                      <a:r>
                        <a:rPr lang="en-US">
                          <a:effectLst/>
                        </a:rPr>
                        <a:t>CROSS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To create the cross product of two or more relations.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45050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46534878"/>
              </p:ext>
            </p:extLst>
          </p:nvPr>
        </p:nvGraphicFramePr>
        <p:xfrm>
          <a:off x="1291590" y="674371"/>
          <a:ext cx="8663940" cy="5502592"/>
        </p:xfrm>
        <a:graphic>
          <a:graphicData uri="http://schemas.openxmlformats.org/drawingml/2006/table">
            <a:tbl>
              <a:tblPr/>
              <a:tblGrid>
                <a:gridCol w="4331970"/>
                <a:gridCol w="4331970"/>
              </a:tblGrid>
              <a:tr h="425796">
                <a:tc gridSpan="2">
                  <a:txBody>
                    <a:bodyPr/>
                    <a:lstStyle/>
                    <a:p>
                      <a:pPr algn="ctr" fontAlgn="t"/>
                      <a:r>
                        <a:rPr lang="en-US" sz="1500">
                          <a:effectLst/>
                        </a:rPr>
                        <a:t>Sorting</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r>
              <a:tr h="1604923">
                <a:tc>
                  <a:txBody>
                    <a:bodyPr/>
                    <a:lstStyle/>
                    <a:p>
                      <a:pPr fontAlgn="t"/>
                      <a:r>
                        <a:rPr lang="en-US" sz="1500">
                          <a:effectLst/>
                        </a:rPr>
                        <a:t>ORDER</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arrange a relation in a sorted order based on one or more fields (ascending or descending).</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015359">
                <a:tc>
                  <a:txBody>
                    <a:bodyPr/>
                    <a:lstStyle/>
                    <a:p>
                      <a:pPr fontAlgn="t"/>
                      <a:r>
                        <a:rPr lang="en-US" sz="1500">
                          <a:effectLst/>
                        </a:rPr>
                        <a:t>LIMIT</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rPr>
                        <a:t>To get a limited number of tuples from a relation.</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25796">
                <a:tc gridSpan="2">
                  <a:txBody>
                    <a:bodyPr/>
                    <a:lstStyle/>
                    <a:p>
                      <a:pPr algn="ctr" fontAlgn="t"/>
                      <a:r>
                        <a:rPr lang="en-US" sz="1500">
                          <a:effectLst/>
                        </a:rPr>
                        <a:t>Combining and Splitting</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r>
              <a:tr h="1015359">
                <a:tc>
                  <a:txBody>
                    <a:bodyPr/>
                    <a:lstStyle/>
                    <a:p>
                      <a:pPr fontAlgn="t"/>
                      <a:r>
                        <a:rPr lang="en-US" sz="1500">
                          <a:effectLst/>
                        </a:rPr>
                        <a:t>UNION</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rPr>
                        <a:t>To combine two or more relations into a single relation.</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015359">
                <a:tc>
                  <a:txBody>
                    <a:bodyPr/>
                    <a:lstStyle/>
                    <a:p>
                      <a:pPr fontAlgn="t"/>
                      <a:r>
                        <a:rPr lang="en-US" sz="1500">
                          <a:effectLst/>
                        </a:rPr>
                        <a:t>SPLIT</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rPr>
                        <a:t>To split a single relation into two or more relations.</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121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60005533"/>
              </p:ext>
            </p:extLst>
          </p:nvPr>
        </p:nvGraphicFramePr>
        <p:xfrm>
          <a:off x="1291590" y="822960"/>
          <a:ext cx="9086850" cy="5396609"/>
        </p:xfrm>
        <a:graphic>
          <a:graphicData uri="http://schemas.openxmlformats.org/drawingml/2006/table">
            <a:tbl>
              <a:tblPr/>
              <a:tblGrid>
                <a:gridCol w="2823210"/>
                <a:gridCol w="6263640"/>
              </a:tblGrid>
              <a:tr h="478694">
                <a:tc gridSpan="2">
                  <a:txBody>
                    <a:bodyPr/>
                    <a:lstStyle/>
                    <a:p>
                      <a:pPr algn="ctr" fontAlgn="t"/>
                      <a:r>
                        <a:rPr lang="en-US" sz="1800">
                          <a:effectLst/>
                        </a:rPr>
                        <a:t>Diagnostic Operators</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r>
              <a:tr h="1146058">
                <a:tc>
                  <a:txBody>
                    <a:bodyPr/>
                    <a:lstStyle/>
                    <a:p>
                      <a:pPr fontAlgn="t"/>
                      <a:r>
                        <a:rPr lang="en-US" sz="1800">
                          <a:effectLst/>
                        </a:rPr>
                        <a:t>DUMP</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To print the contents of a relation on the console.</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812376">
                <a:tc>
                  <a:txBody>
                    <a:bodyPr/>
                    <a:lstStyle/>
                    <a:p>
                      <a:pPr fontAlgn="t"/>
                      <a:r>
                        <a:rPr lang="en-US" sz="1800">
                          <a:effectLst/>
                        </a:rPr>
                        <a:t>DESCRIBE</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To describe the schema of a relation.</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813423">
                <a:tc>
                  <a:txBody>
                    <a:bodyPr/>
                    <a:lstStyle/>
                    <a:p>
                      <a:pPr fontAlgn="t"/>
                      <a:r>
                        <a:rPr lang="en-US" sz="1800">
                          <a:effectLst/>
                        </a:rPr>
                        <a:t>EXPLAIN</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To view the logical, physical, or MapReduce execution plans to compute a relation.</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146058">
                <a:tc>
                  <a:txBody>
                    <a:bodyPr/>
                    <a:lstStyle/>
                    <a:p>
                      <a:pPr fontAlgn="t"/>
                      <a:r>
                        <a:rPr lang="en-US" sz="1800">
                          <a:effectLst/>
                        </a:rPr>
                        <a:t>ILLUSTRATE</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To view the step-by-step execution of a series of statements.</a:t>
                      </a:r>
                    </a:p>
                  </a:txBody>
                  <a:tcPr marL="59607" marR="59607" marT="59607" marB="5960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611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 Vs Hive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3071948"/>
              </p:ext>
            </p:extLst>
          </p:nvPr>
        </p:nvGraphicFramePr>
        <p:xfrm>
          <a:off x="1280157" y="1777465"/>
          <a:ext cx="9224012" cy="3586479"/>
        </p:xfrm>
        <a:graphic>
          <a:graphicData uri="http://schemas.openxmlformats.org/drawingml/2006/table">
            <a:tbl>
              <a:tblPr/>
              <a:tblGrid>
                <a:gridCol w="4612006"/>
                <a:gridCol w="4612006"/>
              </a:tblGrid>
              <a:tr h="299519">
                <a:tc>
                  <a:txBody>
                    <a:bodyPr/>
                    <a:lstStyle/>
                    <a:p>
                      <a:pPr algn="ctr" fontAlgn="t"/>
                      <a:r>
                        <a:rPr lang="en-US" sz="1700">
                          <a:effectLst/>
                        </a:rPr>
                        <a:t>Apache Pig</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effectLst/>
                        </a:rPr>
                        <a:t>Hive</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905664">
                <a:tc>
                  <a:txBody>
                    <a:bodyPr/>
                    <a:lstStyle/>
                    <a:p>
                      <a:pPr fontAlgn="t"/>
                      <a:r>
                        <a:rPr lang="en-US" sz="1700">
                          <a:effectLst/>
                        </a:rPr>
                        <a:t>Apache Pig uses a language called </a:t>
                      </a:r>
                      <a:r>
                        <a:rPr lang="en-US" sz="1700" b="1">
                          <a:effectLst/>
                        </a:rPr>
                        <a:t>Pig Latin</a:t>
                      </a:r>
                      <a:r>
                        <a:rPr lang="en-US" sz="1700">
                          <a:effectLst/>
                        </a:rPr>
                        <a:t>. It was originally created at </a:t>
                      </a:r>
                      <a:r>
                        <a:rPr lang="en-US" sz="1700" b="1">
                          <a:effectLst/>
                        </a:rPr>
                        <a:t>Yahoo</a:t>
                      </a:r>
                      <a:r>
                        <a:rPr lang="en-US" sz="1700">
                          <a:effectLst/>
                        </a:rPr>
                        <a:t>.</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700">
                          <a:effectLst/>
                        </a:rPr>
                        <a:t>Hive uses a language called </a:t>
                      </a:r>
                      <a:r>
                        <a:rPr lang="en-US" sz="1700" b="1">
                          <a:effectLst/>
                        </a:rPr>
                        <a:t>HiveQL</a:t>
                      </a:r>
                      <a:r>
                        <a:rPr lang="en-US" sz="1700">
                          <a:effectLst/>
                        </a:rPr>
                        <a:t>. It was originally created at </a:t>
                      </a:r>
                      <a:r>
                        <a:rPr lang="en-US" sz="1700" b="1">
                          <a:effectLst/>
                        </a:rPr>
                        <a:t>Facebook</a:t>
                      </a:r>
                      <a:r>
                        <a:rPr lang="en-US" sz="1700">
                          <a:effectLst/>
                        </a:rPr>
                        <a:t>.</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98115">
                <a:tc>
                  <a:txBody>
                    <a:bodyPr/>
                    <a:lstStyle/>
                    <a:p>
                      <a:pPr fontAlgn="t"/>
                      <a:r>
                        <a:rPr lang="en-US" sz="1700">
                          <a:effectLst/>
                        </a:rPr>
                        <a:t>Pig Latin is a data flow language.</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700">
                          <a:effectLst/>
                        </a:rPr>
                        <a:t>HiveQL is a query processing language.</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05664">
                <a:tc>
                  <a:txBody>
                    <a:bodyPr/>
                    <a:lstStyle/>
                    <a:p>
                      <a:pPr fontAlgn="t"/>
                      <a:r>
                        <a:rPr lang="en-US" sz="1700">
                          <a:effectLst/>
                        </a:rPr>
                        <a:t>Pig Latin is a procedural language and it fits in pipeline paradigm.</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700">
                          <a:effectLst/>
                        </a:rPr>
                        <a:t>HiveQL is a declarative language.</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05664">
                <a:tc>
                  <a:txBody>
                    <a:bodyPr/>
                    <a:lstStyle/>
                    <a:p>
                      <a:pPr fontAlgn="t"/>
                      <a:r>
                        <a:rPr lang="en-US" sz="1700">
                          <a:effectLst/>
                        </a:rPr>
                        <a:t>Apache Pig can handle structured, unstructured, and semi-structured data.</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700" dirty="0">
                          <a:effectLst/>
                        </a:rPr>
                        <a:t>Hive is mostly for structured data.</a:t>
                      </a:r>
                    </a:p>
                  </a:txBody>
                  <a:tcPr marL="56146" marR="56146" marT="56146" marB="561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220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 – </a:t>
            </a:r>
            <a:r>
              <a:rPr lang="en-US" dirty="0" smtClean="0"/>
              <a:t>History</a:t>
            </a:r>
            <a:endParaRPr lang="en-US" dirty="0"/>
          </a:p>
        </p:txBody>
      </p:sp>
      <p:sp>
        <p:nvSpPr>
          <p:cNvPr id="3" name="Content Placeholder 2"/>
          <p:cNvSpPr>
            <a:spLocks noGrp="1"/>
          </p:cNvSpPr>
          <p:nvPr>
            <p:ph idx="1"/>
          </p:nvPr>
        </p:nvSpPr>
        <p:spPr/>
        <p:txBody>
          <a:bodyPr/>
          <a:lstStyle/>
          <a:p>
            <a:r>
              <a:rPr lang="en-US" dirty="0"/>
              <a:t>In </a:t>
            </a:r>
            <a:r>
              <a:rPr lang="en-US" b="1" dirty="0"/>
              <a:t>2006</a:t>
            </a:r>
            <a:r>
              <a:rPr lang="en-US" dirty="0"/>
              <a:t>, Apache Pig was developed as a research project at Yahoo, especially to create and execute </a:t>
            </a:r>
            <a:r>
              <a:rPr lang="en-US" dirty="0" err="1"/>
              <a:t>MapReduce</a:t>
            </a:r>
            <a:r>
              <a:rPr lang="en-US" dirty="0"/>
              <a:t> jobs on every dataset</a:t>
            </a:r>
            <a:r>
              <a:rPr lang="en-US" dirty="0" smtClean="0"/>
              <a:t>.</a:t>
            </a:r>
          </a:p>
          <a:p>
            <a:r>
              <a:rPr lang="en-US" dirty="0" smtClean="0"/>
              <a:t>In</a:t>
            </a:r>
            <a:r>
              <a:rPr lang="en-US" dirty="0"/>
              <a:t> </a:t>
            </a:r>
            <a:r>
              <a:rPr lang="en-US" b="1" dirty="0"/>
              <a:t>2007</a:t>
            </a:r>
            <a:r>
              <a:rPr lang="en-US" dirty="0"/>
              <a:t>, Apache Pig was open sourced via Apache incubator. In </a:t>
            </a:r>
            <a:r>
              <a:rPr lang="en-US" b="1" dirty="0"/>
              <a:t>2008</a:t>
            </a:r>
            <a:r>
              <a:rPr lang="en-US" dirty="0"/>
              <a:t>, the first release of Apache Pig came out. In </a:t>
            </a:r>
            <a:r>
              <a:rPr lang="en-US" b="1" dirty="0"/>
              <a:t>2010</a:t>
            </a:r>
            <a:r>
              <a:rPr lang="en-US" dirty="0"/>
              <a:t>, Apache Pig graduated as an Apache top-level project.</a:t>
            </a:r>
          </a:p>
        </p:txBody>
      </p:sp>
    </p:spTree>
    <p:extLst>
      <p:ext uri="{BB962C8B-B14F-4D97-AF65-F5344CB8AC3E}">
        <p14:creationId xmlns:p14="http://schemas.microsoft.com/office/powerpoint/2010/main" val="398759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 - </a:t>
            </a:r>
            <a:r>
              <a:rPr lang="en-US" dirty="0" smtClean="0"/>
              <a:t>Architecture</a:t>
            </a:r>
            <a:endParaRPr lang="en-US" dirty="0"/>
          </a:p>
        </p:txBody>
      </p:sp>
      <p:pic>
        <p:nvPicPr>
          <p:cNvPr id="2050" name="Picture 2" descr="Apache Pig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010" y="1690688"/>
            <a:ext cx="5417820" cy="493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77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Latin Data </a:t>
            </a:r>
            <a:r>
              <a:rPr lang="en-US" dirty="0" smtClean="0"/>
              <a:t>Model</a:t>
            </a:r>
            <a:endParaRPr lang="en-US" dirty="0"/>
          </a:p>
        </p:txBody>
      </p:sp>
      <p:pic>
        <p:nvPicPr>
          <p:cNvPr id="3074" name="Picture 2" descr="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850707"/>
            <a:ext cx="7368540" cy="427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37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Latin – Data </a:t>
            </a:r>
            <a:r>
              <a:rPr lang="en-US" dirty="0" smtClean="0"/>
              <a:t>Model</a:t>
            </a:r>
            <a:endParaRPr lang="en-US" dirty="0"/>
          </a:p>
        </p:txBody>
      </p:sp>
      <p:sp>
        <p:nvSpPr>
          <p:cNvPr id="3" name="Content Placeholder 2"/>
          <p:cNvSpPr>
            <a:spLocks noGrp="1"/>
          </p:cNvSpPr>
          <p:nvPr>
            <p:ph idx="1"/>
          </p:nvPr>
        </p:nvSpPr>
        <p:spPr/>
        <p:txBody>
          <a:bodyPr/>
          <a:lstStyle/>
          <a:p>
            <a:r>
              <a:rPr lang="en-US" dirty="0"/>
              <a:t>As discussed in the previous chapters, the data model of Pig is fully nested. A </a:t>
            </a:r>
            <a:r>
              <a:rPr lang="en-US" b="1" dirty="0"/>
              <a:t>Relation</a:t>
            </a:r>
            <a:r>
              <a:rPr lang="en-US" dirty="0"/>
              <a:t> is the outermost structure of the Pig Latin data model. And it is a </a:t>
            </a:r>
            <a:r>
              <a:rPr lang="en-US" b="1" dirty="0"/>
              <a:t>bag</a:t>
            </a:r>
            <a:r>
              <a:rPr lang="en-US" dirty="0"/>
              <a:t> where −</a:t>
            </a:r>
          </a:p>
          <a:p>
            <a:pPr lvl="1"/>
            <a:r>
              <a:rPr lang="en-US" dirty="0"/>
              <a:t>A bag is a collection of tuples.</a:t>
            </a:r>
          </a:p>
          <a:p>
            <a:pPr lvl="1"/>
            <a:r>
              <a:rPr lang="en-US" dirty="0"/>
              <a:t>A tuple is an ordered set of fields.</a:t>
            </a:r>
          </a:p>
          <a:p>
            <a:pPr lvl="1"/>
            <a:r>
              <a:rPr lang="en-US" dirty="0"/>
              <a:t>A field is a piece of data.</a:t>
            </a:r>
          </a:p>
        </p:txBody>
      </p:sp>
    </p:spTree>
    <p:extLst>
      <p:ext uri="{BB962C8B-B14F-4D97-AF65-F5344CB8AC3E}">
        <p14:creationId xmlns:p14="http://schemas.microsoft.com/office/powerpoint/2010/main" val="391477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 - </a:t>
            </a:r>
            <a:r>
              <a:rPr lang="en-US" dirty="0" smtClean="0"/>
              <a:t>Installation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Step 1</a:t>
            </a:r>
          </a:p>
          <a:p>
            <a:pPr marL="0" indent="0">
              <a:buNone/>
            </a:pPr>
            <a:r>
              <a:rPr lang="en-US" dirty="0"/>
              <a:t>	</a:t>
            </a:r>
            <a:r>
              <a:rPr lang="en-US" dirty="0" smtClean="0"/>
              <a:t>$ </a:t>
            </a:r>
            <a:r>
              <a:rPr lang="en-US" dirty="0" err="1" smtClean="0"/>
              <a:t>mkdir</a:t>
            </a:r>
            <a:r>
              <a:rPr lang="en-US" dirty="0" smtClean="0"/>
              <a:t> Pig</a:t>
            </a:r>
          </a:p>
          <a:p>
            <a:r>
              <a:rPr lang="en-US" dirty="0" smtClean="0"/>
              <a:t>Step 2</a:t>
            </a:r>
          </a:p>
          <a:p>
            <a:pPr marL="0" indent="0">
              <a:buNone/>
            </a:pPr>
            <a:r>
              <a:rPr lang="en-US" dirty="0"/>
              <a:t>	</a:t>
            </a:r>
            <a:r>
              <a:rPr lang="en-US" dirty="0" smtClean="0"/>
              <a:t>$ tar </a:t>
            </a:r>
            <a:r>
              <a:rPr lang="en-US" dirty="0" err="1" smtClean="0"/>
              <a:t>zxvf</a:t>
            </a:r>
            <a:r>
              <a:rPr lang="en-US" dirty="0" smtClean="0"/>
              <a:t> pig-0.15.0-src.tar.gz </a:t>
            </a:r>
          </a:p>
          <a:p>
            <a:pPr marL="0" indent="0">
              <a:buNone/>
            </a:pPr>
            <a:r>
              <a:rPr lang="en-US" dirty="0"/>
              <a:t>	</a:t>
            </a:r>
            <a:r>
              <a:rPr lang="en-US" dirty="0" smtClean="0"/>
              <a:t>$ tar </a:t>
            </a:r>
            <a:r>
              <a:rPr lang="en-US" dirty="0" err="1" smtClean="0"/>
              <a:t>zxvf</a:t>
            </a:r>
            <a:r>
              <a:rPr lang="en-US" dirty="0" smtClean="0"/>
              <a:t> pig-0.15.0.tar.gz </a:t>
            </a:r>
          </a:p>
          <a:p>
            <a:r>
              <a:rPr lang="en-US" dirty="0" smtClean="0"/>
              <a:t>Configure Apache Pig</a:t>
            </a:r>
          </a:p>
          <a:p>
            <a:pPr marL="0" indent="0">
              <a:buNone/>
            </a:pPr>
            <a:r>
              <a:rPr lang="en-US" dirty="0"/>
              <a:t>	</a:t>
            </a:r>
            <a:r>
              <a:rPr lang="en-US" dirty="0" smtClean="0"/>
              <a:t>export PIG_HOME = /home/Hadoop/Pig</a:t>
            </a:r>
          </a:p>
          <a:p>
            <a:pPr marL="0" indent="0">
              <a:buNone/>
            </a:pPr>
            <a:r>
              <a:rPr lang="en-US" dirty="0"/>
              <a:t>	</a:t>
            </a:r>
            <a:r>
              <a:rPr lang="en-US" dirty="0" smtClean="0"/>
              <a:t>export PATH  = $PATH:/home/Hadoop/pig/bin</a:t>
            </a:r>
          </a:p>
          <a:p>
            <a:pPr marL="0" indent="0">
              <a:buNone/>
            </a:pPr>
            <a:r>
              <a:rPr lang="en-US" dirty="0"/>
              <a:t>	</a:t>
            </a:r>
            <a:r>
              <a:rPr lang="en-US" dirty="0" smtClean="0"/>
              <a:t>export PIG_CLASSPATH = $HADOOP_HOME/</a:t>
            </a:r>
            <a:r>
              <a:rPr lang="en-US" dirty="0" err="1" smtClean="0"/>
              <a:t>conf</a:t>
            </a:r>
            <a:endParaRPr lang="en-US" dirty="0" smtClean="0"/>
          </a:p>
          <a:p>
            <a:endParaRPr lang="en-US" dirty="0" smtClean="0"/>
          </a:p>
          <a:p>
            <a:r>
              <a:rPr lang="en-US" dirty="0" err="1" smtClean="0"/>
              <a:t>pig.properties</a:t>
            </a:r>
            <a:r>
              <a:rPr lang="en-US" dirty="0" smtClean="0"/>
              <a:t> file</a:t>
            </a:r>
          </a:p>
          <a:p>
            <a:pPr marL="0" indent="0">
              <a:buNone/>
            </a:pPr>
            <a:r>
              <a:rPr lang="en-US" dirty="0"/>
              <a:t>	</a:t>
            </a:r>
            <a:r>
              <a:rPr lang="en-US" dirty="0" smtClean="0"/>
              <a:t>pig -h properties</a:t>
            </a:r>
          </a:p>
          <a:p>
            <a:pPr marL="0" indent="0">
              <a:buNone/>
            </a:pPr>
            <a:r>
              <a:rPr lang="en-US" dirty="0"/>
              <a:t>	</a:t>
            </a:r>
            <a:r>
              <a:rPr lang="en-US" dirty="0" smtClean="0"/>
              <a:t>pig –version</a:t>
            </a:r>
            <a:endParaRPr lang="en-US" dirty="0"/>
          </a:p>
        </p:txBody>
      </p:sp>
    </p:spTree>
    <p:extLst>
      <p:ext uri="{BB962C8B-B14F-4D97-AF65-F5344CB8AC3E}">
        <p14:creationId xmlns:p14="http://schemas.microsoft.com/office/powerpoint/2010/main" val="85549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 Execution </a:t>
            </a:r>
            <a:r>
              <a:rPr lang="en-US" dirty="0" smtClean="0"/>
              <a:t>Modes</a:t>
            </a:r>
            <a:endParaRPr lang="en-US" dirty="0"/>
          </a:p>
        </p:txBody>
      </p:sp>
      <p:sp>
        <p:nvSpPr>
          <p:cNvPr id="3" name="Content Placeholder 2"/>
          <p:cNvSpPr>
            <a:spLocks noGrp="1"/>
          </p:cNvSpPr>
          <p:nvPr>
            <p:ph idx="1"/>
          </p:nvPr>
        </p:nvSpPr>
        <p:spPr/>
        <p:txBody>
          <a:bodyPr/>
          <a:lstStyle/>
          <a:p>
            <a:r>
              <a:rPr lang="en-US" b="1" u="sng" dirty="0"/>
              <a:t>Local </a:t>
            </a:r>
            <a:r>
              <a:rPr lang="en-US" b="1" u="sng" dirty="0" smtClean="0"/>
              <a:t>Mode:</a:t>
            </a:r>
            <a:endParaRPr lang="en-US" b="1" u="sng" dirty="0"/>
          </a:p>
          <a:p>
            <a:pPr lvl="1"/>
            <a:r>
              <a:rPr lang="en-US" dirty="0"/>
              <a:t>In this mode, all the files are installed and run from your local host and local file system. There is no need of Hadoop or HDFS. This mode is generally used for testing purpose.</a:t>
            </a:r>
          </a:p>
          <a:p>
            <a:r>
              <a:rPr lang="en-US" b="1" u="sng" dirty="0" err="1"/>
              <a:t>MapReduce</a:t>
            </a:r>
            <a:r>
              <a:rPr lang="en-US" b="1" u="sng" dirty="0"/>
              <a:t> </a:t>
            </a:r>
            <a:r>
              <a:rPr lang="en-US" b="1" u="sng" dirty="0" smtClean="0"/>
              <a:t>Mode:</a:t>
            </a:r>
            <a:endParaRPr lang="en-US" b="1" u="sng" dirty="0"/>
          </a:p>
          <a:p>
            <a:pPr lvl="1"/>
            <a:r>
              <a:rPr lang="en-US" dirty="0" err="1"/>
              <a:t>MapReduce</a:t>
            </a:r>
            <a:r>
              <a:rPr lang="en-US" dirty="0"/>
              <a:t> mode is where we load or process the data that exists in the Hadoop File System (HDFS) using Apache Pig. In this mode, whenever we execute the Pig Latin statements to process the data, a </a:t>
            </a:r>
            <a:r>
              <a:rPr lang="en-US" dirty="0" err="1"/>
              <a:t>MapReduce</a:t>
            </a:r>
            <a:r>
              <a:rPr lang="en-US" dirty="0"/>
              <a:t> job is invoked in the back-end to perform a particular operation on the data that exists in the HDFS.</a:t>
            </a:r>
          </a:p>
          <a:p>
            <a:endParaRPr lang="en-US" dirty="0"/>
          </a:p>
        </p:txBody>
      </p:sp>
    </p:spTree>
    <p:extLst>
      <p:ext uri="{BB962C8B-B14F-4D97-AF65-F5344CB8AC3E}">
        <p14:creationId xmlns:p14="http://schemas.microsoft.com/office/powerpoint/2010/main" val="3000316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870</Words>
  <Application>Microsoft Office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Apache Pig</vt:lpstr>
      <vt:lpstr>What is Apache Pig?</vt:lpstr>
      <vt:lpstr>Apache Pig Vs Hive </vt:lpstr>
      <vt:lpstr>Apache Pig – History</vt:lpstr>
      <vt:lpstr>Apache Pig - Architecture</vt:lpstr>
      <vt:lpstr>Pig Latin Data Model</vt:lpstr>
      <vt:lpstr>Pig Latin – Data Model</vt:lpstr>
      <vt:lpstr>Apache Pig - Installation</vt:lpstr>
      <vt:lpstr>Apache Pig Execution Modes</vt:lpstr>
      <vt:lpstr>Apache Pig Execution Mechanisms</vt:lpstr>
      <vt:lpstr>Invoking the Grunt Shell</vt:lpstr>
      <vt:lpstr>Pig Latin – Data types</vt:lpstr>
      <vt:lpstr>PowerPoint Presentation</vt:lpstr>
      <vt:lpstr>PowerPoint Presentation</vt:lpstr>
      <vt:lpstr>Pig Latin – Arithmetic Operators</vt:lpstr>
      <vt:lpstr>PowerPoint Presentation</vt:lpstr>
      <vt:lpstr>Pig Latin – Comparison Operators</vt:lpstr>
      <vt:lpstr>PowerPoint Presentation</vt:lpstr>
      <vt:lpstr>Pig Latin – Type Construction Operators</vt:lpstr>
      <vt:lpstr>Pig Latin – Relational Operations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Pig</dc:title>
  <dc:creator>Dinesh Pandiyan</dc:creator>
  <cp:lastModifiedBy>Dinesh Pandiyan</cp:lastModifiedBy>
  <cp:revision>22</cp:revision>
  <dcterms:created xsi:type="dcterms:W3CDTF">2017-05-18T08:41:46Z</dcterms:created>
  <dcterms:modified xsi:type="dcterms:W3CDTF">2017-05-18T11:55:24Z</dcterms:modified>
</cp:coreProperties>
</file>