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1" r:id="rId2"/>
    <p:sldId id="6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AAA84E-E90D-436E-BA9A-036670336A41}">
          <p14:sldIdLst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C6"/>
    <a:srgbClr val="B8E7A1"/>
    <a:srgbClr val="CCFF99"/>
    <a:srgbClr val="FFFF81"/>
    <a:srgbClr val="FFFFCC"/>
    <a:srgbClr val="FFFFFF"/>
    <a:srgbClr val="DDEFEF"/>
    <a:srgbClr val="CAE9C1"/>
    <a:srgbClr val="B6E0CA"/>
    <a:srgbClr val="84C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02"/>
    </p:cViewPr>
  </p:sorterViewPr>
  <p:notesViewPr>
    <p:cSldViewPr snapToGrid="0">
      <p:cViewPr varScale="1">
        <p:scale>
          <a:sx n="52" d="100"/>
          <a:sy n="52" d="100"/>
        </p:scale>
        <p:origin x="28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F43AF-8D5F-416B-8B26-C25E9A0F2DD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DE70-4744-4F07-9326-98297E24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26808-8308-4AD7-A2AE-FB8067456D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D0C9A-C9F1-4720-A17B-26F2CE3F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1999" cy="64604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80878" tIns="152350" rIns="53324" bIns="53324" rtlCol="0" anchor="ctr"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1" y="1524005"/>
            <a:ext cx="10668000" cy="4571999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58583" y="6427899"/>
            <a:ext cx="1367478" cy="393797"/>
          </a:xfrm>
          <a:prstGeom prst="rect">
            <a:avLst/>
          </a:prstGeom>
          <a:ln>
            <a:noFill/>
          </a:ln>
        </p:spPr>
        <p:txBody>
          <a:bodyPr vert="horz" wrap="square" lIns="91436" tIns="91436" rIns="91436" bIns="91436" rtlCol="0" anchor="ctr">
            <a:noAutofit/>
          </a:bodyPr>
          <a:lstStyle/>
          <a:p>
            <a:pPr marL="0" indent="0" algn="l"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| CONFIDENTIAL</a:t>
            </a:r>
            <a:endParaRPr lang="en-US" sz="1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965" y="6476981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36" tIns="91436" rIns="91436" bIns="91436" rtlCol="0" anchor="ctr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81000" y="646044"/>
            <a:ext cx="11430000" cy="0"/>
          </a:xfrm>
          <a:prstGeom prst="line">
            <a:avLst/>
          </a:prstGeom>
          <a:ln>
            <a:gradFill>
              <a:gsLst>
                <a:gs pos="0">
                  <a:srgbClr val="58BFD8"/>
                </a:gs>
                <a:gs pos="100000">
                  <a:srgbClr val="79BE5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10452100" y="6506229"/>
            <a:ext cx="1358894" cy="237137"/>
            <a:chOff x="7015533" y="714347"/>
            <a:chExt cx="3942027" cy="687911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11042" y="714347"/>
              <a:ext cx="1146518" cy="687911"/>
            </a:xfrm>
            <a:prstGeom prst="rect">
              <a:avLst/>
            </a:prstGeom>
          </p:spPr>
        </p:pic>
        <p:pic>
          <p:nvPicPr>
            <p:cNvPr id="20" name="Picture 19" descr="Cognizant_LOG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5533" y="717520"/>
              <a:ext cx="2258154" cy="68473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313" y="972564"/>
              <a:ext cx="190528" cy="190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31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algn="l" defTabSz="816106" rtl="0" eaLnBrk="1" latinLnBrk="0" hangingPunct="1">
        <a:lnSpc>
          <a:spcPct val="90000"/>
        </a:lnSpc>
        <a:spcBef>
          <a:spcPct val="0"/>
        </a:spcBef>
        <a:buNone/>
        <a:defRPr lang="en-US" sz="2400" kern="1200" spc="-44" baseline="0" dirty="0">
          <a:solidFill>
            <a:srgbClr val="505050"/>
          </a:solidFill>
          <a:latin typeface="Arial" charset="0"/>
          <a:ea typeface="Arial" charset="0"/>
          <a:cs typeface="Arial" charset="0"/>
        </a:defRPr>
      </a:lvl1pPr>
    </p:titleStyle>
    <p:bodyStyle>
      <a:lvl1pPr marL="142826" indent="-142826" algn="l" defTabSz="816106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357065" indent="-145802" algn="l" defTabSz="816106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571304" indent="-129932" algn="l" defTabSz="81610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785543" indent="-132906" algn="l" defTabSz="81610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964076" indent="-134892" algn="l" defTabSz="816106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244295" indent="-204026" algn="l" defTabSz="8161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349" indent="-204026" algn="l" defTabSz="8161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403" indent="-204026" algn="l" defTabSz="8161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455" indent="-204026" algn="l" defTabSz="8161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54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06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161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14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68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321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374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428" algn="l" defTabSz="8161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:  AWS Cloud Platforms and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713" y="1041057"/>
            <a:ext cx="11195708" cy="4864443"/>
          </a:xfrm>
          <a:prstGeom prst="rect">
            <a:avLst/>
          </a:prstGeom>
          <a:gradFill>
            <a:gsLst>
              <a:gs pos="0">
                <a:srgbClr val="50B3CF">
                  <a:lumMod val="50000"/>
                </a:srgbClr>
              </a:gs>
              <a:gs pos="52000">
                <a:srgbClr val="37B297"/>
              </a:gs>
              <a:gs pos="100000">
                <a:srgbClr val="6DB33F"/>
              </a:gs>
            </a:gsLst>
            <a:lin ang="0" scaled="0"/>
          </a:gradFill>
          <a:ln>
            <a:solidFill>
              <a:srgbClr val="00728F"/>
            </a:solidFill>
          </a:ln>
        </p:spPr>
        <p:txBody>
          <a:bodyPr wrap="square" lIns="182880" tIns="91440" rIns="45708" numCol="6" spcCol="274320" rtlCol="0">
            <a:noAutofit/>
          </a:bodyPr>
          <a:lstStyle/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Compute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EC2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EC2 Auto Scaling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Elastic Container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Elastic Container Service for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Kubernetes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Elastic Container Registry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Lightsail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Batch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Elastic Beanstalk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Fargate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Lambda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Serverless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Application Repository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Elastic Load Balancing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VMware Cloud on AWS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Storage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2CDF4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Simple Storage Service (S3)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Elastic Block Storage (EBS)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Elastic File System (EFS)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Glacier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Storage Gateway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Snowball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Snowball Edge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Snowmobile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72CDF4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Database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Aurora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RDS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DynamoDB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ElastiCache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Redshift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Neptune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Database Migration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Migration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Migration Hub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Application Discovery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Database Migration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Server Migration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Snowball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Snowball Edge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Snowmobile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Networking &amp; Content Delivery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VPC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CloudFront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Route 53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API Gateway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Direct Connect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Elastic Load Balancing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Developer Tools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CodeStar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CodeCommit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CodeBui1d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CodeDepIoy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CodePipeIine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Cloud9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X-Ray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Tools &amp; SDKs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Management Tools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CloudWatch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Auto Scaling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CloudFormation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CloudTrail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Config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Opsworks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Service Catalog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Systems Manager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Trusted Advisor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Personal Health Dashboard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Command Line Interface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Management Console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Managed Services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Media Services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Elastic Transcoder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Kinesis Video Streams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Elemental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MediaConvert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Elemental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MediaLive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Elemental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Mediapackage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Elemental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MediaStore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Elemental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MediaTaiIor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Machine Learning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SageMaker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Comprehend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Lex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Polly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Rekognition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Machine Learning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Translate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Transcribe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DeepLens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Deep Learning AMIS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Apache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MXNet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on AWS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TensorFIow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on AWS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Analytics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Athena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EMR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CloudSearch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Elasticsearch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Kinesis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Redshift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QuickSight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Data Pipeline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Glue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Security, Identity &amp; Compliance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Identity and Access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Management (IAM)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Cloud Directory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Cognito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GuardDuty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Inspector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Macie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Certificate Manager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CloudHSM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Directory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Key Management Service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Organizations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Single Sign-on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Shield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WAF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Artifact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Mobile Services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Mobile Hub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API Gateway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Pinpoint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AppSync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Device Farm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Mobile SDK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AR &amp; VR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Sumerian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Application Integration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MQ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Simple Queue Service (SQS)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Simple Notification Service (SNS)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AppSync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Step Functions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Customer Engagement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Connect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Pinpoint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Simple Email Service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Business Productivity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Alexa for Business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Chime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WorkDocs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WorkMaiI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Desktop &amp; App Streaming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Workspaces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AppStream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2.0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Internet of Things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IOT Core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FreeRTOS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Greengrass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IOT 1-click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IOT Analytics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IOT Button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IOT Device Defender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IOT Device Management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Game Development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GameLift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Amazon Lumberyard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Software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Marketplace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AWS Cost Management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Cost Explorer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Budgets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Reserved Instance Reporting </a:t>
            </a:r>
          </a:p>
          <a:p>
            <a:pPr marL="0" marR="0" lvl="0" indent="0" defTabSz="609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AWS Cost and Usage Report </a:t>
            </a:r>
          </a:p>
        </p:txBody>
      </p:sp>
    </p:spTree>
    <p:extLst>
      <p:ext uri="{BB962C8B-B14F-4D97-AF65-F5344CB8AC3E}">
        <p14:creationId xmlns:p14="http://schemas.microsoft.com/office/powerpoint/2010/main" val="1623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65098"/>
            <a:ext cx="12191999" cy="646042"/>
          </a:xfrm>
        </p:spPr>
        <p:txBody>
          <a:bodyPr vert="horz" lIns="380878" tIns="152350" rIns="53324" bIns="53324" rtlCol="0" anchor="ctr">
            <a:normAutofit/>
          </a:bodyPr>
          <a:lstStyle/>
          <a:p>
            <a:r>
              <a:rPr lang="en-US" dirty="0"/>
              <a:t>Context :  Microsoft Cloud Platforms and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379344"/>
            <a:ext cx="11543211" cy="5957955"/>
          </a:xfrm>
          <a:prstGeom prst="rect">
            <a:avLst/>
          </a:prstGeom>
          <a:gradFill>
            <a:gsLst>
              <a:gs pos="0">
                <a:srgbClr val="50B3CF">
                  <a:lumMod val="50000"/>
                </a:srgbClr>
              </a:gs>
              <a:gs pos="52000">
                <a:srgbClr val="37B297"/>
              </a:gs>
              <a:gs pos="100000">
                <a:srgbClr val="6DB33F"/>
              </a:gs>
            </a:gsLst>
            <a:lin ang="0" scaled="0"/>
          </a:gradFill>
          <a:ln>
            <a:solidFill>
              <a:srgbClr val="00728F"/>
            </a:solidFill>
          </a:ln>
        </p:spPr>
        <p:txBody>
          <a:bodyPr wrap="none" lIns="182880" tIns="91440" rIns="45708" numCol="5" spcCol="91440" rtlCol="0">
            <a:no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Virtual Machines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Function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Container Instances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Virtual Machine Scale Sets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Cloud Services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SQL Server in Virtual Machines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App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Batch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Service Fabric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Container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Linux Virtual Machines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SAP HANA on Azure Large Instances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609493">
              <a:defRPr/>
            </a:pPr>
            <a:r>
              <a:rPr lang="en-US" sz="1000" b="1" kern="0" dirty="0">
                <a:solidFill>
                  <a:srgbClr val="FFFF00"/>
                </a:solidFill>
                <a:latin typeface="Arial"/>
              </a:rPr>
              <a:t>Networking</a:t>
            </a:r>
          </a:p>
          <a:p>
            <a:pPr lvl="0" defTabSz="609493"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Content Delivery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Network</a:t>
            </a:r>
          </a:p>
          <a:p>
            <a:pPr lvl="0" defTabSz="609493"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Azure DNS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Traffic Manager</a:t>
            </a:r>
          </a:p>
          <a:p>
            <a:pPr lvl="0" defTabSz="609493"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VPN Gateway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</a:t>
            </a: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DDoS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Protection</a:t>
            </a:r>
          </a:p>
          <a:p>
            <a:pPr lvl="0" defTabSz="609493"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ExpressRoute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Virtual Network</a:t>
            </a:r>
          </a:p>
          <a:p>
            <a:pPr lvl="0" defTabSz="609493"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Load Balancer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Application Gateway</a:t>
            </a:r>
          </a:p>
          <a:p>
            <a:pPr lvl="0" defTabSz="609493"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Network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Watcher</a:t>
            </a:r>
            <a:endParaRPr lang="en-US" sz="900" kern="0" baseline="0" dirty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2CDF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Blob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StorSimple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 Data Lake Store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Disk Storage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Queue Storage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Backup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Site Recovery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Storage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Managed Disk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File Storage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kern="0" dirty="0">
              <a:solidFill>
                <a:srgbClr val="72CDF4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srgbClr val="FFFF00"/>
                </a:solidFill>
                <a:latin typeface="Arial"/>
              </a:rPr>
              <a:t>Web &amp; </a:t>
            </a:r>
            <a:r>
              <a:rPr lang="en-US" sz="1000" b="1" kern="0" dirty="0" smtClean="0">
                <a:solidFill>
                  <a:srgbClr val="FFFF00"/>
                </a:solidFill>
                <a:latin typeface="Arial"/>
              </a:rPr>
              <a:t>Mobile Containers</a:t>
            </a:r>
            <a:endParaRPr lang="en-US" sz="1000" b="1" kern="0" dirty="0">
              <a:solidFill>
                <a:srgbClr val="FFFF00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App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Content Delivery Network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Notification Hubs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Logic Apps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Live and On-</a:t>
            </a:r>
            <a:r>
              <a:rPr lang="en-US" sz="900" kern="0" dirty="0" err="1">
                <a:solidFill>
                  <a:prstClr val="white"/>
                </a:solidFill>
                <a:latin typeface="Arial"/>
              </a:rPr>
              <a:t>Deman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d streaming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Content 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Protection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Web Apps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API Apps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API Management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Media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Search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Encoding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Media Player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Media Indexer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Mobile Apps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Media Analytics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72CDF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609493">
              <a:defRPr/>
            </a:pPr>
            <a:r>
              <a:rPr lang="en-US" sz="900" b="1" kern="0" dirty="0" smtClean="0">
                <a:solidFill>
                  <a:srgbClr val="FFFF00"/>
                </a:solidFill>
                <a:latin typeface="Arial"/>
              </a:rPr>
              <a:t>Containers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App Service 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Container Registry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Service Fabric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Batch 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Container Instances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Container Service(AKS)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72CDF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Databases 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SQL  Database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Cosmos DB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SQL Data Warehouse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SQL Server Stretch database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 Database for PostgreSQL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Database Migration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Redis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Cache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Table Storage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Database for MySQL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609493">
              <a:defRPr/>
            </a:pPr>
            <a:r>
              <a:rPr lang="en-US" sz="1000" b="1" kern="0" dirty="0" smtClean="0">
                <a:solidFill>
                  <a:srgbClr val="FFFF00"/>
                </a:solidFill>
                <a:latin typeface="Arial"/>
              </a:rPr>
              <a:t>Big Data &amp; Analytics (Real time &amp; Batch)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HDInsight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Apache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storm 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for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HDInsight</a:t>
            </a:r>
          </a:p>
          <a:p>
            <a:pPr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Apache Spark for Azure HDInsight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</a:t>
            </a:r>
            <a:r>
              <a:rPr lang="en-US" sz="900" kern="0" dirty="0" err="1">
                <a:solidFill>
                  <a:prstClr val="white"/>
                </a:solidFill>
                <a:latin typeface="Arial"/>
              </a:rPr>
              <a:t>Databricks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Event Hubs</a:t>
            </a:r>
          </a:p>
          <a:p>
            <a:pPr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Stream Analytics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Log 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Analytics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Analysis Services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Power BI Embedded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R Server for HDInsight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Data Lake Analytics</a:t>
            </a:r>
          </a:p>
          <a:p>
            <a:pPr defTabSz="609493">
              <a:defRPr/>
            </a:pPr>
            <a:endParaRPr lang="en-US" sz="900" b="1" kern="0" dirty="0" smtClean="0">
              <a:solidFill>
                <a:srgbClr val="FFFF00"/>
              </a:solidFill>
              <a:latin typeface="Arial"/>
            </a:endParaRPr>
          </a:p>
          <a:p>
            <a:pPr defTabSz="609493">
              <a:defRPr/>
            </a:pPr>
            <a:r>
              <a:rPr lang="en-US" sz="900" b="1" kern="0" dirty="0" smtClean="0">
                <a:solidFill>
                  <a:srgbClr val="FFFF00"/>
                </a:solidFill>
                <a:latin typeface="Arial"/>
              </a:rPr>
              <a:t>Machine </a:t>
            </a:r>
            <a:r>
              <a:rPr lang="en-US" sz="900" b="1" kern="0" dirty="0">
                <a:solidFill>
                  <a:srgbClr val="FFFF00"/>
                </a:solidFill>
                <a:latin typeface="Arial"/>
              </a:rPr>
              <a:t>Learning</a:t>
            </a:r>
            <a:endParaRPr lang="en-US" sz="800" kern="0" dirty="0">
              <a:solidFill>
                <a:prstClr val="white"/>
              </a:solidFill>
              <a:latin typeface="Arial"/>
            </a:endParaRPr>
          </a:p>
          <a:p>
            <a:pPr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Microsoft R on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HDInsight/ Spark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Machine Learning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Spark </a:t>
            </a: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MLib</a:t>
            </a: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Machine 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Learning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Services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Machine Learning Workbench</a:t>
            </a:r>
          </a:p>
          <a:p>
            <a:pPr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Machine Learning Studio</a:t>
            </a:r>
          </a:p>
          <a:p>
            <a:pPr lvl="0" defTabSz="609493">
              <a:defRPr/>
            </a:pP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1000" b="1" kern="0" dirty="0" smtClean="0">
                <a:solidFill>
                  <a:srgbClr val="FFFF00"/>
                </a:solidFill>
                <a:latin typeface="Arial"/>
              </a:rPr>
              <a:t>AI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Bot Service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Computer Vision API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Face API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Emotion API</a:t>
            </a:r>
          </a:p>
          <a:p>
            <a:pPr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Custom Vision Service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LUIS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Bing Speech Service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Custom Speech Service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Bing Search Service</a:t>
            </a:r>
          </a:p>
          <a:p>
            <a:pPr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Batch AI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Academic Knowledge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Content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Moderator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Custom Decision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Recommendation Service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Project Knowledge Exploration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Microsoft Genomics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Project Entity Linking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Video Indexer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609493">
              <a:defRPr/>
            </a:pPr>
            <a:r>
              <a:rPr lang="en-US" sz="900" b="1" kern="0" dirty="0" smtClean="0">
                <a:solidFill>
                  <a:srgbClr val="FFFF00"/>
                </a:solidFill>
                <a:latin typeface="Arial"/>
              </a:rPr>
              <a:t>Internet </a:t>
            </a:r>
            <a:r>
              <a:rPr lang="en-US" sz="900" b="1" kern="0" dirty="0">
                <a:solidFill>
                  <a:srgbClr val="FFFF00"/>
                </a:solidFill>
                <a:latin typeface="Arial"/>
              </a:rPr>
              <a:t>of Things 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Cosmos DB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Machine Learning Studio</a:t>
            </a:r>
          </a:p>
          <a:p>
            <a:pPr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Event Hub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Logic Apps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Time Series Insight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IOT Edge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</a:t>
            </a:r>
            <a:r>
              <a:rPr lang="en-US" sz="900" kern="0" dirty="0">
                <a:solidFill>
                  <a:prstClr val="white"/>
                </a:solidFill>
                <a:latin typeface="Arial"/>
              </a:rPr>
              <a:t>IOT Hub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Stream Analytics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Notification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Hub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err="1" smtClean="0">
                <a:solidFill>
                  <a:prstClr val="white"/>
                </a:solidFill>
                <a:latin typeface="Arial"/>
              </a:rPr>
              <a:t>IoT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Suite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Grid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Azure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Location Based Services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defTabSz="609493">
              <a:defRPr/>
            </a:pPr>
            <a:r>
              <a:rPr lang="en-US" sz="1000" b="1" kern="0" dirty="0">
                <a:solidFill>
                  <a:srgbClr val="FFFF00"/>
                </a:solidFill>
                <a:latin typeface="Arial"/>
              </a:rPr>
              <a:t>Integration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Simple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Factory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Data Catalog</a:t>
            </a:r>
          </a:p>
          <a:p>
            <a:pPr lvl="0" defTabSz="609493"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Logic Apps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API Management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Service Bus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SQL Server Stretch Database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Event Grid</a:t>
            </a:r>
          </a:p>
          <a:p>
            <a:pPr lvl="0" defTabSz="609493">
              <a:defRPr/>
            </a:pP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smtClean="0">
                <a:solidFill>
                  <a:srgbClr val="FFFF00"/>
                </a:solidFill>
                <a:latin typeface="Arial"/>
              </a:rPr>
              <a:t>Security </a:t>
            </a:r>
            <a:r>
              <a:rPr lang="en-US" sz="1000" b="1" kern="0" dirty="0">
                <a:solidFill>
                  <a:srgbClr val="FFFF00"/>
                </a:solidFill>
                <a:latin typeface="Arial"/>
              </a:rPr>
              <a:t>&amp; </a:t>
            </a:r>
            <a:r>
              <a:rPr lang="en-US" sz="1000" b="1" kern="0" dirty="0" smtClean="0">
                <a:solidFill>
                  <a:srgbClr val="FFFF00"/>
                </a:solidFill>
                <a:latin typeface="Arial"/>
              </a:rPr>
              <a:t>Identity</a:t>
            </a:r>
          </a:p>
          <a:p>
            <a:pPr lvl="0" defTabSz="609493">
              <a:defRPr/>
            </a:pPr>
            <a:r>
              <a:rPr lang="en-US" sz="1000" kern="0" dirty="0" smtClean="0">
                <a:solidFill>
                  <a:prstClr val="white"/>
                </a:solidFill>
                <a:latin typeface="Arial"/>
              </a:rPr>
              <a:t>Azure </a:t>
            </a:r>
            <a:r>
              <a:rPr lang="en-US" sz="1000" kern="0" dirty="0">
                <a:solidFill>
                  <a:prstClr val="white"/>
                </a:solidFill>
                <a:latin typeface="Arial"/>
              </a:rPr>
              <a:t>Active Directory </a:t>
            </a: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Information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Protection</a:t>
            </a: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Key Vault</a:t>
            </a: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Security Center</a:t>
            </a: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Multi-Factor Authentication</a:t>
            </a: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Active Directory Domain Services</a:t>
            </a: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Azure Active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Directory B2C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R="0" lvl="0" indent="0" defTabSz="6094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kern="0" dirty="0">
              <a:solidFill>
                <a:srgbClr val="FFFF00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Developer Tools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Visual Studio Team Services</a:t>
            </a: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Visual Studio Tools for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AI &amp; Machine Learning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Application Insights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Hockey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App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CLI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PowerShell tools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Python Tools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Docker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Tools</a:t>
            </a:r>
            <a:endParaRPr kumimoji="0" lang="en-US" sz="900" b="0" i="0" u="none" strike="noStrike" kern="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API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Management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DevTest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Labs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Visual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Studio App Centre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Management Tools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Backup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smtClean="0">
                <a:solidFill>
                  <a:prstClr val="white"/>
                </a:solidFill>
                <a:latin typeface="Arial"/>
              </a:rPr>
              <a:t>Application Insight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smtClean="0">
                <a:solidFill>
                  <a:prstClr val="white"/>
                </a:solidFill>
                <a:latin typeface="Arial"/>
              </a:rPr>
              <a:t>Scheduler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Analytics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baseline="0" dirty="0" smtClean="0">
                <a:solidFill>
                  <a:prstClr val="white"/>
                </a:solidFill>
                <a:latin typeface="Arial"/>
              </a:rPr>
              <a:t>Azure Monitor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Protection and Recovery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 and Analytics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Service Health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 Resource Manager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mobile app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Cost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Management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Azure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Migrate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Site Recovery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Azure Advisor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Automation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Traffic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Manager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Security &amp; Compliance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Automation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Control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Network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Watcher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Microsoft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Azure Portal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Cloud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Shell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Policy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prstClr val="white"/>
                </a:solidFill>
                <a:latin typeface="Arial"/>
              </a:rPr>
              <a:t>Azure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Managed Application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609493">
              <a:defRPr/>
            </a:pPr>
            <a:r>
              <a:rPr lang="en-US" sz="900" b="1" kern="0" dirty="0" err="1" smtClean="0">
                <a:solidFill>
                  <a:srgbClr val="FFFF00"/>
                </a:solidFill>
                <a:latin typeface="Arial"/>
              </a:rPr>
              <a:t>DevOps</a:t>
            </a:r>
            <a:endParaRPr lang="en-US" sz="900" b="1" kern="0" dirty="0">
              <a:solidFill>
                <a:srgbClr val="FFFF00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Jenkins</a:t>
            </a:r>
          </a:p>
          <a:p>
            <a:pPr lvl="0" defTabSz="609493">
              <a:defRPr/>
            </a:pPr>
            <a:r>
              <a:rPr lang="en-US" sz="900" b="1" kern="0" dirty="0" smtClean="0">
                <a:solidFill>
                  <a:prstClr val="white"/>
                </a:solidFill>
                <a:latin typeface="Arial"/>
              </a:rPr>
              <a:t>Terraform</a:t>
            </a:r>
            <a:endParaRPr lang="en-US" sz="900" b="1" kern="0" dirty="0" smtClean="0">
              <a:solidFill>
                <a:srgbClr val="FFFF00"/>
              </a:solidFill>
              <a:latin typeface="Arial"/>
            </a:endParaRPr>
          </a:p>
          <a:p>
            <a:pPr lvl="0" defTabSz="609493">
              <a:defRPr/>
            </a:pPr>
            <a:endParaRPr lang="en-US" sz="900" b="1" kern="0" dirty="0">
              <a:solidFill>
                <a:srgbClr val="FFFF00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b="1" kern="0" dirty="0" smtClean="0">
                <a:solidFill>
                  <a:srgbClr val="FFFF00"/>
                </a:solidFill>
                <a:latin typeface="Arial"/>
              </a:rPr>
              <a:t>AR </a:t>
            </a:r>
            <a:r>
              <a:rPr lang="en-US" sz="900" b="1" kern="0" dirty="0">
                <a:solidFill>
                  <a:srgbClr val="FFFF00"/>
                </a:solidFill>
                <a:latin typeface="Arial"/>
              </a:rPr>
              <a:t>&amp; VR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Microsoft </a:t>
            </a: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Hololens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 </a:t>
            </a: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b="1" kern="0" dirty="0" smtClean="0">
                <a:solidFill>
                  <a:srgbClr val="FFFF00"/>
                </a:solidFill>
                <a:latin typeface="Arial"/>
              </a:rPr>
              <a:t>Deep Learning  Framework</a:t>
            </a:r>
            <a:endParaRPr lang="en-US" sz="900" b="1" kern="0" dirty="0">
              <a:solidFill>
                <a:srgbClr val="FFFF00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>
                <a:solidFill>
                  <a:prstClr val="white"/>
                </a:solidFill>
                <a:latin typeface="Arial"/>
              </a:rPr>
              <a:t>Microsoft </a:t>
            </a: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Cognitive Toolkit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Deep Learning VM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AI toolkit for Azure IOT Edge</a:t>
            </a: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Caffe2</a:t>
            </a:r>
          </a:p>
          <a:p>
            <a:pPr lvl="0" defTabSz="609493">
              <a:defRPr/>
            </a:pP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TensorFlow</a:t>
            </a: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Chainer</a:t>
            </a: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MxNet</a:t>
            </a: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r>
              <a:rPr lang="en-US" sz="900" kern="0" dirty="0" smtClean="0">
                <a:solidFill>
                  <a:prstClr val="white"/>
                </a:solidFill>
                <a:latin typeface="Arial"/>
              </a:rPr>
              <a:t>Torch</a:t>
            </a:r>
          </a:p>
          <a:p>
            <a:pPr lvl="0" defTabSz="609493">
              <a:defRPr/>
            </a:pPr>
            <a:r>
              <a:rPr lang="en-US" sz="900" kern="0" dirty="0" err="1" smtClean="0">
                <a:solidFill>
                  <a:prstClr val="white"/>
                </a:solidFill>
                <a:latin typeface="Arial"/>
              </a:rPr>
              <a:t>Scikit</a:t>
            </a:r>
            <a:r>
              <a:rPr lang="en-US" sz="900" kern="0" smtClean="0">
                <a:solidFill>
                  <a:prstClr val="white"/>
                </a:solidFill>
                <a:latin typeface="Arial"/>
              </a:rPr>
              <a:t>-learn</a:t>
            </a:r>
            <a:endParaRPr lang="en-US" sz="900" kern="0" dirty="0" smtClean="0">
              <a:solidFill>
                <a:prstClr val="white"/>
              </a:solidFill>
              <a:latin typeface="Arial"/>
            </a:endParaRPr>
          </a:p>
          <a:p>
            <a:pPr lvl="0" defTabSz="609493">
              <a:defRPr/>
            </a:pPr>
            <a:endParaRPr lang="en-US" sz="900" kern="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Y13 EPG Presentation Template_Internal_16x9_Light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B0F0"/>
      </a:hlink>
      <a:folHlink>
        <a:srgbClr val="00B0F0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38100" tIns="38100" rIns="38100" bIns="38100" numCol="1" spcCol="1270" anchor="t" anchorCtr="0">
        <a:noAutofit/>
      </a:bodyPr>
      <a:lstStyle>
        <a:defPPr algn="l" defTabSz="444500">
          <a:lnSpc>
            <a:spcPct val="90000"/>
          </a:lnSpc>
          <a:spcBef>
            <a:spcPct val="0"/>
          </a:spcBef>
          <a:spcAft>
            <a:spcPct val="35000"/>
          </a:spcAft>
          <a:defRPr sz="1100" b="1" kern="1200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51450</TotalTime>
  <Words>761</Words>
  <Application>Microsoft Office PowerPoint</Application>
  <PresentationFormat>Widescreen</PresentationFormat>
  <Paragraphs>391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1_FY13 EPG Presentation Template_Internal_16x9_Light</vt:lpstr>
      <vt:lpstr>Context :  AWS Cloud Platforms and Services</vt:lpstr>
      <vt:lpstr>Context :  Microsoft Cloud Platforms and Services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M, Anjana (Cognizant)</dc:creator>
  <cp:lastModifiedBy>Nagaraj, Anilkumar (Cognizant)</cp:lastModifiedBy>
  <cp:revision>1802</cp:revision>
  <dcterms:created xsi:type="dcterms:W3CDTF">2017-09-27T16:12:47Z</dcterms:created>
  <dcterms:modified xsi:type="dcterms:W3CDTF">2018-04-03T16:16:52Z</dcterms:modified>
</cp:coreProperties>
</file>