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9"/>
  </p:notesMasterIdLst>
  <p:sldIdLst>
    <p:sldId id="689" r:id="rId5"/>
    <p:sldId id="690" r:id="rId6"/>
    <p:sldId id="691" r:id="rId7"/>
    <p:sldId id="6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abashy" initials="DH" lastIdx="1" clrIdx="0">
    <p:extLst/>
  </p:cmAuthor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527"/>
    <a:srgbClr val="4F81BD"/>
    <a:srgbClr val="FFC1C1"/>
    <a:srgbClr val="FA9496"/>
    <a:srgbClr val="57BEDC"/>
    <a:srgbClr val="FFFBF8"/>
    <a:srgbClr val="C0DEF6"/>
    <a:srgbClr val="50B3CF"/>
    <a:srgbClr val="729ACA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1534" autoAdjust="0"/>
  </p:normalViewPr>
  <p:slideViewPr>
    <p:cSldViewPr snapToGrid="0">
      <p:cViewPr varScale="1">
        <p:scale>
          <a:sx n="67" d="100"/>
          <a:sy n="67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FCA36-9A0C-4646-AC35-26126D2D3DA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E3BAE-78AF-4901-ABA8-2580B79E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77" y="-5299"/>
            <a:ext cx="11278184" cy="607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33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5333" y="530021"/>
            <a:ext cx="11489721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786" y="6375970"/>
            <a:ext cx="587139" cy="433959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8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822499" y="6430904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0" name="Holder 3"/>
          <p:cNvSpPr>
            <a:spLocks noGrp="1"/>
          </p:cNvSpPr>
          <p:nvPr>
            <p:ph type="body" idx="1"/>
          </p:nvPr>
        </p:nvSpPr>
        <p:spPr>
          <a:xfrm>
            <a:off x="236854" y="729642"/>
            <a:ext cx="1172654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666A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546080" y="6504801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200" kern="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/>
              </a:rPr>
              <a:t>© </a:t>
            </a:r>
            <a:r>
              <a:rPr lang="en-US" sz="1200" kern="0" dirty="0" smtClean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/>
              </a:rPr>
              <a:t>2017 </a:t>
            </a:r>
            <a:r>
              <a:rPr lang="en-US" sz="1200" kern="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/>
              </a:rPr>
              <a:t>Cognizant | </a:t>
            </a:r>
            <a:fld id="{B32AB80A-78BA-6B42-BA0D-B44ACF890F5A}" type="slidenum">
              <a:rPr lang="en-US" sz="120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</a:rPr>
              <a:pPr defTabSz="1219170">
                <a:defRPr/>
              </a:pPr>
              <a:t>‹#›</a:t>
            </a:fld>
            <a:r>
              <a:rPr lang="en-US" sz="1200" kern="0" dirty="0">
                <a:solidFill>
                  <a:srgbClr val="141414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/>
              </a:rPr>
              <a:t>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2880" y="6421953"/>
            <a:ext cx="1188720" cy="359847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218959" y="578371"/>
            <a:ext cx="2115403" cy="45720"/>
            <a:chOff x="236854" y="914400"/>
            <a:chExt cx="2115403" cy="45720"/>
          </a:xfrm>
        </p:grpSpPr>
        <p:sp>
          <p:nvSpPr>
            <p:cNvPr id="19" name="Rectangle 18"/>
            <p:cNvSpPr/>
            <p:nvPr/>
          </p:nvSpPr>
          <p:spPr>
            <a:xfrm flipV="1">
              <a:off x="236854" y="914400"/>
              <a:ext cx="704782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32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941528" y="914400"/>
              <a:ext cx="704782" cy="45720"/>
            </a:xfrm>
            <a:prstGeom prst="rect">
              <a:avLst/>
            </a:prstGeom>
            <a:solidFill>
              <a:srgbClr val="26B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32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1645666" y="914400"/>
              <a:ext cx="706591" cy="45720"/>
            </a:xfrm>
            <a:prstGeom prst="rect">
              <a:avLst/>
            </a:prstGeom>
            <a:solidFill>
              <a:srgbClr val="6BB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32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0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2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31775" indent="-231775" algn="l" defTabSz="6238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Parameter Ranking Definitions – Business and Technical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1013"/>
              </p:ext>
            </p:extLst>
          </p:nvPr>
        </p:nvGraphicFramePr>
        <p:xfrm>
          <a:off x="304800" y="732969"/>
          <a:ext cx="11074400" cy="2574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75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Business Parameters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Ranking Definition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(Coverage of Compliance requirements)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Number of compliance requirements and clearances met by the provider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Cloud Hosting Locations (Geographic Footprint)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Presence of hosting locations across various regions/countries globally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Cloud Service Model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(Breadth of Service Offerings)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IaaS, PaaS, SaaS offerings  across vendors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Enterprise Support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(Support provided by Vendor)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Type of support provided along with response time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Service SLA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(Availability of Cloud)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Uptime achieved by the respective vendors 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14448"/>
              </p:ext>
            </p:extLst>
          </p:nvPr>
        </p:nvGraphicFramePr>
        <p:xfrm>
          <a:off x="304800" y="3857169"/>
          <a:ext cx="11074400" cy="24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Technical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Parameters</a:t>
                      </a:r>
                      <a:endParaRPr lang="en-US" sz="1400" b="1" dirty="0"/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Ranking Definition</a:t>
                      </a:r>
                      <a:endParaRPr lang="en-US" sz="1400" b="1" dirty="0"/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Network Capability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(Network Related Components)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Network related Protocols supported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Support for Technology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(HW/SW Compatibility)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Software and Hardware Compatibility offered</a:t>
                      </a:r>
                      <a:r>
                        <a:rPr lang="en-US" sz="1200" b="0" baseline="0" dirty="0" smtClean="0">
                          <a:solidFill>
                            <a:sysClr val="windowText" lastClr="000000"/>
                          </a:solidFill>
                        </a:rPr>
                        <a:t> by cloud vendors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Capacity &amp; Configuration Limits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(Min and Max limits offered)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limitations in the capacity offered. Higher</a:t>
                      </a:r>
                      <a:r>
                        <a:rPr lang="en-US" sz="1200" b="0" baseline="0" dirty="0" smtClean="0">
                          <a:solidFill>
                            <a:sysClr val="windowText" lastClr="000000"/>
                          </a:solidFill>
                        </a:rPr>
                        <a:t> capability gets a better score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Data encryption &amp; Security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(Data Protection)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</a:rPr>
                        <a:t>Encryption levels</a:t>
                      </a:r>
                      <a:r>
                        <a:rPr lang="en-US" sz="1200" b="0" baseline="0" dirty="0" smtClean="0">
                          <a:solidFill>
                            <a:sysClr val="windowText" lastClr="000000"/>
                          </a:solidFill>
                        </a:rPr>
                        <a:t> and data security provided by the vendor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AWS: Azure- High Level  comparison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10" y="712959"/>
            <a:ext cx="5405120" cy="281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70" y="712959"/>
            <a:ext cx="5181600" cy="281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10" y="3656594"/>
            <a:ext cx="5405120" cy="261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70" y="3656594"/>
            <a:ext cx="5181600" cy="261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4170" y="712959"/>
            <a:ext cx="629920" cy="2816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Business  Parameters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490" y="3656594"/>
            <a:ext cx="629920" cy="2617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Technical  </a:t>
            </a:r>
            <a:r>
              <a:rPr lang="en-US" dirty="0">
                <a:solidFill>
                  <a:schemeClr val="tx2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938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AWS: Azure- High Level  comparison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" y="1074057"/>
            <a:ext cx="3797671" cy="44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35" y="1075979"/>
            <a:ext cx="3959679" cy="44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085" y="1049428"/>
            <a:ext cx="3795032" cy="454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AWS: Azure- High Level  comparison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6" y="668909"/>
            <a:ext cx="3681558" cy="531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15" y="668908"/>
            <a:ext cx="3988773" cy="531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53" y="668907"/>
            <a:ext cx="3856490" cy="531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2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C5A951B773114AB06711447FCED956" ma:contentTypeVersion="0" ma:contentTypeDescription="Create a new document." ma:contentTypeScope="" ma:versionID="e080933c681c41f264fc26a1d5a206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7add2705ec72f6a1979fea01bdc3c9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373AE2-98AD-489F-AFB6-4C8C224D1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14E01-D10F-4FFF-B209-98B7E015D3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EAE092-2847-4DEE-8022-56DAE7E2AD9D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21112</TotalTime>
  <Words>185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1_Cognizant_16x9</vt:lpstr>
      <vt:lpstr>Parameter Ranking Definitions – Business and Technical  </vt:lpstr>
      <vt:lpstr>AWS: Azure- High Level  comparison </vt:lpstr>
      <vt:lpstr>AWS: Azure- High Level  comparison </vt:lpstr>
      <vt:lpstr>AWS: Azure- High Level  comparison 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Habashy</dc:creator>
  <cp:lastModifiedBy>Roy, Sandeep-DW (Cognizant)</cp:lastModifiedBy>
  <cp:revision>1013</cp:revision>
  <dcterms:created xsi:type="dcterms:W3CDTF">2016-10-12T14:37:32Z</dcterms:created>
  <dcterms:modified xsi:type="dcterms:W3CDTF">2018-11-28T04:21:49Z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0x010100C5C5A951B773114AB06711447FCED956</vt:lpwstr>
  </property>
  <property fmtid="{D5CDD505-2E9C-101B-9397-08002B2CF9AE}" pid="3" name="IsMyDocuments">
    <vt:bool>true</vt:bool>
  </property>
</Properties>
</file>