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s/slide67.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14" r:id="rId4"/>
    <p:sldId id="261" r:id="rId5"/>
    <p:sldId id="315" r:id="rId6"/>
    <p:sldId id="316" r:id="rId7"/>
    <p:sldId id="317" r:id="rId8"/>
    <p:sldId id="318" r:id="rId9"/>
    <p:sldId id="319" r:id="rId10"/>
    <p:sldId id="320" r:id="rId11"/>
    <p:sldId id="321" r:id="rId12"/>
    <p:sldId id="322" r:id="rId13"/>
    <p:sldId id="323" r:id="rId14"/>
    <p:sldId id="324" r:id="rId15"/>
    <p:sldId id="325" r:id="rId16"/>
    <p:sldId id="326" r:id="rId17"/>
    <p:sldId id="327" r:id="rId18"/>
    <p:sldId id="258" r:id="rId19"/>
    <p:sldId id="260"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9" d="100"/>
          <a:sy n="109" d="100"/>
        </p:scale>
        <p:origin x="-72" y="-32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90500" y="0"/>
            <a:ext cx="12001500" cy="1419225"/>
          </a:xfrm>
          <a:custGeom>
            <a:avLst/>
            <a:gdLst/>
            <a:ahLst/>
            <a:cxnLst/>
            <a:rect l="l" t="t" r="r" b="b"/>
            <a:pathLst>
              <a:path w="12001500" h="1419225">
                <a:moveTo>
                  <a:pt x="0" y="1419225"/>
                </a:moveTo>
                <a:lnTo>
                  <a:pt x="12001500" y="1419225"/>
                </a:lnTo>
                <a:lnTo>
                  <a:pt x="12001500" y="0"/>
                </a:lnTo>
                <a:lnTo>
                  <a:pt x="0" y="0"/>
                </a:lnTo>
                <a:lnTo>
                  <a:pt x="0" y="1419225"/>
                </a:lnTo>
                <a:close/>
              </a:path>
            </a:pathLst>
          </a:custGeom>
          <a:solidFill>
            <a:srgbClr val="DAF3FD"/>
          </a:solidFill>
        </p:spPr>
        <p:txBody>
          <a:bodyPr wrap="square" lIns="0" tIns="0" rIns="0" bIns="0" rtlCol="0"/>
          <a:lstStyle/>
          <a:p>
            <a:endParaRPr/>
          </a:p>
        </p:txBody>
      </p:sp>
      <p:sp>
        <p:nvSpPr>
          <p:cNvPr id="17" name="bg object 17"/>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2" name="Holder 2"/>
          <p:cNvSpPr>
            <a:spLocks noGrp="1"/>
          </p:cNvSpPr>
          <p:nvPr>
            <p:ph type="ctrTitle"/>
          </p:nvPr>
        </p:nvSpPr>
        <p:spPr>
          <a:xfrm>
            <a:off x="916939" y="36702"/>
            <a:ext cx="10358120" cy="1300480"/>
          </a:xfrm>
          <a:prstGeom prst="rect">
            <a:avLst/>
          </a:prstGeom>
        </p:spPr>
        <p:txBody>
          <a:bodyPr wrap="square" lIns="0" tIns="0" rIns="0" bIns="0">
            <a:spAutoFit/>
          </a:bodyPr>
          <a:lstStyle>
            <a:lvl1pPr>
              <a:defRPr sz="44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90500" y="0"/>
            <a:ext cx="12001500" cy="1419225"/>
          </a:xfrm>
          <a:custGeom>
            <a:avLst/>
            <a:gdLst/>
            <a:ahLst/>
            <a:cxnLst/>
            <a:rect l="l" t="t" r="r" b="b"/>
            <a:pathLst>
              <a:path w="12001500" h="1419225">
                <a:moveTo>
                  <a:pt x="0" y="1419225"/>
                </a:moveTo>
                <a:lnTo>
                  <a:pt x="12001500" y="1419225"/>
                </a:lnTo>
                <a:lnTo>
                  <a:pt x="12001500" y="0"/>
                </a:lnTo>
                <a:lnTo>
                  <a:pt x="0" y="0"/>
                </a:lnTo>
                <a:lnTo>
                  <a:pt x="0" y="1419225"/>
                </a:lnTo>
                <a:close/>
              </a:path>
            </a:pathLst>
          </a:custGeom>
          <a:solidFill>
            <a:srgbClr val="DAF3FD"/>
          </a:solidFill>
        </p:spPr>
        <p:txBody>
          <a:bodyPr wrap="square" lIns="0" tIns="0" rIns="0" bIns="0" rtlCol="0"/>
          <a:lstStyle/>
          <a:p>
            <a:endParaRPr/>
          </a:p>
        </p:txBody>
      </p:sp>
      <p:sp>
        <p:nvSpPr>
          <p:cNvPr id="2" name="Holder 2"/>
          <p:cNvSpPr>
            <a:spLocks noGrp="1"/>
          </p:cNvSpPr>
          <p:nvPr>
            <p:ph type="title"/>
          </p:nvPr>
        </p:nvSpPr>
        <p:spPr>
          <a:xfrm>
            <a:off x="916939" y="36702"/>
            <a:ext cx="10358120" cy="1300480"/>
          </a:xfrm>
          <a:prstGeom prst="rect">
            <a:avLst/>
          </a:prstGeom>
        </p:spPr>
        <p:txBody>
          <a:bodyPr wrap="square" lIns="0" tIns="0" rIns="0" bIns="0">
            <a:spAutoFit/>
          </a:bodyPr>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1974850" y="1547875"/>
            <a:ext cx="8528050" cy="39535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0212" y="2514600"/>
            <a:ext cx="6909434" cy="1968500"/>
          </a:xfrm>
          <a:custGeom>
            <a:avLst/>
            <a:gdLst/>
            <a:ahLst/>
            <a:cxnLst/>
            <a:rect l="l" t="t" r="r" b="b"/>
            <a:pathLst>
              <a:path w="6909434" h="1968500">
                <a:moveTo>
                  <a:pt x="0" y="1968500"/>
                </a:moveTo>
                <a:lnTo>
                  <a:pt x="6908863" y="1968500"/>
                </a:lnTo>
                <a:lnTo>
                  <a:pt x="6908863" y="0"/>
                </a:lnTo>
                <a:lnTo>
                  <a:pt x="0" y="0"/>
                </a:lnTo>
                <a:lnTo>
                  <a:pt x="0" y="1968500"/>
                </a:lnTo>
                <a:close/>
              </a:path>
            </a:pathLst>
          </a:custGeom>
          <a:solidFill>
            <a:srgbClr val="DAF3FD"/>
          </a:solidFill>
        </p:spPr>
        <p:txBody>
          <a:bodyPr wrap="square" lIns="0" tIns="0" rIns="0" bIns="0" rtlCol="0"/>
          <a:lstStyle/>
          <a:p>
            <a:endParaRPr/>
          </a:p>
        </p:txBody>
      </p:sp>
      <p:sp>
        <p:nvSpPr>
          <p:cNvPr id="4" name="object 4"/>
          <p:cNvSpPr txBox="1"/>
          <p:nvPr/>
        </p:nvSpPr>
        <p:spPr>
          <a:xfrm>
            <a:off x="826719" y="3094989"/>
            <a:ext cx="4119879" cy="635000"/>
          </a:xfrm>
          <a:prstGeom prst="rect">
            <a:avLst/>
          </a:prstGeom>
        </p:spPr>
        <p:txBody>
          <a:bodyPr vert="horz" wrap="square" lIns="0" tIns="12065" rIns="0" bIns="0" rtlCol="0">
            <a:spAutoFit/>
          </a:bodyPr>
          <a:lstStyle/>
          <a:p>
            <a:pPr marL="12700">
              <a:lnSpc>
                <a:spcPct val="100000"/>
              </a:lnSpc>
              <a:spcBef>
                <a:spcPts val="95"/>
              </a:spcBef>
            </a:pPr>
            <a:r>
              <a:rPr sz="4000" spc="-5" dirty="0">
                <a:solidFill>
                  <a:srgbClr val="044671"/>
                </a:solidFill>
                <a:latin typeface="Arial"/>
                <a:cs typeface="Arial"/>
              </a:rPr>
              <a:t>Introduction to</a:t>
            </a:r>
            <a:r>
              <a:rPr sz="4000" spc="-35" dirty="0">
                <a:solidFill>
                  <a:srgbClr val="044671"/>
                </a:solidFill>
                <a:latin typeface="Arial"/>
                <a:cs typeface="Arial"/>
              </a:rPr>
              <a:t> </a:t>
            </a:r>
            <a:r>
              <a:rPr sz="4000" dirty="0">
                <a:solidFill>
                  <a:srgbClr val="044671"/>
                </a:solidFill>
                <a:latin typeface="Arial"/>
                <a:cs typeface="Arial"/>
              </a:rPr>
              <a:t>IoT</a:t>
            </a:r>
            <a:endParaRPr sz="4000">
              <a:latin typeface="Arial"/>
              <a:cs typeface="Arial"/>
            </a:endParaRPr>
          </a:p>
        </p:txBody>
      </p:sp>
      <p:grpSp>
        <p:nvGrpSpPr>
          <p:cNvPr id="5" name="object 5"/>
          <p:cNvGrpSpPr/>
          <p:nvPr/>
        </p:nvGrpSpPr>
        <p:grpSpPr>
          <a:xfrm>
            <a:off x="0" y="0"/>
            <a:ext cx="12192000" cy="6858000"/>
            <a:chOff x="0" y="0"/>
            <a:chExt cx="12192000" cy="6858000"/>
          </a:xfrm>
        </p:grpSpPr>
        <p:sp>
          <p:nvSpPr>
            <p:cNvPr id="6" name="object 6"/>
            <p:cNvSpPr/>
            <p:nvPr/>
          </p:nvSpPr>
          <p:spPr>
            <a:xfrm>
              <a:off x="0" y="0"/>
              <a:ext cx="430530" cy="6858000"/>
            </a:xfrm>
            <a:custGeom>
              <a:avLst/>
              <a:gdLst/>
              <a:ahLst/>
              <a:cxnLst/>
              <a:rect l="l" t="t" r="r" b="b"/>
              <a:pathLst>
                <a:path w="430530" h="6858000">
                  <a:moveTo>
                    <a:pt x="430212" y="6857998"/>
                  </a:moveTo>
                  <a:lnTo>
                    <a:pt x="430212" y="0"/>
                  </a:lnTo>
                  <a:lnTo>
                    <a:pt x="0" y="0"/>
                  </a:lnTo>
                  <a:lnTo>
                    <a:pt x="0" y="6857998"/>
                  </a:lnTo>
                  <a:lnTo>
                    <a:pt x="430212" y="6857998"/>
                  </a:lnTo>
                  <a:close/>
                </a:path>
              </a:pathLst>
            </a:custGeom>
            <a:solidFill>
              <a:srgbClr val="FDBC09"/>
            </a:solidFill>
          </p:spPr>
          <p:txBody>
            <a:bodyPr wrap="square" lIns="0" tIns="0" rIns="0" bIns="0" rtlCol="0"/>
            <a:lstStyle/>
            <a:p>
              <a:endParaRPr/>
            </a:p>
          </p:txBody>
        </p:sp>
        <p:sp>
          <p:nvSpPr>
            <p:cNvPr id="7" name="object 7"/>
            <p:cNvSpPr/>
            <p:nvPr/>
          </p:nvSpPr>
          <p:spPr>
            <a:xfrm>
              <a:off x="7340600" y="0"/>
              <a:ext cx="4851399" cy="6857998"/>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36702"/>
            <a:ext cx="10358120" cy="677108"/>
          </a:xfrm>
        </p:spPr>
        <p:txBody>
          <a:bodyPr/>
          <a:lstStyle/>
          <a:p>
            <a:r>
              <a:rPr lang="en-US" b="1" dirty="0" smtClean="0"/>
              <a:t>Connectivity:</a:t>
            </a:r>
            <a:endParaRPr lang="en-US" dirty="0"/>
          </a:p>
        </p:txBody>
      </p:sp>
      <p:sp>
        <p:nvSpPr>
          <p:cNvPr id="3" name="Content Placeholder 2"/>
          <p:cNvSpPr>
            <a:spLocks noGrp="1"/>
          </p:cNvSpPr>
          <p:nvPr>
            <p:ph idx="1"/>
          </p:nvPr>
        </p:nvSpPr>
        <p:spPr>
          <a:xfrm>
            <a:off x="1143000" y="1600200"/>
            <a:ext cx="9906000" cy="2154436"/>
          </a:xfrm>
        </p:spPr>
        <p:txBody>
          <a:bodyPr/>
          <a:lstStyle/>
          <a:p>
            <a:pPr>
              <a:buFont typeface="Arial" pitchFamily="34" charset="0"/>
              <a:buChar char="•"/>
            </a:pPr>
            <a:r>
              <a:rPr lang="en-US" sz="2800" dirty="0" smtClean="0"/>
              <a:t>All the collected data is sent to a cloud infrastructure. </a:t>
            </a:r>
          </a:p>
          <a:p>
            <a:pPr>
              <a:buFont typeface="Arial" pitchFamily="34" charset="0"/>
              <a:buChar char="•"/>
            </a:pPr>
            <a:r>
              <a:rPr lang="en-US" sz="2800" dirty="0" smtClean="0"/>
              <a:t>The sensors should be connected to the cloud using various mediums of communications.</a:t>
            </a:r>
          </a:p>
          <a:p>
            <a:pPr>
              <a:buFont typeface="Arial" pitchFamily="34" charset="0"/>
              <a:buChar char="•"/>
            </a:pPr>
            <a:r>
              <a:rPr lang="en-US" sz="2800" dirty="0" smtClean="0"/>
              <a:t> These communication mediums include mobile or satellite networks, Bluetooth, WI-FI, WAN, etc.</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36702"/>
            <a:ext cx="10358120" cy="677108"/>
          </a:xfrm>
        </p:spPr>
        <p:txBody>
          <a:bodyPr/>
          <a:lstStyle/>
          <a:p>
            <a:r>
              <a:rPr lang="en-US" b="1" dirty="0" smtClean="0"/>
              <a:t>Data Processing:</a:t>
            </a:r>
            <a:endParaRPr lang="en-US" dirty="0"/>
          </a:p>
        </p:txBody>
      </p:sp>
      <p:sp>
        <p:nvSpPr>
          <p:cNvPr id="3" name="Content Placeholder 2"/>
          <p:cNvSpPr>
            <a:spLocks noGrp="1"/>
          </p:cNvSpPr>
          <p:nvPr>
            <p:ph idx="1"/>
          </p:nvPr>
        </p:nvSpPr>
        <p:spPr>
          <a:xfrm>
            <a:off x="990600" y="1547875"/>
            <a:ext cx="9512300" cy="3953510"/>
          </a:xfrm>
        </p:spPr>
        <p:txBody>
          <a:bodyPr>
            <a:normAutofit/>
          </a:bodyPr>
          <a:lstStyle/>
          <a:p>
            <a:pPr>
              <a:buFont typeface="Arial" pitchFamily="34" charset="0"/>
              <a:buChar char="•"/>
            </a:pPr>
            <a:r>
              <a:rPr lang="en-US" sz="2800" dirty="0" smtClean="0"/>
              <a:t>Once that data is collected, and it gets to the cloud, the software performs processing on the gathered data. </a:t>
            </a:r>
          </a:p>
          <a:p>
            <a:pPr>
              <a:buFont typeface="Arial" pitchFamily="34" charset="0"/>
              <a:buChar char="•"/>
            </a:pPr>
            <a:r>
              <a:rPr lang="en-US" sz="2800" dirty="0" smtClean="0"/>
              <a:t>This process can be just checking the temperature, reading on devices like AC or heaters. </a:t>
            </a:r>
          </a:p>
          <a:p>
            <a:pPr>
              <a:buFont typeface="Arial" pitchFamily="34" charset="0"/>
              <a:buChar char="•"/>
            </a:pPr>
            <a:r>
              <a:rPr lang="en-US" sz="2800" dirty="0" smtClean="0"/>
              <a:t>However, it can sometimes also be very complex like identifying objects, using computer vision on video.</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36702"/>
            <a:ext cx="10358120" cy="677108"/>
          </a:xfrm>
        </p:spPr>
        <p:txBody>
          <a:bodyPr/>
          <a:lstStyle/>
          <a:p>
            <a:r>
              <a:rPr lang="en-US" b="1" dirty="0" smtClean="0"/>
              <a:t>User Interface:</a:t>
            </a:r>
            <a:endParaRPr lang="en-US" dirty="0"/>
          </a:p>
        </p:txBody>
      </p:sp>
      <p:sp>
        <p:nvSpPr>
          <p:cNvPr id="3" name="Content Placeholder 2"/>
          <p:cNvSpPr>
            <a:spLocks noGrp="1"/>
          </p:cNvSpPr>
          <p:nvPr>
            <p:ph idx="1"/>
          </p:nvPr>
        </p:nvSpPr>
        <p:spPr>
          <a:xfrm>
            <a:off x="762000" y="1547875"/>
            <a:ext cx="9740900" cy="3953510"/>
          </a:xfrm>
        </p:spPr>
        <p:txBody>
          <a:bodyPr>
            <a:noAutofit/>
          </a:bodyPr>
          <a:lstStyle/>
          <a:p>
            <a:pPr algn="just">
              <a:buFont typeface="Arial" pitchFamily="34" charset="0"/>
              <a:buChar char="•"/>
            </a:pPr>
            <a:r>
              <a:rPr lang="en-US" sz="2400" dirty="0" smtClean="0"/>
              <a:t>The information needs to be available to the end-user in some way which can be achieved by triggering alarms on their phones or sending them notification through email or text message. </a:t>
            </a:r>
          </a:p>
          <a:p>
            <a:pPr algn="just">
              <a:buFont typeface="Arial" pitchFamily="34" charset="0"/>
              <a:buChar char="•"/>
            </a:pPr>
            <a:r>
              <a:rPr lang="en-US" sz="2400" dirty="0" smtClean="0"/>
              <a:t>The user sometimes might need an interface which actively checks their IOT system.</a:t>
            </a:r>
          </a:p>
          <a:p>
            <a:pPr algn="just">
              <a:buFont typeface="Arial" pitchFamily="34" charset="0"/>
              <a:buChar char="•"/>
            </a:pPr>
            <a:r>
              <a:rPr lang="en-US" sz="2400" dirty="0" smtClean="0"/>
              <a:t> For example, the user has a camera installed in his home. He wants to access video recording and all the feeds with the help of a web server.</a:t>
            </a:r>
          </a:p>
          <a:p>
            <a:pPr algn="just">
              <a:buFont typeface="Arial" pitchFamily="34" charset="0"/>
              <a:buChar char="•"/>
            </a:pPr>
            <a:r>
              <a:rPr lang="en-US" sz="2400" dirty="0" smtClean="0"/>
              <a:t>However, it's not always one-way communication. Depending on the </a:t>
            </a:r>
            <a:r>
              <a:rPr lang="en-US" sz="2400" dirty="0" err="1" smtClean="0"/>
              <a:t>IoT</a:t>
            </a:r>
            <a:r>
              <a:rPr lang="en-US" sz="2400" dirty="0" smtClean="0"/>
              <a:t> application and complexity of the system, the user may also be able to perform an action which may create cascading effects.</a:t>
            </a:r>
          </a:p>
          <a:p>
            <a:pPr algn="just">
              <a:buFont typeface="Arial" pitchFamily="34" charset="0"/>
              <a:buChar char="•"/>
            </a:pPr>
            <a:r>
              <a:rPr lang="en-US" sz="2400" dirty="0" smtClean="0"/>
              <a:t>For example, if a user detects any changes in the temperature of the refrigerator, with the help of IOT technology the user should able to adjust the temperature with the help of their mobile phone.</a:t>
            </a:r>
          </a:p>
          <a:p>
            <a:pPr algn="just">
              <a:buFont typeface="Arial" pitchFamily="34" charset="0"/>
              <a:buChar char="•"/>
            </a:pP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10358120" cy="1300480"/>
          </a:xfrm>
        </p:spPr>
        <p:txBody>
          <a:bodyPr>
            <a:normAutofit fontScale="90000"/>
          </a:bodyPr>
          <a:lstStyle/>
          <a:p>
            <a:r>
              <a:rPr lang="en-US" b="1" dirty="0" smtClean="0"/>
              <a:t>Challenges of </a:t>
            </a:r>
            <a:r>
              <a:rPr lang="en-US" b="1" dirty="0" err="1" smtClean="0"/>
              <a:t>IoT</a:t>
            </a:r>
            <a:r>
              <a:rPr lang="en-US" b="1" dirty="0" smtClean="0"/>
              <a:t/>
            </a:r>
            <a:br>
              <a:rPr lang="en-US" b="1" dirty="0" smtClean="0"/>
            </a:br>
            <a:endParaRPr lang="en-US" dirty="0"/>
          </a:p>
        </p:txBody>
      </p:sp>
      <p:sp>
        <p:nvSpPr>
          <p:cNvPr id="3" name="Content Placeholder 2"/>
          <p:cNvSpPr>
            <a:spLocks noGrp="1"/>
          </p:cNvSpPr>
          <p:nvPr>
            <p:ph idx="1"/>
          </p:nvPr>
        </p:nvSpPr>
        <p:spPr>
          <a:xfrm>
            <a:off x="1219200" y="1547875"/>
            <a:ext cx="9283700" cy="3953510"/>
          </a:xfrm>
        </p:spPr>
        <p:txBody>
          <a:bodyPr>
            <a:normAutofit/>
          </a:bodyPr>
          <a:lstStyle/>
          <a:p>
            <a:pPr>
              <a:buFont typeface="Arial" pitchFamily="34" charset="0"/>
              <a:buChar char="•"/>
            </a:pPr>
            <a:r>
              <a:rPr lang="en-US" sz="2800" dirty="0" smtClean="0"/>
              <a:t>At present </a:t>
            </a:r>
            <a:r>
              <a:rPr lang="en-US" sz="2800" dirty="0" err="1" smtClean="0"/>
              <a:t>IoT</a:t>
            </a:r>
            <a:r>
              <a:rPr lang="en-US" sz="2800" dirty="0" smtClean="0"/>
              <a:t> is faced with many challenges, such as:</a:t>
            </a:r>
          </a:p>
          <a:p>
            <a:pPr>
              <a:buFont typeface="Arial" pitchFamily="34" charset="0"/>
              <a:buChar char="•"/>
            </a:pPr>
            <a:r>
              <a:rPr lang="en-US" sz="2800" dirty="0" smtClean="0"/>
              <a:t>Insufficient testing and updating</a:t>
            </a:r>
          </a:p>
          <a:p>
            <a:pPr>
              <a:buFont typeface="Arial" pitchFamily="34" charset="0"/>
              <a:buChar char="•"/>
            </a:pPr>
            <a:r>
              <a:rPr lang="en-US" sz="2800" dirty="0" smtClean="0"/>
              <a:t>Concern regarding data security and privacy</a:t>
            </a:r>
          </a:p>
          <a:p>
            <a:pPr>
              <a:buFont typeface="Arial" pitchFamily="34" charset="0"/>
              <a:buChar char="•"/>
            </a:pPr>
            <a:r>
              <a:rPr lang="en-US" sz="2800" dirty="0" smtClean="0"/>
              <a:t>Software complexity</a:t>
            </a:r>
          </a:p>
          <a:p>
            <a:pPr>
              <a:buFont typeface="Arial" pitchFamily="34" charset="0"/>
              <a:buChar char="•"/>
            </a:pPr>
            <a:r>
              <a:rPr lang="en-US" sz="2800" dirty="0" smtClean="0"/>
              <a:t>Data volumes and interpretation</a:t>
            </a:r>
          </a:p>
          <a:p>
            <a:pPr>
              <a:buFont typeface="Arial" pitchFamily="34" charset="0"/>
              <a:buChar char="•"/>
            </a:pPr>
            <a:r>
              <a:rPr lang="en-US" sz="2800" dirty="0" smtClean="0"/>
              <a:t>Integration with AI and automation</a:t>
            </a:r>
          </a:p>
          <a:p>
            <a:pPr>
              <a:buFont typeface="Arial" pitchFamily="34" charset="0"/>
              <a:buChar char="•"/>
            </a:pPr>
            <a:r>
              <a:rPr lang="en-US" sz="2800" dirty="0" smtClean="0"/>
              <a:t>Devices require a constant power supply which is difficult</a:t>
            </a:r>
          </a:p>
          <a:p>
            <a:pPr>
              <a:buFont typeface="Arial" pitchFamily="34" charset="0"/>
              <a:buChar char="•"/>
            </a:pPr>
            <a:r>
              <a:rPr lang="en-US" sz="2800" dirty="0" smtClean="0"/>
              <a:t>Interaction and short-range communication</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descr="https://www.guru99.com/images/1/021519_0814_InternetofT4.png"/>
          <p:cNvSpPr>
            <a:spLocks noChangeAspect="1" noChangeArrowheads="1"/>
          </p:cNvSpPr>
          <p:nvPr/>
        </p:nvSpPr>
        <p:spPr bwMode="auto">
          <a:xfrm>
            <a:off x="207433" y="-144463"/>
            <a:ext cx="4064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iot.png"/>
          <p:cNvPicPr>
            <a:picLocks noChangeAspect="1"/>
          </p:cNvPicPr>
          <p:nvPr/>
        </p:nvPicPr>
        <p:blipFill>
          <a:blip r:embed="rId2"/>
          <a:stretch>
            <a:fillRect/>
          </a:stretch>
        </p:blipFill>
        <p:spPr>
          <a:xfrm>
            <a:off x="1828800" y="1676400"/>
            <a:ext cx="8919148" cy="4419600"/>
          </a:xfrm>
          <a:prstGeom prst="rect">
            <a:avLst/>
          </a:prstGeom>
        </p:spPr>
      </p:pic>
      <p:sp>
        <p:nvSpPr>
          <p:cNvPr id="8" name="Rectangle 7"/>
          <p:cNvSpPr/>
          <p:nvPr/>
        </p:nvSpPr>
        <p:spPr>
          <a:xfrm>
            <a:off x="3733800" y="457200"/>
            <a:ext cx="5080000" cy="523220"/>
          </a:xfrm>
          <a:prstGeom prst="rect">
            <a:avLst/>
          </a:prstGeom>
        </p:spPr>
        <p:txBody>
          <a:bodyPr wrap="square">
            <a:spAutoFit/>
          </a:bodyPr>
          <a:lstStyle/>
          <a:p>
            <a:r>
              <a:rPr lang="en-US" sz="2800" b="1" dirty="0" smtClean="0"/>
              <a:t>Advantages of </a:t>
            </a:r>
            <a:r>
              <a:rPr lang="en-US" sz="2800" b="1" dirty="0" err="1" smtClean="0"/>
              <a:t>IoT</a:t>
            </a:r>
            <a:endParaRPr lang="en-US" sz="2800" b="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808038"/>
          </a:xfrm>
        </p:spPr>
        <p:txBody>
          <a:bodyPr>
            <a:normAutofit fontScale="90000"/>
          </a:bodyPr>
          <a:lstStyle/>
          <a:p>
            <a:r>
              <a:rPr lang="en-US" sz="3700" dirty="0" smtClean="0"/>
              <a:t>Key benefits of </a:t>
            </a:r>
            <a:r>
              <a:rPr lang="en-US" sz="3700" dirty="0" err="1" smtClean="0"/>
              <a:t>IoT</a:t>
            </a:r>
            <a:r>
              <a:rPr lang="en-US" sz="3700" dirty="0" smtClean="0"/>
              <a:t> technology are as follows:</a:t>
            </a:r>
            <a:r>
              <a:rPr lang="en-US" dirty="0" smtClean="0"/>
              <a:t/>
            </a:r>
            <a:br>
              <a:rPr lang="en-US" dirty="0" smtClean="0"/>
            </a:br>
            <a:endParaRPr lang="en-US" dirty="0"/>
          </a:p>
        </p:txBody>
      </p:sp>
      <p:sp>
        <p:nvSpPr>
          <p:cNvPr id="3" name="Content Placeholder 2"/>
          <p:cNvSpPr>
            <a:spLocks noGrp="1"/>
          </p:cNvSpPr>
          <p:nvPr>
            <p:ph idx="1"/>
          </p:nvPr>
        </p:nvSpPr>
        <p:spPr>
          <a:xfrm>
            <a:off x="609600" y="1676400"/>
            <a:ext cx="10972800" cy="4906963"/>
          </a:xfrm>
        </p:spPr>
        <p:txBody>
          <a:bodyPr>
            <a:normAutofit/>
          </a:bodyPr>
          <a:lstStyle/>
          <a:p>
            <a:r>
              <a:rPr lang="en-US" sz="2400" b="1" dirty="0" smtClean="0"/>
              <a:t>Technical Optimization:</a:t>
            </a:r>
            <a:r>
              <a:rPr lang="en-US" sz="2400" dirty="0" smtClean="0"/>
              <a:t> </a:t>
            </a:r>
            <a:r>
              <a:rPr lang="en-US" sz="2400" dirty="0" err="1" smtClean="0"/>
              <a:t>IoT</a:t>
            </a:r>
            <a:r>
              <a:rPr lang="en-US" sz="2400" dirty="0" smtClean="0"/>
              <a:t> technology helps a lot in improving technologies and making them better. Example, with </a:t>
            </a:r>
            <a:r>
              <a:rPr lang="en-US" sz="2400" dirty="0" err="1" smtClean="0"/>
              <a:t>IoT</a:t>
            </a:r>
            <a:r>
              <a:rPr lang="en-US" sz="2400" dirty="0" smtClean="0"/>
              <a:t>, a manufacturer is able to collect data from various car sensors. The manufacturer analyzes them to improve its design and make them more efficient.</a:t>
            </a:r>
          </a:p>
          <a:p>
            <a:r>
              <a:rPr lang="en-US" sz="2400" b="1" dirty="0" smtClean="0"/>
              <a:t>Improved Data Collection:</a:t>
            </a:r>
            <a:r>
              <a:rPr lang="en-US" sz="2400" dirty="0" smtClean="0"/>
              <a:t> Traditional data collection has its limitations and its design for passive use. </a:t>
            </a:r>
            <a:r>
              <a:rPr lang="en-US" sz="2400" dirty="0" err="1" smtClean="0"/>
              <a:t>IoT</a:t>
            </a:r>
            <a:r>
              <a:rPr lang="en-US" sz="2400" dirty="0" smtClean="0"/>
              <a:t> facilitates immediate action on data.</a:t>
            </a:r>
          </a:p>
          <a:p>
            <a:r>
              <a:rPr lang="en-US" sz="2400" b="1" dirty="0" smtClean="0"/>
              <a:t>Reduced Waste:</a:t>
            </a:r>
            <a:r>
              <a:rPr lang="en-US" sz="2400" dirty="0" smtClean="0"/>
              <a:t> </a:t>
            </a:r>
            <a:r>
              <a:rPr lang="en-US" sz="2400" dirty="0" err="1" smtClean="0"/>
              <a:t>IoT</a:t>
            </a:r>
            <a:r>
              <a:rPr lang="en-US" sz="2400" dirty="0" smtClean="0"/>
              <a:t> offers real-time information leading to effective decision making &amp; management of resources. For example, if a manufacturer finds an issue in multiple car engines, he can track the manufacturing plan of those engines and solves this issue with the manufacturing belt.</a:t>
            </a:r>
          </a:p>
          <a:p>
            <a:r>
              <a:rPr lang="en-US" sz="2400" b="1" dirty="0" smtClean="0"/>
              <a:t>Improved Customer Engagement:</a:t>
            </a:r>
            <a:r>
              <a:rPr lang="en-US" sz="2400" dirty="0" smtClean="0"/>
              <a:t> </a:t>
            </a:r>
            <a:r>
              <a:rPr lang="en-US" sz="2400" dirty="0" err="1" smtClean="0"/>
              <a:t>IoT</a:t>
            </a:r>
            <a:r>
              <a:rPr lang="en-US" sz="2400" dirty="0" smtClean="0"/>
              <a:t> allows you to improve customer experience by detecting problems and improving the process.</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10358120" cy="1300480"/>
          </a:xfrm>
        </p:spPr>
        <p:txBody>
          <a:bodyPr>
            <a:normAutofit fontScale="90000"/>
          </a:bodyPr>
          <a:lstStyle/>
          <a:p>
            <a:r>
              <a:rPr lang="en-US" b="1" dirty="0" smtClean="0"/>
              <a:t>Disadvantages IOT</a:t>
            </a:r>
            <a:br>
              <a:rPr lang="en-US" b="1" dirty="0" smtClean="0"/>
            </a:br>
            <a:endParaRPr lang="en-US" dirty="0"/>
          </a:p>
        </p:txBody>
      </p:sp>
      <p:sp>
        <p:nvSpPr>
          <p:cNvPr id="3" name="Content Placeholder 2"/>
          <p:cNvSpPr>
            <a:spLocks noGrp="1"/>
          </p:cNvSpPr>
          <p:nvPr>
            <p:ph idx="1"/>
          </p:nvPr>
        </p:nvSpPr>
        <p:spPr>
          <a:xfrm>
            <a:off x="685800" y="1676400"/>
            <a:ext cx="10972800" cy="5059363"/>
          </a:xfrm>
        </p:spPr>
        <p:txBody>
          <a:bodyPr>
            <a:noAutofit/>
          </a:bodyPr>
          <a:lstStyle/>
          <a:p>
            <a:r>
              <a:rPr lang="en-US" sz="2400" b="1" dirty="0" smtClean="0"/>
              <a:t>Security: </a:t>
            </a:r>
            <a:r>
              <a:rPr lang="en-US" sz="2400" dirty="0" err="1" smtClean="0"/>
              <a:t>IoT</a:t>
            </a:r>
            <a:r>
              <a:rPr lang="en-US" sz="2400" dirty="0" smtClean="0"/>
              <a:t> technology creates an ecosystem of connected devices. However, during this process, the system may offer little authentication control despite sufficient security measures.</a:t>
            </a:r>
          </a:p>
          <a:p>
            <a:r>
              <a:rPr lang="en-US" sz="2400" b="1" dirty="0" smtClean="0"/>
              <a:t>Privacy:</a:t>
            </a:r>
            <a:r>
              <a:rPr lang="en-US" sz="2400" dirty="0" smtClean="0"/>
              <a:t> The use of IOT, exposes a substantial amount of personal data, in extreme detail, without the user's active participation. This creates lots of privacy issues.</a:t>
            </a:r>
          </a:p>
          <a:p>
            <a:r>
              <a:rPr lang="en-US" sz="2400" b="1" dirty="0" smtClean="0"/>
              <a:t>Flexibility:</a:t>
            </a:r>
            <a:r>
              <a:rPr lang="en-US" sz="2400" dirty="0" smtClean="0"/>
              <a:t> There is a huge concern regarding the flexibility of an </a:t>
            </a:r>
            <a:r>
              <a:rPr lang="en-US" sz="2400" dirty="0" err="1" smtClean="0"/>
              <a:t>IoT</a:t>
            </a:r>
            <a:r>
              <a:rPr lang="en-US" sz="2400" dirty="0" smtClean="0"/>
              <a:t> system. It is mainly regarding integrating with another system as there are many diverse systems involved in the process.</a:t>
            </a:r>
          </a:p>
          <a:p>
            <a:r>
              <a:rPr lang="en-US" sz="2400" b="1" dirty="0" smtClean="0"/>
              <a:t>Complexity:</a:t>
            </a:r>
            <a:r>
              <a:rPr lang="en-US" sz="2400" dirty="0" smtClean="0"/>
              <a:t> The design of the IOT system is also quite complicated. Moreover, it's deployment and maintenance also not very easy.</a:t>
            </a:r>
          </a:p>
          <a:p>
            <a:r>
              <a:rPr lang="en-US" sz="2400" b="1" dirty="0" smtClean="0"/>
              <a:t>Compliance:</a:t>
            </a:r>
            <a:r>
              <a:rPr lang="en-US" sz="2400" dirty="0" smtClean="0"/>
              <a:t> IOT has its own set of rules and regulations. However, because of its complexity, the task of compliance is quite challenging.</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10358120" cy="1300480"/>
          </a:xfrm>
        </p:spPr>
        <p:txBody>
          <a:bodyPr>
            <a:normAutofit fontScale="90000"/>
          </a:bodyPr>
          <a:lstStyle/>
          <a:p>
            <a:r>
              <a:rPr lang="en-US" b="1" dirty="0" smtClean="0"/>
              <a:t>IOT Best Practices</a:t>
            </a:r>
            <a:br>
              <a:rPr lang="en-US" b="1" dirty="0" smtClean="0"/>
            </a:br>
            <a:endParaRPr lang="en-US" dirty="0"/>
          </a:p>
        </p:txBody>
      </p:sp>
      <p:sp>
        <p:nvSpPr>
          <p:cNvPr id="3" name="Content Placeholder 2"/>
          <p:cNvSpPr>
            <a:spLocks noGrp="1"/>
          </p:cNvSpPr>
          <p:nvPr>
            <p:ph idx="1"/>
          </p:nvPr>
        </p:nvSpPr>
        <p:spPr>
          <a:xfrm>
            <a:off x="838200" y="1547875"/>
            <a:ext cx="9664700" cy="3953510"/>
          </a:xfrm>
        </p:spPr>
        <p:txBody>
          <a:bodyPr>
            <a:normAutofit/>
          </a:bodyPr>
          <a:lstStyle/>
          <a:p>
            <a:pPr>
              <a:buFont typeface="Arial" pitchFamily="34" charset="0"/>
              <a:buChar char="•"/>
            </a:pPr>
            <a:r>
              <a:rPr lang="en-US" sz="2400" dirty="0" smtClean="0"/>
              <a:t>Design products for reliability and security</a:t>
            </a:r>
          </a:p>
          <a:p>
            <a:pPr>
              <a:buFont typeface="Arial" pitchFamily="34" charset="0"/>
              <a:buChar char="•"/>
            </a:pPr>
            <a:r>
              <a:rPr lang="en-US" sz="2400" dirty="0" smtClean="0"/>
              <a:t>Use strong authentication and security protocols</a:t>
            </a:r>
          </a:p>
          <a:p>
            <a:pPr>
              <a:buFont typeface="Arial" pitchFamily="34" charset="0"/>
              <a:buChar char="•"/>
            </a:pPr>
            <a:r>
              <a:rPr lang="en-US" sz="2400" dirty="0" smtClean="0"/>
              <a:t>Disable non-essential services</a:t>
            </a:r>
          </a:p>
          <a:p>
            <a:pPr>
              <a:buFont typeface="Arial" pitchFamily="34" charset="0"/>
              <a:buChar char="•"/>
            </a:pPr>
            <a:r>
              <a:rPr lang="en-US" sz="2400" dirty="0" smtClean="0"/>
              <a:t>Ensure Internet-managed, and </a:t>
            </a:r>
            <a:r>
              <a:rPr lang="en-US" sz="2400" dirty="0" err="1" smtClean="0"/>
              <a:t>IoT</a:t>
            </a:r>
            <a:r>
              <a:rPr lang="en-US" sz="2400" dirty="0" smtClean="0"/>
              <a:t> management hubs &amp; services are secured</a:t>
            </a:r>
          </a:p>
          <a:p>
            <a:pPr>
              <a:buFont typeface="Arial" pitchFamily="34" charset="0"/>
              <a:buChar char="•"/>
            </a:pPr>
            <a:r>
              <a:rPr lang="en-US" sz="2400" dirty="0" smtClean="0"/>
              <a:t>Energy efficient algorithms should be designed for the system to be active longer.</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0" y="989139"/>
            <a:ext cx="9144000" cy="874331"/>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524000" y="989139"/>
            <a:ext cx="9144000" cy="874394"/>
          </a:xfrm>
          <a:prstGeom prst="rect">
            <a:avLst/>
          </a:prstGeom>
          <a:ln w="6350">
            <a:solidFill>
              <a:srgbClr val="6FAC46"/>
            </a:solidFill>
          </a:ln>
        </p:spPr>
        <p:txBody>
          <a:bodyPr vert="horz" wrap="square" lIns="0" tIns="0" rIns="0" bIns="0" rtlCol="0">
            <a:spAutoFit/>
          </a:bodyPr>
          <a:lstStyle/>
          <a:p>
            <a:pPr marL="2540" algn="ctr">
              <a:lnSpc>
                <a:spcPts val="6180"/>
              </a:lnSpc>
            </a:pPr>
            <a:r>
              <a:rPr sz="5400" dirty="0">
                <a:solidFill>
                  <a:srgbClr val="FFFFFF"/>
                </a:solidFill>
                <a:latin typeface="Carlito"/>
                <a:cs typeface="Carlito"/>
              </a:rPr>
              <a:t>IoT</a:t>
            </a:r>
            <a:endParaRPr sz="5400">
              <a:latin typeface="Carlito"/>
              <a:cs typeface="Carlito"/>
            </a:endParaRPr>
          </a:p>
        </p:txBody>
      </p:sp>
      <p:sp>
        <p:nvSpPr>
          <p:cNvPr id="5" name="object 5"/>
          <p:cNvSpPr/>
          <p:nvPr/>
        </p:nvSpPr>
        <p:spPr>
          <a:xfrm>
            <a:off x="3429000" y="2590800"/>
            <a:ext cx="4827524" cy="335254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365125"/>
            <a:ext cx="10515600" cy="132562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38200" y="365125"/>
            <a:ext cx="10515600" cy="1325880"/>
          </a:xfrm>
          <a:prstGeom prst="rect">
            <a:avLst/>
          </a:prstGeom>
          <a:ln w="6350">
            <a:solidFill>
              <a:srgbClr val="6FAC46"/>
            </a:solidFill>
          </a:ln>
        </p:spPr>
        <p:txBody>
          <a:bodyPr vert="horz" wrap="square" lIns="0" tIns="257810" rIns="0" bIns="0" rtlCol="0">
            <a:spAutoFit/>
          </a:bodyPr>
          <a:lstStyle/>
          <a:p>
            <a:pPr marL="1270" algn="ctr">
              <a:lnSpc>
                <a:spcPct val="100000"/>
              </a:lnSpc>
              <a:spcBef>
                <a:spcPts val="2030"/>
              </a:spcBef>
            </a:pPr>
            <a:r>
              <a:rPr dirty="0">
                <a:solidFill>
                  <a:srgbClr val="FFFFFF"/>
                </a:solidFill>
                <a:latin typeface="Carlito"/>
                <a:cs typeface="Carlito"/>
              </a:rPr>
              <a:t>IoT</a:t>
            </a:r>
          </a:p>
        </p:txBody>
      </p:sp>
      <p:sp>
        <p:nvSpPr>
          <p:cNvPr id="4" name="object 4"/>
          <p:cNvSpPr txBox="1"/>
          <p:nvPr/>
        </p:nvSpPr>
        <p:spPr>
          <a:xfrm>
            <a:off x="916939" y="1793493"/>
            <a:ext cx="10244455" cy="3779520"/>
          </a:xfrm>
          <a:prstGeom prst="rect">
            <a:avLst/>
          </a:prstGeom>
        </p:spPr>
        <p:txBody>
          <a:bodyPr vert="horz" wrap="square" lIns="0" tIns="60960" rIns="0" bIns="0" rtlCol="0">
            <a:spAutoFit/>
          </a:bodyPr>
          <a:lstStyle/>
          <a:p>
            <a:pPr marL="241300" marR="5080" indent="-228600">
              <a:lnSpc>
                <a:spcPts val="3020"/>
              </a:lnSpc>
              <a:spcBef>
                <a:spcPts val="480"/>
              </a:spcBef>
              <a:buFont typeface="Arial"/>
              <a:buChar char="•"/>
              <a:tabLst>
                <a:tab pos="241300" algn="l"/>
              </a:tabLst>
            </a:pPr>
            <a:r>
              <a:rPr sz="2800" spc="-15" dirty="0">
                <a:latin typeface="Carlito"/>
                <a:cs typeface="Carlito"/>
              </a:rPr>
              <a:t>Internet </a:t>
            </a:r>
            <a:r>
              <a:rPr sz="2800" spc="-5" dirty="0">
                <a:latin typeface="Carlito"/>
                <a:cs typeface="Carlito"/>
              </a:rPr>
              <a:t>Of </a:t>
            </a:r>
            <a:r>
              <a:rPr sz="2800" spc="-10" dirty="0">
                <a:latin typeface="Carlito"/>
                <a:cs typeface="Carlito"/>
              </a:rPr>
              <a:t>Things </a:t>
            </a:r>
            <a:r>
              <a:rPr sz="2800" spc="-5" dirty="0">
                <a:latin typeface="Carlito"/>
                <a:cs typeface="Carlito"/>
              </a:rPr>
              <a:t>is </a:t>
            </a:r>
            <a:r>
              <a:rPr sz="2800" spc="-10" dirty="0">
                <a:latin typeface="Carlito"/>
                <a:cs typeface="Carlito"/>
              </a:rPr>
              <a:t>Fully </a:t>
            </a:r>
            <a:r>
              <a:rPr sz="2800" spc="-20" dirty="0">
                <a:latin typeface="Carlito"/>
                <a:cs typeface="Carlito"/>
              </a:rPr>
              <a:t>Networked </a:t>
            </a:r>
            <a:r>
              <a:rPr sz="2800" spc="-5" dirty="0">
                <a:latin typeface="Carlito"/>
                <a:cs typeface="Carlito"/>
              </a:rPr>
              <a:t>and </a:t>
            </a:r>
            <a:r>
              <a:rPr sz="2800" spc="-10" dirty="0">
                <a:latin typeface="Carlito"/>
                <a:cs typeface="Carlito"/>
              </a:rPr>
              <a:t>Connected Devices sending  </a:t>
            </a:r>
            <a:r>
              <a:rPr sz="2800" spc="-5" dirty="0">
                <a:latin typeface="Carlito"/>
                <a:cs typeface="Carlito"/>
              </a:rPr>
              <a:t>analytics </a:t>
            </a:r>
            <a:r>
              <a:rPr sz="2800" spc="-20" dirty="0">
                <a:latin typeface="Carlito"/>
                <a:cs typeface="Carlito"/>
              </a:rPr>
              <a:t>data </a:t>
            </a:r>
            <a:r>
              <a:rPr sz="2800" spc="-10" dirty="0">
                <a:latin typeface="Carlito"/>
                <a:cs typeface="Carlito"/>
              </a:rPr>
              <a:t>back </a:t>
            </a:r>
            <a:r>
              <a:rPr sz="2800" spc="-20" dirty="0">
                <a:latin typeface="Carlito"/>
                <a:cs typeface="Carlito"/>
              </a:rPr>
              <a:t>to </a:t>
            </a:r>
            <a:r>
              <a:rPr sz="2800" spc="-5" dirty="0">
                <a:latin typeface="Carlito"/>
                <a:cs typeface="Carlito"/>
              </a:rPr>
              <a:t>cloud or </a:t>
            </a:r>
            <a:r>
              <a:rPr sz="2800" spc="-20" dirty="0">
                <a:latin typeface="Carlito"/>
                <a:cs typeface="Carlito"/>
              </a:rPr>
              <a:t>data</a:t>
            </a:r>
            <a:r>
              <a:rPr sz="2800" spc="90" dirty="0">
                <a:latin typeface="Carlito"/>
                <a:cs typeface="Carlito"/>
              </a:rPr>
              <a:t> </a:t>
            </a:r>
            <a:r>
              <a:rPr sz="2800" spc="-50" dirty="0">
                <a:latin typeface="Carlito"/>
                <a:cs typeface="Carlito"/>
              </a:rPr>
              <a:t>center.</a:t>
            </a:r>
            <a:endParaRPr sz="2800">
              <a:latin typeface="Carlito"/>
              <a:cs typeface="Carlito"/>
            </a:endParaRPr>
          </a:p>
          <a:p>
            <a:pPr marL="241300" marR="330200" indent="-228600">
              <a:lnSpc>
                <a:spcPts val="3020"/>
              </a:lnSpc>
              <a:spcBef>
                <a:spcPts val="1015"/>
              </a:spcBef>
              <a:buFont typeface="Arial"/>
              <a:buChar char="•"/>
              <a:tabLst>
                <a:tab pos="241300" algn="l"/>
              </a:tabLst>
            </a:pPr>
            <a:r>
              <a:rPr sz="2800" spc="-5" dirty="0">
                <a:latin typeface="Carlito"/>
                <a:cs typeface="Carlito"/>
              </a:rPr>
              <a:t>The </a:t>
            </a:r>
            <a:r>
              <a:rPr sz="2800" spc="-10" dirty="0">
                <a:latin typeface="Carlito"/>
                <a:cs typeface="Carlito"/>
              </a:rPr>
              <a:t>definition </a:t>
            </a:r>
            <a:r>
              <a:rPr sz="2800" spc="-5" dirty="0">
                <a:latin typeface="Carlito"/>
                <a:cs typeface="Carlito"/>
              </a:rPr>
              <a:t>of </a:t>
            </a:r>
            <a:r>
              <a:rPr sz="2800" spc="-15" dirty="0">
                <a:latin typeface="Carlito"/>
                <a:cs typeface="Carlito"/>
              </a:rPr>
              <a:t>Internet </a:t>
            </a:r>
            <a:r>
              <a:rPr sz="2800" spc="-5" dirty="0">
                <a:latin typeface="Carlito"/>
                <a:cs typeface="Carlito"/>
              </a:rPr>
              <a:t>of things is </a:t>
            </a:r>
            <a:r>
              <a:rPr sz="2800" spc="-10" dirty="0">
                <a:latin typeface="Carlito"/>
                <a:cs typeface="Carlito"/>
              </a:rPr>
              <a:t>that </a:t>
            </a:r>
            <a:r>
              <a:rPr sz="2800" spc="-5" dirty="0">
                <a:latin typeface="Carlito"/>
                <a:cs typeface="Carlito"/>
              </a:rPr>
              <a:t>it is the </a:t>
            </a:r>
            <a:r>
              <a:rPr sz="2800" spc="-10" dirty="0">
                <a:latin typeface="Carlito"/>
                <a:cs typeface="Carlito"/>
              </a:rPr>
              <a:t>network in </a:t>
            </a:r>
            <a:r>
              <a:rPr sz="2800" spc="-5" dirty="0">
                <a:latin typeface="Carlito"/>
                <a:cs typeface="Carlito"/>
              </a:rPr>
              <a:t>which  </a:t>
            </a:r>
            <a:r>
              <a:rPr sz="2800" spc="-10" dirty="0">
                <a:latin typeface="Carlito"/>
                <a:cs typeface="Carlito"/>
              </a:rPr>
              <a:t>every </a:t>
            </a:r>
            <a:r>
              <a:rPr sz="2800" spc="-5" dirty="0">
                <a:latin typeface="Carlito"/>
                <a:cs typeface="Carlito"/>
              </a:rPr>
              <a:t>object or </a:t>
            </a:r>
            <a:r>
              <a:rPr sz="2800" b="1" spc="-5" dirty="0">
                <a:latin typeface="Carlito"/>
                <a:cs typeface="Carlito"/>
              </a:rPr>
              <a:t>thing is </a:t>
            </a:r>
            <a:r>
              <a:rPr sz="2800" b="1" spc="-15" dirty="0">
                <a:latin typeface="Carlito"/>
                <a:cs typeface="Carlito"/>
              </a:rPr>
              <a:t>provided </a:t>
            </a:r>
            <a:r>
              <a:rPr sz="2800" b="1" spc="-5" dirty="0">
                <a:latin typeface="Carlito"/>
                <a:cs typeface="Carlito"/>
              </a:rPr>
              <a:t>unique identifier </a:t>
            </a:r>
            <a:r>
              <a:rPr sz="2800" spc="-5" dirty="0">
                <a:latin typeface="Carlito"/>
                <a:cs typeface="Carlito"/>
              </a:rPr>
              <a:t>and </a:t>
            </a:r>
            <a:r>
              <a:rPr sz="2800" spc="-20" dirty="0">
                <a:latin typeface="Carlito"/>
                <a:cs typeface="Carlito"/>
              </a:rPr>
              <a:t>data </a:t>
            </a:r>
            <a:r>
              <a:rPr sz="2800" spc="-5" dirty="0">
                <a:latin typeface="Carlito"/>
                <a:cs typeface="Carlito"/>
              </a:rPr>
              <a:t>is  </a:t>
            </a:r>
            <a:r>
              <a:rPr sz="2800" spc="-25" dirty="0">
                <a:latin typeface="Carlito"/>
                <a:cs typeface="Carlito"/>
              </a:rPr>
              <a:t>transferred </a:t>
            </a:r>
            <a:r>
              <a:rPr sz="2800" spc="-15" dirty="0">
                <a:latin typeface="Carlito"/>
                <a:cs typeface="Carlito"/>
              </a:rPr>
              <a:t>through </a:t>
            </a:r>
            <a:r>
              <a:rPr sz="2800" spc="-5" dirty="0">
                <a:latin typeface="Carlito"/>
                <a:cs typeface="Carlito"/>
              </a:rPr>
              <a:t>a </a:t>
            </a:r>
            <a:r>
              <a:rPr sz="2800" spc="-10" dirty="0">
                <a:latin typeface="Carlito"/>
                <a:cs typeface="Carlito"/>
              </a:rPr>
              <a:t>network </a:t>
            </a:r>
            <a:r>
              <a:rPr sz="2800" spc="-5" dirty="0">
                <a:latin typeface="Carlito"/>
                <a:cs typeface="Carlito"/>
              </a:rPr>
              <a:t>without </a:t>
            </a:r>
            <a:r>
              <a:rPr sz="2800" spc="-20" dirty="0">
                <a:latin typeface="Carlito"/>
                <a:cs typeface="Carlito"/>
              </a:rPr>
              <a:t>any </a:t>
            </a:r>
            <a:r>
              <a:rPr sz="2800" spc="-10" dirty="0">
                <a:latin typeface="Carlito"/>
                <a:cs typeface="Carlito"/>
              </a:rPr>
              <a:t>verbal</a:t>
            </a:r>
            <a:r>
              <a:rPr sz="2800" spc="170" dirty="0">
                <a:latin typeface="Carlito"/>
                <a:cs typeface="Carlito"/>
              </a:rPr>
              <a:t> </a:t>
            </a:r>
            <a:r>
              <a:rPr sz="2800" spc="-10" dirty="0">
                <a:latin typeface="Carlito"/>
                <a:cs typeface="Carlito"/>
              </a:rPr>
              <a:t>communication.</a:t>
            </a:r>
            <a:endParaRPr sz="2800">
              <a:latin typeface="Carlito"/>
              <a:cs typeface="Carlito"/>
            </a:endParaRPr>
          </a:p>
          <a:p>
            <a:pPr marL="241300" marR="358775" indent="-228600">
              <a:lnSpc>
                <a:spcPct val="90000"/>
              </a:lnSpc>
              <a:spcBef>
                <a:spcPts val="965"/>
              </a:spcBef>
              <a:buFont typeface="Arial"/>
              <a:buChar char="•"/>
              <a:tabLst>
                <a:tab pos="241300" algn="l"/>
              </a:tabLst>
            </a:pPr>
            <a:r>
              <a:rPr sz="2800" b="1" spc="-5" dirty="0">
                <a:latin typeface="Carlito"/>
                <a:cs typeface="Carlito"/>
              </a:rPr>
              <a:t>Scope of IoT is not </a:t>
            </a:r>
            <a:r>
              <a:rPr sz="2800" b="1" spc="-15" dirty="0">
                <a:latin typeface="Carlito"/>
                <a:cs typeface="Carlito"/>
              </a:rPr>
              <a:t>just </a:t>
            </a:r>
            <a:r>
              <a:rPr sz="2800" b="1" spc="-10" dirty="0">
                <a:latin typeface="Carlito"/>
                <a:cs typeface="Carlito"/>
              </a:rPr>
              <a:t>limited </a:t>
            </a:r>
            <a:r>
              <a:rPr sz="2800" b="1" spc="-15" dirty="0">
                <a:latin typeface="Carlito"/>
                <a:cs typeface="Carlito"/>
              </a:rPr>
              <a:t>to just </a:t>
            </a:r>
            <a:r>
              <a:rPr sz="2800" b="1" spc="-5" dirty="0">
                <a:latin typeface="Carlito"/>
                <a:cs typeface="Carlito"/>
              </a:rPr>
              <a:t>connecting things </a:t>
            </a:r>
            <a:r>
              <a:rPr sz="2800" b="1" spc="-15" dirty="0">
                <a:latin typeface="Carlito"/>
                <a:cs typeface="Carlito"/>
              </a:rPr>
              <a:t>to </a:t>
            </a:r>
            <a:r>
              <a:rPr sz="2800" b="1" spc="-5" dirty="0">
                <a:latin typeface="Carlito"/>
                <a:cs typeface="Carlito"/>
              </a:rPr>
              <a:t>the  </a:t>
            </a:r>
            <a:r>
              <a:rPr sz="2800" b="1" spc="-15" dirty="0">
                <a:latin typeface="Carlito"/>
                <a:cs typeface="Carlito"/>
              </a:rPr>
              <a:t>internet, </a:t>
            </a:r>
            <a:r>
              <a:rPr sz="2800" b="1" spc="-5" dirty="0">
                <a:latin typeface="Carlito"/>
                <a:cs typeface="Carlito"/>
              </a:rPr>
              <a:t>but it </a:t>
            </a:r>
            <a:r>
              <a:rPr sz="2800" b="1" spc="-10" dirty="0">
                <a:latin typeface="Carlito"/>
                <a:cs typeface="Carlito"/>
              </a:rPr>
              <a:t>allows </a:t>
            </a:r>
            <a:r>
              <a:rPr sz="2800" b="1" spc="-5" dirty="0">
                <a:latin typeface="Carlito"/>
                <a:cs typeface="Carlito"/>
              </a:rPr>
              <a:t>these things </a:t>
            </a:r>
            <a:r>
              <a:rPr sz="2800" b="1" spc="-15" dirty="0">
                <a:latin typeface="Carlito"/>
                <a:cs typeface="Carlito"/>
              </a:rPr>
              <a:t>to communicate </a:t>
            </a:r>
            <a:r>
              <a:rPr sz="2800" b="1" spc="-5" dirty="0">
                <a:latin typeface="Carlito"/>
                <a:cs typeface="Carlito"/>
              </a:rPr>
              <a:t>and </a:t>
            </a:r>
            <a:r>
              <a:rPr sz="2800" b="1" spc="-25" dirty="0">
                <a:latin typeface="Carlito"/>
                <a:cs typeface="Carlito"/>
              </a:rPr>
              <a:t>exchange  </a:t>
            </a:r>
            <a:r>
              <a:rPr sz="2800" b="1" spc="-15" dirty="0">
                <a:latin typeface="Carlito"/>
                <a:cs typeface="Carlito"/>
              </a:rPr>
              <a:t>data, </a:t>
            </a:r>
            <a:r>
              <a:rPr sz="2800" b="1" spc="-10" dirty="0">
                <a:latin typeface="Carlito"/>
                <a:cs typeface="Carlito"/>
              </a:rPr>
              <a:t>process </a:t>
            </a:r>
            <a:r>
              <a:rPr sz="2800" b="1" spc="-5" dirty="0">
                <a:latin typeface="Carlito"/>
                <a:cs typeface="Carlito"/>
              </a:rPr>
              <a:t>them as </a:t>
            </a:r>
            <a:r>
              <a:rPr sz="2800" b="1" spc="-10" dirty="0">
                <a:latin typeface="Carlito"/>
                <a:cs typeface="Carlito"/>
              </a:rPr>
              <a:t>well </a:t>
            </a:r>
            <a:r>
              <a:rPr sz="2800" b="1" spc="-5" dirty="0">
                <a:latin typeface="Carlito"/>
                <a:cs typeface="Carlito"/>
              </a:rPr>
              <a:t>as </a:t>
            </a:r>
            <a:r>
              <a:rPr sz="2800" b="1" spc="-15" dirty="0">
                <a:latin typeface="Carlito"/>
                <a:cs typeface="Carlito"/>
              </a:rPr>
              <a:t>control </a:t>
            </a:r>
            <a:r>
              <a:rPr sz="2800" b="1" spc="-5" dirty="0">
                <a:latin typeface="Carlito"/>
                <a:cs typeface="Carlito"/>
              </a:rPr>
              <a:t>them </a:t>
            </a:r>
            <a:r>
              <a:rPr sz="2800" b="1" spc="-10" dirty="0">
                <a:latin typeface="Carlito"/>
                <a:cs typeface="Carlito"/>
              </a:rPr>
              <a:t>while </a:t>
            </a:r>
            <a:r>
              <a:rPr sz="2800" b="1" spc="-25" dirty="0">
                <a:latin typeface="Carlito"/>
                <a:cs typeface="Carlito"/>
              </a:rPr>
              <a:t>executing  </a:t>
            </a:r>
            <a:r>
              <a:rPr sz="2800" b="1" spc="-10" dirty="0">
                <a:latin typeface="Carlito"/>
                <a:cs typeface="Carlito"/>
              </a:rPr>
              <a:t>applications.</a:t>
            </a:r>
            <a:endParaRPr sz="2800">
              <a:latin typeface="Carlito"/>
              <a:cs typeface="Carlito"/>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310641"/>
            <a:ext cx="2283461" cy="696595"/>
          </a:xfrm>
          <a:prstGeom prst="rect">
            <a:avLst/>
          </a:prstGeom>
        </p:spPr>
        <p:txBody>
          <a:bodyPr vert="horz" wrap="square" lIns="0" tIns="12700" rIns="0" bIns="0" rtlCol="0">
            <a:spAutoFit/>
          </a:bodyPr>
          <a:lstStyle/>
          <a:p>
            <a:pPr marL="12700">
              <a:lnSpc>
                <a:spcPct val="100000"/>
              </a:lnSpc>
              <a:spcBef>
                <a:spcPts val="100"/>
              </a:spcBef>
            </a:pPr>
            <a:r>
              <a:rPr spc="-5" dirty="0">
                <a:latin typeface="Carlito"/>
                <a:cs typeface="Carlito"/>
              </a:rPr>
              <a:t>Outline</a:t>
            </a:r>
          </a:p>
        </p:txBody>
      </p:sp>
      <p:sp>
        <p:nvSpPr>
          <p:cNvPr id="3" name="object 3"/>
          <p:cNvSpPr txBox="1"/>
          <p:nvPr/>
        </p:nvSpPr>
        <p:spPr>
          <a:xfrm>
            <a:off x="916939" y="1707540"/>
            <a:ext cx="5563235" cy="3094355"/>
          </a:xfrm>
          <a:prstGeom prst="rect">
            <a:avLst/>
          </a:prstGeom>
        </p:spPr>
        <p:txBody>
          <a:bodyPr vert="horz" wrap="square" lIns="0" tIns="97790" rIns="0" bIns="0" rtlCol="0">
            <a:spAutoFit/>
          </a:bodyPr>
          <a:lstStyle/>
          <a:p>
            <a:pPr marL="241300" indent="-228600">
              <a:lnSpc>
                <a:spcPct val="100000"/>
              </a:lnSpc>
              <a:spcBef>
                <a:spcPts val="770"/>
              </a:spcBef>
              <a:buFont typeface="Arial"/>
              <a:buChar char="•"/>
              <a:tabLst>
                <a:tab pos="241300" algn="l"/>
              </a:tabLst>
            </a:pPr>
            <a:r>
              <a:rPr sz="2800" spc="-10" dirty="0">
                <a:latin typeface="Carlito"/>
                <a:cs typeface="Carlito"/>
              </a:rPr>
              <a:t>Definition </a:t>
            </a:r>
            <a:r>
              <a:rPr sz="2800" spc="-5" dirty="0">
                <a:latin typeface="Carlito"/>
                <a:cs typeface="Carlito"/>
              </a:rPr>
              <a:t>of</a:t>
            </a:r>
            <a:r>
              <a:rPr sz="2800" spc="30" dirty="0">
                <a:latin typeface="Carlito"/>
                <a:cs typeface="Carlito"/>
              </a:rPr>
              <a:t> </a:t>
            </a:r>
            <a:r>
              <a:rPr sz="2800" spc="-5" dirty="0">
                <a:latin typeface="Carlito"/>
                <a:cs typeface="Carlito"/>
              </a:rPr>
              <a:t>IoT</a:t>
            </a:r>
            <a:endParaRPr sz="2800">
              <a:latin typeface="Carlito"/>
              <a:cs typeface="Carlito"/>
            </a:endParaRPr>
          </a:p>
          <a:p>
            <a:pPr marL="241300" indent="-228600">
              <a:lnSpc>
                <a:spcPct val="100000"/>
              </a:lnSpc>
              <a:spcBef>
                <a:spcPts val="675"/>
              </a:spcBef>
              <a:buFont typeface="Arial"/>
              <a:buChar char="•"/>
              <a:tabLst>
                <a:tab pos="241300" algn="l"/>
              </a:tabLst>
            </a:pPr>
            <a:r>
              <a:rPr sz="2800" spc="-15" dirty="0">
                <a:latin typeface="Carlito"/>
                <a:cs typeface="Carlito"/>
              </a:rPr>
              <a:t>Characteristics </a:t>
            </a:r>
            <a:r>
              <a:rPr sz="2800" spc="-5" dirty="0">
                <a:latin typeface="Carlito"/>
                <a:cs typeface="Carlito"/>
              </a:rPr>
              <a:t>of</a:t>
            </a:r>
            <a:r>
              <a:rPr sz="2800" spc="25" dirty="0">
                <a:latin typeface="Carlito"/>
                <a:cs typeface="Carlito"/>
              </a:rPr>
              <a:t> </a:t>
            </a:r>
            <a:r>
              <a:rPr sz="2800" spc="-5" dirty="0">
                <a:latin typeface="Carlito"/>
                <a:cs typeface="Carlito"/>
              </a:rPr>
              <a:t>IoT</a:t>
            </a:r>
            <a:endParaRPr sz="2800">
              <a:latin typeface="Carlito"/>
              <a:cs typeface="Carlito"/>
            </a:endParaRPr>
          </a:p>
          <a:p>
            <a:pPr marL="241300" indent="-228600">
              <a:lnSpc>
                <a:spcPct val="100000"/>
              </a:lnSpc>
              <a:spcBef>
                <a:spcPts val="660"/>
              </a:spcBef>
              <a:buFont typeface="Arial"/>
              <a:buChar char="•"/>
              <a:tabLst>
                <a:tab pos="241300" algn="l"/>
              </a:tabLst>
            </a:pPr>
            <a:r>
              <a:rPr sz="2800" spc="-20" dirty="0">
                <a:latin typeface="Carlito"/>
                <a:cs typeface="Carlito"/>
              </a:rPr>
              <a:t>Physical </a:t>
            </a:r>
            <a:r>
              <a:rPr sz="2800" spc="-5" dirty="0">
                <a:latin typeface="Carlito"/>
                <a:cs typeface="Carlito"/>
              </a:rPr>
              <a:t>design of</a:t>
            </a:r>
            <a:r>
              <a:rPr sz="2800" spc="35" dirty="0">
                <a:latin typeface="Carlito"/>
                <a:cs typeface="Carlito"/>
              </a:rPr>
              <a:t> </a:t>
            </a:r>
            <a:r>
              <a:rPr sz="2800" spc="-5" dirty="0">
                <a:latin typeface="Carlito"/>
                <a:cs typeface="Carlito"/>
              </a:rPr>
              <a:t>IoT</a:t>
            </a:r>
            <a:endParaRPr sz="2800">
              <a:latin typeface="Carlito"/>
              <a:cs typeface="Carlito"/>
            </a:endParaRPr>
          </a:p>
          <a:p>
            <a:pPr marL="241300" indent="-228600">
              <a:lnSpc>
                <a:spcPct val="100000"/>
              </a:lnSpc>
              <a:spcBef>
                <a:spcPts val="660"/>
              </a:spcBef>
              <a:buFont typeface="Arial"/>
              <a:buChar char="•"/>
              <a:tabLst>
                <a:tab pos="241300" algn="l"/>
              </a:tabLst>
            </a:pPr>
            <a:r>
              <a:rPr sz="2800" spc="-10" dirty="0">
                <a:latin typeface="Carlito"/>
                <a:cs typeface="Carlito"/>
              </a:rPr>
              <a:t>Logical design </a:t>
            </a:r>
            <a:r>
              <a:rPr sz="2800" spc="-5" dirty="0">
                <a:latin typeface="Carlito"/>
                <a:cs typeface="Carlito"/>
              </a:rPr>
              <a:t>of</a:t>
            </a:r>
            <a:r>
              <a:rPr sz="2800" spc="15" dirty="0">
                <a:latin typeface="Carlito"/>
                <a:cs typeface="Carlito"/>
              </a:rPr>
              <a:t> </a:t>
            </a:r>
            <a:r>
              <a:rPr sz="2800" spc="-5" dirty="0">
                <a:latin typeface="Carlito"/>
                <a:cs typeface="Carlito"/>
              </a:rPr>
              <a:t>IoT</a:t>
            </a:r>
            <a:endParaRPr sz="2800">
              <a:latin typeface="Carlito"/>
              <a:cs typeface="Carlito"/>
            </a:endParaRPr>
          </a:p>
          <a:p>
            <a:pPr marL="241300" indent="-228600">
              <a:lnSpc>
                <a:spcPct val="100000"/>
              </a:lnSpc>
              <a:spcBef>
                <a:spcPts val="675"/>
              </a:spcBef>
              <a:buFont typeface="Arial"/>
              <a:buChar char="•"/>
              <a:tabLst>
                <a:tab pos="241300" algn="l"/>
              </a:tabLst>
            </a:pPr>
            <a:r>
              <a:rPr sz="2800" spc="-5" dirty="0">
                <a:latin typeface="Carlito"/>
                <a:cs typeface="Carlito"/>
              </a:rPr>
              <a:t>IoT</a:t>
            </a:r>
            <a:r>
              <a:rPr sz="2800" dirty="0">
                <a:latin typeface="Carlito"/>
                <a:cs typeface="Carlito"/>
              </a:rPr>
              <a:t> </a:t>
            </a:r>
            <a:r>
              <a:rPr sz="2800" spc="-20" dirty="0">
                <a:latin typeface="Carlito"/>
                <a:cs typeface="Carlito"/>
              </a:rPr>
              <a:t>protocols</a:t>
            </a:r>
            <a:endParaRPr sz="2800">
              <a:latin typeface="Carlito"/>
              <a:cs typeface="Carlito"/>
            </a:endParaRPr>
          </a:p>
          <a:p>
            <a:pPr marL="241300" indent="-228600">
              <a:lnSpc>
                <a:spcPct val="100000"/>
              </a:lnSpc>
              <a:spcBef>
                <a:spcPts val="660"/>
              </a:spcBef>
              <a:buFont typeface="Arial"/>
              <a:buChar char="•"/>
              <a:tabLst>
                <a:tab pos="241300" algn="l"/>
              </a:tabLst>
            </a:pPr>
            <a:r>
              <a:rPr sz="2800" spc="-5" dirty="0">
                <a:latin typeface="Carlito"/>
                <a:cs typeface="Carlito"/>
              </a:rPr>
              <a:t>IoT </a:t>
            </a:r>
            <a:r>
              <a:rPr sz="2800" spc="-15" dirty="0">
                <a:latin typeface="Carlito"/>
                <a:cs typeface="Carlito"/>
              </a:rPr>
              <a:t>levels </a:t>
            </a:r>
            <a:r>
              <a:rPr sz="2800" spc="-5" dirty="0">
                <a:latin typeface="Carlito"/>
                <a:cs typeface="Carlito"/>
              </a:rPr>
              <a:t>and </a:t>
            </a:r>
            <a:r>
              <a:rPr sz="2800" spc="-10" dirty="0">
                <a:latin typeface="Carlito"/>
                <a:cs typeface="Carlito"/>
              </a:rPr>
              <a:t>deployment</a:t>
            </a:r>
            <a:r>
              <a:rPr sz="2800" spc="20" dirty="0">
                <a:latin typeface="Carlito"/>
                <a:cs typeface="Carlito"/>
              </a:rPr>
              <a:t> </a:t>
            </a:r>
            <a:r>
              <a:rPr sz="2800" spc="-15" dirty="0">
                <a:latin typeface="Carlito"/>
                <a:cs typeface="Carlito"/>
              </a:rPr>
              <a:t>templates</a:t>
            </a:r>
            <a:endParaRPr sz="2800">
              <a:latin typeface="Carlito"/>
              <a:cs typeface="Carlito"/>
            </a:endParaRPr>
          </a:p>
        </p:txBody>
      </p:sp>
      <p:sp>
        <p:nvSpPr>
          <p:cNvPr id="4" name="object 4"/>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365125"/>
            <a:ext cx="10515600" cy="132562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38200" y="365125"/>
            <a:ext cx="10515600" cy="1325880"/>
          </a:xfrm>
          <a:prstGeom prst="rect">
            <a:avLst/>
          </a:prstGeom>
          <a:ln w="6350">
            <a:solidFill>
              <a:srgbClr val="6FAC46"/>
            </a:solidFill>
          </a:ln>
        </p:spPr>
        <p:txBody>
          <a:bodyPr vert="horz" wrap="square" lIns="0" tIns="257810" rIns="0" bIns="0" rtlCol="0">
            <a:spAutoFit/>
          </a:bodyPr>
          <a:lstStyle/>
          <a:p>
            <a:pPr marL="635" algn="ctr">
              <a:lnSpc>
                <a:spcPct val="100000"/>
              </a:lnSpc>
              <a:spcBef>
                <a:spcPts val="2030"/>
              </a:spcBef>
            </a:pPr>
            <a:r>
              <a:rPr spc="-10" dirty="0">
                <a:solidFill>
                  <a:srgbClr val="FFFFFF"/>
                </a:solidFill>
                <a:latin typeface="Carlito"/>
                <a:cs typeface="Carlito"/>
              </a:rPr>
              <a:t>Characteristics </a:t>
            </a:r>
            <a:r>
              <a:rPr spc="-5" dirty="0">
                <a:solidFill>
                  <a:srgbClr val="FFFFFF"/>
                </a:solidFill>
                <a:latin typeface="Carlito"/>
                <a:cs typeface="Carlito"/>
              </a:rPr>
              <a:t>of</a:t>
            </a:r>
            <a:r>
              <a:rPr spc="-20" dirty="0">
                <a:solidFill>
                  <a:srgbClr val="FFFFFF"/>
                </a:solidFill>
                <a:latin typeface="Carlito"/>
                <a:cs typeface="Carlito"/>
              </a:rPr>
              <a:t> </a:t>
            </a:r>
            <a:r>
              <a:rPr dirty="0">
                <a:solidFill>
                  <a:srgbClr val="FFFFFF"/>
                </a:solidFill>
                <a:latin typeface="Carlito"/>
                <a:cs typeface="Carlito"/>
              </a:rPr>
              <a:t>IoT</a:t>
            </a:r>
          </a:p>
        </p:txBody>
      </p:sp>
      <p:sp>
        <p:nvSpPr>
          <p:cNvPr id="4" name="object 4"/>
          <p:cNvSpPr txBox="1"/>
          <p:nvPr/>
        </p:nvSpPr>
        <p:spPr>
          <a:xfrm>
            <a:off x="916939" y="1793493"/>
            <a:ext cx="9951085" cy="4034154"/>
          </a:xfrm>
          <a:prstGeom prst="rect">
            <a:avLst/>
          </a:prstGeom>
        </p:spPr>
        <p:txBody>
          <a:bodyPr vert="horz" wrap="square" lIns="0" tIns="60960" rIns="0" bIns="0" rtlCol="0">
            <a:spAutoFit/>
          </a:bodyPr>
          <a:lstStyle/>
          <a:p>
            <a:pPr marL="241300" marR="5080" indent="-228600">
              <a:lnSpc>
                <a:spcPts val="3020"/>
              </a:lnSpc>
              <a:spcBef>
                <a:spcPts val="480"/>
              </a:spcBef>
              <a:buFont typeface="Arial"/>
              <a:buChar char="•"/>
              <a:tabLst>
                <a:tab pos="241300" algn="l"/>
              </a:tabLst>
            </a:pPr>
            <a:r>
              <a:rPr sz="2800" b="1" spc="-10" dirty="0">
                <a:latin typeface="Carlito"/>
                <a:cs typeface="Carlito"/>
              </a:rPr>
              <a:t>Dynamic </a:t>
            </a:r>
            <a:r>
              <a:rPr sz="2800" b="1" spc="-5" dirty="0">
                <a:latin typeface="Carlito"/>
                <a:cs typeface="Carlito"/>
              </a:rPr>
              <a:t>Global </a:t>
            </a:r>
            <a:r>
              <a:rPr sz="2800" b="1" spc="-10" dirty="0">
                <a:latin typeface="Carlito"/>
                <a:cs typeface="Carlito"/>
              </a:rPr>
              <a:t>network </a:t>
            </a:r>
            <a:r>
              <a:rPr sz="2800" b="1" spc="-5" dirty="0">
                <a:latin typeface="Carlito"/>
                <a:cs typeface="Carlito"/>
              </a:rPr>
              <a:t>&amp; Self-Adapting </a:t>
            </a:r>
            <a:r>
              <a:rPr sz="2800" spc="-5" dirty="0">
                <a:latin typeface="Carlito"/>
                <a:cs typeface="Carlito"/>
              </a:rPr>
              <a:t>: Adapt the changes </a:t>
            </a:r>
            <a:r>
              <a:rPr sz="2800" spc="-110" dirty="0">
                <a:latin typeface="Carlito"/>
                <a:cs typeface="Carlito"/>
              </a:rPr>
              <a:t>w.r.t  </a:t>
            </a:r>
            <a:r>
              <a:rPr sz="2800" spc="-5" dirty="0">
                <a:latin typeface="Carlito"/>
                <a:cs typeface="Carlito"/>
              </a:rPr>
              <a:t>changing</a:t>
            </a:r>
            <a:r>
              <a:rPr sz="2800" spc="5" dirty="0">
                <a:latin typeface="Carlito"/>
                <a:cs typeface="Carlito"/>
              </a:rPr>
              <a:t> </a:t>
            </a:r>
            <a:r>
              <a:rPr sz="2800" spc="-20" dirty="0">
                <a:latin typeface="Carlito"/>
                <a:cs typeface="Carlito"/>
              </a:rPr>
              <a:t>contexts</a:t>
            </a:r>
            <a:endParaRPr sz="2800">
              <a:latin typeface="Carlito"/>
              <a:cs typeface="Carlito"/>
            </a:endParaRPr>
          </a:p>
          <a:p>
            <a:pPr marL="241300" marR="201295" indent="-228600">
              <a:lnSpc>
                <a:spcPts val="3020"/>
              </a:lnSpc>
              <a:spcBef>
                <a:spcPts val="1015"/>
              </a:spcBef>
              <a:buFont typeface="Arial"/>
              <a:buChar char="•"/>
              <a:tabLst>
                <a:tab pos="241300" algn="l"/>
                <a:tab pos="3419475" algn="l"/>
              </a:tabLst>
            </a:pPr>
            <a:r>
              <a:rPr sz="2800" b="1" spc="-5" dirty="0">
                <a:latin typeface="Carlito"/>
                <a:cs typeface="Carlito"/>
              </a:rPr>
              <a:t>Self </a:t>
            </a:r>
            <a:r>
              <a:rPr sz="2800" b="1" spc="-10" dirty="0">
                <a:latin typeface="Carlito"/>
                <a:cs typeface="Carlito"/>
              </a:rPr>
              <a:t>Configuring</a:t>
            </a:r>
            <a:r>
              <a:rPr sz="2800" b="1" spc="70" dirty="0">
                <a:latin typeface="Carlito"/>
                <a:cs typeface="Carlito"/>
              </a:rPr>
              <a:t> </a:t>
            </a:r>
            <a:r>
              <a:rPr sz="2800" spc="-5" dirty="0">
                <a:latin typeface="Carlito"/>
                <a:cs typeface="Carlito"/>
              </a:rPr>
              <a:t>:</a:t>
            </a:r>
            <a:r>
              <a:rPr sz="2800" spc="20" dirty="0">
                <a:latin typeface="Carlito"/>
                <a:cs typeface="Carlito"/>
              </a:rPr>
              <a:t> </a:t>
            </a:r>
            <a:r>
              <a:rPr sz="2800" spc="-5" dirty="0">
                <a:latin typeface="Carlito"/>
                <a:cs typeface="Carlito"/>
              </a:rPr>
              <a:t>Eg.	</a:t>
            </a:r>
            <a:r>
              <a:rPr sz="2800" spc="-20" dirty="0">
                <a:latin typeface="Carlito"/>
                <a:cs typeface="Carlito"/>
              </a:rPr>
              <a:t>Fetching latest </a:t>
            </a:r>
            <a:r>
              <a:rPr sz="2800" spc="-5" dirty="0">
                <a:latin typeface="Carlito"/>
                <a:cs typeface="Carlito"/>
              </a:rPr>
              <a:t>s/w </a:t>
            </a:r>
            <a:r>
              <a:rPr sz="2800" spc="-15" dirty="0">
                <a:latin typeface="Carlito"/>
                <a:cs typeface="Carlito"/>
              </a:rPr>
              <a:t>updates </a:t>
            </a:r>
            <a:r>
              <a:rPr sz="2800" spc="-5" dirty="0">
                <a:latin typeface="Carlito"/>
                <a:cs typeface="Carlito"/>
              </a:rPr>
              <a:t>without manual  </a:t>
            </a:r>
            <a:r>
              <a:rPr sz="2800" spc="-15" dirty="0">
                <a:latin typeface="Carlito"/>
                <a:cs typeface="Carlito"/>
              </a:rPr>
              <a:t>intervention.</a:t>
            </a:r>
            <a:endParaRPr sz="2800">
              <a:latin typeface="Carlito"/>
              <a:cs typeface="Carlito"/>
            </a:endParaRPr>
          </a:p>
          <a:p>
            <a:pPr marL="241300" marR="311785" indent="-228600">
              <a:lnSpc>
                <a:spcPts val="3030"/>
              </a:lnSpc>
              <a:spcBef>
                <a:spcPts val="1000"/>
              </a:spcBef>
              <a:buFont typeface="Arial"/>
              <a:buChar char="•"/>
              <a:tabLst>
                <a:tab pos="241300" algn="l"/>
              </a:tabLst>
            </a:pPr>
            <a:r>
              <a:rPr sz="2800" b="1" spc="-20" dirty="0">
                <a:latin typeface="Carlito"/>
                <a:cs typeface="Carlito"/>
              </a:rPr>
              <a:t>Interoperable </a:t>
            </a:r>
            <a:r>
              <a:rPr sz="2800" b="1" spc="-10" dirty="0">
                <a:latin typeface="Carlito"/>
                <a:cs typeface="Carlito"/>
              </a:rPr>
              <a:t>Communication Protocols </a:t>
            </a:r>
            <a:r>
              <a:rPr sz="2800" spc="-5" dirty="0">
                <a:latin typeface="Carlito"/>
                <a:cs typeface="Carlito"/>
              </a:rPr>
              <a:t>: </a:t>
            </a:r>
            <a:r>
              <a:rPr sz="2800" spc="-15" dirty="0">
                <a:latin typeface="Carlito"/>
                <a:cs typeface="Carlito"/>
              </a:rPr>
              <a:t>Communicate through  </a:t>
            </a:r>
            <a:r>
              <a:rPr sz="2800" spc="-10" dirty="0">
                <a:latin typeface="Carlito"/>
                <a:cs typeface="Carlito"/>
              </a:rPr>
              <a:t>various</a:t>
            </a:r>
            <a:r>
              <a:rPr sz="2800" spc="-5" dirty="0">
                <a:latin typeface="Carlito"/>
                <a:cs typeface="Carlito"/>
              </a:rPr>
              <a:t> </a:t>
            </a:r>
            <a:r>
              <a:rPr sz="2800" spc="-20" dirty="0">
                <a:latin typeface="Carlito"/>
                <a:cs typeface="Carlito"/>
              </a:rPr>
              <a:t>protocols</a:t>
            </a:r>
            <a:endParaRPr sz="2800">
              <a:latin typeface="Carlito"/>
              <a:cs typeface="Carlito"/>
            </a:endParaRPr>
          </a:p>
          <a:p>
            <a:pPr marL="241300" indent="-228600">
              <a:lnSpc>
                <a:spcPct val="100000"/>
              </a:lnSpc>
              <a:spcBef>
                <a:spcPts val="610"/>
              </a:spcBef>
              <a:buFont typeface="Arial"/>
              <a:buChar char="•"/>
              <a:tabLst>
                <a:tab pos="241300" algn="l"/>
              </a:tabLst>
            </a:pPr>
            <a:r>
              <a:rPr sz="2800" b="1" spc="-5" dirty="0">
                <a:latin typeface="Carlito"/>
                <a:cs typeface="Carlito"/>
              </a:rPr>
              <a:t>Unique </a:t>
            </a:r>
            <a:r>
              <a:rPr sz="2800" b="1" spc="-10" dirty="0">
                <a:latin typeface="Carlito"/>
                <a:cs typeface="Carlito"/>
              </a:rPr>
              <a:t>Identity </a:t>
            </a:r>
            <a:r>
              <a:rPr sz="2800" spc="-5" dirty="0">
                <a:latin typeface="Carlito"/>
                <a:cs typeface="Carlito"/>
              </a:rPr>
              <a:t>: </a:t>
            </a:r>
            <a:r>
              <a:rPr sz="2800" spc="-10" dirty="0">
                <a:latin typeface="Carlito"/>
                <a:cs typeface="Carlito"/>
              </a:rPr>
              <a:t>Such </a:t>
            </a:r>
            <a:r>
              <a:rPr sz="2800" spc="-5" dirty="0">
                <a:latin typeface="Carlito"/>
                <a:cs typeface="Carlito"/>
              </a:rPr>
              <a:t>as </a:t>
            </a:r>
            <a:r>
              <a:rPr sz="2800" spc="-10" dirty="0">
                <a:latin typeface="Carlito"/>
                <a:cs typeface="Carlito"/>
              </a:rPr>
              <a:t>Unique </a:t>
            </a:r>
            <a:r>
              <a:rPr sz="2800" spc="-5" dirty="0">
                <a:latin typeface="Carlito"/>
                <a:cs typeface="Carlito"/>
              </a:rPr>
              <a:t>IP </a:t>
            </a:r>
            <a:r>
              <a:rPr sz="2800" spc="-10" dirty="0">
                <a:latin typeface="Carlito"/>
                <a:cs typeface="Carlito"/>
              </a:rPr>
              <a:t>Address </a:t>
            </a:r>
            <a:r>
              <a:rPr sz="2800" spc="-5" dirty="0">
                <a:latin typeface="Carlito"/>
                <a:cs typeface="Carlito"/>
              </a:rPr>
              <a:t>or a</a:t>
            </a:r>
            <a:r>
              <a:rPr sz="2800" spc="190" dirty="0">
                <a:latin typeface="Carlito"/>
                <a:cs typeface="Carlito"/>
              </a:rPr>
              <a:t> </a:t>
            </a:r>
            <a:r>
              <a:rPr sz="2800" spc="-5" dirty="0">
                <a:latin typeface="Carlito"/>
                <a:cs typeface="Carlito"/>
              </a:rPr>
              <a:t>URI</a:t>
            </a:r>
            <a:endParaRPr sz="2800">
              <a:latin typeface="Carlito"/>
              <a:cs typeface="Carlito"/>
            </a:endParaRPr>
          </a:p>
          <a:p>
            <a:pPr marL="241300" marR="38735" indent="-228600">
              <a:lnSpc>
                <a:spcPts val="3020"/>
              </a:lnSpc>
              <a:spcBef>
                <a:spcPts val="1055"/>
              </a:spcBef>
              <a:buFont typeface="Arial"/>
              <a:buChar char="•"/>
              <a:tabLst>
                <a:tab pos="241300" algn="l"/>
              </a:tabLst>
            </a:pPr>
            <a:r>
              <a:rPr sz="2800" b="1" spc="-25" dirty="0">
                <a:latin typeface="Carlito"/>
                <a:cs typeface="Carlito"/>
              </a:rPr>
              <a:t>Integrated </a:t>
            </a:r>
            <a:r>
              <a:rPr sz="2800" b="1" spc="-20" dirty="0">
                <a:latin typeface="Carlito"/>
                <a:cs typeface="Carlito"/>
              </a:rPr>
              <a:t>into </a:t>
            </a:r>
            <a:r>
              <a:rPr sz="2800" b="1" spc="-10" dirty="0">
                <a:latin typeface="Carlito"/>
                <a:cs typeface="Carlito"/>
              </a:rPr>
              <a:t>Information Network </a:t>
            </a:r>
            <a:r>
              <a:rPr sz="2800" spc="-5" dirty="0">
                <a:latin typeface="Carlito"/>
                <a:cs typeface="Carlito"/>
              </a:rPr>
              <a:t>: </a:t>
            </a:r>
            <a:r>
              <a:rPr sz="2800" spc="-10" dirty="0">
                <a:latin typeface="Carlito"/>
                <a:cs typeface="Carlito"/>
              </a:rPr>
              <a:t>This allows </a:t>
            </a:r>
            <a:r>
              <a:rPr sz="2800" spc="-15" dirty="0">
                <a:latin typeface="Carlito"/>
                <a:cs typeface="Carlito"/>
              </a:rPr>
              <a:t>to communicate  </a:t>
            </a:r>
            <a:r>
              <a:rPr sz="2800" spc="-5" dirty="0">
                <a:latin typeface="Carlito"/>
                <a:cs typeface="Carlito"/>
              </a:rPr>
              <a:t>and </a:t>
            </a:r>
            <a:r>
              <a:rPr sz="2800" spc="-20" dirty="0">
                <a:latin typeface="Carlito"/>
                <a:cs typeface="Carlito"/>
              </a:rPr>
              <a:t>exchange data </a:t>
            </a:r>
            <a:r>
              <a:rPr sz="2800" spc="-5" dirty="0">
                <a:latin typeface="Carlito"/>
                <a:cs typeface="Carlito"/>
              </a:rPr>
              <a:t>with </a:t>
            </a:r>
            <a:r>
              <a:rPr sz="2800" spc="-10" dirty="0">
                <a:latin typeface="Carlito"/>
                <a:cs typeface="Carlito"/>
              </a:rPr>
              <a:t>other devices </a:t>
            </a:r>
            <a:r>
              <a:rPr sz="2800" spc="-20" dirty="0">
                <a:latin typeface="Carlito"/>
                <a:cs typeface="Carlito"/>
              </a:rPr>
              <a:t>to </a:t>
            </a:r>
            <a:r>
              <a:rPr sz="2800" spc="-15" dirty="0">
                <a:latin typeface="Carlito"/>
                <a:cs typeface="Carlito"/>
              </a:rPr>
              <a:t>perform </a:t>
            </a:r>
            <a:r>
              <a:rPr sz="2800" spc="-10" dirty="0">
                <a:latin typeface="Carlito"/>
                <a:cs typeface="Carlito"/>
              </a:rPr>
              <a:t>certain</a:t>
            </a:r>
            <a:r>
              <a:rPr sz="2800" spc="180" dirty="0">
                <a:latin typeface="Carlito"/>
                <a:cs typeface="Carlito"/>
              </a:rPr>
              <a:t> </a:t>
            </a:r>
            <a:r>
              <a:rPr sz="2800" spc="-10" dirty="0">
                <a:latin typeface="Carlito"/>
                <a:cs typeface="Carlito"/>
              </a:rPr>
              <a:t>analysis.</a:t>
            </a:r>
            <a:endParaRPr sz="2800">
              <a:latin typeface="Carlito"/>
              <a:cs typeface="Carlito"/>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365125"/>
            <a:ext cx="10515600" cy="132562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38200" y="365125"/>
            <a:ext cx="10515600" cy="1325880"/>
          </a:xfrm>
          <a:prstGeom prst="rect">
            <a:avLst/>
          </a:prstGeom>
          <a:ln w="6350">
            <a:solidFill>
              <a:srgbClr val="6FAC46"/>
            </a:solidFill>
          </a:ln>
        </p:spPr>
        <p:txBody>
          <a:bodyPr vert="horz" wrap="square" lIns="0" tIns="257810" rIns="0" bIns="0" rtlCol="0">
            <a:spAutoFit/>
          </a:bodyPr>
          <a:lstStyle/>
          <a:p>
            <a:pPr marL="635" algn="ctr">
              <a:lnSpc>
                <a:spcPct val="100000"/>
              </a:lnSpc>
              <a:spcBef>
                <a:spcPts val="2030"/>
              </a:spcBef>
            </a:pPr>
            <a:r>
              <a:rPr spc="-20" dirty="0">
                <a:solidFill>
                  <a:srgbClr val="FFFFFF"/>
                </a:solidFill>
                <a:latin typeface="Carlito"/>
                <a:cs typeface="Carlito"/>
              </a:rPr>
              <a:t>Physical </a:t>
            </a:r>
            <a:r>
              <a:rPr dirty="0">
                <a:solidFill>
                  <a:srgbClr val="FFFFFF"/>
                </a:solidFill>
                <a:latin typeface="Carlito"/>
                <a:cs typeface="Carlito"/>
              </a:rPr>
              <a:t>Design </a:t>
            </a:r>
            <a:r>
              <a:rPr spc="-5" dirty="0">
                <a:solidFill>
                  <a:srgbClr val="FFFFFF"/>
                </a:solidFill>
                <a:latin typeface="Carlito"/>
                <a:cs typeface="Carlito"/>
              </a:rPr>
              <a:t>of</a:t>
            </a:r>
            <a:r>
              <a:rPr spc="-15" dirty="0">
                <a:solidFill>
                  <a:srgbClr val="FFFFFF"/>
                </a:solidFill>
                <a:latin typeface="Carlito"/>
                <a:cs typeface="Carlito"/>
              </a:rPr>
              <a:t> </a:t>
            </a:r>
            <a:r>
              <a:rPr dirty="0">
                <a:solidFill>
                  <a:srgbClr val="FFFFFF"/>
                </a:solidFill>
                <a:latin typeface="Carlito"/>
                <a:cs typeface="Carlito"/>
              </a:rPr>
              <a:t>IoT</a:t>
            </a:r>
          </a:p>
        </p:txBody>
      </p:sp>
      <p:sp>
        <p:nvSpPr>
          <p:cNvPr id="4" name="object 4"/>
          <p:cNvSpPr txBox="1"/>
          <p:nvPr/>
        </p:nvSpPr>
        <p:spPr>
          <a:xfrm>
            <a:off x="1371600" y="2743200"/>
            <a:ext cx="3886200" cy="1047115"/>
          </a:xfrm>
          <a:prstGeom prst="rect">
            <a:avLst/>
          </a:prstGeom>
        </p:spPr>
        <p:txBody>
          <a:bodyPr vert="horz" wrap="square" lIns="0" tIns="96520" rIns="0" bIns="0" rtlCol="0">
            <a:spAutoFit/>
          </a:bodyPr>
          <a:lstStyle/>
          <a:p>
            <a:pPr marL="241300" indent="-228600">
              <a:lnSpc>
                <a:spcPct val="100000"/>
              </a:lnSpc>
              <a:spcBef>
                <a:spcPts val="760"/>
              </a:spcBef>
              <a:buFont typeface="Arial"/>
              <a:buChar char="•"/>
              <a:tabLst>
                <a:tab pos="241300" algn="l"/>
              </a:tabLst>
            </a:pPr>
            <a:r>
              <a:rPr sz="2800" spc="-10" dirty="0">
                <a:latin typeface="Carlito"/>
                <a:cs typeface="Carlito"/>
              </a:rPr>
              <a:t>Things </a:t>
            </a:r>
            <a:r>
              <a:rPr sz="2800" spc="-5" dirty="0">
                <a:latin typeface="Carlito"/>
                <a:cs typeface="Carlito"/>
              </a:rPr>
              <a:t>in</a:t>
            </a:r>
            <a:r>
              <a:rPr sz="2800" dirty="0">
                <a:latin typeface="Carlito"/>
                <a:cs typeface="Carlito"/>
              </a:rPr>
              <a:t> </a:t>
            </a:r>
            <a:r>
              <a:rPr sz="2800" spc="-5" dirty="0">
                <a:latin typeface="Carlito"/>
                <a:cs typeface="Carlito"/>
              </a:rPr>
              <a:t>IoT</a:t>
            </a:r>
            <a:endParaRPr sz="2800">
              <a:latin typeface="Carlito"/>
              <a:cs typeface="Carlito"/>
            </a:endParaRPr>
          </a:p>
          <a:p>
            <a:pPr marL="241300" indent="-228600">
              <a:lnSpc>
                <a:spcPct val="100000"/>
              </a:lnSpc>
              <a:spcBef>
                <a:spcPts val="660"/>
              </a:spcBef>
              <a:buFont typeface="Arial"/>
              <a:buChar char="•"/>
              <a:tabLst>
                <a:tab pos="241300" algn="l"/>
              </a:tabLst>
            </a:pPr>
            <a:r>
              <a:rPr sz="2800" spc="-5" dirty="0">
                <a:latin typeface="Carlito"/>
                <a:cs typeface="Carlito"/>
              </a:rPr>
              <a:t>IoT</a:t>
            </a:r>
            <a:r>
              <a:rPr sz="2800" spc="-55" dirty="0">
                <a:latin typeface="Carlito"/>
                <a:cs typeface="Carlito"/>
              </a:rPr>
              <a:t> </a:t>
            </a:r>
            <a:r>
              <a:rPr sz="2800" spc="-20" dirty="0">
                <a:latin typeface="Carlito"/>
                <a:cs typeface="Carlito"/>
              </a:rPr>
              <a:t>Protocols</a:t>
            </a:r>
            <a:endParaRPr sz="2800">
              <a:latin typeface="Carlito"/>
              <a:cs typeface="Carlito"/>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365125"/>
            <a:ext cx="10515600" cy="132562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38200" y="365125"/>
            <a:ext cx="10515600" cy="1325880"/>
          </a:xfrm>
          <a:prstGeom prst="rect">
            <a:avLst/>
          </a:prstGeom>
          <a:ln w="6350">
            <a:solidFill>
              <a:srgbClr val="6FAC46"/>
            </a:solidFill>
          </a:ln>
        </p:spPr>
        <p:txBody>
          <a:bodyPr vert="horz" wrap="square" lIns="0" tIns="257810" rIns="0" bIns="0" rtlCol="0">
            <a:spAutoFit/>
          </a:bodyPr>
          <a:lstStyle/>
          <a:p>
            <a:pPr algn="ctr">
              <a:lnSpc>
                <a:spcPct val="100000"/>
              </a:lnSpc>
              <a:spcBef>
                <a:spcPts val="2030"/>
              </a:spcBef>
            </a:pPr>
            <a:r>
              <a:rPr dirty="0">
                <a:solidFill>
                  <a:srgbClr val="FFFFFF"/>
                </a:solidFill>
                <a:latin typeface="Carlito"/>
                <a:cs typeface="Carlito"/>
              </a:rPr>
              <a:t>Things in</a:t>
            </a:r>
            <a:r>
              <a:rPr spc="-10" dirty="0">
                <a:solidFill>
                  <a:srgbClr val="FFFFFF"/>
                </a:solidFill>
                <a:latin typeface="Carlito"/>
                <a:cs typeface="Carlito"/>
              </a:rPr>
              <a:t> </a:t>
            </a:r>
            <a:r>
              <a:rPr dirty="0">
                <a:solidFill>
                  <a:srgbClr val="FFFFFF"/>
                </a:solidFill>
                <a:latin typeface="Carlito"/>
                <a:cs typeface="Carlito"/>
              </a:rPr>
              <a:t>IoT</a:t>
            </a:r>
          </a:p>
        </p:txBody>
      </p:sp>
      <p:sp>
        <p:nvSpPr>
          <p:cNvPr id="4" name="object 4"/>
          <p:cNvSpPr txBox="1"/>
          <p:nvPr/>
        </p:nvSpPr>
        <p:spPr>
          <a:xfrm>
            <a:off x="916939" y="1769643"/>
            <a:ext cx="10358755" cy="3993515"/>
          </a:xfrm>
          <a:prstGeom prst="rect">
            <a:avLst/>
          </a:prstGeom>
        </p:spPr>
        <p:txBody>
          <a:bodyPr vert="horz" wrap="square" lIns="0" tIns="12700" rIns="0" bIns="0" rtlCol="0">
            <a:spAutoFit/>
          </a:bodyPr>
          <a:lstStyle/>
          <a:p>
            <a:pPr marL="241300" marR="8255" indent="-228600" algn="just">
              <a:lnSpc>
                <a:spcPct val="150100"/>
              </a:lnSpc>
              <a:spcBef>
                <a:spcPts val="100"/>
              </a:spcBef>
              <a:buFont typeface="Arial"/>
              <a:buChar char="•"/>
              <a:tabLst>
                <a:tab pos="241300" algn="l"/>
              </a:tabLst>
            </a:pPr>
            <a:r>
              <a:rPr sz="2800" spc="-40" dirty="0">
                <a:latin typeface="Carlito"/>
                <a:cs typeface="Carlito"/>
              </a:rPr>
              <a:t>Refers </a:t>
            </a:r>
            <a:r>
              <a:rPr sz="2800" spc="-15" dirty="0">
                <a:latin typeface="Carlito"/>
                <a:cs typeface="Carlito"/>
              </a:rPr>
              <a:t>to </a:t>
            </a:r>
            <a:r>
              <a:rPr sz="2800" spc="-5" dirty="0">
                <a:latin typeface="Carlito"/>
                <a:cs typeface="Carlito"/>
              </a:rPr>
              <a:t>IoT </a:t>
            </a:r>
            <a:r>
              <a:rPr sz="2800" spc="-10" dirty="0">
                <a:latin typeface="Carlito"/>
                <a:cs typeface="Carlito"/>
              </a:rPr>
              <a:t>devices </a:t>
            </a:r>
            <a:r>
              <a:rPr sz="2800" spc="-5" dirty="0">
                <a:latin typeface="Carlito"/>
                <a:cs typeface="Carlito"/>
              </a:rPr>
              <a:t>which </a:t>
            </a:r>
            <a:r>
              <a:rPr sz="2800" spc="-25" dirty="0">
                <a:latin typeface="Carlito"/>
                <a:cs typeface="Carlito"/>
              </a:rPr>
              <a:t>have </a:t>
            </a:r>
            <a:r>
              <a:rPr sz="2800" spc="-10" dirty="0">
                <a:latin typeface="Carlito"/>
                <a:cs typeface="Carlito"/>
              </a:rPr>
              <a:t>unique identities that can </a:t>
            </a:r>
            <a:r>
              <a:rPr sz="2800" spc="-15" dirty="0">
                <a:latin typeface="Carlito"/>
                <a:cs typeface="Carlito"/>
              </a:rPr>
              <a:t>perform  </a:t>
            </a:r>
            <a:r>
              <a:rPr sz="2800" spc="-5" dirty="0">
                <a:latin typeface="Carlito"/>
                <a:cs typeface="Carlito"/>
              </a:rPr>
              <a:t>sensing, </a:t>
            </a:r>
            <a:r>
              <a:rPr sz="2800" spc="-10" dirty="0">
                <a:latin typeface="Carlito"/>
                <a:cs typeface="Carlito"/>
              </a:rPr>
              <a:t>actuating </a:t>
            </a:r>
            <a:r>
              <a:rPr sz="2800" spc="-5" dirty="0">
                <a:latin typeface="Carlito"/>
                <a:cs typeface="Carlito"/>
              </a:rPr>
              <a:t>and </a:t>
            </a:r>
            <a:r>
              <a:rPr sz="2800" spc="-10" dirty="0">
                <a:latin typeface="Carlito"/>
                <a:cs typeface="Carlito"/>
              </a:rPr>
              <a:t>monitoring</a:t>
            </a:r>
            <a:r>
              <a:rPr sz="2800" spc="110" dirty="0">
                <a:latin typeface="Carlito"/>
                <a:cs typeface="Carlito"/>
              </a:rPr>
              <a:t> </a:t>
            </a:r>
            <a:r>
              <a:rPr sz="2800" spc="-10" dirty="0">
                <a:latin typeface="Carlito"/>
                <a:cs typeface="Carlito"/>
              </a:rPr>
              <a:t>capabilities.</a:t>
            </a:r>
            <a:endParaRPr sz="2800">
              <a:latin typeface="Carlito"/>
              <a:cs typeface="Carlito"/>
            </a:endParaRPr>
          </a:p>
          <a:p>
            <a:pPr marL="241300" marR="5080" indent="-228600" algn="just">
              <a:lnSpc>
                <a:spcPct val="150000"/>
              </a:lnSpc>
              <a:spcBef>
                <a:spcPts val="994"/>
              </a:spcBef>
              <a:buFont typeface="Arial"/>
              <a:buChar char="•"/>
              <a:tabLst>
                <a:tab pos="241300" algn="l"/>
              </a:tabLst>
            </a:pPr>
            <a:r>
              <a:rPr sz="2800" spc="-5" dirty="0">
                <a:latin typeface="Carlito"/>
                <a:cs typeface="Carlito"/>
              </a:rPr>
              <a:t>IoT </a:t>
            </a:r>
            <a:r>
              <a:rPr sz="2800" spc="-10" dirty="0">
                <a:latin typeface="Carlito"/>
                <a:cs typeface="Carlito"/>
              </a:rPr>
              <a:t>devices can </a:t>
            </a:r>
            <a:r>
              <a:rPr sz="2800" spc="-20" dirty="0">
                <a:latin typeface="Carlito"/>
                <a:cs typeface="Carlito"/>
              </a:rPr>
              <a:t>exchange data </a:t>
            </a:r>
            <a:r>
              <a:rPr sz="2800" spc="-5" dirty="0">
                <a:latin typeface="Carlito"/>
                <a:cs typeface="Carlito"/>
              </a:rPr>
              <a:t>with other </a:t>
            </a:r>
            <a:r>
              <a:rPr sz="2800" spc="-10" dirty="0">
                <a:latin typeface="Carlito"/>
                <a:cs typeface="Carlito"/>
              </a:rPr>
              <a:t>connected devices </a:t>
            </a:r>
            <a:r>
              <a:rPr sz="2800" spc="-5" dirty="0">
                <a:latin typeface="Carlito"/>
                <a:cs typeface="Carlito"/>
              </a:rPr>
              <a:t>or </a:t>
            </a:r>
            <a:r>
              <a:rPr sz="2800" spc="-10" dirty="0">
                <a:latin typeface="Carlito"/>
                <a:cs typeface="Carlito"/>
              </a:rPr>
              <a:t>collect  </a:t>
            </a:r>
            <a:r>
              <a:rPr sz="2800" spc="-20" dirty="0">
                <a:latin typeface="Carlito"/>
                <a:cs typeface="Carlito"/>
              </a:rPr>
              <a:t>data from </a:t>
            </a:r>
            <a:r>
              <a:rPr sz="2800" spc="-10" dirty="0">
                <a:latin typeface="Carlito"/>
                <a:cs typeface="Carlito"/>
              </a:rPr>
              <a:t>other devices </a:t>
            </a:r>
            <a:r>
              <a:rPr sz="2800" dirty="0">
                <a:latin typeface="Carlito"/>
                <a:cs typeface="Carlito"/>
              </a:rPr>
              <a:t>and </a:t>
            </a:r>
            <a:r>
              <a:rPr sz="2800" spc="-15" dirty="0">
                <a:latin typeface="Carlito"/>
                <a:cs typeface="Carlito"/>
              </a:rPr>
              <a:t>process </a:t>
            </a:r>
            <a:r>
              <a:rPr sz="2800" spc="-5" dirty="0">
                <a:latin typeface="Carlito"/>
                <a:cs typeface="Carlito"/>
              </a:rPr>
              <a:t>the </a:t>
            </a:r>
            <a:r>
              <a:rPr sz="2800" spc="-20" dirty="0">
                <a:latin typeface="Carlito"/>
                <a:cs typeface="Carlito"/>
              </a:rPr>
              <a:t>data </a:t>
            </a:r>
            <a:r>
              <a:rPr sz="2800" spc="-5" dirty="0">
                <a:latin typeface="Carlito"/>
                <a:cs typeface="Carlito"/>
              </a:rPr>
              <a:t>either </a:t>
            </a:r>
            <a:r>
              <a:rPr sz="2800" spc="-10" dirty="0">
                <a:latin typeface="Carlito"/>
                <a:cs typeface="Carlito"/>
              </a:rPr>
              <a:t>locally </a:t>
            </a:r>
            <a:r>
              <a:rPr sz="2800" spc="-5" dirty="0">
                <a:latin typeface="Carlito"/>
                <a:cs typeface="Carlito"/>
              </a:rPr>
              <a:t>or </a:t>
            </a:r>
            <a:r>
              <a:rPr sz="2800" spc="-10" dirty="0">
                <a:latin typeface="Carlito"/>
                <a:cs typeface="Carlito"/>
              </a:rPr>
              <a:t>send  </a:t>
            </a:r>
            <a:r>
              <a:rPr sz="2800" spc="-5" dirty="0">
                <a:latin typeface="Carlito"/>
                <a:cs typeface="Carlito"/>
              </a:rPr>
              <a:t>the </a:t>
            </a:r>
            <a:r>
              <a:rPr sz="2800" spc="-20" dirty="0">
                <a:latin typeface="Carlito"/>
                <a:cs typeface="Carlito"/>
              </a:rPr>
              <a:t>data </a:t>
            </a:r>
            <a:r>
              <a:rPr sz="2800" spc="-10" dirty="0">
                <a:latin typeface="Carlito"/>
                <a:cs typeface="Carlito"/>
              </a:rPr>
              <a:t>to </a:t>
            </a:r>
            <a:r>
              <a:rPr sz="2800" spc="-20" dirty="0">
                <a:latin typeface="Carlito"/>
                <a:cs typeface="Carlito"/>
              </a:rPr>
              <a:t>centralized </a:t>
            </a:r>
            <a:r>
              <a:rPr sz="2800" spc="-15" dirty="0">
                <a:latin typeface="Carlito"/>
                <a:cs typeface="Carlito"/>
              </a:rPr>
              <a:t>servers </a:t>
            </a:r>
            <a:r>
              <a:rPr sz="2800" spc="-5" dirty="0">
                <a:latin typeface="Carlito"/>
                <a:cs typeface="Carlito"/>
              </a:rPr>
              <a:t>or cloud – </a:t>
            </a:r>
            <a:r>
              <a:rPr sz="2800" spc="-10" dirty="0">
                <a:latin typeface="Carlito"/>
                <a:cs typeface="Carlito"/>
              </a:rPr>
              <a:t>based application </a:t>
            </a:r>
            <a:r>
              <a:rPr sz="2800" dirty="0">
                <a:latin typeface="Carlito"/>
                <a:cs typeface="Carlito"/>
              </a:rPr>
              <a:t>back-ends  </a:t>
            </a:r>
            <a:r>
              <a:rPr sz="2800" spc="-25" dirty="0">
                <a:latin typeface="Carlito"/>
                <a:cs typeface="Carlito"/>
              </a:rPr>
              <a:t>for </a:t>
            </a:r>
            <a:r>
              <a:rPr sz="2800" spc="-15" dirty="0">
                <a:latin typeface="Carlito"/>
                <a:cs typeface="Carlito"/>
              </a:rPr>
              <a:t>processing </a:t>
            </a:r>
            <a:r>
              <a:rPr sz="2800" spc="-5" dirty="0">
                <a:latin typeface="Carlito"/>
                <a:cs typeface="Carlito"/>
              </a:rPr>
              <a:t>the</a:t>
            </a:r>
            <a:r>
              <a:rPr sz="2800" spc="95" dirty="0">
                <a:latin typeface="Carlito"/>
                <a:cs typeface="Carlito"/>
              </a:rPr>
              <a:t> </a:t>
            </a:r>
            <a:r>
              <a:rPr sz="2800" spc="-20" dirty="0">
                <a:latin typeface="Carlito"/>
                <a:cs typeface="Carlito"/>
              </a:rPr>
              <a:t>data.</a:t>
            </a:r>
            <a:endParaRPr sz="2800">
              <a:latin typeface="Carlito"/>
              <a:cs typeface="Carlito"/>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8925560"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Generic Block </a:t>
            </a:r>
            <a:r>
              <a:rPr spc="-15" dirty="0">
                <a:latin typeface="Carlito"/>
                <a:cs typeface="Carlito"/>
              </a:rPr>
              <a:t>Diagram </a:t>
            </a:r>
            <a:r>
              <a:rPr spc="-5" dirty="0">
                <a:latin typeface="Carlito"/>
                <a:cs typeface="Carlito"/>
              </a:rPr>
              <a:t>of </a:t>
            </a:r>
            <a:r>
              <a:rPr dirty="0">
                <a:latin typeface="Carlito"/>
                <a:cs typeface="Carlito"/>
              </a:rPr>
              <a:t>an IoT</a:t>
            </a:r>
            <a:r>
              <a:rPr spc="5" dirty="0">
                <a:latin typeface="Carlito"/>
                <a:cs typeface="Carlito"/>
              </a:rPr>
              <a:t> </a:t>
            </a:r>
            <a:r>
              <a:rPr spc="-5" dirty="0">
                <a:latin typeface="Carlito"/>
                <a:cs typeface="Carlito"/>
              </a:rPr>
              <a:t>Device</a:t>
            </a:r>
          </a:p>
        </p:txBody>
      </p:sp>
      <p:sp>
        <p:nvSpPr>
          <p:cNvPr id="3" name="object 3"/>
          <p:cNvSpPr txBox="1"/>
          <p:nvPr/>
        </p:nvSpPr>
        <p:spPr>
          <a:xfrm>
            <a:off x="916939" y="1793493"/>
            <a:ext cx="4577080" cy="3508375"/>
          </a:xfrm>
          <a:prstGeom prst="rect">
            <a:avLst/>
          </a:prstGeom>
        </p:spPr>
        <p:txBody>
          <a:bodyPr vert="horz" wrap="square" lIns="0" tIns="54610" rIns="0" bIns="0" rtlCol="0">
            <a:spAutoFit/>
          </a:bodyPr>
          <a:lstStyle/>
          <a:p>
            <a:pPr marL="241300" marR="81915" indent="-228600">
              <a:lnSpc>
                <a:spcPct val="90000"/>
              </a:lnSpc>
              <a:spcBef>
                <a:spcPts val="430"/>
              </a:spcBef>
              <a:buFont typeface="Arial"/>
              <a:buChar char="•"/>
              <a:tabLst>
                <a:tab pos="241300" algn="l"/>
              </a:tabLst>
            </a:pPr>
            <a:r>
              <a:rPr sz="2800" spc="-5" dirty="0">
                <a:latin typeface="Carlito"/>
                <a:cs typeface="Carlito"/>
              </a:rPr>
              <a:t>An IoT </a:t>
            </a:r>
            <a:r>
              <a:rPr sz="2800" spc="-10" dirty="0">
                <a:latin typeface="Carlito"/>
                <a:cs typeface="Carlito"/>
              </a:rPr>
              <a:t>device </a:t>
            </a:r>
            <a:r>
              <a:rPr sz="2800" spc="-20" dirty="0">
                <a:latin typeface="Carlito"/>
                <a:cs typeface="Carlito"/>
              </a:rPr>
              <a:t>may </a:t>
            </a:r>
            <a:r>
              <a:rPr sz="2800" spc="-15" dirty="0">
                <a:latin typeface="Carlito"/>
                <a:cs typeface="Carlito"/>
              </a:rPr>
              <a:t>consist </a:t>
            </a:r>
            <a:r>
              <a:rPr sz="2800" spc="-10" dirty="0">
                <a:latin typeface="Carlito"/>
                <a:cs typeface="Carlito"/>
              </a:rPr>
              <a:t>of  </a:t>
            </a:r>
            <a:r>
              <a:rPr sz="2800" spc="-20" dirty="0">
                <a:latin typeface="Carlito"/>
                <a:cs typeface="Carlito"/>
              </a:rPr>
              <a:t>several </a:t>
            </a:r>
            <a:r>
              <a:rPr sz="2800" spc="-15" dirty="0">
                <a:latin typeface="Carlito"/>
                <a:cs typeface="Carlito"/>
              </a:rPr>
              <a:t>interfaces </a:t>
            </a:r>
            <a:r>
              <a:rPr sz="2800" spc="-25" dirty="0">
                <a:latin typeface="Carlito"/>
                <a:cs typeface="Carlito"/>
              </a:rPr>
              <a:t>for  </a:t>
            </a:r>
            <a:r>
              <a:rPr sz="2800" spc="-10" dirty="0">
                <a:latin typeface="Carlito"/>
                <a:cs typeface="Carlito"/>
              </a:rPr>
              <a:t>connections </a:t>
            </a:r>
            <a:r>
              <a:rPr sz="2800" spc="-20" dirty="0">
                <a:latin typeface="Carlito"/>
                <a:cs typeface="Carlito"/>
              </a:rPr>
              <a:t>to </a:t>
            </a:r>
            <a:r>
              <a:rPr sz="2800" spc="-5" dirty="0">
                <a:latin typeface="Carlito"/>
                <a:cs typeface="Carlito"/>
              </a:rPr>
              <a:t>other </a:t>
            </a:r>
            <a:r>
              <a:rPr sz="2800" spc="-10" dirty="0">
                <a:latin typeface="Carlito"/>
                <a:cs typeface="Carlito"/>
              </a:rPr>
              <a:t>devices,  both </a:t>
            </a:r>
            <a:r>
              <a:rPr sz="2800" spc="-15" dirty="0">
                <a:latin typeface="Carlito"/>
                <a:cs typeface="Carlito"/>
              </a:rPr>
              <a:t>wired </a:t>
            </a:r>
            <a:r>
              <a:rPr sz="2800" spc="-5" dirty="0">
                <a:latin typeface="Carlito"/>
                <a:cs typeface="Carlito"/>
              </a:rPr>
              <a:t>and</a:t>
            </a:r>
            <a:r>
              <a:rPr sz="2800" spc="40" dirty="0">
                <a:latin typeface="Carlito"/>
                <a:cs typeface="Carlito"/>
              </a:rPr>
              <a:t> </a:t>
            </a:r>
            <a:r>
              <a:rPr sz="2800" spc="-10" dirty="0">
                <a:latin typeface="Carlito"/>
                <a:cs typeface="Carlito"/>
              </a:rPr>
              <a:t>wireless.</a:t>
            </a:r>
            <a:endParaRPr sz="2800">
              <a:latin typeface="Carlito"/>
              <a:cs typeface="Carlito"/>
            </a:endParaRPr>
          </a:p>
          <a:p>
            <a:pPr marL="698500" lvl="1" indent="-229235">
              <a:lnSpc>
                <a:spcPct val="100000"/>
              </a:lnSpc>
              <a:spcBef>
                <a:spcPts val="245"/>
              </a:spcBef>
              <a:buFont typeface="Arial"/>
              <a:buChar char="•"/>
              <a:tabLst>
                <a:tab pos="699135" algn="l"/>
              </a:tabLst>
            </a:pPr>
            <a:r>
              <a:rPr sz="2400" spc="-5" dirty="0">
                <a:latin typeface="Carlito"/>
                <a:cs typeface="Carlito"/>
              </a:rPr>
              <a:t>I/O </a:t>
            </a:r>
            <a:r>
              <a:rPr sz="2400" spc="-10" dirty="0">
                <a:latin typeface="Carlito"/>
                <a:cs typeface="Carlito"/>
              </a:rPr>
              <a:t>interfaces </a:t>
            </a:r>
            <a:r>
              <a:rPr sz="2400" spc="-20" dirty="0">
                <a:latin typeface="Carlito"/>
                <a:cs typeface="Carlito"/>
              </a:rPr>
              <a:t>for</a:t>
            </a:r>
            <a:r>
              <a:rPr sz="2400" spc="-25" dirty="0">
                <a:latin typeface="Carlito"/>
                <a:cs typeface="Carlito"/>
              </a:rPr>
              <a:t> </a:t>
            </a:r>
            <a:r>
              <a:rPr sz="2400" spc="-10" dirty="0">
                <a:latin typeface="Carlito"/>
                <a:cs typeface="Carlito"/>
              </a:rPr>
              <a:t>sensors</a:t>
            </a:r>
            <a:endParaRPr sz="2400">
              <a:latin typeface="Carlito"/>
              <a:cs typeface="Carlito"/>
            </a:endParaRPr>
          </a:p>
          <a:p>
            <a:pPr marL="698500" marR="1156335" lvl="1" indent="-228600">
              <a:lnSpc>
                <a:spcPts val="2590"/>
              </a:lnSpc>
              <a:spcBef>
                <a:spcPts val="545"/>
              </a:spcBef>
              <a:buFont typeface="Arial"/>
              <a:buChar char="•"/>
              <a:tabLst>
                <a:tab pos="699135" algn="l"/>
              </a:tabLst>
            </a:pPr>
            <a:r>
              <a:rPr sz="2400" spc="-10" dirty="0">
                <a:latin typeface="Carlito"/>
                <a:cs typeface="Carlito"/>
              </a:rPr>
              <a:t>Interfaces </a:t>
            </a:r>
            <a:r>
              <a:rPr sz="2400" spc="-20" dirty="0">
                <a:latin typeface="Carlito"/>
                <a:cs typeface="Carlito"/>
              </a:rPr>
              <a:t>for</a:t>
            </a:r>
            <a:r>
              <a:rPr sz="2400" spc="-70" dirty="0">
                <a:latin typeface="Carlito"/>
                <a:cs typeface="Carlito"/>
              </a:rPr>
              <a:t> </a:t>
            </a:r>
            <a:r>
              <a:rPr sz="2400" spc="-10" dirty="0">
                <a:latin typeface="Carlito"/>
                <a:cs typeface="Carlito"/>
              </a:rPr>
              <a:t>internet  connectivity</a:t>
            </a:r>
            <a:endParaRPr sz="2400">
              <a:latin typeface="Carlito"/>
              <a:cs typeface="Carlito"/>
            </a:endParaRPr>
          </a:p>
          <a:p>
            <a:pPr marL="698500" lvl="1" indent="-229235">
              <a:lnSpc>
                <a:spcPct val="100000"/>
              </a:lnSpc>
              <a:spcBef>
                <a:spcPts val="170"/>
              </a:spcBef>
              <a:buFont typeface="Arial"/>
              <a:buChar char="•"/>
              <a:tabLst>
                <a:tab pos="699135" algn="l"/>
              </a:tabLst>
            </a:pPr>
            <a:r>
              <a:rPr sz="2400" dirty="0">
                <a:latin typeface="Carlito"/>
                <a:cs typeface="Carlito"/>
              </a:rPr>
              <a:t>Memory and </a:t>
            </a:r>
            <a:r>
              <a:rPr sz="2400" spc="-20" dirty="0">
                <a:latin typeface="Carlito"/>
                <a:cs typeface="Carlito"/>
              </a:rPr>
              <a:t>storage</a:t>
            </a:r>
            <a:r>
              <a:rPr sz="2400" spc="-110" dirty="0">
                <a:latin typeface="Carlito"/>
                <a:cs typeface="Carlito"/>
              </a:rPr>
              <a:t> </a:t>
            </a:r>
            <a:r>
              <a:rPr sz="2400" spc="-10" dirty="0">
                <a:latin typeface="Carlito"/>
                <a:cs typeface="Carlito"/>
              </a:rPr>
              <a:t>interfaces</a:t>
            </a:r>
            <a:endParaRPr sz="2400">
              <a:latin typeface="Carlito"/>
              <a:cs typeface="Carlito"/>
            </a:endParaRPr>
          </a:p>
          <a:p>
            <a:pPr marL="698500" lvl="1" indent="-229235">
              <a:lnSpc>
                <a:spcPct val="100000"/>
              </a:lnSpc>
              <a:spcBef>
                <a:spcPts val="215"/>
              </a:spcBef>
              <a:buFont typeface="Arial"/>
              <a:buChar char="•"/>
              <a:tabLst>
                <a:tab pos="699135" algn="l"/>
              </a:tabLst>
            </a:pPr>
            <a:r>
              <a:rPr sz="2400" spc="-5" dirty="0">
                <a:latin typeface="Carlito"/>
                <a:cs typeface="Carlito"/>
              </a:rPr>
              <a:t>Audio/video</a:t>
            </a:r>
            <a:r>
              <a:rPr sz="2400" dirty="0">
                <a:latin typeface="Carlito"/>
                <a:cs typeface="Carlito"/>
              </a:rPr>
              <a:t> </a:t>
            </a:r>
            <a:r>
              <a:rPr sz="2400" spc="-10" dirty="0">
                <a:latin typeface="Carlito"/>
                <a:cs typeface="Carlito"/>
              </a:rPr>
              <a:t>interfaces</a:t>
            </a:r>
            <a:endParaRPr sz="2400">
              <a:latin typeface="Carlito"/>
              <a:cs typeface="Carlito"/>
            </a:endParaRPr>
          </a:p>
        </p:txBody>
      </p:sp>
      <p:grpSp>
        <p:nvGrpSpPr>
          <p:cNvPr id="4" name="object 4"/>
          <p:cNvGrpSpPr/>
          <p:nvPr/>
        </p:nvGrpSpPr>
        <p:grpSpPr>
          <a:xfrm>
            <a:off x="0" y="0"/>
            <a:ext cx="11847195" cy="6858000"/>
            <a:chOff x="0" y="0"/>
            <a:chExt cx="11847195" cy="6858000"/>
          </a:xfrm>
        </p:grpSpPr>
        <p:sp>
          <p:nvSpPr>
            <p:cNvPr id="5" name="object 5"/>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6" name="object 6"/>
            <p:cNvSpPr/>
            <p:nvPr/>
          </p:nvSpPr>
          <p:spPr>
            <a:xfrm>
              <a:off x="5914100" y="2125552"/>
              <a:ext cx="5932824" cy="2987119"/>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9535159" y="6597192"/>
            <a:ext cx="1840864"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7E7E7E"/>
                </a:solidFill>
                <a:latin typeface="Arial"/>
                <a:cs typeface="Arial"/>
              </a:rPr>
              <a:t>Bahga </a:t>
            </a:r>
            <a:r>
              <a:rPr sz="1200" dirty="0">
                <a:solidFill>
                  <a:srgbClr val="7E7E7E"/>
                </a:solidFill>
                <a:latin typeface="Arial"/>
                <a:cs typeface="Arial"/>
              </a:rPr>
              <a:t>&amp; </a:t>
            </a:r>
            <a:r>
              <a:rPr sz="1200" spc="-5" dirty="0">
                <a:solidFill>
                  <a:srgbClr val="7E7E7E"/>
                </a:solidFill>
                <a:latin typeface="Arial"/>
                <a:cs typeface="Arial"/>
              </a:rPr>
              <a:t>Madisetti, </a:t>
            </a:r>
            <a:r>
              <a:rPr sz="1200" dirty="0">
                <a:solidFill>
                  <a:srgbClr val="7E7E7E"/>
                </a:solidFill>
                <a:latin typeface="Arial"/>
                <a:cs typeface="Arial"/>
              </a:rPr>
              <a:t>©</a:t>
            </a:r>
            <a:r>
              <a:rPr sz="1200" spc="-60" dirty="0">
                <a:solidFill>
                  <a:srgbClr val="7E7E7E"/>
                </a:solidFill>
                <a:latin typeface="Arial"/>
                <a:cs typeface="Arial"/>
              </a:rPr>
              <a:t> </a:t>
            </a:r>
            <a:r>
              <a:rPr sz="1200" dirty="0">
                <a:solidFill>
                  <a:srgbClr val="7E7E7E"/>
                </a:solidFill>
                <a:latin typeface="Arial"/>
                <a:cs typeface="Arial"/>
              </a:rPr>
              <a:t>2015</a:t>
            </a:r>
            <a:endParaRPr sz="1200">
              <a:latin typeface="Arial"/>
              <a:cs typeface="Arial"/>
            </a:endParaRPr>
          </a:p>
        </p:txBody>
      </p:sp>
      <p:sp>
        <p:nvSpPr>
          <p:cNvPr id="8" name="object 8"/>
          <p:cNvSpPr txBox="1"/>
          <p:nvPr/>
        </p:nvSpPr>
        <p:spPr>
          <a:xfrm>
            <a:off x="826719" y="6611518"/>
            <a:ext cx="361378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7E7E7E"/>
                </a:solidFill>
                <a:latin typeface="Arial"/>
                <a:cs typeface="Arial"/>
              </a:rPr>
              <a:t>Book website:</a:t>
            </a:r>
            <a:r>
              <a:rPr sz="1200" spc="-30" dirty="0">
                <a:solidFill>
                  <a:srgbClr val="7E7E7E"/>
                </a:solidFill>
                <a:latin typeface="Arial"/>
                <a:cs typeface="Arial"/>
              </a:rPr>
              <a:t> </a:t>
            </a:r>
            <a:r>
              <a:rPr sz="1200" spc="-5" dirty="0">
                <a:solidFill>
                  <a:srgbClr val="7E7E7E"/>
                </a:solidFill>
                <a:latin typeface="Arial"/>
                <a:cs typeface="Arial"/>
                <a:hlinkClick r:id="rId3"/>
              </a:rPr>
              <a:t>http://www.internet-of-things-book.com</a:t>
            </a:r>
            <a:endParaRPr sz="1200">
              <a:latin typeface="Arial"/>
              <a:cs typeface="Aria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4874261"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a:t>
            </a:r>
            <a:r>
              <a:rPr spc="-55" dirty="0">
                <a:latin typeface="Carlito"/>
                <a:cs typeface="Carlito"/>
              </a:rPr>
              <a:t> </a:t>
            </a:r>
            <a:r>
              <a:rPr spc="-20" dirty="0">
                <a:latin typeface="Carlito"/>
                <a:cs typeface="Carlito"/>
              </a:rPr>
              <a:t>Protocols</a:t>
            </a:r>
          </a:p>
        </p:txBody>
      </p:sp>
      <p:sp>
        <p:nvSpPr>
          <p:cNvPr id="3" name="object 3"/>
          <p:cNvSpPr txBox="1"/>
          <p:nvPr/>
        </p:nvSpPr>
        <p:spPr>
          <a:xfrm>
            <a:off x="916939" y="1397253"/>
            <a:ext cx="2445385" cy="5057140"/>
          </a:xfrm>
          <a:prstGeom prst="rect">
            <a:avLst/>
          </a:prstGeom>
        </p:spPr>
        <p:txBody>
          <a:bodyPr vert="horz" wrap="square" lIns="0" tIns="12700" rIns="0" bIns="0" rtlCol="0">
            <a:spAutoFit/>
          </a:bodyPr>
          <a:lstStyle/>
          <a:p>
            <a:pPr marL="241300" indent="-228600">
              <a:lnSpc>
                <a:spcPts val="2135"/>
              </a:lnSpc>
              <a:spcBef>
                <a:spcPts val="100"/>
              </a:spcBef>
              <a:buFont typeface="Arial"/>
              <a:buChar char="•"/>
              <a:tabLst>
                <a:tab pos="240665" algn="l"/>
                <a:tab pos="241300" algn="l"/>
              </a:tabLst>
            </a:pPr>
            <a:r>
              <a:rPr sz="1800" spc="-5" dirty="0">
                <a:latin typeface="Carlito"/>
                <a:cs typeface="Carlito"/>
              </a:rPr>
              <a:t>Link</a:t>
            </a:r>
            <a:r>
              <a:rPr sz="1800" dirty="0">
                <a:latin typeface="Carlito"/>
                <a:cs typeface="Carlito"/>
              </a:rPr>
              <a:t> </a:t>
            </a:r>
            <a:r>
              <a:rPr sz="1800" spc="-15" dirty="0">
                <a:latin typeface="Carlito"/>
                <a:cs typeface="Carlito"/>
              </a:rPr>
              <a:t>Layer</a:t>
            </a:r>
            <a:endParaRPr sz="1800">
              <a:latin typeface="Carlito"/>
              <a:cs typeface="Carlito"/>
            </a:endParaRPr>
          </a:p>
          <a:p>
            <a:pPr marL="698500" lvl="1" indent="-229235">
              <a:lnSpc>
                <a:spcPts val="1760"/>
              </a:lnSpc>
              <a:buFont typeface="Arial"/>
              <a:buChar char="•"/>
              <a:tabLst>
                <a:tab pos="698500" algn="l"/>
                <a:tab pos="699135" algn="l"/>
              </a:tabLst>
            </a:pPr>
            <a:r>
              <a:rPr sz="1500" spc="-5" dirty="0">
                <a:latin typeface="Carlito"/>
                <a:cs typeface="Carlito"/>
              </a:rPr>
              <a:t>802.3 </a:t>
            </a:r>
            <a:r>
              <a:rPr sz="1500" dirty="0">
                <a:latin typeface="Carlito"/>
                <a:cs typeface="Carlito"/>
              </a:rPr>
              <a:t>–</a:t>
            </a:r>
            <a:r>
              <a:rPr sz="1500" spc="-5" dirty="0">
                <a:latin typeface="Carlito"/>
                <a:cs typeface="Carlito"/>
              </a:rPr>
              <a:t> Ethernet</a:t>
            </a:r>
            <a:endParaRPr sz="1500">
              <a:latin typeface="Carlito"/>
              <a:cs typeface="Carlito"/>
            </a:endParaRPr>
          </a:p>
          <a:p>
            <a:pPr marL="698500" lvl="1" indent="-229235">
              <a:lnSpc>
                <a:spcPts val="1764"/>
              </a:lnSpc>
              <a:buFont typeface="Arial"/>
              <a:buChar char="•"/>
              <a:tabLst>
                <a:tab pos="698500" algn="l"/>
                <a:tab pos="699135" algn="l"/>
              </a:tabLst>
            </a:pPr>
            <a:r>
              <a:rPr sz="1500" spc="-5" dirty="0">
                <a:latin typeface="Carlito"/>
                <a:cs typeface="Carlito"/>
              </a:rPr>
              <a:t>802.11 </a:t>
            </a:r>
            <a:r>
              <a:rPr sz="1500" dirty="0">
                <a:latin typeface="Carlito"/>
                <a:cs typeface="Carlito"/>
              </a:rPr>
              <a:t>–</a:t>
            </a:r>
            <a:r>
              <a:rPr sz="1500" spc="15" dirty="0">
                <a:latin typeface="Carlito"/>
                <a:cs typeface="Carlito"/>
              </a:rPr>
              <a:t> </a:t>
            </a:r>
            <a:r>
              <a:rPr sz="1500" spc="-5" dirty="0">
                <a:latin typeface="Carlito"/>
                <a:cs typeface="Carlito"/>
              </a:rPr>
              <a:t>WiFi</a:t>
            </a:r>
            <a:endParaRPr sz="1500">
              <a:latin typeface="Carlito"/>
              <a:cs typeface="Carlito"/>
            </a:endParaRPr>
          </a:p>
          <a:p>
            <a:pPr marL="698500" lvl="1" indent="-229235">
              <a:lnSpc>
                <a:spcPts val="1760"/>
              </a:lnSpc>
              <a:buFont typeface="Arial"/>
              <a:buChar char="•"/>
              <a:tabLst>
                <a:tab pos="698500" algn="l"/>
                <a:tab pos="699135" algn="l"/>
              </a:tabLst>
            </a:pPr>
            <a:r>
              <a:rPr sz="1500" spc="-10" dirty="0">
                <a:latin typeface="Carlito"/>
                <a:cs typeface="Carlito"/>
              </a:rPr>
              <a:t>802.16 </a:t>
            </a:r>
            <a:r>
              <a:rPr sz="1500" dirty="0">
                <a:latin typeface="Carlito"/>
                <a:cs typeface="Carlito"/>
              </a:rPr>
              <a:t>–</a:t>
            </a:r>
            <a:r>
              <a:rPr sz="1500" spc="15" dirty="0">
                <a:latin typeface="Carlito"/>
                <a:cs typeface="Carlito"/>
              </a:rPr>
              <a:t> </a:t>
            </a:r>
            <a:r>
              <a:rPr sz="1500" spc="-5" dirty="0">
                <a:latin typeface="Carlito"/>
                <a:cs typeface="Carlito"/>
              </a:rPr>
              <a:t>WiMax</a:t>
            </a:r>
            <a:endParaRPr sz="1500">
              <a:latin typeface="Carlito"/>
              <a:cs typeface="Carlito"/>
            </a:endParaRPr>
          </a:p>
          <a:p>
            <a:pPr marL="698500" lvl="1" indent="-229235">
              <a:lnSpc>
                <a:spcPts val="1760"/>
              </a:lnSpc>
              <a:buFont typeface="Arial"/>
              <a:buChar char="•"/>
              <a:tabLst>
                <a:tab pos="698500" algn="l"/>
                <a:tab pos="699135" algn="l"/>
              </a:tabLst>
            </a:pPr>
            <a:r>
              <a:rPr sz="1500" spc="-5" dirty="0">
                <a:latin typeface="Carlito"/>
                <a:cs typeface="Carlito"/>
              </a:rPr>
              <a:t>802.15.4 </a:t>
            </a:r>
            <a:r>
              <a:rPr sz="1500" dirty="0">
                <a:latin typeface="Carlito"/>
                <a:cs typeface="Carlito"/>
              </a:rPr>
              <a:t>–</a:t>
            </a:r>
            <a:r>
              <a:rPr sz="1500" spc="-10" dirty="0">
                <a:latin typeface="Carlito"/>
                <a:cs typeface="Carlito"/>
              </a:rPr>
              <a:t> </a:t>
            </a:r>
            <a:r>
              <a:rPr sz="1500" spc="-20" dirty="0">
                <a:latin typeface="Carlito"/>
                <a:cs typeface="Carlito"/>
              </a:rPr>
              <a:t>LR-WPAN</a:t>
            </a:r>
            <a:endParaRPr sz="1500">
              <a:latin typeface="Carlito"/>
              <a:cs typeface="Carlito"/>
            </a:endParaRPr>
          </a:p>
          <a:p>
            <a:pPr marL="698500" lvl="1" indent="-229235">
              <a:lnSpc>
                <a:spcPts val="1780"/>
              </a:lnSpc>
              <a:buFont typeface="Arial"/>
              <a:buChar char="•"/>
              <a:tabLst>
                <a:tab pos="698500" algn="l"/>
                <a:tab pos="699135" algn="l"/>
              </a:tabLst>
            </a:pPr>
            <a:r>
              <a:rPr sz="1500" spc="-5" dirty="0">
                <a:latin typeface="Carlito"/>
                <a:cs typeface="Carlito"/>
              </a:rPr>
              <a:t>2G/3G/4G</a:t>
            </a:r>
            <a:endParaRPr sz="1500">
              <a:latin typeface="Carlito"/>
              <a:cs typeface="Carlito"/>
            </a:endParaRPr>
          </a:p>
          <a:p>
            <a:pPr marL="241300" indent="-228600">
              <a:lnSpc>
                <a:spcPts val="2140"/>
              </a:lnSpc>
              <a:spcBef>
                <a:spcPts val="345"/>
              </a:spcBef>
              <a:buFont typeface="Arial"/>
              <a:buChar char="•"/>
              <a:tabLst>
                <a:tab pos="240665" algn="l"/>
                <a:tab pos="241300" algn="l"/>
              </a:tabLst>
            </a:pPr>
            <a:r>
              <a:rPr sz="1800" spc="-10" dirty="0">
                <a:latin typeface="Carlito"/>
                <a:cs typeface="Carlito"/>
              </a:rPr>
              <a:t>Network/Internet</a:t>
            </a:r>
            <a:r>
              <a:rPr sz="1800" spc="-25" dirty="0">
                <a:latin typeface="Carlito"/>
                <a:cs typeface="Carlito"/>
              </a:rPr>
              <a:t> </a:t>
            </a:r>
            <a:r>
              <a:rPr sz="1800" spc="-15" dirty="0">
                <a:latin typeface="Carlito"/>
                <a:cs typeface="Carlito"/>
              </a:rPr>
              <a:t>Layer</a:t>
            </a:r>
            <a:endParaRPr sz="1800">
              <a:latin typeface="Carlito"/>
              <a:cs typeface="Carlito"/>
            </a:endParaRPr>
          </a:p>
          <a:p>
            <a:pPr marL="698500" lvl="1" indent="-229235">
              <a:lnSpc>
                <a:spcPts val="1764"/>
              </a:lnSpc>
              <a:buFont typeface="Arial"/>
              <a:buChar char="•"/>
              <a:tabLst>
                <a:tab pos="698500" algn="l"/>
                <a:tab pos="699135" algn="l"/>
              </a:tabLst>
            </a:pPr>
            <a:r>
              <a:rPr sz="1500" spc="-5" dirty="0">
                <a:latin typeface="Carlito"/>
                <a:cs typeface="Carlito"/>
              </a:rPr>
              <a:t>IPv4</a:t>
            </a:r>
            <a:endParaRPr sz="1500">
              <a:latin typeface="Carlito"/>
              <a:cs typeface="Carlito"/>
            </a:endParaRPr>
          </a:p>
          <a:p>
            <a:pPr marL="698500" lvl="1" indent="-229235">
              <a:lnSpc>
                <a:spcPts val="1760"/>
              </a:lnSpc>
              <a:buFont typeface="Arial"/>
              <a:buChar char="•"/>
              <a:tabLst>
                <a:tab pos="698500" algn="l"/>
                <a:tab pos="699135" algn="l"/>
              </a:tabLst>
            </a:pPr>
            <a:r>
              <a:rPr sz="1500" spc="-5" dirty="0">
                <a:latin typeface="Carlito"/>
                <a:cs typeface="Carlito"/>
              </a:rPr>
              <a:t>IPv6</a:t>
            </a:r>
            <a:endParaRPr sz="1500">
              <a:latin typeface="Carlito"/>
              <a:cs typeface="Carlito"/>
            </a:endParaRPr>
          </a:p>
          <a:p>
            <a:pPr marL="698500" lvl="1" indent="-229235">
              <a:lnSpc>
                <a:spcPts val="1775"/>
              </a:lnSpc>
              <a:buFont typeface="Arial"/>
              <a:buChar char="•"/>
              <a:tabLst>
                <a:tab pos="698500" algn="l"/>
                <a:tab pos="699135" algn="l"/>
              </a:tabLst>
            </a:pPr>
            <a:r>
              <a:rPr sz="1500" spc="-20" dirty="0">
                <a:latin typeface="Carlito"/>
                <a:cs typeface="Carlito"/>
              </a:rPr>
              <a:t>6LoWPAN</a:t>
            </a:r>
            <a:endParaRPr sz="1500">
              <a:latin typeface="Carlito"/>
              <a:cs typeface="Carlito"/>
            </a:endParaRPr>
          </a:p>
          <a:p>
            <a:pPr marL="241300" indent="-228600">
              <a:lnSpc>
                <a:spcPts val="2135"/>
              </a:lnSpc>
              <a:spcBef>
                <a:spcPts val="365"/>
              </a:spcBef>
              <a:buFont typeface="Arial"/>
              <a:buChar char="•"/>
              <a:tabLst>
                <a:tab pos="240665" algn="l"/>
                <a:tab pos="241300" algn="l"/>
              </a:tabLst>
            </a:pPr>
            <a:r>
              <a:rPr sz="1800" spc="-20" dirty="0">
                <a:latin typeface="Carlito"/>
                <a:cs typeface="Carlito"/>
              </a:rPr>
              <a:t>Transport</a:t>
            </a:r>
            <a:r>
              <a:rPr sz="1800" spc="-10" dirty="0">
                <a:latin typeface="Carlito"/>
                <a:cs typeface="Carlito"/>
              </a:rPr>
              <a:t> </a:t>
            </a:r>
            <a:r>
              <a:rPr sz="1800" spc="-15" dirty="0">
                <a:latin typeface="Carlito"/>
                <a:cs typeface="Carlito"/>
              </a:rPr>
              <a:t>Layer</a:t>
            </a:r>
            <a:endParaRPr sz="1800">
              <a:latin typeface="Carlito"/>
              <a:cs typeface="Carlito"/>
            </a:endParaRPr>
          </a:p>
          <a:p>
            <a:pPr marL="698500" lvl="1" indent="-229235">
              <a:lnSpc>
                <a:spcPts val="1760"/>
              </a:lnSpc>
              <a:buFont typeface="Arial"/>
              <a:buChar char="•"/>
              <a:tabLst>
                <a:tab pos="698500" algn="l"/>
                <a:tab pos="699135" algn="l"/>
              </a:tabLst>
            </a:pPr>
            <a:r>
              <a:rPr sz="1500" spc="-15" dirty="0">
                <a:latin typeface="Carlito"/>
                <a:cs typeface="Carlito"/>
              </a:rPr>
              <a:t>TCP</a:t>
            </a:r>
            <a:endParaRPr sz="1500">
              <a:latin typeface="Carlito"/>
              <a:cs typeface="Carlito"/>
            </a:endParaRPr>
          </a:p>
          <a:p>
            <a:pPr marL="698500" lvl="1" indent="-229235">
              <a:lnSpc>
                <a:spcPts val="1780"/>
              </a:lnSpc>
              <a:buFont typeface="Arial"/>
              <a:buChar char="•"/>
              <a:tabLst>
                <a:tab pos="698500" algn="l"/>
                <a:tab pos="699135" algn="l"/>
              </a:tabLst>
            </a:pPr>
            <a:r>
              <a:rPr sz="1500" dirty="0">
                <a:latin typeface="Carlito"/>
                <a:cs typeface="Carlito"/>
              </a:rPr>
              <a:t>UDP</a:t>
            </a:r>
            <a:endParaRPr sz="1500">
              <a:latin typeface="Carlito"/>
              <a:cs typeface="Carlito"/>
            </a:endParaRPr>
          </a:p>
          <a:p>
            <a:pPr marL="241300" indent="-228600">
              <a:lnSpc>
                <a:spcPts val="2140"/>
              </a:lnSpc>
              <a:spcBef>
                <a:spcPts val="345"/>
              </a:spcBef>
              <a:buFont typeface="Arial"/>
              <a:buChar char="•"/>
              <a:tabLst>
                <a:tab pos="240665" algn="l"/>
                <a:tab pos="241300" algn="l"/>
              </a:tabLst>
            </a:pPr>
            <a:r>
              <a:rPr sz="1800" spc="-5" dirty="0">
                <a:latin typeface="Carlito"/>
                <a:cs typeface="Carlito"/>
              </a:rPr>
              <a:t>Application</a:t>
            </a:r>
            <a:r>
              <a:rPr sz="1800" dirty="0">
                <a:latin typeface="Carlito"/>
                <a:cs typeface="Carlito"/>
              </a:rPr>
              <a:t> </a:t>
            </a:r>
            <a:r>
              <a:rPr sz="1800" spc="-15" dirty="0">
                <a:latin typeface="Carlito"/>
                <a:cs typeface="Carlito"/>
              </a:rPr>
              <a:t>Layer</a:t>
            </a:r>
            <a:endParaRPr sz="1800">
              <a:latin typeface="Carlito"/>
              <a:cs typeface="Carlito"/>
            </a:endParaRPr>
          </a:p>
          <a:p>
            <a:pPr marL="698500" lvl="1" indent="-229235">
              <a:lnSpc>
                <a:spcPts val="1764"/>
              </a:lnSpc>
              <a:buFont typeface="Arial"/>
              <a:buChar char="•"/>
              <a:tabLst>
                <a:tab pos="698500" algn="l"/>
                <a:tab pos="699135" algn="l"/>
              </a:tabLst>
            </a:pPr>
            <a:r>
              <a:rPr sz="1500" dirty="0">
                <a:latin typeface="Carlito"/>
                <a:cs typeface="Carlito"/>
              </a:rPr>
              <a:t>HTTP</a:t>
            </a:r>
            <a:endParaRPr sz="1500">
              <a:latin typeface="Carlito"/>
              <a:cs typeface="Carlito"/>
            </a:endParaRPr>
          </a:p>
          <a:p>
            <a:pPr marL="698500" lvl="1" indent="-229235">
              <a:lnSpc>
                <a:spcPts val="1760"/>
              </a:lnSpc>
              <a:buFont typeface="Arial"/>
              <a:buChar char="•"/>
              <a:tabLst>
                <a:tab pos="698500" algn="l"/>
                <a:tab pos="699135" algn="l"/>
              </a:tabLst>
            </a:pPr>
            <a:r>
              <a:rPr sz="1500" spc="-5" dirty="0">
                <a:latin typeface="Carlito"/>
                <a:cs typeface="Carlito"/>
              </a:rPr>
              <a:t>CoAP</a:t>
            </a:r>
            <a:endParaRPr sz="1500">
              <a:latin typeface="Carlito"/>
              <a:cs typeface="Carlito"/>
            </a:endParaRPr>
          </a:p>
          <a:p>
            <a:pPr marL="698500" lvl="1" indent="-229235">
              <a:lnSpc>
                <a:spcPts val="1760"/>
              </a:lnSpc>
              <a:buFont typeface="Arial"/>
              <a:buChar char="•"/>
              <a:tabLst>
                <a:tab pos="698500" algn="l"/>
                <a:tab pos="699135" algn="l"/>
              </a:tabLst>
            </a:pPr>
            <a:r>
              <a:rPr sz="1500" spc="-15" dirty="0">
                <a:latin typeface="Carlito"/>
                <a:cs typeface="Carlito"/>
              </a:rPr>
              <a:t>WebSocket</a:t>
            </a:r>
            <a:endParaRPr sz="1500">
              <a:latin typeface="Carlito"/>
              <a:cs typeface="Carlito"/>
            </a:endParaRPr>
          </a:p>
          <a:p>
            <a:pPr marL="698500" lvl="1" indent="-229235">
              <a:lnSpc>
                <a:spcPts val="1764"/>
              </a:lnSpc>
              <a:buFont typeface="Arial"/>
              <a:buChar char="•"/>
              <a:tabLst>
                <a:tab pos="698500" algn="l"/>
                <a:tab pos="699135" algn="l"/>
              </a:tabLst>
            </a:pPr>
            <a:r>
              <a:rPr sz="1500" spc="-5" dirty="0">
                <a:latin typeface="Carlito"/>
                <a:cs typeface="Carlito"/>
              </a:rPr>
              <a:t>MQTT</a:t>
            </a:r>
            <a:endParaRPr sz="1500">
              <a:latin typeface="Carlito"/>
              <a:cs typeface="Carlito"/>
            </a:endParaRPr>
          </a:p>
          <a:p>
            <a:pPr marL="698500" lvl="1" indent="-229235">
              <a:lnSpc>
                <a:spcPts val="1760"/>
              </a:lnSpc>
              <a:buFont typeface="Arial"/>
              <a:buChar char="•"/>
              <a:tabLst>
                <a:tab pos="698500" algn="l"/>
                <a:tab pos="699135" algn="l"/>
              </a:tabLst>
            </a:pPr>
            <a:r>
              <a:rPr sz="1500" spc="-5" dirty="0">
                <a:latin typeface="Carlito"/>
                <a:cs typeface="Carlito"/>
              </a:rPr>
              <a:t>XMPP</a:t>
            </a:r>
            <a:endParaRPr sz="1500">
              <a:latin typeface="Carlito"/>
              <a:cs typeface="Carlito"/>
            </a:endParaRPr>
          </a:p>
          <a:p>
            <a:pPr marL="698500" lvl="1" indent="-229235">
              <a:lnSpc>
                <a:spcPts val="1760"/>
              </a:lnSpc>
              <a:buFont typeface="Arial"/>
              <a:buChar char="•"/>
              <a:tabLst>
                <a:tab pos="698500" algn="l"/>
                <a:tab pos="699135" algn="l"/>
              </a:tabLst>
            </a:pPr>
            <a:r>
              <a:rPr sz="1500" dirty="0">
                <a:latin typeface="Carlito"/>
                <a:cs typeface="Carlito"/>
              </a:rPr>
              <a:t>DDS</a:t>
            </a:r>
            <a:endParaRPr sz="1500">
              <a:latin typeface="Carlito"/>
              <a:cs typeface="Carlito"/>
            </a:endParaRPr>
          </a:p>
          <a:p>
            <a:pPr marL="698500" lvl="1" indent="-229235">
              <a:lnSpc>
                <a:spcPts val="1780"/>
              </a:lnSpc>
              <a:buFont typeface="Arial"/>
              <a:buChar char="•"/>
              <a:tabLst>
                <a:tab pos="698500" algn="l"/>
                <a:tab pos="699135" algn="l"/>
              </a:tabLst>
            </a:pPr>
            <a:r>
              <a:rPr sz="1500" dirty="0">
                <a:latin typeface="Carlito"/>
                <a:cs typeface="Carlito"/>
              </a:rPr>
              <a:t>AMQP</a:t>
            </a:r>
            <a:endParaRPr sz="1500">
              <a:latin typeface="Carlito"/>
              <a:cs typeface="Carlito"/>
            </a:endParaRPr>
          </a:p>
        </p:txBody>
      </p:sp>
      <p:grpSp>
        <p:nvGrpSpPr>
          <p:cNvPr id="4" name="object 4"/>
          <p:cNvGrpSpPr/>
          <p:nvPr/>
        </p:nvGrpSpPr>
        <p:grpSpPr>
          <a:xfrm>
            <a:off x="0" y="0"/>
            <a:ext cx="10347325" cy="6858000"/>
            <a:chOff x="0" y="0"/>
            <a:chExt cx="10347325" cy="6858000"/>
          </a:xfrm>
        </p:grpSpPr>
        <p:sp>
          <p:nvSpPr>
            <p:cNvPr id="5" name="object 5"/>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6" name="object 6"/>
            <p:cNvSpPr/>
            <p:nvPr/>
          </p:nvSpPr>
          <p:spPr>
            <a:xfrm>
              <a:off x="5722476" y="1707175"/>
              <a:ext cx="4624836" cy="4634546"/>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9535159" y="6597192"/>
            <a:ext cx="1840864"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7E7E7E"/>
                </a:solidFill>
                <a:latin typeface="Arial"/>
                <a:cs typeface="Arial"/>
              </a:rPr>
              <a:t>Bahga </a:t>
            </a:r>
            <a:r>
              <a:rPr sz="1200" dirty="0">
                <a:solidFill>
                  <a:srgbClr val="7E7E7E"/>
                </a:solidFill>
                <a:latin typeface="Arial"/>
                <a:cs typeface="Arial"/>
              </a:rPr>
              <a:t>&amp; </a:t>
            </a:r>
            <a:r>
              <a:rPr sz="1200" spc="-5" dirty="0">
                <a:solidFill>
                  <a:srgbClr val="7E7E7E"/>
                </a:solidFill>
                <a:latin typeface="Arial"/>
                <a:cs typeface="Arial"/>
              </a:rPr>
              <a:t>Madisetti, </a:t>
            </a:r>
            <a:r>
              <a:rPr sz="1200" dirty="0">
                <a:solidFill>
                  <a:srgbClr val="7E7E7E"/>
                </a:solidFill>
                <a:latin typeface="Arial"/>
                <a:cs typeface="Arial"/>
              </a:rPr>
              <a:t>©</a:t>
            </a:r>
            <a:r>
              <a:rPr sz="1200" spc="-60" dirty="0">
                <a:solidFill>
                  <a:srgbClr val="7E7E7E"/>
                </a:solidFill>
                <a:latin typeface="Arial"/>
                <a:cs typeface="Arial"/>
              </a:rPr>
              <a:t> </a:t>
            </a:r>
            <a:r>
              <a:rPr sz="1200" dirty="0">
                <a:solidFill>
                  <a:srgbClr val="7E7E7E"/>
                </a:solidFill>
                <a:latin typeface="Arial"/>
                <a:cs typeface="Arial"/>
              </a:rPr>
              <a:t>2015</a:t>
            </a:r>
            <a:endParaRPr sz="1200">
              <a:latin typeface="Arial"/>
              <a:cs typeface="Arial"/>
            </a:endParaRPr>
          </a:p>
        </p:txBody>
      </p:sp>
      <p:sp>
        <p:nvSpPr>
          <p:cNvPr id="8" name="object 8"/>
          <p:cNvSpPr txBox="1"/>
          <p:nvPr/>
        </p:nvSpPr>
        <p:spPr>
          <a:xfrm>
            <a:off x="826719" y="6611518"/>
            <a:ext cx="361378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7E7E7E"/>
                </a:solidFill>
                <a:latin typeface="Arial"/>
                <a:cs typeface="Arial"/>
              </a:rPr>
              <a:t>Book website:</a:t>
            </a:r>
            <a:r>
              <a:rPr sz="1200" spc="-30" dirty="0">
                <a:solidFill>
                  <a:srgbClr val="7E7E7E"/>
                </a:solidFill>
                <a:latin typeface="Arial"/>
                <a:cs typeface="Arial"/>
              </a:rPr>
              <a:t> </a:t>
            </a:r>
            <a:r>
              <a:rPr sz="1200" spc="-5" dirty="0">
                <a:solidFill>
                  <a:srgbClr val="7E7E7E"/>
                </a:solidFill>
                <a:latin typeface="Arial"/>
                <a:cs typeface="Arial"/>
                <a:hlinkClick r:id="rId3"/>
              </a:rPr>
              <a:t>http://www.internet-of-things-book.com</a:t>
            </a:r>
            <a:endParaRPr sz="1200">
              <a:latin typeface="Arial"/>
              <a:cs typeface="Aria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7985759"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 </a:t>
            </a:r>
            <a:r>
              <a:rPr spc="-15" dirty="0">
                <a:latin typeface="Carlito"/>
                <a:cs typeface="Carlito"/>
              </a:rPr>
              <a:t>Protocols…Link</a:t>
            </a:r>
            <a:r>
              <a:rPr spc="-5" dirty="0">
                <a:latin typeface="Carlito"/>
                <a:cs typeface="Carlito"/>
              </a:rPr>
              <a:t> </a:t>
            </a:r>
            <a:r>
              <a:rPr spc="-15" dirty="0">
                <a:latin typeface="Carlito"/>
                <a:cs typeface="Carlito"/>
              </a:rPr>
              <a:t>Layer…Ethernet</a:t>
            </a:r>
          </a:p>
        </p:txBody>
      </p:sp>
      <p:graphicFrame>
        <p:nvGraphicFramePr>
          <p:cNvPr id="3" name="object 3"/>
          <p:cNvGraphicFramePr>
            <a:graphicFrameLocks noGrp="1"/>
          </p:cNvGraphicFramePr>
          <p:nvPr/>
        </p:nvGraphicFramePr>
        <p:xfrm>
          <a:off x="1949450" y="1700276"/>
          <a:ext cx="8507729" cy="3117850"/>
        </p:xfrm>
        <a:graphic>
          <a:graphicData uri="http://schemas.openxmlformats.org/drawingml/2006/table">
            <a:tbl>
              <a:tblPr firstRow="1" bandRow="1">
                <a:tableStyleId>{2D5ABB26-0587-4C30-8999-92F81FD0307C}</a:tableStyleId>
              </a:tblPr>
              <a:tblGrid>
                <a:gridCol w="1042669"/>
                <a:gridCol w="2030095"/>
                <a:gridCol w="5434965"/>
              </a:tblGrid>
              <a:tr h="457200">
                <a:tc>
                  <a:txBody>
                    <a:bodyPr/>
                    <a:lstStyle/>
                    <a:p>
                      <a:pPr algn="ctr">
                        <a:lnSpc>
                          <a:spcPct val="100000"/>
                        </a:lnSpc>
                        <a:spcBef>
                          <a:spcPts val="204"/>
                        </a:spcBef>
                      </a:pPr>
                      <a:r>
                        <a:rPr sz="2400" b="1" spc="-50" dirty="0">
                          <a:latin typeface="Carlito"/>
                          <a:cs typeface="Carlito"/>
                        </a:rPr>
                        <a:t>Sr.No</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28575">
                      <a:solidFill>
                        <a:srgbClr val="FFC000"/>
                      </a:solidFill>
                      <a:prstDash val="solid"/>
                    </a:lnB>
                    <a:solidFill>
                      <a:srgbClr val="DAF3FD"/>
                    </a:solidFill>
                  </a:tcPr>
                </a:tc>
                <a:tc>
                  <a:txBody>
                    <a:bodyPr/>
                    <a:lstStyle/>
                    <a:p>
                      <a:pPr marL="1270" algn="ctr">
                        <a:lnSpc>
                          <a:spcPct val="100000"/>
                        </a:lnSpc>
                        <a:spcBef>
                          <a:spcPts val="204"/>
                        </a:spcBef>
                      </a:pPr>
                      <a:r>
                        <a:rPr sz="2400" b="1" spc="-10" dirty="0">
                          <a:latin typeface="Carlito"/>
                          <a:cs typeface="Carlito"/>
                        </a:rPr>
                        <a:t>Standard</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28575">
                      <a:solidFill>
                        <a:srgbClr val="FFC000"/>
                      </a:solidFill>
                      <a:prstDash val="solid"/>
                    </a:lnB>
                    <a:solidFill>
                      <a:srgbClr val="DAF3FD"/>
                    </a:solidFill>
                  </a:tcPr>
                </a:tc>
                <a:tc>
                  <a:txBody>
                    <a:bodyPr/>
                    <a:lstStyle/>
                    <a:p>
                      <a:pPr marL="92075">
                        <a:lnSpc>
                          <a:spcPct val="100000"/>
                        </a:lnSpc>
                        <a:spcBef>
                          <a:spcPts val="204"/>
                        </a:spcBef>
                      </a:pPr>
                      <a:r>
                        <a:rPr sz="2400" b="1" spc="-5" dirty="0">
                          <a:latin typeface="Carlito"/>
                          <a:cs typeface="Carlito"/>
                        </a:rPr>
                        <a:t>Shared</a:t>
                      </a:r>
                      <a:r>
                        <a:rPr sz="2400" b="1" spc="-10" dirty="0">
                          <a:latin typeface="Carlito"/>
                          <a:cs typeface="Carlito"/>
                        </a:rPr>
                        <a:t> </a:t>
                      </a:r>
                      <a:r>
                        <a:rPr sz="2400" b="1" spc="-5" dirty="0">
                          <a:latin typeface="Carlito"/>
                          <a:cs typeface="Carlito"/>
                        </a:rPr>
                        <a:t>medium</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28575">
                      <a:solidFill>
                        <a:srgbClr val="FFC000"/>
                      </a:solidFill>
                      <a:prstDash val="solid"/>
                    </a:lnB>
                    <a:solidFill>
                      <a:srgbClr val="DAF3FD"/>
                    </a:solidFill>
                  </a:tcPr>
                </a:tc>
              </a:tr>
              <a:tr h="665099">
                <a:tc>
                  <a:txBody>
                    <a:bodyPr/>
                    <a:lstStyle/>
                    <a:p>
                      <a:pPr algn="ctr">
                        <a:lnSpc>
                          <a:spcPct val="100000"/>
                        </a:lnSpc>
                        <a:spcBef>
                          <a:spcPts val="204"/>
                        </a:spcBef>
                      </a:pPr>
                      <a:r>
                        <a:rPr sz="2400" dirty="0">
                          <a:latin typeface="Carlito"/>
                          <a:cs typeface="Carlito"/>
                        </a:rPr>
                        <a:t>1</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28575">
                      <a:solidFill>
                        <a:srgbClr val="FFC000"/>
                      </a:solidFill>
                      <a:prstDash val="solid"/>
                    </a:lnT>
                    <a:lnB w="12700">
                      <a:solidFill>
                        <a:srgbClr val="FFC000"/>
                      </a:solidFill>
                      <a:prstDash val="solid"/>
                    </a:lnB>
                    <a:solidFill>
                      <a:srgbClr val="DAF3FD"/>
                    </a:solidFill>
                  </a:tcPr>
                </a:tc>
                <a:tc>
                  <a:txBody>
                    <a:bodyPr/>
                    <a:lstStyle/>
                    <a:p>
                      <a:pPr marL="635" algn="ctr">
                        <a:lnSpc>
                          <a:spcPct val="100000"/>
                        </a:lnSpc>
                        <a:spcBef>
                          <a:spcPts val="204"/>
                        </a:spcBef>
                      </a:pPr>
                      <a:r>
                        <a:rPr sz="2400" spc="-10" dirty="0">
                          <a:latin typeface="Carlito"/>
                          <a:cs typeface="Carlito"/>
                        </a:rPr>
                        <a:t>802.3</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28575">
                      <a:solidFill>
                        <a:srgbClr val="FFC000"/>
                      </a:solidFill>
                      <a:prstDash val="solid"/>
                    </a:lnT>
                    <a:lnB w="12700">
                      <a:solidFill>
                        <a:srgbClr val="FFC000"/>
                      </a:solidFill>
                      <a:prstDash val="solid"/>
                    </a:lnB>
                    <a:solidFill>
                      <a:srgbClr val="DAF3FD"/>
                    </a:solidFill>
                  </a:tcPr>
                </a:tc>
                <a:tc>
                  <a:txBody>
                    <a:bodyPr/>
                    <a:lstStyle/>
                    <a:p>
                      <a:pPr marL="92075">
                        <a:lnSpc>
                          <a:spcPct val="100000"/>
                        </a:lnSpc>
                        <a:spcBef>
                          <a:spcPts val="204"/>
                        </a:spcBef>
                      </a:pPr>
                      <a:r>
                        <a:rPr sz="2400" spc="-10" dirty="0">
                          <a:latin typeface="Carlito"/>
                          <a:cs typeface="Carlito"/>
                        </a:rPr>
                        <a:t>Coaxial</a:t>
                      </a:r>
                      <a:r>
                        <a:rPr sz="2400" spc="-30" dirty="0">
                          <a:latin typeface="Carlito"/>
                          <a:cs typeface="Carlito"/>
                        </a:rPr>
                        <a:t> </a:t>
                      </a:r>
                      <a:r>
                        <a:rPr sz="2400" spc="-5" dirty="0">
                          <a:latin typeface="Carlito"/>
                          <a:cs typeface="Carlito"/>
                        </a:rPr>
                        <a:t>Cable…10BASE5</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28575">
                      <a:solidFill>
                        <a:srgbClr val="FFC000"/>
                      </a:solidFill>
                      <a:prstDash val="solid"/>
                    </a:lnT>
                    <a:lnB w="12700">
                      <a:solidFill>
                        <a:srgbClr val="FFC000"/>
                      </a:solidFill>
                      <a:prstDash val="solid"/>
                    </a:lnB>
                    <a:solidFill>
                      <a:srgbClr val="DAF3FD"/>
                    </a:solidFill>
                  </a:tcPr>
                </a:tc>
              </a:tr>
              <a:tr h="665226">
                <a:tc>
                  <a:txBody>
                    <a:bodyPr/>
                    <a:lstStyle/>
                    <a:p>
                      <a:pPr algn="ctr">
                        <a:lnSpc>
                          <a:spcPct val="100000"/>
                        </a:lnSpc>
                        <a:spcBef>
                          <a:spcPts val="204"/>
                        </a:spcBef>
                      </a:pPr>
                      <a:r>
                        <a:rPr sz="2400" dirty="0">
                          <a:latin typeface="Carlito"/>
                          <a:cs typeface="Carlito"/>
                        </a:rPr>
                        <a:t>2</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marL="635" algn="ctr">
                        <a:lnSpc>
                          <a:spcPct val="100000"/>
                        </a:lnSpc>
                        <a:spcBef>
                          <a:spcPts val="204"/>
                        </a:spcBef>
                      </a:pPr>
                      <a:r>
                        <a:rPr sz="2400" spc="-5" dirty="0">
                          <a:latin typeface="Carlito"/>
                          <a:cs typeface="Carlito"/>
                        </a:rPr>
                        <a:t>802.3.i</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marL="92075">
                        <a:lnSpc>
                          <a:spcPct val="100000"/>
                        </a:lnSpc>
                        <a:spcBef>
                          <a:spcPts val="204"/>
                        </a:spcBef>
                      </a:pPr>
                      <a:r>
                        <a:rPr sz="2400" spc="-5" dirty="0">
                          <a:latin typeface="Carlito"/>
                          <a:cs typeface="Carlito"/>
                        </a:rPr>
                        <a:t>Copper </a:t>
                      </a:r>
                      <a:r>
                        <a:rPr sz="2400" spc="-25" dirty="0">
                          <a:latin typeface="Carlito"/>
                          <a:cs typeface="Carlito"/>
                        </a:rPr>
                        <a:t>Twisted </a:t>
                      </a:r>
                      <a:r>
                        <a:rPr sz="2400" spc="-5" dirty="0">
                          <a:latin typeface="Carlito"/>
                          <a:cs typeface="Carlito"/>
                        </a:rPr>
                        <a:t>pair</a:t>
                      </a:r>
                      <a:r>
                        <a:rPr sz="2400" spc="-10" dirty="0">
                          <a:latin typeface="Carlito"/>
                          <a:cs typeface="Carlito"/>
                        </a:rPr>
                        <a:t> </a:t>
                      </a:r>
                      <a:r>
                        <a:rPr sz="2400" spc="-5" dirty="0">
                          <a:latin typeface="Carlito"/>
                          <a:cs typeface="Carlito"/>
                        </a:rPr>
                        <a:t>…..10BASE-T</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r>
              <a:tr h="665099">
                <a:tc>
                  <a:txBody>
                    <a:bodyPr/>
                    <a:lstStyle/>
                    <a:p>
                      <a:pPr algn="ctr">
                        <a:lnSpc>
                          <a:spcPct val="100000"/>
                        </a:lnSpc>
                        <a:spcBef>
                          <a:spcPts val="209"/>
                        </a:spcBef>
                      </a:pPr>
                      <a:r>
                        <a:rPr sz="2400" dirty="0">
                          <a:latin typeface="Carlito"/>
                          <a:cs typeface="Carlito"/>
                        </a:rPr>
                        <a:t>3</a:t>
                      </a:r>
                      <a:endParaRPr sz="2400">
                        <a:latin typeface="Carlito"/>
                        <a:cs typeface="Carlito"/>
                      </a:endParaRPr>
                    </a:p>
                  </a:txBody>
                  <a:tcPr marL="0" marR="0" marT="26669"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algn="ctr">
                        <a:lnSpc>
                          <a:spcPct val="100000"/>
                        </a:lnSpc>
                        <a:spcBef>
                          <a:spcPts val="209"/>
                        </a:spcBef>
                      </a:pPr>
                      <a:r>
                        <a:rPr sz="2400" spc="-5" dirty="0">
                          <a:latin typeface="Carlito"/>
                          <a:cs typeface="Carlito"/>
                        </a:rPr>
                        <a:t>802.3.j</a:t>
                      </a:r>
                      <a:endParaRPr sz="2400">
                        <a:latin typeface="Carlito"/>
                        <a:cs typeface="Carlito"/>
                      </a:endParaRPr>
                    </a:p>
                  </a:txBody>
                  <a:tcPr marL="0" marR="0" marT="26669"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marL="92075">
                        <a:lnSpc>
                          <a:spcPct val="100000"/>
                        </a:lnSpc>
                        <a:spcBef>
                          <a:spcPts val="209"/>
                        </a:spcBef>
                      </a:pPr>
                      <a:r>
                        <a:rPr sz="2400" spc="-5" dirty="0">
                          <a:latin typeface="Carlito"/>
                          <a:cs typeface="Carlito"/>
                        </a:rPr>
                        <a:t>Fiber</a:t>
                      </a:r>
                      <a:r>
                        <a:rPr sz="2400" spc="-20" dirty="0">
                          <a:latin typeface="Carlito"/>
                          <a:cs typeface="Carlito"/>
                        </a:rPr>
                        <a:t> </a:t>
                      </a:r>
                      <a:r>
                        <a:rPr sz="2400" spc="-5" dirty="0">
                          <a:latin typeface="Carlito"/>
                          <a:cs typeface="Carlito"/>
                        </a:rPr>
                        <a:t>Optic……10BASE-F</a:t>
                      </a:r>
                      <a:endParaRPr sz="2400">
                        <a:latin typeface="Carlito"/>
                        <a:cs typeface="Carlito"/>
                      </a:endParaRPr>
                    </a:p>
                  </a:txBody>
                  <a:tcPr marL="0" marR="0" marT="26669"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r>
              <a:tr h="665226">
                <a:tc>
                  <a:txBody>
                    <a:bodyPr/>
                    <a:lstStyle/>
                    <a:p>
                      <a:pPr algn="ctr">
                        <a:lnSpc>
                          <a:spcPct val="100000"/>
                        </a:lnSpc>
                        <a:spcBef>
                          <a:spcPts val="210"/>
                        </a:spcBef>
                      </a:pPr>
                      <a:r>
                        <a:rPr sz="2400" dirty="0">
                          <a:latin typeface="Carlito"/>
                          <a:cs typeface="Carlito"/>
                        </a:rPr>
                        <a:t>4</a:t>
                      </a:r>
                      <a:endParaRPr sz="2400">
                        <a:latin typeface="Carlito"/>
                        <a:cs typeface="Carlito"/>
                      </a:endParaRPr>
                    </a:p>
                  </a:txBody>
                  <a:tcPr marL="0" marR="0" marT="26670"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algn="ctr">
                        <a:lnSpc>
                          <a:spcPct val="100000"/>
                        </a:lnSpc>
                        <a:spcBef>
                          <a:spcPts val="210"/>
                        </a:spcBef>
                      </a:pPr>
                      <a:r>
                        <a:rPr sz="2400" spc="-5" dirty="0">
                          <a:latin typeface="Carlito"/>
                          <a:cs typeface="Carlito"/>
                        </a:rPr>
                        <a:t>802.3.ae</a:t>
                      </a:r>
                      <a:endParaRPr sz="2400">
                        <a:latin typeface="Carlito"/>
                        <a:cs typeface="Carlito"/>
                      </a:endParaRPr>
                    </a:p>
                  </a:txBody>
                  <a:tcPr marL="0" marR="0" marT="26670"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marL="92075">
                        <a:lnSpc>
                          <a:spcPct val="100000"/>
                        </a:lnSpc>
                        <a:spcBef>
                          <a:spcPts val="210"/>
                        </a:spcBef>
                      </a:pPr>
                      <a:r>
                        <a:rPr sz="2400" spc="-10" dirty="0">
                          <a:latin typeface="Carlito"/>
                          <a:cs typeface="Carlito"/>
                        </a:rPr>
                        <a:t>Fiber…..10Gbits/s</a:t>
                      </a:r>
                      <a:endParaRPr sz="2400">
                        <a:latin typeface="Carlito"/>
                        <a:cs typeface="Carlito"/>
                      </a:endParaRPr>
                    </a:p>
                  </a:txBody>
                  <a:tcPr marL="0" marR="0" marT="26670"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r>
            </a:tbl>
          </a:graphicData>
        </a:graphic>
      </p:graphicFrame>
      <p:sp>
        <p:nvSpPr>
          <p:cNvPr id="4" name="object 4"/>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5" name="object 5"/>
          <p:cNvSpPr txBox="1"/>
          <p:nvPr/>
        </p:nvSpPr>
        <p:spPr>
          <a:xfrm>
            <a:off x="1793494" y="4938776"/>
            <a:ext cx="8716010" cy="452120"/>
          </a:xfrm>
          <a:prstGeom prst="rect">
            <a:avLst/>
          </a:prstGeom>
        </p:spPr>
        <p:txBody>
          <a:bodyPr vert="horz" wrap="square" lIns="0" tIns="12065" rIns="0" bIns="0" rtlCol="0">
            <a:spAutoFit/>
          </a:bodyPr>
          <a:lstStyle/>
          <a:p>
            <a:pPr marL="12700">
              <a:lnSpc>
                <a:spcPct val="100000"/>
              </a:lnSpc>
              <a:spcBef>
                <a:spcPts val="95"/>
              </a:spcBef>
            </a:pPr>
            <a:r>
              <a:rPr sz="2800" spc="-20" dirty="0">
                <a:latin typeface="Carlito"/>
                <a:cs typeface="Carlito"/>
              </a:rPr>
              <a:t>Data </a:t>
            </a:r>
            <a:r>
              <a:rPr sz="2800" spc="-15" dirty="0">
                <a:latin typeface="Carlito"/>
                <a:cs typeface="Carlito"/>
              </a:rPr>
              <a:t>Rates </a:t>
            </a:r>
            <a:r>
              <a:rPr sz="2800" spc="-20" dirty="0">
                <a:latin typeface="Carlito"/>
                <a:cs typeface="Carlito"/>
              </a:rPr>
              <a:t>are </a:t>
            </a:r>
            <a:r>
              <a:rPr sz="2800" spc="-15" dirty="0">
                <a:latin typeface="Carlito"/>
                <a:cs typeface="Carlito"/>
              </a:rPr>
              <a:t>provided </a:t>
            </a:r>
            <a:r>
              <a:rPr sz="2800" spc="-20" dirty="0">
                <a:latin typeface="Carlito"/>
                <a:cs typeface="Carlito"/>
              </a:rPr>
              <a:t>from </a:t>
            </a:r>
            <a:r>
              <a:rPr sz="2800" spc="-10" dirty="0">
                <a:latin typeface="Carlito"/>
                <a:cs typeface="Carlito"/>
              </a:rPr>
              <a:t>10Gbit/s </a:t>
            </a:r>
            <a:r>
              <a:rPr sz="2800" spc="-20" dirty="0">
                <a:latin typeface="Carlito"/>
                <a:cs typeface="Carlito"/>
              </a:rPr>
              <a:t>to </a:t>
            </a:r>
            <a:r>
              <a:rPr sz="2800" spc="-15" dirty="0">
                <a:latin typeface="Carlito"/>
                <a:cs typeface="Carlito"/>
              </a:rPr>
              <a:t>40Gb/s </a:t>
            </a:r>
            <a:r>
              <a:rPr sz="2800" spc="-5" dirty="0">
                <a:latin typeface="Carlito"/>
                <a:cs typeface="Carlito"/>
              </a:rPr>
              <a:t>and</a:t>
            </a:r>
            <a:r>
              <a:rPr sz="2800" spc="254" dirty="0">
                <a:latin typeface="Carlito"/>
                <a:cs typeface="Carlito"/>
              </a:rPr>
              <a:t> </a:t>
            </a:r>
            <a:r>
              <a:rPr sz="2800" spc="-10" dirty="0">
                <a:latin typeface="Carlito"/>
                <a:cs typeface="Carlito"/>
              </a:rPr>
              <a:t>higher</a:t>
            </a:r>
            <a:endParaRPr sz="2800">
              <a:latin typeface="Carlito"/>
              <a:cs typeface="Carlito"/>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7020559"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 </a:t>
            </a:r>
            <a:r>
              <a:rPr spc="-15" dirty="0">
                <a:latin typeface="Carlito"/>
                <a:cs typeface="Carlito"/>
              </a:rPr>
              <a:t>Protocols…Link</a:t>
            </a:r>
            <a:r>
              <a:rPr spc="-40" dirty="0">
                <a:latin typeface="Carlito"/>
                <a:cs typeface="Carlito"/>
              </a:rPr>
              <a:t> </a:t>
            </a:r>
            <a:r>
              <a:rPr spc="-10" dirty="0">
                <a:latin typeface="Carlito"/>
                <a:cs typeface="Carlito"/>
              </a:rPr>
              <a:t>Layer…WiFi</a:t>
            </a:r>
          </a:p>
        </p:txBody>
      </p:sp>
      <p:graphicFrame>
        <p:nvGraphicFramePr>
          <p:cNvPr id="3" name="object 3"/>
          <p:cNvGraphicFramePr>
            <a:graphicFrameLocks noGrp="1"/>
          </p:cNvGraphicFramePr>
          <p:nvPr/>
        </p:nvGraphicFramePr>
        <p:xfrm>
          <a:off x="1974850" y="1547875"/>
          <a:ext cx="8507729" cy="3940300"/>
        </p:xfrm>
        <a:graphic>
          <a:graphicData uri="http://schemas.openxmlformats.org/drawingml/2006/table">
            <a:tbl>
              <a:tblPr firstRow="1" bandRow="1">
                <a:tableStyleId>{2D5ABB26-0587-4C30-8999-92F81FD0307C}</a:tableStyleId>
              </a:tblPr>
              <a:tblGrid>
                <a:gridCol w="1042669"/>
                <a:gridCol w="2030095"/>
                <a:gridCol w="5434965"/>
              </a:tblGrid>
              <a:tr h="457073">
                <a:tc>
                  <a:txBody>
                    <a:bodyPr/>
                    <a:lstStyle/>
                    <a:p>
                      <a:pPr algn="ctr">
                        <a:lnSpc>
                          <a:spcPct val="100000"/>
                        </a:lnSpc>
                        <a:spcBef>
                          <a:spcPts val="204"/>
                        </a:spcBef>
                      </a:pPr>
                      <a:r>
                        <a:rPr sz="2400" b="1" spc="-50" dirty="0">
                          <a:latin typeface="Carlito"/>
                          <a:cs typeface="Carlito"/>
                        </a:rPr>
                        <a:t>Sr.No</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28575">
                      <a:solidFill>
                        <a:srgbClr val="FFC000"/>
                      </a:solidFill>
                      <a:prstDash val="solid"/>
                    </a:lnB>
                    <a:solidFill>
                      <a:srgbClr val="DAF3FD"/>
                    </a:solidFill>
                  </a:tcPr>
                </a:tc>
                <a:tc>
                  <a:txBody>
                    <a:bodyPr/>
                    <a:lstStyle/>
                    <a:p>
                      <a:pPr marR="434340" algn="r">
                        <a:lnSpc>
                          <a:spcPct val="100000"/>
                        </a:lnSpc>
                        <a:spcBef>
                          <a:spcPts val="204"/>
                        </a:spcBef>
                      </a:pPr>
                      <a:r>
                        <a:rPr sz="2400" b="1" dirty="0">
                          <a:latin typeface="Carlito"/>
                          <a:cs typeface="Carlito"/>
                        </a:rPr>
                        <a:t>S</a:t>
                      </a:r>
                      <a:r>
                        <a:rPr sz="2400" b="1" spc="-25" dirty="0">
                          <a:latin typeface="Carlito"/>
                          <a:cs typeface="Carlito"/>
                        </a:rPr>
                        <a:t>t</a:t>
                      </a:r>
                      <a:r>
                        <a:rPr sz="2400" b="1" dirty="0">
                          <a:latin typeface="Carlito"/>
                          <a:cs typeface="Carlito"/>
                        </a:rPr>
                        <a:t>an</a:t>
                      </a:r>
                      <a:r>
                        <a:rPr sz="2400" b="1" spc="-10" dirty="0">
                          <a:latin typeface="Carlito"/>
                          <a:cs typeface="Carlito"/>
                        </a:rPr>
                        <a:t>d</a:t>
                      </a:r>
                      <a:r>
                        <a:rPr sz="2400" b="1" dirty="0">
                          <a:latin typeface="Carlito"/>
                          <a:cs typeface="Carlito"/>
                        </a:rPr>
                        <a:t>a</a:t>
                      </a:r>
                      <a:r>
                        <a:rPr sz="2400" b="1" spc="-25" dirty="0">
                          <a:latin typeface="Carlito"/>
                          <a:cs typeface="Carlito"/>
                        </a:rPr>
                        <a:t>r</a:t>
                      </a:r>
                      <a:r>
                        <a:rPr sz="2400" b="1" dirty="0">
                          <a:latin typeface="Carlito"/>
                          <a:cs typeface="Carlito"/>
                        </a:rPr>
                        <a:t>d</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28575">
                      <a:solidFill>
                        <a:srgbClr val="FFC000"/>
                      </a:solidFill>
                      <a:prstDash val="solid"/>
                    </a:lnB>
                    <a:solidFill>
                      <a:srgbClr val="DAF3FD"/>
                    </a:solidFill>
                  </a:tcPr>
                </a:tc>
                <a:tc>
                  <a:txBody>
                    <a:bodyPr/>
                    <a:lstStyle/>
                    <a:p>
                      <a:pPr marL="91440">
                        <a:lnSpc>
                          <a:spcPct val="100000"/>
                        </a:lnSpc>
                        <a:spcBef>
                          <a:spcPts val="204"/>
                        </a:spcBef>
                      </a:pPr>
                      <a:r>
                        <a:rPr sz="2400" b="1" spc="-20" dirty="0">
                          <a:latin typeface="Carlito"/>
                          <a:cs typeface="Carlito"/>
                        </a:rPr>
                        <a:t>Operates</a:t>
                      </a:r>
                      <a:r>
                        <a:rPr sz="2400" b="1" spc="5" dirty="0">
                          <a:latin typeface="Carlito"/>
                          <a:cs typeface="Carlito"/>
                        </a:rPr>
                        <a:t> </a:t>
                      </a:r>
                      <a:r>
                        <a:rPr sz="2400" b="1" dirty="0">
                          <a:latin typeface="Carlito"/>
                          <a:cs typeface="Carlito"/>
                        </a:rPr>
                        <a:t>in</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28575">
                      <a:solidFill>
                        <a:srgbClr val="FFC000"/>
                      </a:solidFill>
                      <a:prstDash val="solid"/>
                    </a:lnB>
                    <a:solidFill>
                      <a:srgbClr val="DAF3FD"/>
                    </a:solidFill>
                  </a:tcPr>
                </a:tc>
              </a:tr>
              <a:tr h="665099">
                <a:tc>
                  <a:txBody>
                    <a:bodyPr/>
                    <a:lstStyle/>
                    <a:p>
                      <a:pPr algn="ctr">
                        <a:lnSpc>
                          <a:spcPct val="100000"/>
                        </a:lnSpc>
                        <a:spcBef>
                          <a:spcPts val="204"/>
                        </a:spcBef>
                      </a:pPr>
                      <a:r>
                        <a:rPr sz="2400" dirty="0">
                          <a:latin typeface="Carlito"/>
                          <a:cs typeface="Carlito"/>
                        </a:rPr>
                        <a:t>1</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28575">
                      <a:solidFill>
                        <a:srgbClr val="FFC000"/>
                      </a:solidFill>
                      <a:prstDash val="solid"/>
                    </a:lnT>
                    <a:lnB w="12700">
                      <a:solidFill>
                        <a:srgbClr val="FFC000"/>
                      </a:solidFill>
                      <a:prstDash val="solid"/>
                    </a:lnB>
                    <a:solidFill>
                      <a:srgbClr val="DAF3FD"/>
                    </a:solidFill>
                  </a:tcPr>
                </a:tc>
                <a:tc>
                  <a:txBody>
                    <a:bodyPr/>
                    <a:lstStyle/>
                    <a:p>
                      <a:pPr marL="518795">
                        <a:lnSpc>
                          <a:spcPct val="100000"/>
                        </a:lnSpc>
                        <a:spcBef>
                          <a:spcPts val="204"/>
                        </a:spcBef>
                      </a:pPr>
                      <a:r>
                        <a:rPr sz="2400" spc="-5" dirty="0">
                          <a:latin typeface="Carlito"/>
                          <a:cs typeface="Carlito"/>
                        </a:rPr>
                        <a:t>802.11a</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28575">
                      <a:solidFill>
                        <a:srgbClr val="FFC000"/>
                      </a:solidFill>
                      <a:prstDash val="solid"/>
                    </a:lnT>
                    <a:lnB w="12700">
                      <a:solidFill>
                        <a:srgbClr val="FFC000"/>
                      </a:solidFill>
                      <a:prstDash val="solid"/>
                    </a:lnB>
                    <a:solidFill>
                      <a:srgbClr val="DAF3FD"/>
                    </a:solidFill>
                  </a:tcPr>
                </a:tc>
                <a:tc>
                  <a:txBody>
                    <a:bodyPr/>
                    <a:lstStyle/>
                    <a:p>
                      <a:pPr marL="91440">
                        <a:lnSpc>
                          <a:spcPct val="100000"/>
                        </a:lnSpc>
                        <a:spcBef>
                          <a:spcPts val="204"/>
                        </a:spcBef>
                      </a:pPr>
                      <a:r>
                        <a:rPr sz="2400" dirty="0">
                          <a:latin typeface="Carlito"/>
                          <a:cs typeface="Carlito"/>
                        </a:rPr>
                        <a:t>5 GHz</a:t>
                      </a:r>
                      <a:r>
                        <a:rPr sz="2400" spc="-15" dirty="0">
                          <a:latin typeface="Carlito"/>
                          <a:cs typeface="Carlito"/>
                        </a:rPr>
                        <a:t> </a:t>
                      </a:r>
                      <a:r>
                        <a:rPr sz="2400" spc="-5" dirty="0">
                          <a:latin typeface="Carlito"/>
                          <a:cs typeface="Carlito"/>
                        </a:rPr>
                        <a:t>band</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28575">
                      <a:solidFill>
                        <a:srgbClr val="FFC000"/>
                      </a:solidFill>
                      <a:prstDash val="solid"/>
                    </a:lnT>
                    <a:lnB w="12700">
                      <a:solidFill>
                        <a:srgbClr val="FFC000"/>
                      </a:solidFill>
                      <a:prstDash val="solid"/>
                    </a:lnB>
                    <a:solidFill>
                      <a:srgbClr val="DAF3FD"/>
                    </a:solidFill>
                  </a:tcPr>
                </a:tc>
              </a:tr>
              <a:tr h="822960">
                <a:tc>
                  <a:txBody>
                    <a:bodyPr/>
                    <a:lstStyle/>
                    <a:p>
                      <a:pPr algn="ctr">
                        <a:lnSpc>
                          <a:spcPct val="100000"/>
                        </a:lnSpc>
                        <a:spcBef>
                          <a:spcPts val="204"/>
                        </a:spcBef>
                      </a:pPr>
                      <a:r>
                        <a:rPr sz="2400" dirty="0">
                          <a:latin typeface="Carlito"/>
                          <a:cs typeface="Carlito"/>
                        </a:rPr>
                        <a:t>2</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marL="635" algn="ctr">
                        <a:lnSpc>
                          <a:spcPct val="100000"/>
                        </a:lnSpc>
                        <a:spcBef>
                          <a:spcPts val="204"/>
                        </a:spcBef>
                      </a:pPr>
                      <a:r>
                        <a:rPr sz="2400" spc="-5" dirty="0">
                          <a:latin typeface="Carlito"/>
                          <a:cs typeface="Carlito"/>
                        </a:rPr>
                        <a:t>802.11b</a:t>
                      </a:r>
                      <a:endParaRPr sz="2400">
                        <a:latin typeface="Carlito"/>
                        <a:cs typeface="Carlito"/>
                      </a:endParaRPr>
                    </a:p>
                    <a:p>
                      <a:pPr marL="1905" algn="ctr">
                        <a:lnSpc>
                          <a:spcPct val="100000"/>
                        </a:lnSpc>
                        <a:spcBef>
                          <a:spcPts val="5"/>
                        </a:spcBef>
                      </a:pPr>
                      <a:r>
                        <a:rPr sz="2400" dirty="0">
                          <a:latin typeface="Carlito"/>
                          <a:cs typeface="Carlito"/>
                        </a:rPr>
                        <a:t>and</a:t>
                      </a:r>
                      <a:r>
                        <a:rPr sz="2400" spc="-30" dirty="0">
                          <a:latin typeface="Carlito"/>
                          <a:cs typeface="Carlito"/>
                        </a:rPr>
                        <a:t> </a:t>
                      </a:r>
                      <a:r>
                        <a:rPr sz="2400" spc="-5" dirty="0">
                          <a:latin typeface="Carlito"/>
                          <a:cs typeface="Carlito"/>
                        </a:rPr>
                        <a:t>802.11g</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marL="91440">
                        <a:lnSpc>
                          <a:spcPct val="100000"/>
                        </a:lnSpc>
                        <a:spcBef>
                          <a:spcPts val="204"/>
                        </a:spcBef>
                      </a:pPr>
                      <a:r>
                        <a:rPr sz="2400" spc="-5" dirty="0">
                          <a:latin typeface="Carlito"/>
                          <a:cs typeface="Carlito"/>
                        </a:rPr>
                        <a:t>2.4GHz</a:t>
                      </a:r>
                      <a:r>
                        <a:rPr sz="2400" spc="-10" dirty="0">
                          <a:latin typeface="Carlito"/>
                          <a:cs typeface="Carlito"/>
                        </a:rPr>
                        <a:t> </a:t>
                      </a:r>
                      <a:r>
                        <a:rPr sz="2400" spc="-5" dirty="0">
                          <a:latin typeface="Carlito"/>
                          <a:cs typeface="Carlito"/>
                        </a:rPr>
                        <a:t>band</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r>
              <a:tr h="665098">
                <a:tc>
                  <a:txBody>
                    <a:bodyPr/>
                    <a:lstStyle/>
                    <a:p>
                      <a:pPr algn="ctr">
                        <a:lnSpc>
                          <a:spcPct val="100000"/>
                        </a:lnSpc>
                        <a:spcBef>
                          <a:spcPts val="209"/>
                        </a:spcBef>
                      </a:pPr>
                      <a:r>
                        <a:rPr sz="2400" dirty="0">
                          <a:latin typeface="Carlito"/>
                          <a:cs typeface="Carlito"/>
                        </a:rPr>
                        <a:t>3</a:t>
                      </a:r>
                      <a:endParaRPr sz="2400">
                        <a:latin typeface="Carlito"/>
                        <a:cs typeface="Carlito"/>
                      </a:endParaRPr>
                    </a:p>
                  </a:txBody>
                  <a:tcPr marL="0" marR="0" marT="26669"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marL="474345">
                        <a:lnSpc>
                          <a:spcPct val="100000"/>
                        </a:lnSpc>
                        <a:spcBef>
                          <a:spcPts val="209"/>
                        </a:spcBef>
                      </a:pPr>
                      <a:r>
                        <a:rPr sz="2400" spc="-5" dirty="0">
                          <a:latin typeface="Carlito"/>
                          <a:cs typeface="Carlito"/>
                        </a:rPr>
                        <a:t>802.11.n</a:t>
                      </a:r>
                      <a:endParaRPr sz="2400">
                        <a:latin typeface="Carlito"/>
                        <a:cs typeface="Carlito"/>
                      </a:endParaRPr>
                    </a:p>
                  </a:txBody>
                  <a:tcPr marL="0" marR="0" marT="26669"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marL="91440">
                        <a:lnSpc>
                          <a:spcPct val="100000"/>
                        </a:lnSpc>
                        <a:spcBef>
                          <a:spcPts val="209"/>
                        </a:spcBef>
                      </a:pPr>
                      <a:r>
                        <a:rPr sz="2400" spc="-5" dirty="0">
                          <a:latin typeface="Carlito"/>
                          <a:cs typeface="Carlito"/>
                        </a:rPr>
                        <a:t>2.4/5 </a:t>
                      </a:r>
                      <a:r>
                        <a:rPr sz="2400" dirty="0">
                          <a:latin typeface="Carlito"/>
                          <a:cs typeface="Carlito"/>
                        </a:rPr>
                        <a:t>GHz</a:t>
                      </a:r>
                      <a:r>
                        <a:rPr sz="2400" spc="-10" dirty="0">
                          <a:latin typeface="Carlito"/>
                          <a:cs typeface="Carlito"/>
                        </a:rPr>
                        <a:t> </a:t>
                      </a:r>
                      <a:r>
                        <a:rPr sz="2400" spc="-5" dirty="0">
                          <a:latin typeface="Carlito"/>
                          <a:cs typeface="Carlito"/>
                        </a:rPr>
                        <a:t>bands</a:t>
                      </a:r>
                      <a:endParaRPr sz="2400">
                        <a:latin typeface="Carlito"/>
                        <a:cs typeface="Carlito"/>
                      </a:endParaRPr>
                    </a:p>
                  </a:txBody>
                  <a:tcPr marL="0" marR="0" marT="26669"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r>
              <a:tr h="664972">
                <a:tc>
                  <a:txBody>
                    <a:bodyPr/>
                    <a:lstStyle/>
                    <a:p>
                      <a:pPr algn="ctr">
                        <a:lnSpc>
                          <a:spcPct val="100000"/>
                        </a:lnSpc>
                        <a:spcBef>
                          <a:spcPts val="210"/>
                        </a:spcBef>
                      </a:pPr>
                      <a:r>
                        <a:rPr sz="2400" dirty="0">
                          <a:latin typeface="Carlito"/>
                          <a:cs typeface="Carlito"/>
                        </a:rPr>
                        <a:t>4</a:t>
                      </a:r>
                      <a:endParaRPr sz="2400">
                        <a:latin typeface="Carlito"/>
                        <a:cs typeface="Carlito"/>
                      </a:endParaRPr>
                    </a:p>
                  </a:txBody>
                  <a:tcPr marL="0" marR="0" marT="26670"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marR="408305" algn="r">
                        <a:lnSpc>
                          <a:spcPct val="100000"/>
                        </a:lnSpc>
                        <a:spcBef>
                          <a:spcPts val="210"/>
                        </a:spcBef>
                      </a:pPr>
                      <a:r>
                        <a:rPr sz="2400" spc="-5" dirty="0">
                          <a:latin typeface="Carlito"/>
                          <a:cs typeface="Carlito"/>
                        </a:rPr>
                        <a:t>802.11.</a:t>
                      </a:r>
                      <a:r>
                        <a:rPr sz="2400" dirty="0">
                          <a:latin typeface="Carlito"/>
                          <a:cs typeface="Carlito"/>
                        </a:rPr>
                        <a:t>ac</a:t>
                      </a:r>
                      <a:endParaRPr sz="2400">
                        <a:latin typeface="Carlito"/>
                        <a:cs typeface="Carlito"/>
                      </a:endParaRPr>
                    </a:p>
                  </a:txBody>
                  <a:tcPr marL="0" marR="0" marT="26670"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marL="91440">
                        <a:lnSpc>
                          <a:spcPct val="100000"/>
                        </a:lnSpc>
                        <a:spcBef>
                          <a:spcPts val="210"/>
                        </a:spcBef>
                      </a:pPr>
                      <a:r>
                        <a:rPr sz="2400" spc="-5" dirty="0">
                          <a:latin typeface="Carlito"/>
                          <a:cs typeface="Carlito"/>
                        </a:rPr>
                        <a:t>5GHz</a:t>
                      </a:r>
                      <a:r>
                        <a:rPr sz="2400" spc="-10" dirty="0">
                          <a:latin typeface="Carlito"/>
                          <a:cs typeface="Carlito"/>
                        </a:rPr>
                        <a:t> </a:t>
                      </a:r>
                      <a:r>
                        <a:rPr sz="2400" spc="-5" dirty="0">
                          <a:latin typeface="Carlito"/>
                          <a:cs typeface="Carlito"/>
                        </a:rPr>
                        <a:t>band</a:t>
                      </a:r>
                      <a:endParaRPr sz="2400">
                        <a:latin typeface="Carlito"/>
                        <a:cs typeface="Carlito"/>
                      </a:endParaRPr>
                    </a:p>
                  </a:txBody>
                  <a:tcPr marL="0" marR="0" marT="26670"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r>
              <a:tr h="665098">
                <a:tc>
                  <a:txBody>
                    <a:bodyPr/>
                    <a:lstStyle/>
                    <a:p>
                      <a:pPr algn="ctr">
                        <a:lnSpc>
                          <a:spcPct val="100000"/>
                        </a:lnSpc>
                        <a:spcBef>
                          <a:spcPts val="210"/>
                        </a:spcBef>
                      </a:pPr>
                      <a:r>
                        <a:rPr sz="2400" dirty="0">
                          <a:latin typeface="Carlito"/>
                          <a:cs typeface="Carlito"/>
                        </a:rPr>
                        <a:t>5</a:t>
                      </a:r>
                      <a:endParaRPr sz="2400">
                        <a:latin typeface="Carlito"/>
                        <a:cs typeface="Carlito"/>
                      </a:endParaRPr>
                    </a:p>
                  </a:txBody>
                  <a:tcPr marL="0" marR="0" marT="26670"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marR="392430" algn="r">
                        <a:lnSpc>
                          <a:spcPct val="100000"/>
                        </a:lnSpc>
                        <a:spcBef>
                          <a:spcPts val="210"/>
                        </a:spcBef>
                      </a:pPr>
                      <a:r>
                        <a:rPr sz="2400" spc="-5" dirty="0">
                          <a:latin typeface="Carlito"/>
                          <a:cs typeface="Carlito"/>
                        </a:rPr>
                        <a:t>802.11.</a:t>
                      </a:r>
                      <a:r>
                        <a:rPr sz="2400" dirty="0">
                          <a:latin typeface="Carlito"/>
                          <a:cs typeface="Carlito"/>
                        </a:rPr>
                        <a:t>ad</a:t>
                      </a:r>
                      <a:endParaRPr sz="2400">
                        <a:latin typeface="Carlito"/>
                        <a:cs typeface="Carlito"/>
                      </a:endParaRPr>
                    </a:p>
                  </a:txBody>
                  <a:tcPr marL="0" marR="0" marT="26670"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marL="91440">
                        <a:lnSpc>
                          <a:spcPct val="100000"/>
                        </a:lnSpc>
                        <a:spcBef>
                          <a:spcPts val="210"/>
                        </a:spcBef>
                      </a:pPr>
                      <a:r>
                        <a:rPr sz="2400" spc="-5" dirty="0">
                          <a:latin typeface="Carlito"/>
                          <a:cs typeface="Carlito"/>
                        </a:rPr>
                        <a:t>60Hz</a:t>
                      </a:r>
                      <a:r>
                        <a:rPr sz="2400" spc="-10" dirty="0">
                          <a:latin typeface="Carlito"/>
                          <a:cs typeface="Carlito"/>
                        </a:rPr>
                        <a:t> </a:t>
                      </a:r>
                      <a:r>
                        <a:rPr sz="2400" spc="-5" dirty="0">
                          <a:latin typeface="Carlito"/>
                          <a:cs typeface="Carlito"/>
                        </a:rPr>
                        <a:t>band</a:t>
                      </a:r>
                      <a:endParaRPr sz="2400">
                        <a:latin typeface="Carlito"/>
                        <a:cs typeface="Carlito"/>
                      </a:endParaRPr>
                    </a:p>
                  </a:txBody>
                  <a:tcPr marL="0" marR="0" marT="26670"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r>
            </a:tbl>
          </a:graphicData>
        </a:graphic>
      </p:graphicFrame>
      <p:sp>
        <p:nvSpPr>
          <p:cNvPr id="4" name="object 4"/>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5" name="object 5"/>
          <p:cNvSpPr txBox="1"/>
          <p:nvPr/>
        </p:nvSpPr>
        <p:spPr>
          <a:xfrm>
            <a:off x="2149220" y="5612079"/>
            <a:ext cx="5686425" cy="878840"/>
          </a:xfrm>
          <a:prstGeom prst="rect">
            <a:avLst/>
          </a:prstGeom>
        </p:spPr>
        <p:txBody>
          <a:bodyPr vert="horz" wrap="square" lIns="0" tIns="12065" rIns="0" bIns="0" rtlCol="0">
            <a:spAutoFit/>
          </a:bodyPr>
          <a:lstStyle/>
          <a:p>
            <a:pPr marL="469900" indent="-457200">
              <a:lnSpc>
                <a:spcPct val="100000"/>
              </a:lnSpc>
              <a:spcBef>
                <a:spcPts val="95"/>
              </a:spcBef>
              <a:buFont typeface="Arial"/>
              <a:buChar char="•"/>
              <a:tabLst>
                <a:tab pos="469265" algn="l"/>
                <a:tab pos="469900" algn="l"/>
              </a:tabLst>
            </a:pPr>
            <a:r>
              <a:rPr sz="2800" spc="-5" dirty="0">
                <a:latin typeface="Carlito"/>
                <a:cs typeface="Carlito"/>
              </a:rPr>
              <a:t>Collection of </a:t>
            </a:r>
            <a:r>
              <a:rPr sz="2800" spc="-10" dirty="0">
                <a:latin typeface="Carlito"/>
                <a:cs typeface="Carlito"/>
              </a:rPr>
              <a:t>Wireless</a:t>
            </a:r>
            <a:r>
              <a:rPr sz="2800" dirty="0">
                <a:latin typeface="Carlito"/>
                <a:cs typeface="Carlito"/>
              </a:rPr>
              <a:t> </a:t>
            </a:r>
            <a:r>
              <a:rPr sz="2800" spc="-10" dirty="0">
                <a:latin typeface="Carlito"/>
                <a:cs typeface="Carlito"/>
              </a:rPr>
              <a:t>LAN</a:t>
            </a:r>
            <a:endParaRPr sz="2800">
              <a:latin typeface="Carlito"/>
              <a:cs typeface="Carlito"/>
            </a:endParaRPr>
          </a:p>
          <a:p>
            <a:pPr marL="469900" indent="-457200">
              <a:lnSpc>
                <a:spcPct val="100000"/>
              </a:lnSpc>
              <a:buFont typeface="Arial"/>
              <a:buChar char="•"/>
              <a:tabLst>
                <a:tab pos="469265" algn="l"/>
                <a:tab pos="469900" algn="l"/>
              </a:tabLst>
            </a:pPr>
            <a:r>
              <a:rPr sz="2800" spc="-20" dirty="0">
                <a:latin typeface="Carlito"/>
                <a:cs typeface="Carlito"/>
              </a:rPr>
              <a:t>Data </a:t>
            </a:r>
            <a:r>
              <a:rPr sz="2800" spc="-15" dirty="0">
                <a:latin typeface="Carlito"/>
                <a:cs typeface="Carlito"/>
              </a:rPr>
              <a:t>Rates </a:t>
            </a:r>
            <a:r>
              <a:rPr sz="2800" spc="-20" dirty="0">
                <a:latin typeface="Carlito"/>
                <a:cs typeface="Carlito"/>
              </a:rPr>
              <a:t>from </a:t>
            </a:r>
            <a:r>
              <a:rPr sz="2800" spc="-15" dirty="0">
                <a:latin typeface="Carlito"/>
                <a:cs typeface="Carlito"/>
              </a:rPr>
              <a:t>1Mb/s </a:t>
            </a:r>
            <a:r>
              <a:rPr sz="2800" spc="-20" dirty="0">
                <a:latin typeface="Carlito"/>
                <a:cs typeface="Carlito"/>
              </a:rPr>
              <a:t>to </a:t>
            </a:r>
            <a:r>
              <a:rPr sz="2800" spc="-5" dirty="0">
                <a:latin typeface="Carlito"/>
                <a:cs typeface="Carlito"/>
              </a:rPr>
              <a:t>6.75</a:t>
            </a:r>
            <a:r>
              <a:rPr sz="2800" spc="110" dirty="0">
                <a:latin typeface="Carlito"/>
                <a:cs typeface="Carlito"/>
              </a:rPr>
              <a:t> </a:t>
            </a:r>
            <a:r>
              <a:rPr sz="2800" spc="-15" dirty="0">
                <a:latin typeface="Carlito"/>
                <a:cs typeface="Carlito"/>
              </a:rPr>
              <a:t>Gb/s</a:t>
            </a:r>
            <a:endParaRPr sz="2800">
              <a:latin typeface="Carlito"/>
              <a:cs typeface="Carlito"/>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7620000"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 </a:t>
            </a:r>
            <a:r>
              <a:rPr spc="-15" dirty="0">
                <a:latin typeface="Carlito"/>
                <a:cs typeface="Carlito"/>
              </a:rPr>
              <a:t>Protocols…Link</a:t>
            </a:r>
            <a:r>
              <a:rPr dirty="0">
                <a:latin typeface="Carlito"/>
                <a:cs typeface="Carlito"/>
              </a:rPr>
              <a:t> </a:t>
            </a:r>
            <a:r>
              <a:rPr spc="-15" dirty="0">
                <a:latin typeface="Carlito"/>
                <a:cs typeface="Carlito"/>
              </a:rPr>
              <a:t>Layer…WiMax</a:t>
            </a:r>
          </a:p>
        </p:txBody>
      </p:sp>
      <p:graphicFrame>
        <p:nvGraphicFramePr>
          <p:cNvPr id="3" name="object 3"/>
          <p:cNvGraphicFramePr>
            <a:graphicFrameLocks noGrp="1"/>
          </p:cNvGraphicFramePr>
          <p:nvPr/>
        </p:nvGraphicFramePr>
        <p:xfrm>
          <a:off x="1974850" y="1547875"/>
          <a:ext cx="8507729" cy="1580387"/>
        </p:xfrm>
        <a:graphic>
          <a:graphicData uri="http://schemas.openxmlformats.org/drawingml/2006/table">
            <a:tbl>
              <a:tblPr firstRow="1" bandRow="1">
                <a:tableStyleId>{2D5ABB26-0587-4C30-8999-92F81FD0307C}</a:tableStyleId>
              </a:tblPr>
              <a:tblGrid>
                <a:gridCol w="1042669"/>
                <a:gridCol w="2030095"/>
                <a:gridCol w="5434965"/>
              </a:tblGrid>
              <a:tr h="457073">
                <a:tc>
                  <a:txBody>
                    <a:bodyPr/>
                    <a:lstStyle/>
                    <a:p>
                      <a:pPr algn="ctr">
                        <a:lnSpc>
                          <a:spcPct val="100000"/>
                        </a:lnSpc>
                        <a:spcBef>
                          <a:spcPts val="204"/>
                        </a:spcBef>
                      </a:pPr>
                      <a:r>
                        <a:rPr sz="2400" b="1" spc="-50" dirty="0">
                          <a:latin typeface="Carlito"/>
                          <a:cs typeface="Carlito"/>
                        </a:rPr>
                        <a:t>Sr.No</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28575">
                      <a:solidFill>
                        <a:srgbClr val="FFC000"/>
                      </a:solidFill>
                      <a:prstDash val="solid"/>
                    </a:lnB>
                    <a:solidFill>
                      <a:srgbClr val="DAF3FD"/>
                    </a:solidFill>
                  </a:tcPr>
                </a:tc>
                <a:tc>
                  <a:txBody>
                    <a:bodyPr/>
                    <a:lstStyle/>
                    <a:p>
                      <a:pPr marL="444500">
                        <a:lnSpc>
                          <a:spcPct val="100000"/>
                        </a:lnSpc>
                        <a:spcBef>
                          <a:spcPts val="204"/>
                        </a:spcBef>
                      </a:pPr>
                      <a:r>
                        <a:rPr sz="2400" b="1" spc="-10" dirty="0">
                          <a:latin typeface="Carlito"/>
                          <a:cs typeface="Carlito"/>
                        </a:rPr>
                        <a:t>Standard</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28575">
                      <a:solidFill>
                        <a:srgbClr val="FFC000"/>
                      </a:solidFill>
                      <a:prstDash val="solid"/>
                    </a:lnB>
                    <a:solidFill>
                      <a:srgbClr val="DAF3FD"/>
                    </a:solidFill>
                  </a:tcPr>
                </a:tc>
                <a:tc>
                  <a:txBody>
                    <a:bodyPr/>
                    <a:lstStyle/>
                    <a:p>
                      <a:pPr marL="91440">
                        <a:lnSpc>
                          <a:spcPct val="100000"/>
                        </a:lnSpc>
                        <a:spcBef>
                          <a:spcPts val="204"/>
                        </a:spcBef>
                      </a:pPr>
                      <a:r>
                        <a:rPr sz="2400" b="1" spc="-15" dirty="0">
                          <a:latin typeface="Carlito"/>
                          <a:cs typeface="Carlito"/>
                        </a:rPr>
                        <a:t>Data</a:t>
                      </a:r>
                      <a:r>
                        <a:rPr sz="2400" b="1" spc="5" dirty="0">
                          <a:latin typeface="Carlito"/>
                          <a:cs typeface="Carlito"/>
                        </a:rPr>
                        <a:t> </a:t>
                      </a:r>
                      <a:r>
                        <a:rPr sz="2400" b="1" spc="-15" dirty="0">
                          <a:latin typeface="Carlito"/>
                          <a:cs typeface="Carlito"/>
                        </a:rPr>
                        <a:t>Rate</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28575">
                      <a:solidFill>
                        <a:srgbClr val="FFC000"/>
                      </a:solidFill>
                      <a:prstDash val="solid"/>
                    </a:lnB>
                    <a:solidFill>
                      <a:srgbClr val="DAF3FD"/>
                    </a:solidFill>
                  </a:tcPr>
                </a:tc>
              </a:tr>
              <a:tr h="822960">
                <a:tc>
                  <a:txBody>
                    <a:bodyPr/>
                    <a:lstStyle/>
                    <a:p>
                      <a:pPr algn="ctr">
                        <a:lnSpc>
                          <a:spcPct val="100000"/>
                        </a:lnSpc>
                        <a:spcBef>
                          <a:spcPts val="204"/>
                        </a:spcBef>
                      </a:pPr>
                      <a:r>
                        <a:rPr sz="2400" dirty="0">
                          <a:latin typeface="Carlito"/>
                          <a:cs typeface="Carlito"/>
                        </a:rPr>
                        <a:t>1</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28575">
                      <a:solidFill>
                        <a:srgbClr val="FFC000"/>
                      </a:solidFill>
                      <a:prstDash val="solid"/>
                    </a:lnT>
                    <a:lnB w="12700">
                      <a:solidFill>
                        <a:srgbClr val="FFC000"/>
                      </a:solidFill>
                      <a:prstDash val="solid"/>
                    </a:lnB>
                    <a:solidFill>
                      <a:srgbClr val="DAF3FD"/>
                    </a:solidFill>
                  </a:tcPr>
                </a:tc>
                <a:tc>
                  <a:txBody>
                    <a:bodyPr/>
                    <a:lstStyle/>
                    <a:p>
                      <a:pPr marL="469900">
                        <a:lnSpc>
                          <a:spcPct val="100000"/>
                        </a:lnSpc>
                        <a:spcBef>
                          <a:spcPts val="204"/>
                        </a:spcBef>
                      </a:pPr>
                      <a:r>
                        <a:rPr sz="2400" spc="-5" dirty="0">
                          <a:latin typeface="Carlito"/>
                          <a:cs typeface="Carlito"/>
                        </a:rPr>
                        <a:t>802.16m</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28575">
                      <a:solidFill>
                        <a:srgbClr val="FFC000"/>
                      </a:solidFill>
                      <a:prstDash val="solid"/>
                    </a:lnT>
                    <a:lnB w="12700">
                      <a:solidFill>
                        <a:srgbClr val="FFC000"/>
                      </a:solidFill>
                      <a:prstDash val="solid"/>
                    </a:lnB>
                    <a:solidFill>
                      <a:srgbClr val="DAF3FD"/>
                    </a:solidFill>
                  </a:tcPr>
                </a:tc>
                <a:tc>
                  <a:txBody>
                    <a:bodyPr/>
                    <a:lstStyle/>
                    <a:p>
                      <a:pPr marL="91440" marR="1837055">
                        <a:lnSpc>
                          <a:spcPct val="100000"/>
                        </a:lnSpc>
                        <a:spcBef>
                          <a:spcPts val="204"/>
                        </a:spcBef>
                      </a:pPr>
                      <a:r>
                        <a:rPr sz="2400" spc="-10" dirty="0">
                          <a:latin typeface="Carlito"/>
                          <a:cs typeface="Carlito"/>
                        </a:rPr>
                        <a:t>100Mb/s </a:t>
                      </a:r>
                      <a:r>
                        <a:rPr sz="2400" spc="-20" dirty="0">
                          <a:latin typeface="Carlito"/>
                          <a:cs typeface="Carlito"/>
                        </a:rPr>
                        <a:t>for </a:t>
                      </a:r>
                      <a:r>
                        <a:rPr sz="2400" dirty="0">
                          <a:latin typeface="Carlito"/>
                          <a:cs typeface="Carlito"/>
                        </a:rPr>
                        <a:t>mobile</a:t>
                      </a:r>
                      <a:r>
                        <a:rPr sz="2400" spc="-40" dirty="0">
                          <a:latin typeface="Carlito"/>
                          <a:cs typeface="Carlito"/>
                        </a:rPr>
                        <a:t> </a:t>
                      </a:r>
                      <a:r>
                        <a:rPr sz="2400" spc="-15" dirty="0">
                          <a:latin typeface="Carlito"/>
                          <a:cs typeface="Carlito"/>
                        </a:rPr>
                        <a:t>stations  1Gb/s </a:t>
                      </a:r>
                      <a:r>
                        <a:rPr sz="2400" spc="-25" dirty="0">
                          <a:latin typeface="Carlito"/>
                          <a:cs typeface="Carlito"/>
                        </a:rPr>
                        <a:t>for </a:t>
                      </a:r>
                      <a:r>
                        <a:rPr sz="2400" spc="-15" dirty="0">
                          <a:latin typeface="Carlito"/>
                          <a:cs typeface="Carlito"/>
                        </a:rPr>
                        <a:t>fixed</a:t>
                      </a:r>
                      <a:r>
                        <a:rPr sz="2400" spc="10" dirty="0">
                          <a:latin typeface="Carlito"/>
                          <a:cs typeface="Carlito"/>
                        </a:rPr>
                        <a:t> </a:t>
                      </a:r>
                      <a:r>
                        <a:rPr sz="2400" spc="-15" dirty="0">
                          <a:latin typeface="Carlito"/>
                          <a:cs typeface="Carlito"/>
                        </a:rPr>
                        <a:t>stations</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28575">
                      <a:solidFill>
                        <a:srgbClr val="FFC000"/>
                      </a:solidFill>
                      <a:prstDash val="solid"/>
                    </a:lnT>
                    <a:lnB w="12700">
                      <a:solidFill>
                        <a:srgbClr val="FFC000"/>
                      </a:solidFill>
                      <a:prstDash val="solid"/>
                    </a:lnB>
                    <a:solidFill>
                      <a:srgbClr val="DAF3FD"/>
                    </a:solidFill>
                  </a:tcPr>
                </a:tc>
              </a:tr>
            </a:tbl>
          </a:graphicData>
        </a:graphic>
      </p:graphicFrame>
      <p:sp>
        <p:nvSpPr>
          <p:cNvPr id="4" name="object 4"/>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5" name="object 5"/>
          <p:cNvSpPr txBox="1"/>
          <p:nvPr/>
        </p:nvSpPr>
        <p:spPr>
          <a:xfrm>
            <a:off x="2009394" y="3096894"/>
            <a:ext cx="6762750" cy="878840"/>
          </a:xfrm>
          <a:prstGeom prst="rect">
            <a:avLst/>
          </a:prstGeom>
        </p:spPr>
        <p:txBody>
          <a:bodyPr vert="horz" wrap="square" lIns="0" tIns="12065" rIns="0" bIns="0" rtlCol="0">
            <a:spAutoFit/>
          </a:bodyPr>
          <a:lstStyle/>
          <a:p>
            <a:pPr marL="469900" indent="-457200">
              <a:lnSpc>
                <a:spcPct val="100000"/>
              </a:lnSpc>
              <a:spcBef>
                <a:spcPts val="95"/>
              </a:spcBef>
              <a:buFont typeface="Arial"/>
              <a:buChar char="•"/>
              <a:tabLst>
                <a:tab pos="469265" algn="l"/>
                <a:tab pos="469900" algn="l"/>
              </a:tabLst>
            </a:pPr>
            <a:r>
              <a:rPr sz="2800" spc="-5" dirty="0">
                <a:latin typeface="Carlito"/>
                <a:cs typeface="Carlito"/>
              </a:rPr>
              <a:t>Collection of </a:t>
            </a:r>
            <a:r>
              <a:rPr sz="2800" spc="-10" dirty="0">
                <a:latin typeface="Carlito"/>
                <a:cs typeface="Carlito"/>
              </a:rPr>
              <a:t>Wireless </a:t>
            </a:r>
            <a:r>
              <a:rPr sz="2800" spc="-15" dirty="0">
                <a:latin typeface="Carlito"/>
                <a:cs typeface="Carlito"/>
              </a:rPr>
              <a:t>Broadband</a:t>
            </a:r>
            <a:r>
              <a:rPr sz="2800" spc="40" dirty="0">
                <a:latin typeface="Carlito"/>
                <a:cs typeface="Carlito"/>
              </a:rPr>
              <a:t> </a:t>
            </a:r>
            <a:r>
              <a:rPr sz="2800" spc="-20" dirty="0">
                <a:latin typeface="Carlito"/>
                <a:cs typeface="Carlito"/>
              </a:rPr>
              <a:t>standards</a:t>
            </a:r>
            <a:endParaRPr sz="2800">
              <a:latin typeface="Carlito"/>
              <a:cs typeface="Carlito"/>
            </a:endParaRPr>
          </a:p>
          <a:p>
            <a:pPr marL="469900" indent="-457200">
              <a:lnSpc>
                <a:spcPct val="100000"/>
              </a:lnSpc>
              <a:buFont typeface="Arial"/>
              <a:buChar char="•"/>
              <a:tabLst>
                <a:tab pos="469265" algn="l"/>
                <a:tab pos="469900" algn="l"/>
              </a:tabLst>
            </a:pPr>
            <a:r>
              <a:rPr sz="2800" spc="-20" dirty="0">
                <a:latin typeface="Carlito"/>
                <a:cs typeface="Carlito"/>
              </a:rPr>
              <a:t>Data </a:t>
            </a:r>
            <a:r>
              <a:rPr sz="2800" spc="-10" dirty="0">
                <a:latin typeface="Carlito"/>
                <a:cs typeface="Carlito"/>
              </a:rPr>
              <a:t>Rates </a:t>
            </a:r>
            <a:r>
              <a:rPr sz="2800" spc="-20" dirty="0">
                <a:latin typeface="Carlito"/>
                <a:cs typeface="Carlito"/>
              </a:rPr>
              <a:t>from </a:t>
            </a:r>
            <a:r>
              <a:rPr sz="2800" spc="-15" dirty="0">
                <a:latin typeface="Carlito"/>
                <a:cs typeface="Carlito"/>
              </a:rPr>
              <a:t>1.5Mb/s </a:t>
            </a:r>
            <a:r>
              <a:rPr sz="2800" spc="-20" dirty="0">
                <a:latin typeface="Carlito"/>
                <a:cs typeface="Carlito"/>
              </a:rPr>
              <a:t>to </a:t>
            </a:r>
            <a:r>
              <a:rPr sz="2800" spc="-5" dirty="0">
                <a:latin typeface="Carlito"/>
                <a:cs typeface="Carlito"/>
              </a:rPr>
              <a:t>1</a:t>
            </a:r>
            <a:r>
              <a:rPr sz="2800" spc="125" dirty="0">
                <a:latin typeface="Carlito"/>
                <a:cs typeface="Carlito"/>
              </a:rPr>
              <a:t> </a:t>
            </a:r>
            <a:r>
              <a:rPr sz="2800" spc="-20" dirty="0">
                <a:latin typeface="Carlito"/>
                <a:cs typeface="Carlito"/>
              </a:rPr>
              <a:t>Gb/s</a:t>
            </a:r>
            <a:endParaRPr sz="2800">
              <a:latin typeface="Carlito"/>
              <a:cs typeface="Carlito"/>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10284461"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 </a:t>
            </a:r>
            <a:r>
              <a:rPr spc="-15" dirty="0">
                <a:latin typeface="Carlito"/>
                <a:cs typeface="Carlito"/>
              </a:rPr>
              <a:t>Protocols…Link</a:t>
            </a:r>
            <a:r>
              <a:rPr spc="-10" dirty="0">
                <a:latin typeface="Carlito"/>
                <a:cs typeface="Carlito"/>
              </a:rPr>
              <a:t> </a:t>
            </a:r>
            <a:r>
              <a:rPr spc="-35" dirty="0">
                <a:latin typeface="Carlito"/>
                <a:cs typeface="Carlito"/>
              </a:rPr>
              <a:t>Layer…LR-WPAN</a:t>
            </a:r>
          </a:p>
        </p:txBody>
      </p:sp>
      <p:sp>
        <p:nvSpPr>
          <p:cNvPr id="3" name="object 3"/>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4" name="object 4"/>
          <p:cNvSpPr txBox="1"/>
          <p:nvPr/>
        </p:nvSpPr>
        <p:spPr>
          <a:xfrm>
            <a:off x="967841" y="1556918"/>
            <a:ext cx="9081135" cy="3867150"/>
          </a:xfrm>
          <a:prstGeom prst="rect">
            <a:avLst/>
          </a:prstGeom>
        </p:spPr>
        <p:txBody>
          <a:bodyPr vert="horz" wrap="square" lIns="0" tIns="12700" rIns="0" bIns="0" rtlCol="0">
            <a:spAutoFit/>
          </a:bodyPr>
          <a:lstStyle/>
          <a:p>
            <a:pPr marL="469900" marR="225425" indent="-457834">
              <a:lnSpc>
                <a:spcPct val="150100"/>
              </a:lnSpc>
              <a:spcBef>
                <a:spcPts val="100"/>
              </a:spcBef>
              <a:buFont typeface="Arial"/>
              <a:buChar char="•"/>
              <a:tabLst>
                <a:tab pos="469265" algn="l"/>
                <a:tab pos="470534" algn="l"/>
              </a:tabLst>
            </a:pPr>
            <a:r>
              <a:rPr sz="2800" spc="-5" dirty="0">
                <a:latin typeface="Carlito"/>
                <a:cs typeface="Carlito"/>
              </a:rPr>
              <a:t>Collection of </a:t>
            </a:r>
            <a:r>
              <a:rPr sz="2800" spc="-20" dirty="0">
                <a:latin typeface="Carlito"/>
                <a:cs typeface="Carlito"/>
              </a:rPr>
              <a:t>standards </a:t>
            </a:r>
            <a:r>
              <a:rPr sz="2800" spc="-25" dirty="0">
                <a:latin typeface="Carlito"/>
                <a:cs typeface="Carlito"/>
              </a:rPr>
              <a:t>for </a:t>
            </a:r>
            <a:r>
              <a:rPr sz="2800" spc="-20" dirty="0">
                <a:latin typeface="Carlito"/>
                <a:cs typeface="Carlito"/>
              </a:rPr>
              <a:t>low-rate </a:t>
            </a:r>
            <a:r>
              <a:rPr sz="2800" spc="-10" dirty="0">
                <a:latin typeface="Carlito"/>
                <a:cs typeface="Carlito"/>
              </a:rPr>
              <a:t>wireless </a:t>
            </a:r>
            <a:r>
              <a:rPr sz="2800" spc="-15" dirty="0">
                <a:latin typeface="Carlito"/>
                <a:cs typeface="Carlito"/>
              </a:rPr>
              <a:t>personal area  networks</a:t>
            </a:r>
            <a:endParaRPr sz="2800">
              <a:latin typeface="Carlito"/>
              <a:cs typeface="Carlito"/>
            </a:endParaRPr>
          </a:p>
          <a:p>
            <a:pPr marL="469900" indent="-457834">
              <a:lnSpc>
                <a:spcPct val="100000"/>
              </a:lnSpc>
              <a:spcBef>
                <a:spcPts val="1680"/>
              </a:spcBef>
              <a:buFont typeface="Arial"/>
              <a:buChar char="•"/>
              <a:tabLst>
                <a:tab pos="469265" algn="l"/>
                <a:tab pos="470534" algn="l"/>
              </a:tabLst>
            </a:pPr>
            <a:r>
              <a:rPr sz="2800" spc="-5" dirty="0">
                <a:latin typeface="Carlito"/>
                <a:cs typeface="Carlito"/>
              </a:rPr>
              <a:t>Basis </a:t>
            </a:r>
            <a:r>
              <a:rPr sz="2800" spc="-25" dirty="0">
                <a:latin typeface="Carlito"/>
                <a:cs typeface="Carlito"/>
              </a:rPr>
              <a:t>for </a:t>
            </a:r>
            <a:r>
              <a:rPr sz="2800" spc="-10" dirty="0">
                <a:latin typeface="Carlito"/>
                <a:cs typeface="Carlito"/>
              </a:rPr>
              <a:t>high </a:t>
            </a:r>
            <a:r>
              <a:rPr sz="2800" spc="-15" dirty="0">
                <a:latin typeface="Carlito"/>
                <a:cs typeface="Carlito"/>
              </a:rPr>
              <a:t>level </a:t>
            </a:r>
            <a:r>
              <a:rPr sz="2800" spc="-10" dirty="0">
                <a:latin typeface="Carlito"/>
                <a:cs typeface="Carlito"/>
              </a:rPr>
              <a:t>communication </a:t>
            </a:r>
            <a:r>
              <a:rPr sz="2800" spc="-20" dirty="0">
                <a:latin typeface="Carlito"/>
                <a:cs typeface="Carlito"/>
              </a:rPr>
              <a:t>protocols </a:t>
            </a:r>
            <a:r>
              <a:rPr sz="2800" spc="-10" dirty="0">
                <a:latin typeface="Carlito"/>
                <a:cs typeface="Carlito"/>
              </a:rPr>
              <a:t>such </a:t>
            </a:r>
            <a:r>
              <a:rPr sz="2800" spc="-5" dirty="0">
                <a:latin typeface="Carlito"/>
                <a:cs typeface="Carlito"/>
              </a:rPr>
              <a:t>as</a:t>
            </a:r>
            <a:r>
              <a:rPr sz="2800" spc="195" dirty="0">
                <a:latin typeface="Carlito"/>
                <a:cs typeface="Carlito"/>
              </a:rPr>
              <a:t> </a:t>
            </a:r>
            <a:r>
              <a:rPr sz="2800" spc="-10" dirty="0">
                <a:latin typeface="Carlito"/>
                <a:cs typeface="Carlito"/>
              </a:rPr>
              <a:t>Zigbee</a:t>
            </a:r>
            <a:endParaRPr sz="2800">
              <a:latin typeface="Carlito"/>
              <a:cs typeface="Carlito"/>
            </a:endParaRPr>
          </a:p>
          <a:p>
            <a:pPr marL="469900" indent="-457834">
              <a:lnSpc>
                <a:spcPct val="100000"/>
              </a:lnSpc>
              <a:spcBef>
                <a:spcPts val="1680"/>
              </a:spcBef>
              <a:buFont typeface="Arial"/>
              <a:buChar char="•"/>
              <a:tabLst>
                <a:tab pos="469265" algn="l"/>
                <a:tab pos="470534" algn="l"/>
              </a:tabLst>
            </a:pPr>
            <a:r>
              <a:rPr sz="2800" spc="-20" dirty="0">
                <a:latin typeface="Carlito"/>
                <a:cs typeface="Carlito"/>
              </a:rPr>
              <a:t>Data </a:t>
            </a:r>
            <a:r>
              <a:rPr sz="2800" spc="-15" dirty="0">
                <a:latin typeface="Carlito"/>
                <a:cs typeface="Carlito"/>
              </a:rPr>
              <a:t>Rates </a:t>
            </a:r>
            <a:r>
              <a:rPr sz="2800" spc="-20" dirty="0">
                <a:latin typeface="Carlito"/>
                <a:cs typeface="Carlito"/>
              </a:rPr>
              <a:t>from </a:t>
            </a:r>
            <a:r>
              <a:rPr sz="2800" spc="-15" dirty="0">
                <a:latin typeface="Carlito"/>
                <a:cs typeface="Carlito"/>
              </a:rPr>
              <a:t>40Kb/s </a:t>
            </a:r>
            <a:r>
              <a:rPr sz="2800" spc="-20" dirty="0">
                <a:latin typeface="Carlito"/>
                <a:cs typeface="Carlito"/>
              </a:rPr>
              <a:t>to</a:t>
            </a:r>
            <a:r>
              <a:rPr sz="2800" spc="90" dirty="0">
                <a:latin typeface="Carlito"/>
                <a:cs typeface="Carlito"/>
              </a:rPr>
              <a:t> </a:t>
            </a:r>
            <a:r>
              <a:rPr sz="2800" spc="-10" dirty="0">
                <a:latin typeface="Carlito"/>
                <a:cs typeface="Carlito"/>
              </a:rPr>
              <a:t>250Kb/s</a:t>
            </a:r>
            <a:endParaRPr sz="2800">
              <a:latin typeface="Carlito"/>
              <a:cs typeface="Carlito"/>
            </a:endParaRPr>
          </a:p>
          <a:p>
            <a:pPr marL="469900" marR="179070" indent="-457834">
              <a:lnSpc>
                <a:spcPct val="150000"/>
              </a:lnSpc>
              <a:buFont typeface="Arial"/>
              <a:buChar char="•"/>
              <a:tabLst>
                <a:tab pos="469265" algn="l"/>
                <a:tab pos="470534" algn="l"/>
              </a:tabLst>
            </a:pPr>
            <a:r>
              <a:rPr sz="2800" spc="-15" dirty="0">
                <a:latin typeface="Carlito"/>
                <a:cs typeface="Carlito"/>
              </a:rPr>
              <a:t>Provide low-cost </a:t>
            </a:r>
            <a:r>
              <a:rPr sz="2800" spc="-5" dirty="0">
                <a:latin typeface="Carlito"/>
                <a:cs typeface="Carlito"/>
              </a:rPr>
              <a:t>and </a:t>
            </a:r>
            <a:r>
              <a:rPr sz="2800" spc="-10" dirty="0">
                <a:latin typeface="Carlito"/>
                <a:cs typeface="Carlito"/>
              </a:rPr>
              <a:t>low-speed communication </a:t>
            </a:r>
            <a:r>
              <a:rPr sz="2800" spc="-25" dirty="0">
                <a:latin typeface="Carlito"/>
                <a:cs typeface="Carlito"/>
              </a:rPr>
              <a:t>for </a:t>
            </a:r>
            <a:r>
              <a:rPr sz="2800" spc="-15" dirty="0">
                <a:latin typeface="Carlito"/>
                <a:cs typeface="Carlito"/>
              </a:rPr>
              <a:t>power  constrained</a:t>
            </a:r>
            <a:r>
              <a:rPr sz="2800" spc="30" dirty="0">
                <a:latin typeface="Carlito"/>
                <a:cs typeface="Carlito"/>
              </a:rPr>
              <a:t> </a:t>
            </a:r>
            <a:r>
              <a:rPr sz="2800" spc="-10" dirty="0">
                <a:latin typeface="Carlito"/>
                <a:cs typeface="Carlito"/>
              </a:rPr>
              <a:t>devices</a:t>
            </a:r>
            <a:endParaRPr sz="2800">
              <a:latin typeface="Carlito"/>
              <a:cs typeface="Carlit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1280" rIns="0" bIns="0" rtlCol="0">
            <a:spAutoFit/>
          </a:bodyPr>
          <a:lstStyle/>
          <a:p>
            <a:pPr marL="12700" marR="5080">
              <a:lnSpc>
                <a:spcPts val="4320"/>
              </a:lnSpc>
              <a:spcBef>
                <a:spcPts val="640"/>
              </a:spcBef>
            </a:pPr>
            <a:r>
              <a:rPr sz="4000" spc="-5" dirty="0">
                <a:latin typeface="Carlito"/>
                <a:cs typeface="Carlito"/>
              </a:rPr>
              <a:t>IoT </a:t>
            </a:r>
            <a:r>
              <a:rPr sz="4000" spc="-15" dirty="0">
                <a:latin typeface="Carlito"/>
                <a:cs typeface="Carlito"/>
              </a:rPr>
              <a:t>Protocols…Link Layer…2G/3G/4G </a:t>
            </a:r>
            <a:r>
              <a:rPr sz="4000" spc="-5" dirty="0">
                <a:latin typeface="Carlito"/>
                <a:cs typeface="Carlito"/>
              </a:rPr>
              <a:t>–Mobile  </a:t>
            </a:r>
            <a:r>
              <a:rPr sz="4000" spc="-10" dirty="0">
                <a:latin typeface="Carlito"/>
                <a:cs typeface="Carlito"/>
              </a:rPr>
              <a:t>Communication</a:t>
            </a:r>
            <a:endParaRPr sz="4000">
              <a:latin typeface="Carlito"/>
              <a:cs typeface="Carlito"/>
            </a:endParaRPr>
          </a:p>
        </p:txBody>
      </p:sp>
      <p:sp>
        <p:nvSpPr>
          <p:cNvPr id="3" name="object 3"/>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graphicFrame>
        <p:nvGraphicFramePr>
          <p:cNvPr id="4" name="object 4"/>
          <p:cNvGraphicFramePr>
            <a:graphicFrameLocks noGrp="1"/>
          </p:cNvGraphicFramePr>
          <p:nvPr/>
        </p:nvGraphicFramePr>
        <p:xfrm>
          <a:off x="1974850" y="1547875"/>
          <a:ext cx="8507729" cy="2452624"/>
        </p:xfrm>
        <a:graphic>
          <a:graphicData uri="http://schemas.openxmlformats.org/drawingml/2006/table">
            <a:tbl>
              <a:tblPr firstRow="1" bandRow="1">
                <a:tableStyleId>{2D5ABB26-0587-4C30-8999-92F81FD0307C}</a:tableStyleId>
              </a:tblPr>
              <a:tblGrid>
                <a:gridCol w="1042669"/>
                <a:gridCol w="2030095"/>
                <a:gridCol w="5434965"/>
              </a:tblGrid>
              <a:tr h="457200">
                <a:tc>
                  <a:txBody>
                    <a:bodyPr/>
                    <a:lstStyle/>
                    <a:p>
                      <a:pPr algn="ctr">
                        <a:lnSpc>
                          <a:spcPct val="100000"/>
                        </a:lnSpc>
                        <a:spcBef>
                          <a:spcPts val="204"/>
                        </a:spcBef>
                      </a:pPr>
                      <a:r>
                        <a:rPr sz="2400" b="1" spc="-50" dirty="0">
                          <a:latin typeface="Carlito"/>
                          <a:cs typeface="Carlito"/>
                        </a:rPr>
                        <a:t>Sr.No</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28575">
                      <a:solidFill>
                        <a:srgbClr val="FFC000"/>
                      </a:solidFill>
                      <a:prstDash val="solid"/>
                    </a:lnB>
                    <a:solidFill>
                      <a:srgbClr val="DAF3FD"/>
                    </a:solidFill>
                  </a:tcPr>
                </a:tc>
                <a:tc>
                  <a:txBody>
                    <a:bodyPr/>
                    <a:lstStyle/>
                    <a:p>
                      <a:pPr marL="1905" algn="ctr">
                        <a:lnSpc>
                          <a:spcPct val="100000"/>
                        </a:lnSpc>
                        <a:spcBef>
                          <a:spcPts val="204"/>
                        </a:spcBef>
                      </a:pPr>
                      <a:r>
                        <a:rPr sz="2400" b="1" spc="-10" dirty="0">
                          <a:latin typeface="Carlito"/>
                          <a:cs typeface="Carlito"/>
                        </a:rPr>
                        <a:t>Standard</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28575">
                      <a:solidFill>
                        <a:srgbClr val="FFC000"/>
                      </a:solidFill>
                      <a:prstDash val="solid"/>
                    </a:lnB>
                    <a:solidFill>
                      <a:srgbClr val="DAF3FD"/>
                    </a:solidFill>
                  </a:tcPr>
                </a:tc>
                <a:tc>
                  <a:txBody>
                    <a:bodyPr/>
                    <a:lstStyle/>
                    <a:p>
                      <a:pPr marL="91440">
                        <a:lnSpc>
                          <a:spcPct val="100000"/>
                        </a:lnSpc>
                        <a:spcBef>
                          <a:spcPts val="204"/>
                        </a:spcBef>
                      </a:pPr>
                      <a:r>
                        <a:rPr sz="2400" b="1" spc="-20" dirty="0">
                          <a:latin typeface="Carlito"/>
                          <a:cs typeface="Carlito"/>
                        </a:rPr>
                        <a:t>Operates</a:t>
                      </a:r>
                      <a:r>
                        <a:rPr sz="2400" b="1" spc="5" dirty="0">
                          <a:latin typeface="Carlito"/>
                          <a:cs typeface="Carlito"/>
                        </a:rPr>
                        <a:t> </a:t>
                      </a:r>
                      <a:r>
                        <a:rPr sz="2400" b="1" dirty="0">
                          <a:latin typeface="Carlito"/>
                          <a:cs typeface="Carlito"/>
                        </a:rPr>
                        <a:t>in</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28575">
                      <a:solidFill>
                        <a:srgbClr val="FFC000"/>
                      </a:solidFill>
                      <a:prstDash val="solid"/>
                    </a:lnB>
                    <a:solidFill>
                      <a:srgbClr val="DAF3FD"/>
                    </a:solidFill>
                  </a:tcPr>
                </a:tc>
              </a:tr>
              <a:tr h="665099">
                <a:tc>
                  <a:txBody>
                    <a:bodyPr/>
                    <a:lstStyle/>
                    <a:p>
                      <a:pPr algn="ctr">
                        <a:lnSpc>
                          <a:spcPct val="100000"/>
                        </a:lnSpc>
                        <a:spcBef>
                          <a:spcPts val="204"/>
                        </a:spcBef>
                      </a:pPr>
                      <a:r>
                        <a:rPr sz="2400" dirty="0">
                          <a:latin typeface="Carlito"/>
                          <a:cs typeface="Carlito"/>
                        </a:rPr>
                        <a:t>1</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28575">
                      <a:solidFill>
                        <a:srgbClr val="FFC000"/>
                      </a:solidFill>
                      <a:prstDash val="solid"/>
                    </a:lnT>
                    <a:lnB w="12700">
                      <a:solidFill>
                        <a:srgbClr val="FFC000"/>
                      </a:solidFill>
                      <a:prstDash val="solid"/>
                    </a:lnB>
                    <a:solidFill>
                      <a:srgbClr val="DAF3FD"/>
                    </a:solidFill>
                  </a:tcPr>
                </a:tc>
                <a:tc>
                  <a:txBody>
                    <a:bodyPr/>
                    <a:lstStyle/>
                    <a:p>
                      <a:pPr algn="ctr">
                        <a:lnSpc>
                          <a:spcPct val="100000"/>
                        </a:lnSpc>
                        <a:spcBef>
                          <a:spcPts val="204"/>
                        </a:spcBef>
                      </a:pPr>
                      <a:r>
                        <a:rPr sz="2400" spc="-10" dirty="0">
                          <a:latin typeface="Carlito"/>
                          <a:cs typeface="Carlito"/>
                        </a:rPr>
                        <a:t>2G</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28575">
                      <a:solidFill>
                        <a:srgbClr val="FFC000"/>
                      </a:solidFill>
                      <a:prstDash val="solid"/>
                    </a:lnT>
                    <a:lnB w="12700">
                      <a:solidFill>
                        <a:srgbClr val="FFC000"/>
                      </a:solidFill>
                      <a:prstDash val="solid"/>
                    </a:lnB>
                    <a:solidFill>
                      <a:srgbClr val="DAF3FD"/>
                    </a:solidFill>
                  </a:tcPr>
                </a:tc>
                <a:tc>
                  <a:txBody>
                    <a:bodyPr/>
                    <a:lstStyle/>
                    <a:p>
                      <a:pPr marL="91440">
                        <a:lnSpc>
                          <a:spcPct val="100000"/>
                        </a:lnSpc>
                        <a:spcBef>
                          <a:spcPts val="204"/>
                        </a:spcBef>
                      </a:pPr>
                      <a:r>
                        <a:rPr sz="2400" spc="-5" dirty="0">
                          <a:latin typeface="Carlito"/>
                          <a:cs typeface="Carlito"/>
                        </a:rPr>
                        <a:t>GSM-CDMA</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28575">
                      <a:solidFill>
                        <a:srgbClr val="FFC000"/>
                      </a:solidFill>
                      <a:prstDash val="solid"/>
                    </a:lnT>
                    <a:lnB w="12700">
                      <a:solidFill>
                        <a:srgbClr val="FFC000"/>
                      </a:solidFill>
                      <a:prstDash val="solid"/>
                    </a:lnB>
                    <a:solidFill>
                      <a:srgbClr val="DAF3FD"/>
                    </a:solidFill>
                  </a:tcPr>
                </a:tc>
              </a:tr>
              <a:tr h="665226">
                <a:tc>
                  <a:txBody>
                    <a:bodyPr/>
                    <a:lstStyle/>
                    <a:p>
                      <a:pPr algn="ctr">
                        <a:lnSpc>
                          <a:spcPct val="100000"/>
                        </a:lnSpc>
                        <a:spcBef>
                          <a:spcPts val="204"/>
                        </a:spcBef>
                      </a:pPr>
                      <a:r>
                        <a:rPr sz="2400" dirty="0">
                          <a:latin typeface="Carlito"/>
                          <a:cs typeface="Carlito"/>
                        </a:rPr>
                        <a:t>2</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algn="ctr">
                        <a:lnSpc>
                          <a:spcPct val="100000"/>
                        </a:lnSpc>
                        <a:spcBef>
                          <a:spcPts val="204"/>
                        </a:spcBef>
                      </a:pPr>
                      <a:r>
                        <a:rPr sz="2400" spc="-5" dirty="0">
                          <a:latin typeface="Carlito"/>
                          <a:cs typeface="Carlito"/>
                        </a:rPr>
                        <a:t>3G</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marL="91440">
                        <a:lnSpc>
                          <a:spcPct val="100000"/>
                        </a:lnSpc>
                        <a:spcBef>
                          <a:spcPts val="204"/>
                        </a:spcBef>
                      </a:pPr>
                      <a:r>
                        <a:rPr sz="2400" spc="-10" dirty="0">
                          <a:latin typeface="Carlito"/>
                          <a:cs typeface="Carlito"/>
                        </a:rPr>
                        <a:t>UMTS </a:t>
                      </a:r>
                      <a:r>
                        <a:rPr sz="2400" dirty="0">
                          <a:latin typeface="Carlito"/>
                          <a:cs typeface="Carlito"/>
                        </a:rPr>
                        <a:t>and </a:t>
                      </a:r>
                      <a:r>
                        <a:rPr sz="2400" spc="-5" dirty="0">
                          <a:latin typeface="Carlito"/>
                          <a:cs typeface="Carlito"/>
                        </a:rPr>
                        <a:t>CDMA</a:t>
                      </a:r>
                      <a:r>
                        <a:rPr sz="2400" spc="-20" dirty="0">
                          <a:latin typeface="Carlito"/>
                          <a:cs typeface="Carlito"/>
                        </a:rPr>
                        <a:t> </a:t>
                      </a:r>
                      <a:r>
                        <a:rPr sz="2400" spc="-5" dirty="0">
                          <a:latin typeface="Carlito"/>
                          <a:cs typeface="Carlito"/>
                        </a:rPr>
                        <a:t>2000</a:t>
                      </a:r>
                      <a:endParaRPr sz="2400">
                        <a:latin typeface="Carlito"/>
                        <a:cs typeface="Carlito"/>
                      </a:endParaRPr>
                    </a:p>
                  </a:txBody>
                  <a:tcPr marL="0" marR="0" marT="26034"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r>
              <a:tr h="665099">
                <a:tc>
                  <a:txBody>
                    <a:bodyPr/>
                    <a:lstStyle/>
                    <a:p>
                      <a:pPr algn="ctr">
                        <a:lnSpc>
                          <a:spcPct val="100000"/>
                        </a:lnSpc>
                        <a:spcBef>
                          <a:spcPts val="209"/>
                        </a:spcBef>
                      </a:pPr>
                      <a:r>
                        <a:rPr sz="2400" dirty="0">
                          <a:latin typeface="Carlito"/>
                          <a:cs typeface="Carlito"/>
                        </a:rPr>
                        <a:t>3</a:t>
                      </a:r>
                      <a:endParaRPr sz="2400">
                        <a:latin typeface="Carlito"/>
                        <a:cs typeface="Carlito"/>
                      </a:endParaRPr>
                    </a:p>
                  </a:txBody>
                  <a:tcPr marL="0" marR="0" marT="26669"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algn="ctr">
                        <a:lnSpc>
                          <a:spcPct val="100000"/>
                        </a:lnSpc>
                        <a:spcBef>
                          <a:spcPts val="209"/>
                        </a:spcBef>
                      </a:pPr>
                      <a:r>
                        <a:rPr sz="2400" spc="-5" dirty="0">
                          <a:latin typeface="Carlito"/>
                          <a:cs typeface="Carlito"/>
                        </a:rPr>
                        <a:t>4G</a:t>
                      </a:r>
                      <a:endParaRPr sz="2400">
                        <a:latin typeface="Carlito"/>
                        <a:cs typeface="Carlito"/>
                      </a:endParaRPr>
                    </a:p>
                  </a:txBody>
                  <a:tcPr marL="0" marR="0" marT="26669"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c>
                  <a:txBody>
                    <a:bodyPr/>
                    <a:lstStyle/>
                    <a:p>
                      <a:pPr marL="91440">
                        <a:lnSpc>
                          <a:spcPct val="100000"/>
                        </a:lnSpc>
                        <a:spcBef>
                          <a:spcPts val="209"/>
                        </a:spcBef>
                      </a:pPr>
                      <a:r>
                        <a:rPr sz="2400" spc="-65" dirty="0">
                          <a:latin typeface="Carlito"/>
                          <a:cs typeface="Carlito"/>
                        </a:rPr>
                        <a:t>LTE</a:t>
                      </a:r>
                      <a:endParaRPr sz="2400">
                        <a:latin typeface="Carlito"/>
                        <a:cs typeface="Carlito"/>
                      </a:endParaRPr>
                    </a:p>
                  </a:txBody>
                  <a:tcPr marL="0" marR="0" marT="26669" marB="0">
                    <a:lnL w="12700">
                      <a:solidFill>
                        <a:srgbClr val="FFC000"/>
                      </a:solidFill>
                      <a:prstDash val="solid"/>
                    </a:lnL>
                    <a:lnR w="12700">
                      <a:solidFill>
                        <a:srgbClr val="FFC000"/>
                      </a:solidFill>
                      <a:prstDash val="solid"/>
                    </a:lnR>
                    <a:lnT w="12700">
                      <a:solidFill>
                        <a:srgbClr val="FFC000"/>
                      </a:solidFill>
                      <a:prstDash val="solid"/>
                    </a:lnT>
                    <a:lnB w="12700">
                      <a:solidFill>
                        <a:srgbClr val="FFC000"/>
                      </a:solidFill>
                      <a:prstDash val="solid"/>
                    </a:lnB>
                    <a:solidFill>
                      <a:srgbClr val="DAF3FD"/>
                    </a:solidFill>
                  </a:tcPr>
                </a:tc>
              </a:tr>
            </a:tbl>
          </a:graphicData>
        </a:graphic>
      </p:graphicFrame>
      <p:sp>
        <p:nvSpPr>
          <p:cNvPr id="5" name="object 5"/>
          <p:cNvSpPr txBox="1"/>
          <p:nvPr/>
        </p:nvSpPr>
        <p:spPr>
          <a:xfrm>
            <a:off x="2009394" y="4405376"/>
            <a:ext cx="8973820" cy="452120"/>
          </a:xfrm>
          <a:prstGeom prst="rect">
            <a:avLst/>
          </a:prstGeom>
        </p:spPr>
        <p:txBody>
          <a:bodyPr vert="horz" wrap="square" lIns="0" tIns="12065" rIns="0" bIns="0" rtlCol="0">
            <a:spAutoFit/>
          </a:bodyPr>
          <a:lstStyle/>
          <a:p>
            <a:pPr marL="469900" indent="-457200">
              <a:lnSpc>
                <a:spcPct val="100000"/>
              </a:lnSpc>
              <a:spcBef>
                <a:spcPts val="95"/>
              </a:spcBef>
              <a:buFont typeface="Arial"/>
              <a:buChar char="•"/>
              <a:tabLst>
                <a:tab pos="469265" algn="l"/>
                <a:tab pos="469900" algn="l"/>
              </a:tabLst>
            </a:pPr>
            <a:r>
              <a:rPr sz="2800" spc="-20" dirty="0">
                <a:latin typeface="Carlito"/>
                <a:cs typeface="Carlito"/>
              </a:rPr>
              <a:t>Data </a:t>
            </a:r>
            <a:r>
              <a:rPr sz="2800" spc="-15" dirty="0">
                <a:latin typeface="Carlito"/>
                <a:cs typeface="Carlito"/>
              </a:rPr>
              <a:t>Rates </a:t>
            </a:r>
            <a:r>
              <a:rPr sz="2800" spc="-20" dirty="0">
                <a:latin typeface="Carlito"/>
                <a:cs typeface="Carlito"/>
              </a:rPr>
              <a:t>from </a:t>
            </a:r>
            <a:r>
              <a:rPr sz="2800" spc="-10" dirty="0">
                <a:latin typeface="Carlito"/>
                <a:cs typeface="Carlito"/>
              </a:rPr>
              <a:t>9.6Kb/s </a:t>
            </a:r>
            <a:r>
              <a:rPr sz="2800" spc="-20" dirty="0">
                <a:latin typeface="Carlito"/>
                <a:cs typeface="Carlito"/>
              </a:rPr>
              <a:t>(for </a:t>
            </a:r>
            <a:r>
              <a:rPr sz="2800" spc="-5" dirty="0">
                <a:latin typeface="Carlito"/>
                <a:cs typeface="Carlito"/>
              </a:rPr>
              <a:t>2G) </a:t>
            </a:r>
            <a:r>
              <a:rPr sz="2800" spc="-20" dirty="0">
                <a:latin typeface="Carlito"/>
                <a:cs typeface="Carlito"/>
              </a:rPr>
              <a:t>to </a:t>
            </a:r>
            <a:r>
              <a:rPr sz="2800" spc="-5" dirty="0">
                <a:latin typeface="Carlito"/>
                <a:cs typeface="Carlito"/>
              </a:rPr>
              <a:t>up </a:t>
            </a:r>
            <a:r>
              <a:rPr sz="2800" spc="-20" dirty="0">
                <a:latin typeface="Carlito"/>
                <a:cs typeface="Carlito"/>
              </a:rPr>
              <a:t>to </a:t>
            </a:r>
            <a:r>
              <a:rPr sz="2800" spc="-10" dirty="0">
                <a:latin typeface="Carlito"/>
                <a:cs typeface="Carlito"/>
              </a:rPr>
              <a:t>100Mb/s </a:t>
            </a:r>
            <a:r>
              <a:rPr sz="2800" spc="-20" dirty="0">
                <a:latin typeface="Carlito"/>
                <a:cs typeface="Carlito"/>
              </a:rPr>
              <a:t>(for</a:t>
            </a:r>
            <a:r>
              <a:rPr sz="2800" spc="220" dirty="0">
                <a:latin typeface="Carlito"/>
                <a:cs typeface="Carlito"/>
              </a:rPr>
              <a:t> </a:t>
            </a:r>
            <a:r>
              <a:rPr sz="2800" spc="-5" dirty="0">
                <a:latin typeface="Carlito"/>
                <a:cs typeface="Carlito"/>
              </a:rPr>
              <a:t>4G)</a:t>
            </a:r>
            <a:endParaRPr sz="2800">
              <a:latin typeface="Carlito"/>
              <a:cs typeface="Carlito"/>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36702"/>
            <a:ext cx="10358120" cy="677108"/>
          </a:xfrm>
        </p:spPr>
        <p:txBody>
          <a:bodyPr/>
          <a:lstStyle/>
          <a:p>
            <a:r>
              <a:rPr lang="en-US" dirty="0" smtClean="0"/>
              <a:t>Definition</a:t>
            </a:r>
            <a:endParaRPr lang="en-US" dirty="0"/>
          </a:p>
        </p:txBody>
      </p:sp>
      <p:sp>
        <p:nvSpPr>
          <p:cNvPr id="3" name="Content Placeholder 2"/>
          <p:cNvSpPr>
            <a:spLocks noGrp="1"/>
          </p:cNvSpPr>
          <p:nvPr>
            <p:ph idx="1"/>
          </p:nvPr>
        </p:nvSpPr>
        <p:spPr>
          <a:xfrm>
            <a:off x="609600" y="1676400"/>
            <a:ext cx="10972800" cy="4800600"/>
          </a:xfrm>
        </p:spPr>
        <p:txBody>
          <a:bodyPr>
            <a:normAutofit/>
          </a:bodyPr>
          <a:lstStyle/>
          <a:p>
            <a:pPr algn="just"/>
            <a:r>
              <a:rPr lang="en-US" sz="2800" b="1" dirty="0" smtClean="0"/>
              <a:t>Internet of Things(</a:t>
            </a:r>
            <a:r>
              <a:rPr lang="en-US" sz="2800" b="1" dirty="0" err="1" smtClean="0"/>
              <a:t>IoT</a:t>
            </a:r>
            <a:r>
              <a:rPr lang="en-US" sz="2800" b="1" dirty="0" smtClean="0"/>
              <a:t>)</a:t>
            </a:r>
            <a:r>
              <a:rPr lang="en-US" sz="2800" dirty="0" smtClean="0"/>
              <a:t> is a network of physical objects or people called "things" that are embedded with software, electronics, network, and sensors that allows these objects to collect and exchange data. </a:t>
            </a:r>
          </a:p>
          <a:p>
            <a:pPr algn="just"/>
            <a:r>
              <a:rPr lang="en-US" sz="2800" dirty="0" smtClean="0"/>
              <a:t>The goal of </a:t>
            </a:r>
            <a:r>
              <a:rPr lang="en-US" sz="2800" dirty="0" err="1" smtClean="0"/>
              <a:t>IoT</a:t>
            </a:r>
            <a:r>
              <a:rPr lang="en-US" sz="2800" dirty="0" smtClean="0"/>
              <a:t> is to extend to internet connectivity from standard devices like computer, mobile, tablet to relatively dumb devices like a toaster.</a:t>
            </a:r>
          </a:p>
          <a:p>
            <a:pPr algn="just"/>
            <a:r>
              <a:rPr lang="en-US" sz="2800" dirty="0" err="1" smtClean="0"/>
              <a:t>IoT</a:t>
            </a:r>
            <a:r>
              <a:rPr lang="en-US" sz="2800" dirty="0" smtClean="0"/>
              <a:t> makes virtually everything "smart," by improving aspects of our life with the power of data collection, AI algorithm, and networks.</a:t>
            </a:r>
          </a:p>
          <a:p>
            <a:pPr algn="just"/>
            <a:r>
              <a:rPr lang="en-US" sz="2800" dirty="0" smtClean="0"/>
              <a:t> The thing in </a:t>
            </a:r>
            <a:r>
              <a:rPr lang="en-US" sz="2800" dirty="0" err="1" smtClean="0"/>
              <a:t>IoT</a:t>
            </a:r>
            <a:r>
              <a:rPr lang="en-US" sz="2800" dirty="0" smtClean="0"/>
              <a:t> can also be a person with a diabetes monitor implant, an animal with tracking devices, etc.</a:t>
            </a:r>
          </a:p>
          <a:p>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10284461"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 </a:t>
            </a:r>
            <a:r>
              <a:rPr spc="-15" dirty="0">
                <a:latin typeface="Carlito"/>
                <a:cs typeface="Carlito"/>
              </a:rPr>
              <a:t>Protocols…Network/Internet</a:t>
            </a:r>
            <a:r>
              <a:rPr spc="-45" dirty="0">
                <a:latin typeface="Carlito"/>
                <a:cs typeface="Carlito"/>
              </a:rPr>
              <a:t> </a:t>
            </a:r>
            <a:r>
              <a:rPr spc="-30" dirty="0">
                <a:latin typeface="Carlito"/>
                <a:cs typeface="Carlito"/>
              </a:rPr>
              <a:t>Layer</a:t>
            </a:r>
          </a:p>
        </p:txBody>
      </p:sp>
      <p:sp>
        <p:nvSpPr>
          <p:cNvPr id="3" name="object 3"/>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4" name="object 4"/>
          <p:cNvSpPr txBox="1"/>
          <p:nvPr/>
        </p:nvSpPr>
        <p:spPr>
          <a:xfrm>
            <a:off x="434441" y="1556918"/>
            <a:ext cx="10909300" cy="3227070"/>
          </a:xfrm>
          <a:prstGeom prst="rect">
            <a:avLst/>
          </a:prstGeom>
        </p:spPr>
        <p:txBody>
          <a:bodyPr vert="horz" wrap="square" lIns="0" tIns="12700" rIns="0" bIns="0" rtlCol="0">
            <a:spAutoFit/>
          </a:bodyPr>
          <a:lstStyle/>
          <a:p>
            <a:pPr marL="469900" marR="769620" indent="-457200">
              <a:lnSpc>
                <a:spcPct val="150100"/>
              </a:lnSpc>
              <a:spcBef>
                <a:spcPts val="100"/>
              </a:spcBef>
              <a:buFont typeface="Arial"/>
              <a:buChar char="•"/>
              <a:tabLst>
                <a:tab pos="469265" algn="l"/>
                <a:tab pos="469900" algn="l"/>
              </a:tabLst>
            </a:pPr>
            <a:r>
              <a:rPr sz="2800" spc="-10" dirty="0">
                <a:latin typeface="Carlito"/>
                <a:cs typeface="Carlito"/>
              </a:rPr>
              <a:t>Responsible </a:t>
            </a:r>
            <a:r>
              <a:rPr sz="2800" spc="-25" dirty="0">
                <a:latin typeface="Carlito"/>
                <a:cs typeface="Carlito"/>
              </a:rPr>
              <a:t>for </a:t>
            </a:r>
            <a:r>
              <a:rPr sz="2800" spc="-10" dirty="0">
                <a:latin typeface="Carlito"/>
                <a:cs typeface="Carlito"/>
              </a:rPr>
              <a:t>sending </a:t>
            </a:r>
            <a:r>
              <a:rPr sz="2800" spc="-5" dirty="0">
                <a:latin typeface="Carlito"/>
                <a:cs typeface="Carlito"/>
              </a:rPr>
              <a:t>of IP </a:t>
            </a:r>
            <a:r>
              <a:rPr sz="2800" spc="-20" dirty="0">
                <a:latin typeface="Carlito"/>
                <a:cs typeface="Carlito"/>
              </a:rPr>
              <a:t>datagrams from </a:t>
            </a:r>
            <a:r>
              <a:rPr sz="2800" spc="-15" dirty="0">
                <a:latin typeface="Carlito"/>
                <a:cs typeface="Carlito"/>
              </a:rPr>
              <a:t>source </a:t>
            </a:r>
            <a:r>
              <a:rPr sz="2800" spc="-20" dirty="0">
                <a:latin typeface="Carlito"/>
                <a:cs typeface="Carlito"/>
              </a:rPr>
              <a:t>to </a:t>
            </a:r>
            <a:r>
              <a:rPr sz="2800" spc="-10" dirty="0">
                <a:latin typeface="Carlito"/>
                <a:cs typeface="Carlito"/>
              </a:rPr>
              <a:t>destination  </a:t>
            </a:r>
            <a:r>
              <a:rPr sz="2800" spc="-15" dirty="0">
                <a:latin typeface="Carlito"/>
                <a:cs typeface="Carlito"/>
              </a:rPr>
              <a:t>network</a:t>
            </a:r>
            <a:endParaRPr sz="2800">
              <a:latin typeface="Carlito"/>
              <a:cs typeface="Carlito"/>
            </a:endParaRPr>
          </a:p>
          <a:p>
            <a:pPr marL="469900" indent="-457200">
              <a:lnSpc>
                <a:spcPct val="100000"/>
              </a:lnSpc>
              <a:spcBef>
                <a:spcPts val="1680"/>
              </a:spcBef>
              <a:buFont typeface="Arial"/>
              <a:buChar char="•"/>
              <a:tabLst>
                <a:tab pos="469265" algn="l"/>
                <a:tab pos="469900" algn="l"/>
              </a:tabLst>
            </a:pPr>
            <a:r>
              <a:rPr sz="2800" spc="-20" dirty="0">
                <a:latin typeface="Carlito"/>
                <a:cs typeface="Carlito"/>
              </a:rPr>
              <a:t>Performs </a:t>
            </a:r>
            <a:r>
              <a:rPr sz="2800" spc="-5" dirty="0">
                <a:latin typeface="Carlito"/>
                <a:cs typeface="Carlito"/>
              </a:rPr>
              <a:t>the </a:t>
            </a:r>
            <a:r>
              <a:rPr sz="2800" spc="-20" dirty="0">
                <a:latin typeface="Carlito"/>
                <a:cs typeface="Carlito"/>
              </a:rPr>
              <a:t>host </a:t>
            </a:r>
            <a:r>
              <a:rPr sz="2800" spc="-10" dirty="0">
                <a:latin typeface="Carlito"/>
                <a:cs typeface="Carlito"/>
              </a:rPr>
              <a:t>addressing </a:t>
            </a:r>
            <a:r>
              <a:rPr sz="2800" spc="-5" dirty="0">
                <a:latin typeface="Carlito"/>
                <a:cs typeface="Carlito"/>
              </a:rPr>
              <a:t>and </a:t>
            </a:r>
            <a:r>
              <a:rPr sz="2800" spc="-20" dirty="0">
                <a:latin typeface="Carlito"/>
                <a:cs typeface="Carlito"/>
              </a:rPr>
              <a:t>packet</a:t>
            </a:r>
            <a:r>
              <a:rPr sz="2800" spc="135" dirty="0">
                <a:latin typeface="Carlito"/>
                <a:cs typeface="Carlito"/>
              </a:rPr>
              <a:t> </a:t>
            </a:r>
            <a:r>
              <a:rPr sz="2800" spc="-15" dirty="0">
                <a:latin typeface="Carlito"/>
                <a:cs typeface="Carlito"/>
              </a:rPr>
              <a:t>routing</a:t>
            </a:r>
            <a:endParaRPr sz="2800">
              <a:latin typeface="Carlito"/>
              <a:cs typeface="Carlito"/>
            </a:endParaRPr>
          </a:p>
          <a:p>
            <a:pPr marL="469900" marR="5080" indent="-457200">
              <a:lnSpc>
                <a:spcPts val="5040"/>
              </a:lnSpc>
              <a:spcBef>
                <a:spcPts val="445"/>
              </a:spcBef>
              <a:buFont typeface="Arial"/>
              <a:buChar char="•"/>
              <a:tabLst>
                <a:tab pos="469265" algn="l"/>
                <a:tab pos="469900" algn="l"/>
              </a:tabLst>
            </a:pPr>
            <a:r>
              <a:rPr sz="2800" spc="-15" dirty="0">
                <a:latin typeface="Carlito"/>
                <a:cs typeface="Carlito"/>
              </a:rPr>
              <a:t>Host </a:t>
            </a:r>
            <a:r>
              <a:rPr sz="2800" spc="-10" dirty="0">
                <a:latin typeface="Carlito"/>
                <a:cs typeface="Carlito"/>
              </a:rPr>
              <a:t>identification </a:t>
            </a:r>
            <a:r>
              <a:rPr sz="2800" spc="-5" dirty="0">
                <a:latin typeface="Carlito"/>
                <a:cs typeface="Carlito"/>
              </a:rPr>
              <a:t>is </a:t>
            </a:r>
            <a:r>
              <a:rPr sz="2800" spc="-10" dirty="0">
                <a:latin typeface="Carlito"/>
                <a:cs typeface="Carlito"/>
              </a:rPr>
              <a:t>done using </a:t>
            </a:r>
            <a:r>
              <a:rPr sz="2800" spc="-15" dirty="0">
                <a:latin typeface="Carlito"/>
                <a:cs typeface="Carlito"/>
              </a:rPr>
              <a:t>hierarchical </a:t>
            </a:r>
            <a:r>
              <a:rPr sz="2800" spc="-5" dirty="0">
                <a:latin typeface="Carlito"/>
                <a:cs typeface="Carlito"/>
              </a:rPr>
              <a:t>IP </a:t>
            </a:r>
            <a:r>
              <a:rPr sz="2800" spc="-10" dirty="0">
                <a:latin typeface="Carlito"/>
                <a:cs typeface="Carlito"/>
              </a:rPr>
              <a:t>addressing schemes such  </a:t>
            </a:r>
            <a:r>
              <a:rPr sz="2800" spc="-5" dirty="0">
                <a:latin typeface="Carlito"/>
                <a:cs typeface="Carlito"/>
              </a:rPr>
              <a:t>as </a:t>
            </a:r>
            <a:r>
              <a:rPr sz="2800" spc="-10" dirty="0">
                <a:latin typeface="Carlito"/>
                <a:cs typeface="Carlito"/>
              </a:rPr>
              <a:t>IPV4 </a:t>
            </a:r>
            <a:r>
              <a:rPr sz="2800" spc="-5" dirty="0">
                <a:latin typeface="Carlito"/>
                <a:cs typeface="Carlito"/>
              </a:rPr>
              <a:t>or</a:t>
            </a:r>
            <a:r>
              <a:rPr sz="2800" spc="15" dirty="0">
                <a:latin typeface="Carlito"/>
                <a:cs typeface="Carlito"/>
              </a:rPr>
              <a:t> </a:t>
            </a:r>
            <a:r>
              <a:rPr sz="2800" spc="-10" dirty="0">
                <a:latin typeface="Carlito"/>
                <a:cs typeface="Carlito"/>
              </a:rPr>
              <a:t>IPV6</a:t>
            </a:r>
            <a:endParaRPr sz="2800">
              <a:latin typeface="Carlito"/>
              <a:cs typeface="Carlito"/>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310641"/>
            <a:ext cx="9141461"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 </a:t>
            </a:r>
            <a:r>
              <a:rPr spc="-15" dirty="0">
                <a:latin typeface="Carlito"/>
                <a:cs typeface="Carlito"/>
              </a:rPr>
              <a:t>Protocols…Network</a:t>
            </a:r>
            <a:r>
              <a:rPr spc="-60" dirty="0">
                <a:latin typeface="Carlito"/>
                <a:cs typeface="Carlito"/>
              </a:rPr>
              <a:t> </a:t>
            </a:r>
            <a:r>
              <a:rPr spc="-30" dirty="0">
                <a:latin typeface="Carlito"/>
                <a:cs typeface="Carlito"/>
              </a:rPr>
              <a:t>Layer</a:t>
            </a:r>
          </a:p>
        </p:txBody>
      </p:sp>
      <p:sp>
        <p:nvSpPr>
          <p:cNvPr id="3" name="object 3"/>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4" name="object 4"/>
          <p:cNvSpPr txBox="1"/>
          <p:nvPr/>
        </p:nvSpPr>
        <p:spPr>
          <a:xfrm>
            <a:off x="434441" y="1366880"/>
            <a:ext cx="10724515" cy="4964430"/>
          </a:xfrm>
          <a:prstGeom prst="rect">
            <a:avLst/>
          </a:prstGeom>
        </p:spPr>
        <p:txBody>
          <a:bodyPr vert="horz" wrap="square" lIns="0" tIns="195580" rIns="0" bIns="0" rtlCol="0">
            <a:spAutoFit/>
          </a:bodyPr>
          <a:lstStyle/>
          <a:p>
            <a:pPr marL="469900" indent="-457200">
              <a:lnSpc>
                <a:spcPct val="100000"/>
              </a:lnSpc>
              <a:spcBef>
                <a:spcPts val="1540"/>
              </a:spcBef>
              <a:buFont typeface="Arial"/>
              <a:buChar char="•"/>
              <a:tabLst>
                <a:tab pos="469265" algn="l"/>
                <a:tab pos="469900" algn="l"/>
              </a:tabLst>
            </a:pPr>
            <a:r>
              <a:rPr sz="2400" spc="-10" dirty="0">
                <a:latin typeface="Carlito"/>
                <a:cs typeface="Carlito"/>
              </a:rPr>
              <a:t>IPV4</a:t>
            </a:r>
            <a:endParaRPr sz="2400">
              <a:latin typeface="Carlito"/>
              <a:cs typeface="Carlito"/>
            </a:endParaRPr>
          </a:p>
          <a:p>
            <a:pPr marL="927100" lvl="1" indent="-457834">
              <a:lnSpc>
                <a:spcPct val="100000"/>
              </a:lnSpc>
              <a:spcBef>
                <a:spcPts val="1440"/>
              </a:spcBef>
              <a:buFont typeface="Arial"/>
              <a:buChar char="•"/>
              <a:tabLst>
                <a:tab pos="926465" algn="l"/>
                <a:tab pos="927735" algn="l"/>
              </a:tabLst>
            </a:pPr>
            <a:r>
              <a:rPr sz="2400" spc="-5" dirty="0">
                <a:latin typeface="Carlito"/>
                <a:cs typeface="Carlito"/>
              </a:rPr>
              <a:t>Used </a:t>
            </a:r>
            <a:r>
              <a:rPr sz="2400" spc="-15" dirty="0">
                <a:latin typeface="Carlito"/>
                <a:cs typeface="Carlito"/>
              </a:rPr>
              <a:t>to </a:t>
            </a:r>
            <a:r>
              <a:rPr sz="2400" spc="-5" dirty="0">
                <a:latin typeface="Carlito"/>
                <a:cs typeface="Carlito"/>
              </a:rPr>
              <a:t>identify </a:t>
            </a:r>
            <a:r>
              <a:rPr sz="2400" dirty="0">
                <a:latin typeface="Carlito"/>
                <a:cs typeface="Carlito"/>
              </a:rPr>
              <a:t>the </a:t>
            </a:r>
            <a:r>
              <a:rPr sz="2400" spc="-5" dirty="0">
                <a:latin typeface="Carlito"/>
                <a:cs typeface="Carlito"/>
              </a:rPr>
              <a:t>devices </a:t>
            </a:r>
            <a:r>
              <a:rPr sz="2400" spc="-10" dirty="0">
                <a:latin typeface="Carlito"/>
                <a:cs typeface="Carlito"/>
              </a:rPr>
              <a:t>on </a:t>
            </a:r>
            <a:r>
              <a:rPr sz="2400" dirty="0">
                <a:latin typeface="Carlito"/>
                <a:cs typeface="Carlito"/>
              </a:rPr>
              <a:t>a </a:t>
            </a:r>
            <a:r>
              <a:rPr sz="2400" spc="-10" dirty="0">
                <a:latin typeface="Carlito"/>
                <a:cs typeface="Carlito"/>
              </a:rPr>
              <a:t>network </a:t>
            </a:r>
            <a:r>
              <a:rPr sz="2400" spc="-5" dirty="0">
                <a:latin typeface="Carlito"/>
                <a:cs typeface="Carlito"/>
              </a:rPr>
              <a:t>using </a:t>
            </a:r>
            <a:r>
              <a:rPr sz="2400" spc="-10" dirty="0">
                <a:latin typeface="Carlito"/>
                <a:cs typeface="Carlito"/>
              </a:rPr>
              <a:t>hierarchical </a:t>
            </a:r>
            <a:r>
              <a:rPr sz="2400" spc="-5" dirty="0">
                <a:latin typeface="Carlito"/>
                <a:cs typeface="Carlito"/>
              </a:rPr>
              <a:t>addressing</a:t>
            </a:r>
            <a:r>
              <a:rPr sz="2400" spc="-20" dirty="0">
                <a:latin typeface="Carlito"/>
                <a:cs typeface="Carlito"/>
              </a:rPr>
              <a:t> </a:t>
            </a:r>
            <a:r>
              <a:rPr sz="2400" spc="-5" dirty="0">
                <a:latin typeface="Carlito"/>
                <a:cs typeface="Carlito"/>
              </a:rPr>
              <a:t>scheme</a:t>
            </a:r>
            <a:endParaRPr sz="2400">
              <a:latin typeface="Carlito"/>
              <a:cs typeface="Carlito"/>
            </a:endParaRPr>
          </a:p>
          <a:p>
            <a:pPr marL="927100" lvl="1" indent="-457834">
              <a:lnSpc>
                <a:spcPct val="100000"/>
              </a:lnSpc>
              <a:spcBef>
                <a:spcPts val="1440"/>
              </a:spcBef>
              <a:buFont typeface="Arial"/>
              <a:buChar char="•"/>
              <a:tabLst>
                <a:tab pos="926465" algn="l"/>
                <a:tab pos="927735" algn="l"/>
              </a:tabLst>
            </a:pPr>
            <a:r>
              <a:rPr sz="2400" spc="-5" dirty="0">
                <a:latin typeface="Carlito"/>
                <a:cs typeface="Carlito"/>
              </a:rPr>
              <a:t>Uses 32-bit address</a:t>
            </a:r>
            <a:r>
              <a:rPr sz="2400" spc="5" dirty="0">
                <a:latin typeface="Carlito"/>
                <a:cs typeface="Carlito"/>
              </a:rPr>
              <a:t> </a:t>
            </a:r>
            <a:r>
              <a:rPr sz="2400" spc="-5" dirty="0">
                <a:latin typeface="Carlito"/>
                <a:cs typeface="Carlito"/>
              </a:rPr>
              <a:t>scheme</a:t>
            </a:r>
            <a:endParaRPr sz="2400">
              <a:latin typeface="Carlito"/>
              <a:cs typeface="Carlito"/>
            </a:endParaRPr>
          </a:p>
          <a:p>
            <a:pPr marL="469900" indent="-457200">
              <a:lnSpc>
                <a:spcPct val="100000"/>
              </a:lnSpc>
              <a:spcBef>
                <a:spcPts val="1440"/>
              </a:spcBef>
              <a:buFont typeface="Arial"/>
              <a:buChar char="•"/>
              <a:tabLst>
                <a:tab pos="469265" algn="l"/>
                <a:tab pos="469900" algn="l"/>
              </a:tabLst>
            </a:pPr>
            <a:r>
              <a:rPr sz="2400" spc="-10" dirty="0">
                <a:latin typeface="Carlito"/>
                <a:cs typeface="Carlito"/>
              </a:rPr>
              <a:t>IPV6</a:t>
            </a:r>
            <a:endParaRPr sz="2400">
              <a:latin typeface="Carlito"/>
              <a:cs typeface="Carlito"/>
            </a:endParaRPr>
          </a:p>
          <a:p>
            <a:pPr marL="927100" lvl="1" indent="-457834">
              <a:lnSpc>
                <a:spcPct val="100000"/>
              </a:lnSpc>
              <a:spcBef>
                <a:spcPts val="1445"/>
              </a:spcBef>
              <a:buFont typeface="Arial"/>
              <a:buChar char="•"/>
              <a:tabLst>
                <a:tab pos="926465" algn="l"/>
                <a:tab pos="927735" algn="l"/>
              </a:tabLst>
            </a:pPr>
            <a:r>
              <a:rPr sz="2400" spc="-5" dirty="0">
                <a:latin typeface="Carlito"/>
                <a:cs typeface="Carlito"/>
              </a:rPr>
              <a:t>Uses 128-bit </a:t>
            </a:r>
            <a:r>
              <a:rPr sz="2400" spc="-10" dirty="0">
                <a:latin typeface="Carlito"/>
                <a:cs typeface="Carlito"/>
              </a:rPr>
              <a:t>address</a:t>
            </a:r>
            <a:r>
              <a:rPr sz="2400" dirty="0">
                <a:latin typeface="Carlito"/>
                <a:cs typeface="Carlito"/>
              </a:rPr>
              <a:t> </a:t>
            </a:r>
            <a:r>
              <a:rPr sz="2400" spc="-5" dirty="0">
                <a:latin typeface="Carlito"/>
                <a:cs typeface="Carlito"/>
              </a:rPr>
              <a:t>scheme</a:t>
            </a:r>
            <a:endParaRPr sz="2400">
              <a:latin typeface="Carlito"/>
              <a:cs typeface="Carlito"/>
            </a:endParaRPr>
          </a:p>
          <a:p>
            <a:pPr marL="469900" indent="-457200">
              <a:lnSpc>
                <a:spcPct val="100000"/>
              </a:lnSpc>
              <a:spcBef>
                <a:spcPts val="1440"/>
              </a:spcBef>
              <a:buFont typeface="Arial"/>
              <a:buChar char="•"/>
              <a:tabLst>
                <a:tab pos="469265" algn="l"/>
                <a:tab pos="469900" algn="l"/>
              </a:tabLst>
            </a:pPr>
            <a:r>
              <a:rPr sz="2400" spc="-30" dirty="0">
                <a:latin typeface="Carlito"/>
                <a:cs typeface="Carlito"/>
              </a:rPr>
              <a:t>6LoWPAN </a:t>
            </a:r>
            <a:r>
              <a:rPr sz="2400" spc="-10" dirty="0">
                <a:latin typeface="Carlito"/>
                <a:cs typeface="Carlito"/>
              </a:rPr>
              <a:t>(IPV6 </a:t>
            </a:r>
            <a:r>
              <a:rPr sz="2400" spc="-15" dirty="0">
                <a:latin typeface="Carlito"/>
                <a:cs typeface="Carlito"/>
              </a:rPr>
              <a:t>over </a:t>
            </a:r>
            <a:r>
              <a:rPr sz="2400" spc="-10" dirty="0">
                <a:latin typeface="Carlito"/>
                <a:cs typeface="Carlito"/>
              </a:rPr>
              <a:t>Low power </a:t>
            </a:r>
            <a:r>
              <a:rPr sz="2400" spc="-5" dirty="0">
                <a:latin typeface="Carlito"/>
                <a:cs typeface="Carlito"/>
              </a:rPr>
              <a:t>Wireless </a:t>
            </a:r>
            <a:r>
              <a:rPr sz="2400" spc="-15" dirty="0">
                <a:latin typeface="Carlito"/>
                <a:cs typeface="Carlito"/>
              </a:rPr>
              <a:t>Personal </a:t>
            </a:r>
            <a:r>
              <a:rPr sz="2400" spc="-10" dirty="0">
                <a:latin typeface="Carlito"/>
                <a:cs typeface="Carlito"/>
              </a:rPr>
              <a:t>Area</a:t>
            </a:r>
            <a:r>
              <a:rPr sz="2400" spc="65" dirty="0">
                <a:latin typeface="Carlito"/>
                <a:cs typeface="Carlito"/>
              </a:rPr>
              <a:t> </a:t>
            </a:r>
            <a:r>
              <a:rPr sz="2400" spc="-10" dirty="0">
                <a:latin typeface="Carlito"/>
                <a:cs typeface="Carlito"/>
              </a:rPr>
              <a:t>Network)</a:t>
            </a:r>
            <a:endParaRPr sz="2400">
              <a:latin typeface="Carlito"/>
              <a:cs typeface="Carlito"/>
            </a:endParaRPr>
          </a:p>
          <a:p>
            <a:pPr marL="927100" lvl="1" indent="-457834">
              <a:lnSpc>
                <a:spcPct val="100000"/>
              </a:lnSpc>
              <a:spcBef>
                <a:spcPts val="1440"/>
              </a:spcBef>
              <a:buFont typeface="Arial"/>
              <a:buChar char="•"/>
              <a:tabLst>
                <a:tab pos="926465" algn="l"/>
                <a:tab pos="927735" algn="l"/>
              </a:tabLst>
            </a:pPr>
            <a:r>
              <a:rPr sz="2400" spc="-5" dirty="0">
                <a:latin typeface="Carlito"/>
                <a:cs typeface="Carlito"/>
              </a:rPr>
              <a:t>Used </a:t>
            </a:r>
            <a:r>
              <a:rPr sz="2400" spc="-20" dirty="0">
                <a:latin typeface="Carlito"/>
                <a:cs typeface="Carlito"/>
              </a:rPr>
              <a:t>for </a:t>
            </a:r>
            <a:r>
              <a:rPr sz="2400" spc="-5" dirty="0">
                <a:latin typeface="Carlito"/>
                <a:cs typeface="Carlito"/>
              </a:rPr>
              <a:t>devices </a:t>
            </a:r>
            <a:r>
              <a:rPr sz="2400" dirty="0">
                <a:latin typeface="Carlito"/>
                <a:cs typeface="Carlito"/>
              </a:rPr>
              <a:t>with </a:t>
            </a:r>
            <a:r>
              <a:rPr sz="2400" spc="-5" dirty="0">
                <a:latin typeface="Carlito"/>
                <a:cs typeface="Carlito"/>
              </a:rPr>
              <a:t>limited </a:t>
            </a:r>
            <a:r>
              <a:rPr sz="2400" spc="-10" dirty="0">
                <a:latin typeface="Carlito"/>
                <a:cs typeface="Carlito"/>
              </a:rPr>
              <a:t>processing</a:t>
            </a:r>
            <a:r>
              <a:rPr sz="2400" spc="-15" dirty="0">
                <a:latin typeface="Carlito"/>
                <a:cs typeface="Carlito"/>
              </a:rPr>
              <a:t> </a:t>
            </a:r>
            <a:r>
              <a:rPr sz="2400" spc="-5" dirty="0">
                <a:latin typeface="Carlito"/>
                <a:cs typeface="Carlito"/>
              </a:rPr>
              <a:t>capacity</a:t>
            </a:r>
            <a:endParaRPr sz="2400">
              <a:latin typeface="Carlito"/>
              <a:cs typeface="Carlito"/>
            </a:endParaRPr>
          </a:p>
          <a:p>
            <a:pPr marL="927100" lvl="1" indent="-457834">
              <a:lnSpc>
                <a:spcPct val="100000"/>
              </a:lnSpc>
              <a:spcBef>
                <a:spcPts val="1440"/>
              </a:spcBef>
              <a:buFont typeface="Arial"/>
              <a:buChar char="•"/>
              <a:tabLst>
                <a:tab pos="926465" algn="l"/>
                <a:tab pos="927735" algn="l"/>
              </a:tabLst>
            </a:pPr>
            <a:r>
              <a:rPr sz="2400" spc="-15" dirty="0">
                <a:latin typeface="Carlito"/>
                <a:cs typeface="Carlito"/>
              </a:rPr>
              <a:t>Operates </a:t>
            </a:r>
            <a:r>
              <a:rPr sz="2400" dirty="0">
                <a:latin typeface="Carlito"/>
                <a:cs typeface="Carlito"/>
              </a:rPr>
              <a:t>in </a:t>
            </a:r>
            <a:r>
              <a:rPr sz="2400" spc="-5" dirty="0">
                <a:latin typeface="Carlito"/>
                <a:cs typeface="Carlito"/>
              </a:rPr>
              <a:t>2.4</a:t>
            </a:r>
            <a:r>
              <a:rPr sz="2400" spc="-20" dirty="0">
                <a:latin typeface="Carlito"/>
                <a:cs typeface="Carlito"/>
              </a:rPr>
              <a:t> </a:t>
            </a:r>
            <a:r>
              <a:rPr sz="2400" dirty="0">
                <a:latin typeface="Carlito"/>
                <a:cs typeface="Carlito"/>
              </a:rPr>
              <a:t>Ghz</a:t>
            </a:r>
            <a:endParaRPr sz="2400">
              <a:latin typeface="Carlito"/>
              <a:cs typeface="Carlito"/>
            </a:endParaRPr>
          </a:p>
          <a:p>
            <a:pPr marL="927100" lvl="1" indent="-457834">
              <a:lnSpc>
                <a:spcPct val="100000"/>
              </a:lnSpc>
              <a:spcBef>
                <a:spcPts val="1440"/>
              </a:spcBef>
              <a:buFont typeface="Arial"/>
              <a:buChar char="•"/>
              <a:tabLst>
                <a:tab pos="926465" algn="l"/>
                <a:tab pos="927735" algn="l"/>
              </a:tabLst>
            </a:pPr>
            <a:r>
              <a:rPr sz="2400" spc="-15" dirty="0">
                <a:latin typeface="Carlito"/>
                <a:cs typeface="Carlito"/>
              </a:rPr>
              <a:t>Data </a:t>
            </a:r>
            <a:r>
              <a:rPr sz="2400" spc="-10" dirty="0">
                <a:latin typeface="Carlito"/>
                <a:cs typeface="Carlito"/>
              </a:rPr>
              <a:t>Rates </a:t>
            </a:r>
            <a:r>
              <a:rPr sz="2400" spc="-5" dirty="0">
                <a:latin typeface="Carlito"/>
                <a:cs typeface="Carlito"/>
              </a:rPr>
              <a:t>of</a:t>
            </a:r>
            <a:r>
              <a:rPr sz="2400" spc="-25" dirty="0">
                <a:latin typeface="Carlito"/>
                <a:cs typeface="Carlito"/>
              </a:rPr>
              <a:t> </a:t>
            </a:r>
            <a:r>
              <a:rPr sz="2400" spc="-10" dirty="0">
                <a:latin typeface="Carlito"/>
                <a:cs typeface="Carlito"/>
              </a:rPr>
              <a:t>250Kb/s</a:t>
            </a:r>
            <a:endParaRPr sz="2400">
              <a:latin typeface="Carlito"/>
              <a:cs typeface="Carlito"/>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310641"/>
            <a:ext cx="8836661"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 </a:t>
            </a:r>
            <a:r>
              <a:rPr spc="-30" dirty="0">
                <a:latin typeface="Carlito"/>
                <a:cs typeface="Carlito"/>
              </a:rPr>
              <a:t>Protocols…Transport</a:t>
            </a:r>
            <a:r>
              <a:rPr spc="-10" dirty="0">
                <a:latin typeface="Carlito"/>
                <a:cs typeface="Carlito"/>
              </a:rPr>
              <a:t> </a:t>
            </a:r>
            <a:r>
              <a:rPr spc="-30" dirty="0">
                <a:latin typeface="Carlito"/>
                <a:cs typeface="Carlito"/>
              </a:rPr>
              <a:t>Layer</a:t>
            </a:r>
          </a:p>
        </p:txBody>
      </p:sp>
      <p:sp>
        <p:nvSpPr>
          <p:cNvPr id="3" name="object 3"/>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4" name="object 4"/>
          <p:cNvSpPr txBox="1"/>
          <p:nvPr/>
        </p:nvSpPr>
        <p:spPr>
          <a:xfrm>
            <a:off x="548741" y="2023846"/>
            <a:ext cx="10909935" cy="2952750"/>
          </a:xfrm>
          <a:prstGeom prst="rect">
            <a:avLst/>
          </a:prstGeom>
        </p:spPr>
        <p:txBody>
          <a:bodyPr vert="horz" wrap="square" lIns="0" tIns="12065" rIns="0" bIns="0" rtlCol="0">
            <a:spAutoFit/>
          </a:bodyPr>
          <a:lstStyle/>
          <a:p>
            <a:pPr marL="469900" marR="5080" indent="-457200">
              <a:lnSpc>
                <a:spcPct val="150100"/>
              </a:lnSpc>
              <a:spcBef>
                <a:spcPts val="95"/>
              </a:spcBef>
              <a:buFont typeface="Arial"/>
              <a:buChar char="•"/>
              <a:tabLst>
                <a:tab pos="469265" algn="l"/>
                <a:tab pos="469900" algn="l"/>
              </a:tabLst>
            </a:pPr>
            <a:r>
              <a:rPr sz="3200" spc="-10" dirty="0">
                <a:latin typeface="Carlito"/>
                <a:cs typeface="Carlito"/>
              </a:rPr>
              <a:t>Provide </a:t>
            </a:r>
            <a:r>
              <a:rPr sz="3200" spc="-5" dirty="0">
                <a:latin typeface="Carlito"/>
                <a:cs typeface="Carlito"/>
              </a:rPr>
              <a:t>end-to-end message </a:t>
            </a:r>
            <a:r>
              <a:rPr sz="3200" spc="-25" dirty="0">
                <a:latin typeface="Carlito"/>
                <a:cs typeface="Carlito"/>
              </a:rPr>
              <a:t>transfer </a:t>
            </a:r>
            <a:r>
              <a:rPr sz="3200" spc="-5" dirty="0">
                <a:latin typeface="Carlito"/>
                <a:cs typeface="Carlito"/>
              </a:rPr>
              <a:t>capability independent of  </a:t>
            </a:r>
            <a:r>
              <a:rPr sz="3200" dirty="0">
                <a:latin typeface="Carlito"/>
                <a:cs typeface="Carlito"/>
              </a:rPr>
              <a:t>the </a:t>
            </a:r>
            <a:r>
              <a:rPr sz="3200" spc="-5" dirty="0">
                <a:latin typeface="Carlito"/>
                <a:cs typeface="Carlito"/>
              </a:rPr>
              <a:t>underlying</a:t>
            </a:r>
            <a:r>
              <a:rPr sz="3200" spc="20" dirty="0">
                <a:latin typeface="Carlito"/>
                <a:cs typeface="Carlito"/>
              </a:rPr>
              <a:t> </a:t>
            </a:r>
            <a:r>
              <a:rPr sz="3200" spc="-10" dirty="0">
                <a:latin typeface="Carlito"/>
                <a:cs typeface="Carlito"/>
              </a:rPr>
              <a:t>network</a:t>
            </a:r>
            <a:endParaRPr sz="3200">
              <a:latin typeface="Carlito"/>
              <a:cs typeface="Carlito"/>
            </a:endParaRPr>
          </a:p>
          <a:p>
            <a:pPr marL="469900" marR="59690" indent="-457200">
              <a:lnSpc>
                <a:spcPts val="5760"/>
              </a:lnSpc>
              <a:spcBef>
                <a:spcPts val="515"/>
              </a:spcBef>
              <a:buFont typeface="Arial"/>
              <a:buChar char="•"/>
              <a:tabLst>
                <a:tab pos="469265" algn="l"/>
                <a:tab pos="469900" algn="l"/>
              </a:tabLst>
            </a:pPr>
            <a:r>
              <a:rPr sz="3200" dirty="0">
                <a:latin typeface="Carlito"/>
                <a:cs typeface="Carlito"/>
              </a:rPr>
              <a:t>It </a:t>
            </a:r>
            <a:r>
              <a:rPr sz="3200" spc="-15" dirty="0">
                <a:latin typeface="Carlito"/>
                <a:cs typeface="Carlito"/>
              </a:rPr>
              <a:t>provides </a:t>
            </a:r>
            <a:r>
              <a:rPr sz="3200" spc="-5" dirty="0">
                <a:latin typeface="Carlito"/>
                <a:cs typeface="Carlito"/>
              </a:rPr>
              <a:t>functions such </a:t>
            </a:r>
            <a:r>
              <a:rPr sz="3200" dirty="0">
                <a:latin typeface="Carlito"/>
                <a:cs typeface="Carlito"/>
              </a:rPr>
              <a:t>as </a:t>
            </a:r>
            <a:r>
              <a:rPr sz="3200" spc="-10" dirty="0">
                <a:latin typeface="Carlito"/>
                <a:cs typeface="Carlito"/>
              </a:rPr>
              <a:t>error </a:t>
            </a:r>
            <a:r>
              <a:rPr sz="3200" spc="-15" dirty="0">
                <a:latin typeface="Carlito"/>
                <a:cs typeface="Carlito"/>
              </a:rPr>
              <a:t>control, </a:t>
            </a:r>
            <a:r>
              <a:rPr sz="3200" spc="-10" dirty="0">
                <a:latin typeface="Carlito"/>
                <a:cs typeface="Carlito"/>
              </a:rPr>
              <a:t>segmentation, </a:t>
            </a:r>
            <a:r>
              <a:rPr sz="3200" dirty="0">
                <a:latin typeface="Carlito"/>
                <a:cs typeface="Carlito"/>
              </a:rPr>
              <a:t>flow-  </a:t>
            </a:r>
            <a:r>
              <a:rPr sz="3200" spc="-15" dirty="0">
                <a:latin typeface="Carlito"/>
                <a:cs typeface="Carlito"/>
              </a:rPr>
              <a:t>control </a:t>
            </a:r>
            <a:r>
              <a:rPr sz="3200" dirty="0">
                <a:latin typeface="Carlito"/>
                <a:cs typeface="Carlito"/>
              </a:rPr>
              <a:t>and </a:t>
            </a:r>
            <a:r>
              <a:rPr sz="3200" spc="-15" dirty="0">
                <a:latin typeface="Carlito"/>
                <a:cs typeface="Carlito"/>
              </a:rPr>
              <a:t>congestion</a:t>
            </a:r>
            <a:r>
              <a:rPr sz="3200" dirty="0">
                <a:latin typeface="Carlito"/>
                <a:cs typeface="Carlito"/>
              </a:rPr>
              <a:t> </a:t>
            </a:r>
            <a:r>
              <a:rPr sz="3200" spc="-15" dirty="0">
                <a:latin typeface="Carlito"/>
                <a:cs typeface="Carlito"/>
              </a:rPr>
              <a:t>control</a:t>
            </a:r>
            <a:endParaRPr sz="3200">
              <a:latin typeface="Carlito"/>
              <a:cs typeface="Carlito"/>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4218940"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a:t>
            </a:r>
            <a:r>
              <a:rPr spc="-60" dirty="0">
                <a:latin typeface="Carlito"/>
                <a:cs typeface="Carlito"/>
              </a:rPr>
              <a:t> </a:t>
            </a:r>
            <a:r>
              <a:rPr spc="-20" dirty="0">
                <a:latin typeface="Carlito"/>
                <a:cs typeface="Carlito"/>
              </a:rPr>
              <a:t>Protocols…TCP</a:t>
            </a:r>
          </a:p>
        </p:txBody>
      </p:sp>
      <p:sp>
        <p:nvSpPr>
          <p:cNvPr id="3" name="object 3"/>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4" name="object 4"/>
          <p:cNvSpPr txBox="1"/>
          <p:nvPr/>
        </p:nvSpPr>
        <p:spPr>
          <a:xfrm>
            <a:off x="548741" y="1411350"/>
            <a:ext cx="11049635" cy="4964430"/>
          </a:xfrm>
          <a:prstGeom prst="rect">
            <a:avLst/>
          </a:prstGeom>
        </p:spPr>
        <p:txBody>
          <a:bodyPr vert="horz" wrap="square" lIns="0" tIns="195580" rIns="0" bIns="0" rtlCol="0">
            <a:spAutoFit/>
          </a:bodyPr>
          <a:lstStyle/>
          <a:p>
            <a:pPr marL="469900" indent="-457200">
              <a:lnSpc>
                <a:spcPct val="100000"/>
              </a:lnSpc>
              <a:spcBef>
                <a:spcPts val="1540"/>
              </a:spcBef>
              <a:buFont typeface="Arial"/>
              <a:buChar char="•"/>
              <a:tabLst>
                <a:tab pos="469265" algn="l"/>
                <a:tab pos="469900" algn="l"/>
              </a:tabLst>
            </a:pPr>
            <a:r>
              <a:rPr sz="2400" spc="-20" dirty="0">
                <a:latin typeface="Carlito"/>
                <a:cs typeface="Carlito"/>
              </a:rPr>
              <a:t>Transmission </a:t>
            </a:r>
            <a:r>
              <a:rPr sz="2400" spc="-15" dirty="0">
                <a:latin typeface="Carlito"/>
                <a:cs typeface="Carlito"/>
              </a:rPr>
              <a:t>Control Protocol</a:t>
            </a:r>
            <a:endParaRPr sz="2400">
              <a:latin typeface="Carlito"/>
              <a:cs typeface="Carlito"/>
            </a:endParaRPr>
          </a:p>
          <a:p>
            <a:pPr marL="469900" indent="-457200">
              <a:lnSpc>
                <a:spcPct val="100000"/>
              </a:lnSpc>
              <a:spcBef>
                <a:spcPts val="1440"/>
              </a:spcBef>
              <a:buFont typeface="Arial"/>
              <a:buChar char="•"/>
              <a:tabLst>
                <a:tab pos="469265" algn="l"/>
                <a:tab pos="469900" algn="l"/>
              </a:tabLst>
            </a:pPr>
            <a:r>
              <a:rPr sz="2400" spc="-5" dirty="0">
                <a:latin typeface="Carlito"/>
                <a:cs typeface="Carlito"/>
              </a:rPr>
              <a:t>Connection</a:t>
            </a:r>
            <a:r>
              <a:rPr sz="2400" spc="-25" dirty="0">
                <a:latin typeface="Carlito"/>
                <a:cs typeface="Carlito"/>
              </a:rPr>
              <a:t> </a:t>
            </a:r>
            <a:r>
              <a:rPr sz="2400" spc="-10" dirty="0">
                <a:latin typeface="Carlito"/>
                <a:cs typeface="Carlito"/>
              </a:rPr>
              <a:t>Oriented</a:t>
            </a:r>
            <a:endParaRPr sz="2400">
              <a:latin typeface="Carlito"/>
              <a:cs typeface="Carlito"/>
            </a:endParaRPr>
          </a:p>
          <a:p>
            <a:pPr marL="469900" indent="-457200">
              <a:lnSpc>
                <a:spcPct val="100000"/>
              </a:lnSpc>
              <a:spcBef>
                <a:spcPts val="1440"/>
              </a:spcBef>
              <a:buFont typeface="Arial"/>
              <a:buChar char="•"/>
              <a:tabLst>
                <a:tab pos="469265" algn="l"/>
                <a:tab pos="469900" algn="l"/>
              </a:tabLst>
            </a:pPr>
            <a:r>
              <a:rPr sz="2400" spc="-10" dirty="0">
                <a:latin typeface="Carlito"/>
                <a:cs typeface="Carlito"/>
              </a:rPr>
              <a:t>Ensures </a:t>
            </a:r>
            <a:r>
              <a:rPr sz="2400" spc="-5" dirty="0">
                <a:latin typeface="Carlito"/>
                <a:cs typeface="Carlito"/>
              </a:rPr>
              <a:t>Reliable</a:t>
            </a:r>
            <a:r>
              <a:rPr sz="2400" spc="-10" dirty="0">
                <a:latin typeface="Carlito"/>
                <a:cs typeface="Carlito"/>
              </a:rPr>
              <a:t> </a:t>
            </a:r>
            <a:r>
              <a:rPr sz="2400" spc="-5" dirty="0">
                <a:latin typeface="Carlito"/>
                <a:cs typeface="Carlito"/>
              </a:rPr>
              <a:t>transmission</a:t>
            </a:r>
            <a:endParaRPr sz="2400">
              <a:latin typeface="Carlito"/>
              <a:cs typeface="Carlito"/>
            </a:endParaRPr>
          </a:p>
          <a:p>
            <a:pPr marL="469900" marR="170815" indent="-457200">
              <a:lnSpc>
                <a:spcPts val="4320"/>
              </a:lnSpc>
              <a:spcBef>
                <a:spcPts val="385"/>
              </a:spcBef>
              <a:buFont typeface="Arial"/>
              <a:buChar char="•"/>
              <a:tabLst>
                <a:tab pos="469265" algn="l"/>
                <a:tab pos="469900" algn="l"/>
              </a:tabLst>
            </a:pPr>
            <a:r>
              <a:rPr sz="2400" spc="-10" dirty="0">
                <a:latin typeface="Carlito"/>
                <a:cs typeface="Carlito"/>
              </a:rPr>
              <a:t>Provides Error </a:t>
            </a:r>
            <a:r>
              <a:rPr sz="2400" spc="-5" dirty="0">
                <a:latin typeface="Carlito"/>
                <a:cs typeface="Carlito"/>
              </a:rPr>
              <a:t>Detection Capability </a:t>
            </a:r>
            <a:r>
              <a:rPr sz="2400" spc="-15" dirty="0">
                <a:latin typeface="Carlito"/>
                <a:cs typeface="Carlito"/>
              </a:rPr>
              <a:t>to </a:t>
            </a:r>
            <a:r>
              <a:rPr sz="2400" spc="-10" dirty="0">
                <a:latin typeface="Carlito"/>
                <a:cs typeface="Carlito"/>
              </a:rPr>
              <a:t>ensure </a:t>
            </a:r>
            <a:r>
              <a:rPr sz="2400" spc="-5" dirty="0">
                <a:latin typeface="Carlito"/>
                <a:cs typeface="Carlito"/>
              </a:rPr>
              <a:t>no </a:t>
            </a:r>
            <a:r>
              <a:rPr sz="2400" spc="-10" dirty="0">
                <a:latin typeface="Carlito"/>
                <a:cs typeface="Carlito"/>
              </a:rPr>
              <a:t>duplicacy </a:t>
            </a:r>
            <a:r>
              <a:rPr sz="2400" spc="-5" dirty="0">
                <a:latin typeface="Carlito"/>
                <a:cs typeface="Carlito"/>
              </a:rPr>
              <a:t>of </a:t>
            </a:r>
            <a:r>
              <a:rPr sz="2400" spc="-15" dirty="0">
                <a:latin typeface="Carlito"/>
                <a:cs typeface="Carlito"/>
              </a:rPr>
              <a:t>packets </a:t>
            </a:r>
            <a:r>
              <a:rPr sz="2400" dirty="0">
                <a:latin typeface="Carlito"/>
                <a:cs typeface="Carlito"/>
              </a:rPr>
              <a:t>and </a:t>
            </a:r>
            <a:r>
              <a:rPr sz="2400" spc="-10" dirty="0">
                <a:latin typeface="Carlito"/>
                <a:cs typeface="Carlito"/>
              </a:rPr>
              <a:t>retransmit  lost</a:t>
            </a:r>
            <a:r>
              <a:rPr sz="2400" spc="-25" dirty="0">
                <a:latin typeface="Carlito"/>
                <a:cs typeface="Carlito"/>
              </a:rPr>
              <a:t> </a:t>
            </a:r>
            <a:r>
              <a:rPr sz="2400" spc="-15" dirty="0">
                <a:latin typeface="Carlito"/>
                <a:cs typeface="Carlito"/>
              </a:rPr>
              <a:t>packets</a:t>
            </a:r>
            <a:endParaRPr sz="2400">
              <a:latin typeface="Carlito"/>
              <a:cs typeface="Carlito"/>
            </a:endParaRPr>
          </a:p>
          <a:p>
            <a:pPr marL="469900" marR="5080" indent="-457200">
              <a:lnSpc>
                <a:spcPts val="4320"/>
              </a:lnSpc>
              <a:spcBef>
                <a:spcPts val="5"/>
              </a:spcBef>
              <a:buFont typeface="Arial"/>
              <a:buChar char="•"/>
              <a:tabLst>
                <a:tab pos="469265" algn="l"/>
                <a:tab pos="469900" algn="l"/>
              </a:tabLst>
            </a:pPr>
            <a:r>
              <a:rPr sz="2400" spc="-10" dirty="0">
                <a:latin typeface="Carlito"/>
                <a:cs typeface="Carlito"/>
              </a:rPr>
              <a:t>Flow </a:t>
            </a:r>
            <a:r>
              <a:rPr sz="2400" spc="-15" dirty="0">
                <a:latin typeface="Carlito"/>
                <a:cs typeface="Carlito"/>
              </a:rPr>
              <a:t>Control </a:t>
            </a:r>
            <a:r>
              <a:rPr sz="2400" spc="-5" dirty="0">
                <a:latin typeface="Carlito"/>
                <a:cs typeface="Carlito"/>
              </a:rPr>
              <a:t>capability </a:t>
            </a:r>
            <a:r>
              <a:rPr sz="2400" spc="-15" dirty="0">
                <a:latin typeface="Carlito"/>
                <a:cs typeface="Carlito"/>
              </a:rPr>
              <a:t>to </a:t>
            </a:r>
            <a:r>
              <a:rPr sz="2400" spc="-10" dirty="0">
                <a:latin typeface="Carlito"/>
                <a:cs typeface="Carlito"/>
              </a:rPr>
              <a:t>ensure </a:t>
            </a:r>
            <a:r>
              <a:rPr sz="2400" dirty="0">
                <a:latin typeface="Carlito"/>
                <a:cs typeface="Carlito"/>
              </a:rPr>
              <a:t>the </a:t>
            </a:r>
            <a:r>
              <a:rPr sz="2400" spc="-5" dirty="0">
                <a:latin typeface="Carlito"/>
                <a:cs typeface="Carlito"/>
              </a:rPr>
              <a:t>sending </a:t>
            </a:r>
            <a:r>
              <a:rPr sz="2400" spc="-15" dirty="0">
                <a:latin typeface="Carlito"/>
                <a:cs typeface="Carlito"/>
              </a:rPr>
              <a:t>data </a:t>
            </a:r>
            <a:r>
              <a:rPr sz="2400" spc="-25" dirty="0">
                <a:latin typeface="Carlito"/>
                <a:cs typeface="Carlito"/>
              </a:rPr>
              <a:t>rate </a:t>
            </a:r>
            <a:r>
              <a:rPr sz="2400" dirty="0">
                <a:latin typeface="Carlito"/>
                <a:cs typeface="Carlito"/>
              </a:rPr>
              <a:t>is </a:t>
            </a:r>
            <a:r>
              <a:rPr sz="2400" spc="-5" dirty="0">
                <a:latin typeface="Carlito"/>
                <a:cs typeface="Carlito"/>
              </a:rPr>
              <a:t>not </a:t>
            </a:r>
            <a:r>
              <a:rPr sz="2400" spc="-15" dirty="0">
                <a:latin typeface="Carlito"/>
                <a:cs typeface="Carlito"/>
              </a:rPr>
              <a:t>too </a:t>
            </a:r>
            <a:r>
              <a:rPr sz="2400" spc="-5" dirty="0">
                <a:latin typeface="Carlito"/>
                <a:cs typeface="Carlito"/>
              </a:rPr>
              <a:t>high </a:t>
            </a:r>
            <a:r>
              <a:rPr sz="2400" spc="-20" dirty="0">
                <a:latin typeface="Carlito"/>
                <a:cs typeface="Carlito"/>
              </a:rPr>
              <a:t>for </a:t>
            </a:r>
            <a:r>
              <a:rPr sz="2400" dirty="0">
                <a:latin typeface="Carlito"/>
                <a:cs typeface="Carlito"/>
              </a:rPr>
              <a:t>the </a:t>
            </a:r>
            <a:r>
              <a:rPr sz="2400" spc="-10" dirty="0">
                <a:latin typeface="Carlito"/>
                <a:cs typeface="Carlito"/>
              </a:rPr>
              <a:t>receiver  process</a:t>
            </a:r>
            <a:endParaRPr sz="2400">
              <a:latin typeface="Carlito"/>
              <a:cs typeface="Carlito"/>
            </a:endParaRPr>
          </a:p>
          <a:p>
            <a:pPr marL="469900" indent="-457200">
              <a:lnSpc>
                <a:spcPct val="100000"/>
              </a:lnSpc>
              <a:spcBef>
                <a:spcPts val="1055"/>
              </a:spcBef>
              <a:buFont typeface="Arial"/>
              <a:buChar char="•"/>
              <a:tabLst>
                <a:tab pos="469265" algn="l"/>
                <a:tab pos="469900" algn="l"/>
              </a:tabLst>
            </a:pPr>
            <a:r>
              <a:rPr sz="2400" spc="-10" dirty="0">
                <a:latin typeface="Carlito"/>
                <a:cs typeface="Carlito"/>
              </a:rPr>
              <a:t>Congestion </a:t>
            </a:r>
            <a:r>
              <a:rPr sz="2400" spc="-15" dirty="0">
                <a:latin typeface="Carlito"/>
                <a:cs typeface="Carlito"/>
              </a:rPr>
              <a:t>control </a:t>
            </a:r>
            <a:r>
              <a:rPr sz="2400" spc="-5" dirty="0">
                <a:latin typeface="Carlito"/>
                <a:cs typeface="Carlito"/>
              </a:rPr>
              <a:t>capability helps </a:t>
            </a:r>
            <a:r>
              <a:rPr sz="2400" dirty="0">
                <a:latin typeface="Carlito"/>
                <a:cs typeface="Carlito"/>
              </a:rPr>
              <a:t>in </a:t>
            </a:r>
            <a:r>
              <a:rPr sz="2400" spc="-15" dirty="0">
                <a:latin typeface="Carlito"/>
                <a:cs typeface="Carlito"/>
              </a:rPr>
              <a:t>avoiding </a:t>
            </a:r>
            <a:r>
              <a:rPr sz="2400" spc="-10" dirty="0">
                <a:latin typeface="Carlito"/>
                <a:cs typeface="Carlito"/>
              </a:rPr>
              <a:t>congestion </a:t>
            </a:r>
            <a:r>
              <a:rPr sz="2400" spc="-5" dirty="0">
                <a:latin typeface="Carlito"/>
                <a:cs typeface="Carlito"/>
              </a:rPr>
              <a:t>which </a:t>
            </a:r>
            <a:r>
              <a:rPr sz="2400" dirty="0">
                <a:latin typeface="Carlito"/>
                <a:cs typeface="Carlito"/>
              </a:rPr>
              <a:t>leads </a:t>
            </a:r>
            <a:r>
              <a:rPr sz="2400" spc="-15" dirty="0">
                <a:latin typeface="Carlito"/>
                <a:cs typeface="Carlito"/>
              </a:rPr>
              <a:t>to</a:t>
            </a:r>
            <a:r>
              <a:rPr sz="2400" spc="10" dirty="0">
                <a:latin typeface="Carlito"/>
                <a:cs typeface="Carlito"/>
              </a:rPr>
              <a:t> </a:t>
            </a:r>
            <a:r>
              <a:rPr sz="2400" spc="-10" dirty="0">
                <a:latin typeface="Carlito"/>
                <a:cs typeface="Carlito"/>
              </a:rPr>
              <a:t>degradation</a:t>
            </a:r>
            <a:endParaRPr sz="2400">
              <a:latin typeface="Carlito"/>
              <a:cs typeface="Carlito"/>
            </a:endParaRPr>
          </a:p>
          <a:p>
            <a:pPr marL="469900">
              <a:lnSpc>
                <a:spcPct val="100000"/>
              </a:lnSpc>
              <a:spcBef>
                <a:spcPts val="1440"/>
              </a:spcBef>
            </a:pPr>
            <a:r>
              <a:rPr sz="2400" spc="-5" dirty="0">
                <a:latin typeface="Carlito"/>
                <a:cs typeface="Carlito"/>
              </a:rPr>
              <a:t>of </a:t>
            </a:r>
            <a:r>
              <a:rPr sz="2400" spc="-10" dirty="0">
                <a:latin typeface="Carlito"/>
                <a:cs typeface="Carlito"/>
              </a:rPr>
              <a:t>n/w</a:t>
            </a:r>
            <a:r>
              <a:rPr sz="2400" spc="-5" dirty="0">
                <a:latin typeface="Carlito"/>
                <a:cs typeface="Carlito"/>
              </a:rPr>
              <a:t> </a:t>
            </a:r>
            <a:r>
              <a:rPr sz="2400" spc="-10" dirty="0">
                <a:latin typeface="Carlito"/>
                <a:cs typeface="Carlito"/>
              </a:rPr>
              <a:t>performance</a:t>
            </a:r>
            <a:endParaRPr sz="2400">
              <a:latin typeface="Carlito"/>
              <a:cs typeface="Carlito"/>
            </a:endParaRPr>
          </a:p>
        </p:txBody>
      </p:sp>
      <p:sp>
        <p:nvSpPr>
          <p:cNvPr id="5" name="object 5"/>
          <p:cNvSpPr/>
          <p:nvPr/>
        </p:nvSpPr>
        <p:spPr>
          <a:xfrm>
            <a:off x="8402701" y="0"/>
            <a:ext cx="3789298" cy="30353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4359275"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a:t>
            </a:r>
            <a:r>
              <a:rPr spc="-50" dirty="0">
                <a:latin typeface="Carlito"/>
                <a:cs typeface="Carlito"/>
              </a:rPr>
              <a:t> </a:t>
            </a:r>
            <a:r>
              <a:rPr spc="-15" dirty="0">
                <a:latin typeface="Carlito"/>
                <a:cs typeface="Carlito"/>
              </a:rPr>
              <a:t>Protocols…UDP</a:t>
            </a:r>
          </a:p>
        </p:txBody>
      </p:sp>
      <p:grpSp>
        <p:nvGrpSpPr>
          <p:cNvPr id="3" name="object 3"/>
          <p:cNvGrpSpPr/>
          <p:nvPr/>
        </p:nvGrpSpPr>
        <p:grpSpPr>
          <a:xfrm>
            <a:off x="0" y="0"/>
            <a:ext cx="12192000" cy="6858000"/>
            <a:chOff x="0" y="0"/>
            <a:chExt cx="12192000" cy="6858000"/>
          </a:xfrm>
        </p:grpSpPr>
        <p:sp>
          <p:nvSpPr>
            <p:cNvPr id="4" name="object 4"/>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5" name="object 5"/>
            <p:cNvSpPr/>
            <p:nvPr/>
          </p:nvSpPr>
          <p:spPr>
            <a:xfrm>
              <a:off x="7429500" y="0"/>
              <a:ext cx="4762499" cy="3086100"/>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p:nvPr/>
        </p:nvSpPr>
        <p:spPr>
          <a:xfrm>
            <a:off x="459740" y="2034011"/>
            <a:ext cx="6216015" cy="3317875"/>
          </a:xfrm>
          <a:prstGeom prst="rect">
            <a:avLst/>
          </a:prstGeom>
        </p:spPr>
        <p:txBody>
          <a:bodyPr vert="horz" wrap="square" lIns="0" tIns="194945" rIns="0" bIns="0" rtlCol="0">
            <a:spAutoFit/>
          </a:bodyPr>
          <a:lstStyle/>
          <a:p>
            <a:pPr marL="469900" indent="-457200">
              <a:lnSpc>
                <a:spcPct val="100000"/>
              </a:lnSpc>
              <a:spcBef>
                <a:spcPts val="1535"/>
              </a:spcBef>
              <a:buFont typeface="Arial"/>
              <a:buChar char="•"/>
              <a:tabLst>
                <a:tab pos="469265" algn="l"/>
                <a:tab pos="469900" algn="l"/>
              </a:tabLst>
            </a:pPr>
            <a:r>
              <a:rPr sz="2400" spc="-5" dirty="0">
                <a:latin typeface="Carlito"/>
                <a:cs typeface="Carlito"/>
              </a:rPr>
              <a:t>User </a:t>
            </a:r>
            <a:r>
              <a:rPr sz="2400" spc="-15" dirty="0">
                <a:latin typeface="Carlito"/>
                <a:cs typeface="Carlito"/>
              </a:rPr>
              <a:t>Datagram</a:t>
            </a:r>
            <a:r>
              <a:rPr sz="2400" spc="-35" dirty="0">
                <a:latin typeface="Carlito"/>
                <a:cs typeface="Carlito"/>
              </a:rPr>
              <a:t> </a:t>
            </a:r>
            <a:r>
              <a:rPr sz="2400" spc="-15" dirty="0">
                <a:latin typeface="Carlito"/>
                <a:cs typeface="Carlito"/>
              </a:rPr>
              <a:t>Protocol</a:t>
            </a:r>
            <a:endParaRPr sz="2400">
              <a:latin typeface="Carlito"/>
              <a:cs typeface="Carlito"/>
            </a:endParaRPr>
          </a:p>
          <a:p>
            <a:pPr marL="469900" indent="-457200">
              <a:lnSpc>
                <a:spcPct val="100000"/>
              </a:lnSpc>
              <a:spcBef>
                <a:spcPts val="1445"/>
              </a:spcBef>
              <a:buFont typeface="Arial"/>
              <a:buChar char="•"/>
              <a:tabLst>
                <a:tab pos="469265" algn="l"/>
                <a:tab pos="469900" algn="l"/>
              </a:tabLst>
            </a:pPr>
            <a:r>
              <a:rPr sz="2400" spc="-5" dirty="0">
                <a:latin typeface="Carlito"/>
                <a:cs typeface="Carlito"/>
              </a:rPr>
              <a:t>Connectionless</a:t>
            </a:r>
            <a:endParaRPr sz="2400">
              <a:latin typeface="Carlito"/>
              <a:cs typeface="Carlito"/>
            </a:endParaRPr>
          </a:p>
          <a:p>
            <a:pPr marL="469900" indent="-457200">
              <a:lnSpc>
                <a:spcPct val="100000"/>
              </a:lnSpc>
              <a:spcBef>
                <a:spcPts val="1440"/>
              </a:spcBef>
              <a:buFont typeface="Arial"/>
              <a:buChar char="•"/>
              <a:tabLst>
                <a:tab pos="469265" algn="l"/>
                <a:tab pos="469900" algn="l"/>
              </a:tabLst>
            </a:pPr>
            <a:r>
              <a:rPr sz="2400" spc="-5" dirty="0">
                <a:latin typeface="Carlito"/>
                <a:cs typeface="Carlito"/>
              </a:rPr>
              <a:t>Does </a:t>
            </a:r>
            <a:r>
              <a:rPr sz="2400" spc="-10" dirty="0">
                <a:latin typeface="Carlito"/>
                <a:cs typeface="Carlito"/>
              </a:rPr>
              <a:t>not </a:t>
            </a:r>
            <a:r>
              <a:rPr sz="2400" spc="-5" dirty="0">
                <a:latin typeface="Carlito"/>
                <a:cs typeface="Carlito"/>
              </a:rPr>
              <a:t>ensures Reliable</a:t>
            </a:r>
            <a:r>
              <a:rPr sz="2400" spc="-20" dirty="0">
                <a:latin typeface="Carlito"/>
                <a:cs typeface="Carlito"/>
              </a:rPr>
              <a:t> </a:t>
            </a:r>
            <a:r>
              <a:rPr sz="2400" spc="-5" dirty="0">
                <a:latin typeface="Carlito"/>
                <a:cs typeface="Carlito"/>
              </a:rPr>
              <a:t>transmission</a:t>
            </a:r>
            <a:endParaRPr sz="2400">
              <a:latin typeface="Carlito"/>
              <a:cs typeface="Carlito"/>
            </a:endParaRPr>
          </a:p>
          <a:p>
            <a:pPr marL="469900" indent="-457200">
              <a:lnSpc>
                <a:spcPct val="100000"/>
              </a:lnSpc>
              <a:spcBef>
                <a:spcPts val="1440"/>
              </a:spcBef>
              <a:buFont typeface="Arial"/>
              <a:buChar char="•"/>
              <a:tabLst>
                <a:tab pos="469265" algn="l"/>
                <a:tab pos="469900" algn="l"/>
              </a:tabLst>
            </a:pPr>
            <a:r>
              <a:rPr sz="2400" spc="-5" dirty="0">
                <a:latin typeface="Carlito"/>
                <a:cs typeface="Carlito"/>
              </a:rPr>
              <a:t>Does </a:t>
            </a:r>
            <a:r>
              <a:rPr sz="2400" spc="-10" dirty="0">
                <a:latin typeface="Carlito"/>
                <a:cs typeface="Carlito"/>
              </a:rPr>
              <a:t>not </a:t>
            </a:r>
            <a:r>
              <a:rPr sz="2400" spc="-5" dirty="0">
                <a:latin typeface="Carlito"/>
                <a:cs typeface="Carlito"/>
              </a:rPr>
              <a:t>do </a:t>
            </a:r>
            <a:r>
              <a:rPr sz="2400" spc="-10" dirty="0">
                <a:latin typeface="Carlito"/>
                <a:cs typeface="Carlito"/>
              </a:rPr>
              <a:t>connection </a:t>
            </a:r>
            <a:r>
              <a:rPr sz="2400" spc="-25" dirty="0">
                <a:latin typeface="Carlito"/>
                <a:cs typeface="Carlito"/>
              </a:rPr>
              <a:t>before</a:t>
            </a:r>
            <a:r>
              <a:rPr sz="2400" spc="15" dirty="0">
                <a:latin typeface="Carlito"/>
                <a:cs typeface="Carlito"/>
              </a:rPr>
              <a:t> </a:t>
            </a:r>
            <a:r>
              <a:rPr sz="2400" spc="-10" dirty="0">
                <a:latin typeface="Carlito"/>
                <a:cs typeface="Carlito"/>
              </a:rPr>
              <a:t>transmitting</a:t>
            </a:r>
            <a:endParaRPr sz="2400">
              <a:latin typeface="Carlito"/>
              <a:cs typeface="Carlito"/>
            </a:endParaRPr>
          </a:p>
          <a:p>
            <a:pPr marL="469900" indent="-457200">
              <a:lnSpc>
                <a:spcPct val="100000"/>
              </a:lnSpc>
              <a:spcBef>
                <a:spcPts val="1440"/>
              </a:spcBef>
              <a:buFont typeface="Arial"/>
              <a:buChar char="•"/>
              <a:tabLst>
                <a:tab pos="469265" algn="l"/>
                <a:tab pos="469900" algn="l"/>
              </a:tabLst>
            </a:pPr>
            <a:r>
              <a:rPr sz="2400" spc="-5" dirty="0">
                <a:latin typeface="Carlito"/>
                <a:cs typeface="Carlito"/>
              </a:rPr>
              <a:t>Does </a:t>
            </a:r>
            <a:r>
              <a:rPr sz="2400" spc="-10" dirty="0">
                <a:latin typeface="Carlito"/>
                <a:cs typeface="Carlito"/>
              </a:rPr>
              <a:t>not provide proper ordering of</a:t>
            </a:r>
            <a:r>
              <a:rPr sz="2400" spc="10" dirty="0">
                <a:latin typeface="Carlito"/>
                <a:cs typeface="Carlito"/>
              </a:rPr>
              <a:t> </a:t>
            </a:r>
            <a:r>
              <a:rPr sz="2400" spc="-5" dirty="0">
                <a:latin typeface="Carlito"/>
                <a:cs typeface="Carlito"/>
              </a:rPr>
              <a:t>messages</a:t>
            </a:r>
            <a:endParaRPr sz="2400">
              <a:latin typeface="Carlito"/>
              <a:cs typeface="Carlito"/>
            </a:endParaRPr>
          </a:p>
          <a:p>
            <a:pPr marL="469900" indent="-457200">
              <a:lnSpc>
                <a:spcPct val="100000"/>
              </a:lnSpc>
              <a:spcBef>
                <a:spcPts val="1440"/>
              </a:spcBef>
              <a:buFont typeface="Arial"/>
              <a:buChar char="•"/>
              <a:tabLst>
                <a:tab pos="469265" algn="l"/>
                <a:tab pos="469900" algn="l"/>
              </a:tabLst>
            </a:pPr>
            <a:r>
              <a:rPr sz="2400" spc="-20" dirty="0">
                <a:latin typeface="Carlito"/>
                <a:cs typeface="Carlito"/>
              </a:rPr>
              <a:t>Transaction </a:t>
            </a:r>
            <a:r>
              <a:rPr sz="2400" spc="-10" dirty="0">
                <a:latin typeface="Carlito"/>
                <a:cs typeface="Carlito"/>
              </a:rPr>
              <a:t>oriented </a:t>
            </a:r>
            <a:r>
              <a:rPr sz="2400" dirty="0">
                <a:latin typeface="Carlito"/>
                <a:cs typeface="Carlito"/>
              </a:rPr>
              <a:t>and </a:t>
            </a:r>
            <a:r>
              <a:rPr sz="2400" spc="-15" dirty="0">
                <a:latin typeface="Carlito"/>
                <a:cs typeface="Carlito"/>
              </a:rPr>
              <a:t>stateless</a:t>
            </a:r>
            <a:endParaRPr sz="2400">
              <a:latin typeface="Carlito"/>
              <a:cs typeface="Carlito"/>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1280" rIns="0" bIns="0" rtlCol="0">
            <a:spAutoFit/>
          </a:bodyPr>
          <a:lstStyle/>
          <a:p>
            <a:pPr marL="12700" marR="5080">
              <a:lnSpc>
                <a:spcPts val="4320"/>
              </a:lnSpc>
              <a:spcBef>
                <a:spcPts val="640"/>
              </a:spcBef>
            </a:pPr>
            <a:r>
              <a:rPr sz="4000" spc="-5" dirty="0">
                <a:latin typeface="Carlito"/>
                <a:cs typeface="Carlito"/>
              </a:rPr>
              <a:t>IoT </a:t>
            </a:r>
            <a:r>
              <a:rPr sz="4000" spc="-15" dirty="0">
                <a:latin typeface="Carlito"/>
                <a:cs typeface="Carlito"/>
              </a:rPr>
              <a:t>Protocols…Application Layer…Hyper </a:t>
            </a:r>
            <a:r>
              <a:rPr sz="4000" spc="-65" dirty="0">
                <a:latin typeface="Carlito"/>
                <a:cs typeface="Carlito"/>
              </a:rPr>
              <a:t>Transfer  </a:t>
            </a:r>
            <a:r>
              <a:rPr sz="4000" spc="-20" dirty="0">
                <a:latin typeface="Carlito"/>
                <a:cs typeface="Carlito"/>
              </a:rPr>
              <a:t>Protocol</a:t>
            </a:r>
            <a:endParaRPr sz="4000">
              <a:latin typeface="Carlito"/>
              <a:cs typeface="Carlito"/>
            </a:endParaRPr>
          </a:p>
        </p:txBody>
      </p:sp>
      <p:grpSp>
        <p:nvGrpSpPr>
          <p:cNvPr id="3" name="object 3"/>
          <p:cNvGrpSpPr/>
          <p:nvPr/>
        </p:nvGrpSpPr>
        <p:grpSpPr>
          <a:xfrm>
            <a:off x="0" y="0"/>
            <a:ext cx="7215505" cy="6858000"/>
            <a:chOff x="0" y="0"/>
            <a:chExt cx="7215505" cy="6858000"/>
          </a:xfrm>
        </p:grpSpPr>
        <p:sp>
          <p:nvSpPr>
            <p:cNvPr id="4" name="object 4"/>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5" name="object 5"/>
            <p:cNvSpPr/>
            <p:nvPr/>
          </p:nvSpPr>
          <p:spPr>
            <a:xfrm>
              <a:off x="4748276" y="4532312"/>
              <a:ext cx="2466975" cy="1857375"/>
            </a:xfrm>
            <a:prstGeom prst="rect">
              <a:avLst/>
            </a:prstGeom>
            <a:blipFill>
              <a:blip r:embed="rId2" cstate="print"/>
              <a:stretch>
                <a:fillRect/>
              </a:stretch>
            </a:blipFill>
          </p:spPr>
          <p:txBody>
            <a:bodyPr wrap="square" lIns="0" tIns="0" rIns="0" bIns="0" rtlCol="0"/>
            <a:lstStyle/>
            <a:p>
              <a:endParaRPr/>
            </a:p>
          </p:txBody>
        </p:sp>
      </p:grpSp>
      <p:sp>
        <p:nvSpPr>
          <p:cNvPr id="6" name="object 6"/>
          <p:cNvSpPr txBox="1"/>
          <p:nvPr/>
        </p:nvSpPr>
        <p:spPr>
          <a:xfrm>
            <a:off x="434441" y="1556918"/>
            <a:ext cx="10800080" cy="2586990"/>
          </a:xfrm>
          <a:prstGeom prst="rect">
            <a:avLst/>
          </a:prstGeom>
        </p:spPr>
        <p:txBody>
          <a:bodyPr vert="horz" wrap="square" lIns="0" tIns="226060" rIns="0" bIns="0" rtlCol="0">
            <a:spAutoFit/>
          </a:bodyPr>
          <a:lstStyle/>
          <a:p>
            <a:pPr marL="469900" indent="-457200">
              <a:lnSpc>
                <a:spcPct val="100000"/>
              </a:lnSpc>
              <a:spcBef>
                <a:spcPts val="1780"/>
              </a:spcBef>
              <a:buFont typeface="Arial"/>
              <a:buChar char="•"/>
              <a:tabLst>
                <a:tab pos="469265" algn="l"/>
                <a:tab pos="469900" algn="l"/>
              </a:tabLst>
            </a:pPr>
            <a:r>
              <a:rPr sz="2800" spc="-15" dirty="0">
                <a:latin typeface="Carlito"/>
                <a:cs typeface="Carlito"/>
              </a:rPr>
              <a:t>Forms foundation </a:t>
            </a:r>
            <a:r>
              <a:rPr sz="2800" spc="-5" dirty="0">
                <a:latin typeface="Carlito"/>
                <a:cs typeface="Carlito"/>
              </a:rPr>
              <a:t>of </a:t>
            </a:r>
            <a:r>
              <a:rPr sz="2800" spc="-35" dirty="0">
                <a:latin typeface="Carlito"/>
                <a:cs typeface="Carlito"/>
              </a:rPr>
              <a:t>World </a:t>
            </a:r>
            <a:r>
              <a:rPr sz="2800" spc="-10" dirty="0">
                <a:latin typeface="Carlito"/>
                <a:cs typeface="Carlito"/>
              </a:rPr>
              <a:t>Wide</a:t>
            </a:r>
            <a:r>
              <a:rPr sz="2800" spc="120" dirty="0">
                <a:latin typeface="Carlito"/>
                <a:cs typeface="Carlito"/>
              </a:rPr>
              <a:t> </a:t>
            </a:r>
            <a:r>
              <a:rPr sz="2800" spc="-20" dirty="0">
                <a:latin typeface="Carlito"/>
                <a:cs typeface="Carlito"/>
              </a:rPr>
              <a:t>Web(WWW)</a:t>
            </a:r>
            <a:endParaRPr sz="2800">
              <a:latin typeface="Carlito"/>
              <a:cs typeface="Carlito"/>
            </a:endParaRPr>
          </a:p>
          <a:p>
            <a:pPr marL="469900" indent="-457200">
              <a:lnSpc>
                <a:spcPct val="100000"/>
              </a:lnSpc>
              <a:spcBef>
                <a:spcPts val="1685"/>
              </a:spcBef>
              <a:buFont typeface="Arial"/>
              <a:buChar char="•"/>
              <a:tabLst>
                <a:tab pos="469265" algn="l"/>
                <a:tab pos="469900" algn="l"/>
              </a:tabLst>
            </a:pPr>
            <a:r>
              <a:rPr sz="2800" spc="-5" dirty="0">
                <a:latin typeface="Carlito"/>
                <a:cs typeface="Carlito"/>
              </a:rPr>
              <a:t>Includes </a:t>
            </a:r>
            <a:r>
              <a:rPr sz="2800" spc="-10" dirty="0">
                <a:latin typeface="Carlito"/>
                <a:cs typeface="Carlito"/>
              </a:rPr>
              <a:t>commands such </a:t>
            </a:r>
            <a:r>
              <a:rPr sz="2800" spc="-5" dirty="0">
                <a:latin typeface="Carlito"/>
                <a:cs typeface="Carlito"/>
              </a:rPr>
              <a:t>as </a:t>
            </a:r>
            <a:r>
              <a:rPr sz="2800" spc="-75" dirty="0">
                <a:latin typeface="Carlito"/>
                <a:cs typeface="Carlito"/>
              </a:rPr>
              <a:t>GET,PUT, </a:t>
            </a:r>
            <a:r>
              <a:rPr sz="2800" spc="-70" dirty="0">
                <a:latin typeface="Carlito"/>
                <a:cs typeface="Carlito"/>
              </a:rPr>
              <a:t>POST, </a:t>
            </a:r>
            <a:r>
              <a:rPr sz="2800" spc="-25" dirty="0">
                <a:latin typeface="Carlito"/>
                <a:cs typeface="Carlito"/>
              </a:rPr>
              <a:t>HEAD, </a:t>
            </a:r>
            <a:r>
              <a:rPr sz="2800" spc="-10" dirty="0">
                <a:latin typeface="Carlito"/>
                <a:cs typeface="Carlito"/>
              </a:rPr>
              <a:t>OPTIONS,</a:t>
            </a:r>
            <a:r>
              <a:rPr sz="2800" spc="370" dirty="0">
                <a:latin typeface="Carlito"/>
                <a:cs typeface="Carlito"/>
              </a:rPr>
              <a:t> </a:t>
            </a:r>
            <a:r>
              <a:rPr sz="2800" spc="-15" dirty="0">
                <a:latin typeface="Carlito"/>
                <a:cs typeface="Carlito"/>
              </a:rPr>
              <a:t>TRACE..etc</a:t>
            </a:r>
            <a:endParaRPr sz="2800">
              <a:latin typeface="Carlito"/>
              <a:cs typeface="Carlito"/>
            </a:endParaRPr>
          </a:p>
          <a:p>
            <a:pPr marL="469900" indent="-457200">
              <a:lnSpc>
                <a:spcPct val="100000"/>
              </a:lnSpc>
              <a:spcBef>
                <a:spcPts val="1680"/>
              </a:spcBef>
              <a:buFont typeface="Arial"/>
              <a:buChar char="•"/>
              <a:tabLst>
                <a:tab pos="469265" algn="l"/>
                <a:tab pos="469900" algn="l"/>
              </a:tabLst>
            </a:pPr>
            <a:r>
              <a:rPr sz="2800" spc="-20" dirty="0">
                <a:latin typeface="Carlito"/>
                <a:cs typeface="Carlito"/>
              </a:rPr>
              <a:t>Follows </a:t>
            </a:r>
            <a:r>
              <a:rPr sz="2800" spc="-5" dirty="0">
                <a:latin typeface="Carlito"/>
                <a:cs typeface="Carlito"/>
              </a:rPr>
              <a:t>a </a:t>
            </a:r>
            <a:r>
              <a:rPr sz="2800" spc="-15" dirty="0">
                <a:latin typeface="Carlito"/>
                <a:cs typeface="Carlito"/>
              </a:rPr>
              <a:t>request-response</a:t>
            </a:r>
            <a:r>
              <a:rPr sz="2800" spc="75" dirty="0">
                <a:latin typeface="Carlito"/>
                <a:cs typeface="Carlito"/>
              </a:rPr>
              <a:t> </a:t>
            </a:r>
            <a:r>
              <a:rPr sz="2800" spc="-5" dirty="0">
                <a:latin typeface="Carlito"/>
                <a:cs typeface="Carlito"/>
              </a:rPr>
              <a:t>model</a:t>
            </a:r>
            <a:endParaRPr sz="2800">
              <a:latin typeface="Carlito"/>
              <a:cs typeface="Carlito"/>
            </a:endParaRPr>
          </a:p>
          <a:p>
            <a:pPr marL="469900" indent="-457200">
              <a:lnSpc>
                <a:spcPct val="100000"/>
              </a:lnSpc>
              <a:spcBef>
                <a:spcPts val="1680"/>
              </a:spcBef>
              <a:buFont typeface="Arial"/>
              <a:buChar char="•"/>
              <a:tabLst>
                <a:tab pos="469265" algn="l"/>
                <a:tab pos="469900" algn="l"/>
              </a:tabLst>
            </a:pPr>
            <a:r>
              <a:rPr sz="2800" spc="-5" dirty="0">
                <a:latin typeface="Carlito"/>
                <a:cs typeface="Carlito"/>
              </a:rPr>
              <a:t>Uses </a:t>
            </a:r>
            <a:r>
              <a:rPr sz="2800" spc="-15" dirty="0">
                <a:latin typeface="Carlito"/>
                <a:cs typeface="Carlito"/>
              </a:rPr>
              <a:t>Universal Resource </a:t>
            </a:r>
            <a:r>
              <a:rPr sz="2800" spc="-10" dirty="0">
                <a:latin typeface="Carlito"/>
                <a:cs typeface="Carlito"/>
              </a:rPr>
              <a:t>Identifiers(URIs) </a:t>
            </a:r>
            <a:r>
              <a:rPr sz="2800" spc="-20" dirty="0">
                <a:latin typeface="Carlito"/>
                <a:cs typeface="Carlito"/>
              </a:rPr>
              <a:t>to </a:t>
            </a:r>
            <a:r>
              <a:rPr sz="2800" spc="-10" dirty="0">
                <a:latin typeface="Carlito"/>
                <a:cs typeface="Carlito"/>
              </a:rPr>
              <a:t>identify </a:t>
            </a:r>
            <a:r>
              <a:rPr sz="2800" dirty="0">
                <a:latin typeface="Carlito"/>
                <a:cs typeface="Carlito"/>
              </a:rPr>
              <a:t>HTTP</a:t>
            </a:r>
            <a:r>
              <a:rPr sz="2800" spc="185" dirty="0">
                <a:latin typeface="Carlito"/>
                <a:cs typeface="Carlito"/>
              </a:rPr>
              <a:t> </a:t>
            </a:r>
            <a:r>
              <a:rPr sz="2800" spc="-15" dirty="0">
                <a:latin typeface="Carlito"/>
                <a:cs typeface="Carlito"/>
              </a:rPr>
              <a:t>resources</a:t>
            </a:r>
            <a:endParaRPr sz="2800">
              <a:latin typeface="Carlito"/>
              <a:cs typeface="Carlito"/>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8870315"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 </a:t>
            </a:r>
            <a:r>
              <a:rPr spc="-15" dirty="0">
                <a:latin typeface="Carlito"/>
                <a:cs typeface="Carlito"/>
              </a:rPr>
              <a:t>Protocols…Application</a:t>
            </a:r>
            <a:r>
              <a:rPr spc="15" dirty="0">
                <a:latin typeface="Carlito"/>
                <a:cs typeface="Carlito"/>
              </a:rPr>
              <a:t> </a:t>
            </a:r>
            <a:r>
              <a:rPr spc="-15" dirty="0">
                <a:latin typeface="Carlito"/>
                <a:cs typeface="Carlito"/>
              </a:rPr>
              <a:t>Layer…CoAP</a:t>
            </a:r>
          </a:p>
        </p:txBody>
      </p:sp>
      <p:sp>
        <p:nvSpPr>
          <p:cNvPr id="3" name="object 3"/>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4" name="object 4"/>
          <p:cNvSpPr txBox="1"/>
          <p:nvPr/>
        </p:nvSpPr>
        <p:spPr>
          <a:xfrm>
            <a:off x="434441" y="1556918"/>
            <a:ext cx="10926445" cy="4507865"/>
          </a:xfrm>
          <a:prstGeom prst="rect">
            <a:avLst/>
          </a:prstGeom>
        </p:spPr>
        <p:txBody>
          <a:bodyPr vert="horz" wrap="square" lIns="0" tIns="226060" rIns="0" bIns="0" rtlCol="0">
            <a:spAutoFit/>
          </a:bodyPr>
          <a:lstStyle/>
          <a:p>
            <a:pPr marL="469900" indent="-457200">
              <a:lnSpc>
                <a:spcPct val="100000"/>
              </a:lnSpc>
              <a:spcBef>
                <a:spcPts val="1780"/>
              </a:spcBef>
              <a:buFont typeface="Arial"/>
              <a:buChar char="•"/>
              <a:tabLst>
                <a:tab pos="469265" algn="l"/>
                <a:tab pos="469900" algn="l"/>
              </a:tabLst>
            </a:pPr>
            <a:r>
              <a:rPr sz="2800" spc="-15" dirty="0">
                <a:latin typeface="Carlito"/>
                <a:cs typeface="Carlito"/>
              </a:rPr>
              <a:t>Constrained </a:t>
            </a:r>
            <a:r>
              <a:rPr sz="2800" spc="-10" dirty="0">
                <a:latin typeface="Carlito"/>
                <a:cs typeface="Carlito"/>
              </a:rPr>
              <a:t>Application</a:t>
            </a:r>
            <a:r>
              <a:rPr sz="2800" spc="70" dirty="0">
                <a:latin typeface="Carlito"/>
                <a:cs typeface="Carlito"/>
              </a:rPr>
              <a:t> </a:t>
            </a:r>
            <a:r>
              <a:rPr sz="2800" spc="-20" dirty="0">
                <a:latin typeface="Carlito"/>
                <a:cs typeface="Carlito"/>
              </a:rPr>
              <a:t>Protocol</a:t>
            </a:r>
            <a:endParaRPr sz="2800">
              <a:latin typeface="Carlito"/>
              <a:cs typeface="Carlito"/>
            </a:endParaRPr>
          </a:p>
          <a:p>
            <a:pPr marL="469900" marR="5080" indent="-457200">
              <a:lnSpc>
                <a:spcPct val="150000"/>
              </a:lnSpc>
              <a:spcBef>
                <a:spcPts val="5"/>
              </a:spcBef>
              <a:buFont typeface="Arial"/>
              <a:buChar char="•"/>
              <a:tabLst>
                <a:tab pos="469265" algn="l"/>
                <a:tab pos="469900" algn="l"/>
              </a:tabLst>
            </a:pPr>
            <a:r>
              <a:rPr sz="2800" spc="-5" dirty="0">
                <a:latin typeface="Carlito"/>
                <a:cs typeface="Carlito"/>
              </a:rPr>
              <a:t>Used </a:t>
            </a:r>
            <a:r>
              <a:rPr sz="2800" spc="-25" dirty="0">
                <a:latin typeface="Carlito"/>
                <a:cs typeface="Carlito"/>
              </a:rPr>
              <a:t>for </a:t>
            </a:r>
            <a:r>
              <a:rPr sz="2800" spc="-5" dirty="0">
                <a:latin typeface="Carlito"/>
                <a:cs typeface="Carlito"/>
              </a:rPr>
              <a:t>Machine </a:t>
            </a:r>
            <a:r>
              <a:rPr sz="2800" spc="-20" dirty="0">
                <a:latin typeface="Carlito"/>
                <a:cs typeface="Carlito"/>
              </a:rPr>
              <a:t>to </a:t>
            </a:r>
            <a:r>
              <a:rPr sz="2800" spc="-5" dirty="0">
                <a:latin typeface="Carlito"/>
                <a:cs typeface="Carlito"/>
              </a:rPr>
              <a:t>machine </a:t>
            </a:r>
            <a:r>
              <a:rPr sz="2800" spc="-10" dirty="0">
                <a:latin typeface="Carlito"/>
                <a:cs typeface="Carlito"/>
              </a:rPr>
              <a:t>(M2M) applications meant </a:t>
            </a:r>
            <a:r>
              <a:rPr sz="2800" spc="-25" dirty="0">
                <a:latin typeface="Carlito"/>
                <a:cs typeface="Carlito"/>
              </a:rPr>
              <a:t>for </a:t>
            </a:r>
            <a:r>
              <a:rPr sz="2800" spc="-15" dirty="0">
                <a:latin typeface="Carlito"/>
                <a:cs typeface="Carlito"/>
              </a:rPr>
              <a:t>constrained  </a:t>
            </a:r>
            <a:r>
              <a:rPr sz="2800" spc="-10" dirty="0">
                <a:latin typeface="Carlito"/>
                <a:cs typeface="Carlito"/>
              </a:rPr>
              <a:t>devices </a:t>
            </a:r>
            <a:r>
              <a:rPr sz="2800" spc="-5" dirty="0">
                <a:latin typeface="Carlito"/>
                <a:cs typeface="Carlito"/>
              </a:rPr>
              <a:t>and</a:t>
            </a:r>
            <a:r>
              <a:rPr sz="2800" spc="40" dirty="0">
                <a:latin typeface="Carlito"/>
                <a:cs typeface="Carlito"/>
              </a:rPr>
              <a:t> </a:t>
            </a:r>
            <a:r>
              <a:rPr sz="2800" spc="-25" dirty="0">
                <a:latin typeface="Carlito"/>
                <a:cs typeface="Carlito"/>
              </a:rPr>
              <a:t>n/w’s</a:t>
            </a:r>
            <a:endParaRPr sz="2800">
              <a:latin typeface="Carlito"/>
              <a:cs typeface="Carlito"/>
            </a:endParaRPr>
          </a:p>
          <a:p>
            <a:pPr marL="469265" marR="2308860" indent="-469265">
              <a:lnSpc>
                <a:spcPts val="5040"/>
              </a:lnSpc>
              <a:spcBef>
                <a:spcPts val="450"/>
              </a:spcBef>
              <a:buFont typeface="Arial"/>
              <a:buChar char="•"/>
              <a:tabLst>
                <a:tab pos="469265" algn="l"/>
                <a:tab pos="469900" algn="l"/>
              </a:tabLst>
            </a:pPr>
            <a:r>
              <a:rPr sz="2800" spc="-45" dirty="0">
                <a:latin typeface="Carlito"/>
                <a:cs typeface="Carlito"/>
              </a:rPr>
              <a:t>Web </a:t>
            </a:r>
            <a:r>
              <a:rPr sz="2800" spc="-25" dirty="0">
                <a:latin typeface="Carlito"/>
                <a:cs typeface="Carlito"/>
              </a:rPr>
              <a:t>transfer </a:t>
            </a:r>
            <a:r>
              <a:rPr sz="2800" spc="-20" dirty="0">
                <a:latin typeface="Carlito"/>
                <a:cs typeface="Carlito"/>
              </a:rPr>
              <a:t>protocol </a:t>
            </a:r>
            <a:r>
              <a:rPr sz="2800" spc="-25" dirty="0">
                <a:latin typeface="Carlito"/>
                <a:cs typeface="Carlito"/>
              </a:rPr>
              <a:t>for </a:t>
            </a:r>
            <a:r>
              <a:rPr sz="2800" dirty="0">
                <a:latin typeface="Carlito"/>
                <a:cs typeface="Carlito"/>
              </a:rPr>
              <a:t>IoT </a:t>
            </a:r>
            <a:r>
              <a:rPr sz="2800" spc="-5" dirty="0">
                <a:latin typeface="Carlito"/>
                <a:cs typeface="Carlito"/>
              </a:rPr>
              <a:t>and </a:t>
            </a:r>
            <a:r>
              <a:rPr sz="2800" spc="-10" dirty="0">
                <a:latin typeface="Carlito"/>
                <a:cs typeface="Carlito"/>
              </a:rPr>
              <a:t>uses request-response  </a:t>
            </a:r>
            <a:r>
              <a:rPr sz="2800" spc="-5" dirty="0">
                <a:latin typeface="Carlito"/>
                <a:cs typeface="Carlito"/>
              </a:rPr>
              <a:t>model</a:t>
            </a:r>
            <a:endParaRPr sz="2800">
              <a:latin typeface="Carlito"/>
              <a:cs typeface="Carlito"/>
            </a:endParaRPr>
          </a:p>
          <a:p>
            <a:pPr marL="469900" indent="-457200">
              <a:lnSpc>
                <a:spcPct val="100000"/>
              </a:lnSpc>
              <a:spcBef>
                <a:spcPts val="1230"/>
              </a:spcBef>
              <a:buFont typeface="Arial"/>
              <a:buChar char="•"/>
              <a:tabLst>
                <a:tab pos="469265" algn="l"/>
                <a:tab pos="469900" algn="l"/>
              </a:tabLst>
            </a:pPr>
            <a:r>
              <a:rPr sz="2800" spc="-5" dirty="0">
                <a:latin typeface="Carlito"/>
                <a:cs typeface="Carlito"/>
              </a:rPr>
              <a:t>Uses </a:t>
            </a:r>
            <a:r>
              <a:rPr sz="2800" spc="-10" dirty="0">
                <a:latin typeface="Carlito"/>
                <a:cs typeface="Carlito"/>
              </a:rPr>
              <a:t>client –server</a:t>
            </a:r>
            <a:r>
              <a:rPr sz="2800" spc="35" dirty="0">
                <a:latin typeface="Carlito"/>
                <a:cs typeface="Carlito"/>
              </a:rPr>
              <a:t> </a:t>
            </a:r>
            <a:r>
              <a:rPr sz="2800" spc="-15" dirty="0">
                <a:latin typeface="Carlito"/>
                <a:cs typeface="Carlito"/>
              </a:rPr>
              <a:t>architecture</a:t>
            </a:r>
            <a:endParaRPr sz="2800">
              <a:latin typeface="Carlito"/>
              <a:cs typeface="Carlito"/>
            </a:endParaRPr>
          </a:p>
          <a:p>
            <a:pPr marL="469900" indent="-457200">
              <a:lnSpc>
                <a:spcPct val="100000"/>
              </a:lnSpc>
              <a:spcBef>
                <a:spcPts val="1685"/>
              </a:spcBef>
              <a:buFont typeface="Arial"/>
              <a:buChar char="•"/>
              <a:tabLst>
                <a:tab pos="469265" algn="l"/>
                <a:tab pos="469900" algn="l"/>
              </a:tabLst>
            </a:pPr>
            <a:r>
              <a:rPr sz="2800" spc="-10" dirty="0">
                <a:latin typeface="Carlito"/>
                <a:cs typeface="Carlito"/>
              </a:rPr>
              <a:t>Supports methods </a:t>
            </a:r>
            <a:r>
              <a:rPr sz="2800" spc="-5" dirty="0">
                <a:latin typeface="Carlito"/>
                <a:cs typeface="Carlito"/>
              </a:rPr>
              <a:t>such as </a:t>
            </a:r>
            <a:r>
              <a:rPr sz="2800" spc="-70" dirty="0">
                <a:latin typeface="Carlito"/>
                <a:cs typeface="Carlito"/>
              </a:rPr>
              <a:t>GET,POST, </a:t>
            </a:r>
            <a:r>
              <a:rPr sz="2800" spc="-5" dirty="0">
                <a:latin typeface="Carlito"/>
                <a:cs typeface="Carlito"/>
              </a:rPr>
              <a:t>PUT and</a:t>
            </a:r>
            <a:r>
              <a:rPr sz="2800" spc="220" dirty="0">
                <a:latin typeface="Carlito"/>
                <a:cs typeface="Carlito"/>
              </a:rPr>
              <a:t> </a:t>
            </a:r>
            <a:r>
              <a:rPr sz="2800" spc="-10" dirty="0">
                <a:latin typeface="Carlito"/>
                <a:cs typeface="Carlito"/>
              </a:rPr>
              <a:t>DELETE</a:t>
            </a:r>
            <a:endParaRPr sz="2800">
              <a:latin typeface="Carlito"/>
              <a:cs typeface="Carlito"/>
            </a:endParaRPr>
          </a:p>
        </p:txBody>
      </p:sp>
      <p:sp>
        <p:nvSpPr>
          <p:cNvPr id="5" name="object 5"/>
          <p:cNvSpPr/>
          <p:nvPr/>
        </p:nvSpPr>
        <p:spPr>
          <a:xfrm>
            <a:off x="9725025" y="3327400"/>
            <a:ext cx="2066924" cy="290830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0" y="3321050"/>
            <a:ext cx="11957050" cy="1419225"/>
          </a:xfrm>
          <a:custGeom>
            <a:avLst/>
            <a:gdLst/>
            <a:ahLst/>
            <a:cxnLst/>
            <a:rect l="l" t="t" r="r" b="b"/>
            <a:pathLst>
              <a:path w="11957050" h="1419225">
                <a:moveTo>
                  <a:pt x="0" y="1419225"/>
                </a:moveTo>
                <a:lnTo>
                  <a:pt x="11957050" y="1419225"/>
                </a:lnTo>
                <a:lnTo>
                  <a:pt x="11957050" y="0"/>
                </a:lnTo>
                <a:lnTo>
                  <a:pt x="0" y="0"/>
                </a:lnTo>
                <a:lnTo>
                  <a:pt x="0" y="1419225"/>
                </a:lnTo>
                <a:close/>
              </a:path>
            </a:pathLst>
          </a:custGeom>
          <a:solidFill>
            <a:srgbClr val="DAF3FD"/>
          </a:solidFill>
        </p:spPr>
        <p:txBody>
          <a:bodyPr wrap="square" lIns="0" tIns="0" rIns="0" bIns="0" rtlCol="0"/>
          <a:lstStyle/>
          <a:p>
            <a:endParaRPr/>
          </a:p>
        </p:txBody>
      </p:sp>
      <p:sp>
        <p:nvSpPr>
          <p:cNvPr id="3" name="object 3"/>
          <p:cNvSpPr/>
          <p:nvPr/>
        </p:nvSpPr>
        <p:spPr>
          <a:xfrm>
            <a:off x="190500" y="0"/>
            <a:ext cx="12001500" cy="1419225"/>
          </a:xfrm>
          <a:custGeom>
            <a:avLst/>
            <a:gdLst/>
            <a:ahLst/>
            <a:cxnLst/>
            <a:rect l="l" t="t" r="r" b="b"/>
            <a:pathLst>
              <a:path w="12001500" h="1419225">
                <a:moveTo>
                  <a:pt x="0" y="1419225"/>
                </a:moveTo>
                <a:lnTo>
                  <a:pt x="12001500" y="1419225"/>
                </a:lnTo>
                <a:lnTo>
                  <a:pt x="12001500" y="0"/>
                </a:lnTo>
                <a:lnTo>
                  <a:pt x="0" y="0"/>
                </a:lnTo>
                <a:lnTo>
                  <a:pt x="0" y="1419225"/>
                </a:lnTo>
                <a:close/>
              </a:path>
            </a:pathLst>
          </a:custGeom>
          <a:solidFill>
            <a:srgbClr val="DAF3FD"/>
          </a:solidFill>
        </p:spPr>
        <p:txBody>
          <a:bodyPr wrap="square" lIns="0" tIns="0" rIns="0" bIns="0" rtlCol="0"/>
          <a:lstStyle/>
          <a:p>
            <a:endParaRPr/>
          </a:p>
        </p:txBody>
      </p:sp>
      <p:sp>
        <p:nvSpPr>
          <p:cNvPr id="4" name="object 4"/>
          <p:cNvSpPr txBox="1">
            <a:spLocks noGrp="1"/>
          </p:cNvSpPr>
          <p:nvPr>
            <p:ph type="title"/>
          </p:nvPr>
        </p:nvSpPr>
        <p:spPr>
          <a:xfrm>
            <a:off x="916939" y="310641"/>
            <a:ext cx="10894061" cy="566822"/>
          </a:xfrm>
          <a:prstGeom prst="rect">
            <a:avLst/>
          </a:prstGeom>
        </p:spPr>
        <p:txBody>
          <a:bodyPr vert="horz" wrap="square" lIns="0" tIns="12700" rIns="0" bIns="0" rtlCol="0">
            <a:spAutoFit/>
          </a:bodyPr>
          <a:lstStyle/>
          <a:p>
            <a:pPr marL="12700">
              <a:lnSpc>
                <a:spcPct val="100000"/>
              </a:lnSpc>
              <a:spcBef>
                <a:spcPts val="100"/>
              </a:spcBef>
            </a:pPr>
            <a:r>
              <a:rPr sz="3600" dirty="0">
                <a:latin typeface="Carlito"/>
                <a:cs typeface="Carlito"/>
              </a:rPr>
              <a:t>IoT </a:t>
            </a:r>
            <a:r>
              <a:rPr sz="3600" spc="-15" dirty="0">
                <a:latin typeface="Carlito"/>
                <a:cs typeface="Carlito"/>
              </a:rPr>
              <a:t>Protocols…Application</a:t>
            </a:r>
            <a:r>
              <a:rPr sz="3600" spc="15" dirty="0">
                <a:latin typeface="Carlito"/>
                <a:cs typeface="Carlito"/>
              </a:rPr>
              <a:t> </a:t>
            </a:r>
            <a:r>
              <a:rPr sz="3600" spc="-30" dirty="0">
                <a:latin typeface="Carlito"/>
                <a:cs typeface="Carlito"/>
              </a:rPr>
              <a:t>Layer…WebSocket</a:t>
            </a:r>
          </a:p>
        </p:txBody>
      </p:sp>
      <p:sp>
        <p:nvSpPr>
          <p:cNvPr id="5" name="object 5"/>
          <p:cNvSpPr txBox="1"/>
          <p:nvPr/>
        </p:nvSpPr>
        <p:spPr>
          <a:xfrm>
            <a:off x="457200" y="1295400"/>
            <a:ext cx="9852559" cy="1957587"/>
          </a:xfrm>
          <a:prstGeom prst="rect">
            <a:avLst/>
          </a:prstGeom>
        </p:spPr>
        <p:txBody>
          <a:bodyPr vert="horz" wrap="square" lIns="0" tIns="226695" rIns="0" bIns="0" rtlCol="0">
            <a:spAutoFit/>
          </a:bodyPr>
          <a:lstStyle/>
          <a:p>
            <a:pPr marL="469900" indent="-457200">
              <a:lnSpc>
                <a:spcPct val="100000"/>
              </a:lnSpc>
              <a:spcBef>
                <a:spcPts val="1785"/>
              </a:spcBef>
              <a:buFont typeface="Arial"/>
              <a:buChar char="•"/>
              <a:tabLst>
                <a:tab pos="469265" algn="l"/>
                <a:tab pos="469900" algn="l"/>
              </a:tabLst>
            </a:pPr>
            <a:r>
              <a:rPr sz="2800" spc="-10" dirty="0">
                <a:latin typeface="Carlito"/>
                <a:cs typeface="Carlito"/>
              </a:rPr>
              <a:t>Allows </a:t>
            </a:r>
            <a:r>
              <a:rPr sz="2800" spc="-15" dirty="0">
                <a:latin typeface="Carlito"/>
                <a:cs typeface="Carlito"/>
              </a:rPr>
              <a:t>full-duplex communication over </a:t>
            </a:r>
            <a:r>
              <a:rPr sz="2800" spc="-10" dirty="0">
                <a:latin typeface="Carlito"/>
                <a:cs typeface="Carlito"/>
              </a:rPr>
              <a:t>single</a:t>
            </a:r>
            <a:r>
              <a:rPr sz="2800" spc="170" dirty="0">
                <a:latin typeface="Carlito"/>
                <a:cs typeface="Carlito"/>
              </a:rPr>
              <a:t> </a:t>
            </a:r>
            <a:r>
              <a:rPr sz="2800" spc="-20" dirty="0">
                <a:latin typeface="Carlito"/>
                <a:cs typeface="Carlito"/>
              </a:rPr>
              <a:t>socket</a:t>
            </a:r>
            <a:endParaRPr sz="2800">
              <a:latin typeface="Carlito"/>
              <a:cs typeface="Carlito"/>
            </a:endParaRPr>
          </a:p>
          <a:p>
            <a:pPr marL="469900" indent="-457200">
              <a:lnSpc>
                <a:spcPct val="100000"/>
              </a:lnSpc>
              <a:spcBef>
                <a:spcPts val="1680"/>
              </a:spcBef>
              <a:buFont typeface="Arial"/>
              <a:buChar char="•"/>
              <a:tabLst>
                <a:tab pos="469265" algn="l"/>
                <a:tab pos="469900" algn="l"/>
              </a:tabLst>
            </a:pPr>
            <a:r>
              <a:rPr sz="2800" spc="-5" dirty="0">
                <a:latin typeface="Carlito"/>
                <a:cs typeface="Carlito"/>
              </a:rPr>
              <a:t>Based on</a:t>
            </a:r>
            <a:r>
              <a:rPr sz="2800" spc="20" dirty="0">
                <a:latin typeface="Carlito"/>
                <a:cs typeface="Carlito"/>
              </a:rPr>
              <a:t> </a:t>
            </a:r>
            <a:r>
              <a:rPr sz="2800" spc="-25" dirty="0">
                <a:latin typeface="Carlito"/>
                <a:cs typeface="Carlito"/>
              </a:rPr>
              <a:t>TCP</a:t>
            </a:r>
            <a:endParaRPr sz="2800">
              <a:latin typeface="Carlito"/>
              <a:cs typeface="Carlito"/>
            </a:endParaRPr>
          </a:p>
          <a:p>
            <a:pPr marL="469900" indent="-457200">
              <a:lnSpc>
                <a:spcPct val="100000"/>
              </a:lnSpc>
              <a:spcBef>
                <a:spcPts val="1680"/>
              </a:spcBef>
              <a:buFont typeface="Arial"/>
              <a:buChar char="•"/>
              <a:tabLst>
                <a:tab pos="469265" algn="l"/>
                <a:tab pos="469900" algn="l"/>
              </a:tabLst>
            </a:pPr>
            <a:r>
              <a:rPr sz="2800" spc="-10" dirty="0">
                <a:latin typeface="Carlito"/>
                <a:cs typeface="Carlito"/>
              </a:rPr>
              <a:t>Client can </a:t>
            </a:r>
            <a:r>
              <a:rPr sz="2800" spc="-5" dirty="0">
                <a:latin typeface="Carlito"/>
                <a:cs typeface="Carlito"/>
              </a:rPr>
              <a:t>be a </a:t>
            </a:r>
            <a:r>
              <a:rPr sz="2800" spc="-50" dirty="0">
                <a:latin typeface="Carlito"/>
                <a:cs typeface="Carlito"/>
              </a:rPr>
              <a:t>browser, </a:t>
            </a:r>
            <a:r>
              <a:rPr sz="2800" spc="-5" dirty="0">
                <a:latin typeface="Carlito"/>
                <a:cs typeface="Carlito"/>
              </a:rPr>
              <a:t>IoT </a:t>
            </a:r>
            <a:r>
              <a:rPr sz="2800" spc="-10" dirty="0">
                <a:latin typeface="Carlito"/>
                <a:cs typeface="Carlito"/>
              </a:rPr>
              <a:t>device </a:t>
            </a:r>
            <a:r>
              <a:rPr sz="2800" spc="-5" dirty="0">
                <a:latin typeface="Carlito"/>
                <a:cs typeface="Carlito"/>
              </a:rPr>
              <a:t>or mobile</a:t>
            </a:r>
            <a:r>
              <a:rPr sz="2800" spc="160" dirty="0">
                <a:latin typeface="Carlito"/>
                <a:cs typeface="Carlito"/>
              </a:rPr>
              <a:t> </a:t>
            </a:r>
            <a:r>
              <a:rPr sz="2800" spc="-10" dirty="0">
                <a:latin typeface="Carlito"/>
                <a:cs typeface="Carlito"/>
              </a:rPr>
              <a:t>application</a:t>
            </a:r>
            <a:endParaRPr sz="2800">
              <a:latin typeface="Carlito"/>
              <a:cs typeface="Carlito"/>
            </a:endParaRPr>
          </a:p>
        </p:txBody>
      </p:sp>
      <p:sp>
        <p:nvSpPr>
          <p:cNvPr id="6" name="object 6"/>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7" name="object 7"/>
          <p:cNvSpPr txBox="1"/>
          <p:nvPr/>
        </p:nvSpPr>
        <p:spPr>
          <a:xfrm>
            <a:off x="304800" y="3810000"/>
            <a:ext cx="10436861" cy="696595"/>
          </a:xfrm>
          <a:prstGeom prst="rect">
            <a:avLst/>
          </a:prstGeom>
        </p:spPr>
        <p:txBody>
          <a:bodyPr vert="horz" wrap="square" lIns="0" tIns="13335" rIns="0" bIns="0" rtlCol="0">
            <a:spAutoFit/>
          </a:bodyPr>
          <a:lstStyle/>
          <a:p>
            <a:pPr marL="12700">
              <a:lnSpc>
                <a:spcPct val="100000"/>
              </a:lnSpc>
              <a:spcBef>
                <a:spcPts val="105"/>
              </a:spcBef>
            </a:pPr>
            <a:r>
              <a:rPr sz="4400" dirty="0">
                <a:latin typeface="Carlito"/>
                <a:cs typeface="Carlito"/>
              </a:rPr>
              <a:t>IoT </a:t>
            </a:r>
            <a:r>
              <a:rPr sz="4400" spc="-15" dirty="0">
                <a:latin typeface="Carlito"/>
                <a:cs typeface="Carlito"/>
              </a:rPr>
              <a:t>Protocols…Application</a:t>
            </a:r>
            <a:r>
              <a:rPr sz="4400" spc="30" dirty="0">
                <a:latin typeface="Carlito"/>
                <a:cs typeface="Carlito"/>
              </a:rPr>
              <a:t> </a:t>
            </a:r>
            <a:r>
              <a:rPr sz="4400" spc="-20" dirty="0">
                <a:latin typeface="Carlito"/>
                <a:cs typeface="Carlito"/>
              </a:rPr>
              <a:t>Layer…MQTT</a:t>
            </a:r>
            <a:endParaRPr sz="4400">
              <a:latin typeface="Carlito"/>
              <a:cs typeface="Carlito"/>
            </a:endParaRPr>
          </a:p>
        </p:txBody>
      </p:sp>
      <p:sp>
        <p:nvSpPr>
          <p:cNvPr id="8" name="object 8"/>
          <p:cNvSpPr txBox="1"/>
          <p:nvPr/>
        </p:nvSpPr>
        <p:spPr>
          <a:xfrm>
            <a:off x="234492" y="4564735"/>
            <a:ext cx="10995025" cy="2220595"/>
          </a:xfrm>
          <a:prstGeom prst="rect">
            <a:avLst/>
          </a:prstGeom>
        </p:spPr>
        <p:txBody>
          <a:bodyPr vert="horz" wrap="square" lIns="0" tIns="195580" rIns="0" bIns="0" rtlCol="0">
            <a:spAutoFit/>
          </a:bodyPr>
          <a:lstStyle/>
          <a:p>
            <a:pPr marL="469900" indent="-457200">
              <a:lnSpc>
                <a:spcPct val="100000"/>
              </a:lnSpc>
              <a:spcBef>
                <a:spcPts val="1540"/>
              </a:spcBef>
              <a:buFont typeface="Arial"/>
              <a:buChar char="•"/>
              <a:tabLst>
                <a:tab pos="469265" algn="l"/>
                <a:tab pos="469900" algn="l"/>
              </a:tabLst>
            </a:pPr>
            <a:r>
              <a:rPr sz="2400" spc="-5" dirty="0">
                <a:latin typeface="Carlito"/>
                <a:cs typeface="Carlito"/>
              </a:rPr>
              <a:t>Message Queue </a:t>
            </a:r>
            <a:r>
              <a:rPr sz="2400" spc="-25" dirty="0">
                <a:latin typeface="Carlito"/>
                <a:cs typeface="Carlito"/>
              </a:rPr>
              <a:t>Telemetry Transport </a:t>
            </a:r>
            <a:r>
              <a:rPr sz="2400" dirty="0">
                <a:latin typeface="Carlito"/>
                <a:cs typeface="Carlito"/>
              </a:rPr>
              <a:t>, </a:t>
            </a:r>
            <a:r>
              <a:rPr sz="2400" spc="-10" dirty="0">
                <a:latin typeface="Carlito"/>
                <a:cs typeface="Carlito"/>
              </a:rPr>
              <a:t>light-weight </a:t>
            </a:r>
            <a:r>
              <a:rPr sz="2400" dirty="0">
                <a:latin typeface="Carlito"/>
                <a:cs typeface="Carlito"/>
              </a:rPr>
              <a:t>messaging</a:t>
            </a:r>
            <a:r>
              <a:rPr sz="2400" spc="10" dirty="0">
                <a:latin typeface="Carlito"/>
                <a:cs typeface="Carlito"/>
              </a:rPr>
              <a:t> </a:t>
            </a:r>
            <a:r>
              <a:rPr sz="2400" spc="-15" dirty="0">
                <a:latin typeface="Carlito"/>
                <a:cs typeface="Carlito"/>
              </a:rPr>
              <a:t>protocol</a:t>
            </a:r>
            <a:endParaRPr sz="2400">
              <a:latin typeface="Carlito"/>
              <a:cs typeface="Carlito"/>
            </a:endParaRPr>
          </a:p>
          <a:p>
            <a:pPr marL="469900" indent="-457200">
              <a:lnSpc>
                <a:spcPct val="100000"/>
              </a:lnSpc>
              <a:spcBef>
                <a:spcPts val="1440"/>
              </a:spcBef>
              <a:buFont typeface="Arial"/>
              <a:buChar char="•"/>
              <a:tabLst>
                <a:tab pos="469265" algn="l"/>
                <a:tab pos="469900" algn="l"/>
              </a:tabLst>
            </a:pPr>
            <a:r>
              <a:rPr sz="2400" dirty="0">
                <a:latin typeface="Carlito"/>
                <a:cs typeface="Carlito"/>
              </a:rPr>
              <a:t>Based </a:t>
            </a:r>
            <a:r>
              <a:rPr sz="2400" spc="-5" dirty="0">
                <a:latin typeface="Carlito"/>
                <a:cs typeface="Carlito"/>
              </a:rPr>
              <a:t>on publish-subscribe</a:t>
            </a:r>
            <a:r>
              <a:rPr sz="2400" spc="-15" dirty="0">
                <a:latin typeface="Carlito"/>
                <a:cs typeface="Carlito"/>
              </a:rPr>
              <a:t> </a:t>
            </a:r>
            <a:r>
              <a:rPr sz="2400" dirty="0">
                <a:latin typeface="Carlito"/>
                <a:cs typeface="Carlito"/>
              </a:rPr>
              <a:t>model</a:t>
            </a:r>
            <a:endParaRPr sz="2400">
              <a:latin typeface="Carlito"/>
              <a:cs typeface="Carlito"/>
            </a:endParaRPr>
          </a:p>
          <a:p>
            <a:pPr marL="469900" indent="-457200">
              <a:lnSpc>
                <a:spcPct val="100000"/>
              </a:lnSpc>
              <a:spcBef>
                <a:spcPts val="1440"/>
              </a:spcBef>
              <a:buFont typeface="Arial"/>
              <a:buChar char="•"/>
              <a:tabLst>
                <a:tab pos="469265" algn="l"/>
                <a:tab pos="469900" algn="l"/>
              </a:tabLst>
            </a:pPr>
            <a:r>
              <a:rPr sz="2400" spc="-25" dirty="0">
                <a:latin typeface="Carlito"/>
                <a:cs typeface="Carlito"/>
              </a:rPr>
              <a:t>Well </a:t>
            </a:r>
            <a:r>
              <a:rPr sz="2400" spc="-10" dirty="0">
                <a:latin typeface="Carlito"/>
                <a:cs typeface="Carlito"/>
              </a:rPr>
              <a:t>suited </a:t>
            </a:r>
            <a:r>
              <a:rPr sz="2400" spc="-20" dirty="0">
                <a:latin typeface="Carlito"/>
                <a:cs typeface="Carlito"/>
              </a:rPr>
              <a:t>for </a:t>
            </a:r>
            <a:r>
              <a:rPr sz="2400" spc="-10" dirty="0">
                <a:latin typeface="Carlito"/>
                <a:cs typeface="Carlito"/>
              </a:rPr>
              <a:t>constrained environments where </a:t>
            </a:r>
            <a:r>
              <a:rPr sz="2400" spc="-5" dirty="0">
                <a:latin typeface="Carlito"/>
                <a:cs typeface="Carlito"/>
              </a:rPr>
              <a:t>devices </a:t>
            </a:r>
            <a:r>
              <a:rPr sz="2400" spc="-20" dirty="0">
                <a:latin typeface="Carlito"/>
                <a:cs typeface="Carlito"/>
              </a:rPr>
              <a:t>have </a:t>
            </a:r>
            <a:r>
              <a:rPr sz="2400" spc="-5" dirty="0">
                <a:latin typeface="Carlito"/>
                <a:cs typeface="Carlito"/>
              </a:rPr>
              <a:t>limited </a:t>
            </a:r>
            <a:r>
              <a:rPr sz="2400" spc="-10" dirty="0">
                <a:latin typeface="Carlito"/>
                <a:cs typeface="Carlito"/>
              </a:rPr>
              <a:t>processing,</a:t>
            </a:r>
            <a:r>
              <a:rPr sz="2400" spc="110" dirty="0">
                <a:latin typeface="Carlito"/>
                <a:cs typeface="Carlito"/>
              </a:rPr>
              <a:t> </a:t>
            </a:r>
            <a:r>
              <a:rPr sz="2400" spc="-10" dirty="0">
                <a:latin typeface="Carlito"/>
                <a:cs typeface="Carlito"/>
              </a:rPr>
              <a:t>low</a:t>
            </a:r>
            <a:endParaRPr sz="2400">
              <a:latin typeface="Carlito"/>
              <a:cs typeface="Carlito"/>
            </a:endParaRPr>
          </a:p>
          <a:p>
            <a:pPr marL="469900">
              <a:lnSpc>
                <a:spcPct val="100000"/>
              </a:lnSpc>
              <a:spcBef>
                <a:spcPts val="1440"/>
              </a:spcBef>
            </a:pPr>
            <a:r>
              <a:rPr sz="2400" dirty="0">
                <a:latin typeface="Carlito"/>
                <a:cs typeface="Carlito"/>
              </a:rPr>
              <a:t>memory and </a:t>
            </a:r>
            <a:r>
              <a:rPr sz="2400" spc="-5" dirty="0">
                <a:latin typeface="Carlito"/>
                <a:cs typeface="Carlito"/>
              </a:rPr>
              <a:t>n/w bandwith</a:t>
            </a:r>
            <a:r>
              <a:rPr sz="2400" spc="-25" dirty="0">
                <a:latin typeface="Carlito"/>
                <a:cs typeface="Carlito"/>
              </a:rPr>
              <a:t> </a:t>
            </a:r>
            <a:r>
              <a:rPr sz="2400" spc="-10" dirty="0">
                <a:latin typeface="Carlito"/>
                <a:cs typeface="Carlito"/>
              </a:rPr>
              <a:t>requirement</a:t>
            </a:r>
            <a:endParaRPr sz="2400">
              <a:latin typeface="Carlito"/>
              <a:cs typeface="Carlito"/>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11275061"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 </a:t>
            </a:r>
            <a:r>
              <a:rPr spc="-15" dirty="0">
                <a:latin typeface="Carlito"/>
                <a:cs typeface="Carlito"/>
              </a:rPr>
              <a:t>Protocols…Application</a:t>
            </a:r>
            <a:r>
              <a:rPr spc="15" dirty="0">
                <a:latin typeface="Carlito"/>
                <a:cs typeface="Carlito"/>
              </a:rPr>
              <a:t> </a:t>
            </a:r>
            <a:r>
              <a:rPr spc="-15" dirty="0">
                <a:latin typeface="Carlito"/>
                <a:cs typeface="Carlito"/>
              </a:rPr>
              <a:t>Layer…XMPP</a:t>
            </a:r>
          </a:p>
        </p:txBody>
      </p:sp>
      <p:sp>
        <p:nvSpPr>
          <p:cNvPr id="3" name="object 3"/>
          <p:cNvSpPr txBox="1"/>
          <p:nvPr/>
        </p:nvSpPr>
        <p:spPr>
          <a:xfrm>
            <a:off x="386892" y="1560728"/>
            <a:ext cx="10313670" cy="3226435"/>
          </a:xfrm>
          <a:prstGeom prst="rect">
            <a:avLst/>
          </a:prstGeom>
        </p:spPr>
        <p:txBody>
          <a:bodyPr vert="horz" wrap="square" lIns="0" tIns="226060" rIns="0" bIns="0" rtlCol="0">
            <a:spAutoFit/>
          </a:bodyPr>
          <a:lstStyle/>
          <a:p>
            <a:pPr marL="469900" indent="-457200">
              <a:lnSpc>
                <a:spcPct val="100000"/>
              </a:lnSpc>
              <a:spcBef>
                <a:spcPts val="1780"/>
              </a:spcBef>
              <a:buFont typeface="Arial"/>
              <a:buChar char="•"/>
              <a:tabLst>
                <a:tab pos="469265" algn="l"/>
                <a:tab pos="469900" algn="l"/>
              </a:tabLst>
            </a:pPr>
            <a:r>
              <a:rPr sz="2800" spc="-10" dirty="0">
                <a:latin typeface="Carlito"/>
                <a:cs typeface="Carlito"/>
              </a:rPr>
              <a:t>Extensible </a:t>
            </a:r>
            <a:r>
              <a:rPr sz="2800" spc="-5" dirty="0">
                <a:latin typeface="Carlito"/>
                <a:cs typeface="Carlito"/>
              </a:rPr>
              <a:t>messaging and </a:t>
            </a:r>
            <a:r>
              <a:rPr sz="2800" spc="-10" dirty="0">
                <a:latin typeface="Carlito"/>
                <a:cs typeface="Carlito"/>
              </a:rPr>
              <a:t>presence</a:t>
            </a:r>
            <a:r>
              <a:rPr sz="2800" spc="70" dirty="0">
                <a:latin typeface="Carlito"/>
                <a:cs typeface="Carlito"/>
              </a:rPr>
              <a:t> </a:t>
            </a:r>
            <a:r>
              <a:rPr sz="2800" spc="-20" dirty="0">
                <a:latin typeface="Carlito"/>
                <a:cs typeface="Carlito"/>
              </a:rPr>
              <a:t>protocol</a:t>
            </a:r>
            <a:endParaRPr sz="2800">
              <a:latin typeface="Carlito"/>
              <a:cs typeface="Carlito"/>
            </a:endParaRPr>
          </a:p>
          <a:p>
            <a:pPr marL="469900" marR="5080" indent="-457200">
              <a:lnSpc>
                <a:spcPct val="150000"/>
              </a:lnSpc>
              <a:buFont typeface="Arial"/>
              <a:buChar char="•"/>
              <a:tabLst>
                <a:tab pos="469265" algn="l"/>
                <a:tab pos="469900" algn="l"/>
              </a:tabLst>
            </a:pPr>
            <a:r>
              <a:rPr sz="2800" spc="-20" dirty="0">
                <a:latin typeface="Carlito"/>
                <a:cs typeface="Carlito"/>
              </a:rPr>
              <a:t>For </a:t>
            </a:r>
            <a:r>
              <a:rPr sz="2800" spc="-15" dirty="0">
                <a:latin typeface="Carlito"/>
                <a:cs typeface="Carlito"/>
              </a:rPr>
              <a:t>Real </a:t>
            </a:r>
            <a:r>
              <a:rPr sz="2800" spc="-5" dirty="0">
                <a:latin typeface="Carlito"/>
                <a:cs typeface="Carlito"/>
              </a:rPr>
              <a:t>time </a:t>
            </a:r>
            <a:r>
              <a:rPr sz="2800" spc="-10" dirty="0">
                <a:latin typeface="Carlito"/>
                <a:cs typeface="Carlito"/>
              </a:rPr>
              <a:t>communication </a:t>
            </a:r>
            <a:r>
              <a:rPr sz="2800" spc="-5" dirty="0">
                <a:latin typeface="Carlito"/>
                <a:cs typeface="Carlito"/>
              </a:rPr>
              <a:t>and </a:t>
            </a:r>
            <a:r>
              <a:rPr sz="2800" spc="-15" dirty="0">
                <a:latin typeface="Carlito"/>
                <a:cs typeface="Carlito"/>
              </a:rPr>
              <a:t>streaming </a:t>
            </a:r>
            <a:r>
              <a:rPr sz="2800" spc="-10" dirty="0">
                <a:latin typeface="Carlito"/>
                <a:cs typeface="Carlito"/>
              </a:rPr>
              <a:t>XML </a:t>
            </a:r>
            <a:r>
              <a:rPr sz="2800" spc="-20" dirty="0">
                <a:latin typeface="Carlito"/>
                <a:cs typeface="Carlito"/>
              </a:rPr>
              <a:t>data </a:t>
            </a:r>
            <a:r>
              <a:rPr sz="2800" spc="-10" dirty="0">
                <a:latin typeface="Carlito"/>
                <a:cs typeface="Carlito"/>
              </a:rPr>
              <a:t>between n/w  entities</a:t>
            </a:r>
            <a:endParaRPr sz="2800">
              <a:latin typeface="Carlito"/>
              <a:cs typeface="Carlito"/>
            </a:endParaRPr>
          </a:p>
          <a:p>
            <a:pPr marL="469900" indent="-457200">
              <a:lnSpc>
                <a:spcPct val="100000"/>
              </a:lnSpc>
              <a:spcBef>
                <a:spcPts val="1680"/>
              </a:spcBef>
              <a:buFont typeface="Arial"/>
              <a:buChar char="•"/>
              <a:tabLst>
                <a:tab pos="469265" algn="l"/>
                <a:tab pos="469900" algn="l"/>
              </a:tabLst>
            </a:pPr>
            <a:r>
              <a:rPr sz="2800" spc="-5" dirty="0">
                <a:latin typeface="Carlito"/>
                <a:cs typeface="Carlito"/>
              </a:rPr>
              <a:t>Used </a:t>
            </a:r>
            <a:r>
              <a:rPr sz="2800" spc="-25" dirty="0">
                <a:latin typeface="Carlito"/>
                <a:cs typeface="Carlito"/>
              </a:rPr>
              <a:t>for </a:t>
            </a:r>
            <a:r>
              <a:rPr sz="2800" spc="-10" dirty="0">
                <a:latin typeface="Carlito"/>
                <a:cs typeface="Carlito"/>
              </a:rPr>
              <a:t>Applications such </a:t>
            </a:r>
            <a:r>
              <a:rPr sz="2800" spc="-5" dirty="0">
                <a:latin typeface="Carlito"/>
                <a:cs typeface="Carlito"/>
              </a:rPr>
              <a:t>as Multi-party </a:t>
            </a:r>
            <a:r>
              <a:rPr sz="2800" spc="-10" dirty="0">
                <a:latin typeface="Carlito"/>
                <a:cs typeface="Carlito"/>
              </a:rPr>
              <a:t>chat </a:t>
            </a:r>
            <a:r>
              <a:rPr sz="2800" spc="-5" dirty="0">
                <a:latin typeface="Carlito"/>
                <a:cs typeface="Carlito"/>
              </a:rPr>
              <a:t>and </a:t>
            </a:r>
            <a:r>
              <a:rPr sz="2800" spc="-10" dirty="0">
                <a:latin typeface="Carlito"/>
                <a:cs typeface="Carlito"/>
              </a:rPr>
              <a:t>voice/video</a:t>
            </a:r>
            <a:r>
              <a:rPr sz="2800" spc="215" dirty="0">
                <a:latin typeface="Carlito"/>
                <a:cs typeface="Carlito"/>
              </a:rPr>
              <a:t> </a:t>
            </a:r>
            <a:r>
              <a:rPr sz="2800" spc="-10" dirty="0">
                <a:latin typeface="Carlito"/>
                <a:cs typeface="Carlito"/>
              </a:rPr>
              <a:t>calls.</a:t>
            </a:r>
            <a:endParaRPr sz="2800">
              <a:latin typeface="Carlito"/>
              <a:cs typeface="Carlito"/>
            </a:endParaRPr>
          </a:p>
          <a:p>
            <a:pPr marL="469900" indent="-457200">
              <a:lnSpc>
                <a:spcPct val="100000"/>
              </a:lnSpc>
              <a:spcBef>
                <a:spcPts val="1680"/>
              </a:spcBef>
              <a:buFont typeface="Arial"/>
              <a:buChar char="•"/>
              <a:tabLst>
                <a:tab pos="469265" algn="l"/>
                <a:tab pos="469900" algn="l"/>
              </a:tabLst>
            </a:pPr>
            <a:r>
              <a:rPr sz="2800" spc="-20" dirty="0">
                <a:latin typeface="Carlito"/>
                <a:cs typeface="Carlito"/>
              </a:rPr>
              <a:t>Decentralized protocol </a:t>
            </a:r>
            <a:r>
              <a:rPr sz="2800" spc="-5" dirty="0">
                <a:latin typeface="Carlito"/>
                <a:cs typeface="Carlito"/>
              </a:rPr>
              <a:t>and </a:t>
            </a:r>
            <a:r>
              <a:rPr sz="2800" spc="-10" dirty="0">
                <a:latin typeface="Carlito"/>
                <a:cs typeface="Carlito"/>
              </a:rPr>
              <a:t>uses client server</a:t>
            </a:r>
            <a:r>
              <a:rPr sz="2800" spc="140" dirty="0">
                <a:latin typeface="Carlito"/>
                <a:cs typeface="Carlito"/>
              </a:rPr>
              <a:t> </a:t>
            </a:r>
            <a:r>
              <a:rPr sz="2800" spc="-15" dirty="0">
                <a:latin typeface="Carlito"/>
                <a:cs typeface="Carlito"/>
              </a:rPr>
              <a:t>architecture.</a:t>
            </a:r>
            <a:endParaRPr sz="2800">
              <a:latin typeface="Carlito"/>
              <a:cs typeface="Carlito"/>
            </a:endParaRPr>
          </a:p>
        </p:txBody>
      </p:sp>
      <p:sp>
        <p:nvSpPr>
          <p:cNvPr id="4" name="object 4"/>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8609965"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 </a:t>
            </a:r>
            <a:r>
              <a:rPr spc="-15" dirty="0">
                <a:latin typeface="Carlito"/>
                <a:cs typeface="Carlito"/>
              </a:rPr>
              <a:t>Protocols…Application</a:t>
            </a:r>
            <a:r>
              <a:rPr spc="10" dirty="0">
                <a:latin typeface="Carlito"/>
                <a:cs typeface="Carlito"/>
              </a:rPr>
              <a:t> </a:t>
            </a:r>
            <a:r>
              <a:rPr spc="-15" dirty="0">
                <a:latin typeface="Carlito"/>
                <a:cs typeface="Carlito"/>
              </a:rPr>
              <a:t>Layer…DDS</a:t>
            </a:r>
          </a:p>
        </p:txBody>
      </p:sp>
      <p:sp>
        <p:nvSpPr>
          <p:cNvPr id="3" name="object 3"/>
          <p:cNvSpPr txBox="1"/>
          <p:nvPr/>
        </p:nvSpPr>
        <p:spPr>
          <a:xfrm>
            <a:off x="386892" y="1560728"/>
            <a:ext cx="10037445" cy="3226435"/>
          </a:xfrm>
          <a:prstGeom prst="rect">
            <a:avLst/>
          </a:prstGeom>
        </p:spPr>
        <p:txBody>
          <a:bodyPr vert="horz" wrap="square" lIns="0" tIns="12700" rIns="0" bIns="0" rtlCol="0">
            <a:spAutoFit/>
          </a:bodyPr>
          <a:lstStyle/>
          <a:p>
            <a:pPr marL="469900" marR="5080" indent="-457200">
              <a:lnSpc>
                <a:spcPct val="150000"/>
              </a:lnSpc>
              <a:spcBef>
                <a:spcPts val="100"/>
              </a:spcBef>
              <a:buFont typeface="Arial"/>
              <a:buChar char="•"/>
              <a:tabLst>
                <a:tab pos="469265" algn="l"/>
                <a:tab pos="469900" algn="l"/>
              </a:tabLst>
            </a:pPr>
            <a:r>
              <a:rPr sz="2800" spc="-20" dirty="0">
                <a:latin typeface="Carlito"/>
                <a:cs typeface="Carlito"/>
              </a:rPr>
              <a:t>Data </a:t>
            </a:r>
            <a:r>
              <a:rPr sz="2800" spc="-10" dirty="0">
                <a:latin typeface="Carlito"/>
                <a:cs typeface="Carlito"/>
              </a:rPr>
              <a:t>Distribution </a:t>
            </a:r>
            <a:r>
              <a:rPr sz="2800" spc="-5" dirty="0">
                <a:latin typeface="Carlito"/>
                <a:cs typeface="Carlito"/>
              </a:rPr>
              <a:t>service is a </a:t>
            </a:r>
            <a:r>
              <a:rPr sz="2800" spc="-10" dirty="0">
                <a:latin typeface="Carlito"/>
                <a:cs typeface="Carlito"/>
              </a:rPr>
              <a:t>data-centric </a:t>
            </a:r>
            <a:r>
              <a:rPr sz="2800" spc="-15" dirty="0">
                <a:latin typeface="Carlito"/>
                <a:cs typeface="Carlito"/>
              </a:rPr>
              <a:t>middleware </a:t>
            </a:r>
            <a:r>
              <a:rPr sz="2800" spc="-20" dirty="0">
                <a:latin typeface="Carlito"/>
                <a:cs typeface="Carlito"/>
              </a:rPr>
              <a:t>standard </a:t>
            </a:r>
            <a:r>
              <a:rPr sz="2800" spc="-30" dirty="0">
                <a:latin typeface="Carlito"/>
                <a:cs typeface="Carlito"/>
              </a:rPr>
              <a:t>for  </a:t>
            </a:r>
            <a:r>
              <a:rPr sz="2800" spc="-10" dirty="0">
                <a:latin typeface="Carlito"/>
                <a:cs typeface="Carlito"/>
              </a:rPr>
              <a:t>device-to-device </a:t>
            </a:r>
            <a:r>
              <a:rPr sz="2800" spc="-5" dirty="0">
                <a:latin typeface="Carlito"/>
                <a:cs typeface="Carlito"/>
              </a:rPr>
              <a:t>or machine-to-machine</a:t>
            </a:r>
            <a:r>
              <a:rPr sz="2800" spc="80" dirty="0">
                <a:latin typeface="Carlito"/>
                <a:cs typeface="Carlito"/>
              </a:rPr>
              <a:t> </a:t>
            </a:r>
            <a:r>
              <a:rPr sz="2800" spc="-10" dirty="0">
                <a:latin typeface="Carlito"/>
                <a:cs typeface="Carlito"/>
              </a:rPr>
              <a:t>communication.</a:t>
            </a:r>
            <a:endParaRPr sz="2800">
              <a:latin typeface="Carlito"/>
              <a:cs typeface="Carlito"/>
            </a:endParaRPr>
          </a:p>
          <a:p>
            <a:pPr marL="469900" marR="254000" indent="-457200">
              <a:lnSpc>
                <a:spcPts val="5040"/>
              </a:lnSpc>
              <a:spcBef>
                <a:spcPts val="445"/>
              </a:spcBef>
              <a:buFont typeface="Arial"/>
              <a:buChar char="•"/>
              <a:tabLst>
                <a:tab pos="469265" algn="l"/>
                <a:tab pos="469900" algn="l"/>
              </a:tabLst>
            </a:pPr>
            <a:r>
              <a:rPr sz="2800" spc="-10" dirty="0">
                <a:latin typeface="Carlito"/>
                <a:cs typeface="Carlito"/>
              </a:rPr>
              <a:t>Publish subscribe </a:t>
            </a:r>
            <a:r>
              <a:rPr sz="2800" spc="-5" dirty="0">
                <a:latin typeface="Carlito"/>
                <a:cs typeface="Carlito"/>
              </a:rPr>
              <a:t>model </a:t>
            </a:r>
            <a:r>
              <a:rPr sz="2800" spc="-15" dirty="0">
                <a:latin typeface="Carlito"/>
                <a:cs typeface="Carlito"/>
              </a:rPr>
              <a:t>where publishers </a:t>
            </a:r>
            <a:r>
              <a:rPr sz="2800" spc="-20" dirty="0">
                <a:latin typeface="Carlito"/>
                <a:cs typeface="Carlito"/>
              </a:rPr>
              <a:t>create </a:t>
            </a:r>
            <a:r>
              <a:rPr sz="2800" spc="-15" dirty="0">
                <a:latin typeface="Carlito"/>
                <a:cs typeface="Carlito"/>
              </a:rPr>
              <a:t>topics </a:t>
            </a:r>
            <a:r>
              <a:rPr sz="2800" spc="-20" dirty="0">
                <a:latin typeface="Carlito"/>
                <a:cs typeface="Carlito"/>
              </a:rPr>
              <a:t>to </a:t>
            </a:r>
            <a:r>
              <a:rPr sz="2800" spc="-5" dirty="0">
                <a:latin typeface="Carlito"/>
                <a:cs typeface="Carlito"/>
              </a:rPr>
              <a:t>which  </a:t>
            </a:r>
            <a:r>
              <a:rPr sz="2800" spc="-15" dirty="0">
                <a:latin typeface="Carlito"/>
                <a:cs typeface="Carlito"/>
              </a:rPr>
              <a:t>subscribers </a:t>
            </a:r>
            <a:r>
              <a:rPr sz="2800" spc="-10" dirty="0">
                <a:latin typeface="Carlito"/>
                <a:cs typeface="Carlito"/>
              </a:rPr>
              <a:t>can</a:t>
            </a:r>
            <a:r>
              <a:rPr sz="2800" spc="75" dirty="0">
                <a:latin typeface="Carlito"/>
                <a:cs typeface="Carlito"/>
              </a:rPr>
              <a:t> </a:t>
            </a:r>
            <a:r>
              <a:rPr sz="2800" spc="-10" dirty="0">
                <a:latin typeface="Carlito"/>
                <a:cs typeface="Carlito"/>
              </a:rPr>
              <a:t>use.</a:t>
            </a:r>
            <a:endParaRPr sz="2800">
              <a:latin typeface="Carlito"/>
              <a:cs typeface="Carlito"/>
            </a:endParaRPr>
          </a:p>
          <a:p>
            <a:pPr marL="469900" indent="-457200">
              <a:lnSpc>
                <a:spcPct val="100000"/>
              </a:lnSpc>
              <a:spcBef>
                <a:spcPts val="1235"/>
              </a:spcBef>
              <a:buFont typeface="Arial"/>
              <a:buChar char="•"/>
              <a:tabLst>
                <a:tab pos="469265" algn="l"/>
                <a:tab pos="469900" algn="l"/>
              </a:tabLst>
            </a:pPr>
            <a:r>
              <a:rPr sz="2800" spc="-15" dirty="0">
                <a:latin typeface="Carlito"/>
                <a:cs typeface="Carlito"/>
              </a:rPr>
              <a:t>Provides </a:t>
            </a:r>
            <a:r>
              <a:rPr sz="2800" spc="-5" dirty="0">
                <a:latin typeface="Carlito"/>
                <a:cs typeface="Carlito"/>
              </a:rPr>
              <a:t>Quality-of-service </a:t>
            </a:r>
            <a:r>
              <a:rPr sz="2800" spc="-20" dirty="0">
                <a:latin typeface="Carlito"/>
                <a:cs typeface="Carlito"/>
              </a:rPr>
              <a:t>control </a:t>
            </a:r>
            <a:r>
              <a:rPr sz="2800" spc="-5" dirty="0">
                <a:latin typeface="Carlito"/>
                <a:cs typeface="Carlito"/>
              </a:rPr>
              <a:t>and </a:t>
            </a:r>
            <a:r>
              <a:rPr sz="2800" spc="-15" dirty="0">
                <a:latin typeface="Carlito"/>
                <a:cs typeface="Carlito"/>
              </a:rPr>
              <a:t>configurable</a:t>
            </a:r>
            <a:r>
              <a:rPr sz="2800" spc="150" dirty="0">
                <a:latin typeface="Carlito"/>
                <a:cs typeface="Carlito"/>
              </a:rPr>
              <a:t> </a:t>
            </a:r>
            <a:r>
              <a:rPr sz="2800" spc="-25" dirty="0">
                <a:latin typeface="Carlito"/>
                <a:cs typeface="Carlito"/>
              </a:rPr>
              <a:t>reliability.</a:t>
            </a:r>
            <a:endParaRPr sz="2800">
              <a:latin typeface="Carlito"/>
              <a:cs typeface="Carlito"/>
            </a:endParaRPr>
          </a:p>
        </p:txBody>
      </p:sp>
      <p:sp>
        <p:nvSpPr>
          <p:cNvPr id="4" name="object 4"/>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200" y="365125"/>
            <a:ext cx="10515600" cy="132562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838200" y="365125"/>
            <a:ext cx="10515600" cy="1325880"/>
          </a:xfrm>
          <a:prstGeom prst="rect">
            <a:avLst/>
          </a:prstGeom>
          <a:ln w="6350">
            <a:solidFill>
              <a:srgbClr val="6FAC46"/>
            </a:solidFill>
          </a:ln>
        </p:spPr>
        <p:txBody>
          <a:bodyPr vert="horz" wrap="square" lIns="0" tIns="257810" rIns="0" bIns="0" rtlCol="0">
            <a:spAutoFit/>
          </a:bodyPr>
          <a:lstStyle/>
          <a:p>
            <a:pPr marL="1270" algn="ctr">
              <a:lnSpc>
                <a:spcPct val="100000"/>
              </a:lnSpc>
              <a:spcBef>
                <a:spcPts val="2030"/>
              </a:spcBef>
            </a:pPr>
            <a:r>
              <a:rPr spc="-15" dirty="0">
                <a:solidFill>
                  <a:srgbClr val="FFFFFF"/>
                </a:solidFill>
                <a:latin typeface="Carlito"/>
                <a:cs typeface="Carlito"/>
              </a:rPr>
              <a:t>Formal </a:t>
            </a:r>
            <a:r>
              <a:rPr spc="-10" dirty="0">
                <a:solidFill>
                  <a:srgbClr val="FFFFFF"/>
                </a:solidFill>
                <a:latin typeface="Carlito"/>
                <a:cs typeface="Carlito"/>
              </a:rPr>
              <a:t>Definition </a:t>
            </a:r>
            <a:r>
              <a:rPr spc="-5" dirty="0">
                <a:solidFill>
                  <a:srgbClr val="FFFFFF"/>
                </a:solidFill>
                <a:latin typeface="Carlito"/>
                <a:cs typeface="Carlito"/>
              </a:rPr>
              <a:t>of</a:t>
            </a:r>
            <a:r>
              <a:rPr spc="45" dirty="0">
                <a:solidFill>
                  <a:srgbClr val="FFFFFF"/>
                </a:solidFill>
                <a:latin typeface="Carlito"/>
                <a:cs typeface="Carlito"/>
              </a:rPr>
              <a:t> </a:t>
            </a:r>
            <a:r>
              <a:rPr dirty="0">
                <a:solidFill>
                  <a:srgbClr val="FFFFFF"/>
                </a:solidFill>
                <a:latin typeface="Carlito"/>
                <a:cs typeface="Carlito"/>
              </a:rPr>
              <a:t>IoT</a:t>
            </a:r>
          </a:p>
        </p:txBody>
      </p:sp>
      <p:sp>
        <p:nvSpPr>
          <p:cNvPr id="4" name="object 4"/>
          <p:cNvSpPr txBox="1"/>
          <p:nvPr/>
        </p:nvSpPr>
        <p:spPr>
          <a:xfrm>
            <a:off x="916939" y="2122677"/>
            <a:ext cx="10318115" cy="3592829"/>
          </a:xfrm>
          <a:prstGeom prst="rect">
            <a:avLst/>
          </a:prstGeom>
        </p:spPr>
        <p:txBody>
          <a:bodyPr vert="horz" wrap="square" lIns="0" tIns="13335" rIns="0" bIns="0" rtlCol="0">
            <a:spAutoFit/>
          </a:bodyPr>
          <a:lstStyle/>
          <a:p>
            <a:pPr marL="241300" indent="-228600">
              <a:lnSpc>
                <a:spcPct val="100000"/>
              </a:lnSpc>
              <a:spcBef>
                <a:spcPts val="105"/>
              </a:spcBef>
              <a:buFont typeface="Arial"/>
              <a:buChar char="•"/>
              <a:tabLst>
                <a:tab pos="241300" algn="l"/>
              </a:tabLst>
            </a:pPr>
            <a:r>
              <a:rPr sz="2600" dirty="0">
                <a:latin typeface="Carlito"/>
                <a:cs typeface="Carlito"/>
              </a:rPr>
              <a:t>A </a:t>
            </a:r>
            <a:r>
              <a:rPr sz="2600" b="1" dirty="0">
                <a:latin typeface="Carlito"/>
                <a:cs typeface="Carlito"/>
              </a:rPr>
              <a:t>dynamic </a:t>
            </a:r>
            <a:r>
              <a:rPr sz="2600" b="1" spc="-5" dirty="0">
                <a:latin typeface="Carlito"/>
                <a:cs typeface="Carlito"/>
              </a:rPr>
              <a:t>global network </a:t>
            </a:r>
            <a:r>
              <a:rPr sz="2600" spc="-10" dirty="0">
                <a:latin typeface="Carlito"/>
                <a:cs typeface="Carlito"/>
              </a:rPr>
              <a:t>infrastructure </a:t>
            </a:r>
            <a:r>
              <a:rPr sz="2600" dirty="0">
                <a:latin typeface="Carlito"/>
                <a:cs typeface="Carlito"/>
              </a:rPr>
              <a:t>with </a:t>
            </a:r>
            <a:r>
              <a:rPr sz="2600" b="1" dirty="0">
                <a:latin typeface="Carlito"/>
                <a:cs typeface="Carlito"/>
              </a:rPr>
              <a:t>self- </a:t>
            </a:r>
            <a:r>
              <a:rPr sz="2600" b="1" spc="-5" dirty="0">
                <a:latin typeface="Carlito"/>
                <a:cs typeface="Carlito"/>
              </a:rPr>
              <a:t>configuring capabilities</a:t>
            </a:r>
            <a:endParaRPr sz="2600">
              <a:latin typeface="Carlito"/>
              <a:cs typeface="Carlito"/>
            </a:endParaRPr>
          </a:p>
          <a:p>
            <a:pPr marL="241300" marR="436245">
              <a:lnSpc>
                <a:spcPct val="200000"/>
              </a:lnSpc>
            </a:pPr>
            <a:r>
              <a:rPr sz="2600" spc="-5" dirty="0">
                <a:latin typeface="Carlito"/>
                <a:cs typeface="Carlito"/>
              </a:rPr>
              <a:t>based </a:t>
            </a:r>
            <a:r>
              <a:rPr sz="2600" dirty="0">
                <a:latin typeface="Carlito"/>
                <a:cs typeface="Carlito"/>
              </a:rPr>
              <a:t>on </a:t>
            </a:r>
            <a:r>
              <a:rPr sz="2600" spc="-15" dirty="0">
                <a:latin typeface="Carlito"/>
                <a:cs typeface="Carlito"/>
              </a:rPr>
              <a:t>standard </a:t>
            </a:r>
            <a:r>
              <a:rPr sz="2600" dirty="0">
                <a:latin typeface="Carlito"/>
                <a:cs typeface="Carlito"/>
              </a:rPr>
              <a:t>and </a:t>
            </a:r>
            <a:r>
              <a:rPr sz="2600" b="1" spc="-15" dirty="0">
                <a:latin typeface="Carlito"/>
                <a:cs typeface="Carlito"/>
              </a:rPr>
              <a:t>interoperable </a:t>
            </a:r>
            <a:r>
              <a:rPr sz="2600" b="1" spc="-5" dirty="0">
                <a:latin typeface="Carlito"/>
                <a:cs typeface="Carlito"/>
              </a:rPr>
              <a:t>communication </a:t>
            </a:r>
            <a:r>
              <a:rPr sz="2600" b="1" spc="-10" dirty="0">
                <a:latin typeface="Carlito"/>
                <a:cs typeface="Carlito"/>
              </a:rPr>
              <a:t>protocols, </a:t>
            </a:r>
            <a:r>
              <a:rPr sz="2600" spc="-5" dirty="0">
                <a:latin typeface="Carlito"/>
                <a:cs typeface="Carlito"/>
              </a:rPr>
              <a:t>where  </a:t>
            </a:r>
            <a:r>
              <a:rPr sz="2600" spc="-15" dirty="0">
                <a:latin typeface="Carlito"/>
                <a:cs typeface="Carlito"/>
              </a:rPr>
              <a:t>physical </a:t>
            </a:r>
            <a:r>
              <a:rPr sz="2600" dirty="0">
                <a:latin typeface="Carlito"/>
                <a:cs typeface="Carlito"/>
              </a:rPr>
              <a:t>and virtual “things” </a:t>
            </a:r>
            <a:r>
              <a:rPr sz="2600" spc="-20" dirty="0">
                <a:latin typeface="Carlito"/>
                <a:cs typeface="Carlito"/>
              </a:rPr>
              <a:t>have </a:t>
            </a:r>
            <a:r>
              <a:rPr sz="2600" b="1" spc="-10" dirty="0">
                <a:latin typeface="Carlito"/>
                <a:cs typeface="Carlito"/>
              </a:rPr>
              <a:t>identities, </a:t>
            </a:r>
            <a:r>
              <a:rPr sz="2600" spc="-15" dirty="0">
                <a:latin typeface="Carlito"/>
                <a:cs typeface="Carlito"/>
              </a:rPr>
              <a:t>physical </a:t>
            </a:r>
            <a:r>
              <a:rPr sz="2600" spc="-10" dirty="0">
                <a:latin typeface="Carlito"/>
                <a:cs typeface="Carlito"/>
              </a:rPr>
              <a:t>attributes, </a:t>
            </a:r>
            <a:r>
              <a:rPr sz="2600" dirty="0">
                <a:latin typeface="Carlito"/>
                <a:cs typeface="Carlito"/>
              </a:rPr>
              <a:t>and </a:t>
            </a:r>
            <a:r>
              <a:rPr sz="2600" spc="-5" dirty="0">
                <a:latin typeface="Carlito"/>
                <a:cs typeface="Carlito"/>
              </a:rPr>
              <a:t>use  </a:t>
            </a:r>
            <a:r>
              <a:rPr sz="2600" spc="-10" dirty="0">
                <a:latin typeface="Carlito"/>
                <a:cs typeface="Carlito"/>
              </a:rPr>
              <a:t>intelligent interfaces, </a:t>
            </a:r>
            <a:r>
              <a:rPr sz="2600" dirty="0">
                <a:latin typeface="Carlito"/>
                <a:cs typeface="Carlito"/>
              </a:rPr>
              <a:t>and </a:t>
            </a:r>
            <a:r>
              <a:rPr sz="2600" spc="-10" dirty="0">
                <a:latin typeface="Carlito"/>
                <a:cs typeface="Carlito"/>
              </a:rPr>
              <a:t>are </a:t>
            </a:r>
            <a:r>
              <a:rPr sz="2600" spc="-5" dirty="0">
                <a:latin typeface="Carlito"/>
                <a:cs typeface="Carlito"/>
              </a:rPr>
              <a:t>seamlessly </a:t>
            </a:r>
            <a:r>
              <a:rPr sz="2600" b="1" spc="-25" dirty="0">
                <a:latin typeface="Carlito"/>
                <a:cs typeface="Carlito"/>
              </a:rPr>
              <a:t>integrated </a:t>
            </a:r>
            <a:r>
              <a:rPr sz="2600" b="1" spc="-15" dirty="0">
                <a:latin typeface="Carlito"/>
                <a:cs typeface="Carlito"/>
              </a:rPr>
              <a:t>into </a:t>
            </a:r>
            <a:r>
              <a:rPr sz="2600" b="1" spc="-10" dirty="0">
                <a:latin typeface="Carlito"/>
                <a:cs typeface="Carlito"/>
              </a:rPr>
              <a:t>information  </a:t>
            </a:r>
            <a:r>
              <a:rPr sz="2600" b="1" spc="-5" dirty="0">
                <a:latin typeface="Carlito"/>
                <a:cs typeface="Carlito"/>
              </a:rPr>
              <a:t>network </a:t>
            </a:r>
            <a:r>
              <a:rPr sz="2600" spc="-5" dirty="0">
                <a:latin typeface="Carlito"/>
                <a:cs typeface="Carlito"/>
              </a:rPr>
              <a:t>that </a:t>
            </a:r>
            <a:r>
              <a:rPr sz="2600" spc="-10" dirty="0">
                <a:latin typeface="Carlito"/>
                <a:cs typeface="Carlito"/>
              </a:rPr>
              <a:t>communicate </a:t>
            </a:r>
            <a:r>
              <a:rPr sz="2600" spc="-15" dirty="0">
                <a:latin typeface="Carlito"/>
                <a:cs typeface="Carlito"/>
              </a:rPr>
              <a:t>data </a:t>
            </a:r>
            <a:r>
              <a:rPr sz="2600" dirty="0">
                <a:latin typeface="Carlito"/>
                <a:cs typeface="Carlito"/>
              </a:rPr>
              <a:t>with </a:t>
            </a:r>
            <a:r>
              <a:rPr sz="2600" spc="-15" dirty="0">
                <a:latin typeface="Carlito"/>
                <a:cs typeface="Carlito"/>
              </a:rPr>
              <a:t>users </a:t>
            </a:r>
            <a:r>
              <a:rPr sz="2600" dirty="0">
                <a:latin typeface="Carlito"/>
                <a:cs typeface="Carlito"/>
              </a:rPr>
              <a:t>and</a:t>
            </a:r>
            <a:r>
              <a:rPr sz="2600" spc="-20" dirty="0">
                <a:latin typeface="Carlito"/>
                <a:cs typeface="Carlito"/>
              </a:rPr>
              <a:t> </a:t>
            </a:r>
            <a:r>
              <a:rPr sz="2600" spc="-10" dirty="0">
                <a:latin typeface="Carlito"/>
                <a:cs typeface="Carlito"/>
              </a:rPr>
              <a:t>environments.</a:t>
            </a:r>
            <a:endParaRPr sz="2600">
              <a:latin typeface="Carlito"/>
              <a:cs typeface="Carlito"/>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9131300"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 </a:t>
            </a:r>
            <a:r>
              <a:rPr spc="-15" dirty="0">
                <a:latin typeface="Carlito"/>
                <a:cs typeface="Carlito"/>
              </a:rPr>
              <a:t>Protocols…Application</a:t>
            </a:r>
            <a:r>
              <a:rPr spc="15" dirty="0">
                <a:latin typeface="Carlito"/>
                <a:cs typeface="Carlito"/>
              </a:rPr>
              <a:t> </a:t>
            </a:r>
            <a:r>
              <a:rPr spc="-15" dirty="0">
                <a:latin typeface="Carlito"/>
                <a:cs typeface="Carlito"/>
              </a:rPr>
              <a:t>Layer…AMQP</a:t>
            </a:r>
          </a:p>
        </p:txBody>
      </p:sp>
      <p:sp>
        <p:nvSpPr>
          <p:cNvPr id="3" name="object 3"/>
          <p:cNvSpPr txBox="1"/>
          <p:nvPr/>
        </p:nvSpPr>
        <p:spPr>
          <a:xfrm>
            <a:off x="386892" y="1560728"/>
            <a:ext cx="10690860" cy="3226435"/>
          </a:xfrm>
          <a:prstGeom prst="rect">
            <a:avLst/>
          </a:prstGeom>
        </p:spPr>
        <p:txBody>
          <a:bodyPr vert="horz" wrap="square" lIns="0" tIns="226060" rIns="0" bIns="0" rtlCol="0">
            <a:spAutoFit/>
          </a:bodyPr>
          <a:lstStyle/>
          <a:p>
            <a:pPr marL="469900" indent="-457200">
              <a:lnSpc>
                <a:spcPct val="100000"/>
              </a:lnSpc>
              <a:spcBef>
                <a:spcPts val="1780"/>
              </a:spcBef>
              <a:buFont typeface="Arial"/>
              <a:buChar char="•"/>
              <a:tabLst>
                <a:tab pos="469265" algn="l"/>
                <a:tab pos="469900" algn="l"/>
              </a:tabLst>
            </a:pPr>
            <a:r>
              <a:rPr sz="2800" spc="-10" dirty="0">
                <a:latin typeface="Carlito"/>
                <a:cs typeface="Carlito"/>
              </a:rPr>
              <a:t>Advanced </a:t>
            </a:r>
            <a:r>
              <a:rPr sz="2800" spc="-5" dirty="0">
                <a:latin typeface="Carlito"/>
                <a:cs typeface="Carlito"/>
              </a:rPr>
              <a:t>Messaging Queuing </a:t>
            </a:r>
            <a:r>
              <a:rPr sz="2800" spc="-20" dirty="0">
                <a:latin typeface="Carlito"/>
                <a:cs typeface="Carlito"/>
              </a:rPr>
              <a:t>Protocol </a:t>
            </a:r>
            <a:r>
              <a:rPr sz="2800" spc="-10" dirty="0">
                <a:latin typeface="Carlito"/>
                <a:cs typeface="Carlito"/>
              </a:rPr>
              <a:t>used </a:t>
            </a:r>
            <a:r>
              <a:rPr sz="2800" spc="-25" dirty="0">
                <a:latin typeface="Carlito"/>
                <a:cs typeface="Carlito"/>
              </a:rPr>
              <a:t>for </a:t>
            </a:r>
            <a:r>
              <a:rPr sz="2800" spc="-10" dirty="0">
                <a:latin typeface="Carlito"/>
                <a:cs typeface="Carlito"/>
              </a:rPr>
              <a:t>business</a:t>
            </a:r>
            <a:r>
              <a:rPr sz="2800" spc="220" dirty="0">
                <a:latin typeface="Carlito"/>
                <a:cs typeface="Carlito"/>
              </a:rPr>
              <a:t> </a:t>
            </a:r>
            <a:r>
              <a:rPr sz="2800" spc="-5" dirty="0">
                <a:latin typeface="Carlito"/>
                <a:cs typeface="Carlito"/>
              </a:rPr>
              <a:t>messaging.</a:t>
            </a:r>
            <a:endParaRPr sz="2800">
              <a:latin typeface="Carlito"/>
              <a:cs typeface="Carlito"/>
            </a:endParaRPr>
          </a:p>
          <a:p>
            <a:pPr marL="469900" marR="5080" indent="-457200">
              <a:lnSpc>
                <a:spcPct val="150000"/>
              </a:lnSpc>
              <a:buFont typeface="Arial"/>
              <a:buChar char="•"/>
              <a:tabLst>
                <a:tab pos="469265" algn="l"/>
                <a:tab pos="469900" algn="l"/>
              </a:tabLst>
            </a:pPr>
            <a:r>
              <a:rPr sz="2800" spc="-10" dirty="0">
                <a:latin typeface="Carlito"/>
                <a:cs typeface="Carlito"/>
              </a:rPr>
              <a:t>Supports both point-to-point </a:t>
            </a:r>
            <a:r>
              <a:rPr sz="2800" spc="-5" dirty="0">
                <a:latin typeface="Carlito"/>
                <a:cs typeface="Carlito"/>
              </a:rPr>
              <a:t>and </a:t>
            </a:r>
            <a:r>
              <a:rPr sz="2800" spc="-10" dirty="0">
                <a:latin typeface="Carlito"/>
                <a:cs typeface="Carlito"/>
              </a:rPr>
              <a:t>publisher/subscriber </a:t>
            </a:r>
            <a:r>
              <a:rPr sz="2800" spc="-5" dirty="0">
                <a:latin typeface="Carlito"/>
                <a:cs typeface="Carlito"/>
              </a:rPr>
              <a:t>models, </a:t>
            </a:r>
            <a:r>
              <a:rPr sz="2800" spc="-15" dirty="0">
                <a:latin typeface="Carlito"/>
                <a:cs typeface="Carlito"/>
              </a:rPr>
              <a:t>routing  </a:t>
            </a:r>
            <a:r>
              <a:rPr sz="2800" spc="-5" dirty="0">
                <a:latin typeface="Carlito"/>
                <a:cs typeface="Carlito"/>
              </a:rPr>
              <a:t>and</a:t>
            </a:r>
            <a:r>
              <a:rPr sz="2800" spc="5" dirty="0">
                <a:latin typeface="Carlito"/>
                <a:cs typeface="Carlito"/>
              </a:rPr>
              <a:t> </a:t>
            </a:r>
            <a:r>
              <a:rPr sz="2800" spc="-10" dirty="0">
                <a:latin typeface="Carlito"/>
                <a:cs typeface="Carlito"/>
              </a:rPr>
              <a:t>queuing</a:t>
            </a:r>
            <a:endParaRPr sz="2800">
              <a:latin typeface="Carlito"/>
              <a:cs typeface="Carlito"/>
            </a:endParaRPr>
          </a:p>
          <a:p>
            <a:pPr marL="469900" marR="389890" indent="-457200">
              <a:lnSpc>
                <a:spcPct val="150000"/>
              </a:lnSpc>
              <a:buFont typeface="Arial"/>
              <a:buChar char="•"/>
              <a:tabLst>
                <a:tab pos="469265" algn="l"/>
                <a:tab pos="469900" algn="l"/>
              </a:tabLst>
            </a:pPr>
            <a:r>
              <a:rPr sz="2800" spc="-30" dirty="0">
                <a:latin typeface="Carlito"/>
                <a:cs typeface="Carlito"/>
              </a:rPr>
              <a:t>Broker </a:t>
            </a:r>
            <a:r>
              <a:rPr sz="2800" spc="-20" dirty="0">
                <a:latin typeface="Carlito"/>
                <a:cs typeface="Carlito"/>
              </a:rPr>
              <a:t>here </a:t>
            </a:r>
            <a:r>
              <a:rPr sz="2800" spc="-15" dirty="0">
                <a:latin typeface="Carlito"/>
                <a:cs typeface="Carlito"/>
              </a:rPr>
              <a:t>receives </a:t>
            </a:r>
            <a:r>
              <a:rPr sz="2800" spc="-5" dirty="0">
                <a:latin typeface="Carlito"/>
                <a:cs typeface="Carlito"/>
              </a:rPr>
              <a:t>messages </a:t>
            </a:r>
            <a:r>
              <a:rPr sz="2800" spc="-20" dirty="0">
                <a:latin typeface="Carlito"/>
                <a:cs typeface="Carlito"/>
              </a:rPr>
              <a:t>from </a:t>
            </a:r>
            <a:r>
              <a:rPr sz="2800" spc="-15" dirty="0">
                <a:latin typeface="Carlito"/>
                <a:cs typeface="Carlito"/>
              </a:rPr>
              <a:t>publishers </a:t>
            </a:r>
            <a:r>
              <a:rPr sz="2800" spc="-5" dirty="0">
                <a:latin typeface="Carlito"/>
                <a:cs typeface="Carlito"/>
              </a:rPr>
              <a:t>and </a:t>
            </a:r>
            <a:r>
              <a:rPr sz="2800" spc="-25" dirty="0">
                <a:latin typeface="Carlito"/>
                <a:cs typeface="Carlito"/>
              </a:rPr>
              <a:t>route </a:t>
            </a:r>
            <a:r>
              <a:rPr sz="2800" spc="-5" dirty="0">
                <a:latin typeface="Carlito"/>
                <a:cs typeface="Carlito"/>
              </a:rPr>
              <a:t>them </a:t>
            </a:r>
            <a:r>
              <a:rPr sz="2800" spc="-15" dirty="0">
                <a:latin typeface="Carlito"/>
                <a:cs typeface="Carlito"/>
              </a:rPr>
              <a:t>over  </a:t>
            </a:r>
            <a:r>
              <a:rPr sz="2800" spc="-10" dirty="0">
                <a:latin typeface="Carlito"/>
                <a:cs typeface="Carlito"/>
              </a:rPr>
              <a:t>connections </a:t>
            </a:r>
            <a:r>
              <a:rPr sz="2800" spc="-20" dirty="0">
                <a:latin typeface="Carlito"/>
                <a:cs typeface="Carlito"/>
              </a:rPr>
              <a:t>to </a:t>
            </a:r>
            <a:r>
              <a:rPr sz="2800" spc="-15" dirty="0">
                <a:latin typeface="Carlito"/>
                <a:cs typeface="Carlito"/>
              </a:rPr>
              <a:t>consumers through </a:t>
            </a:r>
            <a:r>
              <a:rPr sz="2800" spc="-5" dirty="0">
                <a:latin typeface="Carlito"/>
                <a:cs typeface="Carlito"/>
              </a:rPr>
              <a:t>messaging</a:t>
            </a:r>
            <a:r>
              <a:rPr sz="2800" spc="150" dirty="0">
                <a:latin typeface="Carlito"/>
                <a:cs typeface="Carlito"/>
              </a:rPr>
              <a:t> </a:t>
            </a:r>
            <a:r>
              <a:rPr sz="2800" spc="-5" dirty="0">
                <a:latin typeface="Carlito"/>
                <a:cs typeface="Carlito"/>
              </a:rPr>
              <a:t>queues.</a:t>
            </a:r>
            <a:endParaRPr sz="2800">
              <a:latin typeface="Carlito"/>
              <a:cs typeface="Carlito"/>
            </a:endParaRPr>
          </a:p>
        </p:txBody>
      </p:sp>
      <p:sp>
        <p:nvSpPr>
          <p:cNvPr id="4" name="object 4"/>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4658995" cy="696595"/>
          </a:xfrm>
          <a:prstGeom prst="rect">
            <a:avLst/>
          </a:prstGeom>
        </p:spPr>
        <p:txBody>
          <a:bodyPr vert="horz" wrap="square" lIns="0" tIns="12700" rIns="0" bIns="0" rtlCol="0">
            <a:spAutoFit/>
          </a:bodyPr>
          <a:lstStyle/>
          <a:p>
            <a:pPr marL="12700">
              <a:lnSpc>
                <a:spcPct val="100000"/>
              </a:lnSpc>
              <a:spcBef>
                <a:spcPts val="100"/>
              </a:spcBef>
            </a:pPr>
            <a:r>
              <a:rPr spc="-10" dirty="0">
                <a:latin typeface="Carlito"/>
                <a:cs typeface="Carlito"/>
              </a:rPr>
              <a:t>Logical </a:t>
            </a:r>
            <a:r>
              <a:rPr dirty="0">
                <a:latin typeface="Carlito"/>
                <a:cs typeface="Carlito"/>
              </a:rPr>
              <a:t>Design </a:t>
            </a:r>
            <a:r>
              <a:rPr spc="5" dirty="0">
                <a:latin typeface="Carlito"/>
                <a:cs typeface="Carlito"/>
              </a:rPr>
              <a:t>of</a:t>
            </a:r>
            <a:r>
              <a:rPr spc="-50" dirty="0">
                <a:latin typeface="Carlito"/>
                <a:cs typeface="Carlito"/>
              </a:rPr>
              <a:t> </a:t>
            </a:r>
            <a:r>
              <a:rPr dirty="0">
                <a:latin typeface="Carlito"/>
                <a:cs typeface="Carlito"/>
              </a:rPr>
              <a:t>IoT</a:t>
            </a:r>
          </a:p>
        </p:txBody>
      </p:sp>
      <p:sp>
        <p:nvSpPr>
          <p:cNvPr id="3" name="object 3"/>
          <p:cNvSpPr txBox="1"/>
          <p:nvPr/>
        </p:nvSpPr>
        <p:spPr>
          <a:xfrm>
            <a:off x="574040" y="1432686"/>
            <a:ext cx="4517390" cy="3080385"/>
          </a:xfrm>
          <a:prstGeom prst="rect">
            <a:avLst/>
          </a:prstGeom>
        </p:spPr>
        <p:txBody>
          <a:bodyPr vert="horz" wrap="square" lIns="0" tIns="12700" rIns="0" bIns="0" rtlCol="0">
            <a:spAutoFit/>
          </a:bodyPr>
          <a:lstStyle/>
          <a:p>
            <a:pPr marL="241300" marR="5080" indent="-228600" algn="just">
              <a:lnSpc>
                <a:spcPct val="100000"/>
              </a:lnSpc>
              <a:spcBef>
                <a:spcPts val="100"/>
              </a:spcBef>
              <a:buFont typeface="Arial"/>
              <a:buChar char="•"/>
              <a:tabLst>
                <a:tab pos="241300" algn="l"/>
              </a:tabLst>
            </a:pPr>
            <a:r>
              <a:rPr sz="2400" spc="-10" dirty="0">
                <a:latin typeface="Carlito"/>
                <a:cs typeface="Carlito"/>
              </a:rPr>
              <a:t>Logical </a:t>
            </a:r>
            <a:r>
              <a:rPr sz="2400" spc="-5" dirty="0">
                <a:latin typeface="Carlito"/>
                <a:cs typeface="Carlito"/>
              </a:rPr>
              <a:t>design of </a:t>
            </a:r>
            <a:r>
              <a:rPr sz="2400" dirty="0">
                <a:latin typeface="Carlito"/>
                <a:cs typeface="Carlito"/>
              </a:rPr>
              <a:t>an IoT </a:t>
            </a:r>
            <a:r>
              <a:rPr sz="2400" spc="-25" dirty="0">
                <a:latin typeface="Carlito"/>
                <a:cs typeface="Carlito"/>
              </a:rPr>
              <a:t>system  refers </a:t>
            </a:r>
            <a:r>
              <a:rPr sz="2400" spc="-15" dirty="0">
                <a:latin typeface="Carlito"/>
                <a:cs typeface="Carlito"/>
              </a:rPr>
              <a:t>to </a:t>
            </a:r>
            <a:r>
              <a:rPr sz="2400" dirty="0">
                <a:latin typeface="Carlito"/>
                <a:cs typeface="Carlito"/>
              </a:rPr>
              <a:t>an </a:t>
            </a:r>
            <a:r>
              <a:rPr sz="2400" spc="-15" dirty="0">
                <a:latin typeface="Carlito"/>
                <a:cs typeface="Carlito"/>
              </a:rPr>
              <a:t>abstract  </a:t>
            </a:r>
            <a:r>
              <a:rPr sz="2400" spc="-10" dirty="0">
                <a:latin typeface="Carlito"/>
                <a:cs typeface="Carlito"/>
              </a:rPr>
              <a:t>representation </a:t>
            </a:r>
            <a:r>
              <a:rPr sz="2400" spc="-5" dirty="0">
                <a:latin typeface="Carlito"/>
                <a:cs typeface="Carlito"/>
              </a:rPr>
              <a:t>of </a:t>
            </a:r>
            <a:r>
              <a:rPr sz="2400" dirty="0">
                <a:latin typeface="Carlito"/>
                <a:cs typeface="Carlito"/>
              </a:rPr>
              <a:t>the </a:t>
            </a:r>
            <a:r>
              <a:rPr sz="2400" spc="-5" dirty="0">
                <a:latin typeface="Carlito"/>
                <a:cs typeface="Carlito"/>
              </a:rPr>
              <a:t>entities </a:t>
            </a:r>
            <a:r>
              <a:rPr sz="2400" dirty="0">
                <a:latin typeface="Carlito"/>
                <a:cs typeface="Carlito"/>
              </a:rPr>
              <a:t>and  </a:t>
            </a:r>
            <a:r>
              <a:rPr sz="2400" spc="-10" dirty="0">
                <a:latin typeface="Carlito"/>
                <a:cs typeface="Carlito"/>
              </a:rPr>
              <a:t>processes </a:t>
            </a:r>
            <a:r>
              <a:rPr sz="2400" dirty="0">
                <a:latin typeface="Carlito"/>
                <a:cs typeface="Carlito"/>
              </a:rPr>
              <a:t>without </a:t>
            </a:r>
            <a:r>
              <a:rPr sz="2400" spc="-10" dirty="0">
                <a:latin typeface="Carlito"/>
                <a:cs typeface="Carlito"/>
              </a:rPr>
              <a:t>going </a:t>
            </a:r>
            <a:r>
              <a:rPr sz="2400" spc="-15" dirty="0">
                <a:latin typeface="Carlito"/>
                <a:cs typeface="Carlito"/>
              </a:rPr>
              <a:t>into </a:t>
            </a:r>
            <a:r>
              <a:rPr sz="2400" dirty="0">
                <a:latin typeface="Carlito"/>
                <a:cs typeface="Carlito"/>
              </a:rPr>
              <a:t>the  </a:t>
            </a:r>
            <a:r>
              <a:rPr sz="2400" spc="-10" dirty="0">
                <a:latin typeface="Carlito"/>
                <a:cs typeface="Carlito"/>
              </a:rPr>
              <a:t>low-level </a:t>
            </a:r>
            <a:r>
              <a:rPr sz="2400" spc="-5" dirty="0">
                <a:latin typeface="Carlito"/>
                <a:cs typeface="Carlito"/>
              </a:rPr>
              <a:t>specifics  of  the  implementation.</a:t>
            </a:r>
            <a:endParaRPr sz="2400">
              <a:latin typeface="Carlito"/>
              <a:cs typeface="Carlito"/>
            </a:endParaRPr>
          </a:p>
          <a:p>
            <a:pPr marL="241300" marR="5080" indent="-228600" algn="just">
              <a:lnSpc>
                <a:spcPct val="100000"/>
              </a:lnSpc>
              <a:spcBef>
                <a:spcPts val="1010"/>
              </a:spcBef>
              <a:buFont typeface="Arial"/>
              <a:buChar char="•"/>
              <a:tabLst>
                <a:tab pos="241300" algn="l"/>
              </a:tabLst>
            </a:pPr>
            <a:r>
              <a:rPr sz="2400" dirty="0">
                <a:latin typeface="Carlito"/>
                <a:cs typeface="Carlito"/>
              </a:rPr>
              <a:t>An </a:t>
            </a:r>
            <a:r>
              <a:rPr sz="2400" spc="-5" dirty="0">
                <a:latin typeface="Carlito"/>
                <a:cs typeface="Carlito"/>
              </a:rPr>
              <a:t>IoT </a:t>
            </a:r>
            <a:r>
              <a:rPr sz="2400" spc="-20" dirty="0">
                <a:latin typeface="Carlito"/>
                <a:cs typeface="Carlito"/>
              </a:rPr>
              <a:t>system </a:t>
            </a:r>
            <a:r>
              <a:rPr sz="2400" spc="-5" dirty="0">
                <a:latin typeface="Carlito"/>
                <a:cs typeface="Carlito"/>
              </a:rPr>
              <a:t>comprises </a:t>
            </a:r>
            <a:r>
              <a:rPr sz="2400" dirty="0">
                <a:latin typeface="Carlito"/>
                <a:cs typeface="Carlito"/>
              </a:rPr>
              <a:t>a  </a:t>
            </a:r>
            <a:r>
              <a:rPr sz="2400" spc="-5" dirty="0">
                <a:latin typeface="Carlito"/>
                <a:cs typeface="Carlito"/>
              </a:rPr>
              <a:t>number of functional </a:t>
            </a:r>
            <a:r>
              <a:rPr sz="2400" spc="-10" dirty="0">
                <a:latin typeface="Carlito"/>
                <a:cs typeface="Carlito"/>
              </a:rPr>
              <a:t>blocks</a:t>
            </a:r>
            <a:r>
              <a:rPr sz="2400" spc="70" dirty="0">
                <a:latin typeface="Carlito"/>
                <a:cs typeface="Carlito"/>
              </a:rPr>
              <a:t> </a:t>
            </a:r>
            <a:r>
              <a:rPr sz="2400" spc="-10" dirty="0">
                <a:latin typeface="Carlito"/>
                <a:cs typeface="Carlito"/>
              </a:rPr>
              <a:t>that</a:t>
            </a:r>
            <a:endParaRPr sz="2400">
              <a:latin typeface="Carlito"/>
              <a:cs typeface="Carlito"/>
            </a:endParaRPr>
          </a:p>
        </p:txBody>
      </p:sp>
      <p:sp>
        <p:nvSpPr>
          <p:cNvPr id="4" name="object 4"/>
          <p:cNvSpPr txBox="1"/>
          <p:nvPr/>
        </p:nvSpPr>
        <p:spPr>
          <a:xfrm>
            <a:off x="2288794" y="4487367"/>
            <a:ext cx="2802255" cy="757555"/>
          </a:xfrm>
          <a:prstGeom prst="rect">
            <a:avLst/>
          </a:prstGeom>
        </p:spPr>
        <p:txBody>
          <a:bodyPr vert="horz" wrap="square" lIns="0" tIns="12700" rIns="0" bIns="0" rtlCol="0">
            <a:spAutoFit/>
          </a:bodyPr>
          <a:lstStyle/>
          <a:p>
            <a:pPr marL="12700">
              <a:lnSpc>
                <a:spcPct val="100000"/>
              </a:lnSpc>
              <a:spcBef>
                <a:spcPts val="100"/>
              </a:spcBef>
              <a:tabLst>
                <a:tab pos="970915" algn="l"/>
                <a:tab pos="2374900" algn="l"/>
              </a:tabLst>
            </a:pPr>
            <a:r>
              <a:rPr sz="2400" spc="-5" dirty="0">
                <a:latin typeface="Carlito"/>
                <a:cs typeface="Carlito"/>
              </a:rPr>
              <a:t>th</a:t>
            </a:r>
            <a:r>
              <a:rPr sz="2400" dirty="0">
                <a:latin typeface="Carlito"/>
                <a:cs typeface="Carlito"/>
              </a:rPr>
              <a:t>e	</a:t>
            </a:r>
            <a:r>
              <a:rPr sz="2400" spc="-55" dirty="0">
                <a:latin typeface="Carlito"/>
                <a:cs typeface="Carlito"/>
              </a:rPr>
              <a:t>s</a:t>
            </a:r>
            <a:r>
              <a:rPr sz="2400" spc="-20" dirty="0">
                <a:latin typeface="Carlito"/>
                <a:cs typeface="Carlito"/>
              </a:rPr>
              <a:t>y</a:t>
            </a:r>
            <a:r>
              <a:rPr sz="2400" spc="-30" dirty="0">
                <a:latin typeface="Carlito"/>
                <a:cs typeface="Carlito"/>
              </a:rPr>
              <a:t>s</a:t>
            </a:r>
            <a:r>
              <a:rPr sz="2400" spc="-25" dirty="0">
                <a:latin typeface="Carlito"/>
                <a:cs typeface="Carlito"/>
              </a:rPr>
              <a:t>t</a:t>
            </a:r>
            <a:r>
              <a:rPr sz="2400" dirty="0">
                <a:latin typeface="Carlito"/>
                <a:cs typeface="Carlito"/>
              </a:rPr>
              <a:t>em	</a:t>
            </a:r>
            <a:r>
              <a:rPr sz="2400" spc="-5" dirty="0">
                <a:latin typeface="Carlito"/>
                <a:cs typeface="Carlito"/>
              </a:rPr>
              <a:t>the</a:t>
            </a:r>
            <a:endParaRPr sz="2400">
              <a:latin typeface="Carlito"/>
              <a:cs typeface="Carlito"/>
            </a:endParaRPr>
          </a:p>
          <a:p>
            <a:pPr marL="320040">
              <a:lnSpc>
                <a:spcPct val="100000"/>
              </a:lnSpc>
            </a:pPr>
            <a:r>
              <a:rPr sz="2400" spc="-20" dirty="0">
                <a:latin typeface="Carlito"/>
                <a:cs typeface="Carlito"/>
              </a:rPr>
              <a:t>for</a:t>
            </a:r>
            <a:endParaRPr sz="2400">
              <a:latin typeface="Carlito"/>
              <a:cs typeface="Carlito"/>
            </a:endParaRPr>
          </a:p>
        </p:txBody>
      </p:sp>
      <p:sp>
        <p:nvSpPr>
          <p:cNvPr id="5" name="object 5"/>
          <p:cNvSpPr txBox="1"/>
          <p:nvPr/>
        </p:nvSpPr>
        <p:spPr>
          <a:xfrm>
            <a:off x="802640" y="4487367"/>
            <a:ext cx="1417955" cy="1123315"/>
          </a:xfrm>
          <a:prstGeom prst="rect">
            <a:avLst/>
          </a:prstGeom>
        </p:spPr>
        <p:txBody>
          <a:bodyPr vert="horz" wrap="square" lIns="0" tIns="12700" rIns="0" bIns="0" rtlCol="0">
            <a:spAutoFit/>
          </a:bodyPr>
          <a:lstStyle/>
          <a:p>
            <a:pPr marL="12700" marR="5080">
              <a:lnSpc>
                <a:spcPct val="100000"/>
              </a:lnSpc>
              <a:spcBef>
                <a:spcPts val="100"/>
              </a:spcBef>
            </a:pPr>
            <a:r>
              <a:rPr sz="2400" spc="-10" dirty="0">
                <a:latin typeface="Carlito"/>
                <a:cs typeface="Carlito"/>
              </a:rPr>
              <a:t>provide  </a:t>
            </a:r>
            <a:r>
              <a:rPr sz="2400" spc="-20" dirty="0">
                <a:latin typeface="Carlito"/>
                <a:cs typeface="Carlito"/>
              </a:rPr>
              <a:t>c</a:t>
            </a:r>
            <a:r>
              <a:rPr sz="2400" dirty="0">
                <a:latin typeface="Carlito"/>
                <a:cs typeface="Carlito"/>
              </a:rPr>
              <a:t>apabiliti</a:t>
            </a:r>
            <a:r>
              <a:rPr sz="2400" spc="5" dirty="0">
                <a:latin typeface="Carlito"/>
                <a:cs typeface="Carlito"/>
              </a:rPr>
              <a:t>e</a:t>
            </a:r>
            <a:r>
              <a:rPr sz="2400" dirty="0">
                <a:latin typeface="Carlito"/>
                <a:cs typeface="Carlito"/>
              </a:rPr>
              <a:t>s  </a:t>
            </a:r>
            <a:r>
              <a:rPr sz="2400" spc="-5" dirty="0">
                <a:latin typeface="Carlito"/>
                <a:cs typeface="Carlito"/>
              </a:rPr>
              <a:t>sensing,</a:t>
            </a:r>
            <a:endParaRPr sz="2400">
              <a:latin typeface="Carlito"/>
              <a:cs typeface="Carlito"/>
            </a:endParaRPr>
          </a:p>
        </p:txBody>
      </p:sp>
      <p:sp>
        <p:nvSpPr>
          <p:cNvPr id="6" name="object 6"/>
          <p:cNvSpPr txBox="1"/>
          <p:nvPr/>
        </p:nvSpPr>
        <p:spPr>
          <a:xfrm>
            <a:off x="3352546" y="4853432"/>
            <a:ext cx="1737995" cy="756920"/>
          </a:xfrm>
          <a:prstGeom prst="rect">
            <a:avLst/>
          </a:prstGeom>
        </p:spPr>
        <p:txBody>
          <a:bodyPr vert="horz" wrap="square" lIns="0" tIns="12700" rIns="0" bIns="0" rtlCol="0">
            <a:spAutoFit/>
          </a:bodyPr>
          <a:lstStyle/>
          <a:p>
            <a:pPr marL="474345" marR="5080" indent="-462280">
              <a:lnSpc>
                <a:spcPct val="100000"/>
              </a:lnSpc>
              <a:spcBef>
                <a:spcPts val="100"/>
              </a:spcBef>
            </a:pPr>
            <a:r>
              <a:rPr sz="2400" dirty="0">
                <a:latin typeface="Carlito"/>
                <a:cs typeface="Carlito"/>
              </a:rPr>
              <a:t>id</a:t>
            </a:r>
            <a:r>
              <a:rPr sz="2400" spc="-10" dirty="0">
                <a:latin typeface="Carlito"/>
                <a:cs typeface="Carlito"/>
              </a:rPr>
              <a:t>e</a:t>
            </a:r>
            <a:r>
              <a:rPr sz="2400" spc="-25" dirty="0">
                <a:latin typeface="Carlito"/>
                <a:cs typeface="Carlito"/>
              </a:rPr>
              <a:t>n</a:t>
            </a:r>
            <a:r>
              <a:rPr sz="2400" dirty="0">
                <a:latin typeface="Carlito"/>
                <a:cs typeface="Carlito"/>
              </a:rPr>
              <a:t>tifi</a:t>
            </a:r>
            <a:r>
              <a:rPr sz="2400" spc="-20" dirty="0">
                <a:latin typeface="Carlito"/>
                <a:cs typeface="Carlito"/>
              </a:rPr>
              <a:t>c</a:t>
            </a:r>
            <a:r>
              <a:rPr sz="2400" spc="-25" dirty="0">
                <a:latin typeface="Carlito"/>
                <a:cs typeface="Carlito"/>
              </a:rPr>
              <a:t>a</a:t>
            </a:r>
            <a:r>
              <a:rPr sz="2400" dirty="0">
                <a:latin typeface="Carlito"/>
                <a:cs typeface="Carlito"/>
              </a:rPr>
              <a:t>tion,  actu</a:t>
            </a:r>
            <a:r>
              <a:rPr sz="2400" spc="-25" dirty="0">
                <a:latin typeface="Carlito"/>
                <a:cs typeface="Carlito"/>
              </a:rPr>
              <a:t>a</a:t>
            </a:r>
            <a:r>
              <a:rPr sz="2400" dirty="0">
                <a:latin typeface="Carlito"/>
                <a:cs typeface="Carlito"/>
              </a:rPr>
              <a:t>tion,</a:t>
            </a:r>
            <a:endParaRPr sz="2400">
              <a:latin typeface="Carlito"/>
              <a:cs typeface="Carlito"/>
            </a:endParaRPr>
          </a:p>
        </p:txBody>
      </p:sp>
      <p:sp>
        <p:nvSpPr>
          <p:cNvPr id="7" name="object 7"/>
          <p:cNvSpPr txBox="1"/>
          <p:nvPr/>
        </p:nvSpPr>
        <p:spPr>
          <a:xfrm>
            <a:off x="802640" y="5584952"/>
            <a:ext cx="427418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rlito"/>
                <a:cs typeface="Carlito"/>
              </a:rPr>
              <a:t>communication </a:t>
            </a:r>
            <a:r>
              <a:rPr sz="2400" dirty="0">
                <a:latin typeface="Carlito"/>
                <a:cs typeface="Carlito"/>
              </a:rPr>
              <a:t>and</a:t>
            </a:r>
            <a:r>
              <a:rPr sz="2400" spc="-60" dirty="0">
                <a:latin typeface="Carlito"/>
                <a:cs typeface="Carlito"/>
              </a:rPr>
              <a:t> </a:t>
            </a:r>
            <a:r>
              <a:rPr sz="2400" spc="-5" dirty="0">
                <a:latin typeface="Carlito"/>
                <a:cs typeface="Carlito"/>
              </a:rPr>
              <a:t>management.</a:t>
            </a:r>
            <a:endParaRPr sz="2400">
              <a:latin typeface="Carlito"/>
              <a:cs typeface="Carlito"/>
            </a:endParaRPr>
          </a:p>
        </p:txBody>
      </p:sp>
      <p:grpSp>
        <p:nvGrpSpPr>
          <p:cNvPr id="8" name="object 8"/>
          <p:cNvGrpSpPr/>
          <p:nvPr/>
        </p:nvGrpSpPr>
        <p:grpSpPr>
          <a:xfrm>
            <a:off x="0" y="0"/>
            <a:ext cx="11824970" cy="6858000"/>
            <a:chOff x="0" y="0"/>
            <a:chExt cx="11824970" cy="6858000"/>
          </a:xfrm>
        </p:grpSpPr>
        <p:sp>
          <p:nvSpPr>
            <p:cNvPr id="9" name="object 9"/>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10" name="object 10"/>
            <p:cNvSpPr/>
            <p:nvPr/>
          </p:nvSpPr>
          <p:spPr>
            <a:xfrm>
              <a:off x="5704571" y="1810385"/>
              <a:ext cx="6120404" cy="3292475"/>
            </a:xfrm>
            <a:prstGeom prst="rect">
              <a:avLst/>
            </a:prstGeom>
            <a:blipFill>
              <a:blip r:embed="rId2" cstate="print"/>
              <a:stretch>
                <a:fillRect/>
              </a:stretch>
            </a:blipFill>
          </p:spPr>
          <p:txBody>
            <a:bodyPr wrap="square" lIns="0" tIns="0" rIns="0" bIns="0" rtlCol="0"/>
            <a:lstStyle/>
            <a:p>
              <a:endParaRPr/>
            </a:p>
          </p:txBody>
        </p:sp>
      </p:grpSp>
      <p:sp>
        <p:nvSpPr>
          <p:cNvPr id="11" name="object 11"/>
          <p:cNvSpPr txBox="1"/>
          <p:nvPr/>
        </p:nvSpPr>
        <p:spPr>
          <a:xfrm>
            <a:off x="9535159" y="6597192"/>
            <a:ext cx="1840864"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7E7E7E"/>
                </a:solidFill>
                <a:latin typeface="Arial"/>
                <a:cs typeface="Arial"/>
              </a:rPr>
              <a:t>Bahga </a:t>
            </a:r>
            <a:r>
              <a:rPr sz="1200" dirty="0">
                <a:solidFill>
                  <a:srgbClr val="7E7E7E"/>
                </a:solidFill>
                <a:latin typeface="Arial"/>
                <a:cs typeface="Arial"/>
              </a:rPr>
              <a:t>&amp; </a:t>
            </a:r>
            <a:r>
              <a:rPr sz="1200" spc="-5" dirty="0">
                <a:solidFill>
                  <a:srgbClr val="7E7E7E"/>
                </a:solidFill>
                <a:latin typeface="Arial"/>
                <a:cs typeface="Arial"/>
              </a:rPr>
              <a:t>Madisetti, </a:t>
            </a:r>
            <a:r>
              <a:rPr sz="1200" dirty="0">
                <a:solidFill>
                  <a:srgbClr val="7E7E7E"/>
                </a:solidFill>
                <a:latin typeface="Arial"/>
                <a:cs typeface="Arial"/>
              </a:rPr>
              <a:t>©</a:t>
            </a:r>
            <a:r>
              <a:rPr sz="1200" spc="-60" dirty="0">
                <a:solidFill>
                  <a:srgbClr val="7E7E7E"/>
                </a:solidFill>
                <a:latin typeface="Arial"/>
                <a:cs typeface="Arial"/>
              </a:rPr>
              <a:t> </a:t>
            </a:r>
            <a:r>
              <a:rPr sz="1200" dirty="0">
                <a:solidFill>
                  <a:srgbClr val="7E7E7E"/>
                </a:solidFill>
                <a:latin typeface="Arial"/>
                <a:cs typeface="Arial"/>
              </a:rPr>
              <a:t>2015</a:t>
            </a:r>
            <a:endParaRPr sz="1200">
              <a:latin typeface="Arial"/>
              <a:cs typeface="Arial"/>
            </a:endParaRPr>
          </a:p>
        </p:txBody>
      </p:sp>
      <p:sp>
        <p:nvSpPr>
          <p:cNvPr id="12" name="object 12"/>
          <p:cNvSpPr txBox="1"/>
          <p:nvPr/>
        </p:nvSpPr>
        <p:spPr>
          <a:xfrm>
            <a:off x="826719" y="6611518"/>
            <a:ext cx="361378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7E7E7E"/>
                </a:solidFill>
                <a:latin typeface="Arial"/>
                <a:cs typeface="Arial"/>
              </a:rPr>
              <a:t>Book website:</a:t>
            </a:r>
            <a:r>
              <a:rPr sz="1200" spc="-30" dirty="0">
                <a:solidFill>
                  <a:srgbClr val="7E7E7E"/>
                </a:solidFill>
                <a:latin typeface="Arial"/>
                <a:cs typeface="Arial"/>
              </a:rPr>
              <a:t> </a:t>
            </a:r>
            <a:r>
              <a:rPr sz="1200" spc="-5" dirty="0">
                <a:solidFill>
                  <a:srgbClr val="7E7E7E"/>
                </a:solidFill>
                <a:latin typeface="Arial"/>
                <a:cs typeface="Arial"/>
                <a:hlinkClick r:id="rId3"/>
              </a:rPr>
              <a:t>http://www.internet-of-things-book.com</a:t>
            </a:r>
            <a:endParaRPr sz="12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4658995" cy="696595"/>
          </a:xfrm>
          <a:prstGeom prst="rect">
            <a:avLst/>
          </a:prstGeom>
        </p:spPr>
        <p:txBody>
          <a:bodyPr vert="horz" wrap="square" lIns="0" tIns="12700" rIns="0" bIns="0" rtlCol="0">
            <a:spAutoFit/>
          </a:bodyPr>
          <a:lstStyle/>
          <a:p>
            <a:pPr marL="12700">
              <a:lnSpc>
                <a:spcPct val="100000"/>
              </a:lnSpc>
              <a:spcBef>
                <a:spcPts val="100"/>
              </a:spcBef>
            </a:pPr>
            <a:r>
              <a:rPr spc="-10" dirty="0">
                <a:latin typeface="Carlito"/>
                <a:cs typeface="Carlito"/>
              </a:rPr>
              <a:t>Logical </a:t>
            </a:r>
            <a:r>
              <a:rPr dirty="0">
                <a:latin typeface="Carlito"/>
                <a:cs typeface="Carlito"/>
              </a:rPr>
              <a:t>Design </a:t>
            </a:r>
            <a:r>
              <a:rPr spc="5" dirty="0">
                <a:latin typeface="Carlito"/>
                <a:cs typeface="Carlito"/>
              </a:rPr>
              <a:t>of</a:t>
            </a:r>
            <a:r>
              <a:rPr spc="-50" dirty="0">
                <a:latin typeface="Carlito"/>
                <a:cs typeface="Carlito"/>
              </a:rPr>
              <a:t> </a:t>
            </a:r>
            <a:r>
              <a:rPr dirty="0">
                <a:latin typeface="Carlito"/>
                <a:cs typeface="Carlito"/>
              </a:rPr>
              <a:t>IoT</a:t>
            </a:r>
          </a:p>
        </p:txBody>
      </p:sp>
      <p:sp>
        <p:nvSpPr>
          <p:cNvPr id="3" name="object 3"/>
          <p:cNvSpPr txBox="1"/>
          <p:nvPr/>
        </p:nvSpPr>
        <p:spPr>
          <a:xfrm>
            <a:off x="545693" y="1304417"/>
            <a:ext cx="10756265" cy="3716654"/>
          </a:xfrm>
          <a:prstGeom prst="rect">
            <a:avLst/>
          </a:prstGeom>
        </p:spPr>
        <p:txBody>
          <a:bodyPr vert="horz" wrap="square" lIns="0" tIns="140970" rIns="0" bIns="0" rtlCol="0">
            <a:spAutoFit/>
          </a:bodyPr>
          <a:lstStyle/>
          <a:p>
            <a:pPr marL="241300" indent="-228600">
              <a:lnSpc>
                <a:spcPct val="100000"/>
              </a:lnSpc>
              <a:spcBef>
                <a:spcPts val="1110"/>
              </a:spcBef>
              <a:buFont typeface="Arial"/>
              <a:buChar char="•"/>
              <a:tabLst>
                <a:tab pos="241300" algn="l"/>
              </a:tabLst>
            </a:pPr>
            <a:r>
              <a:rPr sz="2400" spc="-5" dirty="0">
                <a:latin typeface="Carlito"/>
                <a:cs typeface="Carlito"/>
              </a:rPr>
              <a:t>Device </a:t>
            </a:r>
            <a:r>
              <a:rPr sz="2400" dirty="0">
                <a:latin typeface="Carlito"/>
                <a:cs typeface="Carlito"/>
              </a:rPr>
              <a:t>: </a:t>
            </a:r>
            <a:r>
              <a:rPr sz="2400" spc="-5" dirty="0">
                <a:latin typeface="Carlito"/>
                <a:cs typeface="Carlito"/>
              </a:rPr>
              <a:t>Devices such </a:t>
            </a:r>
            <a:r>
              <a:rPr sz="2400" dirty="0">
                <a:latin typeface="Carlito"/>
                <a:cs typeface="Carlito"/>
              </a:rPr>
              <a:t>as </a:t>
            </a:r>
            <a:r>
              <a:rPr sz="2400" spc="-5" dirty="0">
                <a:latin typeface="Carlito"/>
                <a:cs typeface="Carlito"/>
              </a:rPr>
              <a:t>sensing, actuation, monitoring </a:t>
            </a:r>
            <a:r>
              <a:rPr sz="2400" dirty="0">
                <a:latin typeface="Carlito"/>
                <a:cs typeface="Carlito"/>
              </a:rPr>
              <a:t>and </a:t>
            </a:r>
            <a:r>
              <a:rPr sz="2400" spc="-15" dirty="0">
                <a:latin typeface="Carlito"/>
                <a:cs typeface="Carlito"/>
              </a:rPr>
              <a:t>control</a:t>
            </a:r>
            <a:r>
              <a:rPr sz="2400" spc="-55" dirty="0">
                <a:latin typeface="Carlito"/>
                <a:cs typeface="Carlito"/>
              </a:rPr>
              <a:t> </a:t>
            </a:r>
            <a:r>
              <a:rPr sz="2400" spc="-5" dirty="0">
                <a:latin typeface="Carlito"/>
                <a:cs typeface="Carlito"/>
              </a:rPr>
              <a:t>functions.</a:t>
            </a:r>
            <a:endParaRPr sz="2400">
              <a:latin typeface="Carlito"/>
              <a:cs typeface="Carlito"/>
            </a:endParaRPr>
          </a:p>
          <a:p>
            <a:pPr marL="241300" indent="-228600">
              <a:lnSpc>
                <a:spcPct val="100000"/>
              </a:lnSpc>
              <a:spcBef>
                <a:spcPts val="1010"/>
              </a:spcBef>
              <a:buFont typeface="Arial"/>
              <a:buChar char="•"/>
              <a:tabLst>
                <a:tab pos="241300" algn="l"/>
              </a:tabLst>
            </a:pPr>
            <a:r>
              <a:rPr sz="2400" spc="-10" dirty="0">
                <a:latin typeface="Carlito"/>
                <a:cs typeface="Carlito"/>
              </a:rPr>
              <a:t>Communication </a:t>
            </a:r>
            <a:r>
              <a:rPr sz="2400" dirty="0">
                <a:latin typeface="Carlito"/>
                <a:cs typeface="Carlito"/>
              </a:rPr>
              <a:t>: </a:t>
            </a:r>
            <a:r>
              <a:rPr sz="2400" spc="-5" dirty="0">
                <a:latin typeface="Carlito"/>
                <a:cs typeface="Carlito"/>
              </a:rPr>
              <a:t>IoT</a:t>
            </a:r>
            <a:r>
              <a:rPr sz="2400" spc="-30" dirty="0">
                <a:latin typeface="Carlito"/>
                <a:cs typeface="Carlito"/>
              </a:rPr>
              <a:t> </a:t>
            </a:r>
            <a:r>
              <a:rPr sz="2400" spc="-15" dirty="0">
                <a:latin typeface="Carlito"/>
                <a:cs typeface="Carlito"/>
              </a:rPr>
              <a:t>Protocols</a:t>
            </a:r>
            <a:endParaRPr sz="2400">
              <a:latin typeface="Carlito"/>
              <a:cs typeface="Carlito"/>
            </a:endParaRPr>
          </a:p>
          <a:p>
            <a:pPr marL="241300" marR="5080" indent="-228600">
              <a:lnSpc>
                <a:spcPct val="100000"/>
              </a:lnSpc>
              <a:spcBef>
                <a:spcPts val="994"/>
              </a:spcBef>
              <a:buFont typeface="Arial"/>
              <a:buChar char="•"/>
              <a:tabLst>
                <a:tab pos="241300" algn="l"/>
              </a:tabLst>
            </a:pPr>
            <a:r>
              <a:rPr sz="2400" dirty="0">
                <a:latin typeface="Carlito"/>
                <a:cs typeface="Carlito"/>
              </a:rPr>
              <a:t>Services </a:t>
            </a:r>
            <a:r>
              <a:rPr sz="2400" spc="-25" dirty="0">
                <a:latin typeface="Carlito"/>
                <a:cs typeface="Carlito"/>
              </a:rPr>
              <a:t>like </a:t>
            </a:r>
            <a:r>
              <a:rPr sz="2400" spc="-5" dirty="0">
                <a:latin typeface="Carlito"/>
                <a:cs typeface="Carlito"/>
              </a:rPr>
              <a:t>device monitoring, device </a:t>
            </a:r>
            <a:r>
              <a:rPr sz="2400" spc="-20" dirty="0">
                <a:latin typeface="Carlito"/>
                <a:cs typeface="Carlito"/>
              </a:rPr>
              <a:t>control </a:t>
            </a:r>
            <a:r>
              <a:rPr sz="2400" dirty="0">
                <a:latin typeface="Carlito"/>
                <a:cs typeface="Carlito"/>
              </a:rPr>
              <a:t>services, </a:t>
            </a:r>
            <a:r>
              <a:rPr sz="2400" spc="-20" dirty="0">
                <a:latin typeface="Carlito"/>
                <a:cs typeface="Carlito"/>
              </a:rPr>
              <a:t>data </a:t>
            </a:r>
            <a:r>
              <a:rPr sz="2400" spc="-5" dirty="0">
                <a:latin typeface="Carlito"/>
                <a:cs typeface="Carlito"/>
              </a:rPr>
              <a:t>publishing </a:t>
            </a:r>
            <a:r>
              <a:rPr sz="2400" dirty="0">
                <a:latin typeface="Carlito"/>
                <a:cs typeface="Carlito"/>
              </a:rPr>
              <a:t>services </a:t>
            </a:r>
            <a:r>
              <a:rPr sz="2400" spc="-5" dirty="0">
                <a:latin typeface="Carlito"/>
                <a:cs typeface="Carlito"/>
              </a:rPr>
              <a:t>and  device</a:t>
            </a:r>
            <a:r>
              <a:rPr sz="2400" dirty="0">
                <a:latin typeface="Carlito"/>
                <a:cs typeface="Carlito"/>
              </a:rPr>
              <a:t> </a:t>
            </a:r>
            <a:r>
              <a:rPr sz="2400" spc="-10" dirty="0">
                <a:latin typeface="Carlito"/>
                <a:cs typeface="Carlito"/>
              </a:rPr>
              <a:t>discovery</a:t>
            </a:r>
            <a:endParaRPr sz="2400">
              <a:latin typeface="Carlito"/>
              <a:cs typeface="Carlito"/>
            </a:endParaRPr>
          </a:p>
          <a:p>
            <a:pPr marL="241300" indent="-228600">
              <a:lnSpc>
                <a:spcPct val="100000"/>
              </a:lnSpc>
              <a:spcBef>
                <a:spcPts val="1000"/>
              </a:spcBef>
              <a:buFont typeface="Arial"/>
              <a:buChar char="•"/>
              <a:tabLst>
                <a:tab pos="241300" algn="l"/>
              </a:tabLst>
            </a:pPr>
            <a:r>
              <a:rPr sz="2400" spc="-5" dirty="0">
                <a:latin typeface="Carlito"/>
                <a:cs typeface="Carlito"/>
              </a:rPr>
              <a:t>Management </a:t>
            </a:r>
            <a:r>
              <a:rPr sz="2400" dirty="0">
                <a:latin typeface="Carlito"/>
                <a:cs typeface="Carlito"/>
              </a:rPr>
              <a:t>: </a:t>
            </a:r>
            <a:r>
              <a:rPr sz="2400" spc="-5" dirty="0">
                <a:latin typeface="Carlito"/>
                <a:cs typeface="Carlito"/>
              </a:rPr>
              <a:t>Functions </a:t>
            </a:r>
            <a:r>
              <a:rPr sz="2400" spc="-15" dirty="0">
                <a:latin typeface="Carlito"/>
                <a:cs typeface="Carlito"/>
              </a:rPr>
              <a:t>to </a:t>
            </a:r>
            <a:r>
              <a:rPr sz="2400" spc="-10" dirty="0">
                <a:latin typeface="Carlito"/>
                <a:cs typeface="Carlito"/>
              </a:rPr>
              <a:t>govern </a:t>
            </a:r>
            <a:r>
              <a:rPr sz="2400" spc="-5" dirty="0">
                <a:latin typeface="Carlito"/>
                <a:cs typeface="Carlito"/>
              </a:rPr>
              <a:t>the</a:t>
            </a:r>
            <a:r>
              <a:rPr sz="2400" spc="-30" dirty="0">
                <a:latin typeface="Carlito"/>
                <a:cs typeface="Carlito"/>
              </a:rPr>
              <a:t> </a:t>
            </a:r>
            <a:r>
              <a:rPr sz="2400" spc="-25" dirty="0">
                <a:latin typeface="Carlito"/>
                <a:cs typeface="Carlito"/>
              </a:rPr>
              <a:t>system</a:t>
            </a:r>
            <a:endParaRPr sz="2400">
              <a:latin typeface="Carlito"/>
              <a:cs typeface="Carlito"/>
            </a:endParaRPr>
          </a:p>
          <a:p>
            <a:pPr marL="241300" marR="6350" indent="-228600">
              <a:lnSpc>
                <a:spcPct val="100000"/>
              </a:lnSpc>
              <a:spcBef>
                <a:spcPts val="1005"/>
              </a:spcBef>
              <a:buFont typeface="Arial"/>
              <a:buChar char="•"/>
              <a:tabLst>
                <a:tab pos="241300" algn="l"/>
              </a:tabLst>
            </a:pPr>
            <a:r>
              <a:rPr sz="2400" spc="-5" dirty="0">
                <a:latin typeface="Carlito"/>
                <a:cs typeface="Carlito"/>
              </a:rPr>
              <a:t>Security </a:t>
            </a:r>
            <a:r>
              <a:rPr sz="2400" dirty="0">
                <a:latin typeface="Carlito"/>
                <a:cs typeface="Carlito"/>
              </a:rPr>
              <a:t>: </a:t>
            </a:r>
            <a:r>
              <a:rPr sz="2400" spc="-10" dirty="0">
                <a:latin typeface="Carlito"/>
                <a:cs typeface="Carlito"/>
              </a:rPr>
              <a:t>Functions </a:t>
            </a:r>
            <a:r>
              <a:rPr sz="2400" dirty="0">
                <a:latin typeface="Carlito"/>
                <a:cs typeface="Carlito"/>
              </a:rPr>
              <a:t>as </a:t>
            </a:r>
            <a:r>
              <a:rPr sz="2400" spc="-10" dirty="0">
                <a:latin typeface="Carlito"/>
                <a:cs typeface="Carlito"/>
              </a:rPr>
              <a:t>authentication, </a:t>
            </a:r>
            <a:r>
              <a:rPr sz="2400" spc="-5" dirty="0">
                <a:latin typeface="Carlito"/>
                <a:cs typeface="Carlito"/>
              </a:rPr>
              <a:t>authorization, </a:t>
            </a:r>
            <a:r>
              <a:rPr sz="2400" spc="-10" dirty="0">
                <a:latin typeface="Carlito"/>
                <a:cs typeface="Carlito"/>
              </a:rPr>
              <a:t>message </a:t>
            </a:r>
            <a:r>
              <a:rPr sz="2400" dirty="0">
                <a:latin typeface="Carlito"/>
                <a:cs typeface="Carlito"/>
              </a:rPr>
              <a:t>and </a:t>
            </a:r>
            <a:r>
              <a:rPr sz="2400" spc="-15" dirty="0">
                <a:latin typeface="Carlito"/>
                <a:cs typeface="Carlito"/>
              </a:rPr>
              <a:t>content </a:t>
            </a:r>
            <a:r>
              <a:rPr sz="2400" spc="-25" dirty="0">
                <a:latin typeface="Carlito"/>
                <a:cs typeface="Carlito"/>
              </a:rPr>
              <a:t>integrity,  </a:t>
            </a:r>
            <a:r>
              <a:rPr sz="2400" dirty="0">
                <a:latin typeface="Carlito"/>
                <a:cs typeface="Carlito"/>
              </a:rPr>
              <a:t>and </a:t>
            </a:r>
            <a:r>
              <a:rPr sz="2400" spc="-15" dirty="0">
                <a:latin typeface="Carlito"/>
                <a:cs typeface="Carlito"/>
              </a:rPr>
              <a:t>data</a:t>
            </a:r>
            <a:r>
              <a:rPr sz="2400" spc="-25" dirty="0">
                <a:latin typeface="Carlito"/>
                <a:cs typeface="Carlito"/>
              </a:rPr>
              <a:t> </a:t>
            </a:r>
            <a:r>
              <a:rPr sz="2400" spc="-5" dirty="0">
                <a:latin typeface="Carlito"/>
                <a:cs typeface="Carlito"/>
              </a:rPr>
              <a:t>security</a:t>
            </a:r>
            <a:endParaRPr sz="2400">
              <a:latin typeface="Carlito"/>
              <a:cs typeface="Carlito"/>
            </a:endParaRPr>
          </a:p>
          <a:p>
            <a:pPr marL="241300" indent="-228600">
              <a:lnSpc>
                <a:spcPct val="100000"/>
              </a:lnSpc>
              <a:spcBef>
                <a:spcPts val="1000"/>
              </a:spcBef>
              <a:buFont typeface="Arial"/>
              <a:buChar char="•"/>
              <a:tabLst>
                <a:tab pos="241300" algn="l"/>
              </a:tabLst>
            </a:pPr>
            <a:r>
              <a:rPr sz="2400" spc="-5" dirty="0">
                <a:latin typeface="Carlito"/>
                <a:cs typeface="Carlito"/>
              </a:rPr>
              <a:t>Applications</a:t>
            </a:r>
            <a:endParaRPr sz="2400">
              <a:latin typeface="Carlito"/>
              <a:cs typeface="Carlito"/>
            </a:endParaRPr>
          </a:p>
        </p:txBody>
      </p:sp>
      <p:sp>
        <p:nvSpPr>
          <p:cNvPr id="4" name="object 4"/>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3432" y="310641"/>
            <a:ext cx="11148568" cy="696595"/>
          </a:xfrm>
          <a:prstGeom prst="rect">
            <a:avLst/>
          </a:prstGeom>
        </p:spPr>
        <p:txBody>
          <a:bodyPr vert="horz" wrap="square" lIns="0" tIns="12700" rIns="0" bIns="0" rtlCol="0">
            <a:spAutoFit/>
          </a:bodyPr>
          <a:lstStyle/>
          <a:p>
            <a:pPr marL="12700">
              <a:lnSpc>
                <a:spcPct val="100000"/>
              </a:lnSpc>
              <a:spcBef>
                <a:spcPts val="100"/>
              </a:spcBef>
            </a:pPr>
            <a:r>
              <a:rPr spc="-15" dirty="0">
                <a:latin typeface="Carlito"/>
                <a:cs typeface="Carlito"/>
              </a:rPr>
              <a:t>Request–Response </a:t>
            </a:r>
            <a:r>
              <a:rPr spc="-10" dirty="0">
                <a:latin typeface="Carlito"/>
                <a:cs typeface="Carlito"/>
              </a:rPr>
              <a:t>Communication</a:t>
            </a:r>
            <a:r>
              <a:rPr spc="5" dirty="0">
                <a:latin typeface="Carlito"/>
                <a:cs typeface="Carlito"/>
              </a:rPr>
              <a:t> </a:t>
            </a:r>
            <a:r>
              <a:rPr dirty="0">
                <a:latin typeface="Carlito"/>
                <a:cs typeface="Carlito"/>
              </a:rPr>
              <a:t>Model</a:t>
            </a:r>
          </a:p>
        </p:txBody>
      </p:sp>
      <p:sp>
        <p:nvSpPr>
          <p:cNvPr id="3" name="object 3"/>
          <p:cNvSpPr txBox="1"/>
          <p:nvPr/>
        </p:nvSpPr>
        <p:spPr>
          <a:xfrm>
            <a:off x="609600" y="1447800"/>
            <a:ext cx="4495800" cy="4414670"/>
          </a:xfrm>
          <a:prstGeom prst="rect">
            <a:avLst/>
          </a:prstGeom>
        </p:spPr>
        <p:txBody>
          <a:bodyPr vert="horz" wrap="square" lIns="0" tIns="112395" rIns="0" bIns="0" rtlCol="0">
            <a:spAutoFit/>
          </a:bodyPr>
          <a:lstStyle/>
          <a:p>
            <a:pPr marL="241300" marR="5080" indent="-228600" algn="just">
              <a:lnSpc>
                <a:spcPct val="70000"/>
              </a:lnSpc>
              <a:spcBef>
                <a:spcPts val="885"/>
              </a:spcBef>
              <a:buFont typeface="Arial"/>
              <a:buChar char="•"/>
              <a:tabLst>
                <a:tab pos="241300" algn="l"/>
                <a:tab pos="3118485" algn="l"/>
                <a:tab pos="4025265" algn="l"/>
              </a:tabLst>
            </a:pPr>
            <a:r>
              <a:rPr sz="2400" spc="-45" smtClean="0">
                <a:latin typeface="Carlito"/>
                <a:cs typeface="Carlito"/>
              </a:rPr>
              <a:t>R</a:t>
            </a:r>
            <a:r>
              <a:rPr sz="2400" spc="-5" smtClean="0">
                <a:latin typeface="Carlito"/>
                <a:cs typeface="Carlito"/>
              </a:rPr>
              <a:t>eq</a:t>
            </a:r>
            <a:r>
              <a:rPr sz="2400" smtClean="0">
                <a:latin typeface="Carlito"/>
                <a:cs typeface="Carlito"/>
              </a:rPr>
              <a:t>u</a:t>
            </a:r>
            <a:r>
              <a:rPr sz="2400" spc="-5" smtClean="0">
                <a:latin typeface="Carlito"/>
                <a:cs typeface="Carlito"/>
              </a:rPr>
              <a:t>e</a:t>
            </a:r>
            <a:r>
              <a:rPr sz="2400" spc="-25" smtClean="0">
                <a:latin typeface="Carlito"/>
                <a:cs typeface="Carlito"/>
              </a:rPr>
              <a:t>s</a:t>
            </a:r>
            <a:r>
              <a:rPr sz="2400" spc="-5" smtClean="0">
                <a:latin typeface="Carlito"/>
                <a:cs typeface="Carlito"/>
              </a:rPr>
              <a:t>t</a:t>
            </a:r>
            <a:r>
              <a:rPr sz="2400" spc="5" smtClean="0">
                <a:latin typeface="Carlito"/>
                <a:cs typeface="Carlito"/>
              </a:rPr>
              <a:t>–</a:t>
            </a:r>
            <a:r>
              <a:rPr sz="2400" spc="-45" smtClean="0">
                <a:latin typeface="Carlito"/>
                <a:cs typeface="Carlito"/>
              </a:rPr>
              <a:t>R</a:t>
            </a:r>
            <a:r>
              <a:rPr sz="2400" spc="-5" smtClean="0">
                <a:latin typeface="Carlito"/>
                <a:cs typeface="Carlito"/>
              </a:rPr>
              <a:t>e</a:t>
            </a:r>
            <a:r>
              <a:rPr sz="2400" spc="5" smtClean="0">
                <a:latin typeface="Carlito"/>
                <a:cs typeface="Carlito"/>
              </a:rPr>
              <a:t>s</a:t>
            </a:r>
            <a:r>
              <a:rPr sz="2400" spc="-10" smtClean="0">
                <a:latin typeface="Carlito"/>
                <a:cs typeface="Carlito"/>
              </a:rPr>
              <a:t>pon</a:t>
            </a:r>
            <a:r>
              <a:rPr sz="2400" smtClean="0">
                <a:latin typeface="Carlito"/>
                <a:cs typeface="Carlito"/>
              </a:rPr>
              <a:t>s</a:t>
            </a:r>
            <a:r>
              <a:rPr sz="2400" spc="-5" smtClean="0">
                <a:latin typeface="Carlito"/>
                <a:cs typeface="Carlito"/>
              </a:rPr>
              <a:t>e</a:t>
            </a:r>
            <a:r>
              <a:rPr lang="en-US" sz="2400" spc="-5" dirty="0">
                <a:latin typeface="Carlito"/>
                <a:cs typeface="Carlito"/>
              </a:rPr>
              <a:t> </a:t>
            </a:r>
            <a:r>
              <a:rPr sz="2400" spc="-5" smtClean="0">
                <a:latin typeface="Carlito"/>
                <a:cs typeface="Carlito"/>
              </a:rPr>
              <a:t>is</a:t>
            </a:r>
            <a:r>
              <a:rPr sz="2400" dirty="0">
                <a:latin typeface="Carlito"/>
                <a:cs typeface="Carlito"/>
              </a:rPr>
              <a:t>	</a:t>
            </a:r>
            <a:r>
              <a:rPr sz="2400" spc="-5" dirty="0">
                <a:latin typeface="Carlito"/>
                <a:cs typeface="Carlito"/>
              </a:rPr>
              <a:t>a  </a:t>
            </a:r>
            <a:r>
              <a:rPr sz="2400" spc="-10" dirty="0">
                <a:latin typeface="Carlito"/>
                <a:cs typeface="Carlito"/>
              </a:rPr>
              <a:t>communication </a:t>
            </a:r>
            <a:r>
              <a:rPr sz="2400" dirty="0">
                <a:latin typeface="Carlito"/>
                <a:cs typeface="Carlito"/>
              </a:rPr>
              <a:t>model in </a:t>
            </a:r>
            <a:r>
              <a:rPr sz="2400" spc="-5" dirty="0">
                <a:latin typeface="Carlito"/>
                <a:cs typeface="Carlito"/>
              </a:rPr>
              <a:t>which  the </a:t>
            </a:r>
            <a:r>
              <a:rPr sz="2400" spc="-10" dirty="0">
                <a:latin typeface="Carlito"/>
                <a:cs typeface="Carlito"/>
              </a:rPr>
              <a:t>client </a:t>
            </a:r>
            <a:r>
              <a:rPr sz="2400" spc="-5" dirty="0">
                <a:latin typeface="Carlito"/>
                <a:cs typeface="Carlito"/>
              </a:rPr>
              <a:t>sends </a:t>
            </a:r>
            <a:r>
              <a:rPr sz="2400" spc="-10" dirty="0">
                <a:latin typeface="Carlito"/>
                <a:cs typeface="Carlito"/>
              </a:rPr>
              <a:t>requests </a:t>
            </a:r>
            <a:r>
              <a:rPr sz="2400" spc="-20" dirty="0">
                <a:latin typeface="Carlito"/>
                <a:cs typeface="Carlito"/>
              </a:rPr>
              <a:t>to </a:t>
            </a:r>
            <a:r>
              <a:rPr sz="2400" spc="-5" dirty="0">
                <a:latin typeface="Carlito"/>
                <a:cs typeface="Carlito"/>
              </a:rPr>
              <a:t>the  server and </a:t>
            </a:r>
            <a:r>
              <a:rPr sz="2400" spc="-10" dirty="0">
                <a:latin typeface="Carlito"/>
                <a:cs typeface="Carlito"/>
              </a:rPr>
              <a:t>the </a:t>
            </a:r>
            <a:r>
              <a:rPr sz="2400" spc="-5" dirty="0">
                <a:latin typeface="Carlito"/>
                <a:cs typeface="Carlito"/>
              </a:rPr>
              <a:t>server </a:t>
            </a:r>
            <a:r>
              <a:rPr sz="2400" spc="-10" dirty="0">
                <a:latin typeface="Carlito"/>
                <a:cs typeface="Carlito"/>
              </a:rPr>
              <a:t>responds </a:t>
            </a:r>
            <a:r>
              <a:rPr sz="2400" spc="-35" dirty="0">
                <a:latin typeface="Carlito"/>
                <a:cs typeface="Carlito"/>
              </a:rPr>
              <a:t>to  </a:t>
            </a:r>
            <a:r>
              <a:rPr sz="2400" spc="-5" dirty="0">
                <a:latin typeface="Carlito"/>
                <a:cs typeface="Carlito"/>
              </a:rPr>
              <a:t>the</a:t>
            </a:r>
            <a:r>
              <a:rPr sz="2400" spc="5" dirty="0">
                <a:latin typeface="Carlito"/>
                <a:cs typeface="Carlito"/>
              </a:rPr>
              <a:t> </a:t>
            </a:r>
            <a:r>
              <a:rPr sz="2400" spc="-10">
                <a:latin typeface="Carlito"/>
                <a:cs typeface="Carlito"/>
              </a:rPr>
              <a:t>requests</a:t>
            </a:r>
            <a:r>
              <a:rPr sz="2400" spc="-10" smtClean="0">
                <a:latin typeface="Carlito"/>
                <a:cs typeface="Carlito"/>
              </a:rPr>
              <a:t>.</a:t>
            </a:r>
            <a:endParaRPr lang="en-US" sz="2400" spc="-10" dirty="0" smtClean="0">
              <a:latin typeface="Carlito"/>
              <a:cs typeface="Carlito"/>
            </a:endParaRPr>
          </a:p>
          <a:p>
            <a:pPr marL="241300" marR="5080" indent="-228600" algn="just">
              <a:lnSpc>
                <a:spcPct val="70000"/>
              </a:lnSpc>
              <a:spcBef>
                <a:spcPts val="885"/>
              </a:spcBef>
              <a:buFont typeface="Arial"/>
              <a:buChar char="•"/>
              <a:tabLst>
                <a:tab pos="241300" algn="l"/>
                <a:tab pos="3118485" algn="l"/>
                <a:tab pos="4025265" algn="l"/>
              </a:tabLst>
            </a:pPr>
            <a:endParaRPr sz="3200">
              <a:latin typeface="Carlito"/>
              <a:cs typeface="Carlito"/>
            </a:endParaRPr>
          </a:p>
          <a:p>
            <a:pPr marL="241300" marR="5080" indent="-228600" algn="just">
              <a:lnSpc>
                <a:spcPct val="70000"/>
              </a:lnSpc>
              <a:buFont typeface="Arial"/>
              <a:buChar char="•"/>
              <a:tabLst>
                <a:tab pos="241300" algn="l"/>
                <a:tab pos="3173095" algn="l"/>
              </a:tabLst>
            </a:pPr>
            <a:r>
              <a:rPr sz="2400" spc="-5" dirty="0">
                <a:latin typeface="Carlito"/>
                <a:cs typeface="Carlito"/>
              </a:rPr>
              <a:t>When the server </a:t>
            </a:r>
            <a:r>
              <a:rPr sz="2400" spc="-10" dirty="0">
                <a:latin typeface="Carlito"/>
                <a:cs typeface="Carlito"/>
              </a:rPr>
              <a:t>receives </a:t>
            </a:r>
            <a:r>
              <a:rPr sz="2400" spc="-5" dirty="0">
                <a:latin typeface="Carlito"/>
                <a:cs typeface="Carlito"/>
              </a:rPr>
              <a:t>a  </a:t>
            </a:r>
            <a:r>
              <a:rPr sz="2400" spc="-10" dirty="0">
                <a:latin typeface="Carlito"/>
                <a:cs typeface="Carlito"/>
              </a:rPr>
              <a:t>request, </a:t>
            </a:r>
            <a:r>
              <a:rPr sz="2400" spc="-5" dirty="0">
                <a:latin typeface="Carlito"/>
                <a:cs typeface="Carlito"/>
              </a:rPr>
              <a:t>it decides </a:t>
            </a:r>
            <a:r>
              <a:rPr sz="2400" spc="-10" dirty="0">
                <a:latin typeface="Carlito"/>
                <a:cs typeface="Carlito"/>
              </a:rPr>
              <a:t>how </a:t>
            </a:r>
            <a:r>
              <a:rPr sz="2400" spc="-35" dirty="0">
                <a:latin typeface="Carlito"/>
                <a:cs typeface="Carlito"/>
              </a:rPr>
              <a:t>to  </a:t>
            </a:r>
            <a:r>
              <a:rPr sz="2400" spc="-10" dirty="0">
                <a:latin typeface="Carlito"/>
                <a:cs typeface="Carlito"/>
              </a:rPr>
              <a:t>respond, </a:t>
            </a:r>
            <a:r>
              <a:rPr sz="2400" spc="-20" dirty="0">
                <a:latin typeface="Carlito"/>
                <a:cs typeface="Carlito"/>
              </a:rPr>
              <a:t>fetches </a:t>
            </a:r>
            <a:r>
              <a:rPr sz="2400" spc="-5" dirty="0">
                <a:latin typeface="Carlito"/>
                <a:cs typeface="Carlito"/>
              </a:rPr>
              <a:t>the </a:t>
            </a:r>
            <a:r>
              <a:rPr sz="2400" spc="-15" dirty="0">
                <a:latin typeface="Carlito"/>
                <a:cs typeface="Carlito"/>
              </a:rPr>
              <a:t>data</a:t>
            </a:r>
            <a:r>
              <a:rPr sz="2400" spc="-15">
                <a:latin typeface="Carlito"/>
                <a:cs typeface="Carlito"/>
              </a:rPr>
              <a:t>,  </a:t>
            </a:r>
            <a:r>
              <a:rPr sz="2400" spc="-30" smtClean="0">
                <a:latin typeface="Carlito"/>
                <a:cs typeface="Carlito"/>
              </a:rPr>
              <a:t>r</a:t>
            </a:r>
            <a:r>
              <a:rPr sz="2400" spc="-20" smtClean="0">
                <a:latin typeface="Carlito"/>
                <a:cs typeface="Carlito"/>
              </a:rPr>
              <a:t>e</a:t>
            </a:r>
            <a:r>
              <a:rPr sz="2400" spc="-5" smtClean="0">
                <a:latin typeface="Carlito"/>
                <a:cs typeface="Carlito"/>
              </a:rPr>
              <a:t>tri</a:t>
            </a:r>
            <a:r>
              <a:rPr sz="2400" spc="-25" smtClean="0">
                <a:latin typeface="Carlito"/>
                <a:cs typeface="Carlito"/>
              </a:rPr>
              <a:t>ev</a:t>
            </a:r>
            <a:r>
              <a:rPr sz="2400" spc="-5" smtClean="0">
                <a:latin typeface="Carlito"/>
                <a:cs typeface="Carlito"/>
              </a:rPr>
              <a:t>es</a:t>
            </a:r>
            <a:r>
              <a:rPr lang="en-US" sz="2400" spc="-5" dirty="0" smtClean="0">
                <a:latin typeface="Carlito"/>
                <a:cs typeface="Carlito"/>
              </a:rPr>
              <a:t> </a:t>
            </a:r>
            <a:r>
              <a:rPr sz="2400" spc="-30" smtClean="0">
                <a:latin typeface="Carlito"/>
                <a:cs typeface="Carlito"/>
              </a:rPr>
              <a:t>r</a:t>
            </a:r>
            <a:r>
              <a:rPr sz="2400" spc="-5" smtClean="0">
                <a:latin typeface="Carlito"/>
                <a:cs typeface="Carlito"/>
              </a:rPr>
              <a:t>es</a:t>
            </a:r>
            <a:r>
              <a:rPr sz="2400" smtClean="0">
                <a:latin typeface="Carlito"/>
                <a:cs typeface="Carlito"/>
              </a:rPr>
              <a:t>o</a:t>
            </a:r>
            <a:r>
              <a:rPr sz="2400" spc="-10" smtClean="0">
                <a:latin typeface="Carlito"/>
                <a:cs typeface="Carlito"/>
              </a:rPr>
              <a:t>u</a:t>
            </a:r>
            <a:r>
              <a:rPr sz="2400" spc="-45" smtClean="0">
                <a:latin typeface="Carlito"/>
                <a:cs typeface="Carlito"/>
              </a:rPr>
              <a:t>r</a:t>
            </a:r>
            <a:r>
              <a:rPr sz="2400" spc="-5" smtClean="0">
                <a:latin typeface="Carlito"/>
                <a:cs typeface="Carlito"/>
              </a:rPr>
              <a:t>ce  </a:t>
            </a:r>
            <a:r>
              <a:rPr sz="2400" spc="-10" dirty="0">
                <a:latin typeface="Carlito"/>
                <a:cs typeface="Carlito"/>
              </a:rPr>
              <a:t>representations, </a:t>
            </a:r>
            <a:r>
              <a:rPr sz="2400" spc="-15" dirty="0">
                <a:latin typeface="Carlito"/>
                <a:cs typeface="Carlito"/>
              </a:rPr>
              <a:t>prepares </a:t>
            </a:r>
            <a:r>
              <a:rPr sz="2400" spc="-5" dirty="0">
                <a:latin typeface="Carlito"/>
                <a:cs typeface="Carlito"/>
              </a:rPr>
              <a:t>the  </a:t>
            </a:r>
            <a:r>
              <a:rPr sz="2400" spc="-10" dirty="0">
                <a:latin typeface="Carlito"/>
                <a:cs typeface="Carlito"/>
              </a:rPr>
              <a:t>response </a:t>
            </a:r>
            <a:r>
              <a:rPr sz="2400" spc="-5" dirty="0">
                <a:latin typeface="Carlito"/>
                <a:cs typeface="Carlito"/>
              </a:rPr>
              <a:t>and then sends the  </a:t>
            </a:r>
            <a:r>
              <a:rPr sz="2400" spc="-10" dirty="0">
                <a:latin typeface="Carlito"/>
                <a:cs typeface="Carlito"/>
              </a:rPr>
              <a:t>response </a:t>
            </a:r>
            <a:r>
              <a:rPr sz="2400" spc="-20" dirty="0">
                <a:latin typeface="Carlito"/>
                <a:cs typeface="Carlito"/>
              </a:rPr>
              <a:t>to </a:t>
            </a:r>
            <a:r>
              <a:rPr sz="2400" spc="-5" dirty="0">
                <a:latin typeface="Carlito"/>
                <a:cs typeface="Carlito"/>
              </a:rPr>
              <a:t>the</a:t>
            </a:r>
            <a:r>
              <a:rPr sz="2400" spc="40" dirty="0">
                <a:latin typeface="Carlito"/>
                <a:cs typeface="Carlito"/>
              </a:rPr>
              <a:t> </a:t>
            </a:r>
            <a:r>
              <a:rPr sz="2400" spc="-10" dirty="0">
                <a:latin typeface="Carlito"/>
                <a:cs typeface="Carlito"/>
              </a:rPr>
              <a:t>client.</a:t>
            </a:r>
            <a:endParaRPr sz="2400">
              <a:latin typeface="Carlito"/>
              <a:cs typeface="Carlito"/>
            </a:endParaRPr>
          </a:p>
          <a:p>
            <a:pPr marL="241300" indent="-228600">
              <a:lnSpc>
                <a:spcPct val="100000"/>
              </a:lnSpc>
              <a:spcBef>
                <a:spcPts val="5"/>
              </a:spcBef>
              <a:buFont typeface="Arial"/>
              <a:buChar char="•"/>
              <a:tabLst>
                <a:tab pos="240665" algn="l"/>
                <a:tab pos="241300" algn="l"/>
              </a:tabLst>
            </a:pPr>
            <a:r>
              <a:rPr sz="2400" spc="-15" smtClean="0">
                <a:latin typeface="Carlito"/>
                <a:cs typeface="Carlito"/>
              </a:rPr>
              <a:t>Stateless </a:t>
            </a:r>
            <a:r>
              <a:rPr sz="2400" spc="-10" dirty="0">
                <a:latin typeface="Carlito"/>
                <a:cs typeface="Carlito"/>
              </a:rPr>
              <a:t>communication</a:t>
            </a:r>
            <a:r>
              <a:rPr sz="2400" spc="55" dirty="0">
                <a:latin typeface="Carlito"/>
                <a:cs typeface="Carlito"/>
              </a:rPr>
              <a:t> </a:t>
            </a:r>
            <a:r>
              <a:rPr sz="2400" spc="-5" dirty="0">
                <a:latin typeface="Carlito"/>
                <a:cs typeface="Carlito"/>
              </a:rPr>
              <a:t>model</a:t>
            </a:r>
            <a:endParaRPr sz="2400">
              <a:latin typeface="Carlito"/>
              <a:cs typeface="Carlito"/>
            </a:endParaRPr>
          </a:p>
        </p:txBody>
      </p:sp>
      <p:grpSp>
        <p:nvGrpSpPr>
          <p:cNvPr id="4" name="object 4"/>
          <p:cNvGrpSpPr/>
          <p:nvPr/>
        </p:nvGrpSpPr>
        <p:grpSpPr>
          <a:xfrm>
            <a:off x="0" y="0"/>
            <a:ext cx="11837035" cy="6858000"/>
            <a:chOff x="0" y="0"/>
            <a:chExt cx="11837035" cy="6858000"/>
          </a:xfrm>
        </p:grpSpPr>
        <p:sp>
          <p:nvSpPr>
            <p:cNvPr id="5" name="object 5"/>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6" name="object 6"/>
            <p:cNvSpPr/>
            <p:nvPr/>
          </p:nvSpPr>
          <p:spPr>
            <a:xfrm>
              <a:off x="5303529" y="2189156"/>
              <a:ext cx="6532992" cy="2425015"/>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3432" y="310641"/>
            <a:ext cx="10767568" cy="696595"/>
          </a:xfrm>
          <a:prstGeom prst="rect">
            <a:avLst/>
          </a:prstGeom>
        </p:spPr>
        <p:txBody>
          <a:bodyPr vert="horz" wrap="square" lIns="0" tIns="12700" rIns="0" bIns="0" rtlCol="0">
            <a:spAutoFit/>
          </a:bodyPr>
          <a:lstStyle/>
          <a:p>
            <a:pPr marL="12700">
              <a:lnSpc>
                <a:spcPct val="100000"/>
              </a:lnSpc>
              <a:spcBef>
                <a:spcPts val="100"/>
              </a:spcBef>
            </a:pPr>
            <a:r>
              <a:rPr spc="-5" dirty="0">
                <a:latin typeface="Carlito"/>
                <a:cs typeface="Carlito"/>
              </a:rPr>
              <a:t>Publish–Subscribe </a:t>
            </a:r>
            <a:r>
              <a:rPr spc="-10" dirty="0">
                <a:latin typeface="Carlito"/>
                <a:cs typeface="Carlito"/>
              </a:rPr>
              <a:t>Communication</a:t>
            </a:r>
            <a:r>
              <a:rPr dirty="0">
                <a:latin typeface="Carlito"/>
                <a:cs typeface="Carlito"/>
              </a:rPr>
              <a:t> Model</a:t>
            </a:r>
          </a:p>
        </p:txBody>
      </p:sp>
      <p:sp>
        <p:nvSpPr>
          <p:cNvPr id="3" name="object 3"/>
          <p:cNvSpPr txBox="1"/>
          <p:nvPr/>
        </p:nvSpPr>
        <p:spPr>
          <a:xfrm>
            <a:off x="916939" y="1756917"/>
            <a:ext cx="4174490" cy="4688078"/>
          </a:xfrm>
          <a:prstGeom prst="rect">
            <a:avLst/>
          </a:prstGeom>
        </p:spPr>
        <p:txBody>
          <a:bodyPr vert="horz" wrap="square" lIns="0" tIns="112395" rIns="0" bIns="0" rtlCol="0">
            <a:spAutoFit/>
          </a:bodyPr>
          <a:lstStyle/>
          <a:p>
            <a:pPr marL="241300" marR="6350" indent="-228600" algn="just">
              <a:lnSpc>
                <a:spcPct val="70000"/>
              </a:lnSpc>
              <a:spcBef>
                <a:spcPts val="885"/>
              </a:spcBef>
              <a:buFont typeface="Arial"/>
              <a:buChar char="•"/>
              <a:tabLst>
                <a:tab pos="241300" algn="l"/>
                <a:tab pos="3071495" algn="l"/>
                <a:tab pos="4023995" algn="l"/>
              </a:tabLst>
            </a:pPr>
            <a:r>
              <a:rPr sz="2200" spc="-5" smtClean="0">
                <a:latin typeface="Carlito"/>
                <a:cs typeface="Carlito"/>
              </a:rPr>
              <a:t>Publis</a:t>
            </a:r>
            <a:r>
              <a:rPr sz="2200" spc="-15" smtClean="0">
                <a:latin typeface="Carlito"/>
                <a:cs typeface="Carlito"/>
              </a:rPr>
              <a:t>h</a:t>
            </a:r>
            <a:r>
              <a:rPr sz="2200" spc="-10" smtClean="0">
                <a:latin typeface="Carlito"/>
                <a:cs typeface="Carlito"/>
              </a:rPr>
              <a:t>–Su</a:t>
            </a:r>
            <a:r>
              <a:rPr sz="2200" spc="-20" smtClean="0">
                <a:latin typeface="Carlito"/>
                <a:cs typeface="Carlito"/>
              </a:rPr>
              <a:t>b</a:t>
            </a:r>
            <a:r>
              <a:rPr sz="2200" spc="-10" smtClean="0">
                <a:latin typeface="Carlito"/>
                <a:cs typeface="Carlito"/>
              </a:rPr>
              <a:t>scrib</a:t>
            </a:r>
            <a:r>
              <a:rPr sz="2200" spc="-5" smtClean="0">
                <a:latin typeface="Carlito"/>
                <a:cs typeface="Carlito"/>
              </a:rPr>
              <a:t>e</a:t>
            </a:r>
            <a:r>
              <a:rPr lang="en-US" sz="2200" spc="-5" dirty="0">
                <a:latin typeface="Carlito"/>
                <a:cs typeface="Carlito"/>
              </a:rPr>
              <a:t> </a:t>
            </a:r>
            <a:r>
              <a:rPr sz="2200" spc="-5" smtClean="0">
                <a:latin typeface="Carlito"/>
                <a:cs typeface="Carlito"/>
              </a:rPr>
              <a:t>is</a:t>
            </a:r>
            <a:r>
              <a:rPr sz="2200" smtClean="0">
                <a:latin typeface="Carlito"/>
                <a:cs typeface="Carlito"/>
              </a:rPr>
              <a:t>	</a:t>
            </a:r>
            <a:r>
              <a:rPr lang="en-US" sz="2200" dirty="0" smtClean="0">
                <a:latin typeface="Carlito"/>
                <a:cs typeface="Carlito"/>
              </a:rPr>
              <a:t> </a:t>
            </a:r>
            <a:r>
              <a:rPr sz="2200" spc="-5" smtClean="0">
                <a:latin typeface="Carlito"/>
                <a:cs typeface="Carlito"/>
              </a:rPr>
              <a:t>a  </a:t>
            </a:r>
            <a:r>
              <a:rPr sz="2200" spc="-10" dirty="0">
                <a:latin typeface="Carlito"/>
                <a:cs typeface="Carlito"/>
              </a:rPr>
              <a:t>communication </a:t>
            </a:r>
            <a:r>
              <a:rPr sz="2200" spc="-5" dirty="0">
                <a:latin typeface="Carlito"/>
                <a:cs typeface="Carlito"/>
              </a:rPr>
              <a:t>model  </a:t>
            </a:r>
            <a:r>
              <a:rPr sz="2200" spc="-10" dirty="0">
                <a:latin typeface="Carlito"/>
                <a:cs typeface="Carlito"/>
              </a:rPr>
              <a:t>that  </a:t>
            </a:r>
            <a:r>
              <a:rPr sz="2200" spc="-15" dirty="0">
                <a:latin typeface="Carlito"/>
                <a:cs typeface="Carlito"/>
              </a:rPr>
              <a:t>involves </a:t>
            </a:r>
            <a:r>
              <a:rPr sz="2200" spc="-10" dirty="0">
                <a:latin typeface="Carlito"/>
                <a:cs typeface="Carlito"/>
              </a:rPr>
              <a:t>publishers, </a:t>
            </a:r>
            <a:r>
              <a:rPr sz="2200" spc="-30" dirty="0">
                <a:latin typeface="Carlito"/>
                <a:cs typeface="Carlito"/>
              </a:rPr>
              <a:t>brokers </a:t>
            </a:r>
            <a:r>
              <a:rPr sz="2200" spc="-5" dirty="0">
                <a:latin typeface="Carlito"/>
                <a:cs typeface="Carlito"/>
              </a:rPr>
              <a:t>and  </a:t>
            </a:r>
            <a:r>
              <a:rPr sz="2200" spc="-15" dirty="0">
                <a:latin typeface="Carlito"/>
                <a:cs typeface="Carlito"/>
              </a:rPr>
              <a:t>consumers.</a:t>
            </a:r>
            <a:endParaRPr sz="2200">
              <a:latin typeface="Carlito"/>
              <a:cs typeface="Carlito"/>
            </a:endParaRPr>
          </a:p>
          <a:p>
            <a:pPr marL="241300" marR="5080" indent="-228600" algn="just">
              <a:lnSpc>
                <a:spcPct val="70000"/>
              </a:lnSpc>
              <a:spcBef>
                <a:spcPts val="1000"/>
              </a:spcBef>
              <a:buFont typeface="Arial"/>
              <a:buChar char="•"/>
              <a:tabLst>
                <a:tab pos="241300" algn="l"/>
              </a:tabLst>
            </a:pPr>
            <a:r>
              <a:rPr sz="2200" spc="-10" dirty="0">
                <a:latin typeface="Carlito"/>
                <a:cs typeface="Carlito"/>
              </a:rPr>
              <a:t>Publishers </a:t>
            </a:r>
            <a:r>
              <a:rPr sz="2200" spc="-15" dirty="0">
                <a:latin typeface="Carlito"/>
                <a:cs typeface="Carlito"/>
              </a:rPr>
              <a:t>are </a:t>
            </a:r>
            <a:r>
              <a:rPr sz="2200" spc="-5" dirty="0">
                <a:latin typeface="Carlito"/>
                <a:cs typeface="Carlito"/>
              </a:rPr>
              <a:t>the </a:t>
            </a:r>
            <a:r>
              <a:rPr sz="2200" spc="-10" dirty="0">
                <a:latin typeface="Carlito"/>
                <a:cs typeface="Carlito"/>
              </a:rPr>
              <a:t>source </a:t>
            </a:r>
            <a:r>
              <a:rPr sz="2200" dirty="0">
                <a:latin typeface="Carlito"/>
                <a:cs typeface="Carlito"/>
              </a:rPr>
              <a:t>of </a:t>
            </a:r>
            <a:r>
              <a:rPr sz="2200" spc="-15" dirty="0">
                <a:latin typeface="Carlito"/>
                <a:cs typeface="Carlito"/>
              </a:rPr>
              <a:t>data.  </a:t>
            </a:r>
            <a:r>
              <a:rPr sz="2200" spc="-10" dirty="0">
                <a:latin typeface="Carlito"/>
                <a:cs typeface="Carlito"/>
              </a:rPr>
              <a:t>Publishers send </a:t>
            </a:r>
            <a:r>
              <a:rPr sz="2200" spc="-5" dirty="0">
                <a:latin typeface="Carlito"/>
                <a:cs typeface="Carlito"/>
              </a:rPr>
              <a:t>the </a:t>
            </a:r>
            <a:r>
              <a:rPr sz="2200" spc="-20" dirty="0">
                <a:latin typeface="Carlito"/>
                <a:cs typeface="Carlito"/>
              </a:rPr>
              <a:t>data to </a:t>
            </a:r>
            <a:r>
              <a:rPr sz="2200" spc="-5" dirty="0">
                <a:latin typeface="Carlito"/>
                <a:cs typeface="Carlito"/>
              </a:rPr>
              <a:t>the  </a:t>
            </a:r>
            <a:r>
              <a:rPr sz="2200" spc="-10" dirty="0">
                <a:latin typeface="Carlito"/>
                <a:cs typeface="Carlito"/>
              </a:rPr>
              <a:t>topics </a:t>
            </a:r>
            <a:r>
              <a:rPr sz="2200" spc="-5" dirty="0">
                <a:latin typeface="Carlito"/>
                <a:cs typeface="Carlito"/>
              </a:rPr>
              <a:t>which </a:t>
            </a:r>
            <a:r>
              <a:rPr sz="2200" spc="-10" dirty="0">
                <a:latin typeface="Carlito"/>
                <a:cs typeface="Carlito"/>
              </a:rPr>
              <a:t>are managed by </a:t>
            </a:r>
            <a:r>
              <a:rPr sz="2200" spc="-5" dirty="0">
                <a:latin typeface="Carlito"/>
                <a:cs typeface="Carlito"/>
              </a:rPr>
              <a:t>the  </a:t>
            </a:r>
            <a:r>
              <a:rPr sz="2200" spc="-50" dirty="0">
                <a:latin typeface="Carlito"/>
                <a:cs typeface="Carlito"/>
              </a:rPr>
              <a:t>broker</a:t>
            </a:r>
            <a:r>
              <a:rPr sz="2200" spc="-50">
                <a:latin typeface="Carlito"/>
                <a:cs typeface="Carlito"/>
              </a:rPr>
              <a:t>. </a:t>
            </a:r>
            <a:endParaRPr lang="en-US" sz="2200" spc="-50" dirty="0" smtClean="0">
              <a:latin typeface="Carlito"/>
              <a:cs typeface="Carlito"/>
            </a:endParaRPr>
          </a:p>
          <a:p>
            <a:pPr marL="241300" marR="5080" indent="-228600" algn="just">
              <a:lnSpc>
                <a:spcPct val="70000"/>
              </a:lnSpc>
              <a:spcBef>
                <a:spcPts val="1000"/>
              </a:spcBef>
              <a:buFont typeface="Arial"/>
              <a:buChar char="•"/>
              <a:tabLst>
                <a:tab pos="241300" algn="l"/>
              </a:tabLst>
            </a:pPr>
            <a:r>
              <a:rPr sz="2200" spc="-10" smtClean="0">
                <a:latin typeface="Carlito"/>
                <a:cs typeface="Carlito"/>
              </a:rPr>
              <a:t>Publishers </a:t>
            </a:r>
            <a:r>
              <a:rPr sz="2200" spc="-10" dirty="0">
                <a:latin typeface="Carlito"/>
                <a:cs typeface="Carlito"/>
              </a:rPr>
              <a:t>are not </a:t>
            </a:r>
            <a:r>
              <a:rPr sz="2200" spc="-15" dirty="0">
                <a:latin typeface="Carlito"/>
                <a:cs typeface="Carlito"/>
              </a:rPr>
              <a:t>aware  </a:t>
            </a:r>
            <a:r>
              <a:rPr sz="2200" dirty="0">
                <a:latin typeface="Carlito"/>
                <a:cs typeface="Carlito"/>
              </a:rPr>
              <a:t>of </a:t>
            </a:r>
            <a:r>
              <a:rPr sz="2200" spc="-5" dirty="0">
                <a:latin typeface="Carlito"/>
                <a:cs typeface="Carlito"/>
              </a:rPr>
              <a:t>the</a:t>
            </a:r>
            <a:r>
              <a:rPr sz="2200" spc="5" dirty="0">
                <a:latin typeface="Carlito"/>
                <a:cs typeface="Carlito"/>
              </a:rPr>
              <a:t> </a:t>
            </a:r>
            <a:r>
              <a:rPr sz="2200" spc="-15" dirty="0">
                <a:latin typeface="Carlito"/>
                <a:cs typeface="Carlito"/>
              </a:rPr>
              <a:t>consumers.</a:t>
            </a:r>
            <a:endParaRPr sz="2200">
              <a:latin typeface="Carlito"/>
              <a:cs typeface="Carlito"/>
            </a:endParaRPr>
          </a:p>
          <a:p>
            <a:pPr marL="241300" indent="-228600" algn="just">
              <a:lnSpc>
                <a:spcPts val="2245"/>
              </a:lnSpc>
              <a:spcBef>
                <a:spcPts val="204"/>
              </a:spcBef>
              <a:buFont typeface="Arial"/>
              <a:buChar char="•"/>
              <a:tabLst>
                <a:tab pos="241300" algn="l"/>
              </a:tabLst>
            </a:pPr>
            <a:r>
              <a:rPr sz="2200" spc="-10" dirty="0">
                <a:latin typeface="Carlito"/>
                <a:cs typeface="Carlito"/>
              </a:rPr>
              <a:t>Consumers subscribe </a:t>
            </a:r>
            <a:r>
              <a:rPr sz="2200" spc="-20" dirty="0">
                <a:latin typeface="Carlito"/>
                <a:cs typeface="Carlito"/>
              </a:rPr>
              <a:t>to </a:t>
            </a:r>
            <a:r>
              <a:rPr sz="2200" spc="-5">
                <a:latin typeface="Carlito"/>
                <a:cs typeface="Carlito"/>
              </a:rPr>
              <a:t>the</a:t>
            </a:r>
            <a:r>
              <a:rPr sz="2200" spc="280">
                <a:latin typeface="Carlito"/>
                <a:cs typeface="Carlito"/>
              </a:rPr>
              <a:t> </a:t>
            </a:r>
            <a:r>
              <a:rPr sz="2200" spc="-10" smtClean="0">
                <a:latin typeface="Carlito"/>
                <a:cs typeface="Carlito"/>
              </a:rPr>
              <a:t>topics</a:t>
            </a:r>
            <a:r>
              <a:rPr lang="en-US" sz="2200" spc="-10" dirty="0" smtClean="0">
                <a:latin typeface="Carlito"/>
                <a:cs typeface="Carlito"/>
              </a:rPr>
              <a:t> </a:t>
            </a:r>
            <a:r>
              <a:rPr sz="2200" spc="-5" smtClean="0">
                <a:latin typeface="Carlito"/>
                <a:cs typeface="Carlito"/>
              </a:rPr>
              <a:t>which </a:t>
            </a:r>
            <a:r>
              <a:rPr sz="2200" spc="-10" dirty="0">
                <a:latin typeface="Carlito"/>
                <a:cs typeface="Carlito"/>
              </a:rPr>
              <a:t>are managed by </a:t>
            </a:r>
            <a:r>
              <a:rPr sz="2200" spc="-5" dirty="0">
                <a:latin typeface="Carlito"/>
                <a:cs typeface="Carlito"/>
              </a:rPr>
              <a:t>the</a:t>
            </a:r>
            <a:r>
              <a:rPr sz="2200" spc="10" dirty="0">
                <a:latin typeface="Carlito"/>
                <a:cs typeface="Carlito"/>
              </a:rPr>
              <a:t> </a:t>
            </a:r>
            <a:r>
              <a:rPr sz="2200" spc="-50" dirty="0">
                <a:latin typeface="Carlito"/>
                <a:cs typeface="Carlito"/>
              </a:rPr>
              <a:t>broker.</a:t>
            </a:r>
            <a:endParaRPr sz="2200">
              <a:latin typeface="Carlito"/>
              <a:cs typeface="Carlito"/>
            </a:endParaRPr>
          </a:p>
          <a:p>
            <a:pPr marL="241300" marR="7620" indent="-228600" algn="just">
              <a:lnSpc>
                <a:spcPct val="70000"/>
              </a:lnSpc>
              <a:spcBef>
                <a:spcPts val="1010"/>
              </a:spcBef>
              <a:buFont typeface="Arial"/>
              <a:buChar char="•"/>
              <a:tabLst>
                <a:tab pos="241300" algn="l"/>
              </a:tabLst>
            </a:pPr>
            <a:r>
              <a:rPr sz="2200" spc="-5" dirty="0">
                <a:latin typeface="Carlito"/>
                <a:cs typeface="Carlito"/>
              </a:rPr>
              <a:t>When the </a:t>
            </a:r>
            <a:r>
              <a:rPr sz="2200" spc="-25" dirty="0">
                <a:latin typeface="Carlito"/>
                <a:cs typeface="Carlito"/>
              </a:rPr>
              <a:t>broker </a:t>
            </a:r>
            <a:r>
              <a:rPr sz="2200" spc="-10" dirty="0">
                <a:latin typeface="Carlito"/>
                <a:cs typeface="Carlito"/>
              </a:rPr>
              <a:t>receives </a:t>
            </a:r>
            <a:r>
              <a:rPr sz="2200" spc="-20" dirty="0">
                <a:latin typeface="Carlito"/>
                <a:cs typeface="Carlito"/>
              </a:rPr>
              <a:t>data for  </a:t>
            </a:r>
            <a:r>
              <a:rPr sz="2200" spc="-5" dirty="0">
                <a:latin typeface="Carlito"/>
                <a:cs typeface="Carlito"/>
              </a:rPr>
              <a:t>a </a:t>
            </a:r>
            <a:r>
              <a:rPr sz="2200" spc="-10" dirty="0">
                <a:latin typeface="Carlito"/>
                <a:cs typeface="Carlito"/>
              </a:rPr>
              <a:t>topic from </a:t>
            </a:r>
            <a:r>
              <a:rPr sz="2200" spc="-5" dirty="0">
                <a:latin typeface="Carlito"/>
                <a:cs typeface="Carlito"/>
              </a:rPr>
              <a:t>the </a:t>
            </a:r>
            <a:r>
              <a:rPr sz="2200" spc="-30" dirty="0">
                <a:latin typeface="Carlito"/>
                <a:cs typeface="Carlito"/>
              </a:rPr>
              <a:t>publisher, </a:t>
            </a:r>
            <a:r>
              <a:rPr sz="2200" spc="-5" dirty="0">
                <a:latin typeface="Carlito"/>
                <a:cs typeface="Carlito"/>
              </a:rPr>
              <a:t>it  </a:t>
            </a:r>
            <a:r>
              <a:rPr sz="2200" spc="-10" dirty="0">
                <a:latin typeface="Carlito"/>
                <a:cs typeface="Carlito"/>
              </a:rPr>
              <a:t>sends </a:t>
            </a:r>
            <a:r>
              <a:rPr sz="2200" spc="-5" dirty="0">
                <a:latin typeface="Carlito"/>
                <a:cs typeface="Carlito"/>
              </a:rPr>
              <a:t>the </a:t>
            </a:r>
            <a:r>
              <a:rPr sz="2200" spc="-20" dirty="0">
                <a:latin typeface="Carlito"/>
                <a:cs typeface="Carlito"/>
              </a:rPr>
              <a:t>data to </a:t>
            </a:r>
            <a:r>
              <a:rPr sz="2200" spc="-5" dirty="0">
                <a:latin typeface="Carlito"/>
                <a:cs typeface="Carlito"/>
              </a:rPr>
              <a:t>all the  </a:t>
            </a:r>
            <a:r>
              <a:rPr sz="2200" spc="-10" dirty="0">
                <a:latin typeface="Carlito"/>
                <a:cs typeface="Carlito"/>
              </a:rPr>
              <a:t>subscribed consumers.</a:t>
            </a:r>
            <a:endParaRPr sz="2200">
              <a:latin typeface="Carlito"/>
              <a:cs typeface="Carlito"/>
            </a:endParaRPr>
          </a:p>
        </p:txBody>
      </p:sp>
      <p:grpSp>
        <p:nvGrpSpPr>
          <p:cNvPr id="4" name="object 4"/>
          <p:cNvGrpSpPr/>
          <p:nvPr/>
        </p:nvGrpSpPr>
        <p:grpSpPr>
          <a:xfrm>
            <a:off x="0" y="0"/>
            <a:ext cx="11896725" cy="6858000"/>
            <a:chOff x="0" y="0"/>
            <a:chExt cx="11896725" cy="6858000"/>
          </a:xfrm>
        </p:grpSpPr>
        <p:sp>
          <p:nvSpPr>
            <p:cNvPr id="5" name="object 5"/>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6" name="object 6"/>
            <p:cNvSpPr/>
            <p:nvPr/>
          </p:nvSpPr>
          <p:spPr>
            <a:xfrm>
              <a:off x="5475408" y="2619176"/>
              <a:ext cx="6421260" cy="2316212"/>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310641"/>
            <a:ext cx="9903461"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Push–Pull </a:t>
            </a:r>
            <a:r>
              <a:rPr spc="-10" dirty="0">
                <a:latin typeface="Carlito"/>
                <a:cs typeface="Carlito"/>
              </a:rPr>
              <a:t>Communication</a:t>
            </a:r>
            <a:r>
              <a:rPr spc="-40" dirty="0">
                <a:latin typeface="Carlito"/>
                <a:cs typeface="Carlito"/>
              </a:rPr>
              <a:t> </a:t>
            </a:r>
            <a:r>
              <a:rPr dirty="0">
                <a:latin typeface="Carlito"/>
                <a:cs typeface="Carlito"/>
              </a:rPr>
              <a:t>Model</a:t>
            </a:r>
          </a:p>
        </p:txBody>
      </p:sp>
      <p:sp>
        <p:nvSpPr>
          <p:cNvPr id="3" name="object 3"/>
          <p:cNvSpPr txBox="1"/>
          <p:nvPr/>
        </p:nvSpPr>
        <p:spPr>
          <a:xfrm>
            <a:off x="916939" y="1756917"/>
            <a:ext cx="4173220" cy="4134485"/>
          </a:xfrm>
          <a:prstGeom prst="rect">
            <a:avLst/>
          </a:prstGeom>
        </p:spPr>
        <p:txBody>
          <a:bodyPr vert="horz" wrap="square" lIns="0" tIns="112395" rIns="0" bIns="0" rtlCol="0">
            <a:spAutoFit/>
          </a:bodyPr>
          <a:lstStyle/>
          <a:p>
            <a:pPr marL="241300" marR="5080" indent="-228600" algn="just">
              <a:lnSpc>
                <a:spcPct val="70000"/>
              </a:lnSpc>
              <a:spcBef>
                <a:spcPts val="885"/>
              </a:spcBef>
              <a:buFont typeface="Arial"/>
              <a:buChar char="•"/>
              <a:tabLst>
                <a:tab pos="241300" algn="l"/>
              </a:tabLst>
            </a:pPr>
            <a:r>
              <a:rPr sz="2200" spc="-5" dirty="0">
                <a:latin typeface="Carlito"/>
                <a:cs typeface="Carlito"/>
              </a:rPr>
              <a:t>Push–Pull is a </a:t>
            </a:r>
            <a:r>
              <a:rPr sz="2200" spc="-10" dirty="0">
                <a:latin typeface="Carlito"/>
                <a:cs typeface="Carlito"/>
              </a:rPr>
              <a:t>communication  </a:t>
            </a:r>
            <a:r>
              <a:rPr sz="2200" spc="-5" dirty="0">
                <a:latin typeface="Carlito"/>
                <a:cs typeface="Carlito"/>
              </a:rPr>
              <a:t>model in which the </a:t>
            </a:r>
            <a:r>
              <a:rPr sz="2200" spc="-20" dirty="0">
                <a:latin typeface="Carlito"/>
                <a:cs typeface="Carlito"/>
              </a:rPr>
              <a:t>data  </a:t>
            </a:r>
            <a:r>
              <a:rPr sz="2200" spc="-15" dirty="0">
                <a:latin typeface="Carlito"/>
                <a:cs typeface="Carlito"/>
              </a:rPr>
              <a:t>producers </a:t>
            </a:r>
            <a:r>
              <a:rPr sz="2200" spc="-10" dirty="0">
                <a:latin typeface="Carlito"/>
                <a:cs typeface="Carlito"/>
              </a:rPr>
              <a:t>push </a:t>
            </a:r>
            <a:r>
              <a:rPr sz="2200" spc="-5" dirty="0">
                <a:latin typeface="Carlito"/>
                <a:cs typeface="Carlito"/>
              </a:rPr>
              <a:t>the </a:t>
            </a:r>
            <a:r>
              <a:rPr sz="2200" spc="-20" dirty="0">
                <a:latin typeface="Carlito"/>
                <a:cs typeface="Carlito"/>
              </a:rPr>
              <a:t>data </a:t>
            </a:r>
            <a:r>
              <a:rPr sz="2200" spc="-35" dirty="0">
                <a:latin typeface="Carlito"/>
                <a:cs typeface="Carlito"/>
              </a:rPr>
              <a:t>to  </a:t>
            </a:r>
            <a:r>
              <a:rPr sz="2200" spc="-10" dirty="0">
                <a:latin typeface="Carlito"/>
                <a:cs typeface="Carlito"/>
              </a:rPr>
              <a:t>queues </a:t>
            </a:r>
            <a:r>
              <a:rPr sz="2200" spc="-5" dirty="0">
                <a:latin typeface="Carlito"/>
                <a:cs typeface="Carlito"/>
              </a:rPr>
              <a:t>and the </a:t>
            </a:r>
            <a:r>
              <a:rPr sz="2200" spc="-10" dirty="0">
                <a:latin typeface="Carlito"/>
                <a:cs typeface="Carlito"/>
              </a:rPr>
              <a:t>consumers pull  </a:t>
            </a:r>
            <a:r>
              <a:rPr sz="2200" spc="-5" dirty="0">
                <a:latin typeface="Carlito"/>
                <a:cs typeface="Carlito"/>
              </a:rPr>
              <a:t>the </a:t>
            </a:r>
            <a:r>
              <a:rPr sz="2200" spc="-20" dirty="0">
                <a:latin typeface="Carlito"/>
                <a:cs typeface="Carlito"/>
              </a:rPr>
              <a:t>data </a:t>
            </a:r>
            <a:r>
              <a:rPr sz="2200" spc="-15" dirty="0">
                <a:latin typeface="Carlito"/>
                <a:cs typeface="Carlito"/>
              </a:rPr>
              <a:t>from </a:t>
            </a:r>
            <a:r>
              <a:rPr sz="2200" spc="-5" dirty="0">
                <a:latin typeface="Carlito"/>
                <a:cs typeface="Carlito"/>
              </a:rPr>
              <a:t>the queues.  </a:t>
            </a:r>
            <a:r>
              <a:rPr sz="2200" spc="-15" dirty="0">
                <a:latin typeface="Carlito"/>
                <a:cs typeface="Carlito"/>
              </a:rPr>
              <a:t>Producers </a:t>
            </a:r>
            <a:r>
              <a:rPr sz="2200" spc="-5" dirty="0">
                <a:latin typeface="Carlito"/>
                <a:cs typeface="Carlito"/>
              </a:rPr>
              <a:t>do </a:t>
            </a:r>
            <a:r>
              <a:rPr sz="2200" spc="-10" dirty="0">
                <a:latin typeface="Carlito"/>
                <a:cs typeface="Carlito"/>
              </a:rPr>
              <a:t>not </a:t>
            </a:r>
            <a:r>
              <a:rPr sz="2200" spc="-5" dirty="0">
                <a:latin typeface="Carlito"/>
                <a:cs typeface="Carlito"/>
              </a:rPr>
              <a:t>need </a:t>
            </a:r>
            <a:r>
              <a:rPr sz="2200" spc="-20" dirty="0">
                <a:latin typeface="Carlito"/>
                <a:cs typeface="Carlito"/>
              </a:rPr>
              <a:t>to </a:t>
            </a:r>
            <a:r>
              <a:rPr sz="2200" spc="5" dirty="0">
                <a:latin typeface="Carlito"/>
                <a:cs typeface="Carlito"/>
              </a:rPr>
              <a:t>be  </a:t>
            </a:r>
            <a:r>
              <a:rPr sz="2200" spc="-15" dirty="0">
                <a:latin typeface="Carlito"/>
                <a:cs typeface="Carlito"/>
              </a:rPr>
              <a:t>aware </a:t>
            </a:r>
            <a:r>
              <a:rPr sz="2200" dirty="0">
                <a:latin typeface="Carlito"/>
                <a:cs typeface="Carlito"/>
              </a:rPr>
              <a:t>of </a:t>
            </a:r>
            <a:r>
              <a:rPr sz="2200" spc="-5" dirty="0">
                <a:latin typeface="Carlito"/>
                <a:cs typeface="Carlito"/>
              </a:rPr>
              <a:t>the </a:t>
            </a:r>
            <a:r>
              <a:rPr sz="2200" spc="-10" dirty="0">
                <a:latin typeface="Carlito"/>
                <a:cs typeface="Carlito"/>
              </a:rPr>
              <a:t>consumers.</a:t>
            </a:r>
            <a:endParaRPr sz="2200">
              <a:latin typeface="Carlito"/>
              <a:cs typeface="Carlito"/>
            </a:endParaRPr>
          </a:p>
          <a:p>
            <a:pPr marL="241300" marR="5715" indent="-228600" algn="just">
              <a:lnSpc>
                <a:spcPct val="70000"/>
              </a:lnSpc>
              <a:spcBef>
                <a:spcPts val="1000"/>
              </a:spcBef>
              <a:buFont typeface="Arial"/>
              <a:buChar char="•"/>
              <a:tabLst>
                <a:tab pos="241300" algn="l"/>
              </a:tabLst>
            </a:pPr>
            <a:r>
              <a:rPr sz="2200" spc="-5" dirty="0">
                <a:latin typeface="Carlito"/>
                <a:cs typeface="Carlito"/>
              </a:rPr>
              <a:t>Queues </a:t>
            </a:r>
            <a:r>
              <a:rPr sz="2200" spc="-10" dirty="0">
                <a:latin typeface="Carlito"/>
                <a:cs typeface="Carlito"/>
              </a:rPr>
              <a:t>help </a:t>
            </a:r>
            <a:r>
              <a:rPr sz="2200" spc="-5" dirty="0">
                <a:latin typeface="Carlito"/>
                <a:cs typeface="Carlito"/>
              </a:rPr>
              <a:t>in </a:t>
            </a:r>
            <a:r>
              <a:rPr sz="2200" spc="-10" dirty="0">
                <a:latin typeface="Carlito"/>
                <a:cs typeface="Carlito"/>
              </a:rPr>
              <a:t>decoupling </a:t>
            </a:r>
            <a:r>
              <a:rPr sz="2200" spc="-5" dirty="0">
                <a:latin typeface="Carlito"/>
                <a:cs typeface="Carlito"/>
              </a:rPr>
              <a:t>the  messaging </a:t>
            </a:r>
            <a:r>
              <a:rPr sz="2200" spc="-10" dirty="0">
                <a:latin typeface="Carlito"/>
                <a:cs typeface="Carlito"/>
              </a:rPr>
              <a:t>between </a:t>
            </a:r>
            <a:r>
              <a:rPr sz="2200" spc="-5" dirty="0">
                <a:latin typeface="Carlito"/>
                <a:cs typeface="Carlito"/>
              </a:rPr>
              <a:t>the </a:t>
            </a:r>
            <a:r>
              <a:rPr sz="2200" spc="-15" dirty="0">
                <a:latin typeface="Carlito"/>
                <a:cs typeface="Carlito"/>
              </a:rPr>
              <a:t>producers  </a:t>
            </a:r>
            <a:r>
              <a:rPr sz="2200" spc="-5" dirty="0">
                <a:latin typeface="Carlito"/>
                <a:cs typeface="Carlito"/>
              </a:rPr>
              <a:t>and</a:t>
            </a:r>
            <a:r>
              <a:rPr sz="2200" spc="-15" dirty="0">
                <a:latin typeface="Carlito"/>
                <a:cs typeface="Carlito"/>
              </a:rPr>
              <a:t> </a:t>
            </a:r>
            <a:r>
              <a:rPr sz="2200" spc="-10" dirty="0">
                <a:latin typeface="Carlito"/>
                <a:cs typeface="Carlito"/>
              </a:rPr>
              <a:t>consumers.</a:t>
            </a:r>
            <a:endParaRPr sz="2200">
              <a:latin typeface="Carlito"/>
              <a:cs typeface="Carlito"/>
            </a:endParaRPr>
          </a:p>
          <a:p>
            <a:pPr marL="241300" marR="5715" indent="-228600" algn="just">
              <a:lnSpc>
                <a:spcPct val="70000"/>
              </a:lnSpc>
              <a:spcBef>
                <a:spcPts val="994"/>
              </a:spcBef>
              <a:buFont typeface="Arial"/>
              <a:buChar char="•"/>
              <a:tabLst>
                <a:tab pos="241300" algn="l"/>
              </a:tabLst>
            </a:pPr>
            <a:r>
              <a:rPr sz="2200" spc="-5" dirty="0">
                <a:latin typeface="Carlito"/>
                <a:cs typeface="Carlito"/>
              </a:rPr>
              <a:t>Queues also act as a </a:t>
            </a:r>
            <a:r>
              <a:rPr sz="2200" spc="-20" dirty="0">
                <a:latin typeface="Carlito"/>
                <a:cs typeface="Carlito"/>
              </a:rPr>
              <a:t>buffer </a:t>
            </a:r>
            <a:r>
              <a:rPr sz="2200" spc="-5" dirty="0">
                <a:latin typeface="Carlito"/>
                <a:cs typeface="Carlito"/>
              </a:rPr>
              <a:t>which  </a:t>
            </a:r>
            <a:r>
              <a:rPr sz="2200" spc="-10" dirty="0">
                <a:latin typeface="Carlito"/>
                <a:cs typeface="Carlito"/>
              </a:rPr>
              <a:t>helps </a:t>
            </a:r>
            <a:r>
              <a:rPr sz="2200" spc="-5" dirty="0">
                <a:latin typeface="Carlito"/>
                <a:cs typeface="Carlito"/>
              </a:rPr>
              <a:t>in </a:t>
            </a:r>
            <a:r>
              <a:rPr sz="2200" spc="-10" dirty="0">
                <a:latin typeface="Carlito"/>
                <a:cs typeface="Carlito"/>
              </a:rPr>
              <a:t>situations </a:t>
            </a:r>
            <a:r>
              <a:rPr sz="2200" spc="-5" dirty="0">
                <a:latin typeface="Carlito"/>
                <a:cs typeface="Carlito"/>
              </a:rPr>
              <a:t>when </a:t>
            </a:r>
            <a:r>
              <a:rPr sz="2200" spc="-10" dirty="0">
                <a:latin typeface="Carlito"/>
                <a:cs typeface="Carlito"/>
              </a:rPr>
              <a:t>there </a:t>
            </a:r>
            <a:r>
              <a:rPr sz="2200" spc="-5" dirty="0">
                <a:latin typeface="Carlito"/>
                <a:cs typeface="Carlito"/>
              </a:rPr>
              <a:t>is a  </a:t>
            </a:r>
            <a:r>
              <a:rPr sz="2200" spc="-10" dirty="0">
                <a:latin typeface="Carlito"/>
                <a:cs typeface="Carlito"/>
              </a:rPr>
              <a:t>mismatch between </a:t>
            </a:r>
            <a:r>
              <a:rPr sz="2200" spc="-5" dirty="0">
                <a:latin typeface="Carlito"/>
                <a:cs typeface="Carlito"/>
              </a:rPr>
              <a:t>the </a:t>
            </a:r>
            <a:r>
              <a:rPr sz="2200" spc="-25" dirty="0">
                <a:latin typeface="Carlito"/>
                <a:cs typeface="Carlito"/>
              </a:rPr>
              <a:t>rate at  </a:t>
            </a:r>
            <a:r>
              <a:rPr sz="2200" spc="-5" dirty="0">
                <a:latin typeface="Carlito"/>
                <a:cs typeface="Carlito"/>
              </a:rPr>
              <a:t>which the </a:t>
            </a:r>
            <a:r>
              <a:rPr sz="2200" spc="-15" dirty="0">
                <a:latin typeface="Carlito"/>
                <a:cs typeface="Carlito"/>
              </a:rPr>
              <a:t>producers </a:t>
            </a:r>
            <a:r>
              <a:rPr sz="2200" spc="-10" dirty="0">
                <a:latin typeface="Carlito"/>
                <a:cs typeface="Carlito"/>
              </a:rPr>
              <a:t>push </a:t>
            </a:r>
            <a:r>
              <a:rPr sz="2200" spc="-20" dirty="0">
                <a:latin typeface="Carlito"/>
                <a:cs typeface="Carlito"/>
              </a:rPr>
              <a:t>data  </a:t>
            </a:r>
            <a:r>
              <a:rPr sz="2200" spc="-5" dirty="0">
                <a:latin typeface="Carlito"/>
                <a:cs typeface="Carlito"/>
              </a:rPr>
              <a:t>and the </a:t>
            </a:r>
            <a:r>
              <a:rPr sz="2200" spc="-25" dirty="0">
                <a:latin typeface="Carlito"/>
                <a:cs typeface="Carlito"/>
              </a:rPr>
              <a:t>rate </a:t>
            </a:r>
            <a:r>
              <a:rPr sz="2200" spc="-15" dirty="0">
                <a:latin typeface="Carlito"/>
                <a:cs typeface="Carlito"/>
              </a:rPr>
              <a:t>at </a:t>
            </a:r>
            <a:r>
              <a:rPr sz="2200" spc="-5" dirty="0">
                <a:latin typeface="Carlito"/>
                <a:cs typeface="Carlito"/>
              </a:rPr>
              <a:t>which the  </a:t>
            </a:r>
            <a:r>
              <a:rPr sz="2200" spc="-15" dirty="0">
                <a:latin typeface="Carlito"/>
                <a:cs typeface="Carlito"/>
              </a:rPr>
              <a:t>consumers </a:t>
            </a:r>
            <a:r>
              <a:rPr sz="2200" spc="-5" dirty="0">
                <a:latin typeface="Carlito"/>
                <a:cs typeface="Carlito"/>
              </a:rPr>
              <a:t>pull</a:t>
            </a:r>
            <a:r>
              <a:rPr sz="2200" spc="20" dirty="0">
                <a:latin typeface="Carlito"/>
                <a:cs typeface="Carlito"/>
              </a:rPr>
              <a:t> </a:t>
            </a:r>
            <a:r>
              <a:rPr sz="2200" spc="-15" dirty="0">
                <a:latin typeface="Carlito"/>
                <a:cs typeface="Carlito"/>
              </a:rPr>
              <a:t>data.</a:t>
            </a:r>
            <a:endParaRPr sz="2200">
              <a:latin typeface="Carlito"/>
              <a:cs typeface="Carlito"/>
            </a:endParaRPr>
          </a:p>
        </p:txBody>
      </p:sp>
      <p:grpSp>
        <p:nvGrpSpPr>
          <p:cNvPr id="4" name="object 4"/>
          <p:cNvGrpSpPr/>
          <p:nvPr/>
        </p:nvGrpSpPr>
        <p:grpSpPr>
          <a:xfrm>
            <a:off x="0" y="0"/>
            <a:ext cx="12018645" cy="6858000"/>
            <a:chOff x="0" y="0"/>
            <a:chExt cx="12018645" cy="6858000"/>
          </a:xfrm>
        </p:grpSpPr>
        <p:sp>
          <p:nvSpPr>
            <p:cNvPr id="5" name="object 5"/>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6" name="object 6"/>
            <p:cNvSpPr/>
            <p:nvPr/>
          </p:nvSpPr>
          <p:spPr>
            <a:xfrm>
              <a:off x="5300779" y="2559552"/>
              <a:ext cx="6717663" cy="2613824"/>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10055861" cy="696595"/>
          </a:xfrm>
          <a:prstGeom prst="rect">
            <a:avLst/>
          </a:prstGeom>
        </p:spPr>
        <p:txBody>
          <a:bodyPr vert="horz" wrap="square" lIns="0" tIns="12700" rIns="0" bIns="0" rtlCol="0">
            <a:spAutoFit/>
          </a:bodyPr>
          <a:lstStyle/>
          <a:p>
            <a:pPr marL="12700">
              <a:lnSpc>
                <a:spcPct val="100000"/>
              </a:lnSpc>
              <a:spcBef>
                <a:spcPts val="100"/>
              </a:spcBef>
            </a:pPr>
            <a:r>
              <a:rPr spc="-20" dirty="0">
                <a:latin typeface="Carlito"/>
                <a:cs typeface="Carlito"/>
              </a:rPr>
              <a:t>Exclusive </a:t>
            </a:r>
            <a:r>
              <a:rPr spc="-25" dirty="0">
                <a:latin typeface="Carlito"/>
                <a:cs typeface="Carlito"/>
              </a:rPr>
              <a:t>Pair </a:t>
            </a:r>
            <a:r>
              <a:rPr spc="-10" dirty="0">
                <a:latin typeface="Carlito"/>
                <a:cs typeface="Carlito"/>
              </a:rPr>
              <a:t>Communication</a:t>
            </a:r>
            <a:r>
              <a:rPr spc="65" dirty="0">
                <a:latin typeface="Carlito"/>
                <a:cs typeface="Carlito"/>
              </a:rPr>
              <a:t> </a:t>
            </a:r>
            <a:r>
              <a:rPr dirty="0">
                <a:latin typeface="Carlito"/>
                <a:cs typeface="Carlito"/>
              </a:rPr>
              <a:t>Model</a:t>
            </a:r>
          </a:p>
        </p:txBody>
      </p:sp>
      <p:grpSp>
        <p:nvGrpSpPr>
          <p:cNvPr id="12" name="object 12"/>
          <p:cNvGrpSpPr/>
          <p:nvPr/>
        </p:nvGrpSpPr>
        <p:grpSpPr>
          <a:xfrm>
            <a:off x="0" y="0"/>
            <a:ext cx="11716385" cy="6858000"/>
            <a:chOff x="0" y="0"/>
            <a:chExt cx="11716385" cy="6858000"/>
          </a:xfrm>
        </p:grpSpPr>
        <p:sp>
          <p:nvSpPr>
            <p:cNvPr id="13" name="object 13"/>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14" name="object 14"/>
            <p:cNvSpPr/>
            <p:nvPr/>
          </p:nvSpPr>
          <p:spPr>
            <a:xfrm>
              <a:off x="5867221" y="1953620"/>
              <a:ext cx="5848791" cy="3951495"/>
            </a:xfrm>
            <a:prstGeom prst="rect">
              <a:avLst/>
            </a:prstGeom>
            <a:blipFill>
              <a:blip r:embed="rId2" cstate="print"/>
              <a:stretch>
                <a:fillRect/>
              </a:stretch>
            </a:blipFill>
          </p:spPr>
          <p:txBody>
            <a:bodyPr wrap="square" lIns="0" tIns="0" rIns="0" bIns="0" rtlCol="0"/>
            <a:lstStyle/>
            <a:p>
              <a:endParaRPr/>
            </a:p>
          </p:txBody>
        </p:sp>
      </p:grpSp>
      <p:sp>
        <p:nvSpPr>
          <p:cNvPr id="17" name="Rectangle 16"/>
          <p:cNvSpPr/>
          <p:nvPr/>
        </p:nvSpPr>
        <p:spPr>
          <a:xfrm>
            <a:off x="533400" y="1752601"/>
            <a:ext cx="4953000" cy="4124206"/>
          </a:xfrm>
          <a:prstGeom prst="rect">
            <a:avLst/>
          </a:prstGeom>
        </p:spPr>
        <p:txBody>
          <a:bodyPr wrap="square">
            <a:spAutoFit/>
          </a:bodyPr>
          <a:lstStyle/>
          <a:p>
            <a:pPr algn="just"/>
            <a:r>
              <a:rPr lang="en-US" sz="2800" dirty="0" smtClean="0"/>
              <a:t>• </a:t>
            </a:r>
            <a:r>
              <a:rPr lang="en-US" sz="2600" dirty="0" smtClean="0"/>
              <a:t>Exclusive Pair is a bidirectional, fully duplex communication model that uses a persistent connection between the client and the server. </a:t>
            </a:r>
          </a:p>
          <a:p>
            <a:pPr algn="just"/>
            <a:r>
              <a:rPr lang="en-US" sz="2600" dirty="0" smtClean="0"/>
              <a:t>• Once the connection is set up it, remains open until the client sends a request to close the connection. </a:t>
            </a:r>
          </a:p>
          <a:p>
            <a:pPr algn="just"/>
            <a:r>
              <a:rPr lang="en-US" sz="2600" dirty="0" smtClean="0"/>
              <a:t>• Client and server can send messages to each other after connection setup. </a:t>
            </a:r>
            <a:endParaRPr lang="en-US" sz="26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310641"/>
            <a:ext cx="9522461" cy="696595"/>
          </a:xfrm>
          <a:prstGeom prst="rect">
            <a:avLst/>
          </a:prstGeom>
        </p:spPr>
        <p:txBody>
          <a:bodyPr vert="horz" wrap="square" lIns="0" tIns="12700" rIns="0" bIns="0" rtlCol="0">
            <a:spAutoFit/>
          </a:bodyPr>
          <a:lstStyle/>
          <a:p>
            <a:pPr marL="12700">
              <a:lnSpc>
                <a:spcPct val="100000"/>
              </a:lnSpc>
              <a:spcBef>
                <a:spcPts val="100"/>
              </a:spcBef>
            </a:pPr>
            <a:r>
              <a:rPr spc="-10" dirty="0">
                <a:latin typeface="Carlito"/>
                <a:cs typeface="Carlito"/>
              </a:rPr>
              <a:t>REST-based Communication</a:t>
            </a:r>
            <a:r>
              <a:rPr spc="-15" dirty="0">
                <a:latin typeface="Carlito"/>
                <a:cs typeface="Carlito"/>
              </a:rPr>
              <a:t> </a:t>
            </a:r>
            <a:r>
              <a:rPr dirty="0">
                <a:latin typeface="Carlito"/>
                <a:cs typeface="Carlito"/>
              </a:rPr>
              <a:t>APIs</a:t>
            </a:r>
          </a:p>
        </p:txBody>
      </p:sp>
      <p:grpSp>
        <p:nvGrpSpPr>
          <p:cNvPr id="8" name="object 8"/>
          <p:cNvGrpSpPr/>
          <p:nvPr/>
        </p:nvGrpSpPr>
        <p:grpSpPr>
          <a:xfrm>
            <a:off x="0" y="0"/>
            <a:ext cx="11801475" cy="6858000"/>
            <a:chOff x="0" y="0"/>
            <a:chExt cx="11801475" cy="6858000"/>
          </a:xfrm>
        </p:grpSpPr>
        <p:sp>
          <p:nvSpPr>
            <p:cNvPr id="9" name="object 9"/>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10" name="object 10"/>
            <p:cNvSpPr/>
            <p:nvPr/>
          </p:nvSpPr>
          <p:spPr>
            <a:xfrm>
              <a:off x="5257800" y="1987550"/>
              <a:ext cx="6543675" cy="3990975"/>
            </a:xfrm>
            <a:prstGeom prst="rect">
              <a:avLst/>
            </a:prstGeom>
            <a:blipFill>
              <a:blip r:embed="rId2" cstate="print"/>
              <a:stretch>
                <a:fillRect/>
              </a:stretch>
            </a:blipFill>
          </p:spPr>
          <p:txBody>
            <a:bodyPr wrap="square" lIns="0" tIns="0" rIns="0" bIns="0" rtlCol="0"/>
            <a:lstStyle/>
            <a:p>
              <a:endParaRPr/>
            </a:p>
          </p:txBody>
        </p:sp>
      </p:grpSp>
      <p:sp>
        <p:nvSpPr>
          <p:cNvPr id="13" name="Rectangle 12"/>
          <p:cNvSpPr/>
          <p:nvPr/>
        </p:nvSpPr>
        <p:spPr>
          <a:xfrm>
            <a:off x="533400" y="1905000"/>
            <a:ext cx="4419600" cy="4493538"/>
          </a:xfrm>
          <a:prstGeom prst="rect">
            <a:avLst/>
          </a:prstGeom>
        </p:spPr>
        <p:txBody>
          <a:bodyPr wrap="square">
            <a:spAutoFit/>
          </a:bodyPr>
          <a:lstStyle/>
          <a:p>
            <a:r>
              <a:rPr lang="en-US" sz="2200" dirty="0" smtClean="0"/>
              <a:t>• Representational State Transfer (REST) is a set of architectural principles by which you can design web services and web APIs that focus on a system’s resources and how resource states are addressed and transferred. </a:t>
            </a:r>
          </a:p>
          <a:p>
            <a:r>
              <a:rPr lang="en-US" sz="2200" dirty="0" smtClean="0"/>
              <a:t>• REST APIs follow the request– response communication model.</a:t>
            </a:r>
          </a:p>
          <a:p>
            <a:r>
              <a:rPr lang="en-US" sz="2200" dirty="0" smtClean="0"/>
              <a:t> • REST architectural constraints apply to the components, connectors and data elements within a distributed hypermedia system.</a:t>
            </a:r>
            <a:endParaRPr lang="en-US" sz="22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310641"/>
            <a:ext cx="11122661" cy="628377"/>
          </a:xfrm>
          <a:prstGeom prst="rect">
            <a:avLst/>
          </a:prstGeom>
        </p:spPr>
        <p:txBody>
          <a:bodyPr vert="horz" wrap="square" lIns="0" tIns="12700" rIns="0" bIns="0" rtlCol="0">
            <a:spAutoFit/>
          </a:bodyPr>
          <a:lstStyle/>
          <a:p>
            <a:pPr marL="12700">
              <a:lnSpc>
                <a:spcPct val="100000"/>
              </a:lnSpc>
              <a:spcBef>
                <a:spcPts val="100"/>
              </a:spcBef>
            </a:pPr>
            <a:r>
              <a:rPr sz="4000" spc="-10" dirty="0">
                <a:latin typeface="Carlito"/>
                <a:cs typeface="Carlito"/>
              </a:rPr>
              <a:t>REST-based Communication </a:t>
            </a:r>
            <a:r>
              <a:rPr sz="4000" dirty="0">
                <a:latin typeface="Carlito"/>
                <a:cs typeface="Carlito"/>
              </a:rPr>
              <a:t>APIs</a:t>
            </a:r>
            <a:r>
              <a:rPr sz="4000" spc="10" dirty="0">
                <a:latin typeface="Carlito"/>
                <a:cs typeface="Carlito"/>
              </a:rPr>
              <a:t> </a:t>
            </a:r>
            <a:r>
              <a:rPr sz="4000" spc="-15" dirty="0">
                <a:latin typeface="Carlito"/>
                <a:cs typeface="Carlito"/>
              </a:rPr>
              <a:t>Constraints</a:t>
            </a:r>
          </a:p>
        </p:txBody>
      </p:sp>
      <p:sp>
        <p:nvSpPr>
          <p:cNvPr id="3" name="object 3"/>
          <p:cNvSpPr txBox="1"/>
          <p:nvPr/>
        </p:nvSpPr>
        <p:spPr>
          <a:xfrm>
            <a:off x="559714" y="1574673"/>
            <a:ext cx="2498725" cy="2761615"/>
          </a:xfrm>
          <a:prstGeom prst="rect">
            <a:avLst/>
          </a:prstGeom>
        </p:spPr>
        <p:txBody>
          <a:bodyPr vert="horz" wrap="square" lIns="0" tIns="102235" rIns="0" bIns="0" rtlCol="0">
            <a:spAutoFit/>
          </a:bodyPr>
          <a:lstStyle/>
          <a:p>
            <a:pPr marL="241300" indent="-228600">
              <a:lnSpc>
                <a:spcPct val="100000"/>
              </a:lnSpc>
              <a:spcBef>
                <a:spcPts val="805"/>
              </a:spcBef>
              <a:buFont typeface="Arial"/>
              <a:buChar char="•"/>
              <a:tabLst>
                <a:tab pos="241300" algn="l"/>
              </a:tabLst>
            </a:pPr>
            <a:r>
              <a:rPr sz="2400" b="1" spc="-10" dirty="0">
                <a:latin typeface="Carlito"/>
                <a:cs typeface="Carlito"/>
              </a:rPr>
              <a:t>Client </a:t>
            </a:r>
            <a:r>
              <a:rPr sz="2400" b="1" dirty="0">
                <a:latin typeface="Carlito"/>
                <a:cs typeface="Carlito"/>
              </a:rPr>
              <a:t>– </a:t>
            </a:r>
            <a:r>
              <a:rPr sz="2400" b="1" spc="-5" dirty="0">
                <a:latin typeface="Carlito"/>
                <a:cs typeface="Carlito"/>
              </a:rPr>
              <a:t>Server</a:t>
            </a:r>
            <a:endParaRPr sz="2400">
              <a:latin typeface="Carlito"/>
              <a:cs typeface="Carlito"/>
            </a:endParaRPr>
          </a:p>
          <a:p>
            <a:pPr marL="241300" indent="-228600">
              <a:lnSpc>
                <a:spcPct val="100000"/>
              </a:lnSpc>
              <a:spcBef>
                <a:spcPts val="710"/>
              </a:spcBef>
              <a:buFont typeface="Arial"/>
              <a:buChar char="•"/>
              <a:tabLst>
                <a:tab pos="241300" algn="l"/>
              </a:tabLst>
            </a:pPr>
            <a:r>
              <a:rPr sz="2400" b="1" spc="-10" dirty="0">
                <a:latin typeface="Carlito"/>
                <a:cs typeface="Carlito"/>
              </a:rPr>
              <a:t>Stateless</a:t>
            </a:r>
            <a:endParaRPr sz="2400">
              <a:latin typeface="Carlito"/>
              <a:cs typeface="Carlito"/>
            </a:endParaRPr>
          </a:p>
          <a:p>
            <a:pPr marL="241300" indent="-228600">
              <a:lnSpc>
                <a:spcPct val="100000"/>
              </a:lnSpc>
              <a:spcBef>
                <a:spcPts val="705"/>
              </a:spcBef>
              <a:buFont typeface="Arial"/>
              <a:buChar char="•"/>
              <a:tabLst>
                <a:tab pos="241300" algn="l"/>
              </a:tabLst>
            </a:pPr>
            <a:r>
              <a:rPr sz="2400" b="1" spc="-5" dirty="0">
                <a:latin typeface="Carlito"/>
                <a:cs typeface="Carlito"/>
              </a:rPr>
              <a:t>Cacheable</a:t>
            </a:r>
            <a:endParaRPr sz="2400">
              <a:latin typeface="Carlito"/>
              <a:cs typeface="Carlito"/>
            </a:endParaRPr>
          </a:p>
          <a:p>
            <a:pPr marL="241300" indent="-228600">
              <a:lnSpc>
                <a:spcPct val="100000"/>
              </a:lnSpc>
              <a:spcBef>
                <a:spcPts val="725"/>
              </a:spcBef>
              <a:buFont typeface="Arial"/>
              <a:buChar char="•"/>
              <a:tabLst>
                <a:tab pos="241300" algn="l"/>
              </a:tabLst>
            </a:pPr>
            <a:r>
              <a:rPr sz="2400" b="1" spc="-15" dirty="0">
                <a:latin typeface="Carlito"/>
                <a:cs typeface="Carlito"/>
              </a:rPr>
              <a:t>Layered</a:t>
            </a:r>
            <a:r>
              <a:rPr sz="2400" b="1" spc="-30" dirty="0">
                <a:latin typeface="Carlito"/>
                <a:cs typeface="Carlito"/>
              </a:rPr>
              <a:t> </a:t>
            </a:r>
            <a:r>
              <a:rPr sz="2400" b="1" spc="-20" dirty="0">
                <a:latin typeface="Carlito"/>
                <a:cs typeface="Carlito"/>
              </a:rPr>
              <a:t>System</a:t>
            </a:r>
            <a:endParaRPr sz="2400">
              <a:latin typeface="Carlito"/>
              <a:cs typeface="Carlito"/>
            </a:endParaRPr>
          </a:p>
          <a:p>
            <a:pPr marL="241300" indent="-228600">
              <a:lnSpc>
                <a:spcPct val="100000"/>
              </a:lnSpc>
              <a:spcBef>
                <a:spcPts val="710"/>
              </a:spcBef>
              <a:buFont typeface="Arial"/>
              <a:buChar char="•"/>
              <a:tabLst>
                <a:tab pos="241300" algn="l"/>
              </a:tabLst>
            </a:pPr>
            <a:r>
              <a:rPr sz="2400" b="1" spc="-10" dirty="0">
                <a:latin typeface="Carlito"/>
                <a:cs typeface="Carlito"/>
              </a:rPr>
              <a:t>Uniform</a:t>
            </a:r>
            <a:r>
              <a:rPr sz="2400" b="1" spc="-60" dirty="0">
                <a:latin typeface="Carlito"/>
                <a:cs typeface="Carlito"/>
              </a:rPr>
              <a:t> </a:t>
            </a:r>
            <a:r>
              <a:rPr sz="2400" b="1" spc="-15" dirty="0">
                <a:latin typeface="Carlito"/>
                <a:cs typeface="Carlito"/>
              </a:rPr>
              <a:t>Interface</a:t>
            </a:r>
            <a:endParaRPr sz="2400">
              <a:latin typeface="Carlito"/>
              <a:cs typeface="Carlito"/>
            </a:endParaRPr>
          </a:p>
          <a:p>
            <a:pPr marL="241300" indent="-228600">
              <a:lnSpc>
                <a:spcPct val="100000"/>
              </a:lnSpc>
              <a:spcBef>
                <a:spcPts val="705"/>
              </a:spcBef>
              <a:buFont typeface="Arial"/>
              <a:buChar char="•"/>
              <a:tabLst>
                <a:tab pos="241300" algn="l"/>
              </a:tabLst>
            </a:pPr>
            <a:r>
              <a:rPr sz="2400" b="1" spc="-5" dirty="0">
                <a:latin typeface="Carlito"/>
                <a:cs typeface="Carlito"/>
              </a:rPr>
              <a:t>Code </a:t>
            </a:r>
            <a:r>
              <a:rPr sz="2400" b="1" dirty="0">
                <a:latin typeface="Carlito"/>
                <a:cs typeface="Carlito"/>
              </a:rPr>
              <a:t>on</a:t>
            </a:r>
            <a:r>
              <a:rPr sz="2400" b="1" spc="-60" dirty="0">
                <a:latin typeface="Carlito"/>
                <a:cs typeface="Carlito"/>
              </a:rPr>
              <a:t> </a:t>
            </a:r>
            <a:r>
              <a:rPr sz="2400" b="1" dirty="0">
                <a:latin typeface="Carlito"/>
                <a:cs typeface="Carlito"/>
              </a:rPr>
              <a:t>demand</a:t>
            </a:r>
            <a:endParaRPr sz="2400">
              <a:latin typeface="Carlito"/>
              <a:cs typeface="Carlito"/>
            </a:endParaRPr>
          </a:p>
        </p:txBody>
      </p:sp>
      <p:sp>
        <p:nvSpPr>
          <p:cNvPr id="4" name="object 4"/>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7" name="object 7"/>
          <p:cNvSpPr txBox="1"/>
          <p:nvPr/>
        </p:nvSpPr>
        <p:spPr>
          <a:xfrm>
            <a:off x="5880100" y="1790700"/>
            <a:ext cx="1165225" cy="698500"/>
          </a:xfrm>
          <a:prstGeom prst="rect">
            <a:avLst/>
          </a:prstGeom>
          <a:solidFill>
            <a:srgbClr val="5B9BD4"/>
          </a:solidFill>
          <a:ln w="12700">
            <a:solidFill>
              <a:srgbClr val="41709C"/>
            </a:solidFill>
          </a:ln>
        </p:spPr>
        <p:txBody>
          <a:bodyPr vert="horz" wrap="square" lIns="0" tIns="196850" rIns="0" bIns="0" rtlCol="0">
            <a:spAutoFit/>
          </a:bodyPr>
          <a:lstStyle/>
          <a:p>
            <a:pPr marL="314960">
              <a:lnSpc>
                <a:spcPct val="100000"/>
              </a:lnSpc>
              <a:spcBef>
                <a:spcPts val="1550"/>
              </a:spcBef>
            </a:pPr>
            <a:r>
              <a:rPr sz="1800" spc="-5" dirty="0">
                <a:solidFill>
                  <a:srgbClr val="FFFFFF"/>
                </a:solidFill>
                <a:latin typeface="Carlito"/>
                <a:cs typeface="Carlito"/>
              </a:rPr>
              <a:t>Client</a:t>
            </a:r>
            <a:endParaRPr sz="1800">
              <a:latin typeface="Carlito"/>
              <a:cs typeface="Carlito"/>
            </a:endParaRPr>
          </a:p>
        </p:txBody>
      </p:sp>
      <p:grpSp>
        <p:nvGrpSpPr>
          <p:cNvPr id="8" name="object 8"/>
          <p:cNvGrpSpPr/>
          <p:nvPr/>
        </p:nvGrpSpPr>
        <p:grpSpPr>
          <a:xfrm>
            <a:off x="9094851" y="1885950"/>
            <a:ext cx="1177925" cy="711200"/>
            <a:chOff x="9094851" y="1885950"/>
            <a:chExt cx="1177925" cy="711200"/>
          </a:xfrm>
        </p:grpSpPr>
        <p:sp>
          <p:nvSpPr>
            <p:cNvPr id="9" name="object 9"/>
            <p:cNvSpPr/>
            <p:nvPr/>
          </p:nvSpPr>
          <p:spPr>
            <a:xfrm>
              <a:off x="9101201" y="1892300"/>
              <a:ext cx="1165225" cy="698500"/>
            </a:xfrm>
            <a:custGeom>
              <a:avLst/>
              <a:gdLst/>
              <a:ahLst/>
              <a:cxnLst/>
              <a:rect l="l" t="t" r="r" b="b"/>
              <a:pathLst>
                <a:path w="1165225" h="698500">
                  <a:moveTo>
                    <a:pt x="1165225" y="0"/>
                  </a:moveTo>
                  <a:lnTo>
                    <a:pt x="0" y="0"/>
                  </a:lnTo>
                  <a:lnTo>
                    <a:pt x="0" y="698500"/>
                  </a:lnTo>
                  <a:lnTo>
                    <a:pt x="1165225" y="698500"/>
                  </a:lnTo>
                  <a:lnTo>
                    <a:pt x="1165225" y="0"/>
                  </a:lnTo>
                  <a:close/>
                </a:path>
              </a:pathLst>
            </a:custGeom>
            <a:solidFill>
              <a:srgbClr val="5B9BD4"/>
            </a:solidFill>
          </p:spPr>
          <p:txBody>
            <a:bodyPr wrap="square" lIns="0" tIns="0" rIns="0" bIns="0" rtlCol="0"/>
            <a:lstStyle/>
            <a:p>
              <a:endParaRPr/>
            </a:p>
          </p:txBody>
        </p:sp>
        <p:sp>
          <p:nvSpPr>
            <p:cNvPr id="10" name="object 10"/>
            <p:cNvSpPr/>
            <p:nvPr/>
          </p:nvSpPr>
          <p:spPr>
            <a:xfrm>
              <a:off x="9101201" y="1892300"/>
              <a:ext cx="1165225" cy="698500"/>
            </a:xfrm>
            <a:custGeom>
              <a:avLst/>
              <a:gdLst/>
              <a:ahLst/>
              <a:cxnLst/>
              <a:rect l="l" t="t" r="r" b="b"/>
              <a:pathLst>
                <a:path w="1165225" h="698500">
                  <a:moveTo>
                    <a:pt x="0" y="698500"/>
                  </a:moveTo>
                  <a:lnTo>
                    <a:pt x="1165225" y="698500"/>
                  </a:lnTo>
                  <a:lnTo>
                    <a:pt x="1165225" y="0"/>
                  </a:lnTo>
                  <a:lnTo>
                    <a:pt x="0" y="0"/>
                  </a:lnTo>
                  <a:lnTo>
                    <a:pt x="0" y="698500"/>
                  </a:lnTo>
                  <a:close/>
                </a:path>
              </a:pathLst>
            </a:custGeom>
            <a:ln w="12700">
              <a:solidFill>
                <a:srgbClr val="41709C"/>
              </a:solidFill>
            </a:ln>
          </p:spPr>
          <p:txBody>
            <a:bodyPr wrap="square" lIns="0" tIns="0" rIns="0" bIns="0" rtlCol="0"/>
            <a:lstStyle/>
            <a:p>
              <a:endParaRPr/>
            </a:p>
          </p:txBody>
        </p:sp>
      </p:grpSp>
      <p:sp>
        <p:nvSpPr>
          <p:cNvPr id="11" name="object 11"/>
          <p:cNvSpPr txBox="1"/>
          <p:nvPr/>
        </p:nvSpPr>
        <p:spPr>
          <a:xfrm>
            <a:off x="9373616" y="2076958"/>
            <a:ext cx="62103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FFFF"/>
                </a:solidFill>
                <a:latin typeface="Carlito"/>
                <a:cs typeface="Carlito"/>
              </a:rPr>
              <a:t>Se</a:t>
            </a:r>
            <a:r>
              <a:rPr sz="1800" spc="5" dirty="0">
                <a:solidFill>
                  <a:srgbClr val="FFFFFF"/>
                </a:solidFill>
                <a:latin typeface="Carlito"/>
                <a:cs typeface="Carlito"/>
              </a:rPr>
              <a:t>r</a:t>
            </a:r>
            <a:r>
              <a:rPr sz="1800" spc="-10" dirty="0">
                <a:solidFill>
                  <a:srgbClr val="FFFFFF"/>
                </a:solidFill>
                <a:latin typeface="Carlito"/>
                <a:cs typeface="Carlito"/>
              </a:rPr>
              <a:t>v</a:t>
            </a:r>
            <a:r>
              <a:rPr sz="1800" dirty="0">
                <a:solidFill>
                  <a:srgbClr val="FFFFFF"/>
                </a:solidFill>
                <a:latin typeface="Carlito"/>
                <a:cs typeface="Carlito"/>
              </a:rPr>
              <a:t>er</a:t>
            </a:r>
            <a:endParaRPr sz="1800">
              <a:latin typeface="Carlito"/>
              <a:cs typeface="Carlito"/>
            </a:endParaRPr>
          </a:p>
        </p:txBody>
      </p:sp>
      <p:grpSp>
        <p:nvGrpSpPr>
          <p:cNvPr id="12" name="object 12"/>
          <p:cNvGrpSpPr/>
          <p:nvPr/>
        </p:nvGrpSpPr>
        <p:grpSpPr>
          <a:xfrm>
            <a:off x="6435725" y="2489200"/>
            <a:ext cx="3154680" cy="3086100"/>
            <a:chOff x="6435725" y="2489200"/>
            <a:chExt cx="3154680" cy="3086100"/>
          </a:xfrm>
        </p:grpSpPr>
        <p:sp>
          <p:nvSpPr>
            <p:cNvPr id="13" name="object 13"/>
            <p:cNvSpPr/>
            <p:nvPr/>
          </p:nvSpPr>
          <p:spPr>
            <a:xfrm>
              <a:off x="6462648" y="2489200"/>
              <a:ext cx="3124835" cy="3086100"/>
            </a:xfrm>
            <a:custGeom>
              <a:avLst/>
              <a:gdLst/>
              <a:ahLst/>
              <a:cxnLst/>
              <a:rect l="l" t="t" r="r" b="b"/>
              <a:pathLst>
                <a:path w="3124834" h="3086100">
                  <a:moveTo>
                    <a:pt x="126" y="0"/>
                  </a:moveTo>
                  <a:lnTo>
                    <a:pt x="0" y="3086100"/>
                  </a:lnTo>
                </a:path>
                <a:path w="3124834" h="3086100">
                  <a:moveTo>
                    <a:pt x="3124327" y="0"/>
                  </a:moveTo>
                  <a:lnTo>
                    <a:pt x="3124200" y="3086100"/>
                  </a:lnTo>
                </a:path>
              </a:pathLst>
            </a:custGeom>
            <a:ln w="6350">
              <a:solidFill>
                <a:srgbClr val="5B9BD4"/>
              </a:solidFill>
            </a:ln>
          </p:spPr>
          <p:txBody>
            <a:bodyPr wrap="square" lIns="0" tIns="0" rIns="0" bIns="0" rtlCol="0"/>
            <a:lstStyle/>
            <a:p>
              <a:endParaRPr/>
            </a:p>
          </p:txBody>
        </p:sp>
        <p:sp>
          <p:nvSpPr>
            <p:cNvPr id="14" name="object 14"/>
            <p:cNvSpPr/>
            <p:nvPr/>
          </p:nvSpPr>
          <p:spPr>
            <a:xfrm>
              <a:off x="6435725" y="3089782"/>
              <a:ext cx="3151505" cy="2374900"/>
            </a:xfrm>
            <a:custGeom>
              <a:avLst/>
              <a:gdLst/>
              <a:ahLst/>
              <a:cxnLst/>
              <a:rect l="l" t="t" r="r" b="b"/>
              <a:pathLst>
                <a:path w="3151504" h="2374900">
                  <a:moveTo>
                    <a:pt x="3124200" y="2323592"/>
                  </a:moveTo>
                  <a:lnTo>
                    <a:pt x="18097" y="2323592"/>
                  </a:lnTo>
                  <a:lnTo>
                    <a:pt x="85598" y="2284222"/>
                  </a:lnTo>
                  <a:lnTo>
                    <a:pt x="86106" y="2282190"/>
                  </a:lnTo>
                  <a:lnTo>
                    <a:pt x="84328" y="2279142"/>
                  </a:lnTo>
                  <a:lnTo>
                    <a:pt x="82423" y="2278634"/>
                  </a:lnTo>
                  <a:lnTo>
                    <a:pt x="0" y="2326767"/>
                  </a:lnTo>
                  <a:lnTo>
                    <a:pt x="82423" y="2374900"/>
                  </a:lnTo>
                  <a:lnTo>
                    <a:pt x="84328" y="2374392"/>
                  </a:lnTo>
                  <a:lnTo>
                    <a:pt x="86106" y="2371344"/>
                  </a:lnTo>
                  <a:lnTo>
                    <a:pt x="85598" y="2369312"/>
                  </a:lnTo>
                  <a:lnTo>
                    <a:pt x="18097" y="2329942"/>
                  </a:lnTo>
                  <a:lnTo>
                    <a:pt x="3124200" y="2329942"/>
                  </a:lnTo>
                  <a:lnTo>
                    <a:pt x="3124200" y="2323592"/>
                  </a:lnTo>
                  <a:close/>
                </a:path>
                <a:path w="3151504" h="2374900">
                  <a:moveTo>
                    <a:pt x="3124200" y="1609217"/>
                  </a:moveTo>
                  <a:lnTo>
                    <a:pt x="3118828" y="1606169"/>
                  </a:lnTo>
                  <a:lnTo>
                    <a:pt x="3042793" y="1562989"/>
                  </a:lnTo>
                  <a:lnTo>
                    <a:pt x="3041269" y="1562100"/>
                  </a:lnTo>
                  <a:lnTo>
                    <a:pt x="3039237" y="1562735"/>
                  </a:lnTo>
                  <a:lnTo>
                    <a:pt x="3038475" y="1564259"/>
                  </a:lnTo>
                  <a:lnTo>
                    <a:pt x="3037586" y="1565783"/>
                  </a:lnTo>
                  <a:lnTo>
                    <a:pt x="3038094" y="1567688"/>
                  </a:lnTo>
                  <a:lnTo>
                    <a:pt x="3039618" y="1568577"/>
                  </a:lnTo>
                  <a:lnTo>
                    <a:pt x="3106255" y="1606321"/>
                  </a:lnTo>
                  <a:lnTo>
                    <a:pt x="0" y="1644142"/>
                  </a:lnTo>
                  <a:lnTo>
                    <a:pt x="0" y="1650492"/>
                  </a:lnTo>
                  <a:lnTo>
                    <a:pt x="3106115" y="1612671"/>
                  </a:lnTo>
                  <a:lnTo>
                    <a:pt x="3040634" y="1651889"/>
                  </a:lnTo>
                  <a:lnTo>
                    <a:pt x="3039110" y="1652905"/>
                  </a:lnTo>
                  <a:lnTo>
                    <a:pt x="3038602" y="1654810"/>
                  </a:lnTo>
                  <a:lnTo>
                    <a:pt x="3040380" y="1657858"/>
                  </a:lnTo>
                  <a:lnTo>
                    <a:pt x="3042412" y="1658239"/>
                  </a:lnTo>
                  <a:lnTo>
                    <a:pt x="3043936" y="1657350"/>
                  </a:lnTo>
                  <a:lnTo>
                    <a:pt x="3124200" y="1609217"/>
                  </a:lnTo>
                  <a:close/>
                </a:path>
                <a:path w="3151504" h="2374900">
                  <a:moveTo>
                    <a:pt x="3151124" y="939292"/>
                  </a:moveTo>
                  <a:lnTo>
                    <a:pt x="45148" y="939292"/>
                  </a:lnTo>
                  <a:lnTo>
                    <a:pt x="112649" y="899922"/>
                  </a:lnTo>
                  <a:lnTo>
                    <a:pt x="113144" y="897890"/>
                  </a:lnTo>
                  <a:lnTo>
                    <a:pt x="111379" y="894842"/>
                  </a:lnTo>
                  <a:lnTo>
                    <a:pt x="109347" y="894334"/>
                  </a:lnTo>
                  <a:lnTo>
                    <a:pt x="26924" y="942467"/>
                  </a:lnTo>
                  <a:lnTo>
                    <a:pt x="109347" y="990600"/>
                  </a:lnTo>
                  <a:lnTo>
                    <a:pt x="111379" y="990092"/>
                  </a:lnTo>
                  <a:lnTo>
                    <a:pt x="113144" y="987044"/>
                  </a:lnTo>
                  <a:lnTo>
                    <a:pt x="112649" y="985012"/>
                  </a:lnTo>
                  <a:lnTo>
                    <a:pt x="45148" y="945642"/>
                  </a:lnTo>
                  <a:lnTo>
                    <a:pt x="3151124" y="945642"/>
                  </a:lnTo>
                  <a:lnTo>
                    <a:pt x="3151124" y="939292"/>
                  </a:lnTo>
                  <a:close/>
                </a:path>
                <a:path w="3151504" h="2374900">
                  <a:moveTo>
                    <a:pt x="3151251" y="47117"/>
                  </a:moveTo>
                  <a:lnTo>
                    <a:pt x="3145866" y="44069"/>
                  </a:lnTo>
                  <a:lnTo>
                    <a:pt x="3069717" y="889"/>
                  </a:lnTo>
                  <a:lnTo>
                    <a:pt x="3068193" y="0"/>
                  </a:lnTo>
                  <a:lnTo>
                    <a:pt x="3066288" y="635"/>
                  </a:lnTo>
                  <a:lnTo>
                    <a:pt x="3064510" y="3683"/>
                  </a:lnTo>
                  <a:lnTo>
                    <a:pt x="3065018" y="5588"/>
                  </a:lnTo>
                  <a:lnTo>
                    <a:pt x="3066542" y="6477"/>
                  </a:lnTo>
                  <a:lnTo>
                    <a:pt x="3133293" y="44221"/>
                  </a:lnTo>
                  <a:lnTo>
                    <a:pt x="26924" y="82042"/>
                  </a:lnTo>
                  <a:lnTo>
                    <a:pt x="27051" y="88392"/>
                  </a:lnTo>
                  <a:lnTo>
                    <a:pt x="3133039" y="50571"/>
                  </a:lnTo>
                  <a:lnTo>
                    <a:pt x="3067558" y="89789"/>
                  </a:lnTo>
                  <a:lnTo>
                    <a:pt x="3066161" y="90805"/>
                  </a:lnTo>
                  <a:lnTo>
                    <a:pt x="3065653" y="92710"/>
                  </a:lnTo>
                  <a:lnTo>
                    <a:pt x="3067431" y="95758"/>
                  </a:lnTo>
                  <a:lnTo>
                    <a:pt x="3069336" y="96139"/>
                  </a:lnTo>
                  <a:lnTo>
                    <a:pt x="3070860" y="95250"/>
                  </a:lnTo>
                  <a:lnTo>
                    <a:pt x="3151251" y="47117"/>
                  </a:lnTo>
                  <a:close/>
                </a:path>
              </a:pathLst>
            </a:custGeom>
            <a:solidFill>
              <a:srgbClr val="5B9BD4"/>
            </a:solidFill>
          </p:spPr>
          <p:txBody>
            <a:bodyPr wrap="square" lIns="0" tIns="0" rIns="0" bIns="0" rtlCol="0"/>
            <a:lstStyle/>
            <a:p>
              <a:endParaRPr/>
            </a:p>
          </p:txBody>
        </p:sp>
      </p:grpSp>
      <p:sp>
        <p:nvSpPr>
          <p:cNvPr id="15" name="object 15"/>
          <p:cNvSpPr txBox="1"/>
          <p:nvPr/>
        </p:nvSpPr>
        <p:spPr>
          <a:xfrm>
            <a:off x="7496302" y="2748788"/>
            <a:ext cx="77724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Carlito"/>
                <a:cs typeface="Carlito"/>
              </a:rPr>
              <a:t>R</a:t>
            </a:r>
            <a:r>
              <a:rPr sz="1800" dirty="0">
                <a:latin typeface="Carlito"/>
                <a:cs typeface="Carlito"/>
              </a:rPr>
              <a:t>e</a:t>
            </a:r>
            <a:r>
              <a:rPr sz="1800" spc="5" dirty="0">
                <a:latin typeface="Carlito"/>
                <a:cs typeface="Carlito"/>
              </a:rPr>
              <a:t>q</a:t>
            </a:r>
            <a:r>
              <a:rPr sz="1800" spc="-5" dirty="0">
                <a:latin typeface="Carlito"/>
                <a:cs typeface="Carlito"/>
              </a:rPr>
              <a:t>u</a:t>
            </a:r>
            <a:r>
              <a:rPr sz="1800" dirty="0">
                <a:latin typeface="Carlito"/>
                <a:cs typeface="Carlito"/>
              </a:rPr>
              <a:t>e</a:t>
            </a:r>
            <a:r>
              <a:rPr sz="1800" spc="-20" dirty="0">
                <a:latin typeface="Carlito"/>
                <a:cs typeface="Carlito"/>
              </a:rPr>
              <a:t>s</a:t>
            </a:r>
            <a:r>
              <a:rPr sz="1800" dirty="0">
                <a:latin typeface="Carlito"/>
                <a:cs typeface="Carlito"/>
              </a:rPr>
              <a:t>t</a:t>
            </a:r>
            <a:endParaRPr sz="1800">
              <a:latin typeface="Carlito"/>
              <a:cs typeface="Carlito"/>
            </a:endParaRPr>
          </a:p>
        </p:txBody>
      </p:sp>
      <p:sp>
        <p:nvSpPr>
          <p:cNvPr id="16" name="object 16"/>
          <p:cNvSpPr txBox="1"/>
          <p:nvPr/>
        </p:nvSpPr>
        <p:spPr>
          <a:xfrm>
            <a:off x="7404354" y="3681476"/>
            <a:ext cx="91313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rlito"/>
                <a:cs typeface="Carlito"/>
              </a:rPr>
              <a:t>Response</a:t>
            </a:r>
            <a:endParaRPr sz="1800">
              <a:latin typeface="Carlito"/>
              <a:cs typeface="Carlito"/>
            </a:endParaRPr>
          </a:p>
        </p:txBody>
      </p:sp>
      <p:sp>
        <p:nvSpPr>
          <p:cNvPr id="17" name="object 17"/>
          <p:cNvSpPr txBox="1"/>
          <p:nvPr/>
        </p:nvSpPr>
        <p:spPr>
          <a:xfrm>
            <a:off x="7404354" y="4348353"/>
            <a:ext cx="913130" cy="101790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rlito"/>
                <a:cs typeface="Carlito"/>
              </a:rPr>
              <a:t>Request</a:t>
            </a:r>
            <a:endParaRPr sz="1800">
              <a:latin typeface="Carlito"/>
              <a:cs typeface="Carlito"/>
            </a:endParaRPr>
          </a:p>
          <a:p>
            <a:pPr>
              <a:lnSpc>
                <a:spcPct val="100000"/>
              </a:lnSpc>
            </a:pPr>
            <a:endParaRPr sz="1800">
              <a:latin typeface="Carlito"/>
              <a:cs typeface="Carlito"/>
            </a:endParaRPr>
          </a:p>
          <a:p>
            <a:pPr marL="12700">
              <a:lnSpc>
                <a:spcPct val="100000"/>
              </a:lnSpc>
              <a:spcBef>
                <a:spcPts val="1295"/>
              </a:spcBef>
            </a:pPr>
            <a:r>
              <a:rPr sz="1800" spc="-10" dirty="0">
                <a:latin typeface="Carlito"/>
                <a:cs typeface="Carlito"/>
              </a:rPr>
              <a:t>Response</a:t>
            </a:r>
            <a:endParaRPr sz="1800">
              <a:latin typeface="Carlito"/>
              <a:cs typeface="Carlito"/>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310641"/>
            <a:ext cx="10665461" cy="696595"/>
          </a:xfrm>
          <a:prstGeom prst="rect">
            <a:avLst/>
          </a:prstGeom>
        </p:spPr>
        <p:txBody>
          <a:bodyPr vert="horz" wrap="square" lIns="0" tIns="12700" rIns="0" bIns="0" rtlCol="0">
            <a:spAutoFit/>
          </a:bodyPr>
          <a:lstStyle/>
          <a:p>
            <a:pPr marL="12700">
              <a:lnSpc>
                <a:spcPct val="100000"/>
              </a:lnSpc>
              <a:spcBef>
                <a:spcPts val="100"/>
              </a:spcBef>
            </a:pPr>
            <a:r>
              <a:rPr spc="-25" dirty="0">
                <a:latin typeface="Carlito"/>
                <a:cs typeface="Carlito"/>
              </a:rPr>
              <a:t>WebSocket-based </a:t>
            </a:r>
            <a:r>
              <a:rPr spc="-10" dirty="0">
                <a:latin typeface="Carlito"/>
                <a:cs typeface="Carlito"/>
              </a:rPr>
              <a:t>Communication </a:t>
            </a:r>
            <a:r>
              <a:rPr dirty="0">
                <a:latin typeface="Carlito"/>
                <a:cs typeface="Carlito"/>
              </a:rPr>
              <a:t>APIs</a:t>
            </a:r>
          </a:p>
        </p:txBody>
      </p:sp>
      <p:sp>
        <p:nvSpPr>
          <p:cNvPr id="3" name="object 3"/>
          <p:cNvSpPr txBox="1"/>
          <p:nvPr/>
        </p:nvSpPr>
        <p:spPr>
          <a:xfrm>
            <a:off x="916939" y="1793493"/>
            <a:ext cx="4100195" cy="2884805"/>
          </a:xfrm>
          <a:prstGeom prst="rect">
            <a:avLst/>
          </a:prstGeom>
        </p:spPr>
        <p:txBody>
          <a:bodyPr vert="horz" wrap="square" lIns="0" tIns="54610" rIns="0" bIns="0" rtlCol="0">
            <a:spAutoFit/>
          </a:bodyPr>
          <a:lstStyle/>
          <a:p>
            <a:pPr marL="241300" marR="184150" indent="-228600">
              <a:lnSpc>
                <a:spcPct val="90000"/>
              </a:lnSpc>
              <a:spcBef>
                <a:spcPts val="430"/>
              </a:spcBef>
              <a:buFont typeface="Arial"/>
              <a:buChar char="•"/>
              <a:tabLst>
                <a:tab pos="241300" algn="l"/>
              </a:tabLst>
            </a:pPr>
            <a:r>
              <a:rPr sz="2800" spc="-25" dirty="0">
                <a:latin typeface="Carlito"/>
                <a:cs typeface="Carlito"/>
              </a:rPr>
              <a:t>WebSocket </a:t>
            </a:r>
            <a:r>
              <a:rPr sz="2800" spc="-5" dirty="0">
                <a:latin typeface="Carlito"/>
                <a:cs typeface="Carlito"/>
              </a:rPr>
              <a:t>APIs </a:t>
            </a:r>
            <a:r>
              <a:rPr sz="2800" b="1" spc="-5" dirty="0">
                <a:latin typeface="Carlito"/>
                <a:cs typeface="Carlito"/>
              </a:rPr>
              <a:t>allow bi-  </a:t>
            </a:r>
            <a:r>
              <a:rPr sz="2800" b="1" spc="-10" dirty="0">
                <a:latin typeface="Carlito"/>
                <a:cs typeface="Carlito"/>
              </a:rPr>
              <a:t>directional, full </a:t>
            </a:r>
            <a:r>
              <a:rPr sz="2800" b="1" spc="-15" dirty="0">
                <a:latin typeface="Carlito"/>
                <a:cs typeface="Carlito"/>
              </a:rPr>
              <a:t>duplex  </a:t>
            </a:r>
            <a:r>
              <a:rPr sz="2800" b="1" spc="-10" dirty="0">
                <a:latin typeface="Carlito"/>
                <a:cs typeface="Carlito"/>
              </a:rPr>
              <a:t>communication </a:t>
            </a:r>
            <a:r>
              <a:rPr sz="2800" spc="-10" dirty="0">
                <a:latin typeface="Carlito"/>
                <a:cs typeface="Carlito"/>
              </a:rPr>
              <a:t>between  clients </a:t>
            </a:r>
            <a:r>
              <a:rPr sz="2800" spc="-5" dirty="0">
                <a:latin typeface="Carlito"/>
                <a:cs typeface="Carlito"/>
              </a:rPr>
              <a:t>and</a:t>
            </a:r>
            <a:r>
              <a:rPr sz="2800" spc="30" dirty="0">
                <a:latin typeface="Carlito"/>
                <a:cs typeface="Carlito"/>
              </a:rPr>
              <a:t> </a:t>
            </a:r>
            <a:r>
              <a:rPr sz="2800" spc="-15" dirty="0">
                <a:latin typeface="Carlito"/>
                <a:cs typeface="Carlito"/>
              </a:rPr>
              <a:t>servers.</a:t>
            </a:r>
            <a:endParaRPr sz="2800">
              <a:latin typeface="Carlito"/>
              <a:cs typeface="Carlito"/>
            </a:endParaRPr>
          </a:p>
          <a:p>
            <a:pPr marL="241300" marR="5080" indent="-228600">
              <a:lnSpc>
                <a:spcPts val="3030"/>
              </a:lnSpc>
              <a:spcBef>
                <a:spcPts val="1050"/>
              </a:spcBef>
              <a:buFont typeface="Arial"/>
              <a:buChar char="•"/>
              <a:tabLst>
                <a:tab pos="241300" algn="l"/>
              </a:tabLst>
            </a:pPr>
            <a:r>
              <a:rPr sz="2800" spc="-25" dirty="0">
                <a:latin typeface="Carlito"/>
                <a:cs typeface="Carlito"/>
              </a:rPr>
              <a:t>WebSocket </a:t>
            </a:r>
            <a:r>
              <a:rPr sz="2800" spc="-5" dirty="0">
                <a:latin typeface="Carlito"/>
                <a:cs typeface="Carlito"/>
              </a:rPr>
              <a:t>APIs </a:t>
            </a:r>
            <a:r>
              <a:rPr sz="2800" spc="-20" dirty="0">
                <a:latin typeface="Carlito"/>
                <a:cs typeface="Carlito"/>
              </a:rPr>
              <a:t>follow </a:t>
            </a:r>
            <a:r>
              <a:rPr sz="2800" spc="-5" dirty="0">
                <a:latin typeface="Carlito"/>
                <a:cs typeface="Carlito"/>
              </a:rPr>
              <a:t>the  </a:t>
            </a:r>
            <a:r>
              <a:rPr sz="2800" b="1" spc="-25" dirty="0">
                <a:latin typeface="Carlito"/>
                <a:cs typeface="Carlito"/>
              </a:rPr>
              <a:t>exclusive </a:t>
            </a:r>
            <a:r>
              <a:rPr sz="2800" b="1" spc="-5" dirty="0">
                <a:latin typeface="Carlito"/>
                <a:cs typeface="Carlito"/>
              </a:rPr>
              <a:t>pair  </a:t>
            </a:r>
            <a:r>
              <a:rPr sz="2800" b="1" spc="-10" dirty="0">
                <a:latin typeface="Carlito"/>
                <a:cs typeface="Carlito"/>
              </a:rPr>
              <a:t>communication</a:t>
            </a:r>
            <a:r>
              <a:rPr sz="2800" b="1" spc="-5" dirty="0">
                <a:latin typeface="Carlito"/>
                <a:cs typeface="Carlito"/>
              </a:rPr>
              <a:t> </a:t>
            </a:r>
            <a:r>
              <a:rPr sz="2800" b="1" spc="-10" dirty="0">
                <a:latin typeface="Carlito"/>
                <a:cs typeface="Carlito"/>
              </a:rPr>
              <a:t>model</a:t>
            </a:r>
            <a:r>
              <a:rPr sz="2800" spc="-10" dirty="0">
                <a:latin typeface="Carlito"/>
                <a:cs typeface="Carlito"/>
              </a:rPr>
              <a:t>.</a:t>
            </a:r>
            <a:endParaRPr sz="2800">
              <a:latin typeface="Carlito"/>
              <a:cs typeface="Carlito"/>
            </a:endParaRPr>
          </a:p>
        </p:txBody>
      </p:sp>
      <p:grpSp>
        <p:nvGrpSpPr>
          <p:cNvPr id="4" name="object 4"/>
          <p:cNvGrpSpPr/>
          <p:nvPr/>
        </p:nvGrpSpPr>
        <p:grpSpPr>
          <a:xfrm>
            <a:off x="0" y="-76200"/>
            <a:ext cx="11714480" cy="6858000"/>
            <a:chOff x="0" y="0"/>
            <a:chExt cx="11714480" cy="6858000"/>
          </a:xfrm>
        </p:grpSpPr>
        <p:sp>
          <p:nvSpPr>
            <p:cNvPr id="5" name="object 5"/>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6" name="object 6"/>
            <p:cNvSpPr/>
            <p:nvPr/>
          </p:nvSpPr>
          <p:spPr>
            <a:xfrm>
              <a:off x="5331036" y="1970945"/>
              <a:ext cx="6382966" cy="4264064"/>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guru99.com/images/1/021519_0814_InternetofT1.png"/>
          <p:cNvPicPr>
            <a:picLocks noChangeAspect="1" noChangeArrowheads="1"/>
          </p:cNvPicPr>
          <p:nvPr/>
        </p:nvPicPr>
        <p:blipFill>
          <a:blip r:embed="rId2"/>
          <a:srcRect/>
          <a:stretch>
            <a:fillRect/>
          </a:stretch>
        </p:blipFill>
        <p:spPr bwMode="auto">
          <a:xfrm>
            <a:off x="711200" y="1143000"/>
            <a:ext cx="11074400" cy="4572000"/>
          </a:xfrm>
          <a:prstGeom prst="rect">
            <a:avLst/>
          </a:prstGeom>
          <a:noFill/>
        </p:spPr>
      </p:pic>
      <p:sp>
        <p:nvSpPr>
          <p:cNvPr id="5" name="Rectangle 4"/>
          <p:cNvSpPr/>
          <p:nvPr/>
        </p:nvSpPr>
        <p:spPr>
          <a:xfrm>
            <a:off x="3657600" y="304801"/>
            <a:ext cx="4978400" cy="646331"/>
          </a:xfrm>
          <a:prstGeom prst="rect">
            <a:avLst/>
          </a:prstGeom>
        </p:spPr>
        <p:txBody>
          <a:bodyPr wrap="square">
            <a:spAutoFit/>
          </a:bodyPr>
          <a:lstStyle/>
          <a:p>
            <a:pPr algn="ctr"/>
            <a:r>
              <a:rPr lang="en-US" sz="3600" dirty="0" smtClean="0"/>
              <a:t>What is </a:t>
            </a:r>
            <a:r>
              <a:rPr lang="en-US" sz="3600" dirty="0" err="1" smtClean="0"/>
              <a:t>IoT</a:t>
            </a:r>
            <a:r>
              <a:rPr lang="en-US" sz="3600" dirty="0" smtClean="0"/>
              <a:t>?</a:t>
            </a:r>
            <a:endParaRPr lang="en-US" sz="36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831850" y="1819275"/>
          <a:ext cx="10515600" cy="3940805"/>
        </p:xfrm>
        <a:graphic>
          <a:graphicData uri="http://schemas.openxmlformats.org/drawingml/2006/table">
            <a:tbl>
              <a:tblPr firstRow="1" bandRow="1">
                <a:tableStyleId>{2D5ABB26-0587-4C30-8999-92F81FD0307C}</a:tableStyleId>
              </a:tblPr>
              <a:tblGrid>
                <a:gridCol w="2743200"/>
                <a:gridCol w="4267200"/>
                <a:gridCol w="3505200"/>
              </a:tblGrid>
              <a:tr h="396239">
                <a:tc>
                  <a:txBody>
                    <a:bodyPr/>
                    <a:lstStyle/>
                    <a:p>
                      <a:pPr algn="ctr">
                        <a:lnSpc>
                          <a:spcPct val="100000"/>
                        </a:lnSpc>
                        <a:spcBef>
                          <a:spcPts val="305"/>
                        </a:spcBef>
                      </a:pPr>
                      <a:r>
                        <a:rPr sz="2000" b="1" spc="-5" dirty="0">
                          <a:solidFill>
                            <a:srgbClr val="FFFFFF"/>
                          </a:solidFill>
                          <a:latin typeface="Caladea"/>
                          <a:cs typeface="Caladea"/>
                        </a:rPr>
                        <a:t>Comparison </a:t>
                      </a:r>
                      <a:r>
                        <a:rPr sz="2000" b="1" dirty="0">
                          <a:solidFill>
                            <a:srgbClr val="FFFFFF"/>
                          </a:solidFill>
                          <a:latin typeface="Caladea"/>
                          <a:cs typeface="Caladea"/>
                        </a:rPr>
                        <a:t>Based</a:t>
                      </a:r>
                      <a:r>
                        <a:rPr sz="2000" b="1" spc="-90" dirty="0">
                          <a:solidFill>
                            <a:srgbClr val="FFFFFF"/>
                          </a:solidFill>
                          <a:latin typeface="Caladea"/>
                          <a:cs typeface="Caladea"/>
                        </a:rPr>
                        <a:t> </a:t>
                      </a:r>
                      <a:r>
                        <a:rPr sz="2000" b="1" spc="-5" dirty="0">
                          <a:solidFill>
                            <a:srgbClr val="FFFFFF"/>
                          </a:solidFill>
                          <a:latin typeface="Caladea"/>
                          <a:cs typeface="Caladea"/>
                        </a:rPr>
                        <a:t>on</a:t>
                      </a:r>
                      <a:endParaRPr sz="2000">
                        <a:latin typeface="Caladea"/>
                        <a:cs typeface="Caladea"/>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635" algn="ctr">
                        <a:lnSpc>
                          <a:spcPct val="100000"/>
                        </a:lnSpc>
                        <a:spcBef>
                          <a:spcPts val="305"/>
                        </a:spcBef>
                      </a:pPr>
                      <a:r>
                        <a:rPr sz="2000" b="1" spc="-10" dirty="0">
                          <a:solidFill>
                            <a:srgbClr val="FFFFFF"/>
                          </a:solidFill>
                          <a:latin typeface="Caladea"/>
                          <a:cs typeface="Caladea"/>
                        </a:rPr>
                        <a:t>REST</a:t>
                      </a:r>
                      <a:endParaRPr sz="2000">
                        <a:latin typeface="Caladea"/>
                        <a:cs typeface="Caladea"/>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270" algn="ctr">
                        <a:lnSpc>
                          <a:spcPct val="100000"/>
                        </a:lnSpc>
                        <a:spcBef>
                          <a:spcPts val="305"/>
                        </a:spcBef>
                      </a:pPr>
                      <a:r>
                        <a:rPr sz="2000" b="1" spc="-15" dirty="0">
                          <a:solidFill>
                            <a:srgbClr val="FFFFFF"/>
                          </a:solidFill>
                          <a:latin typeface="Caladea"/>
                          <a:cs typeface="Caladea"/>
                        </a:rPr>
                        <a:t>Websocket</a:t>
                      </a:r>
                      <a:endParaRPr sz="2000">
                        <a:latin typeface="Caladea"/>
                        <a:cs typeface="Caladea"/>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r>
              <a:tr h="396239">
                <a:tc>
                  <a:txBody>
                    <a:bodyPr/>
                    <a:lstStyle/>
                    <a:p>
                      <a:pPr algn="ctr">
                        <a:lnSpc>
                          <a:spcPct val="100000"/>
                        </a:lnSpc>
                        <a:spcBef>
                          <a:spcPts val="305"/>
                        </a:spcBef>
                      </a:pPr>
                      <a:r>
                        <a:rPr sz="2000" b="1" spc="-10" dirty="0">
                          <a:latin typeface="Caladea"/>
                          <a:cs typeface="Caladea"/>
                        </a:rPr>
                        <a:t>State</a:t>
                      </a:r>
                      <a:endParaRPr sz="2000">
                        <a:latin typeface="Caladea"/>
                        <a:cs typeface="Caladea"/>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305"/>
                        </a:spcBef>
                      </a:pPr>
                      <a:r>
                        <a:rPr sz="2000" spc="-5" dirty="0">
                          <a:latin typeface="Caladea"/>
                          <a:cs typeface="Caladea"/>
                        </a:rPr>
                        <a:t>Stateless</a:t>
                      </a:r>
                      <a:endParaRPr sz="2000">
                        <a:latin typeface="Caladea"/>
                        <a:cs typeface="Caladea"/>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270" algn="ctr">
                        <a:lnSpc>
                          <a:spcPct val="100000"/>
                        </a:lnSpc>
                        <a:spcBef>
                          <a:spcPts val="305"/>
                        </a:spcBef>
                      </a:pPr>
                      <a:r>
                        <a:rPr sz="2000" spc="-5" dirty="0">
                          <a:latin typeface="Caladea"/>
                          <a:cs typeface="Caladea"/>
                        </a:rPr>
                        <a:t>Stateful</a:t>
                      </a:r>
                      <a:endParaRPr sz="2000">
                        <a:latin typeface="Caladea"/>
                        <a:cs typeface="Caladea"/>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r>
              <a:tr h="396240">
                <a:tc>
                  <a:txBody>
                    <a:bodyPr/>
                    <a:lstStyle/>
                    <a:p>
                      <a:pPr algn="ctr">
                        <a:lnSpc>
                          <a:spcPct val="100000"/>
                        </a:lnSpc>
                        <a:spcBef>
                          <a:spcPts val="305"/>
                        </a:spcBef>
                      </a:pPr>
                      <a:r>
                        <a:rPr sz="2000" b="1" spc="-5" dirty="0">
                          <a:latin typeface="Caladea"/>
                          <a:cs typeface="Caladea"/>
                        </a:rPr>
                        <a:t>Directional</a:t>
                      </a:r>
                      <a:endParaRPr sz="2000">
                        <a:latin typeface="Caladea"/>
                        <a:cs typeface="Caladea"/>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2540" algn="ctr">
                        <a:lnSpc>
                          <a:spcPct val="100000"/>
                        </a:lnSpc>
                        <a:spcBef>
                          <a:spcPts val="305"/>
                        </a:spcBef>
                      </a:pPr>
                      <a:r>
                        <a:rPr sz="2000" spc="-5" dirty="0">
                          <a:latin typeface="Caladea"/>
                          <a:cs typeface="Caladea"/>
                        </a:rPr>
                        <a:t>Unidirectional</a:t>
                      </a:r>
                      <a:endParaRPr sz="2000">
                        <a:latin typeface="Caladea"/>
                        <a:cs typeface="Caladea"/>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1905" algn="ctr">
                        <a:lnSpc>
                          <a:spcPct val="100000"/>
                        </a:lnSpc>
                        <a:spcBef>
                          <a:spcPts val="305"/>
                        </a:spcBef>
                      </a:pPr>
                      <a:r>
                        <a:rPr sz="2000" spc="-5" dirty="0">
                          <a:latin typeface="Caladea"/>
                          <a:cs typeface="Caladea"/>
                        </a:rPr>
                        <a:t>Bidirectional</a:t>
                      </a:r>
                      <a:endParaRPr sz="2000">
                        <a:latin typeface="Caladea"/>
                        <a:cs typeface="Caladea"/>
                      </a:endParaRPr>
                    </a:p>
                  </a:txBody>
                  <a:tcPr marL="0" marR="0" marT="387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396239">
                <a:tc>
                  <a:txBody>
                    <a:bodyPr/>
                    <a:lstStyle/>
                    <a:p>
                      <a:pPr algn="ctr">
                        <a:lnSpc>
                          <a:spcPct val="100000"/>
                        </a:lnSpc>
                        <a:spcBef>
                          <a:spcPts val="310"/>
                        </a:spcBef>
                      </a:pPr>
                      <a:r>
                        <a:rPr sz="2000" b="1" spc="-10" dirty="0">
                          <a:latin typeface="Caladea"/>
                          <a:cs typeface="Caladea"/>
                        </a:rPr>
                        <a:t>Req-Res/Full</a:t>
                      </a:r>
                      <a:r>
                        <a:rPr sz="2000" b="1" spc="-50" dirty="0">
                          <a:latin typeface="Caladea"/>
                          <a:cs typeface="Caladea"/>
                        </a:rPr>
                        <a:t> </a:t>
                      </a:r>
                      <a:r>
                        <a:rPr sz="2000" b="1" spc="-5" dirty="0">
                          <a:latin typeface="Caladea"/>
                          <a:cs typeface="Caladea"/>
                        </a:rPr>
                        <a:t>Duplex</a:t>
                      </a:r>
                      <a:endParaRPr sz="2000">
                        <a:latin typeface="Caladea"/>
                        <a:cs typeface="Caladea"/>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635" algn="ctr">
                        <a:lnSpc>
                          <a:spcPct val="100000"/>
                        </a:lnSpc>
                        <a:spcBef>
                          <a:spcPts val="310"/>
                        </a:spcBef>
                      </a:pPr>
                      <a:r>
                        <a:rPr sz="2000" spc="-15" dirty="0">
                          <a:latin typeface="Caladea"/>
                          <a:cs typeface="Caladea"/>
                        </a:rPr>
                        <a:t>Follow </a:t>
                      </a:r>
                      <a:r>
                        <a:rPr sz="2000" spc="-10" dirty="0">
                          <a:latin typeface="Caladea"/>
                          <a:cs typeface="Caladea"/>
                        </a:rPr>
                        <a:t>Request </a:t>
                      </a:r>
                      <a:r>
                        <a:rPr sz="2000" spc="-5" dirty="0">
                          <a:latin typeface="Caladea"/>
                          <a:cs typeface="Caladea"/>
                        </a:rPr>
                        <a:t>Response</a:t>
                      </a:r>
                      <a:r>
                        <a:rPr sz="2000" spc="-50" dirty="0">
                          <a:latin typeface="Caladea"/>
                          <a:cs typeface="Caladea"/>
                        </a:rPr>
                        <a:t> </a:t>
                      </a:r>
                      <a:r>
                        <a:rPr sz="2000" dirty="0">
                          <a:latin typeface="Caladea"/>
                          <a:cs typeface="Caladea"/>
                        </a:rPr>
                        <a:t>Model</a:t>
                      </a:r>
                      <a:endParaRPr sz="2000">
                        <a:latin typeface="Caladea"/>
                        <a:cs typeface="Caladea"/>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1270" algn="ctr">
                        <a:lnSpc>
                          <a:spcPct val="100000"/>
                        </a:lnSpc>
                        <a:spcBef>
                          <a:spcPts val="310"/>
                        </a:spcBef>
                      </a:pPr>
                      <a:r>
                        <a:rPr sz="2000" spc="-15" dirty="0">
                          <a:latin typeface="Caladea"/>
                          <a:cs typeface="Caladea"/>
                        </a:rPr>
                        <a:t>Exclusive </a:t>
                      </a:r>
                      <a:r>
                        <a:rPr sz="2000" spc="-10" dirty="0">
                          <a:latin typeface="Caladea"/>
                          <a:cs typeface="Caladea"/>
                        </a:rPr>
                        <a:t>Pair</a:t>
                      </a:r>
                      <a:r>
                        <a:rPr sz="2000" spc="-45" dirty="0">
                          <a:latin typeface="Caladea"/>
                          <a:cs typeface="Caladea"/>
                        </a:rPr>
                        <a:t> </a:t>
                      </a:r>
                      <a:r>
                        <a:rPr sz="2000" dirty="0">
                          <a:latin typeface="Caladea"/>
                          <a:cs typeface="Caladea"/>
                        </a:rPr>
                        <a:t>Model</a:t>
                      </a:r>
                      <a:endParaRPr sz="2000">
                        <a:latin typeface="Caladea"/>
                        <a:cs typeface="Caladea"/>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701039">
                <a:tc>
                  <a:txBody>
                    <a:bodyPr/>
                    <a:lstStyle/>
                    <a:p>
                      <a:pPr algn="ctr">
                        <a:lnSpc>
                          <a:spcPct val="100000"/>
                        </a:lnSpc>
                        <a:spcBef>
                          <a:spcPts val="309"/>
                        </a:spcBef>
                      </a:pPr>
                      <a:r>
                        <a:rPr sz="2000" b="1" spc="-20" dirty="0">
                          <a:latin typeface="Caladea"/>
                          <a:cs typeface="Caladea"/>
                        </a:rPr>
                        <a:t>TCP</a:t>
                      </a:r>
                      <a:r>
                        <a:rPr sz="2000" b="1" spc="-25" dirty="0">
                          <a:latin typeface="Caladea"/>
                          <a:cs typeface="Caladea"/>
                        </a:rPr>
                        <a:t> </a:t>
                      </a:r>
                      <a:r>
                        <a:rPr sz="2000" b="1" spc="-5" dirty="0">
                          <a:latin typeface="Caladea"/>
                          <a:cs typeface="Caladea"/>
                        </a:rPr>
                        <a:t>Connections</a:t>
                      </a:r>
                      <a:endParaRPr sz="2000">
                        <a:latin typeface="Caladea"/>
                        <a:cs typeface="Caladea"/>
                      </a:endParaRPr>
                    </a:p>
                  </a:txBody>
                  <a:tcPr marL="0" marR="0" marT="3936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755650" marR="215900" indent="-532130">
                        <a:lnSpc>
                          <a:spcPct val="100000"/>
                        </a:lnSpc>
                        <a:spcBef>
                          <a:spcPts val="309"/>
                        </a:spcBef>
                      </a:pPr>
                      <a:r>
                        <a:rPr sz="2000" dirty="0">
                          <a:latin typeface="Caladea"/>
                          <a:cs typeface="Caladea"/>
                        </a:rPr>
                        <a:t>Each HTTP </a:t>
                      </a:r>
                      <a:r>
                        <a:rPr sz="2000" spc="-10" dirty="0">
                          <a:latin typeface="Caladea"/>
                          <a:cs typeface="Caladea"/>
                        </a:rPr>
                        <a:t>request </a:t>
                      </a:r>
                      <a:r>
                        <a:rPr sz="2000" spc="-20" dirty="0">
                          <a:latin typeface="Caladea"/>
                          <a:cs typeface="Caladea"/>
                        </a:rPr>
                        <a:t>involves</a:t>
                      </a:r>
                      <a:r>
                        <a:rPr sz="2000" spc="-85" dirty="0">
                          <a:latin typeface="Caladea"/>
                          <a:cs typeface="Caladea"/>
                        </a:rPr>
                        <a:t> </a:t>
                      </a:r>
                      <a:r>
                        <a:rPr sz="2000" dirty="0">
                          <a:latin typeface="Caladea"/>
                          <a:cs typeface="Caladea"/>
                        </a:rPr>
                        <a:t>setting  up a </a:t>
                      </a:r>
                      <a:r>
                        <a:rPr sz="2000" spc="-5" dirty="0">
                          <a:latin typeface="Caladea"/>
                          <a:cs typeface="Caladea"/>
                        </a:rPr>
                        <a:t>new </a:t>
                      </a:r>
                      <a:r>
                        <a:rPr sz="2000" spc="-10" dirty="0">
                          <a:latin typeface="Caladea"/>
                          <a:cs typeface="Caladea"/>
                        </a:rPr>
                        <a:t>TCP</a:t>
                      </a:r>
                      <a:r>
                        <a:rPr sz="2000" spc="-60" dirty="0">
                          <a:latin typeface="Caladea"/>
                          <a:cs typeface="Caladea"/>
                        </a:rPr>
                        <a:t> </a:t>
                      </a:r>
                      <a:r>
                        <a:rPr sz="2000" dirty="0">
                          <a:latin typeface="Caladea"/>
                          <a:cs typeface="Caladea"/>
                        </a:rPr>
                        <a:t>Connection</a:t>
                      </a:r>
                      <a:endParaRPr sz="2000">
                        <a:latin typeface="Caladea"/>
                        <a:cs typeface="Caladea"/>
                      </a:endParaRPr>
                    </a:p>
                  </a:txBody>
                  <a:tcPr marL="0" marR="0" marT="3936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301625" marR="292735" indent="321310">
                        <a:lnSpc>
                          <a:spcPct val="100000"/>
                        </a:lnSpc>
                        <a:spcBef>
                          <a:spcPts val="309"/>
                        </a:spcBef>
                      </a:pPr>
                      <a:r>
                        <a:rPr sz="2000" spc="-20" dirty="0">
                          <a:latin typeface="Caladea"/>
                          <a:cs typeface="Caladea"/>
                        </a:rPr>
                        <a:t>Involves </a:t>
                      </a:r>
                      <a:r>
                        <a:rPr sz="2000" dirty="0">
                          <a:latin typeface="Caladea"/>
                          <a:cs typeface="Caladea"/>
                        </a:rPr>
                        <a:t>a </a:t>
                      </a:r>
                      <a:r>
                        <a:rPr sz="2000" spc="-5" dirty="0">
                          <a:latin typeface="Caladea"/>
                          <a:cs typeface="Caladea"/>
                        </a:rPr>
                        <a:t>single </a:t>
                      </a:r>
                      <a:r>
                        <a:rPr sz="2000" spc="-10" dirty="0">
                          <a:latin typeface="Caladea"/>
                          <a:cs typeface="Caladea"/>
                        </a:rPr>
                        <a:t>TCP  </a:t>
                      </a:r>
                      <a:r>
                        <a:rPr sz="2000" dirty="0">
                          <a:latin typeface="Caladea"/>
                          <a:cs typeface="Caladea"/>
                        </a:rPr>
                        <a:t>Connection </a:t>
                      </a:r>
                      <a:r>
                        <a:rPr sz="2000" spc="-10" dirty="0">
                          <a:latin typeface="Caladea"/>
                          <a:cs typeface="Caladea"/>
                        </a:rPr>
                        <a:t>for </a:t>
                      </a:r>
                      <a:r>
                        <a:rPr sz="2000" dirty="0">
                          <a:latin typeface="Caladea"/>
                          <a:cs typeface="Caladea"/>
                        </a:rPr>
                        <a:t>all</a:t>
                      </a:r>
                      <a:r>
                        <a:rPr sz="2000" spc="-140" dirty="0">
                          <a:latin typeface="Caladea"/>
                          <a:cs typeface="Caladea"/>
                        </a:rPr>
                        <a:t> </a:t>
                      </a:r>
                      <a:r>
                        <a:rPr sz="2000" spc="-5" dirty="0">
                          <a:latin typeface="Caladea"/>
                          <a:cs typeface="Caladea"/>
                        </a:rPr>
                        <a:t>requests</a:t>
                      </a:r>
                      <a:endParaRPr sz="2000">
                        <a:latin typeface="Caladea"/>
                        <a:cs typeface="Caladea"/>
                      </a:endParaRPr>
                    </a:p>
                  </a:txBody>
                  <a:tcPr marL="0" marR="0" marT="3936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r h="701039">
                <a:tc>
                  <a:txBody>
                    <a:bodyPr/>
                    <a:lstStyle/>
                    <a:p>
                      <a:pPr marL="635" algn="ctr">
                        <a:lnSpc>
                          <a:spcPct val="100000"/>
                        </a:lnSpc>
                        <a:spcBef>
                          <a:spcPts val="310"/>
                        </a:spcBef>
                      </a:pPr>
                      <a:r>
                        <a:rPr sz="2000" b="1" dirty="0">
                          <a:latin typeface="Caladea"/>
                          <a:cs typeface="Caladea"/>
                        </a:rPr>
                        <a:t>Header</a:t>
                      </a:r>
                      <a:r>
                        <a:rPr sz="2000" b="1" spc="-35" dirty="0">
                          <a:latin typeface="Caladea"/>
                          <a:cs typeface="Caladea"/>
                        </a:rPr>
                        <a:t> </a:t>
                      </a:r>
                      <a:r>
                        <a:rPr sz="2000" b="1" spc="-10" dirty="0">
                          <a:latin typeface="Caladea"/>
                          <a:cs typeface="Caladea"/>
                        </a:rPr>
                        <a:t>Overhead</a:t>
                      </a:r>
                      <a:endParaRPr sz="2000">
                        <a:latin typeface="Caladea"/>
                        <a:cs typeface="Caladea"/>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1905" algn="ctr">
                        <a:lnSpc>
                          <a:spcPct val="100000"/>
                        </a:lnSpc>
                        <a:spcBef>
                          <a:spcPts val="310"/>
                        </a:spcBef>
                      </a:pPr>
                      <a:r>
                        <a:rPr sz="2000" dirty="0">
                          <a:latin typeface="Caladea"/>
                          <a:cs typeface="Caladea"/>
                        </a:rPr>
                        <a:t>Each </a:t>
                      </a:r>
                      <a:r>
                        <a:rPr sz="2000" spc="-10" dirty="0">
                          <a:latin typeface="Caladea"/>
                          <a:cs typeface="Caladea"/>
                        </a:rPr>
                        <a:t>request </a:t>
                      </a:r>
                      <a:r>
                        <a:rPr sz="2000" dirty="0">
                          <a:latin typeface="Caladea"/>
                          <a:cs typeface="Caladea"/>
                        </a:rPr>
                        <a:t>carries HTTP</a:t>
                      </a:r>
                      <a:r>
                        <a:rPr sz="2000" spc="-70" dirty="0">
                          <a:latin typeface="Caladea"/>
                          <a:cs typeface="Caladea"/>
                        </a:rPr>
                        <a:t> </a:t>
                      </a:r>
                      <a:r>
                        <a:rPr sz="2000" dirty="0">
                          <a:latin typeface="Caladea"/>
                          <a:cs typeface="Caladea"/>
                        </a:rPr>
                        <a:t>Headers,</a:t>
                      </a:r>
                      <a:endParaRPr sz="2000">
                        <a:latin typeface="Caladea"/>
                        <a:cs typeface="Caladea"/>
                      </a:endParaRPr>
                    </a:p>
                    <a:p>
                      <a:pPr marL="1905" algn="ctr">
                        <a:lnSpc>
                          <a:spcPct val="100000"/>
                        </a:lnSpc>
                      </a:pPr>
                      <a:r>
                        <a:rPr sz="2000" spc="-5" dirty="0">
                          <a:latin typeface="Caladea"/>
                          <a:cs typeface="Caladea"/>
                        </a:rPr>
                        <a:t>hence not suitable for</a:t>
                      </a:r>
                      <a:r>
                        <a:rPr sz="2000" spc="-85" dirty="0">
                          <a:latin typeface="Caladea"/>
                          <a:cs typeface="Caladea"/>
                        </a:rPr>
                        <a:t> </a:t>
                      </a:r>
                      <a:r>
                        <a:rPr sz="2000" spc="-5" dirty="0">
                          <a:latin typeface="Caladea"/>
                          <a:cs typeface="Caladea"/>
                        </a:rPr>
                        <a:t>real-time</a:t>
                      </a:r>
                      <a:endParaRPr sz="2000">
                        <a:latin typeface="Caladea"/>
                        <a:cs typeface="Caladea"/>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gn="ctr">
                        <a:lnSpc>
                          <a:spcPct val="100000"/>
                        </a:lnSpc>
                        <a:spcBef>
                          <a:spcPts val="310"/>
                        </a:spcBef>
                      </a:pPr>
                      <a:r>
                        <a:rPr sz="2000" spc="-5" dirty="0">
                          <a:latin typeface="Caladea"/>
                          <a:cs typeface="Caladea"/>
                        </a:rPr>
                        <a:t>Does not </a:t>
                      </a:r>
                      <a:r>
                        <a:rPr sz="2000" spc="-25" dirty="0">
                          <a:latin typeface="Caladea"/>
                          <a:cs typeface="Caladea"/>
                        </a:rPr>
                        <a:t>involve </a:t>
                      </a:r>
                      <a:r>
                        <a:rPr sz="2000" spc="-10" dirty="0">
                          <a:latin typeface="Caladea"/>
                          <a:cs typeface="Caladea"/>
                        </a:rPr>
                        <a:t>overhead</a:t>
                      </a:r>
                      <a:r>
                        <a:rPr sz="2000" spc="-60" dirty="0">
                          <a:latin typeface="Caladea"/>
                          <a:cs typeface="Caladea"/>
                        </a:rPr>
                        <a:t> </a:t>
                      </a:r>
                      <a:r>
                        <a:rPr sz="2000" dirty="0">
                          <a:latin typeface="Caladea"/>
                          <a:cs typeface="Caladea"/>
                        </a:rPr>
                        <a:t>of</a:t>
                      </a:r>
                      <a:endParaRPr sz="2000">
                        <a:latin typeface="Caladea"/>
                        <a:cs typeface="Caladea"/>
                      </a:endParaRPr>
                    </a:p>
                    <a:p>
                      <a:pPr marL="635" algn="ctr">
                        <a:lnSpc>
                          <a:spcPct val="100000"/>
                        </a:lnSpc>
                      </a:pPr>
                      <a:r>
                        <a:rPr sz="2000" dirty="0">
                          <a:latin typeface="Caladea"/>
                          <a:cs typeface="Caladea"/>
                        </a:rPr>
                        <a:t>headers.</a:t>
                      </a:r>
                      <a:endParaRPr sz="2000">
                        <a:latin typeface="Caladea"/>
                        <a:cs typeface="Caladea"/>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r>
              <a:tr h="701040">
                <a:tc>
                  <a:txBody>
                    <a:bodyPr/>
                    <a:lstStyle/>
                    <a:p>
                      <a:pPr algn="ctr">
                        <a:lnSpc>
                          <a:spcPct val="100000"/>
                        </a:lnSpc>
                        <a:spcBef>
                          <a:spcPts val="310"/>
                        </a:spcBef>
                      </a:pPr>
                      <a:r>
                        <a:rPr sz="2000" b="1" spc="-5" dirty="0">
                          <a:latin typeface="Caladea"/>
                          <a:cs typeface="Caladea"/>
                        </a:rPr>
                        <a:t>Scalability</a:t>
                      </a:r>
                      <a:endParaRPr sz="2000">
                        <a:latin typeface="Caladea"/>
                        <a:cs typeface="Caladea"/>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1805305" marR="411480" indent="-1385570">
                        <a:lnSpc>
                          <a:spcPct val="100000"/>
                        </a:lnSpc>
                        <a:spcBef>
                          <a:spcPts val="310"/>
                        </a:spcBef>
                      </a:pPr>
                      <a:r>
                        <a:rPr sz="2000" dirty="0">
                          <a:latin typeface="Caladea"/>
                          <a:cs typeface="Caladea"/>
                        </a:rPr>
                        <a:t>Both horizontal and </a:t>
                      </a:r>
                      <a:r>
                        <a:rPr sz="2000" spc="-5" dirty="0">
                          <a:latin typeface="Caladea"/>
                          <a:cs typeface="Caladea"/>
                        </a:rPr>
                        <a:t>vertical</a:t>
                      </a:r>
                      <a:r>
                        <a:rPr sz="2000" spc="-175" dirty="0">
                          <a:latin typeface="Caladea"/>
                          <a:cs typeface="Caladea"/>
                        </a:rPr>
                        <a:t> </a:t>
                      </a:r>
                      <a:r>
                        <a:rPr sz="2000" spc="-10" dirty="0">
                          <a:latin typeface="Caladea"/>
                          <a:cs typeface="Caladea"/>
                        </a:rPr>
                        <a:t>are  </a:t>
                      </a:r>
                      <a:r>
                        <a:rPr sz="2000" spc="-5" dirty="0">
                          <a:latin typeface="Caladea"/>
                          <a:cs typeface="Caladea"/>
                        </a:rPr>
                        <a:t>easier</a:t>
                      </a:r>
                      <a:endParaRPr sz="2000">
                        <a:latin typeface="Caladea"/>
                        <a:cs typeface="Caladea"/>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1270" algn="ctr">
                        <a:lnSpc>
                          <a:spcPct val="100000"/>
                        </a:lnSpc>
                        <a:spcBef>
                          <a:spcPts val="310"/>
                        </a:spcBef>
                      </a:pPr>
                      <a:r>
                        <a:rPr sz="2000" spc="-15" dirty="0">
                          <a:latin typeface="Caladea"/>
                          <a:cs typeface="Caladea"/>
                        </a:rPr>
                        <a:t>Only </a:t>
                      </a:r>
                      <a:r>
                        <a:rPr sz="2000" spc="-20" dirty="0">
                          <a:latin typeface="Caladea"/>
                          <a:cs typeface="Caladea"/>
                        </a:rPr>
                        <a:t>Vertical </a:t>
                      </a:r>
                      <a:r>
                        <a:rPr sz="2000" dirty="0">
                          <a:latin typeface="Caladea"/>
                          <a:cs typeface="Caladea"/>
                        </a:rPr>
                        <a:t>is</a:t>
                      </a:r>
                      <a:r>
                        <a:rPr sz="2000" spc="-15" dirty="0">
                          <a:latin typeface="Caladea"/>
                          <a:cs typeface="Caladea"/>
                        </a:rPr>
                        <a:t> </a:t>
                      </a:r>
                      <a:r>
                        <a:rPr sz="2000" spc="-5" dirty="0">
                          <a:latin typeface="Caladea"/>
                          <a:cs typeface="Caladea"/>
                        </a:rPr>
                        <a:t>easier</a:t>
                      </a:r>
                      <a:endParaRPr sz="2000">
                        <a:latin typeface="Caladea"/>
                        <a:cs typeface="Caladea"/>
                      </a:endParaRPr>
                    </a:p>
                  </a:txBody>
                  <a:tcPr marL="0" marR="0" marT="393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r>
            </a:tbl>
          </a:graphicData>
        </a:graphic>
      </p:graphicFrame>
      <p:grpSp>
        <p:nvGrpSpPr>
          <p:cNvPr id="3" name="object 3"/>
          <p:cNvGrpSpPr/>
          <p:nvPr/>
        </p:nvGrpSpPr>
        <p:grpSpPr>
          <a:xfrm>
            <a:off x="0" y="0"/>
            <a:ext cx="12192000" cy="6858000"/>
            <a:chOff x="0" y="0"/>
            <a:chExt cx="12192000" cy="6858000"/>
          </a:xfrm>
        </p:grpSpPr>
        <p:sp>
          <p:nvSpPr>
            <p:cNvPr id="4" name="object 4"/>
            <p:cNvSpPr/>
            <p:nvPr/>
          </p:nvSpPr>
          <p:spPr>
            <a:xfrm>
              <a:off x="190500" y="0"/>
              <a:ext cx="12001500" cy="1419225"/>
            </a:xfrm>
            <a:custGeom>
              <a:avLst/>
              <a:gdLst/>
              <a:ahLst/>
              <a:cxnLst/>
              <a:rect l="l" t="t" r="r" b="b"/>
              <a:pathLst>
                <a:path w="12001500" h="1419225">
                  <a:moveTo>
                    <a:pt x="0" y="1419225"/>
                  </a:moveTo>
                  <a:lnTo>
                    <a:pt x="12001500" y="1419225"/>
                  </a:lnTo>
                  <a:lnTo>
                    <a:pt x="12001500" y="0"/>
                  </a:lnTo>
                  <a:lnTo>
                    <a:pt x="0" y="0"/>
                  </a:lnTo>
                  <a:lnTo>
                    <a:pt x="0" y="1419225"/>
                  </a:lnTo>
                  <a:close/>
                </a:path>
              </a:pathLst>
            </a:custGeom>
            <a:solidFill>
              <a:srgbClr val="DAF3FD"/>
            </a:solidFill>
          </p:spPr>
          <p:txBody>
            <a:bodyPr wrap="square" lIns="0" tIns="0" rIns="0" bIns="0" rtlCol="0"/>
            <a:lstStyle/>
            <a:p>
              <a:endParaRPr/>
            </a:p>
          </p:txBody>
        </p:sp>
        <p:sp>
          <p:nvSpPr>
            <p:cNvPr id="5" name="object 5"/>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81280" rIns="0" bIns="0" rtlCol="0">
            <a:spAutoFit/>
          </a:bodyPr>
          <a:lstStyle/>
          <a:p>
            <a:pPr marL="12700" marR="5080">
              <a:lnSpc>
                <a:spcPts val="4320"/>
              </a:lnSpc>
              <a:spcBef>
                <a:spcPts val="640"/>
              </a:spcBef>
            </a:pPr>
            <a:r>
              <a:rPr sz="4000" spc="-25" dirty="0">
                <a:latin typeface="Carlito"/>
                <a:cs typeface="Carlito"/>
              </a:rPr>
              <a:t>Difference </a:t>
            </a:r>
            <a:r>
              <a:rPr sz="4000" spc="-15" dirty="0">
                <a:latin typeface="Carlito"/>
                <a:cs typeface="Carlito"/>
              </a:rPr>
              <a:t>between </a:t>
            </a:r>
            <a:r>
              <a:rPr sz="4000" spc="-20" dirty="0">
                <a:latin typeface="Carlito"/>
                <a:cs typeface="Carlito"/>
              </a:rPr>
              <a:t>REST </a:t>
            </a:r>
            <a:r>
              <a:rPr sz="4000" spc="-5" dirty="0">
                <a:latin typeface="Carlito"/>
                <a:cs typeface="Carlito"/>
              </a:rPr>
              <a:t>and </a:t>
            </a:r>
            <a:r>
              <a:rPr sz="4000" spc="-25" dirty="0">
                <a:latin typeface="Carlito"/>
                <a:cs typeface="Carlito"/>
              </a:rPr>
              <a:t>WebSocket-based  </a:t>
            </a:r>
            <a:r>
              <a:rPr sz="4000" spc="-10" dirty="0">
                <a:latin typeface="Carlito"/>
                <a:cs typeface="Carlito"/>
              </a:rPr>
              <a:t>Communication </a:t>
            </a:r>
            <a:r>
              <a:rPr sz="4000" spc="-5" dirty="0">
                <a:latin typeface="Carlito"/>
                <a:cs typeface="Carlito"/>
              </a:rPr>
              <a:t>APIs</a:t>
            </a:r>
            <a:endParaRPr sz="4000">
              <a:latin typeface="Carlito"/>
              <a:cs typeface="Carlit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3" name="object 3"/>
          <p:cNvSpPr txBox="1">
            <a:spLocks noGrp="1"/>
          </p:cNvSpPr>
          <p:nvPr>
            <p:ph type="title"/>
          </p:nvPr>
        </p:nvSpPr>
        <p:spPr>
          <a:xfrm>
            <a:off x="916939" y="310641"/>
            <a:ext cx="8836661"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 </a:t>
            </a:r>
            <a:r>
              <a:rPr spc="-5" dirty="0">
                <a:latin typeface="Carlito"/>
                <a:cs typeface="Carlito"/>
              </a:rPr>
              <a:t>Enabling</a:t>
            </a:r>
            <a:r>
              <a:rPr spc="-60" dirty="0">
                <a:latin typeface="Carlito"/>
                <a:cs typeface="Carlito"/>
              </a:rPr>
              <a:t> </a:t>
            </a:r>
            <a:r>
              <a:rPr spc="-30" dirty="0">
                <a:latin typeface="Carlito"/>
                <a:cs typeface="Carlito"/>
              </a:rPr>
              <a:t>Technologies</a:t>
            </a:r>
          </a:p>
        </p:txBody>
      </p:sp>
      <p:sp>
        <p:nvSpPr>
          <p:cNvPr id="4" name="object 4"/>
          <p:cNvSpPr txBox="1"/>
          <p:nvPr/>
        </p:nvSpPr>
        <p:spPr>
          <a:xfrm>
            <a:off x="916939" y="1793493"/>
            <a:ext cx="3867150" cy="3518535"/>
          </a:xfrm>
          <a:prstGeom prst="rect">
            <a:avLst/>
          </a:prstGeom>
        </p:spPr>
        <p:txBody>
          <a:bodyPr vert="horz" wrap="square" lIns="0" tIns="12065" rIns="0" bIns="0" rtlCol="0">
            <a:spAutoFit/>
          </a:bodyPr>
          <a:lstStyle/>
          <a:p>
            <a:pPr marL="241300" indent="-228600">
              <a:lnSpc>
                <a:spcPct val="100000"/>
              </a:lnSpc>
              <a:spcBef>
                <a:spcPts val="95"/>
              </a:spcBef>
              <a:buFont typeface="Arial"/>
              <a:buChar char="•"/>
              <a:tabLst>
                <a:tab pos="241300" algn="l"/>
              </a:tabLst>
            </a:pPr>
            <a:r>
              <a:rPr sz="2800" spc="-10" dirty="0">
                <a:latin typeface="Carlito"/>
                <a:cs typeface="Carlito"/>
              </a:rPr>
              <a:t>Wireless Sensor</a:t>
            </a:r>
            <a:r>
              <a:rPr sz="2800" spc="-35" dirty="0">
                <a:latin typeface="Carlito"/>
                <a:cs typeface="Carlito"/>
              </a:rPr>
              <a:t> </a:t>
            </a:r>
            <a:r>
              <a:rPr sz="2800" spc="-10" dirty="0">
                <a:latin typeface="Carlito"/>
                <a:cs typeface="Carlito"/>
              </a:rPr>
              <a:t>Network</a:t>
            </a:r>
            <a:endParaRPr sz="2800">
              <a:latin typeface="Carlito"/>
              <a:cs typeface="Carlito"/>
            </a:endParaRPr>
          </a:p>
          <a:p>
            <a:pPr>
              <a:lnSpc>
                <a:spcPct val="100000"/>
              </a:lnSpc>
              <a:spcBef>
                <a:spcPts val="55"/>
              </a:spcBef>
              <a:buFont typeface="Arial"/>
              <a:buChar char="•"/>
            </a:pPr>
            <a:endParaRPr sz="3800">
              <a:latin typeface="Carlito"/>
              <a:cs typeface="Carlito"/>
            </a:endParaRPr>
          </a:p>
          <a:p>
            <a:pPr marL="241300" indent="-228600">
              <a:lnSpc>
                <a:spcPct val="100000"/>
              </a:lnSpc>
              <a:buFont typeface="Arial"/>
              <a:buChar char="•"/>
              <a:tabLst>
                <a:tab pos="241300" algn="l"/>
              </a:tabLst>
            </a:pPr>
            <a:r>
              <a:rPr sz="2800" spc="-10" dirty="0">
                <a:latin typeface="Carlito"/>
                <a:cs typeface="Carlito"/>
              </a:rPr>
              <a:t>Cloud</a:t>
            </a:r>
            <a:r>
              <a:rPr sz="2800" spc="10" dirty="0">
                <a:latin typeface="Carlito"/>
                <a:cs typeface="Carlito"/>
              </a:rPr>
              <a:t> </a:t>
            </a:r>
            <a:r>
              <a:rPr sz="2800" spc="-10" dirty="0">
                <a:latin typeface="Carlito"/>
                <a:cs typeface="Carlito"/>
              </a:rPr>
              <a:t>Computing</a:t>
            </a:r>
            <a:endParaRPr sz="2800">
              <a:latin typeface="Carlito"/>
              <a:cs typeface="Carlito"/>
            </a:endParaRPr>
          </a:p>
          <a:p>
            <a:pPr>
              <a:lnSpc>
                <a:spcPct val="100000"/>
              </a:lnSpc>
              <a:spcBef>
                <a:spcPts val="55"/>
              </a:spcBef>
              <a:buFont typeface="Arial"/>
              <a:buChar char="•"/>
            </a:pPr>
            <a:endParaRPr sz="3800">
              <a:latin typeface="Carlito"/>
              <a:cs typeface="Carlito"/>
            </a:endParaRPr>
          </a:p>
          <a:p>
            <a:pPr marL="241300" indent="-228600">
              <a:lnSpc>
                <a:spcPct val="100000"/>
              </a:lnSpc>
              <a:buFont typeface="Arial"/>
              <a:buChar char="•"/>
              <a:tabLst>
                <a:tab pos="241300" algn="l"/>
              </a:tabLst>
            </a:pPr>
            <a:r>
              <a:rPr sz="2800" spc="-5" dirty="0">
                <a:latin typeface="Carlito"/>
                <a:cs typeface="Carlito"/>
              </a:rPr>
              <a:t>Big </a:t>
            </a:r>
            <a:r>
              <a:rPr sz="2800" spc="-20" dirty="0">
                <a:latin typeface="Carlito"/>
                <a:cs typeface="Carlito"/>
              </a:rPr>
              <a:t>Data</a:t>
            </a:r>
            <a:r>
              <a:rPr sz="2800" spc="-10" dirty="0">
                <a:latin typeface="Carlito"/>
                <a:cs typeface="Carlito"/>
              </a:rPr>
              <a:t> </a:t>
            </a:r>
            <a:r>
              <a:rPr sz="2800" spc="-5" dirty="0">
                <a:latin typeface="Carlito"/>
                <a:cs typeface="Carlito"/>
              </a:rPr>
              <a:t>Analytics</a:t>
            </a:r>
            <a:endParaRPr sz="2800">
              <a:latin typeface="Carlito"/>
              <a:cs typeface="Carlito"/>
            </a:endParaRPr>
          </a:p>
          <a:p>
            <a:pPr>
              <a:lnSpc>
                <a:spcPct val="100000"/>
              </a:lnSpc>
              <a:spcBef>
                <a:spcPts val="40"/>
              </a:spcBef>
              <a:buFont typeface="Arial"/>
              <a:buChar char="•"/>
            </a:pPr>
            <a:endParaRPr sz="3800">
              <a:latin typeface="Carlito"/>
              <a:cs typeface="Carlito"/>
            </a:endParaRPr>
          </a:p>
          <a:p>
            <a:pPr marL="241300" indent="-228600">
              <a:lnSpc>
                <a:spcPct val="100000"/>
              </a:lnSpc>
              <a:buFont typeface="Arial"/>
              <a:buChar char="•"/>
              <a:tabLst>
                <a:tab pos="241300" algn="l"/>
              </a:tabLst>
            </a:pPr>
            <a:r>
              <a:rPr sz="2800" spc="-10" dirty="0">
                <a:latin typeface="Carlito"/>
                <a:cs typeface="Carlito"/>
              </a:rPr>
              <a:t>Embedded</a:t>
            </a:r>
            <a:r>
              <a:rPr sz="2800" spc="20" dirty="0">
                <a:latin typeface="Carlito"/>
                <a:cs typeface="Carlito"/>
              </a:rPr>
              <a:t> </a:t>
            </a:r>
            <a:r>
              <a:rPr sz="2800" spc="-25" dirty="0">
                <a:latin typeface="Carlito"/>
                <a:cs typeface="Carlito"/>
              </a:rPr>
              <a:t>Systems</a:t>
            </a:r>
            <a:endParaRPr sz="2800">
              <a:latin typeface="Carlito"/>
              <a:cs typeface="Carlito"/>
            </a:endParaRPr>
          </a:p>
        </p:txBody>
      </p:sp>
      <p:grpSp>
        <p:nvGrpSpPr>
          <p:cNvPr id="5" name="object 5"/>
          <p:cNvGrpSpPr/>
          <p:nvPr/>
        </p:nvGrpSpPr>
        <p:grpSpPr>
          <a:xfrm>
            <a:off x="4184650" y="1419225"/>
            <a:ext cx="2608580" cy="3838575"/>
            <a:chOff x="4184650" y="1419225"/>
            <a:chExt cx="2608580" cy="3838575"/>
          </a:xfrm>
        </p:grpSpPr>
        <p:sp>
          <p:nvSpPr>
            <p:cNvPr id="6" name="object 6"/>
            <p:cNvSpPr/>
            <p:nvPr/>
          </p:nvSpPr>
          <p:spPr>
            <a:xfrm>
              <a:off x="5035550" y="1419225"/>
              <a:ext cx="1757426" cy="1095375"/>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303776" y="2716212"/>
              <a:ext cx="1641475" cy="976312"/>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184650" y="3692525"/>
              <a:ext cx="2608326" cy="1565275"/>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3200" y="0"/>
            <a:ext cx="11988800" cy="1190625"/>
          </a:xfrm>
          <a:custGeom>
            <a:avLst/>
            <a:gdLst/>
            <a:ahLst/>
            <a:cxnLst/>
            <a:rect l="l" t="t" r="r" b="b"/>
            <a:pathLst>
              <a:path w="11988800" h="1190625">
                <a:moveTo>
                  <a:pt x="0" y="1190625"/>
                </a:moveTo>
                <a:lnTo>
                  <a:pt x="11988800" y="1190625"/>
                </a:lnTo>
                <a:lnTo>
                  <a:pt x="11988800" y="0"/>
                </a:lnTo>
                <a:lnTo>
                  <a:pt x="0" y="0"/>
                </a:lnTo>
                <a:lnTo>
                  <a:pt x="0" y="1190625"/>
                </a:lnTo>
                <a:close/>
              </a:path>
            </a:pathLst>
          </a:custGeom>
          <a:solidFill>
            <a:srgbClr val="DAF3FD"/>
          </a:solidFill>
        </p:spPr>
        <p:txBody>
          <a:bodyPr wrap="square" lIns="0" tIns="0" rIns="0" bIns="0" rtlCol="0"/>
          <a:lstStyle/>
          <a:p>
            <a:endParaRPr/>
          </a:p>
        </p:txBody>
      </p:sp>
      <p:sp>
        <p:nvSpPr>
          <p:cNvPr id="3" name="object 3"/>
          <p:cNvSpPr txBox="1">
            <a:spLocks noGrp="1"/>
          </p:cNvSpPr>
          <p:nvPr>
            <p:ph type="title"/>
          </p:nvPr>
        </p:nvSpPr>
        <p:spPr>
          <a:xfrm>
            <a:off x="599643" y="62941"/>
            <a:ext cx="1115060" cy="697230"/>
          </a:xfrm>
          <a:prstGeom prst="rect">
            <a:avLst/>
          </a:prstGeom>
        </p:spPr>
        <p:txBody>
          <a:bodyPr vert="horz" wrap="square" lIns="0" tIns="13335" rIns="0" bIns="0" rtlCol="0">
            <a:spAutoFit/>
          </a:bodyPr>
          <a:lstStyle/>
          <a:p>
            <a:pPr marL="12700">
              <a:lnSpc>
                <a:spcPct val="100000"/>
              </a:lnSpc>
              <a:spcBef>
                <a:spcPts val="105"/>
              </a:spcBef>
            </a:pPr>
            <a:r>
              <a:rPr spc="40" dirty="0"/>
              <a:t>W</a:t>
            </a:r>
            <a:r>
              <a:rPr spc="-150" dirty="0"/>
              <a:t>S</a:t>
            </a:r>
            <a:r>
              <a:rPr dirty="0"/>
              <a:t>N</a:t>
            </a:r>
          </a:p>
        </p:txBody>
      </p:sp>
      <p:sp>
        <p:nvSpPr>
          <p:cNvPr id="4" name="object 4"/>
          <p:cNvSpPr txBox="1"/>
          <p:nvPr/>
        </p:nvSpPr>
        <p:spPr>
          <a:xfrm>
            <a:off x="916939" y="1793493"/>
            <a:ext cx="10198735" cy="2753995"/>
          </a:xfrm>
          <a:prstGeom prst="rect">
            <a:avLst/>
          </a:prstGeom>
        </p:spPr>
        <p:txBody>
          <a:bodyPr vert="horz" wrap="square" lIns="0" tIns="60960" rIns="0" bIns="0" rtlCol="0">
            <a:spAutoFit/>
          </a:bodyPr>
          <a:lstStyle/>
          <a:p>
            <a:pPr marL="241300" marR="5080" indent="-228600">
              <a:lnSpc>
                <a:spcPts val="3020"/>
              </a:lnSpc>
              <a:spcBef>
                <a:spcPts val="480"/>
              </a:spcBef>
              <a:buFont typeface="Arial"/>
              <a:buChar char="•"/>
              <a:tabLst>
                <a:tab pos="241300" algn="l"/>
              </a:tabLst>
            </a:pPr>
            <a:r>
              <a:rPr sz="2800" b="1" spc="-15" dirty="0">
                <a:latin typeface="Carlito"/>
                <a:cs typeface="Carlito"/>
              </a:rPr>
              <a:t>Distributed </a:t>
            </a:r>
            <a:r>
              <a:rPr sz="2800" b="1" spc="-10" dirty="0">
                <a:latin typeface="Carlito"/>
                <a:cs typeface="Carlito"/>
              </a:rPr>
              <a:t>Devices with sensors </a:t>
            </a:r>
            <a:r>
              <a:rPr sz="2800" spc="-10" dirty="0">
                <a:latin typeface="Carlito"/>
                <a:cs typeface="Carlito"/>
              </a:rPr>
              <a:t>used </a:t>
            </a:r>
            <a:r>
              <a:rPr sz="2800" spc="-20" dirty="0">
                <a:latin typeface="Carlito"/>
                <a:cs typeface="Carlito"/>
              </a:rPr>
              <a:t>to </a:t>
            </a:r>
            <a:r>
              <a:rPr sz="2800" spc="-10" dirty="0">
                <a:latin typeface="Carlito"/>
                <a:cs typeface="Carlito"/>
              </a:rPr>
              <a:t>monitor </a:t>
            </a:r>
            <a:r>
              <a:rPr sz="2800" spc="-5" dirty="0">
                <a:latin typeface="Carlito"/>
                <a:cs typeface="Carlito"/>
              </a:rPr>
              <a:t>the </a:t>
            </a:r>
            <a:r>
              <a:rPr sz="2800" spc="-20" dirty="0">
                <a:latin typeface="Carlito"/>
                <a:cs typeface="Carlito"/>
              </a:rPr>
              <a:t>environmental  </a:t>
            </a:r>
            <a:r>
              <a:rPr sz="2800" spc="-5" dirty="0">
                <a:latin typeface="Carlito"/>
                <a:cs typeface="Carlito"/>
              </a:rPr>
              <a:t>and </a:t>
            </a:r>
            <a:r>
              <a:rPr sz="2800" spc="-20" dirty="0">
                <a:latin typeface="Carlito"/>
                <a:cs typeface="Carlito"/>
              </a:rPr>
              <a:t>physical</a:t>
            </a:r>
            <a:r>
              <a:rPr sz="2800" spc="40" dirty="0">
                <a:latin typeface="Carlito"/>
                <a:cs typeface="Carlito"/>
              </a:rPr>
              <a:t> </a:t>
            </a:r>
            <a:r>
              <a:rPr sz="2800" spc="-10" dirty="0">
                <a:latin typeface="Carlito"/>
                <a:cs typeface="Carlito"/>
              </a:rPr>
              <a:t>conditions</a:t>
            </a:r>
            <a:endParaRPr sz="2800">
              <a:latin typeface="Carlito"/>
              <a:cs typeface="Carlito"/>
            </a:endParaRPr>
          </a:p>
          <a:p>
            <a:pPr marL="241300" indent="-228600">
              <a:lnSpc>
                <a:spcPct val="100000"/>
              </a:lnSpc>
              <a:spcBef>
                <a:spcPts val="635"/>
              </a:spcBef>
              <a:buFont typeface="Arial"/>
              <a:buChar char="•"/>
              <a:tabLst>
                <a:tab pos="241300" algn="l"/>
              </a:tabLst>
            </a:pPr>
            <a:r>
              <a:rPr sz="2800" spc="-10" dirty="0">
                <a:latin typeface="Carlito"/>
                <a:cs typeface="Carlito"/>
              </a:rPr>
              <a:t>Consists </a:t>
            </a:r>
            <a:r>
              <a:rPr sz="2800" spc="-5" dirty="0">
                <a:latin typeface="Carlito"/>
                <a:cs typeface="Carlito"/>
              </a:rPr>
              <a:t>of </a:t>
            </a:r>
            <a:r>
              <a:rPr sz="2800" spc="-20" dirty="0">
                <a:latin typeface="Carlito"/>
                <a:cs typeface="Carlito"/>
              </a:rPr>
              <a:t>several </a:t>
            </a:r>
            <a:r>
              <a:rPr sz="2800" b="1" spc="-5" dirty="0">
                <a:latin typeface="Carlito"/>
                <a:cs typeface="Carlito"/>
              </a:rPr>
              <a:t>end-nodes acting as </a:t>
            </a:r>
            <a:r>
              <a:rPr sz="2800" b="1" spc="-20" dirty="0">
                <a:latin typeface="Carlito"/>
                <a:cs typeface="Carlito"/>
              </a:rPr>
              <a:t>routers </a:t>
            </a:r>
            <a:r>
              <a:rPr sz="2800" b="1" spc="-5" dirty="0">
                <a:latin typeface="Carlito"/>
                <a:cs typeface="Carlito"/>
              </a:rPr>
              <a:t>or </a:t>
            </a:r>
            <a:r>
              <a:rPr sz="2800" b="1" spc="-15" dirty="0">
                <a:latin typeface="Carlito"/>
                <a:cs typeface="Carlito"/>
              </a:rPr>
              <a:t>coordinators</a:t>
            </a:r>
            <a:r>
              <a:rPr sz="2800" b="1" spc="155" dirty="0">
                <a:latin typeface="Carlito"/>
                <a:cs typeface="Carlito"/>
              </a:rPr>
              <a:t> </a:t>
            </a:r>
            <a:r>
              <a:rPr sz="2800" b="1" spc="-10" dirty="0">
                <a:latin typeface="Carlito"/>
                <a:cs typeface="Carlito"/>
              </a:rPr>
              <a:t>too</a:t>
            </a:r>
            <a:endParaRPr sz="2800">
              <a:latin typeface="Carlito"/>
              <a:cs typeface="Carlito"/>
            </a:endParaRPr>
          </a:p>
          <a:p>
            <a:pPr marL="241300" marR="686435" indent="-228600">
              <a:lnSpc>
                <a:spcPts val="3020"/>
              </a:lnSpc>
              <a:spcBef>
                <a:spcPts val="1045"/>
              </a:spcBef>
              <a:buFont typeface="Arial"/>
              <a:buChar char="•"/>
              <a:tabLst>
                <a:tab pos="241300" algn="l"/>
              </a:tabLst>
            </a:pPr>
            <a:r>
              <a:rPr sz="2800" b="1" spc="-15" dirty="0">
                <a:latin typeface="Carlito"/>
                <a:cs typeface="Carlito"/>
              </a:rPr>
              <a:t>Coordinators </a:t>
            </a:r>
            <a:r>
              <a:rPr sz="2800" b="1" spc="-10" dirty="0">
                <a:latin typeface="Carlito"/>
                <a:cs typeface="Carlito"/>
              </a:rPr>
              <a:t>collects </a:t>
            </a:r>
            <a:r>
              <a:rPr sz="2800" b="1" spc="-20" dirty="0">
                <a:latin typeface="Carlito"/>
                <a:cs typeface="Carlito"/>
              </a:rPr>
              <a:t>data </a:t>
            </a:r>
            <a:r>
              <a:rPr sz="2800" spc="-20" dirty="0">
                <a:latin typeface="Carlito"/>
                <a:cs typeface="Carlito"/>
              </a:rPr>
              <a:t>from </a:t>
            </a:r>
            <a:r>
              <a:rPr sz="2800" spc="-5" dirty="0">
                <a:latin typeface="Carlito"/>
                <a:cs typeface="Carlito"/>
              </a:rPr>
              <a:t>all </a:t>
            </a:r>
            <a:r>
              <a:rPr sz="2800" spc="-10" dirty="0">
                <a:latin typeface="Carlito"/>
                <a:cs typeface="Carlito"/>
              </a:rPr>
              <a:t>nodes </a:t>
            </a:r>
            <a:r>
              <a:rPr sz="2800" spc="-5" dirty="0">
                <a:latin typeface="Carlito"/>
                <a:cs typeface="Carlito"/>
              </a:rPr>
              <a:t>/ </a:t>
            </a:r>
            <a:r>
              <a:rPr sz="2800" b="1" spc="-5" dirty="0">
                <a:latin typeface="Carlito"/>
                <a:cs typeface="Carlito"/>
              </a:rPr>
              <a:t>acts as </a:t>
            </a:r>
            <a:r>
              <a:rPr sz="2800" b="1" spc="-35" dirty="0">
                <a:latin typeface="Carlito"/>
                <a:cs typeface="Carlito"/>
              </a:rPr>
              <a:t>gateway </a:t>
            </a:r>
            <a:r>
              <a:rPr sz="2800" spc="-10" dirty="0">
                <a:latin typeface="Carlito"/>
                <a:cs typeface="Carlito"/>
              </a:rPr>
              <a:t>that  connects WSN </a:t>
            </a:r>
            <a:r>
              <a:rPr sz="2800" spc="-20" dirty="0">
                <a:latin typeface="Carlito"/>
                <a:cs typeface="Carlito"/>
              </a:rPr>
              <a:t>to</a:t>
            </a:r>
            <a:r>
              <a:rPr sz="2800" spc="40" dirty="0">
                <a:latin typeface="Carlito"/>
                <a:cs typeface="Carlito"/>
              </a:rPr>
              <a:t> </a:t>
            </a:r>
            <a:r>
              <a:rPr sz="2800" spc="-15" dirty="0">
                <a:latin typeface="Carlito"/>
                <a:cs typeface="Carlito"/>
              </a:rPr>
              <a:t>internet</a:t>
            </a:r>
            <a:endParaRPr sz="2800">
              <a:latin typeface="Carlito"/>
              <a:cs typeface="Carlito"/>
            </a:endParaRPr>
          </a:p>
          <a:p>
            <a:pPr marL="241300" indent="-228600">
              <a:lnSpc>
                <a:spcPct val="100000"/>
              </a:lnSpc>
              <a:spcBef>
                <a:spcPts val="620"/>
              </a:spcBef>
              <a:buFont typeface="Arial"/>
              <a:buChar char="•"/>
              <a:tabLst>
                <a:tab pos="241300" algn="l"/>
              </a:tabLst>
            </a:pPr>
            <a:r>
              <a:rPr sz="2800" b="1" spc="-25" dirty="0">
                <a:latin typeface="Carlito"/>
                <a:cs typeface="Carlito"/>
              </a:rPr>
              <a:t>Routers </a:t>
            </a:r>
            <a:r>
              <a:rPr sz="2800" b="1" spc="-20" dirty="0">
                <a:latin typeface="Carlito"/>
                <a:cs typeface="Carlito"/>
              </a:rPr>
              <a:t>route </a:t>
            </a:r>
            <a:r>
              <a:rPr sz="2800" b="1" spc="-5" dirty="0">
                <a:latin typeface="Carlito"/>
                <a:cs typeface="Carlito"/>
              </a:rPr>
              <a:t>the </a:t>
            </a:r>
            <a:r>
              <a:rPr sz="2800" b="1" spc="-15" dirty="0">
                <a:latin typeface="Carlito"/>
                <a:cs typeface="Carlito"/>
              </a:rPr>
              <a:t>data packets </a:t>
            </a:r>
            <a:r>
              <a:rPr sz="2800" spc="-20" dirty="0">
                <a:latin typeface="Carlito"/>
                <a:cs typeface="Carlito"/>
              </a:rPr>
              <a:t>from </a:t>
            </a:r>
            <a:r>
              <a:rPr sz="2800" spc="-5" dirty="0">
                <a:latin typeface="Carlito"/>
                <a:cs typeface="Carlito"/>
              </a:rPr>
              <a:t>end nodes </a:t>
            </a:r>
            <a:r>
              <a:rPr sz="2800" spc="-20" dirty="0">
                <a:latin typeface="Carlito"/>
                <a:cs typeface="Carlito"/>
              </a:rPr>
              <a:t>to</a:t>
            </a:r>
            <a:r>
              <a:rPr sz="2800" spc="215" dirty="0">
                <a:latin typeface="Carlito"/>
                <a:cs typeface="Carlito"/>
              </a:rPr>
              <a:t> </a:t>
            </a:r>
            <a:r>
              <a:rPr sz="2800" spc="-20" dirty="0">
                <a:latin typeface="Carlito"/>
                <a:cs typeface="Carlito"/>
              </a:rPr>
              <a:t>coordinators.</a:t>
            </a:r>
            <a:endParaRPr sz="2800">
              <a:latin typeface="Carlito"/>
              <a:cs typeface="Carlito"/>
            </a:endParaRPr>
          </a:p>
        </p:txBody>
      </p:sp>
      <p:sp>
        <p:nvSpPr>
          <p:cNvPr id="5" name="object 5"/>
          <p:cNvSpPr/>
          <p:nvPr/>
        </p:nvSpPr>
        <p:spPr>
          <a:xfrm>
            <a:off x="0" y="0"/>
            <a:ext cx="203200" cy="6858000"/>
          </a:xfrm>
          <a:custGeom>
            <a:avLst/>
            <a:gdLst/>
            <a:ahLst/>
            <a:cxnLst/>
            <a:rect l="l" t="t" r="r" b="b"/>
            <a:pathLst>
              <a:path w="203200" h="6858000">
                <a:moveTo>
                  <a:pt x="0" y="6857996"/>
                </a:moveTo>
                <a:lnTo>
                  <a:pt x="203200" y="6857996"/>
                </a:lnTo>
                <a:lnTo>
                  <a:pt x="203200" y="0"/>
                </a:lnTo>
                <a:lnTo>
                  <a:pt x="0" y="0"/>
                </a:lnTo>
                <a:lnTo>
                  <a:pt x="0" y="6857996"/>
                </a:lnTo>
                <a:close/>
              </a:path>
            </a:pathLst>
          </a:custGeom>
          <a:solidFill>
            <a:srgbClr val="FDBC09"/>
          </a:solidFill>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3200" y="0"/>
            <a:ext cx="11988800" cy="1190625"/>
          </a:xfrm>
          <a:custGeom>
            <a:avLst/>
            <a:gdLst/>
            <a:ahLst/>
            <a:cxnLst/>
            <a:rect l="l" t="t" r="r" b="b"/>
            <a:pathLst>
              <a:path w="11988800" h="1190625">
                <a:moveTo>
                  <a:pt x="0" y="1190625"/>
                </a:moveTo>
                <a:lnTo>
                  <a:pt x="11988800" y="1190625"/>
                </a:lnTo>
                <a:lnTo>
                  <a:pt x="11988800" y="0"/>
                </a:lnTo>
                <a:lnTo>
                  <a:pt x="0" y="0"/>
                </a:lnTo>
                <a:lnTo>
                  <a:pt x="0" y="1190625"/>
                </a:lnTo>
                <a:close/>
              </a:path>
            </a:pathLst>
          </a:custGeom>
          <a:solidFill>
            <a:srgbClr val="DAF3FD"/>
          </a:solidFill>
        </p:spPr>
        <p:txBody>
          <a:bodyPr wrap="square" lIns="0" tIns="0" rIns="0" bIns="0" rtlCol="0"/>
          <a:lstStyle/>
          <a:p>
            <a:endParaRPr/>
          </a:p>
        </p:txBody>
      </p:sp>
      <p:sp>
        <p:nvSpPr>
          <p:cNvPr id="3" name="object 3"/>
          <p:cNvSpPr txBox="1">
            <a:spLocks noGrp="1"/>
          </p:cNvSpPr>
          <p:nvPr>
            <p:ph type="title"/>
          </p:nvPr>
        </p:nvSpPr>
        <p:spPr>
          <a:xfrm>
            <a:off x="599643" y="62941"/>
            <a:ext cx="9050020" cy="697230"/>
          </a:xfrm>
          <a:prstGeom prst="rect">
            <a:avLst/>
          </a:prstGeom>
        </p:spPr>
        <p:txBody>
          <a:bodyPr vert="horz" wrap="square" lIns="0" tIns="13335" rIns="0" bIns="0" rtlCol="0">
            <a:spAutoFit/>
          </a:bodyPr>
          <a:lstStyle/>
          <a:p>
            <a:pPr marL="12700">
              <a:lnSpc>
                <a:spcPct val="100000"/>
              </a:lnSpc>
              <a:spcBef>
                <a:spcPts val="105"/>
              </a:spcBef>
            </a:pPr>
            <a:r>
              <a:rPr spc="-290" dirty="0"/>
              <a:t>Example</a:t>
            </a:r>
            <a:r>
              <a:rPr spc="-440" dirty="0"/>
              <a:t> </a:t>
            </a:r>
            <a:r>
              <a:rPr spc="-204" dirty="0"/>
              <a:t>of</a:t>
            </a:r>
            <a:r>
              <a:rPr spc="-405" dirty="0"/>
              <a:t> </a:t>
            </a:r>
            <a:r>
              <a:rPr spc="-60" dirty="0"/>
              <a:t>WSNs</a:t>
            </a:r>
            <a:r>
              <a:rPr spc="-415" dirty="0"/>
              <a:t> </a:t>
            </a:r>
            <a:r>
              <a:rPr spc="-210" dirty="0"/>
              <a:t>in</a:t>
            </a:r>
            <a:r>
              <a:rPr spc="-430" dirty="0"/>
              <a:t> </a:t>
            </a:r>
            <a:r>
              <a:rPr spc="-229" dirty="0"/>
              <a:t>IoT</a:t>
            </a:r>
            <a:r>
              <a:rPr spc="-425" dirty="0"/>
              <a:t> </a:t>
            </a:r>
            <a:r>
              <a:rPr spc="-155" dirty="0"/>
              <a:t>&amp;</a:t>
            </a:r>
            <a:r>
              <a:rPr spc="-430" dirty="0"/>
              <a:t> </a:t>
            </a:r>
            <a:r>
              <a:rPr spc="-235" dirty="0"/>
              <a:t>Protocols</a:t>
            </a:r>
            <a:r>
              <a:rPr spc="-425" dirty="0"/>
              <a:t> </a:t>
            </a:r>
            <a:r>
              <a:rPr spc="-170" dirty="0"/>
              <a:t>used</a:t>
            </a:r>
          </a:p>
        </p:txBody>
      </p:sp>
      <p:sp>
        <p:nvSpPr>
          <p:cNvPr id="4" name="object 4"/>
          <p:cNvSpPr txBox="1"/>
          <p:nvPr/>
        </p:nvSpPr>
        <p:spPr>
          <a:xfrm>
            <a:off x="701141" y="1275740"/>
            <a:ext cx="5537200" cy="4116704"/>
          </a:xfrm>
          <a:prstGeom prst="rect">
            <a:avLst/>
          </a:prstGeom>
        </p:spPr>
        <p:txBody>
          <a:bodyPr vert="horz" wrap="square" lIns="0" tIns="97790" rIns="0" bIns="0" rtlCol="0">
            <a:spAutoFit/>
          </a:bodyPr>
          <a:lstStyle/>
          <a:p>
            <a:pPr marL="12700">
              <a:lnSpc>
                <a:spcPct val="100000"/>
              </a:lnSpc>
              <a:spcBef>
                <a:spcPts val="770"/>
              </a:spcBef>
            </a:pPr>
            <a:r>
              <a:rPr sz="2800" b="1" spc="-10" dirty="0">
                <a:latin typeface="Carlito"/>
                <a:cs typeface="Carlito"/>
              </a:rPr>
              <a:t>Example</a:t>
            </a:r>
            <a:endParaRPr sz="2800">
              <a:latin typeface="Carlito"/>
              <a:cs typeface="Carlito"/>
            </a:endParaRPr>
          </a:p>
          <a:p>
            <a:pPr marL="241300" indent="-228600">
              <a:lnSpc>
                <a:spcPct val="100000"/>
              </a:lnSpc>
              <a:spcBef>
                <a:spcPts val="675"/>
              </a:spcBef>
              <a:buFont typeface="Arial"/>
              <a:buChar char="•"/>
              <a:tabLst>
                <a:tab pos="241300" algn="l"/>
              </a:tabLst>
            </a:pPr>
            <a:r>
              <a:rPr sz="2800" spc="-25" dirty="0">
                <a:latin typeface="Carlito"/>
                <a:cs typeface="Carlito"/>
              </a:rPr>
              <a:t>Weather </a:t>
            </a:r>
            <a:r>
              <a:rPr sz="2800" spc="-10" dirty="0">
                <a:latin typeface="Carlito"/>
                <a:cs typeface="Carlito"/>
              </a:rPr>
              <a:t>monitoring</a:t>
            </a:r>
            <a:r>
              <a:rPr sz="2800" spc="40" dirty="0">
                <a:latin typeface="Carlito"/>
                <a:cs typeface="Carlito"/>
              </a:rPr>
              <a:t> </a:t>
            </a:r>
            <a:r>
              <a:rPr sz="2800" spc="-30" dirty="0">
                <a:latin typeface="Carlito"/>
                <a:cs typeface="Carlito"/>
              </a:rPr>
              <a:t>system</a:t>
            </a:r>
            <a:endParaRPr sz="2800">
              <a:latin typeface="Carlito"/>
              <a:cs typeface="Carlito"/>
            </a:endParaRPr>
          </a:p>
          <a:p>
            <a:pPr marL="241300" indent="-228600">
              <a:lnSpc>
                <a:spcPct val="100000"/>
              </a:lnSpc>
              <a:spcBef>
                <a:spcPts val="660"/>
              </a:spcBef>
              <a:buFont typeface="Arial"/>
              <a:buChar char="•"/>
              <a:tabLst>
                <a:tab pos="241300" algn="l"/>
              </a:tabLst>
            </a:pPr>
            <a:r>
              <a:rPr sz="2800" spc="-5" dirty="0">
                <a:latin typeface="Carlito"/>
                <a:cs typeface="Carlito"/>
              </a:rPr>
              <a:t>Indoor Air </a:t>
            </a:r>
            <a:r>
              <a:rPr sz="2800" spc="-10" dirty="0">
                <a:latin typeface="Carlito"/>
                <a:cs typeface="Carlito"/>
              </a:rPr>
              <a:t>quality monitoring</a:t>
            </a:r>
            <a:r>
              <a:rPr sz="2800" spc="50" dirty="0">
                <a:latin typeface="Carlito"/>
                <a:cs typeface="Carlito"/>
              </a:rPr>
              <a:t> </a:t>
            </a:r>
            <a:r>
              <a:rPr sz="2800" spc="-30" dirty="0">
                <a:latin typeface="Carlito"/>
                <a:cs typeface="Carlito"/>
              </a:rPr>
              <a:t>system</a:t>
            </a:r>
            <a:endParaRPr sz="2800">
              <a:latin typeface="Carlito"/>
              <a:cs typeface="Carlito"/>
            </a:endParaRPr>
          </a:p>
          <a:p>
            <a:pPr marL="241300" indent="-228600">
              <a:lnSpc>
                <a:spcPct val="100000"/>
              </a:lnSpc>
              <a:spcBef>
                <a:spcPts val="660"/>
              </a:spcBef>
              <a:buFont typeface="Arial"/>
              <a:buChar char="•"/>
              <a:tabLst>
                <a:tab pos="241300" algn="l"/>
              </a:tabLst>
            </a:pPr>
            <a:r>
              <a:rPr sz="2800" spc="-10" dirty="0">
                <a:latin typeface="Carlito"/>
                <a:cs typeface="Carlito"/>
              </a:rPr>
              <a:t>Soil </a:t>
            </a:r>
            <a:r>
              <a:rPr sz="2800" spc="-15" dirty="0">
                <a:latin typeface="Carlito"/>
                <a:cs typeface="Carlito"/>
              </a:rPr>
              <a:t>moisture </a:t>
            </a:r>
            <a:r>
              <a:rPr sz="2800" spc="-10" dirty="0">
                <a:latin typeface="Carlito"/>
                <a:cs typeface="Carlito"/>
              </a:rPr>
              <a:t>monitoring</a:t>
            </a:r>
            <a:r>
              <a:rPr sz="2800" spc="60" dirty="0">
                <a:latin typeface="Carlito"/>
                <a:cs typeface="Carlito"/>
              </a:rPr>
              <a:t> </a:t>
            </a:r>
            <a:r>
              <a:rPr sz="2800" spc="-30" dirty="0">
                <a:latin typeface="Carlito"/>
                <a:cs typeface="Carlito"/>
              </a:rPr>
              <a:t>system</a:t>
            </a:r>
            <a:endParaRPr sz="2800">
              <a:latin typeface="Carlito"/>
              <a:cs typeface="Carlito"/>
            </a:endParaRPr>
          </a:p>
          <a:p>
            <a:pPr marL="241300" indent="-228600">
              <a:lnSpc>
                <a:spcPct val="100000"/>
              </a:lnSpc>
              <a:spcBef>
                <a:spcPts val="670"/>
              </a:spcBef>
              <a:buFont typeface="Arial"/>
              <a:buChar char="•"/>
              <a:tabLst>
                <a:tab pos="241300" algn="l"/>
              </a:tabLst>
            </a:pPr>
            <a:r>
              <a:rPr sz="2800" spc="-10" dirty="0">
                <a:latin typeface="Carlito"/>
                <a:cs typeface="Carlito"/>
              </a:rPr>
              <a:t>Survelliance</a:t>
            </a:r>
            <a:r>
              <a:rPr sz="2800" spc="20" dirty="0">
                <a:latin typeface="Carlito"/>
                <a:cs typeface="Carlito"/>
              </a:rPr>
              <a:t> </a:t>
            </a:r>
            <a:r>
              <a:rPr sz="2800" spc="-25" dirty="0">
                <a:latin typeface="Carlito"/>
                <a:cs typeface="Carlito"/>
              </a:rPr>
              <a:t>systems</a:t>
            </a:r>
            <a:endParaRPr sz="2800">
              <a:latin typeface="Carlito"/>
              <a:cs typeface="Carlito"/>
            </a:endParaRPr>
          </a:p>
          <a:p>
            <a:pPr marL="241300" indent="-228600">
              <a:lnSpc>
                <a:spcPct val="100000"/>
              </a:lnSpc>
              <a:spcBef>
                <a:spcPts val="665"/>
              </a:spcBef>
              <a:buFont typeface="Arial"/>
              <a:buChar char="•"/>
              <a:tabLst>
                <a:tab pos="241300" algn="l"/>
              </a:tabLst>
            </a:pPr>
            <a:r>
              <a:rPr sz="2800" spc="-10" dirty="0">
                <a:latin typeface="Carlito"/>
                <a:cs typeface="Carlito"/>
              </a:rPr>
              <a:t>Health monitoring</a:t>
            </a:r>
            <a:r>
              <a:rPr sz="2800" spc="25" dirty="0">
                <a:latin typeface="Carlito"/>
                <a:cs typeface="Carlito"/>
              </a:rPr>
              <a:t> </a:t>
            </a:r>
            <a:r>
              <a:rPr sz="2800" spc="-25" dirty="0">
                <a:latin typeface="Carlito"/>
                <a:cs typeface="Carlito"/>
              </a:rPr>
              <a:t>systems</a:t>
            </a:r>
            <a:endParaRPr sz="2800">
              <a:latin typeface="Carlito"/>
              <a:cs typeface="Carlito"/>
            </a:endParaRPr>
          </a:p>
          <a:p>
            <a:pPr marL="12700">
              <a:lnSpc>
                <a:spcPct val="100000"/>
              </a:lnSpc>
              <a:spcBef>
                <a:spcPts val="660"/>
              </a:spcBef>
            </a:pPr>
            <a:r>
              <a:rPr sz="2800" b="1" spc="-15" dirty="0">
                <a:latin typeface="Carlito"/>
                <a:cs typeface="Carlito"/>
              </a:rPr>
              <a:t>Protocols</a:t>
            </a:r>
            <a:endParaRPr sz="2800">
              <a:latin typeface="Carlito"/>
              <a:cs typeface="Carlito"/>
            </a:endParaRPr>
          </a:p>
          <a:p>
            <a:pPr marL="241300" indent="-228600">
              <a:lnSpc>
                <a:spcPct val="100000"/>
              </a:lnSpc>
              <a:spcBef>
                <a:spcPts val="670"/>
              </a:spcBef>
              <a:buFont typeface="Arial"/>
              <a:buChar char="•"/>
              <a:tabLst>
                <a:tab pos="241300" algn="l"/>
              </a:tabLst>
            </a:pPr>
            <a:r>
              <a:rPr sz="2800" spc="-10" dirty="0">
                <a:latin typeface="Carlito"/>
                <a:cs typeface="Carlito"/>
              </a:rPr>
              <a:t>Zigbee</a:t>
            </a:r>
            <a:endParaRPr sz="2800">
              <a:latin typeface="Carlito"/>
              <a:cs typeface="Carlito"/>
            </a:endParaRPr>
          </a:p>
        </p:txBody>
      </p:sp>
      <p:sp>
        <p:nvSpPr>
          <p:cNvPr id="5" name="object 5"/>
          <p:cNvSpPr/>
          <p:nvPr/>
        </p:nvSpPr>
        <p:spPr>
          <a:xfrm>
            <a:off x="0" y="0"/>
            <a:ext cx="203200" cy="6858000"/>
          </a:xfrm>
          <a:custGeom>
            <a:avLst/>
            <a:gdLst/>
            <a:ahLst/>
            <a:cxnLst/>
            <a:rect l="l" t="t" r="r" b="b"/>
            <a:pathLst>
              <a:path w="203200" h="6858000">
                <a:moveTo>
                  <a:pt x="0" y="6857996"/>
                </a:moveTo>
                <a:lnTo>
                  <a:pt x="203200" y="6857996"/>
                </a:lnTo>
                <a:lnTo>
                  <a:pt x="203200" y="0"/>
                </a:lnTo>
                <a:lnTo>
                  <a:pt x="0" y="0"/>
                </a:lnTo>
                <a:lnTo>
                  <a:pt x="0" y="6857996"/>
                </a:lnTo>
                <a:close/>
              </a:path>
            </a:pathLst>
          </a:custGeom>
          <a:solidFill>
            <a:srgbClr val="FDBC09"/>
          </a:solidFill>
        </p:spPr>
        <p:txBody>
          <a:bodyPr wrap="square" lIns="0" tIns="0" rIns="0" bIns="0" rtlCol="0"/>
          <a:lstStyle/>
          <a:p>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3200" y="0"/>
            <a:ext cx="11988800" cy="1190625"/>
          </a:xfrm>
          <a:custGeom>
            <a:avLst/>
            <a:gdLst/>
            <a:ahLst/>
            <a:cxnLst/>
            <a:rect l="l" t="t" r="r" b="b"/>
            <a:pathLst>
              <a:path w="11988800" h="1190625">
                <a:moveTo>
                  <a:pt x="0" y="1190625"/>
                </a:moveTo>
                <a:lnTo>
                  <a:pt x="11988800" y="1190625"/>
                </a:lnTo>
                <a:lnTo>
                  <a:pt x="11988800" y="0"/>
                </a:lnTo>
                <a:lnTo>
                  <a:pt x="0" y="0"/>
                </a:lnTo>
                <a:lnTo>
                  <a:pt x="0" y="1190625"/>
                </a:lnTo>
                <a:close/>
              </a:path>
            </a:pathLst>
          </a:custGeom>
          <a:solidFill>
            <a:srgbClr val="DAF3FD"/>
          </a:solidFill>
        </p:spPr>
        <p:txBody>
          <a:bodyPr wrap="square" lIns="0" tIns="0" rIns="0" bIns="0" rtlCol="0"/>
          <a:lstStyle/>
          <a:p>
            <a:endParaRPr/>
          </a:p>
        </p:txBody>
      </p:sp>
      <p:sp>
        <p:nvSpPr>
          <p:cNvPr id="3" name="object 3"/>
          <p:cNvSpPr txBox="1">
            <a:spLocks noGrp="1"/>
          </p:cNvSpPr>
          <p:nvPr>
            <p:ph type="title"/>
          </p:nvPr>
        </p:nvSpPr>
        <p:spPr>
          <a:xfrm>
            <a:off x="599643" y="62941"/>
            <a:ext cx="3851275" cy="697230"/>
          </a:xfrm>
          <a:prstGeom prst="rect">
            <a:avLst/>
          </a:prstGeom>
        </p:spPr>
        <p:txBody>
          <a:bodyPr vert="horz" wrap="square" lIns="0" tIns="13335" rIns="0" bIns="0" rtlCol="0">
            <a:spAutoFit/>
          </a:bodyPr>
          <a:lstStyle/>
          <a:p>
            <a:pPr marL="12700">
              <a:lnSpc>
                <a:spcPct val="100000"/>
              </a:lnSpc>
              <a:spcBef>
                <a:spcPts val="105"/>
              </a:spcBef>
            </a:pPr>
            <a:r>
              <a:rPr spc="-220" dirty="0"/>
              <a:t>Cloud</a:t>
            </a:r>
            <a:r>
              <a:rPr spc="-480" dirty="0"/>
              <a:t> </a:t>
            </a:r>
            <a:r>
              <a:rPr spc="-225" dirty="0"/>
              <a:t>Computing</a:t>
            </a:r>
          </a:p>
        </p:txBody>
      </p:sp>
      <p:sp>
        <p:nvSpPr>
          <p:cNvPr id="4" name="object 4"/>
          <p:cNvSpPr txBox="1"/>
          <p:nvPr/>
        </p:nvSpPr>
        <p:spPr>
          <a:xfrm>
            <a:off x="916939" y="1707540"/>
            <a:ext cx="10074910" cy="3862070"/>
          </a:xfrm>
          <a:prstGeom prst="rect">
            <a:avLst/>
          </a:prstGeom>
        </p:spPr>
        <p:txBody>
          <a:bodyPr vert="horz" wrap="square" lIns="0" tIns="97790" rIns="0" bIns="0" rtlCol="0">
            <a:spAutoFit/>
          </a:bodyPr>
          <a:lstStyle/>
          <a:p>
            <a:pPr marL="241300" indent="-228600">
              <a:lnSpc>
                <a:spcPct val="100000"/>
              </a:lnSpc>
              <a:spcBef>
                <a:spcPts val="770"/>
              </a:spcBef>
              <a:buFont typeface="Arial"/>
              <a:buChar char="•"/>
              <a:tabLst>
                <a:tab pos="241300" algn="l"/>
              </a:tabLst>
            </a:pPr>
            <a:r>
              <a:rPr sz="2800" b="1" spc="-15" dirty="0">
                <a:latin typeface="Carlito"/>
                <a:cs typeface="Carlito"/>
              </a:rPr>
              <a:t>Deliver </a:t>
            </a:r>
            <a:r>
              <a:rPr sz="2800" b="1" spc="-10" dirty="0">
                <a:latin typeface="Carlito"/>
                <a:cs typeface="Carlito"/>
              </a:rPr>
              <a:t>applications </a:t>
            </a:r>
            <a:r>
              <a:rPr sz="2800" b="1" spc="-5" dirty="0">
                <a:latin typeface="Carlito"/>
                <a:cs typeface="Carlito"/>
              </a:rPr>
              <a:t>and services </a:t>
            </a:r>
            <a:r>
              <a:rPr sz="2800" b="1" spc="-20" dirty="0">
                <a:latin typeface="Carlito"/>
                <a:cs typeface="Carlito"/>
              </a:rPr>
              <a:t>over</a:t>
            </a:r>
            <a:r>
              <a:rPr sz="2800" b="1" spc="125" dirty="0">
                <a:latin typeface="Carlito"/>
                <a:cs typeface="Carlito"/>
              </a:rPr>
              <a:t> </a:t>
            </a:r>
            <a:r>
              <a:rPr sz="2800" b="1" spc="-20" dirty="0">
                <a:latin typeface="Carlito"/>
                <a:cs typeface="Carlito"/>
              </a:rPr>
              <a:t>internet</a:t>
            </a:r>
            <a:endParaRPr sz="2800">
              <a:latin typeface="Carlito"/>
              <a:cs typeface="Carlito"/>
            </a:endParaRPr>
          </a:p>
          <a:p>
            <a:pPr marL="241300" indent="-228600">
              <a:lnSpc>
                <a:spcPct val="100000"/>
              </a:lnSpc>
              <a:spcBef>
                <a:spcPts val="675"/>
              </a:spcBef>
              <a:buFont typeface="Arial"/>
              <a:buChar char="•"/>
              <a:tabLst>
                <a:tab pos="241300" algn="l"/>
              </a:tabLst>
            </a:pPr>
            <a:r>
              <a:rPr sz="2800" spc="-15" dirty="0">
                <a:latin typeface="Carlito"/>
                <a:cs typeface="Carlito"/>
              </a:rPr>
              <a:t>Provides </a:t>
            </a:r>
            <a:r>
              <a:rPr sz="2800" spc="-10" dirty="0">
                <a:latin typeface="Carlito"/>
                <a:cs typeface="Carlito"/>
              </a:rPr>
              <a:t>computing, networking </a:t>
            </a:r>
            <a:r>
              <a:rPr sz="2800" spc="-5" dirty="0">
                <a:latin typeface="Carlito"/>
                <a:cs typeface="Carlito"/>
              </a:rPr>
              <a:t>and </a:t>
            </a:r>
            <a:r>
              <a:rPr sz="2800" spc="-25" dirty="0">
                <a:latin typeface="Carlito"/>
                <a:cs typeface="Carlito"/>
              </a:rPr>
              <a:t>storage </a:t>
            </a:r>
            <a:r>
              <a:rPr sz="2800" spc="-15" dirty="0">
                <a:latin typeface="Carlito"/>
                <a:cs typeface="Carlito"/>
              </a:rPr>
              <a:t>resources </a:t>
            </a:r>
            <a:r>
              <a:rPr sz="2800" spc="-5" dirty="0">
                <a:latin typeface="Carlito"/>
                <a:cs typeface="Carlito"/>
              </a:rPr>
              <a:t>on</a:t>
            </a:r>
            <a:r>
              <a:rPr sz="2800" spc="195" dirty="0">
                <a:latin typeface="Carlito"/>
                <a:cs typeface="Carlito"/>
              </a:rPr>
              <a:t> </a:t>
            </a:r>
            <a:r>
              <a:rPr sz="2800" spc="-10" dirty="0">
                <a:latin typeface="Carlito"/>
                <a:cs typeface="Carlito"/>
              </a:rPr>
              <a:t>demand</a:t>
            </a:r>
            <a:endParaRPr sz="2800">
              <a:latin typeface="Carlito"/>
              <a:cs typeface="Carlito"/>
            </a:endParaRPr>
          </a:p>
          <a:p>
            <a:pPr marL="241300" indent="-228600">
              <a:lnSpc>
                <a:spcPct val="100000"/>
              </a:lnSpc>
              <a:spcBef>
                <a:spcPts val="660"/>
              </a:spcBef>
              <a:buFont typeface="Arial"/>
              <a:buChar char="•"/>
              <a:tabLst>
                <a:tab pos="241300" algn="l"/>
              </a:tabLst>
            </a:pPr>
            <a:r>
              <a:rPr sz="2800" spc="-10" dirty="0">
                <a:latin typeface="Carlito"/>
                <a:cs typeface="Carlito"/>
              </a:rPr>
              <a:t>Cloud computing </a:t>
            </a:r>
            <a:r>
              <a:rPr sz="2800" spc="-15" dirty="0">
                <a:latin typeface="Carlito"/>
                <a:cs typeface="Carlito"/>
              </a:rPr>
              <a:t>performs </a:t>
            </a:r>
            <a:r>
              <a:rPr sz="2800" spc="-5" dirty="0">
                <a:latin typeface="Carlito"/>
                <a:cs typeface="Carlito"/>
              </a:rPr>
              <a:t>services such as Iaas, </a:t>
            </a:r>
            <a:r>
              <a:rPr sz="2800" spc="-20" dirty="0">
                <a:latin typeface="Carlito"/>
                <a:cs typeface="Carlito"/>
              </a:rPr>
              <a:t>Paas </a:t>
            </a:r>
            <a:r>
              <a:rPr sz="2800" spc="-5" dirty="0">
                <a:latin typeface="Carlito"/>
                <a:cs typeface="Carlito"/>
              </a:rPr>
              <a:t>and</a:t>
            </a:r>
            <a:r>
              <a:rPr sz="2800" spc="245" dirty="0">
                <a:latin typeface="Carlito"/>
                <a:cs typeface="Carlito"/>
              </a:rPr>
              <a:t> </a:t>
            </a:r>
            <a:r>
              <a:rPr sz="2800" spc="-10" dirty="0">
                <a:latin typeface="Carlito"/>
                <a:cs typeface="Carlito"/>
              </a:rPr>
              <a:t>Saas</a:t>
            </a:r>
            <a:endParaRPr sz="2800">
              <a:latin typeface="Carlito"/>
              <a:cs typeface="Carlito"/>
            </a:endParaRPr>
          </a:p>
          <a:p>
            <a:pPr marL="241300" indent="-228600">
              <a:lnSpc>
                <a:spcPct val="100000"/>
              </a:lnSpc>
              <a:spcBef>
                <a:spcPts val="660"/>
              </a:spcBef>
              <a:buFont typeface="Arial"/>
              <a:buChar char="•"/>
              <a:tabLst>
                <a:tab pos="241300" algn="l"/>
                <a:tab pos="970915" algn="l"/>
              </a:tabLst>
            </a:pPr>
            <a:r>
              <a:rPr sz="2800" dirty="0">
                <a:latin typeface="Carlito"/>
                <a:cs typeface="Carlito"/>
              </a:rPr>
              <a:t>Iaas	</a:t>
            </a:r>
            <a:r>
              <a:rPr sz="2800" spc="-5" dirty="0">
                <a:latin typeface="Carlito"/>
                <a:cs typeface="Carlito"/>
              </a:rPr>
              <a:t>: </a:t>
            </a:r>
            <a:r>
              <a:rPr sz="2800" spc="-25" dirty="0">
                <a:latin typeface="Carlito"/>
                <a:cs typeface="Carlito"/>
              </a:rPr>
              <a:t>Rent</a:t>
            </a:r>
            <a:r>
              <a:rPr sz="2800" dirty="0">
                <a:latin typeface="Carlito"/>
                <a:cs typeface="Carlito"/>
              </a:rPr>
              <a:t> </a:t>
            </a:r>
            <a:r>
              <a:rPr sz="2800" spc="-15" dirty="0">
                <a:latin typeface="Carlito"/>
                <a:cs typeface="Carlito"/>
              </a:rPr>
              <a:t>Infrastructure</a:t>
            </a:r>
            <a:endParaRPr sz="2800">
              <a:latin typeface="Carlito"/>
              <a:cs typeface="Carlito"/>
            </a:endParaRPr>
          </a:p>
          <a:p>
            <a:pPr marL="241300" marR="432434" indent="-228600">
              <a:lnSpc>
                <a:spcPts val="3030"/>
              </a:lnSpc>
              <a:spcBef>
                <a:spcPts val="1050"/>
              </a:spcBef>
              <a:buFont typeface="Arial"/>
              <a:buChar char="•"/>
              <a:tabLst>
                <a:tab pos="241300" algn="l"/>
              </a:tabLst>
            </a:pPr>
            <a:r>
              <a:rPr sz="2800" spc="-20" dirty="0">
                <a:latin typeface="Carlito"/>
                <a:cs typeface="Carlito"/>
              </a:rPr>
              <a:t>Paas </a:t>
            </a:r>
            <a:r>
              <a:rPr sz="2800" spc="-5" dirty="0">
                <a:latin typeface="Carlito"/>
                <a:cs typeface="Carlito"/>
              </a:rPr>
              <a:t>: </a:t>
            </a:r>
            <a:r>
              <a:rPr sz="2800" spc="-10" dirty="0">
                <a:latin typeface="Carlito"/>
                <a:cs typeface="Carlito"/>
              </a:rPr>
              <a:t>supply </a:t>
            </a:r>
            <a:r>
              <a:rPr sz="2800" spc="-5" dirty="0">
                <a:latin typeface="Carlito"/>
                <a:cs typeface="Carlito"/>
              </a:rPr>
              <a:t>an </a:t>
            </a:r>
            <a:r>
              <a:rPr sz="2800" spc="-10" dirty="0">
                <a:latin typeface="Carlito"/>
                <a:cs typeface="Carlito"/>
              </a:rPr>
              <a:t>on-demand </a:t>
            </a:r>
            <a:r>
              <a:rPr sz="2800" spc="-20" dirty="0">
                <a:latin typeface="Carlito"/>
                <a:cs typeface="Carlito"/>
              </a:rPr>
              <a:t>environment </a:t>
            </a:r>
            <a:r>
              <a:rPr sz="2800" spc="-25" dirty="0">
                <a:latin typeface="Carlito"/>
                <a:cs typeface="Carlito"/>
              </a:rPr>
              <a:t>for </a:t>
            </a:r>
            <a:r>
              <a:rPr sz="2800" spc="-10" dirty="0">
                <a:latin typeface="Carlito"/>
                <a:cs typeface="Carlito"/>
              </a:rPr>
              <a:t>developing, testing,  delivering </a:t>
            </a:r>
            <a:r>
              <a:rPr sz="2800" spc="-5" dirty="0">
                <a:latin typeface="Carlito"/>
                <a:cs typeface="Carlito"/>
              </a:rPr>
              <a:t>and managing </a:t>
            </a:r>
            <a:r>
              <a:rPr sz="2800" spc="-15" dirty="0">
                <a:latin typeface="Carlito"/>
                <a:cs typeface="Carlito"/>
              </a:rPr>
              <a:t>software</a:t>
            </a:r>
            <a:r>
              <a:rPr sz="2800" spc="35" dirty="0">
                <a:latin typeface="Carlito"/>
                <a:cs typeface="Carlito"/>
              </a:rPr>
              <a:t> </a:t>
            </a:r>
            <a:r>
              <a:rPr sz="2800" spc="-10" dirty="0">
                <a:latin typeface="Carlito"/>
                <a:cs typeface="Carlito"/>
              </a:rPr>
              <a:t>applications.</a:t>
            </a:r>
            <a:endParaRPr sz="2800">
              <a:latin typeface="Carlito"/>
              <a:cs typeface="Carlito"/>
            </a:endParaRPr>
          </a:p>
          <a:p>
            <a:pPr marL="241300" marR="5080" indent="-228600">
              <a:lnSpc>
                <a:spcPts val="3020"/>
              </a:lnSpc>
              <a:spcBef>
                <a:spcPts val="995"/>
              </a:spcBef>
              <a:buFont typeface="Arial"/>
              <a:buChar char="•"/>
              <a:tabLst>
                <a:tab pos="241300" algn="l"/>
              </a:tabLst>
            </a:pPr>
            <a:r>
              <a:rPr sz="2800" spc="-5" dirty="0">
                <a:latin typeface="Carlito"/>
                <a:cs typeface="Carlito"/>
              </a:rPr>
              <a:t>Saas : method </a:t>
            </a:r>
            <a:r>
              <a:rPr sz="2800" spc="-25" dirty="0">
                <a:latin typeface="Carlito"/>
                <a:cs typeface="Carlito"/>
              </a:rPr>
              <a:t>for </a:t>
            </a:r>
            <a:r>
              <a:rPr sz="2800" spc="-10" dirty="0">
                <a:latin typeface="Carlito"/>
                <a:cs typeface="Carlito"/>
              </a:rPr>
              <a:t>delivering </a:t>
            </a:r>
            <a:r>
              <a:rPr sz="2800" spc="-15" dirty="0">
                <a:latin typeface="Carlito"/>
                <a:cs typeface="Carlito"/>
              </a:rPr>
              <a:t>software </a:t>
            </a:r>
            <a:r>
              <a:rPr sz="2800" spc="-10" dirty="0">
                <a:latin typeface="Carlito"/>
                <a:cs typeface="Carlito"/>
              </a:rPr>
              <a:t>applications </a:t>
            </a:r>
            <a:r>
              <a:rPr sz="2800" spc="-15" dirty="0">
                <a:latin typeface="Carlito"/>
                <a:cs typeface="Carlito"/>
              </a:rPr>
              <a:t>over </a:t>
            </a:r>
            <a:r>
              <a:rPr sz="2800" spc="-5" dirty="0">
                <a:latin typeface="Carlito"/>
                <a:cs typeface="Carlito"/>
              </a:rPr>
              <a:t>the </a:t>
            </a:r>
            <a:r>
              <a:rPr sz="2800" spc="-10" dirty="0">
                <a:latin typeface="Carlito"/>
                <a:cs typeface="Carlito"/>
              </a:rPr>
              <a:t>Internet,  </a:t>
            </a:r>
            <a:r>
              <a:rPr sz="2800" spc="-5" dirty="0">
                <a:latin typeface="Carlito"/>
                <a:cs typeface="Carlito"/>
              </a:rPr>
              <a:t>on </a:t>
            </a:r>
            <a:r>
              <a:rPr sz="2800" spc="-10" dirty="0">
                <a:latin typeface="Carlito"/>
                <a:cs typeface="Carlito"/>
              </a:rPr>
              <a:t>demand </a:t>
            </a:r>
            <a:r>
              <a:rPr sz="2800" spc="-5" dirty="0">
                <a:latin typeface="Carlito"/>
                <a:cs typeface="Carlito"/>
              </a:rPr>
              <a:t>and </a:t>
            </a:r>
            <a:r>
              <a:rPr sz="2800" spc="-10" dirty="0">
                <a:latin typeface="Carlito"/>
                <a:cs typeface="Carlito"/>
              </a:rPr>
              <a:t>typically </a:t>
            </a:r>
            <a:r>
              <a:rPr sz="2800" spc="-5" dirty="0">
                <a:latin typeface="Carlito"/>
                <a:cs typeface="Carlito"/>
              </a:rPr>
              <a:t>on a </a:t>
            </a:r>
            <a:r>
              <a:rPr sz="2800" spc="-10" dirty="0">
                <a:latin typeface="Carlito"/>
                <a:cs typeface="Carlito"/>
              </a:rPr>
              <a:t>subscription</a:t>
            </a:r>
            <a:r>
              <a:rPr sz="2800" spc="135" dirty="0">
                <a:latin typeface="Carlito"/>
                <a:cs typeface="Carlito"/>
              </a:rPr>
              <a:t> </a:t>
            </a:r>
            <a:r>
              <a:rPr sz="2800" spc="-10" dirty="0">
                <a:latin typeface="Carlito"/>
                <a:cs typeface="Carlito"/>
              </a:rPr>
              <a:t>basis.</a:t>
            </a:r>
            <a:endParaRPr sz="2800">
              <a:latin typeface="Carlito"/>
              <a:cs typeface="Carlito"/>
            </a:endParaRPr>
          </a:p>
        </p:txBody>
      </p:sp>
      <p:sp>
        <p:nvSpPr>
          <p:cNvPr id="5" name="object 5"/>
          <p:cNvSpPr/>
          <p:nvPr/>
        </p:nvSpPr>
        <p:spPr>
          <a:xfrm>
            <a:off x="0" y="0"/>
            <a:ext cx="203200" cy="6858000"/>
          </a:xfrm>
          <a:custGeom>
            <a:avLst/>
            <a:gdLst/>
            <a:ahLst/>
            <a:cxnLst/>
            <a:rect l="l" t="t" r="r" b="b"/>
            <a:pathLst>
              <a:path w="203200" h="6858000">
                <a:moveTo>
                  <a:pt x="0" y="6857996"/>
                </a:moveTo>
                <a:lnTo>
                  <a:pt x="203200" y="6857996"/>
                </a:lnTo>
                <a:lnTo>
                  <a:pt x="203200" y="0"/>
                </a:lnTo>
                <a:lnTo>
                  <a:pt x="0" y="0"/>
                </a:lnTo>
                <a:lnTo>
                  <a:pt x="0" y="6857996"/>
                </a:lnTo>
                <a:close/>
              </a:path>
            </a:pathLst>
          </a:custGeom>
          <a:solidFill>
            <a:srgbClr val="FDBC09"/>
          </a:solidFill>
        </p:spPr>
        <p:txBody>
          <a:bodyPr wrap="square" lIns="0" tIns="0" rIns="0" bIns="0" rtlCol="0"/>
          <a:lstStyle/>
          <a:p>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3200" y="0"/>
            <a:ext cx="11988800" cy="1190625"/>
          </a:xfrm>
          <a:custGeom>
            <a:avLst/>
            <a:gdLst/>
            <a:ahLst/>
            <a:cxnLst/>
            <a:rect l="l" t="t" r="r" b="b"/>
            <a:pathLst>
              <a:path w="11988800" h="1190625">
                <a:moveTo>
                  <a:pt x="0" y="1190625"/>
                </a:moveTo>
                <a:lnTo>
                  <a:pt x="11988800" y="1190625"/>
                </a:lnTo>
                <a:lnTo>
                  <a:pt x="11988800" y="0"/>
                </a:lnTo>
                <a:lnTo>
                  <a:pt x="0" y="0"/>
                </a:lnTo>
                <a:lnTo>
                  <a:pt x="0" y="1190625"/>
                </a:lnTo>
                <a:close/>
              </a:path>
            </a:pathLst>
          </a:custGeom>
          <a:solidFill>
            <a:srgbClr val="DAF3FD"/>
          </a:solidFill>
        </p:spPr>
        <p:txBody>
          <a:bodyPr wrap="square" lIns="0" tIns="0" rIns="0" bIns="0" rtlCol="0"/>
          <a:lstStyle/>
          <a:p>
            <a:endParaRPr/>
          </a:p>
        </p:txBody>
      </p:sp>
      <p:sp>
        <p:nvSpPr>
          <p:cNvPr id="3" name="object 3"/>
          <p:cNvSpPr txBox="1">
            <a:spLocks noGrp="1"/>
          </p:cNvSpPr>
          <p:nvPr>
            <p:ph type="title"/>
          </p:nvPr>
        </p:nvSpPr>
        <p:spPr>
          <a:xfrm>
            <a:off x="599643" y="62941"/>
            <a:ext cx="3935729" cy="697230"/>
          </a:xfrm>
          <a:prstGeom prst="rect">
            <a:avLst/>
          </a:prstGeom>
        </p:spPr>
        <p:txBody>
          <a:bodyPr vert="horz" wrap="square" lIns="0" tIns="13335" rIns="0" bIns="0" rtlCol="0">
            <a:spAutoFit/>
          </a:bodyPr>
          <a:lstStyle/>
          <a:p>
            <a:pPr marL="12700">
              <a:lnSpc>
                <a:spcPct val="100000"/>
              </a:lnSpc>
              <a:spcBef>
                <a:spcPts val="105"/>
              </a:spcBef>
            </a:pPr>
            <a:r>
              <a:rPr spc="-204" dirty="0"/>
              <a:t>Big </a:t>
            </a:r>
            <a:r>
              <a:rPr spc="-254" dirty="0"/>
              <a:t>Data</a:t>
            </a:r>
            <a:r>
              <a:rPr spc="-670" dirty="0"/>
              <a:t> </a:t>
            </a:r>
            <a:r>
              <a:rPr spc="-250" dirty="0"/>
              <a:t>Analytics</a:t>
            </a:r>
          </a:p>
        </p:txBody>
      </p:sp>
      <p:sp>
        <p:nvSpPr>
          <p:cNvPr id="4" name="object 4"/>
          <p:cNvSpPr/>
          <p:nvPr/>
        </p:nvSpPr>
        <p:spPr>
          <a:xfrm>
            <a:off x="0" y="0"/>
            <a:ext cx="203200" cy="6858000"/>
          </a:xfrm>
          <a:custGeom>
            <a:avLst/>
            <a:gdLst/>
            <a:ahLst/>
            <a:cxnLst/>
            <a:rect l="l" t="t" r="r" b="b"/>
            <a:pathLst>
              <a:path w="203200" h="6858000">
                <a:moveTo>
                  <a:pt x="0" y="6857996"/>
                </a:moveTo>
                <a:lnTo>
                  <a:pt x="203200" y="6857996"/>
                </a:lnTo>
                <a:lnTo>
                  <a:pt x="203200" y="0"/>
                </a:lnTo>
                <a:lnTo>
                  <a:pt x="0" y="0"/>
                </a:lnTo>
                <a:lnTo>
                  <a:pt x="0" y="6857996"/>
                </a:lnTo>
                <a:close/>
              </a:path>
            </a:pathLst>
          </a:custGeom>
          <a:solidFill>
            <a:srgbClr val="FDBC09"/>
          </a:solidFill>
        </p:spPr>
        <p:txBody>
          <a:bodyPr wrap="square" lIns="0" tIns="0" rIns="0" bIns="0" rtlCol="0"/>
          <a:lstStyle/>
          <a:p>
            <a:endParaRPr/>
          </a:p>
        </p:txBody>
      </p:sp>
      <p:sp>
        <p:nvSpPr>
          <p:cNvPr id="5" name="object 5"/>
          <p:cNvSpPr txBox="1"/>
          <p:nvPr/>
        </p:nvSpPr>
        <p:spPr>
          <a:xfrm>
            <a:off x="637743" y="1361693"/>
            <a:ext cx="10073005" cy="3948429"/>
          </a:xfrm>
          <a:prstGeom prst="rect">
            <a:avLst/>
          </a:prstGeom>
        </p:spPr>
        <p:txBody>
          <a:bodyPr vert="horz" wrap="square" lIns="0" tIns="59690" rIns="0" bIns="0" rtlCol="0">
            <a:spAutoFit/>
          </a:bodyPr>
          <a:lstStyle/>
          <a:p>
            <a:pPr marL="316865" marR="5080" indent="-228600">
              <a:lnSpc>
                <a:spcPts val="3030"/>
              </a:lnSpc>
              <a:spcBef>
                <a:spcPts val="470"/>
              </a:spcBef>
              <a:buFont typeface="Arial"/>
              <a:buChar char="•"/>
              <a:tabLst>
                <a:tab pos="317500" algn="l"/>
              </a:tabLst>
            </a:pPr>
            <a:r>
              <a:rPr sz="2800" spc="-5" dirty="0">
                <a:latin typeface="Carlito"/>
                <a:cs typeface="Carlito"/>
              </a:rPr>
              <a:t>Collection of </a:t>
            </a:r>
            <a:r>
              <a:rPr sz="2800" spc="-20" dirty="0">
                <a:latin typeface="Carlito"/>
                <a:cs typeface="Carlito"/>
              </a:rPr>
              <a:t>data </a:t>
            </a:r>
            <a:r>
              <a:rPr sz="2800" spc="-5" dirty="0">
                <a:latin typeface="Carlito"/>
                <a:cs typeface="Carlito"/>
              </a:rPr>
              <a:t>whose </a:t>
            </a:r>
            <a:r>
              <a:rPr sz="2800" spc="-10" dirty="0">
                <a:latin typeface="Carlito"/>
                <a:cs typeface="Carlito"/>
              </a:rPr>
              <a:t>volume, velocity </a:t>
            </a:r>
            <a:r>
              <a:rPr sz="2800" spc="-5" dirty="0">
                <a:latin typeface="Carlito"/>
                <a:cs typeface="Carlito"/>
              </a:rPr>
              <a:t>or </a:t>
            </a:r>
            <a:r>
              <a:rPr sz="2800" spc="-15" dirty="0">
                <a:latin typeface="Carlito"/>
                <a:cs typeface="Carlito"/>
              </a:rPr>
              <a:t>variety </a:t>
            </a:r>
            <a:r>
              <a:rPr sz="2800" spc="-5" dirty="0">
                <a:latin typeface="Carlito"/>
                <a:cs typeface="Carlito"/>
              </a:rPr>
              <a:t>is </a:t>
            </a:r>
            <a:r>
              <a:rPr sz="2800" spc="-15" dirty="0">
                <a:latin typeface="Carlito"/>
                <a:cs typeface="Carlito"/>
              </a:rPr>
              <a:t>too large </a:t>
            </a:r>
            <a:r>
              <a:rPr sz="2800" spc="-5" dirty="0">
                <a:latin typeface="Carlito"/>
                <a:cs typeface="Carlito"/>
              </a:rPr>
              <a:t>and  </a:t>
            </a:r>
            <a:r>
              <a:rPr sz="2800" spc="-15" dirty="0">
                <a:latin typeface="Carlito"/>
                <a:cs typeface="Carlito"/>
              </a:rPr>
              <a:t>difficult </a:t>
            </a:r>
            <a:r>
              <a:rPr sz="2800" spc="-20" dirty="0">
                <a:latin typeface="Carlito"/>
                <a:cs typeface="Carlito"/>
              </a:rPr>
              <a:t>to store, </a:t>
            </a:r>
            <a:r>
              <a:rPr sz="2800" spc="-5" dirty="0">
                <a:latin typeface="Carlito"/>
                <a:cs typeface="Carlito"/>
              </a:rPr>
              <a:t>manage, </a:t>
            </a:r>
            <a:r>
              <a:rPr sz="2800" spc="-15" dirty="0">
                <a:latin typeface="Carlito"/>
                <a:cs typeface="Carlito"/>
              </a:rPr>
              <a:t>process </a:t>
            </a:r>
            <a:r>
              <a:rPr sz="2800" spc="-5" dirty="0">
                <a:latin typeface="Carlito"/>
                <a:cs typeface="Carlito"/>
              </a:rPr>
              <a:t>and </a:t>
            </a:r>
            <a:r>
              <a:rPr sz="2800" spc="-20" dirty="0">
                <a:latin typeface="Carlito"/>
                <a:cs typeface="Carlito"/>
              </a:rPr>
              <a:t>analyze </a:t>
            </a:r>
            <a:r>
              <a:rPr sz="2800" spc="-5" dirty="0">
                <a:latin typeface="Carlito"/>
                <a:cs typeface="Carlito"/>
              </a:rPr>
              <a:t>the </a:t>
            </a:r>
            <a:r>
              <a:rPr sz="2800" spc="-20" dirty="0">
                <a:latin typeface="Carlito"/>
                <a:cs typeface="Carlito"/>
              </a:rPr>
              <a:t>data </a:t>
            </a:r>
            <a:r>
              <a:rPr sz="2800" spc="-10" dirty="0">
                <a:latin typeface="Carlito"/>
                <a:cs typeface="Carlito"/>
              </a:rPr>
              <a:t>using  </a:t>
            </a:r>
            <a:r>
              <a:rPr sz="2800" spc="-15" dirty="0">
                <a:latin typeface="Carlito"/>
                <a:cs typeface="Carlito"/>
              </a:rPr>
              <a:t>traditional</a:t>
            </a:r>
            <a:r>
              <a:rPr sz="2800" spc="5" dirty="0">
                <a:latin typeface="Carlito"/>
                <a:cs typeface="Carlito"/>
              </a:rPr>
              <a:t> </a:t>
            </a:r>
            <a:r>
              <a:rPr sz="2800" spc="-10" dirty="0">
                <a:latin typeface="Carlito"/>
                <a:cs typeface="Carlito"/>
              </a:rPr>
              <a:t>databases.</a:t>
            </a:r>
            <a:endParaRPr sz="2800">
              <a:latin typeface="Carlito"/>
              <a:cs typeface="Carlito"/>
            </a:endParaRPr>
          </a:p>
          <a:p>
            <a:pPr marL="317500" indent="-228600">
              <a:lnSpc>
                <a:spcPct val="100000"/>
              </a:lnSpc>
              <a:spcBef>
                <a:spcPts val="615"/>
              </a:spcBef>
              <a:buFont typeface="Arial"/>
              <a:buChar char="•"/>
              <a:tabLst>
                <a:tab pos="317500" algn="l"/>
              </a:tabLst>
            </a:pPr>
            <a:r>
              <a:rPr sz="2800" spc="-5" dirty="0">
                <a:latin typeface="Carlito"/>
                <a:cs typeface="Carlito"/>
              </a:rPr>
              <a:t>It </a:t>
            </a:r>
            <a:r>
              <a:rPr sz="2800" spc="-20" dirty="0">
                <a:latin typeface="Carlito"/>
                <a:cs typeface="Carlito"/>
              </a:rPr>
              <a:t>involves data </a:t>
            </a:r>
            <a:r>
              <a:rPr sz="2800" spc="-5" dirty="0">
                <a:latin typeface="Carlito"/>
                <a:cs typeface="Carlito"/>
              </a:rPr>
              <a:t>cleansing, </a:t>
            </a:r>
            <a:r>
              <a:rPr sz="2800" spc="-15" dirty="0">
                <a:latin typeface="Carlito"/>
                <a:cs typeface="Carlito"/>
              </a:rPr>
              <a:t>processing </a:t>
            </a:r>
            <a:r>
              <a:rPr sz="2800" spc="-5" dirty="0">
                <a:latin typeface="Carlito"/>
                <a:cs typeface="Carlito"/>
              </a:rPr>
              <a:t>and</a:t>
            </a:r>
            <a:r>
              <a:rPr sz="2800" spc="135" dirty="0">
                <a:latin typeface="Carlito"/>
                <a:cs typeface="Carlito"/>
              </a:rPr>
              <a:t> </a:t>
            </a:r>
            <a:r>
              <a:rPr sz="2800" spc="-15" dirty="0">
                <a:latin typeface="Carlito"/>
                <a:cs typeface="Carlito"/>
              </a:rPr>
              <a:t>visualization</a:t>
            </a:r>
            <a:endParaRPr sz="2800">
              <a:latin typeface="Carlito"/>
              <a:cs typeface="Carlito"/>
            </a:endParaRPr>
          </a:p>
          <a:p>
            <a:pPr marL="241300" indent="-228600">
              <a:lnSpc>
                <a:spcPct val="100000"/>
              </a:lnSpc>
              <a:spcBef>
                <a:spcPts val="1685"/>
              </a:spcBef>
              <a:buFont typeface="Arial"/>
              <a:buChar char="•"/>
              <a:tabLst>
                <a:tab pos="241300" algn="l"/>
              </a:tabLst>
            </a:pPr>
            <a:r>
              <a:rPr sz="2800" spc="-10" dirty="0">
                <a:latin typeface="Carlito"/>
                <a:cs typeface="Carlito"/>
              </a:rPr>
              <a:t>Lots </a:t>
            </a:r>
            <a:r>
              <a:rPr sz="2800" spc="-5" dirty="0">
                <a:latin typeface="Carlito"/>
                <a:cs typeface="Carlito"/>
              </a:rPr>
              <a:t>of </a:t>
            </a:r>
            <a:r>
              <a:rPr sz="2800" spc="-20" dirty="0">
                <a:latin typeface="Carlito"/>
                <a:cs typeface="Carlito"/>
              </a:rPr>
              <a:t>data </a:t>
            </a:r>
            <a:r>
              <a:rPr sz="2800" spc="-5" dirty="0">
                <a:latin typeface="Carlito"/>
                <a:cs typeface="Carlito"/>
              </a:rPr>
              <a:t>is </a:t>
            </a:r>
            <a:r>
              <a:rPr sz="2800" spc="-10" dirty="0">
                <a:latin typeface="Carlito"/>
                <a:cs typeface="Carlito"/>
              </a:rPr>
              <a:t>being collected </a:t>
            </a:r>
            <a:r>
              <a:rPr sz="2800" spc="-5" dirty="0">
                <a:latin typeface="Carlito"/>
                <a:cs typeface="Carlito"/>
              </a:rPr>
              <a:t>and</a:t>
            </a:r>
            <a:r>
              <a:rPr sz="2800" spc="75" dirty="0">
                <a:latin typeface="Carlito"/>
                <a:cs typeface="Carlito"/>
              </a:rPr>
              <a:t> </a:t>
            </a:r>
            <a:r>
              <a:rPr sz="2800" spc="-10" dirty="0">
                <a:latin typeface="Carlito"/>
                <a:cs typeface="Carlito"/>
              </a:rPr>
              <a:t>warehoused</a:t>
            </a:r>
            <a:endParaRPr sz="2800">
              <a:latin typeface="Carlito"/>
              <a:cs typeface="Carlito"/>
            </a:endParaRPr>
          </a:p>
          <a:p>
            <a:pPr marL="698500" lvl="1" indent="-229870">
              <a:lnSpc>
                <a:spcPct val="100000"/>
              </a:lnSpc>
              <a:spcBef>
                <a:spcPts val="250"/>
              </a:spcBef>
              <a:buFont typeface="Arial"/>
              <a:buChar char="•"/>
              <a:tabLst>
                <a:tab pos="699135" algn="l"/>
              </a:tabLst>
            </a:pPr>
            <a:r>
              <a:rPr sz="2400" spc="-30" dirty="0">
                <a:latin typeface="Carlito"/>
                <a:cs typeface="Carlito"/>
              </a:rPr>
              <a:t>Web </a:t>
            </a:r>
            <a:r>
              <a:rPr sz="2400" spc="-15" dirty="0">
                <a:latin typeface="Carlito"/>
                <a:cs typeface="Carlito"/>
              </a:rPr>
              <a:t>data,</a:t>
            </a:r>
            <a:r>
              <a:rPr sz="2400" spc="10" dirty="0">
                <a:latin typeface="Carlito"/>
                <a:cs typeface="Carlito"/>
              </a:rPr>
              <a:t> </a:t>
            </a:r>
            <a:r>
              <a:rPr sz="2400" spc="-10" dirty="0">
                <a:latin typeface="Carlito"/>
                <a:cs typeface="Carlito"/>
              </a:rPr>
              <a:t>e-commerce</a:t>
            </a:r>
            <a:endParaRPr sz="2400">
              <a:latin typeface="Carlito"/>
              <a:cs typeface="Carlito"/>
            </a:endParaRPr>
          </a:p>
          <a:p>
            <a:pPr marL="698500" lvl="1" indent="-229870">
              <a:lnSpc>
                <a:spcPct val="100000"/>
              </a:lnSpc>
              <a:spcBef>
                <a:spcPts val="215"/>
              </a:spcBef>
              <a:buFont typeface="Arial"/>
              <a:buChar char="•"/>
              <a:tabLst>
                <a:tab pos="699135" algn="l"/>
              </a:tabLst>
            </a:pPr>
            <a:r>
              <a:rPr sz="2400" spc="-10" dirty="0">
                <a:latin typeface="Carlito"/>
                <a:cs typeface="Carlito"/>
              </a:rPr>
              <a:t>purchases </a:t>
            </a:r>
            <a:r>
              <a:rPr sz="2400" spc="-15" dirty="0">
                <a:latin typeface="Carlito"/>
                <a:cs typeface="Carlito"/>
              </a:rPr>
              <a:t>at </a:t>
            </a:r>
            <a:r>
              <a:rPr sz="2400" spc="-5" dirty="0">
                <a:latin typeface="Carlito"/>
                <a:cs typeface="Carlito"/>
              </a:rPr>
              <a:t>department/ </a:t>
            </a:r>
            <a:r>
              <a:rPr sz="2400" spc="-10" dirty="0">
                <a:latin typeface="Carlito"/>
                <a:cs typeface="Carlito"/>
              </a:rPr>
              <a:t>grocery</a:t>
            </a:r>
            <a:r>
              <a:rPr sz="2400" spc="-30" dirty="0">
                <a:latin typeface="Carlito"/>
                <a:cs typeface="Carlito"/>
              </a:rPr>
              <a:t> </a:t>
            </a:r>
            <a:r>
              <a:rPr sz="2400" spc="-20" dirty="0">
                <a:latin typeface="Carlito"/>
                <a:cs typeface="Carlito"/>
              </a:rPr>
              <a:t>stores</a:t>
            </a:r>
            <a:endParaRPr sz="2400">
              <a:latin typeface="Carlito"/>
              <a:cs typeface="Carlito"/>
            </a:endParaRPr>
          </a:p>
          <a:p>
            <a:pPr marL="698500" lvl="1" indent="-229870">
              <a:lnSpc>
                <a:spcPct val="100000"/>
              </a:lnSpc>
              <a:spcBef>
                <a:spcPts val="204"/>
              </a:spcBef>
              <a:buFont typeface="Arial"/>
              <a:buChar char="•"/>
              <a:tabLst>
                <a:tab pos="699135" algn="l"/>
              </a:tabLst>
            </a:pPr>
            <a:r>
              <a:rPr sz="2400" spc="-5" dirty="0">
                <a:latin typeface="Carlito"/>
                <a:cs typeface="Carlito"/>
              </a:rPr>
              <a:t>Bank/Credit </a:t>
            </a:r>
            <a:r>
              <a:rPr sz="2400" spc="-10" dirty="0">
                <a:latin typeface="Carlito"/>
                <a:cs typeface="Carlito"/>
              </a:rPr>
              <a:t>Card</a:t>
            </a:r>
            <a:r>
              <a:rPr sz="2400" spc="-40" dirty="0">
                <a:latin typeface="Carlito"/>
                <a:cs typeface="Carlito"/>
              </a:rPr>
              <a:t> </a:t>
            </a:r>
            <a:r>
              <a:rPr sz="2400" spc="-5" dirty="0">
                <a:latin typeface="Carlito"/>
                <a:cs typeface="Carlito"/>
              </a:rPr>
              <a:t>transactions</a:t>
            </a:r>
            <a:endParaRPr sz="2400">
              <a:latin typeface="Carlito"/>
              <a:cs typeface="Carlito"/>
            </a:endParaRPr>
          </a:p>
          <a:p>
            <a:pPr marL="698500" lvl="1" indent="-229870">
              <a:lnSpc>
                <a:spcPct val="100000"/>
              </a:lnSpc>
              <a:spcBef>
                <a:spcPts val="215"/>
              </a:spcBef>
              <a:buFont typeface="Arial"/>
              <a:buChar char="•"/>
              <a:tabLst>
                <a:tab pos="699135" algn="l"/>
              </a:tabLst>
            </a:pPr>
            <a:r>
              <a:rPr sz="2400" spc="-5" dirty="0">
                <a:latin typeface="Carlito"/>
                <a:cs typeface="Carlito"/>
              </a:rPr>
              <a:t>Social</a:t>
            </a:r>
            <a:r>
              <a:rPr sz="2400" spc="-25" dirty="0">
                <a:latin typeface="Carlito"/>
                <a:cs typeface="Carlito"/>
              </a:rPr>
              <a:t> </a:t>
            </a:r>
            <a:r>
              <a:rPr sz="2400" spc="-10" dirty="0">
                <a:latin typeface="Carlito"/>
                <a:cs typeface="Carlito"/>
              </a:rPr>
              <a:t>Network</a:t>
            </a:r>
            <a:endParaRPr sz="2400">
              <a:latin typeface="Carlito"/>
              <a:cs typeface="Carlito"/>
            </a:endParaRPr>
          </a:p>
        </p:txBody>
      </p:sp>
      <p:grpSp>
        <p:nvGrpSpPr>
          <p:cNvPr id="6" name="object 6"/>
          <p:cNvGrpSpPr/>
          <p:nvPr/>
        </p:nvGrpSpPr>
        <p:grpSpPr>
          <a:xfrm>
            <a:off x="7870394" y="3187700"/>
            <a:ext cx="3627120" cy="3048000"/>
            <a:chOff x="7870394" y="3187700"/>
            <a:chExt cx="3627120" cy="3048000"/>
          </a:xfrm>
        </p:grpSpPr>
        <p:sp>
          <p:nvSpPr>
            <p:cNvPr id="7" name="object 7"/>
            <p:cNvSpPr/>
            <p:nvPr/>
          </p:nvSpPr>
          <p:spPr>
            <a:xfrm>
              <a:off x="9395478" y="3972485"/>
              <a:ext cx="2101852" cy="2263095"/>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8093074" y="3187700"/>
              <a:ext cx="1965325" cy="1417574"/>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7870394" y="4655845"/>
              <a:ext cx="1443895" cy="1515742"/>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3200" y="0"/>
            <a:ext cx="11988800" cy="1190625"/>
          </a:xfrm>
          <a:custGeom>
            <a:avLst/>
            <a:gdLst/>
            <a:ahLst/>
            <a:cxnLst/>
            <a:rect l="l" t="t" r="r" b="b"/>
            <a:pathLst>
              <a:path w="11988800" h="1190625">
                <a:moveTo>
                  <a:pt x="0" y="1190625"/>
                </a:moveTo>
                <a:lnTo>
                  <a:pt x="11988800" y="1190625"/>
                </a:lnTo>
                <a:lnTo>
                  <a:pt x="11988800" y="0"/>
                </a:lnTo>
                <a:lnTo>
                  <a:pt x="0" y="0"/>
                </a:lnTo>
                <a:lnTo>
                  <a:pt x="0" y="1190625"/>
                </a:lnTo>
                <a:close/>
              </a:path>
            </a:pathLst>
          </a:custGeom>
          <a:solidFill>
            <a:srgbClr val="DAF3FD"/>
          </a:solidFill>
        </p:spPr>
        <p:txBody>
          <a:bodyPr wrap="square" lIns="0" tIns="0" rIns="0" bIns="0" rtlCol="0"/>
          <a:lstStyle/>
          <a:p>
            <a:endParaRPr/>
          </a:p>
        </p:txBody>
      </p:sp>
      <p:sp>
        <p:nvSpPr>
          <p:cNvPr id="3" name="object 3"/>
          <p:cNvSpPr txBox="1">
            <a:spLocks noGrp="1"/>
          </p:cNvSpPr>
          <p:nvPr>
            <p:ph type="title"/>
          </p:nvPr>
        </p:nvSpPr>
        <p:spPr>
          <a:xfrm>
            <a:off x="599643" y="62941"/>
            <a:ext cx="3935729" cy="697230"/>
          </a:xfrm>
          <a:prstGeom prst="rect">
            <a:avLst/>
          </a:prstGeom>
        </p:spPr>
        <p:txBody>
          <a:bodyPr vert="horz" wrap="square" lIns="0" tIns="13335" rIns="0" bIns="0" rtlCol="0">
            <a:spAutoFit/>
          </a:bodyPr>
          <a:lstStyle/>
          <a:p>
            <a:pPr marL="12700">
              <a:lnSpc>
                <a:spcPct val="100000"/>
              </a:lnSpc>
              <a:spcBef>
                <a:spcPts val="105"/>
              </a:spcBef>
            </a:pPr>
            <a:r>
              <a:rPr spc="-204" dirty="0"/>
              <a:t>Big </a:t>
            </a:r>
            <a:r>
              <a:rPr spc="-254" dirty="0"/>
              <a:t>Data</a:t>
            </a:r>
            <a:r>
              <a:rPr spc="-670" dirty="0"/>
              <a:t> </a:t>
            </a:r>
            <a:r>
              <a:rPr spc="-250" dirty="0"/>
              <a:t>Analytics</a:t>
            </a:r>
          </a:p>
        </p:txBody>
      </p:sp>
      <p:sp>
        <p:nvSpPr>
          <p:cNvPr id="4" name="object 4"/>
          <p:cNvSpPr/>
          <p:nvPr/>
        </p:nvSpPr>
        <p:spPr>
          <a:xfrm>
            <a:off x="0" y="0"/>
            <a:ext cx="203200" cy="6858000"/>
          </a:xfrm>
          <a:custGeom>
            <a:avLst/>
            <a:gdLst/>
            <a:ahLst/>
            <a:cxnLst/>
            <a:rect l="l" t="t" r="r" b="b"/>
            <a:pathLst>
              <a:path w="203200" h="6858000">
                <a:moveTo>
                  <a:pt x="0" y="6857996"/>
                </a:moveTo>
                <a:lnTo>
                  <a:pt x="203200" y="6857996"/>
                </a:lnTo>
                <a:lnTo>
                  <a:pt x="203200" y="0"/>
                </a:lnTo>
                <a:lnTo>
                  <a:pt x="0" y="0"/>
                </a:lnTo>
                <a:lnTo>
                  <a:pt x="0" y="6857996"/>
                </a:lnTo>
                <a:close/>
              </a:path>
            </a:pathLst>
          </a:custGeom>
          <a:solidFill>
            <a:srgbClr val="FDBC09"/>
          </a:solidFill>
        </p:spPr>
        <p:txBody>
          <a:bodyPr wrap="square" lIns="0" tIns="0" rIns="0" bIns="0" rtlCol="0"/>
          <a:lstStyle/>
          <a:p>
            <a:endParaRPr/>
          </a:p>
        </p:txBody>
      </p:sp>
      <p:sp>
        <p:nvSpPr>
          <p:cNvPr id="5" name="object 5"/>
          <p:cNvSpPr txBox="1"/>
          <p:nvPr/>
        </p:nvSpPr>
        <p:spPr>
          <a:xfrm>
            <a:off x="916939" y="1437893"/>
            <a:ext cx="5761355" cy="3007995"/>
          </a:xfrm>
          <a:prstGeom prst="rect">
            <a:avLst/>
          </a:prstGeom>
        </p:spPr>
        <p:txBody>
          <a:bodyPr vert="horz" wrap="square" lIns="0" tIns="12065" rIns="0" bIns="0" rtlCol="0">
            <a:spAutoFit/>
          </a:bodyPr>
          <a:lstStyle/>
          <a:p>
            <a:pPr marL="12700">
              <a:lnSpc>
                <a:spcPct val="100000"/>
              </a:lnSpc>
              <a:spcBef>
                <a:spcPts val="95"/>
              </a:spcBef>
            </a:pPr>
            <a:r>
              <a:rPr sz="2800" b="1" spc="-30" dirty="0">
                <a:latin typeface="Carlito"/>
                <a:cs typeface="Carlito"/>
              </a:rPr>
              <a:t>Variety </a:t>
            </a:r>
            <a:r>
              <a:rPr sz="2800" b="1" spc="-5" dirty="0">
                <a:latin typeface="Carlito"/>
                <a:cs typeface="Carlito"/>
              </a:rPr>
              <a:t>Includes </a:t>
            </a:r>
            <a:r>
              <a:rPr sz="2800" b="1" spc="-20" dirty="0">
                <a:latin typeface="Carlito"/>
                <a:cs typeface="Carlito"/>
              </a:rPr>
              <a:t>different </a:t>
            </a:r>
            <a:r>
              <a:rPr sz="2800" b="1" spc="-5" dirty="0">
                <a:latin typeface="Carlito"/>
                <a:cs typeface="Carlito"/>
              </a:rPr>
              <a:t>types of</a:t>
            </a:r>
            <a:r>
              <a:rPr sz="2800" b="1" spc="135" dirty="0">
                <a:latin typeface="Carlito"/>
                <a:cs typeface="Carlito"/>
              </a:rPr>
              <a:t> </a:t>
            </a:r>
            <a:r>
              <a:rPr sz="2800" b="1" spc="-15" dirty="0">
                <a:latin typeface="Carlito"/>
                <a:cs typeface="Carlito"/>
              </a:rPr>
              <a:t>data</a:t>
            </a:r>
            <a:endParaRPr sz="2800">
              <a:latin typeface="Carlito"/>
              <a:cs typeface="Carlito"/>
            </a:endParaRPr>
          </a:p>
          <a:p>
            <a:pPr>
              <a:lnSpc>
                <a:spcPct val="100000"/>
              </a:lnSpc>
              <a:spcBef>
                <a:spcPts val="55"/>
              </a:spcBef>
            </a:pPr>
            <a:endParaRPr sz="3800">
              <a:latin typeface="Carlito"/>
              <a:cs typeface="Carlito"/>
            </a:endParaRPr>
          </a:p>
          <a:p>
            <a:pPr marL="241300" indent="-228600">
              <a:lnSpc>
                <a:spcPct val="100000"/>
              </a:lnSpc>
              <a:buFont typeface="Arial"/>
              <a:buChar char="•"/>
              <a:tabLst>
                <a:tab pos="241300" algn="l"/>
              </a:tabLst>
            </a:pPr>
            <a:r>
              <a:rPr sz="2800" spc="-15" dirty="0">
                <a:latin typeface="Carlito"/>
                <a:cs typeface="Carlito"/>
              </a:rPr>
              <a:t>Structured</a:t>
            </a:r>
            <a:endParaRPr sz="2800">
              <a:latin typeface="Carlito"/>
              <a:cs typeface="Carlito"/>
            </a:endParaRPr>
          </a:p>
          <a:p>
            <a:pPr marL="241300" indent="-228600">
              <a:lnSpc>
                <a:spcPct val="100000"/>
              </a:lnSpc>
              <a:spcBef>
                <a:spcPts val="660"/>
              </a:spcBef>
              <a:buFont typeface="Arial"/>
              <a:buChar char="•"/>
              <a:tabLst>
                <a:tab pos="241300" algn="l"/>
              </a:tabLst>
            </a:pPr>
            <a:r>
              <a:rPr sz="2800" spc="-10" dirty="0">
                <a:latin typeface="Carlito"/>
                <a:cs typeface="Carlito"/>
              </a:rPr>
              <a:t>Unstructured</a:t>
            </a:r>
            <a:endParaRPr sz="2800">
              <a:latin typeface="Carlito"/>
              <a:cs typeface="Carlito"/>
            </a:endParaRPr>
          </a:p>
          <a:p>
            <a:pPr marL="241300" indent="-228600">
              <a:lnSpc>
                <a:spcPct val="100000"/>
              </a:lnSpc>
              <a:spcBef>
                <a:spcPts val="675"/>
              </a:spcBef>
              <a:buFont typeface="Arial"/>
              <a:buChar char="•"/>
              <a:tabLst>
                <a:tab pos="241300" algn="l"/>
              </a:tabLst>
            </a:pPr>
            <a:r>
              <a:rPr sz="2800" spc="-10" dirty="0">
                <a:latin typeface="Carlito"/>
                <a:cs typeface="Carlito"/>
              </a:rPr>
              <a:t>SemiStructured</a:t>
            </a:r>
            <a:endParaRPr sz="2800">
              <a:latin typeface="Carlito"/>
              <a:cs typeface="Carlito"/>
            </a:endParaRPr>
          </a:p>
          <a:p>
            <a:pPr marL="241300" indent="-228600">
              <a:lnSpc>
                <a:spcPct val="100000"/>
              </a:lnSpc>
              <a:spcBef>
                <a:spcPts val="660"/>
              </a:spcBef>
              <a:buFont typeface="Arial"/>
              <a:buChar char="•"/>
              <a:tabLst>
                <a:tab pos="241300" algn="l"/>
              </a:tabLst>
            </a:pPr>
            <a:r>
              <a:rPr sz="2800" spc="-5" dirty="0">
                <a:latin typeface="Carlito"/>
                <a:cs typeface="Carlito"/>
              </a:rPr>
              <a:t>All of </a:t>
            </a:r>
            <a:r>
              <a:rPr sz="2800" spc="-15" dirty="0">
                <a:latin typeface="Carlito"/>
                <a:cs typeface="Carlito"/>
              </a:rPr>
              <a:t>above</a:t>
            </a:r>
            <a:endParaRPr sz="2800">
              <a:latin typeface="Carlito"/>
              <a:cs typeface="Carlito"/>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3200" y="0"/>
            <a:ext cx="11988800" cy="1190625"/>
          </a:xfrm>
          <a:custGeom>
            <a:avLst/>
            <a:gdLst/>
            <a:ahLst/>
            <a:cxnLst/>
            <a:rect l="l" t="t" r="r" b="b"/>
            <a:pathLst>
              <a:path w="11988800" h="1190625">
                <a:moveTo>
                  <a:pt x="0" y="1190625"/>
                </a:moveTo>
                <a:lnTo>
                  <a:pt x="11988800" y="1190625"/>
                </a:lnTo>
                <a:lnTo>
                  <a:pt x="11988800" y="0"/>
                </a:lnTo>
                <a:lnTo>
                  <a:pt x="0" y="0"/>
                </a:lnTo>
                <a:lnTo>
                  <a:pt x="0" y="1190625"/>
                </a:lnTo>
                <a:close/>
              </a:path>
            </a:pathLst>
          </a:custGeom>
          <a:solidFill>
            <a:srgbClr val="DAF3FD"/>
          </a:solidFill>
        </p:spPr>
        <p:txBody>
          <a:bodyPr wrap="square" lIns="0" tIns="0" rIns="0" bIns="0" rtlCol="0"/>
          <a:lstStyle/>
          <a:p>
            <a:endParaRPr/>
          </a:p>
        </p:txBody>
      </p:sp>
      <p:sp>
        <p:nvSpPr>
          <p:cNvPr id="3" name="object 3"/>
          <p:cNvSpPr txBox="1">
            <a:spLocks noGrp="1"/>
          </p:cNvSpPr>
          <p:nvPr>
            <p:ph type="title"/>
          </p:nvPr>
        </p:nvSpPr>
        <p:spPr>
          <a:xfrm>
            <a:off x="599643" y="62941"/>
            <a:ext cx="3935729" cy="697230"/>
          </a:xfrm>
          <a:prstGeom prst="rect">
            <a:avLst/>
          </a:prstGeom>
        </p:spPr>
        <p:txBody>
          <a:bodyPr vert="horz" wrap="square" lIns="0" tIns="13335" rIns="0" bIns="0" rtlCol="0">
            <a:spAutoFit/>
          </a:bodyPr>
          <a:lstStyle/>
          <a:p>
            <a:pPr marL="12700">
              <a:lnSpc>
                <a:spcPct val="100000"/>
              </a:lnSpc>
              <a:spcBef>
                <a:spcPts val="105"/>
              </a:spcBef>
            </a:pPr>
            <a:r>
              <a:rPr spc="-204" dirty="0"/>
              <a:t>Big </a:t>
            </a:r>
            <a:r>
              <a:rPr spc="-254" dirty="0"/>
              <a:t>Data</a:t>
            </a:r>
            <a:r>
              <a:rPr spc="-670" dirty="0"/>
              <a:t> </a:t>
            </a:r>
            <a:r>
              <a:rPr spc="-250" dirty="0"/>
              <a:t>Analytics</a:t>
            </a:r>
          </a:p>
        </p:txBody>
      </p:sp>
      <p:sp>
        <p:nvSpPr>
          <p:cNvPr id="4" name="object 4"/>
          <p:cNvSpPr/>
          <p:nvPr/>
        </p:nvSpPr>
        <p:spPr>
          <a:xfrm>
            <a:off x="0" y="0"/>
            <a:ext cx="203200" cy="6858000"/>
          </a:xfrm>
          <a:custGeom>
            <a:avLst/>
            <a:gdLst/>
            <a:ahLst/>
            <a:cxnLst/>
            <a:rect l="l" t="t" r="r" b="b"/>
            <a:pathLst>
              <a:path w="203200" h="6858000">
                <a:moveTo>
                  <a:pt x="0" y="6857996"/>
                </a:moveTo>
                <a:lnTo>
                  <a:pt x="203200" y="6857996"/>
                </a:lnTo>
                <a:lnTo>
                  <a:pt x="203200" y="0"/>
                </a:lnTo>
                <a:lnTo>
                  <a:pt x="0" y="0"/>
                </a:lnTo>
                <a:lnTo>
                  <a:pt x="0" y="6857996"/>
                </a:lnTo>
                <a:close/>
              </a:path>
            </a:pathLst>
          </a:custGeom>
          <a:solidFill>
            <a:srgbClr val="FDBC09"/>
          </a:solidFill>
        </p:spPr>
        <p:txBody>
          <a:bodyPr wrap="square" lIns="0" tIns="0" rIns="0" bIns="0" rtlCol="0"/>
          <a:lstStyle/>
          <a:p>
            <a:endParaRPr/>
          </a:p>
        </p:txBody>
      </p:sp>
      <p:sp>
        <p:nvSpPr>
          <p:cNvPr id="5" name="object 5"/>
          <p:cNvSpPr txBox="1"/>
          <p:nvPr/>
        </p:nvSpPr>
        <p:spPr>
          <a:xfrm>
            <a:off x="916939" y="1437893"/>
            <a:ext cx="7513320" cy="2497455"/>
          </a:xfrm>
          <a:prstGeom prst="rect">
            <a:avLst/>
          </a:prstGeom>
        </p:spPr>
        <p:txBody>
          <a:bodyPr vert="horz" wrap="square" lIns="0" tIns="12065" rIns="0" bIns="0" rtlCol="0">
            <a:spAutoFit/>
          </a:bodyPr>
          <a:lstStyle/>
          <a:p>
            <a:pPr marL="12700">
              <a:lnSpc>
                <a:spcPct val="100000"/>
              </a:lnSpc>
              <a:spcBef>
                <a:spcPts val="95"/>
              </a:spcBef>
            </a:pPr>
            <a:r>
              <a:rPr sz="2800" b="1" spc="-25" dirty="0">
                <a:latin typeface="Carlito"/>
                <a:cs typeface="Carlito"/>
              </a:rPr>
              <a:t>Velocity </a:t>
            </a:r>
            <a:r>
              <a:rPr sz="2800" b="1" spc="-30" dirty="0">
                <a:latin typeface="Carlito"/>
                <a:cs typeface="Carlito"/>
              </a:rPr>
              <a:t>Refers </a:t>
            </a:r>
            <a:r>
              <a:rPr sz="2800" b="1" spc="-15" dirty="0">
                <a:latin typeface="Carlito"/>
                <a:cs typeface="Carlito"/>
              </a:rPr>
              <a:t>to </a:t>
            </a:r>
            <a:r>
              <a:rPr sz="2800" b="1" spc="-5" dirty="0">
                <a:latin typeface="Carlito"/>
                <a:cs typeface="Carlito"/>
              </a:rPr>
              <a:t>speed </a:t>
            </a:r>
            <a:r>
              <a:rPr sz="2800" b="1" spc="-15" dirty="0">
                <a:latin typeface="Carlito"/>
                <a:cs typeface="Carlito"/>
              </a:rPr>
              <a:t>at </a:t>
            </a:r>
            <a:r>
              <a:rPr sz="2800" b="1" spc="-5" dirty="0">
                <a:latin typeface="Carlito"/>
                <a:cs typeface="Carlito"/>
              </a:rPr>
              <a:t>which </a:t>
            </a:r>
            <a:r>
              <a:rPr sz="2800" b="1" spc="-20" dirty="0">
                <a:latin typeface="Carlito"/>
                <a:cs typeface="Carlito"/>
              </a:rPr>
              <a:t>data </a:t>
            </a:r>
            <a:r>
              <a:rPr sz="2800" b="1" spc="-5" dirty="0">
                <a:latin typeface="Carlito"/>
                <a:cs typeface="Carlito"/>
              </a:rPr>
              <a:t>is</a:t>
            </a:r>
            <a:r>
              <a:rPr sz="2800" b="1" spc="190" dirty="0">
                <a:latin typeface="Carlito"/>
                <a:cs typeface="Carlito"/>
              </a:rPr>
              <a:t> </a:t>
            </a:r>
            <a:r>
              <a:rPr sz="2800" b="1" spc="-10" dirty="0">
                <a:latin typeface="Carlito"/>
                <a:cs typeface="Carlito"/>
              </a:rPr>
              <a:t>processed</a:t>
            </a:r>
            <a:endParaRPr sz="2800">
              <a:latin typeface="Carlito"/>
              <a:cs typeface="Carlito"/>
            </a:endParaRPr>
          </a:p>
          <a:p>
            <a:pPr>
              <a:lnSpc>
                <a:spcPct val="100000"/>
              </a:lnSpc>
              <a:spcBef>
                <a:spcPts val="55"/>
              </a:spcBef>
            </a:pPr>
            <a:endParaRPr sz="3800">
              <a:latin typeface="Carlito"/>
              <a:cs typeface="Carlito"/>
            </a:endParaRPr>
          </a:p>
          <a:p>
            <a:pPr marL="241300" indent="-228600">
              <a:lnSpc>
                <a:spcPct val="100000"/>
              </a:lnSpc>
              <a:buFont typeface="Arial"/>
              <a:buChar char="•"/>
              <a:tabLst>
                <a:tab pos="241300" algn="l"/>
              </a:tabLst>
            </a:pPr>
            <a:r>
              <a:rPr sz="2800" spc="-15" dirty="0">
                <a:latin typeface="Carlito"/>
                <a:cs typeface="Carlito"/>
              </a:rPr>
              <a:t>Batch</a:t>
            </a:r>
            <a:endParaRPr sz="2800">
              <a:latin typeface="Carlito"/>
              <a:cs typeface="Carlito"/>
            </a:endParaRPr>
          </a:p>
          <a:p>
            <a:pPr marL="241300" indent="-228600">
              <a:lnSpc>
                <a:spcPct val="100000"/>
              </a:lnSpc>
              <a:spcBef>
                <a:spcPts val="660"/>
              </a:spcBef>
              <a:buFont typeface="Arial"/>
              <a:buChar char="•"/>
              <a:tabLst>
                <a:tab pos="241300" algn="l"/>
              </a:tabLst>
            </a:pPr>
            <a:r>
              <a:rPr sz="2800" spc="-10" dirty="0">
                <a:latin typeface="Carlito"/>
                <a:cs typeface="Carlito"/>
              </a:rPr>
              <a:t>Real-time</a:t>
            </a:r>
            <a:endParaRPr sz="2800">
              <a:latin typeface="Carlito"/>
              <a:cs typeface="Carlito"/>
            </a:endParaRPr>
          </a:p>
          <a:p>
            <a:pPr marL="241300" indent="-228600">
              <a:lnSpc>
                <a:spcPct val="100000"/>
              </a:lnSpc>
              <a:spcBef>
                <a:spcPts val="675"/>
              </a:spcBef>
              <a:buFont typeface="Arial"/>
              <a:buChar char="•"/>
              <a:tabLst>
                <a:tab pos="241300" algn="l"/>
              </a:tabLst>
            </a:pPr>
            <a:r>
              <a:rPr sz="2800" spc="-35" dirty="0">
                <a:latin typeface="Carlito"/>
                <a:cs typeface="Carlito"/>
              </a:rPr>
              <a:t>STreams</a:t>
            </a:r>
            <a:endParaRPr sz="2800">
              <a:latin typeface="Carlito"/>
              <a:cs typeface="Carlito"/>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3200" y="0"/>
            <a:ext cx="11988800" cy="1190625"/>
          </a:xfrm>
          <a:custGeom>
            <a:avLst/>
            <a:gdLst/>
            <a:ahLst/>
            <a:cxnLst/>
            <a:rect l="l" t="t" r="r" b="b"/>
            <a:pathLst>
              <a:path w="11988800" h="1190625">
                <a:moveTo>
                  <a:pt x="0" y="1190625"/>
                </a:moveTo>
                <a:lnTo>
                  <a:pt x="11988800" y="1190625"/>
                </a:lnTo>
                <a:lnTo>
                  <a:pt x="11988800" y="0"/>
                </a:lnTo>
                <a:lnTo>
                  <a:pt x="0" y="0"/>
                </a:lnTo>
                <a:lnTo>
                  <a:pt x="0" y="1190625"/>
                </a:lnTo>
                <a:close/>
              </a:path>
            </a:pathLst>
          </a:custGeom>
          <a:solidFill>
            <a:srgbClr val="DAF3FD"/>
          </a:solidFill>
        </p:spPr>
        <p:txBody>
          <a:bodyPr wrap="square" lIns="0" tIns="0" rIns="0" bIns="0" rtlCol="0"/>
          <a:lstStyle/>
          <a:p>
            <a:endParaRPr/>
          </a:p>
        </p:txBody>
      </p:sp>
      <p:sp>
        <p:nvSpPr>
          <p:cNvPr id="3" name="object 3"/>
          <p:cNvSpPr txBox="1">
            <a:spLocks noGrp="1"/>
          </p:cNvSpPr>
          <p:nvPr>
            <p:ph type="title"/>
          </p:nvPr>
        </p:nvSpPr>
        <p:spPr>
          <a:xfrm>
            <a:off x="599643" y="62941"/>
            <a:ext cx="3935729" cy="697230"/>
          </a:xfrm>
          <a:prstGeom prst="rect">
            <a:avLst/>
          </a:prstGeom>
        </p:spPr>
        <p:txBody>
          <a:bodyPr vert="horz" wrap="square" lIns="0" tIns="13335" rIns="0" bIns="0" rtlCol="0">
            <a:spAutoFit/>
          </a:bodyPr>
          <a:lstStyle/>
          <a:p>
            <a:pPr marL="12700">
              <a:lnSpc>
                <a:spcPct val="100000"/>
              </a:lnSpc>
              <a:spcBef>
                <a:spcPts val="105"/>
              </a:spcBef>
            </a:pPr>
            <a:r>
              <a:rPr spc="-204" dirty="0"/>
              <a:t>Big </a:t>
            </a:r>
            <a:r>
              <a:rPr spc="-254" dirty="0"/>
              <a:t>Data</a:t>
            </a:r>
            <a:r>
              <a:rPr spc="-670" dirty="0"/>
              <a:t> </a:t>
            </a:r>
            <a:r>
              <a:rPr spc="-250" dirty="0"/>
              <a:t>Analytics</a:t>
            </a:r>
          </a:p>
        </p:txBody>
      </p:sp>
      <p:sp>
        <p:nvSpPr>
          <p:cNvPr id="4" name="object 4"/>
          <p:cNvSpPr/>
          <p:nvPr/>
        </p:nvSpPr>
        <p:spPr>
          <a:xfrm>
            <a:off x="0" y="0"/>
            <a:ext cx="203200" cy="6858000"/>
          </a:xfrm>
          <a:custGeom>
            <a:avLst/>
            <a:gdLst/>
            <a:ahLst/>
            <a:cxnLst/>
            <a:rect l="l" t="t" r="r" b="b"/>
            <a:pathLst>
              <a:path w="203200" h="6858000">
                <a:moveTo>
                  <a:pt x="0" y="6857996"/>
                </a:moveTo>
                <a:lnTo>
                  <a:pt x="203200" y="6857996"/>
                </a:lnTo>
                <a:lnTo>
                  <a:pt x="203200" y="0"/>
                </a:lnTo>
                <a:lnTo>
                  <a:pt x="0" y="0"/>
                </a:lnTo>
                <a:lnTo>
                  <a:pt x="0" y="6857996"/>
                </a:lnTo>
                <a:close/>
              </a:path>
            </a:pathLst>
          </a:custGeom>
          <a:solidFill>
            <a:srgbClr val="FDBC09"/>
          </a:solidFill>
        </p:spPr>
        <p:txBody>
          <a:bodyPr wrap="square" lIns="0" tIns="0" rIns="0" bIns="0" rtlCol="0"/>
          <a:lstStyle/>
          <a:p>
            <a:endParaRPr/>
          </a:p>
        </p:txBody>
      </p:sp>
      <p:sp>
        <p:nvSpPr>
          <p:cNvPr id="5" name="object 5"/>
          <p:cNvSpPr txBox="1"/>
          <p:nvPr/>
        </p:nvSpPr>
        <p:spPr>
          <a:xfrm>
            <a:off x="916939" y="1437893"/>
            <a:ext cx="5414010" cy="3518535"/>
          </a:xfrm>
          <a:prstGeom prst="rect">
            <a:avLst/>
          </a:prstGeom>
        </p:spPr>
        <p:txBody>
          <a:bodyPr vert="horz" wrap="square" lIns="0" tIns="12065" rIns="0" bIns="0" rtlCol="0">
            <a:spAutoFit/>
          </a:bodyPr>
          <a:lstStyle/>
          <a:p>
            <a:pPr marL="12700">
              <a:lnSpc>
                <a:spcPct val="100000"/>
              </a:lnSpc>
              <a:spcBef>
                <a:spcPts val="95"/>
              </a:spcBef>
            </a:pPr>
            <a:r>
              <a:rPr sz="2800" b="1" spc="-30" dirty="0">
                <a:latin typeface="Carlito"/>
                <a:cs typeface="Carlito"/>
              </a:rPr>
              <a:t>Volume refers </a:t>
            </a:r>
            <a:r>
              <a:rPr sz="2800" b="1" spc="-15" dirty="0">
                <a:latin typeface="Carlito"/>
                <a:cs typeface="Carlito"/>
              </a:rPr>
              <a:t>to </a:t>
            </a:r>
            <a:r>
              <a:rPr sz="2800" b="1" spc="-5" dirty="0">
                <a:latin typeface="Carlito"/>
                <a:cs typeface="Carlito"/>
              </a:rPr>
              <a:t>the </a:t>
            </a:r>
            <a:r>
              <a:rPr sz="2800" b="1" spc="-10" dirty="0">
                <a:latin typeface="Carlito"/>
                <a:cs typeface="Carlito"/>
              </a:rPr>
              <a:t>amount </a:t>
            </a:r>
            <a:r>
              <a:rPr sz="2800" b="1" spc="-5" dirty="0">
                <a:latin typeface="Carlito"/>
                <a:cs typeface="Carlito"/>
              </a:rPr>
              <a:t>of</a:t>
            </a:r>
            <a:r>
              <a:rPr sz="2800" b="1" spc="120" dirty="0">
                <a:latin typeface="Carlito"/>
                <a:cs typeface="Carlito"/>
              </a:rPr>
              <a:t> </a:t>
            </a:r>
            <a:r>
              <a:rPr sz="2800" b="1" spc="-15" dirty="0">
                <a:latin typeface="Carlito"/>
                <a:cs typeface="Carlito"/>
              </a:rPr>
              <a:t>data</a:t>
            </a:r>
            <a:endParaRPr sz="2800">
              <a:latin typeface="Carlito"/>
              <a:cs typeface="Carlito"/>
            </a:endParaRPr>
          </a:p>
          <a:p>
            <a:pPr>
              <a:lnSpc>
                <a:spcPct val="100000"/>
              </a:lnSpc>
              <a:spcBef>
                <a:spcPts val="55"/>
              </a:spcBef>
            </a:pPr>
            <a:endParaRPr sz="3800">
              <a:latin typeface="Carlito"/>
              <a:cs typeface="Carlito"/>
            </a:endParaRPr>
          </a:p>
          <a:p>
            <a:pPr marL="241300" indent="-228600">
              <a:lnSpc>
                <a:spcPct val="100000"/>
              </a:lnSpc>
              <a:buFont typeface="Arial"/>
              <a:buChar char="•"/>
              <a:tabLst>
                <a:tab pos="241300" algn="l"/>
              </a:tabLst>
            </a:pPr>
            <a:r>
              <a:rPr sz="2800" spc="-50" dirty="0">
                <a:latin typeface="Carlito"/>
                <a:cs typeface="Carlito"/>
              </a:rPr>
              <a:t>Terabyte</a:t>
            </a:r>
            <a:endParaRPr sz="2800">
              <a:latin typeface="Carlito"/>
              <a:cs typeface="Carlito"/>
            </a:endParaRPr>
          </a:p>
          <a:p>
            <a:pPr marL="241300" indent="-228600">
              <a:lnSpc>
                <a:spcPct val="100000"/>
              </a:lnSpc>
              <a:spcBef>
                <a:spcPts val="660"/>
              </a:spcBef>
              <a:buFont typeface="Arial"/>
              <a:buChar char="•"/>
              <a:tabLst>
                <a:tab pos="241300" algn="l"/>
              </a:tabLst>
            </a:pPr>
            <a:r>
              <a:rPr sz="2800" spc="-20" dirty="0">
                <a:latin typeface="Carlito"/>
                <a:cs typeface="Carlito"/>
              </a:rPr>
              <a:t>Records</a:t>
            </a:r>
            <a:endParaRPr sz="2800">
              <a:latin typeface="Carlito"/>
              <a:cs typeface="Carlito"/>
            </a:endParaRPr>
          </a:p>
          <a:p>
            <a:pPr marL="241300" indent="-228600">
              <a:lnSpc>
                <a:spcPct val="100000"/>
              </a:lnSpc>
              <a:spcBef>
                <a:spcPts val="675"/>
              </a:spcBef>
              <a:buFont typeface="Arial"/>
              <a:buChar char="•"/>
              <a:tabLst>
                <a:tab pos="241300" algn="l"/>
              </a:tabLst>
            </a:pPr>
            <a:r>
              <a:rPr sz="2800" spc="-25" dirty="0">
                <a:latin typeface="Carlito"/>
                <a:cs typeface="Carlito"/>
              </a:rPr>
              <a:t>Transactions</a:t>
            </a:r>
            <a:endParaRPr sz="2800">
              <a:latin typeface="Carlito"/>
              <a:cs typeface="Carlito"/>
            </a:endParaRPr>
          </a:p>
          <a:p>
            <a:pPr marL="241300" indent="-228600">
              <a:lnSpc>
                <a:spcPct val="100000"/>
              </a:lnSpc>
              <a:spcBef>
                <a:spcPts val="660"/>
              </a:spcBef>
              <a:buFont typeface="Arial"/>
              <a:buChar char="•"/>
              <a:tabLst>
                <a:tab pos="241300" algn="l"/>
              </a:tabLst>
            </a:pPr>
            <a:r>
              <a:rPr sz="2800" spc="-10" dirty="0">
                <a:latin typeface="Carlito"/>
                <a:cs typeface="Carlito"/>
              </a:rPr>
              <a:t>Files</a:t>
            </a:r>
            <a:endParaRPr sz="2800">
              <a:latin typeface="Carlito"/>
              <a:cs typeface="Carlito"/>
            </a:endParaRPr>
          </a:p>
          <a:p>
            <a:pPr marL="241300" indent="-228600">
              <a:lnSpc>
                <a:spcPct val="100000"/>
              </a:lnSpc>
              <a:spcBef>
                <a:spcPts val="660"/>
              </a:spcBef>
              <a:buFont typeface="Arial"/>
              <a:buChar char="•"/>
              <a:tabLst>
                <a:tab pos="241300" algn="l"/>
              </a:tabLst>
            </a:pPr>
            <a:r>
              <a:rPr sz="2800" spc="-40" dirty="0">
                <a:latin typeface="Carlito"/>
                <a:cs typeface="Carlito"/>
              </a:rPr>
              <a:t>Tables</a:t>
            </a:r>
            <a:endParaRPr sz="2800">
              <a:latin typeface="Carlito"/>
              <a:cs typeface="Carlito"/>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10436861"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 </a:t>
            </a:r>
            <a:r>
              <a:rPr spc="-15" dirty="0">
                <a:latin typeface="Carlito"/>
                <a:cs typeface="Carlito"/>
              </a:rPr>
              <a:t>Levels </a:t>
            </a:r>
            <a:r>
              <a:rPr dirty="0">
                <a:latin typeface="Carlito"/>
                <a:cs typeface="Carlito"/>
              </a:rPr>
              <a:t>and </a:t>
            </a:r>
            <a:r>
              <a:rPr spc="-5" dirty="0">
                <a:latin typeface="Carlito"/>
                <a:cs typeface="Carlito"/>
              </a:rPr>
              <a:t>Deployment</a:t>
            </a:r>
            <a:r>
              <a:rPr spc="-10" dirty="0">
                <a:latin typeface="Carlito"/>
                <a:cs typeface="Carlito"/>
              </a:rPr>
              <a:t> </a:t>
            </a:r>
            <a:r>
              <a:rPr spc="-55" dirty="0">
                <a:latin typeface="Carlito"/>
                <a:cs typeface="Carlito"/>
              </a:rPr>
              <a:t>Templates</a:t>
            </a:r>
          </a:p>
        </p:txBody>
      </p:sp>
      <p:sp>
        <p:nvSpPr>
          <p:cNvPr id="3" name="object 3"/>
          <p:cNvSpPr txBox="1"/>
          <p:nvPr/>
        </p:nvSpPr>
        <p:spPr>
          <a:xfrm>
            <a:off x="916939" y="1719427"/>
            <a:ext cx="10539095" cy="4020820"/>
          </a:xfrm>
          <a:prstGeom prst="rect">
            <a:avLst/>
          </a:prstGeom>
        </p:spPr>
        <p:txBody>
          <a:bodyPr vert="horz" wrap="square" lIns="0" tIns="59690" rIns="0" bIns="0" rtlCol="0">
            <a:spAutoFit/>
          </a:bodyPr>
          <a:lstStyle/>
          <a:p>
            <a:pPr marL="12700" algn="just">
              <a:lnSpc>
                <a:spcPct val="100000"/>
              </a:lnSpc>
              <a:spcBef>
                <a:spcPts val="470"/>
              </a:spcBef>
            </a:pPr>
            <a:r>
              <a:rPr sz="2600" dirty="0">
                <a:latin typeface="Carlito"/>
                <a:cs typeface="Carlito"/>
              </a:rPr>
              <a:t>An IoT </a:t>
            </a:r>
            <a:r>
              <a:rPr sz="2600" spc="-20" dirty="0">
                <a:latin typeface="Carlito"/>
                <a:cs typeface="Carlito"/>
              </a:rPr>
              <a:t>system </a:t>
            </a:r>
            <a:r>
              <a:rPr sz="2600" spc="-10" dirty="0">
                <a:latin typeface="Carlito"/>
                <a:cs typeface="Carlito"/>
              </a:rPr>
              <a:t>comprises </a:t>
            </a:r>
            <a:r>
              <a:rPr sz="2600" dirty="0">
                <a:latin typeface="Carlito"/>
                <a:cs typeface="Carlito"/>
              </a:rPr>
              <a:t>the </a:t>
            </a:r>
            <a:r>
              <a:rPr sz="2600" spc="-10" dirty="0">
                <a:latin typeface="Carlito"/>
                <a:cs typeface="Carlito"/>
              </a:rPr>
              <a:t>following</a:t>
            </a:r>
            <a:r>
              <a:rPr sz="2600" spc="-55" dirty="0">
                <a:latin typeface="Carlito"/>
                <a:cs typeface="Carlito"/>
              </a:rPr>
              <a:t> </a:t>
            </a:r>
            <a:r>
              <a:rPr sz="2600" spc="-10" dirty="0">
                <a:latin typeface="Carlito"/>
                <a:cs typeface="Carlito"/>
              </a:rPr>
              <a:t>components:</a:t>
            </a:r>
            <a:endParaRPr sz="2600">
              <a:latin typeface="Carlito"/>
              <a:cs typeface="Carlito"/>
            </a:endParaRPr>
          </a:p>
          <a:p>
            <a:pPr marL="241300" marR="8890" indent="-228600" algn="just">
              <a:lnSpc>
                <a:spcPts val="2500"/>
              </a:lnSpc>
              <a:spcBef>
                <a:spcPts val="969"/>
              </a:spcBef>
              <a:buFont typeface="Arial"/>
              <a:buChar char="•"/>
              <a:tabLst>
                <a:tab pos="241300" algn="l"/>
              </a:tabLst>
            </a:pPr>
            <a:r>
              <a:rPr sz="2600" b="1" spc="-5" dirty="0">
                <a:latin typeface="Carlito"/>
                <a:cs typeface="Carlito"/>
              </a:rPr>
              <a:t>Device</a:t>
            </a:r>
            <a:r>
              <a:rPr sz="2600" spc="-5" dirty="0">
                <a:latin typeface="Carlito"/>
                <a:cs typeface="Carlito"/>
              </a:rPr>
              <a:t>: An </a:t>
            </a:r>
            <a:r>
              <a:rPr sz="2600" dirty="0">
                <a:latin typeface="Carlito"/>
                <a:cs typeface="Carlito"/>
              </a:rPr>
              <a:t>IoT </a:t>
            </a:r>
            <a:r>
              <a:rPr sz="2600" spc="-5" dirty="0">
                <a:latin typeface="Carlito"/>
                <a:cs typeface="Carlito"/>
              </a:rPr>
              <a:t>device allows identiﬁcation, </a:t>
            </a:r>
            <a:r>
              <a:rPr sz="2600" spc="-10" dirty="0">
                <a:latin typeface="Carlito"/>
                <a:cs typeface="Carlito"/>
              </a:rPr>
              <a:t>remote </a:t>
            </a:r>
            <a:r>
              <a:rPr sz="2600" spc="-5" dirty="0">
                <a:latin typeface="Carlito"/>
                <a:cs typeface="Carlito"/>
              </a:rPr>
              <a:t>sensing, actuating </a:t>
            </a:r>
            <a:r>
              <a:rPr sz="2600" dirty="0">
                <a:latin typeface="Carlito"/>
                <a:cs typeface="Carlito"/>
              </a:rPr>
              <a:t>and  </a:t>
            </a:r>
            <a:r>
              <a:rPr sz="2600" spc="-15" dirty="0">
                <a:latin typeface="Carlito"/>
                <a:cs typeface="Carlito"/>
              </a:rPr>
              <a:t>remote </a:t>
            </a:r>
            <a:r>
              <a:rPr sz="2600" spc="-5" dirty="0">
                <a:latin typeface="Carlito"/>
                <a:cs typeface="Carlito"/>
              </a:rPr>
              <a:t>monitoring </a:t>
            </a:r>
            <a:r>
              <a:rPr sz="2600" dirty="0">
                <a:latin typeface="Carlito"/>
                <a:cs typeface="Carlito"/>
              </a:rPr>
              <a:t>capabilities.</a:t>
            </a:r>
            <a:endParaRPr sz="2600">
              <a:latin typeface="Carlito"/>
              <a:cs typeface="Carlito"/>
            </a:endParaRPr>
          </a:p>
          <a:p>
            <a:pPr marL="241300" marR="5715" indent="-228600" algn="just">
              <a:lnSpc>
                <a:spcPts val="2500"/>
              </a:lnSpc>
              <a:spcBef>
                <a:spcPts val="1005"/>
              </a:spcBef>
              <a:buFont typeface="Arial"/>
              <a:buChar char="•"/>
              <a:tabLst>
                <a:tab pos="241300" algn="l"/>
              </a:tabLst>
            </a:pPr>
            <a:r>
              <a:rPr sz="2600" b="1" spc="-10" dirty="0">
                <a:latin typeface="Carlito"/>
                <a:cs typeface="Carlito"/>
              </a:rPr>
              <a:t>Resource</a:t>
            </a:r>
            <a:r>
              <a:rPr sz="2600" spc="-10" dirty="0">
                <a:latin typeface="Carlito"/>
                <a:cs typeface="Carlito"/>
              </a:rPr>
              <a:t>: </a:t>
            </a:r>
            <a:r>
              <a:rPr sz="2600" spc="-15" dirty="0">
                <a:latin typeface="Carlito"/>
                <a:cs typeface="Carlito"/>
              </a:rPr>
              <a:t>Resources </a:t>
            </a:r>
            <a:r>
              <a:rPr sz="2600" spc="-10" dirty="0">
                <a:latin typeface="Carlito"/>
                <a:cs typeface="Carlito"/>
              </a:rPr>
              <a:t>are </a:t>
            </a:r>
            <a:r>
              <a:rPr sz="2600" spc="-15" dirty="0">
                <a:latin typeface="Carlito"/>
                <a:cs typeface="Carlito"/>
              </a:rPr>
              <a:t>software </a:t>
            </a:r>
            <a:r>
              <a:rPr sz="2600" spc="-10" dirty="0">
                <a:latin typeface="Carlito"/>
                <a:cs typeface="Carlito"/>
              </a:rPr>
              <a:t>components </a:t>
            </a:r>
            <a:r>
              <a:rPr sz="2600" spc="-5" dirty="0">
                <a:latin typeface="Carlito"/>
                <a:cs typeface="Carlito"/>
              </a:rPr>
              <a:t>on </a:t>
            </a:r>
            <a:r>
              <a:rPr sz="2600" dirty="0">
                <a:latin typeface="Carlito"/>
                <a:cs typeface="Carlito"/>
              </a:rPr>
              <a:t>the </a:t>
            </a:r>
            <a:r>
              <a:rPr sz="2600" spc="-5" dirty="0">
                <a:latin typeface="Carlito"/>
                <a:cs typeface="Carlito"/>
              </a:rPr>
              <a:t>IoT device </a:t>
            </a:r>
            <a:r>
              <a:rPr sz="2600" spc="-25" dirty="0">
                <a:latin typeface="Carlito"/>
                <a:cs typeface="Carlito"/>
              </a:rPr>
              <a:t>for  </a:t>
            </a:r>
            <a:r>
              <a:rPr sz="2600" dirty="0">
                <a:latin typeface="Carlito"/>
                <a:cs typeface="Carlito"/>
              </a:rPr>
              <a:t>accessing, </a:t>
            </a:r>
            <a:r>
              <a:rPr sz="2600" spc="-10" dirty="0">
                <a:latin typeface="Carlito"/>
                <a:cs typeface="Carlito"/>
              </a:rPr>
              <a:t>processing </a:t>
            </a:r>
            <a:r>
              <a:rPr sz="2600" dirty="0">
                <a:latin typeface="Carlito"/>
                <a:cs typeface="Carlito"/>
              </a:rPr>
              <a:t>and </a:t>
            </a:r>
            <a:r>
              <a:rPr sz="2600" spc="-10" dirty="0">
                <a:latin typeface="Carlito"/>
                <a:cs typeface="Carlito"/>
              </a:rPr>
              <a:t>storing </a:t>
            </a:r>
            <a:r>
              <a:rPr sz="2600" spc="-5" dirty="0">
                <a:latin typeface="Carlito"/>
                <a:cs typeface="Carlito"/>
              </a:rPr>
              <a:t>sensor </a:t>
            </a:r>
            <a:r>
              <a:rPr sz="2600" spc="-10" dirty="0">
                <a:latin typeface="Carlito"/>
                <a:cs typeface="Carlito"/>
              </a:rPr>
              <a:t>information, </a:t>
            </a:r>
            <a:r>
              <a:rPr sz="2600" spc="-5" dirty="0">
                <a:latin typeface="Carlito"/>
                <a:cs typeface="Carlito"/>
              </a:rPr>
              <a:t>or </a:t>
            </a:r>
            <a:r>
              <a:rPr sz="2600" spc="-25" dirty="0">
                <a:latin typeface="Carlito"/>
                <a:cs typeface="Carlito"/>
              </a:rPr>
              <a:t>for </a:t>
            </a:r>
            <a:r>
              <a:rPr sz="2600" spc="-10" dirty="0">
                <a:latin typeface="Carlito"/>
                <a:cs typeface="Carlito"/>
              </a:rPr>
              <a:t>controlling  actuators connected </a:t>
            </a:r>
            <a:r>
              <a:rPr sz="2600" spc="-20" dirty="0">
                <a:latin typeface="Carlito"/>
                <a:cs typeface="Carlito"/>
              </a:rPr>
              <a:t>to </a:t>
            </a:r>
            <a:r>
              <a:rPr sz="2600" dirty="0">
                <a:latin typeface="Carlito"/>
                <a:cs typeface="Carlito"/>
              </a:rPr>
              <a:t>the </a:t>
            </a:r>
            <a:r>
              <a:rPr sz="2600" spc="-5" dirty="0">
                <a:latin typeface="Carlito"/>
                <a:cs typeface="Carlito"/>
              </a:rPr>
              <a:t>device. </a:t>
            </a:r>
            <a:r>
              <a:rPr sz="2600" spc="-15" dirty="0">
                <a:latin typeface="Carlito"/>
                <a:cs typeface="Carlito"/>
              </a:rPr>
              <a:t>Resources </a:t>
            </a:r>
            <a:r>
              <a:rPr sz="2600" spc="-5" dirty="0">
                <a:latin typeface="Carlito"/>
                <a:cs typeface="Carlito"/>
              </a:rPr>
              <a:t>also include </a:t>
            </a:r>
            <a:r>
              <a:rPr sz="2600" dirty="0">
                <a:latin typeface="Carlito"/>
                <a:cs typeface="Carlito"/>
              </a:rPr>
              <a:t>the </a:t>
            </a:r>
            <a:r>
              <a:rPr sz="2600" spc="-15" dirty="0">
                <a:latin typeface="Carlito"/>
                <a:cs typeface="Carlito"/>
              </a:rPr>
              <a:t>software  </a:t>
            </a:r>
            <a:r>
              <a:rPr sz="2600" spc="-10" dirty="0">
                <a:latin typeface="Carlito"/>
                <a:cs typeface="Carlito"/>
              </a:rPr>
              <a:t>components </a:t>
            </a:r>
            <a:r>
              <a:rPr sz="2600" spc="-5" dirty="0">
                <a:latin typeface="Carlito"/>
                <a:cs typeface="Carlito"/>
              </a:rPr>
              <a:t>that </a:t>
            </a:r>
            <a:r>
              <a:rPr sz="2600" dirty="0">
                <a:latin typeface="Carlito"/>
                <a:cs typeface="Carlito"/>
              </a:rPr>
              <a:t>enable </a:t>
            </a:r>
            <a:r>
              <a:rPr sz="2600" spc="-10" dirty="0">
                <a:latin typeface="Carlito"/>
                <a:cs typeface="Carlito"/>
              </a:rPr>
              <a:t>network </a:t>
            </a:r>
            <a:r>
              <a:rPr sz="2600" dirty="0">
                <a:latin typeface="Carlito"/>
                <a:cs typeface="Carlito"/>
              </a:rPr>
              <a:t>access </a:t>
            </a:r>
            <a:r>
              <a:rPr sz="2600" spc="-25" dirty="0">
                <a:latin typeface="Carlito"/>
                <a:cs typeface="Carlito"/>
              </a:rPr>
              <a:t>for </a:t>
            </a:r>
            <a:r>
              <a:rPr sz="2600" dirty="0">
                <a:latin typeface="Carlito"/>
                <a:cs typeface="Carlito"/>
              </a:rPr>
              <a:t>the</a:t>
            </a:r>
            <a:r>
              <a:rPr sz="2600" spc="-50" dirty="0">
                <a:latin typeface="Carlito"/>
                <a:cs typeface="Carlito"/>
              </a:rPr>
              <a:t> </a:t>
            </a:r>
            <a:r>
              <a:rPr sz="2600" spc="-5" dirty="0">
                <a:latin typeface="Carlito"/>
                <a:cs typeface="Carlito"/>
              </a:rPr>
              <a:t>device.</a:t>
            </a:r>
            <a:endParaRPr sz="2600">
              <a:latin typeface="Carlito"/>
              <a:cs typeface="Carlito"/>
            </a:endParaRPr>
          </a:p>
          <a:p>
            <a:pPr marL="241300" marR="5080" indent="-228600" algn="just">
              <a:lnSpc>
                <a:spcPts val="2500"/>
              </a:lnSpc>
              <a:spcBef>
                <a:spcPts val="980"/>
              </a:spcBef>
              <a:buFont typeface="Arial"/>
              <a:buChar char="•"/>
              <a:tabLst>
                <a:tab pos="241300" algn="l"/>
              </a:tabLst>
            </a:pPr>
            <a:r>
              <a:rPr sz="2600" b="1" spc="-10" dirty="0">
                <a:latin typeface="Carlito"/>
                <a:cs typeface="Carlito"/>
              </a:rPr>
              <a:t>Controller </a:t>
            </a:r>
            <a:r>
              <a:rPr sz="2600" b="1" dirty="0">
                <a:latin typeface="Carlito"/>
                <a:cs typeface="Carlito"/>
              </a:rPr>
              <a:t>Service</a:t>
            </a:r>
            <a:r>
              <a:rPr sz="2600" dirty="0">
                <a:latin typeface="Carlito"/>
                <a:cs typeface="Carlito"/>
              </a:rPr>
              <a:t>: </a:t>
            </a:r>
            <a:r>
              <a:rPr sz="2600" spc="-10" dirty="0">
                <a:latin typeface="Carlito"/>
                <a:cs typeface="Carlito"/>
              </a:rPr>
              <a:t>Controller </a:t>
            </a:r>
            <a:r>
              <a:rPr sz="2600" dirty="0">
                <a:latin typeface="Carlito"/>
                <a:cs typeface="Carlito"/>
              </a:rPr>
              <a:t>service </a:t>
            </a:r>
            <a:r>
              <a:rPr sz="2600" spc="-5" dirty="0">
                <a:latin typeface="Carlito"/>
                <a:cs typeface="Carlito"/>
              </a:rPr>
              <a:t>is </a:t>
            </a:r>
            <a:r>
              <a:rPr sz="2600" dirty="0">
                <a:latin typeface="Carlito"/>
                <a:cs typeface="Carlito"/>
              </a:rPr>
              <a:t>a </a:t>
            </a:r>
            <a:r>
              <a:rPr sz="2600" spc="-10" dirty="0">
                <a:latin typeface="Carlito"/>
                <a:cs typeface="Carlito"/>
              </a:rPr>
              <a:t>native </a:t>
            </a:r>
            <a:r>
              <a:rPr sz="2600" dirty="0">
                <a:latin typeface="Carlito"/>
                <a:cs typeface="Carlito"/>
              </a:rPr>
              <a:t>service </a:t>
            </a:r>
            <a:r>
              <a:rPr sz="2600" spc="-5" dirty="0">
                <a:latin typeface="Carlito"/>
                <a:cs typeface="Carlito"/>
              </a:rPr>
              <a:t>that </a:t>
            </a:r>
            <a:r>
              <a:rPr sz="2600" spc="-10" dirty="0">
                <a:latin typeface="Carlito"/>
                <a:cs typeface="Carlito"/>
              </a:rPr>
              <a:t>runs </a:t>
            </a:r>
            <a:r>
              <a:rPr sz="2600" spc="-5" dirty="0">
                <a:latin typeface="Carlito"/>
                <a:cs typeface="Carlito"/>
              </a:rPr>
              <a:t>on </a:t>
            </a:r>
            <a:r>
              <a:rPr sz="2600" dirty="0">
                <a:latin typeface="Carlito"/>
                <a:cs typeface="Carlito"/>
              </a:rPr>
              <a:t>the  </a:t>
            </a:r>
            <a:r>
              <a:rPr sz="2600" spc="-5" dirty="0">
                <a:latin typeface="Carlito"/>
                <a:cs typeface="Carlito"/>
              </a:rPr>
              <a:t>device and </a:t>
            </a:r>
            <a:r>
              <a:rPr sz="2600" spc="-15" dirty="0">
                <a:latin typeface="Carlito"/>
                <a:cs typeface="Carlito"/>
              </a:rPr>
              <a:t>interacts </a:t>
            </a:r>
            <a:r>
              <a:rPr sz="2600" dirty="0">
                <a:latin typeface="Carlito"/>
                <a:cs typeface="Carlito"/>
              </a:rPr>
              <a:t>with the </a:t>
            </a:r>
            <a:r>
              <a:rPr sz="2600" spc="-15" dirty="0">
                <a:latin typeface="Carlito"/>
                <a:cs typeface="Carlito"/>
              </a:rPr>
              <a:t>web </a:t>
            </a:r>
            <a:r>
              <a:rPr sz="2600" spc="-5" dirty="0">
                <a:latin typeface="Carlito"/>
                <a:cs typeface="Carlito"/>
              </a:rPr>
              <a:t>services. </a:t>
            </a:r>
            <a:r>
              <a:rPr sz="2600" spc="-10" dirty="0">
                <a:latin typeface="Carlito"/>
                <a:cs typeface="Carlito"/>
              </a:rPr>
              <a:t>Controller </a:t>
            </a:r>
            <a:r>
              <a:rPr sz="2600" dirty="0">
                <a:latin typeface="Carlito"/>
                <a:cs typeface="Carlito"/>
              </a:rPr>
              <a:t>service </a:t>
            </a:r>
            <a:r>
              <a:rPr sz="2600" spc="-10" dirty="0">
                <a:latin typeface="Carlito"/>
                <a:cs typeface="Carlito"/>
              </a:rPr>
              <a:t>sends </a:t>
            </a:r>
            <a:r>
              <a:rPr sz="2600" spc="-15" dirty="0">
                <a:latin typeface="Carlito"/>
                <a:cs typeface="Carlito"/>
              </a:rPr>
              <a:t>data  </a:t>
            </a:r>
            <a:r>
              <a:rPr sz="2600" spc="-10" dirty="0">
                <a:latin typeface="Carlito"/>
                <a:cs typeface="Carlito"/>
              </a:rPr>
              <a:t>from </a:t>
            </a:r>
            <a:r>
              <a:rPr sz="2600" dirty="0">
                <a:latin typeface="Carlito"/>
                <a:cs typeface="Carlito"/>
              </a:rPr>
              <a:t>the </a:t>
            </a:r>
            <a:r>
              <a:rPr sz="2600" spc="-5" dirty="0">
                <a:latin typeface="Carlito"/>
                <a:cs typeface="Carlito"/>
              </a:rPr>
              <a:t>device </a:t>
            </a:r>
            <a:r>
              <a:rPr sz="2600" spc="-15" dirty="0">
                <a:latin typeface="Carlito"/>
                <a:cs typeface="Carlito"/>
              </a:rPr>
              <a:t>to </a:t>
            </a:r>
            <a:r>
              <a:rPr sz="2600" dirty="0">
                <a:latin typeface="Carlito"/>
                <a:cs typeface="Carlito"/>
              </a:rPr>
              <a:t>the </a:t>
            </a:r>
            <a:r>
              <a:rPr sz="2600" spc="-15" dirty="0">
                <a:latin typeface="Carlito"/>
                <a:cs typeface="Carlito"/>
              </a:rPr>
              <a:t>web </a:t>
            </a:r>
            <a:r>
              <a:rPr sz="2600" dirty="0">
                <a:latin typeface="Carlito"/>
                <a:cs typeface="Carlito"/>
              </a:rPr>
              <a:t>service and </a:t>
            </a:r>
            <a:r>
              <a:rPr sz="2600" spc="-10" dirty="0">
                <a:latin typeface="Carlito"/>
                <a:cs typeface="Carlito"/>
              </a:rPr>
              <a:t>receives </a:t>
            </a:r>
            <a:r>
              <a:rPr sz="2600" spc="-5" dirty="0">
                <a:latin typeface="Carlito"/>
                <a:cs typeface="Carlito"/>
              </a:rPr>
              <a:t>commands </a:t>
            </a:r>
            <a:r>
              <a:rPr sz="2600" spc="-10" dirty="0">
                <a:latin typeface="Carlito"/>
                <a:cs typeface="Carlito"/>
              </a:rPr>
              <a:t>from </a:t>
            </a:r>
            <a:r>
              <a:rPr sz="2600" dirty="0">
                <a:latin typeface="Carlito"/>
                <a:cs typeface="Carlito"/>
              </a:rPr>
              <a:t>the  </a:t>
            </a:r>
            <a:r>
              <a:rPr sz="2600" spc="-5" dirty="0">
                <a:latin typeface="Carlito"/>
                <a:cs typeface="Carlito"/>
              </a:rPr>
              <a:t>application (via </a:t>
            </a:r>
            <a:r>
              <a:rPr sz="2600" spc="-10" dirty="0">
                <a:latin typeface="Carlito"/>
                <a:cs typeface="Carlito"/>
              </a:rPr>
              <a:t>web </a:t>
            </a:r>
            <a:r>
              <a:rPr sz="2600" dirty="0">
                <a:latin typeface="Carlito"/>
                <a:cs typeface="Carlito"/>
              </a:rPr>
              <a:t>services) </a:t>
            </a:r>
            <a:r>
              <a:rPr sz="2600" spc="-25" dirty="0">
                <a:latin typeface="Carlito"/>
                <a:cs typeface="Carlito"/>
              </a:rPr>
              <a:t>for </a:t>
            </a:r>
            <a:r>
              <a:rPr sz="2600" spc="-10" dirty="0">
                <a:latin typeface="Carlito"/>
                <a:cs typeface="Carlito"/>
              </a:rPr>
              <a:t>controlling </a:t>
            </a:r>
            <a:r>
              <a:rPr sz="2600" dirty="0">
                <a:latin typeface="Carlito"/>
                <a:cs typeface="Carlito"/>
              </a:rPr>
              <a:t>the</a:t>
            </a:r>
            <a:r>
              <a:rPr sz="2600" spc="10" dirty="0">
                <a:latin typeface="Carlito"/>
                <a:cs typeface="Carlito"/>
              </a:rPr>
              <a:t> </a:t>
            </a:r>
            <a:r>
              <a:rPr sz="2600" spc="-5" dirty="0">
                <a:latin typeface="Carlito"/>
                <a:cs typeface="Carlito"/>
              </a:rPr>
              <a:t>device.</a:t>
            </a:r>
            <a:endParaRPr sz="2600">
              <a:latin typeface="Carlito"/>
              <a:cs typeface="Carlito"/>
            </a:endParaRPr>
          </a:p>
        </p:txBody>
      </p:sp>
      <p:sp>
        <p:nvSpPr>
          <p:cNvPr id="4" name="object 4"/>
          <p:cNvSpPr/>
          <p:nvPr/>
        </p:nvSpPr>
        <p:spPr>
          <a:xfrm>
            <a:off x="0" y="-7620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5" name="object 5"/>
          <p:cNvSpPr txBox="1"/>
          <p:nvPr/>
        </p:nvSpPr>
        <p:spPr>
          <a:xfrm>
            <a:off x="9535159" y="6597192"/>
            <a:ext cx="1840864"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7E7E7E"/>
                </a:solidFill>
                <a:latin typeface="Arial"/>
                <a:cs typeface="Arial"/>
              </a:rPr>
              <a:t>Bahga </a:t>
            </a:r>
            <a:r>
              <a:rPr sz="1200" dirty="0">
                <a:solidFill>
                  <a:srgbClr val="7E7E7E"/>
                </a:solidFill>
                <a:latin typeface="Arial"/>
                <a:cs typeface="Arial"/>
              </a:rPr>
              <a:t>&amp; </a:t>
            </a:r>
            <a:r>
              <a:rPr sz="1200" spc="-5" dirty="0">
                <a:solidFill>
                  <a:srgbClr val="7E7E7E"/>
                </a:solidFill>
                <a:latin typeface="Arial"/>
                <a:cs typeface="Arial"/>
              </a:rPr>
              <a:t>Madisetti, </a:t>
            </a:r>
            <a:r>
              <a:rPr sz="1200" dirty="0">
                <a:solidFill>
                  <a:srgbClr val="7E7E7E"/>
                </a:solidFill>
                <a:latin typeface="Arial"/>
                <a:cs typeface="Arial"/>
              </a:rPr>
              <a:t>©</a:t>
            </a:r>
            <a:r>
              <a:rPr sz="1200" spc="-60" dirty="0">
                <a:solidFill>
                  <a:srgbClr val="7E7E7E"/>
                </a:solidFill>
                <a:latin typeface="Arial"/>
                <a:cs typeface="Arial"/>
              </a:rPr>
              <a:t> </a:t>
            </a:r>
            <a:r>
              <a:rPr sz="1200" dirty="0">
                <a:solidFill>
                  <a:srgbClr val="7E7E7E"/>
                </a:solidFill>
                <a:latin typeface="Arial"/>
                <a:cs typeface="Arial"/>
              </a:rPr>
              <a:t>2015</a:t>
            </a:r>
            <a:endParaRPr sz="12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10358120" cy="1300480"/>
          </a:xfrm>
        </p:spPr>
        <p:txBody>
          <a:bodyPr>
            <a:normAutofit fontScale="90000"/>
          </a:bodyPr>
          <a:lstStyle/>
          <a:p>
            <a:r>
              <a:rPr lang="en-US" b="1" dirty="0" smtClean="0"/>
              <a:t>History of IOT</a:t>
            </a:r>
            <a:br>
              <a:rPr lang="en-US" b="1" dirty="0" smtClean="0"/>
            </a:br>
            <a:endParaRPr lang="en-US" dirty="0"/>
          </a:p>
        </p:txBody>
      </p:sp>
      <p:sp>
        <p:nvSpPr>
          <p:cNvPr id="3" name="Content Placeholder 2"/>
          <p:cNvSpPr>
            <a:spLocks noGrp="1"/>
          </p:cNvSpPr>
          <p:nvPr>
            <p:ph idx="1"/>
          </p:nvPr>
        </p:nvSpPr>
        <p:spPr>
          <a:xfrm>
            <a:off x="457200" y="1981200"/>
            <a:ext cx="10972800" cy="5135563"/>
          </a:xfrm>
        </p:spPr>
        <p:txBody>
          <a:bodyPr>
            <a:normAutofit/>
          </a:bodyPr>
          <a:lstStyle/>
          <a:p>
            <a:pPr algn="just"/>
            <a:r>
              <a:rPr lang="en-US" sz="2400" dirty="0" smtClean="0"/>
              <a:t>1970- The actual idea of connected devices was proposed</a:t>
            </a:r>
          </a:p>
          <a:p>
            <a:pPr algn="just"/>
            <a:r>
              <a:rPr lang="en-US" sz="2400" dirty="0" smtClean="0"/>
              <a:t>1990- John </a:t>
            </a:r>
            <a:r>
              <a:rPr lang="en-US" sz="2400" dirty="0" err="1" smtClean="0"/>
              <a:t>Romkey</a:t>
            </a:r>
            <a:r>
              <a:rPr lang="en-US" sz="2400" dirty="0" smtClean="0"/>
              <a:t> created a toaster which could be turned on/off over the Internet</a:t>
            </a:r>
          </a:p>
          <a:p>
            <a:pPr algn="just"/>
            <a:r>
              <a:rPr lang="en-US" sz="2400" dirty="0" smtClean="0"/>
              <a:t>1995- Siemens introduced the first cellular module built for M2M</a:t>
            </a:r>
          </a:p>
          <a:p>
            <a:pPr algn="just"/>
            <a:r>
              <a:rPr lang="en-US" sz="2400" dirty="0" smtClean="0"/>
              <a:t>1999- The term "Internet of Things" was used by Kevin Ashton during his work at P&amp;G which became widely accepted</a:t>
            </a:r>
          </a:p>
          <a:p>
            <a:pPr algn="just"/>
            <a:r>
              <a:rPr lang="en-US" sz="2400" dirty="0" smtClean="0"/>
              <a:t>2004 - The term was mentioned in famous publications like the Guardian, Boston Globe, and Scientific American</a:t>
            </a:r>
          </a:p>
          <a:p>
            <a:pPr algn="just"/>
            <a:r>
              <a:rPr lang="en-US" sz="2400" dirty="0" smtClean="0"/>
              <a:t>2005-UN's International Telecommunications Union (ITU) published its first report on this topic.</a:t>
            </a:r>
          </a:p>
          <a:p>
            <a:pPr algn="just"/>
            <a:r>
              <a:rPr lang="en-US" sz="2400" dirty="0" smtClean="0"/>
              <a:t>2008- The Internet of Things was born</a:t>
            </a:r>
          </a:p>
          <a:p>
            <a:pPr algn="just"/>
            <a:r>
              <a:rPr lang="en-US" sz="2400" dirty="0" smtClean="0"/>
              <a:t>2011- Gartner, the market research company, include "The Internet of Things" technology in their research</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11046461"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 </a:t>
            </a:r>
            <a:r>
              <a:rPr spc="-15" dirty="0">
                <a:latin typeface="Carlito"/>
                <a:cs typeface="Carlito"/>
              </a:rPr>
              <a:t>Levels </a:t>
            </a:r>
            <a:r>
              <a:rPr dirty="0">
                <a:latin typeface="Carlito"/>
                <a:cs typeface="Carlito"/>
              </a:rPr>
              <a:t>and </a:t>
            </a:r>
            <a:r>
              <a:rPr spc="-5" dirty="0">
                <a:latin typeface="Carlito"/>
                <a:cs typeface="Carlito"/>
              </a:rPr>
              <a:t>Deployment</a:t>
            </a:r>
            <a:r>
              <a:rPr spc="-10" dirty="0">
                <a:latin typeface="Carlito"/>
                <a:cs typeface="Carlito"/>
              </a:rPr>
              <a:t> </a:t>
            </a:r>
            <a:r>
              <a:rPr spc="-55" dirty="0">
                <a:latin typeface="Carlito"/>
                <a:cs typeface="Carlito"/>
              </a:rPr>
              <a:t>Templates</a:t>
            </a:r>
          </a:p>
        </p:txBody>
      </p:sp>
      <p:sp>
        <p:nvSpPr>
          <p:cNvPr id="3" name="object 3"/>
          <p:cNvSpPr txBox="1"/>
          <p:nvPr/>
        </p:nvSpPr>
        <p:spPr>
          <a:xfrm>
            <a:off x="916939" y="1766062"/>
            <a:ext cx="10219690" cy="4962512"/>
          </a:xfrm>
          <a:prstGeom prst="rect">
            <a:avLst/>
          </a:prstGeom>
        </p:spPr>
        <p:txBody>
          <a:bodyPr vert="horz" wrap="square" lIns="0" tIns="92075" rIns="0" bIns="0" rtlCol="0">
            <a:spAutoFit/>
          </a:bodyPr>
          <a:lstStyle/>
          <a:p>
            <a:pPr marL="241300" marR="64769" indent="-228600">
              <a:lnSpc>
                <a:spcPct val="80000"/>
              </a:lnSpc>
              <a:spcBef>
                <a:spcPts val="725"/>
              </a:spcBef>
              <a:buFont typeface="Arial"/>
              <a:buChar char="•"/>
              <a:tabLst>
                <a:tab pos="241300" algn="l"/>
              </a:tabLst>
            </a:pPr>
            <a:r>
              <a:rPr sz="2600" b="1" spc="-10" dirty="0">
                <a:latin typeface="Carlito"/>
                <a:cs typeface="Carlito"/>
              </a:rPr>
              <a:t>Database</a:t>
            </a:r>
            <a:r>
              <a:rPr sz="2600" spc="-10" dirty="0">
                <a:latin typeface="Carlito"/>
                <a:cs typeface="Carlito"/>
              </a:rPr>
              <a:t>: Database can </a:t>
            </a:r>
            <a:r>
              <a:rPr sz="2600" spc="-5" dirty="0">
                <a:latin typeface="Carlito"/>
                <a:cs typeface="Carlito"/>
              </a:rPr>
              <a:t>be </a:t>
            </a:r>
            <a:r>
              <a:rPr sz="2600" dirty="0">
                <a:latin typeface="Carlito"/>
                <a:cs typeface="Carlito"/>
              </a:rPr>
              <a:t>either </a:t>
            </a:r>
            <a:r>
              <a:rPr sz="2600" spc="-5" dirty="0">
                <a:latin typeface="Carlito"/>
                <a:cs typeface="Carlito"/>
              </a:rPr>
              <a:t>local or </a:t>
            </a:r>
            <a:r>
              <a:rPr sz="2600" dirty="0">
                <a:latin typeface="Carlito"/>
                <a:cs typeface="Carlito"/>
              </a:rPr>
              <a:t>in the cloud and </a:t>
            </a:r>
            <a:r>
              <a:rPr sz="2600" spc="-15" dirty="0">
                <a:latin typeface="Carlito"/>
                <a:cs typeface="Carlito"/>
              </a:rPr>
              <a:t>stores </a:t>
            </a:r>
            <a:r>
              <a:rPr sz="2600" dirty="0">
                <a:latin typeface="Carlito"/>
                <a:cs typeface="Carlito"/>
              </a:rPr>
              <a:t>the </a:t>
            </a:r>
            <a:r>
              <a:rPr sz="2600" spc="-15" dirty="0">
                <a:latin typeface="Carlito"/>
                <a:cs typeface="Carlito"/>
              </a:rPr>
              <a:t>data  generated </a:t>
            </a:r>
            <a:r>
              <a:rPr sz="2600" spc="-10" dirty="0">
                <a:latin typeface="Carlito"/>
                <a:cs typeface="Carlito"/>
              </a:rPr>
              <a:t>by </a:t>
            </a:r>
            <a:r>
              <a:rPr sz="2600" dirty="0">
                <a:latin typeface="Carlito"/>
                <a:cs typeface="Carlito"/>
              </a:rPr>
              <a:t>the IoT</a:t>
            </a:r>
            <a:r>
              <a:rPr sz="2600" spc="-60" dirty="0">
                <a:latin typeface="Carlito"/>
                <a:cs typeface="Carlito"/>
              </a:rPr>
              <a:t> </a:t>
            </a:r>
            <a:r>
              <a:rPr sz="2600" spc="-5" dirty="0">
                <a:latin typeface="Carlito"/>
                <a:cs typeface="Carlito"/>
              </a:rPr>
              <a:t>device.</a:t>
            </a:r>
            <a:endParaRPr sz="2600">
              <a:latin typeface="Carlito"/>
              <a:cs typeface="Carlito"/>
            </a:endParaRPr>
          </a:p>
          <a:p>
            <a:pPr marL="241300" marR="342900" indent="-228600">
              <a:lnSpc>
                <a:spcPct val="80000"/>
              </a:lnSpc>
              <a:spcBef>
                <a:spcPts val="1000"/>
              </a:spcBef>
              <a:buFont typeface="Arial"/>
              <a:buChar char="•"/>
              <a:tabLst>
                <a:tab pos="241300" algn="l"/>
                <a:tab pos="2170430" algn="l"/>
                <a:tab pos="6778625" algn="l"/>
              </a:tabLst>
            </a:pPr>
            <a:r>
              <a:rPr sz="2600" b="1" spc="-35" dirty="0">
                <a:latin typeface="Carlito"/>
                <a:cs typeface="Carlito"/>
              </a:rPr>
              <a:t>Web</a:t>
            </a:r>
            <a:r>
              <a:rPr sz="2600" b="1" spc="5" dirty="0">
                <a:latin typeface="Carlito"/>
                <a:cs typeface="Carlito"/>
              </a:rPr>
              <a:t> </a:t>
            </a:r>
            <a:r>
              <a:rPr sz="2600" b="1">
                <a:latin typeface="Carlito"/>
                <a:cs typeface="Carlito"/>
              </a:rPr>
              <a:t>Service</a:t>
            </a:r>
            <a:r>
              <a:rPr sz="2600" smtClean="0">
                <a:latin typeface="Carlito"/>
                <a:cs typeface="Carlito"/>
              </a:rPr>
              <a:t>:</a:t>
            </a:r>
            <a:r>
              <a:rPr lang="en-US" sz="2600" dirty="0" smtClean="0">
                <a:latin typeface="Carlito"/>
                <a:cs typeface="Carlito"/>
              </a:rPr>
              <a:t> </a:t>
            </a:r>
            <a:r>
              <a:rPr sz="2600" spc="-35" smtClean="0">
                <a:latin typeface="Carlito"/>
                <a:cs typeface="Carlito"/>
              </a:rPr>
              <a:t>Web </a:t>
            </a:r>
            <a:r>
              <a:rPr sz="2600" dirty="0">
                <a:latin typeface="Carlito"/>
                <a:cs typeface="Carlito"/>
              </a:rPr>
              <a:t>services </a:t>
            </a:r>
            <a:r>
              <a:rPr sz="2600" spc="-5" dirty="0">
                <a:latin typeface="Carlito"/>
                <a:cs typeface="Carlito"/>
              </a:rPr>
              <a:t>serve </a:t>
            </a:r>
            <a:r>
              <a:rPr sz="2600" dirty="0">
                <a:latin typeface="Carlito"/>
                <a:cs typeface="Carlito"/>
              </a:rPr>
              <a:t>as a link </a:t>
            </a:r>
            <a:r>
              <a:rPr sz="2600" spc="-5" dirty="0">
                <a:latin typeface="Carlito"/>
                <a:cs typeface="Carlito"/>
              </a:rPr>
              <a:t>between </a:t>
            </a:r>
            <a:r>
              <a:rPr sz="2600" dirty="0">
                <a:latin typeface="Carlito"/>
                <a:cs typeface="Carlito"/>
              </a:rPr>
              <a:t>the IoT </a:t>
            </a:r>
            <a:r>
              <a:rPr sz="2600" spc="-5" dirty="0">
                <a:latin typeface="Carlito"/>
                <a:cs typeface="Carlito"/>
              </a:rPr>
              <a:t>device,  application, </a:t>
            </a:r>
            <a:r>
              <a:rPr sz="2600" spc="-10" dirty="0">
                <a:latin typeface="Carlito"/>
                <a:cs typeface="Carlito"/>
              </a:rPr>
              <a:t>database </a:t>
            </a:r>
            <a:r>
              <a:rPr sz="2600" dirty="0">
                <a:latin typeface="Carlito"/>
                <a:cs typeface="Carlito"/>
              </a:rPr>
              <a:t>and</a:t>
            </a:r>
            <a:r>
              <a:rPr sz="2600" spc="55" dirty="0">
                <a:latin typeface="Carlito"/>
                <a:cs typeface="Carlito"/>
              </a:rPr>
              <a:t> </a:t>
            </a:r>
            <a:r>
              <a:rPr sz="2600" spc="-5">
                <a:latin typeface="Carlito"/>
                <a:cs typeface="Carlito"/>
              </a:rPr>
              <a:t>analysis</a:t>
            </a:r>
            <a:r>
              <a:rPr sz="2600" spc="30">
                <a:latin typeface="Carlito"/>
                <a:cs typeface="Carlito"/>
              </a:rPr>
              <a:t> </a:t>
            </a:r>
            <a:r>
              <a:rPr sz="2600" spc="-10" smtClean="0">
                <a:latin typeface="Carlito"/>
                <a:cs typeface="Carlito"/>
              </a:rPr>
              <a:t>components.</a:t>
            </a:r>
            <a:r>
              <a:rPr sz="2600" spc="-35" smtClean="0">
                <a:latin typeface="Carlito"/>
                <a:cs typeface="Carlito"/>
              </a:rPr>
              <a:t>Web </a:t>
            </a:r>
            <a:r>
              <a:rPr sz="2600" dirty="0">
                <a:latin typeface="Carlito"/>
                <a:cs typeface="Carlito"/>
              </a:rPr>
              <a:t>service </a:t>
            </a:r>
            <a:r>
              <a:rPr sz="2600" spc="-10" dirty="0">
                <a:latin typeface="Carlito"/>
                <a:cs typeface="Carlito"/>
              </a:rPr>
              <a:t>can </a:t>
            </a:r>
            <a:r>
              <a:rPr sz="2600" spc="-5" dirty="0">
                <a:latin typeface="Carlito"/>
                <a:cs typeface="Carlito"/>
              </a:rPr>
              <a:t>be  implemented using </a:t>
            </a:r>
            <a:r>
              <a:rPr sz="2600" spc="5" dirty="0">
                <a:latin typeface="Carlito"/>
                <a:cs typeface="Carlito"/>
              </a:rPr>
              <a:t>HTTP </a:t>
            </a:r>
            <a:r>
              <a:rPr sz="2600" dirty="0">
                <a:latin typeface="Carlito"/>
                <a:cs typeface="Carlito"/>
              </a:rPr>
              <a:t>and </a:t>
            </a:r>
            <a:r>
              <a:rPr sz="2600" spc="-10" dirty="0">
                <a:latin typeface="Carlito"/>
                <a:cs typeface="Carlito"/>
              </a:rPr>
              <a:t>REST </a:t>
            </a:r>
            <a:r>
              <a:rPr sz="2600" spc="-5" dirty="0">
                <a:latin typeface="Carlito"/>
                <a:cs typeface="Carlito"/>
              </a:rPr>
              <a:t>principles </a:t>
            </a:r>
            <a:r>
              <a:rPr sz="2600" spc="-10" dirty="0">
                <a:latin typeface="Carlito"/>
                <a:cs typeface="Carlito"/>
              </a:rPr>
              <a:t>(REST </a:t>
            </a:r>
            <a:r>
              <a:rPr sz="2600" dirty="0">
                <a:latin typeface="Carlito"/>
                <a:cs typeface="Carlito"/>
              </a:rPr>
              <a:t>service) </a:t>
            </a:r>
            <a:r>
              <a:rPr sz="2600" spc="-5" dirty="0">
                <a:latin typeface="Carlito"/>
                <a:cs typeface="Carlito"/>
              </a:rPr>
              <a:t>or using </a:t>
            </a:r>
            <a:r>
              <a:rPr sz="2600" dirty="0">
                <a:latin typeface="Carlito"/>
                <a:cs typeface="Carlito"/>
              </a:rPr>
              <a:t>the  </a:t>
            </a:r>
            <a:r>
              <a:rPr sz="2600" spc="-20" dirty="0">
                <a:latin typeface="Carlito"/>
                <a:cs typeface="Carlito"/>
              </a:rPr>
              <a:t>WebSocket </a:t>
            </a:r>
            <a:r>
              <a:rPr sz="2600" spc="-15" dirty="0">
                <a:latin typeface="Carlito"/>
                <a:cs typeface="Carlito"/>
              </a:rPr>
              <a:t>protocol </a:t>
            </a:r>
            <a:r>
              <a:rPr sz="2600" spc="-20" dirty="0">
                <a:latin typeface="Carlito"/>
                <a:cs typeface="Carlito"/>
              </a:rPr>
              <a:t>(WebSocket</a:t>
            </a:r>
            <a:r>
              <a:rPr sz="2600" spc="-35" dirty="0">
                <a:latin typeface="Carlito"/>
                <a:cs typeface="Carlito"/>
              </a:rPr>
              <a:t> </a:t>
            </a:r>
            <a:r>
              <a:rPr sz="2600" dirty="0">
                <a:latin typeface="Carlito"/>
                <a:cs typeface="Carlito"/>
              </a:rPr>
              <a:t>service).</a:t>
            </a:r>
            <a:endParaRPr sz="2600">
              <a:latin typeface="Carlito"/>
              <a:cs typeface="Carlito"/>
            </a:endParaRPr>
          </a:p>
          <a:p>
            <a:pPr marL="241300" marR="520700" indent="-228600">
              <a:lnSpc>
                <a:spcPts val="2500"/>
              </a:lnSpc>
              <a:spcBef>
                <a:spcPts val="980"/>
              </a:spcBef>
              <a:buFont typeface="Arial"/>
              <a:buChar char="•"/>
              <a:tabLst>
                <a:tab pos="241300" algn="l"/>
              </a:tabLst>
            </a:pPr>
            <a:r>
              <a:rPr sz="2600" b="1" spc="-5" dirty="0">
                <a:latin typeface="Carlito"/>
                <a:cs typeface="Carlito"/>
              </a:rPr>
              <a:t>Analysis Component</a:t>
            </a:r>
            <a:r>
              <a:rPr sz="2600" spc="-5" dirty="0">
                <a:latin typeface="Carlito"/>
                <a:cs typeface="Carlito"/>
              </a:rPr>
              <a:t>: This </a:t>
            </a:r>
            <a:r>
              <a:rPr sz="2600" dirty="0">
                <a:latin typeface="Carlito"/>
                <a:cs typeface="Carlito"/>
              </a:rPr>
              <a:t>is </a:t>
            </a:r>
            <a:r>
              <a:rPr sz="2600" spc="-5" dirty="0">
                <a:latin typeface="Carlito"/>
                <a:cs typeface="Carlito"/>
              </a:rPr>
              <a:t>responsible </a:t>
            </a:r>
            <a:r>
              <a:rPr sz="2600" spc="-25" dirty="0">
                <a:latin typeface="Carlito"/>
                <a:cs typeface="Carlito"/>
              </a:rPr>
              <a:t>for </a:t>
            </a:r>
            <a:r>
              <a:rPr sz="2600" spc="-5" dirty="0">
                <a:latin typeface="Carlito"/>
                <a:cs typeface="Carlito"/>
              </a:rPr>
              <a:t>analyzing </a:t>
            </a:r>
            <a:r>
              <a:rPr sz="2600" dirty="0">
                <a:latin typeface="Carlito"/>
                <a:cs typeface="Carlito"/>
              </a:rPr>
              <a:t>the IoT </a:t>
            </a:r>
            <a:r>
              <a:rPr sz="2600" spc="-15" dirty="0">
                <a:latin typeface="Carlito"/>
                <a:cs typeface="Carlito"/>
              </a:rPr>
              <a:t>data </a:t>
            </a:r>
            <a:r>
              <a:rPr sz="2600" dirty="0">
                <a:latin typeface="Carlito"/>
                <a:cs typeface="Carlito"/>
              </a:rPr>
              <a:t>and  </a:t>
            </a:r>
            <a:r>
              <a:rPr sz="2600" spc="-10" dirty="0">
                <a:latin typeface="Carlito"/>
                <a:cs typeface="Carlito"/>
              </a:rPr>
              <a:t>generating </a:t>
            </a:r>
            <a:r>
              <a:rPr sz="2600" spc="-5" dirty="0">
                <a:latin typeface="Carlito"/>
                <a:cs typeface="Carlito"/>
              </a:rPr>
              <a:t>results </a:t>
            </a:r>
            <a:r>
              <a:rPr sz="2600" dirty="0">
                <a:latin typeface="Carlito"/>
                <a:cs typeface="Carlito"/>
              </a:rPr>
              <a:t>in a </a:t>
            </a:r>
            <a:r>
              <a:rPr sz="2600" spc="-20" dirty="0">
                <a:latin typeface="Carlito"/>
                <a:cs typeface="Carlito"/>
              </a:rPr>
              <a:t>form </a:t>
            </a:r>
            <a:r>
              <a:rPr sz="2600" spc="-5" dirty="0">
                <a:latin typeface="Carlito"/>
                <a:cs typeface="Carlito"/>
              </a:rPr>
              <a:t>that </a:t>
            </a:r>
            <a:r>
              <a:rPr sz="2600" dirty="0">
                <a:latin typeface="Carlito"/>
                <a:cs typeface="Carlito"/>
              </a:rPr>
              <a:t>is </a:t>
            </a:r>
            <a:r>
              <a:rPr sz="2600" spc="-15" dirty="0">
                <a:latin typeface="Carlito"/>
                <a:cs typeface="Carlito"/>
              </a:rPr>
              <a:t>easy </a:t>
            </a:r>
            <a:r>
              <a:rPr sz="2600" spc="-25" dirty="0">
                <a:latin typeface="Carlito"/>
                <a:cs typeface="Carlito"/>
              </a:rPr>
              <a:t>for </a:t>
            </a:r>
            <a:r>
              <a:rPr sz="2600" dirty="0">
                <a:latin typeface="Carlito"/>
                <a:cs typeface="Carlito"/>
              </a:rPr>
              <a:t>the </a:t>
            </a:r>
            <a:r>
              <a:rPr sz="2600" spc="-5" dirty="0">
                <a:latin typeface="Carlito"/>
                <a:cs typeface="Carlito"/>
              </a:rPr>
              <a:t>user </a:t>
            </a:r>
            <a:r>
              <a:rPr sz="2600" spc="-15" dirty="0">
                <a:latin typeface="Carlito"/>
                <a:cs typeface="Carlito"/>
              </a:rPr>
              <a:t>to</a:t>
            </a:r>
            <a:r>
              <a:rPr sz="2600" spc="-35" dirty="0">
                <a:latin typeface="Carlito"/>
                <a:cs typeface="Carlito"/>
              </a:rPr>
              <a:t> </a:t>
            </a:r>
            <a:r>
              <a:rPr sz="2600" spc="-10" dirty="0">
                <a:latin typeface="Carlito"/>
                <a:cs typeface="Carlito"/>
              </a:rPr>
              <a:t>understand.</a:t>
            </a:r>
            <a:endParaRPr sz="2600">
              <a:latin typeface="Carlito"/>
              <a:cs typeface="Carlito"/>
            </a:endParaRPr>
          </a:p>
          <a:p>
            <a:pPr marL="241300" marR="5080" indent="-228600">
              <a:lnSpc>
                <a:spcPts val="2500"/>
              </a:lnSpc>
              <a:spcBef>
                <a:spcPts val="990"/>
              </a:spcBef>
              <a:buFont typeface="Arial"/>
              <a:buChar char="•"/>
              <a:tabLst>
                <a:tab pos="241300" algn="l"/>
              </a:tabLst>
            </a:pPr>
            <a:r>
              <a:rPr sz="2600" b="1" spc="-5" dirty="0">
                <a:latin typeface="Carlito"/>
                <a:cs typeface="Carlito"/>
              </a:rPr>
              <a:t>Application</a:t>
            </a:r>
            <a:r>
              <a:rPr sz="2600" spc="-5" dirty="0">
                <a:latin typeface="Carlito"/>
                <a:cs typeface="Carlito"/>
              </a:rPr>
              <a:t>: </a:t>
            </a:r>
            <a:r>
              <a:rPr sz="2600" dirty="0">
                <a:latin typeface="Carlito"/>
                <a:cs typeface="Carlito"/>
              </a:rPr>
              <a:t>IoT </a:t>
            </a:r>
            <a:r>
              <a:rPr sz="2600" spc="-5" dirty="0">
                <a:latin typeface="Carlito"/>
                <a:cs typeface="Carlito"/>
              </a:rPr>
              <a:t>applications </a:t>
            </a:r>
            <a:r>
              <a:rPr sz="2600" spc="-10" dirty="0">
                <a:latin typeface="Carlito"/>
                <a:cs typeface="Carlito"/>
              </a:rPr>
              <a:t>provide </a:t>
            </a:r>
            <a:r>
              <a:rPr sz="2600" dirty="0">
                <a:latin typeface="Carlito"/>
                <a:cs typeface="Carlito"/>
              </a:rPr>
              <a:t>an </a:t>
            </a:r>
            <a:r>
              <a:rPr sz="2600" spc="-10" dirty="0">
                <a:latin typeface="Carlito"/>
                <a:cs typeface="Carlito"/>
              </a:rPr>
              <a:t>interface </a:t>
            </a:r>
            <a:r>
              <a:rPr sz="2600" spc="-5" dirty="0">
                <a:latin typeface="Carlito"/>
                <a:cs typeface="Carlito"/>
              </a:rPr>
              <a:t>that </a:t>
            </a:r>
            <a:r>
              <a:rPr sz="2600" dirty="0">
                <a:latin typeface="Carlito"/>
                <a:cs typeface="Carlito"/>
              </a:rPr>
              <a:t>the </a:t>
            </a:r>
            <a:r>
              <a:rPr sz="2600" spc="-15" dirty="0">
                <a:latin typeface="Carlito"/>
                <a:cs typeface="Carlito"/>
              </a:rPr>
              <a:t>users </a:t>
            </a:r>
            <a:r>
              <a:rPr sz="2600" spc="-10" dirty="0">
                <a:latin typeface="Carlito"/>
                <a:cs typeface="Carlito"/>
              </a:rPr>
              <a:t>can </a:t>
            </a:r>
            <a:r>
              <a:rPr sz="2600" spc="-5" dirty="0">
                <a:latin typeface="Carlito"/>
                <a:cs typeface="Carlito"/>
              </a:rPr>
              <a:t>use </a:t>
            </a:r>
            <a:r>
              <a:rPr sz="2600" spc="-15" dirty="0">
                <a:latin typeface="Carlito"/>
                <a:cs typeface="Carlito"/>
              </a:rPr>
              <a:t>to  control </a:t>
            </a:r>
            <a:r>
              <a:rPr sz="2600" dirty="0">
                <a:latin typeface="Carlito"/>
                <a:cs typeface="Carlito"/>
              </a:rPr>
              <a:t>and </a:t>
            </a:r>
            <a:r>
              <a:rPr sz="2600" spc="-5" dirty="0">
                <a:latin typeface="Carlito"/>
                <a:cs typeface="Carlito"/>
              </a:rPr>
              <a:t>monitor various </a:t>
            </a:r>
            <a:r>
              <a:rPr sz="2600" dirty="0">
                <a:latin typeface="Carlito"/>
                <a:cs typeface="Carlito"/>
              </a:rPr>
              <a:t>aspects </a:t>
            </a:r>
            <a:r>
              <a:rPr sz="2600" spc="-5" dirty="0">
                <a:latin typeface="Carlito"/>
                <a:cs typeface="Carlito"/>
              </a:rPr>
              <a:t>of </a:t>
            </a:r>
            <a:r>
              <a:rPr sz="2600" dirty="0">
                <a:latin typeface="Carlito"/>
                <a:cs typeface="Carlito"/>
              </a:rPr>
              <a:t>the IoT </a:t>
            </a:r>
            <a:r>
              <a:rPr sz="2600" spc="-20" dirty="0">
                <a:latin typeface="Carlito"/>
                <a:cs typeface="Carlito"/>
              </a:rPr>
              <a:t>system. </a:t>
            </a:r>
            <a:r>
              <a:rPr sz="2600" spc="-5" dirty="0">
                <a:latin typeface="Carlito"/>
                <a:cs typeface="Carlito"/>
              </a:rPr>
              <a:t>Applications </a:t>
            </a:r>
            <a:r>
              <a:rPr sz="2600" dirty="0">
                <a:latin typeface="Carlito"/>
                <a:cs typeface="Carlito"/>
              </a:rPr>
              <a:t>also  </a:t>
            </a:r>
            <a:r>
              <a:rPr sz="2600" spc="-5" dirty="0">
                <a:latin typeface="Carlito"/>
                <a:cs typeface="Carlito"/>
              </a:rPr>
              <a:t>allow </a:t>
            </a:r>
            <a:r>
              <a:rPr sz="2600" spc="-15" dirty="0">
                <a:latin typeface="Carlito"/>
                <a:cs typeface="Carlito"/>
              </a:rPr>
              <a:t>users to </a:t>
            </a:r>
            <a:r>
              <a:rPr sz="2600" spc="-5" dirty="0">
                <a:latin typeface="Carlito"/>
                <a:cs typeface="Carlito"/>
              </a:rPr>
              <a:t>view </a:t>
            </a:r>
            <a:r>
              <a:rPr sz="2600" dirty="0">
                <a:latin typeface="Carlito"/>
                <a:cs typeface="Carlito"/>
              </a:rPr>
              <a:t>the </a:t>
            </a:r>
            <a:r>
              <a:rPr sz="2600" spc="-20" dirty="0">
                <a:latin typeface="Carlito"/>
                <a:cs typeface="Carlito"/>
              </a:rPr>
              <a:t>system </a:t>
            </a:r>
            <a:r>
              <a:rPr sz="2600" spc="-15" dirty="0">
                <a:latin typeface="Carlito"/>
                <a:cs typeface="Carlito"/>
              </a:rPr>
              <a:t>status </a:t>
            </a:r>
            <a:r>
              <a:rPr sz="2600" dirty="0">
                <a:latin typeface="Carlito"/>
                <a:cs typeface="Carlito"/>
              </a:rPr>
              <a:t>and the </a:t>
            </a:r>
            <a:r>
              <a:rPr sz="2600" spc="-10" dirty="0">
                <a:latin typeface="Carlito"/>
                <a:cs typeface="Carlito"/>
              </a:rPr>
              <a:t>processed</a:t>
            </a:r>
            <a:r>
              <a:rPr sz="2600" spc="-70" dirty="0">
                <a:latin typeface="Carlito"/>
                <a:cs typeface="Carlito"/>
              </a:rPr>
              <a:t> </a:t>
            </a:r>
            <a:r>
              <a:rPr sz="2600" spc="-15" dirty="0">
                <a:latin typeface="Carlito"/>
                <a:cs typeface="Carlito"/>
              </a:rPr>
              <a:t>data.</a:t>
            </a:r>
            <a:endParaRPr sz="2600">
              <a:latin typeface="Carlito"/>
              <a:cs typeface="Carlito"/>
            </a:endParaRPr>
          </a:p>
        </p:txBody>
      </p:sp>
      <p:sp>
        <p:nvSpPr>
          <p:cNvPr id="4" name="object 4"/>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3578861"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a:t>
            </a:r>
            <a:r>
              <a:rPr spc="-45" dirty="0">
                <a:latin typeface="Carlito"/>
                <a:cs typeface="Carlito"/>
              </a:rPr>
              <a:t> </a:t>
            </a:r>
            <a:r>
              <a:rPr spc="-15" dirty="0">
                <a:latin typeface="Carlito"/>
                <a:cs typeface="Carlito"/>
              </a:rPr>
              <a:t>Level-1</a:t>
            </a:r>
          </a:p>
        </p:txBody>
      </p:sp>
      <p:grpSp>
        <p:nvGrpSpPr>
          <p:cNvPr id="19" name="object 19"/>
          <p:cNvGrpSpPr/>
          <p:nvPr/>
        </p:nvGrpSpPr>
        <p:grpSpPr>
          <a:xfrm>
            <a:off x="0" y="0"/>
            <a:ext cx="11330940" cy="6858000"/>
            <a:chOff x="0" y="0"/>
            <a:chExt cx="11330940" cy="6858000"/>
          </a:xfrm>
        </p:grpSpPr>
        <p:sp>
          <p:nvSpPr>
            <p:cNvPr id="20" name="object 20"/>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21" name="object 21"/>
            <p:cNvSpPr/>
            <p:nvPr/>
          </p:nvSpPr>
          <p:spPr>
            <a:xfrm>
              <a:off x="6474598" y="1610260"/>
              <a:ext cx="4855843" cy="4830367"/>
            </a:xfrm>
            <a:prstGeom prst="rect">
              <a:avLst/>
            </a:prstGeom>
            <a:blipFill>
              <a:blip r:embed="rId2" cstate="print"/>
              <a:stretch>
                <a:fillRect/>
              </a:stretch>
            </a:blipFill>
          </p:spPr>
          <p:txBody>
            <a:bodyPr wrap="square" lIns="0" tIns="0" rIns="0" bIns="0" rtlCol="0"/>
            <a:lstStyle/>
            <a:p>
              <a:endParaRPr/>
            </a:p>
          </p:txBody>
        </p:sp>
      </p:grpSp>
      <p:sp>
        <p:nvSpPr>
          <p:cNvPr id="24" name="Rectangle 23"/>
          <p:cNvSpPr/>
          <p:nvPr/>
        </p:nvSpPr>
        <p:spPr>
          <a:xfrm>
            <a:off x="533400" y="2133600"/>
            <a:ext cx="6096000" cy="3416320"/>
          </a:xfrm>
          <a:prstGeom prst="rect">
            <a:avLst/>
          </a:prstGeom>
        </p:spPr>
        <p:txBody>
          <a:bodyPr wrap="square">
            <a:spAutoFit/>
          </a:bodyPr>
          <a:lstStyle/>
          <a:p>
            <a:pPr algn="just">
              <a:buFont typeface="Arial" pitchFamily="34" charset="0"/>
              <a:buChar char="•"/>
            </a:pPr>
            <a:r>
              <a:rPr lang="en-US" sz="2400" dirty="0" smtClean="0"/>
              <a:t>A level - 1 </a:t>
            </a:r>
            <a:r>
              <a:rPr lang="en-US" sz="2400" dirty="0" err="1" smtClean="0"/>
              <a:t>IoT</a:t>
            </a:r>
            <a:r>
              <a:rPr lang="en-US" sz="2400" dirty="0" smtClean="0"/>
              <a:t> system has a single node/device that performs sensing and/or actuation, stores data, performs analysis and hosts the application .</a:t>
            </a:r>
          </a:p>
          <a:p>
            <a:pPr algn="just">
              <a:buFont typeface="Arial" pitchFamily="34" charset="0"/>
              <a:buChar char="•"/>
            </a:pPr>
            <a:r>
              <a:rPr lang="en-US" sz="2400" dirty="0" smtClean="0"/>
              <a:t> Level - 1 </a:t>
            </a:r>
            <a:r>
              <a:rPr lang="en-US" sz="2400" dirty="0" err="1" smtClean="0"/>
              <a:t>IoT</a:t>
            </a:r>
            <a:r>
              <a:rPr lang="en-US" sz="2400" dirty="0" smtClean="0"/>
              <a:t> systems are suitable for modeling low - cost and low -complexity solutions where the data involved is not big and the analysis requirements are not computationally intensive .</a:t>
            </a:r>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2756407" y="1341996"/>
              <a:ext cx="7149592" cy="5033391"/>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0500" y="0"/>
              <a:ext cx="12001500" cy="1419225"/>
            </a:xfrm>
            <a:custGeom>
              <a:avLst/>
              <a:gdLst/>
              <a:ahLst/>
              <a:cxnLst/>
              <a:rect l="l" t="t" r="r" b="b"/>
              <a:pathLst>
                <a:path w="12001500" h="1419225">
                  <a:moveTo>
                    <a:pt x="0" y="1419225"/>
                  </a:moveTo>
                  <a:lnTo>
                    <a:pt x="12001500" y="1419225"/>
                  </a:lnTo>
                  <a:lnTo>
                    <a:pt x="12001500" y="0"/>
                  </a:lnTo>
                  <a:lnTo>
                    <a:pt x="0" y="0"/>
                  </a:lnTo>
                  <a:lnTo>
                    <a:pt x="0" y="1419225"/>
                  </a:lnTo>
                  <a:close/>
                </a:path>
              </a:pathLst>
            </a:custGeom>
            <a:solidFill>
              <a:srgbClr val="DAF3FD"/>
            </a:solidFill>
          </p:spPr>
          <p:txBody>
            <a:bodyPr wrap="square" lIns="0" tIns="0" rIns="0" bIns="0" rtlCol="0"/>
            <a:lstStyle/>
            <a:p>
              <a:endParaRPr/>
            </a:p>
          </p:txBody>
        </p:sp>
        <p:sp>
          <p:nvSpPr>
            <p:cNvPr id="5" name="object 5"/>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88900" rIns="0" bIns="0" rtlCol="0">
            <a:spAutoFit/>
          </a:bodyPr>
          <a:lstStyle/>
          <a:p>
            <a:pPr marL="12700" marR="5080">
              <a:lnSpc>
                <a:spcPts val="4750"/>
              </a:lnSpc>
              <a:spcBef>
                <a:spcPts val="700"/>
              </a:spcBef>
            </a:pPr>
            <a:r>
              <a:rPr spc="-220" dirty="0"/>
              <a:t>IoT </a:t>
            </a:r>
            <a:r>
              <a:rPr spc="575" dirty="0"/>
              <a:t>–</a:t>
            </a:r>
            <a:r>
              <a:rPr spc="-955" dirty="0"/>
              <a:t> </a:t>
            </a:r>
            <a:r>
              <a:rPr spc="-295" dirty="0"/>
              <a:t>Level </a:t>
            </a:r>
            <a:r>
              <a:rPr spc="-80" dirty="0"/>
              <a:t>1 </a:t>
            </a:r>
            <a:r>
              <a:rPr spc="-260" dirty="0"/>
              <a:t>Example </a:t>
            </a:r>
            <a:r>
              <a:rPr spc="-175" dirty="0"/>
              <a:t>…Home </a:t>
            </a:r>
            <a:r>
              <a:rPr spc="-190" dirty="0"/>
              <a:t>Automation  </a:t>
            </a:r>
            <a:r>
              <a:rPr spc="-225" dirty="0"/>
              <a:t>System</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4036061"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a:t>
            </a:r>
            <a:r>
              <a:rPr spc="-45" dirty="0">
                <a:latin typeface="Carlito"/>
                <a:cs typeface="Carlito"/>
              </a:rPr>
              <a:t> </a:t>
            </a:r>
            <a:r>
              <a:rPr spc="-15" dirty="0">
                <a:latin typeface="Carlito"/>
                <a:cs typeface="Carlito"/>
              </a:rPr>
              <a:t>Level-2</a:t>
            </a:r>
          </a:p>
        </p:txBody>
      </p:sp>
      <p:sp>
        <p:nvSpPr>
          <p:cNvPr id="3" name="object 3"/>
          <p:cNvSpPr txBox="1"/>
          <p:nvPr/>
        </p:nvSpPr>
        <p:spPr>
          <a:xfrm>
            <a:off x="609601" y="1737106"/>
            <a:ext cx="5867400" cy="3750770"/>
          </a:xfrm>
          <a:prstGeom prst="rect">
            <a:avLst/>
          </a:prstGeom>
        </p:spPr>
        <p:txBody>
          <a:bodyPr vert="horz" wrap="square" lIns="0" tIns="132080" rIns="0" bIns="0" rtlCol="0">
            <a:spAutoFit/>
          </a:bodyPr>
          <a:lstStyle/>
          <a:p>
            <a:pPr marL="241300" marR="339725" indent="-228600">
              <a:lnSpc>
                <a:spcPct val="70000"/>
              </a:lnSpc>
              <a:spcBef>
                <a:spcPts val="1040"/>
              </a:spcBef>
              <a:buFont typeface="Arial"/>
              <a:buChar char="•"/>
              <a:tabLst>
                <a:tab pos="241300" algn="l"/>
              </a:tabLst>
            </a:pPr>
            <a:r>
              <a:rPr sz="2600" dirty="0">
                <a:latin typeface="Carlito"/>
                <a:cs typeface="Carlito"/>
              </a:rPr>
              <a:t>A </a:t>
            </a:r>
            <a:r>
              <a:rPr sz="2600" spc="-10" dirty="0">
                <a:latin typeface="Carlito"/>
                <a:cs typeface="Carlito"/>
              </a:rPr>
              <a:t>level-2 </a:t>
            </a:r>
            <a:r>
              <a:rPr sz="2600" dirty="0">
                <a:latin typeface="Carlito"/>
                <a:cs typeface="Carlito"/>
              </a:rPr>
              <a:t>IoT </a:t>
            </a:r>
            <a:r>
              <a:rPr sz="2600" spc="-20" dirty="0">
                <a:latin typeface="Carlito"/>
                <a:cs typeface="Carlito"/>
              </a:rPr>
              <a:t>system </a:t>
            </a:r>
            <a:r>
              <a:rPr sz="2600" spc="-5" dirty="0">
                <a:latin typeface="Carlito"/>
                <a:cs typeface="Carlito"/>
              </a:rPr>
              <a:t>has </a:t>
            </a:r>
            <a:r>
              <a:rPr sz="2600" dirty="0">
                <a:latin typeface="Carlito"/>
                <a:cs typeface="Carlito"/>
              </a:rPr>
              <a:t>a </a:t>
            </a:r>
            <a:r>
              <a:rPr sz="2600" dirty="0">
                <a:solidFill>
                  <a:srgbClr val="FF0000"/>
                </a:solidFill>
                <a:latin typeface="Carlito"/>
                <a:cs typeface="Carlito"/>
              </a:rPr>
              <a:t> </a:t>
            </a:r>
            <a:r>
              <a:rPr sz="2600" b="1" spc="-5" dirty="0">
                <a:solidFill>
                  <a:srgbClr val="FF0000"/>
                </a:solidFill>
                <a:latin typeface="Carlito"/>
                <a:cs typeface="Carlito"/>
              </a:rPr>
              <a:t>single node </a:t>
            </a:r>
            <a:r>
              <a:rPr sz="2600" b="1" spc="-10" dirty="0">
                <a:solidFill>
                  <a:srgbClr val="FF0000"/>
                </a:solidFill>
                <a:latin typeface="Carlito"/>
                <a:cs typeface="Carlito"/>
              </a:rPr>
              <a:t>that </a:t>
            </a:r>
            <a:r>
              <a:rPr sz="2600" b="1" spc="-5" dirty="0">
                <a:solidFill>
                  <a:srgbClr val="FF0000"/>
                </a:solidFill>
                <a:latin typeface="Carlito"/>
                <a:cs typeface="Carlito"/>
              </a:rPr>
              <a:t>performs  </a:t>
            </a:r>
            <a:r>
              <a:rPr sz="2600" b="1" dirty="0">
                <a:solidFill>
                  <a:srgbClr val="FF0000"/>
                </a:solidFill>
                <a:latin typeface="Carlito"/>
                <a:cs typeface="Carlito"/>
              </a:rPr>
              <a:t>sensing </a:t>
            </a:r>
            <a:r>
              <a:rPr sz="2600" b="1" spc="-15" dirty="0">
                <a:solidFill>
                  <a:srgbClr val="FF0000"/>
                </a:solidFill>
                <a:latin typeface="Carlito"/>
                <a:cs typeface="Carlito"/>
              </a:rPr>
              <a:t>and/or </a:t>
            </a:r>
            <a:r>
              <a:rPr sz="2600" b="1" spc="-5" dirty="0">
                <a:solidFill>
                  <a:srgbClr val="FF0000"/>
                </a:solidFill>
                <a:latin typeface="Carlito"/>
                <a:cs typeface="Carlito"/>
              </a:rPr>
              <a:t>actuation  </a:t>
            </a:r>
            <a:r>
              <a:rPr sz="2600" b="1" dirty="0">
                <a:solidFill>
                  <a:srgbClr val="FF0000"/>
                </a:solidFill>
                <a:latin typeface="Carlito"/>
                <a:cs typeface="Carlito"/>
              </a:rPr>
              <a:t>and </a:t>
            </a:r>
            <a:r>
              <a:rPr sz="2600" b="1" spc="-5" dirty="0">
                <a:solidFill>
                  <a:srgbClr val="FF0000"/>
                </a:solidFill>
                <a:latin typeface="Carlito"/>
                <a:cs typeface="Carlito"/>
              </a:rPr>
              <a:t>local</a:t>
            </a:r>
            <a:r>
              <a:rPr sz="2600" b="1" spc="-10" dirty="0">
                <a:solidFill>
                  <a:srgbClr val="FF0000"/>
                </a:solidFill>
                <a:latin typeface="Carlito"/>
                <a:cs typeface="Carlito"/>
              </a:rPr>
              <a:t> </a:t>
            </a:r>
            <a:r>
              <a:rPr sz="2600" b="1" spc="-5" dirty="0">
                <a:solidFill>
                  <a:srgbClr val="FF0000"/>
                </a:solidFill>
                <a:latin typeface="Carlito"/>
                <a:cs typeface="Carlito"/>
              </a:rPr>
              <a:t>analysis.</a:t>
            </a:r>
            <a:endParaRPr sz="2600">
              <a:latin typeface="Carlito"/>
              <a:cs typeface="Carlito"/>
            </a:endParaRPr>
          </a:p>
          <a:p>
            <a:pPr marL="241300" marR="5080" indent="-228600">
              <a:lnSpc>
                <a:spcPct val="70000"/>
              </a:lnSpc>
              <a:spcBef>
                <a:spcPts val="994"/>
              </a:spcBef>
              <a:buFont typeface="Arial"/>
              <a:buChar char="•"/>
              <a:tabLst>
                <a:tab pos="241300" algn="l"/>
              </a:tabLst>
            </a:pPr>
            <a:r>
              <a:rPr sz="2600" b="1" spc="-15" dirty="0">
                <a:solidFill>
                  <a:srgbClr val="FF0000"/>
                </a:solidFill>
                <a:latin typeface="Carlito"/>
                <a:cs typeface="Carlito"/>
              </a:rPr>
              <a:t>Data </a:t>
            </a:r>
            <a:r>
              <a:rPr sz="2600" b="1" dirty="0">
                <a:solidFill>
                  <a:srgbClr val="FF0000"/>
                </a:solidFill>
                <a:latin typeface="Carlito"/>
                <a:cs typeface="Carlito"/>
              </a:rPr>
              <a:t>is </a:t>
            </a:r>
            <a:r>
              <a:rPr sz="2600" b="1" spc="-15" dirty="0">
                <a:solidFill>
                  <a:srgbClr val="FF0000"/>
                </a:solidFill>
                <a:latin typeface="Carlito"/>
                <a:cs typeface="Carlito"/>
              </a:rPr>
              <a:t>stored </a:t>
            </a:r>
            <a:r>
              <a:rPr sz="2600" b="1" dirty="0">
                <a:solidFill>
                  <a:srgbClr val="FF0000"/>
                </a:solidFill>
                <a:latin typeface="Carlito"/>
                <a:cs typeface="Carlito"/>
              </a:rPr>
              <a:t>in </a:t>
            </a:r>
            <a:r>
              <a:rPr sz="2600" b="1" spc="-5" dirty="0">
                <a:solidFill>
                  <a:srgbClr val="FF0000"/>
                </a:solidFill>
                <a:latin typeface="Carlito"/>
                <a:cs typeface="Carlito"/>
              </a:rPr>
              <a:t>the cloud </a:t>
            </a:r>
            <a:r>
              <a:rPr sz="2600" b="1" spc="-5" dirty="0">
                <a:latin typeface="Carlito"/>
                <a:cs typeface="Carlito"/>
              </a:rPr>
              <a:t> </a:t>
            </a:r>
            <a:r>
              <a:rPr sz="2600" dirty="0">
                <a:latin typeface="Carlito"/>
                <a:cs typeface="Carlito"/>
              </a:rPr>
              <a:t>and the </a:t>
            </a:r>
            <a:r>
              <a:rPr sz="2600" spc="-5" dirty="0">
                <a:latin typeface="Carlito"/>
                <a:cs typeface="Carlito"/>
              </a:rPr>
              <a:t>application </a:t>
            </a:r>
            <a:r>
              <a:rPr sz="2600" dirty="0">
                <a:latin typeface="Carlito"/>
                <a:cs typeface="Carlito"/>
              </a:rPr>
              <a:t>is</a:t>
            </a:r>
            <a:r>
              <a:rPr sz="2600" spc="-65" dirty="0">
                <a:latin typeface="Carlito"/>
                <a:cs typeface="Carlito"/>
              </a:rPr>
              <a:t> </a:t>
            </a:r>
            <a:r>
              <a:rPr sz="2600" spc="-5" dirty="0">
                <a:latin typeface="Carlito"/>
                <a:cs typeface="Carlito"/>
              </a:rPr>
              <a:t>usually  cloud-based.</a:t>
            </a:r>
            <a:endParaRPr sz="2600">
              <a:latin typeface="Carlito"/>
              <a:cs typeface="Carlito"/>
            </a:endParaRPr>
          </a:p>
          <a:p>
            <a:pPr marL="241300" marR="51435" indent="-228600">
              <a:lnSpc>
                <a:spcPct val="70000"/>
              </a:lnSpc>
              <a:spcBef>
                <a:spcPts val="994"/>
              </a:spcBef>
              <a:buFont typeface="Arial"/>
              <a:buChar char="•"/>
              <a:tabLst>
                <a:tab pos="241300" algn="l"/>
              </a:tabLst>
            </a:pPr>
            <a:r>
              <a:rPr sz="2600" spc="-10" dirty="0">
                <a:latin typeface="Carlito"/>
                <a:cs typeface="Carlito"/>
              </a:rPr>
              <a:t>Level-2 </a:t>
            </a:r>
            <a:r>
              <a:rPr sz="2600" dirty="0">
                <a:latin typeface="Carlito"/>
                <a:cs typeface="Carlito"/>
              </a:rPr>
              <a:t>IoT </a:t>
            </a:r>
            <a:r>
              <a:rPr sz="2600" spc="-20" dirty="0">
                <a:latin typeface="Carlito"/>
                <a:cs typeface="Carlito"/>
              </a:rPr>
              <a:t>systems </a:t>
            </a:r>
            <a:r>
              <a:rPr sz="2600" spc="-10" dirty="0">
                <a:latin typeface="Carlito"/>
                <a:cs typeface="Carlito"/>
              </a:rPr>
              <a:t>are </a:t>
            </a:r>
            <a:r>
              <a:rPr sz="2600" spc="-10" dirty="0">
                <a:solidFill>
                  <a:srgbClr val="FF0000"/>
                </a:solidFill>
                <a:latin typeface="Carlito"/>
                <a:cs typeface="Carlito"/>
              </a:rPr>
              <a:t> </a:t>
            </a:r>
            <a:r>
              <a:rPr sz="2600" b="1" spc="-5" dirty="0">
                <a:solidFill>
                  <a:srgbClr val="FF0000"/>
                </a:solidFill>
                <a:latin typeface="Carlito"/>
                <a:cs typeface="Carlito"/>
              </a:rPr>
              <a:t>suitable </a:t>
            </a:r>
            <a:r>
              <a:rPr sz="2600" b="1" spc="-15" dirty="0">
                <a:solidFill>
                  <a:srgbClr val="FF0000"/>
                </a:solidFill>
                <a:latin typeface="Carlito"/>
                <a:cs typeface="Carlito"/>
              </a:rPr>
              <a:t>for </a:t>
            </a:r>
            <a:r>
              <a:rPr sz="2600" b="1" dirty="0">
                <a:solidFill>
                  <a:srgbClr val="FF0000"/>
                </a:solidFill>
                <a:latin typeface="Carlito"/>
                <a:cs typeface="Carlito"/>
              </a:rPr>
              <a:t>solutions </a:t>
            </a:r>
            <a:r>
              <a:rPr sz="2600" b="1" spc="-10" dirty="0">
                <a:solidFill>
                  <a:srgbClr val="FF0000"/>
                </a:solidFill>
                <a:latin typeface="Carlito"/>
                <a:cs typeface="Carlito"/>
              </a:rPr>
              <a:t>where  </a:t>
            </a:r>
            <a:r>
              <a:rPr sz="2600" b="1" spc="-5" dirty="0">
                <a:solidFill>
                  <a:srgbClr val="FF0000"/>
                </a:solidFill>
                <a:latin typeface="Carlito"/>
                <a:cs typeface="Carlito"/>
              </a:rPr>
              <a:t>the </a:t>
            </a:r>
            <a:r>
              <a:rPr sz="2600" b="1" spc="-15" dirty="0">
                <a:solidFill>
                  <a:srgbClr val="FF0000"/>
                </a:solidFill>
                <a:latin typeface="Carlito"/>
                <a:cs typeface="Carlito"/>
              </a:rPr>
              <a:t>data involved </a:t>
            </a:r>
            <a:r>
              <a:rPr sz="2600" b="1" dirty="0">
                <a:solidFill>
                  <a:srgbClr val="FF0000"/>
                </a:solidFill>
                <a:latin typeface="Carlito"/>
                <a:cs typeface="Carlito"/>
              </a:rPr>
              <a:t>is </a:t>
            </a:r>
            <a:r>
              <a:rPr sz="2600" b="1" spc="-5" dirty="0">
                <a:solidFill>
                  <a:srgbClr val="FF0000"/>
                </a:solidFill>
                <a:latin typeface="Carlito"/>
                <a:cs typeface="Carlito"/>
              </a:rPr>
              <a:t>big; </a:t>
            </a:r>
            <a:r>
              <a:rPr sz="2600" b="1" spc="-5" dirty="0">
                <a:latin typeface="Carlito"/>
                <a:cs typeface="Carlito"/>
              </a:rPr>
              <a:t> </a:t>
            </a:r>
            <a:r>
              <a:rPr sz="2600" spc="-40" dirty="0">
                <a:latin typeface="Carlito"/>
                <a:cs typeface="Carlito"/>
              </a:rPr>
              <a:t>however, </a:t>
            </a:r>
            <a:r>
              <a:rPr sz="2600" dirty="0">
                <a:latin typeface="Carlito"/>
                <a:cs typeface="Carlito"/>
              </a:rPr>
              <a:t>the </a:t>
            </a:r>
            <a:r>
              <a:rPr sz="2600" spc="-5" dirty="0">
                <a:latin typeface="Carlito"/>
                <a:cs typeface="Carlito"/>
              </a:rPr>
              <a:t>primary </a:t>
            </a:r>
            <a:r>
              <a:rPr sz="2600" spc="-5" dirty="0">
                <a:solidFill>
                  <a:srgbClr val="FF0000"/>
                </a:solidFill>
                <a:latin typeface="Carlito"/>
                <a:cs typeface="Carlito"/>
              </a:rPr>
              <a:t> </a:t>
            </a:r>
            <a:r>
              <a:rPr sz="2600" b="1" spc="-5" dirty="0">
                <a:solidFill>
                  <a:srgbClr val="FF0000"/>
                </a:solidFill>
                <a:latin typeface="Carlito"/>
                <a:cs typeface="Carlito"/>
              </a:rPr>
              <a:t>analysis </a:t>
            </a:r>
            <a:r>
              <a:rPr sz="2600" b="1" spc="-10" dirty="0">
                <a:solidFill>
                  <a:srgbClr val="FF0000"/>
                </a:solidFill>
                <a:latin typeface="Carlito"/>
                <a:cs typeface="Carlito"/>
              </a:rPr>
              <a:t>requirement </a:t>
            </a:r>
            <a:r>
              <a:rPr sz="2600" b="1" dirty="0">
                <a:solidFill>
                  <a:srgbClr val="FF0000"/>
                </a:solidFill>
                <a:latin typeface="Carlito"/>
                <a:cs typeface="Carlito"/>
              </a:rPr>
              <a:t>is not  </a:t>
            </a:r>
            <a:r>
              <a:rPr sz="2600" b="1" spc="-5" dirty="0">
                <a:solidFill>
                  <a:srgbClr val="FF0000"/>
                </a:solidFill>
                <a:latin typeface="Carlito"/>
                <a:cs typeface="Carlito"/>
              </a:rPr>
              <a:t>computationally </a:t>
            </a:r>
            <a:r>
              <a:rPr sz="2600" b="1" spc="-15" dirty="0">
                <a:solidFill>
                  <a:srgbClr val="FF0000"/>
                </a:solidFill>
                <a:latin typeface="Carlito"/>
                <a:cs typeface="Carlito"/>
              </a:rPr>
              <a:t>intensive </a:t>
            </a:r>
            <a:r>
              <a:rPr sz="2600" b="1" spc="-15" dirty="0">
                <a:latin typeface="Carlito"/>
                <a:cs typeface="Carlito"/>
              </a:rPr>
              <a:t> </a:t>
            </a:r>
            <a:r>
              <a:rPr sz="2600" dirty="0">
                <a:latin typeface="Carlito"/>
                <a:cs typeface="Carlito"/>
              </a:rPr>
              <a:t>and </a:t>
            </a:r>
            <a:r>
              <a:rPr sz="2600" spc="-10" dirty="0">
                <a:latin typeface="Carlito"/>
                <a:cs typeface="Carlito"/>
              </a:rPr>
              <a:t>can </a:t>
            </a:r>
            <a:r>
              <a:rPr sz="2600" dirty="0">
                <a:latin typeface="Carlito"/>
                <a:cs typeface="Carlito"/>
              </a:rPr>
              <a:t>be </a:t>
            </a:r>
            <a:r>
              <a:rPr sz="2600" spc="-5" dirty="0">
                <a:latin typeface="Carlito"/>
                <a:cs typeface="Carlito"/>
              </a:rPr>
              <a:t>done</a:t>
            </a:r>
            <a:r>
              <a:rPr sz="2600" spc="-75" dirty="0">
                <a:latin typeface="Carlito"/>
                <a:cs typeface="Carlito"/>
              </a:rPr>
              <a:t> </a:t>
            </a:r>
            <a:r>
              <a:rPr sz="2600" spc="-25" dirty="0">
                <a:latin typeface="Carlito"/>
                <a:cs typeface="Carlito"/>
              </a:rPr>
              <a:t>locally.</a:t>
            </a:r>
            <a:endParaRPr sz="2600">
              <a:latin typeface="Carlito"/>
              <a:cs typeface="Carlito"/>
            </a:endParaRPr>
          </a:p>
        </p:txBody>
      </p:sp>
      <p:grpSp>
        <p:nvGrpSpPr>
          <p:cNvPr id="4" name="object 4"/>
          <p:cNvGrpSpPr/>
          <p:nvPr/>
        </p:nvGrpSpPr>
        <p:grpSpPr>
          <a:xfrm>
            <a:off x="0" y="-152400"/>
            <a:ext cx="10076815" cy="6858000"/>
            <a:chOff x="0" y="0"/>
            <a:chExt cx="10076815" cy="6858000"/>
          </a:xfrm>
        </p:grpSpPr>
        <p:sp>
          <p:nvSpPr>
            <p:cNvPr id="5" name="object 5"/>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6" name="object 6"/>
            <p:cNvSpPr/>
            <p:nvPr/>
          </p:nvSpPr>
          <p:spPr>
            <a:xfrm>
              <a:off x="6743455" y="1658972"/>
              <a:ext cx="3332740" cy="4604275"/>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190500" y="0"/>
              <a:ext cx="12001500" cy="1419225"/>
            </a:xfrm>
            <a:custGeom>
              <a:avLst/>
              <a:gdLst/>
              <a:ahLst/>
              <a:cxnLst/>
              <a:rect l="l" t="t" r="r" b="b"/>
              <a:pathLst>
                <a:path w="12001500" h="1419225">
                  <a:moveTo>
                    <a:pt x="0" y="1419225"/>
                  </a:moveTo>
                  <a:lnTo>
                    <a:pt x="12001500" y="1419225"/>
                  </a:lnTo>
                  <a:lnTo>
                    <a:pt x="12001500" y="0"/>
                  </a:lnTo>
                  <a:lnTo>
                    <a:pt x="0" y="0"/>
                  </a:lnTo>
                  <a:lnTo>
                    <a:pt x="0" y="1419225"/>
                  </a:lnTo>
                  <a:close/>
                </a:path>
              </a:pathLst>
            </a:custGeom>
            <a:solidFill>
              <a:srgbClr val="DAF3FD"/>
            </a:solidFill>
          </p:spPr>
          <p:txBody>
            <a:bodyPr wrap="square" lIns="0" tIns="0" rIns="0" bIns="0" rtlCol="0"/>
            <a:lstStyle/>
            <a:p>
              <a:endParaRPr/>
            </a:p>
          </p:txBody>
        </p:sp>
        <p:sp>
          <p:nvSpPr>
            <p:cNvPr id="4" name="object 4"/>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grpSp>
      <p:sp>
        <p:nvSpPr>
          <p:cNvPr id="5" name="object 5"/>
          <p:cNvSpPr txBox="1">
            <a:spLocks noGrp="1"/>
          </p:cNvSpPr>
          <p:nvPr>
            <p:ph type="title"/>
          </p:nvPr>
        </p:nvSpPr>
        <p:spPr>
          <a:xfrm>
            <a:off x="916939" y="338455"/>
            <a:ext cx="8844280" cy="696595"/>
          </a:xfrm>
          <a:prstGeom prst="rect">
            <a:avLst/>
          </a:prstGeom>
        </p:spPr>
        <p:txBody>
          <a:bodyPr vert="horz" wrap="square" lIns="0" tIns="12700" rIns="0" bIns="0" rtlCol="0">
            <a:spAutoFit/>
          </a:bodyPr>
          <a:lstStyle/>
          <a:p>
            <a:pPr marL="12700">
              <a:lnSpc>
                <a:spcPct val="100000"/>
              </a:lnSpc>
              <a:spcBef>
                <a:spcPts val="100"/>
              </a:spcBef>
            </a:pPr>
            <a:r>
              <a:rPr spc="-220" dirty="0"/>
              <a:t>IoT </a:t>
            </a:r>
            <a:r>
              <a:rPr spc="575" dirty="0"/>
              <a:t>–</a:t>
            </a:r>
            <a:r>
              <a:rPr spc="-910" dirty="0"/>
              <a:t> </a:t>
            </a:r>
            <a:r>
              <a:rPr spc="-295" dirty="0"/>
              <a:t>Level </a:t>
            </a:r>
            <a:r>
              <a:rPr spc="-80" dirty="0"/>
              <a:t>2 </a:t>
            </a:r>
            <a:r>
              <a:rPr spc="-260" dirty="0"/>
              <a:t>Example </a:t>
            </a:r>
            <a:r>
              <a:rPr spc="-215" dirty="0"/>
              <a:t>…Smart Irrigation</a:t>
            </a:r>
          </a:p>
        </p:txBody>
      </p:sp>
      <p:sp>
        <p:nvSpPr>
          <p:cNvPr id="6" name="object 6"/>
          <p:cNvSpPr/>
          <p:nvPr/>
        </p:nvSpPr>
        <p:spPr>
          <a:xfrm>
            <a:off x="1419225" y="1712912"/>
            <a:ext cx="9353550" cy="414337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4340861"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a:t>
            </a:r>
            <a:r>
              <a:rPr spc="-45" dirty="0">
                <a:latin typeface="Carlito"/>
                <a:cs typeface="Carlito"/>
              </a:rPr>
              <a:t> </a:t>
            </a:r>
            <a:r>
              <a:rPr spc="-15" dirty="0">
                <a:latin typeface="Carlito"/>
                <a:cs typeface="Carlito"/>
              </a:rPr>
              <a:t>Level-3</a:t>
            </a:r>
          </a:p>
        </p:txBody>
      </p:sp>
      <p:sp>
        <p:nvSpPr>
          <p:cNvPr id="3" name="object 3"/>
          <p:cNvSpPr txBox="1"/>
          <p:nvPr/>
        </p:nvSpPr>
        <p:spPr>
          <a:xfrm>
            <a:off x="916939" y="1759966"/>
            <a:ext cx="4171315" cy="2968625"/>
          </a:xfrm>
          <a:prstGeom prst="rect">
            <a:avLst/>
          </a:prstGeom>
        </p:spPr>
        <p:txBody>
          <a:bodyPr vert="horz" wrap="square" lIns="0" tIns="97155" rIns="0" bIns="0" rtlCol="0">
            <a:spAutoFit/>
          </a:bodyPr>
          <a:lstStyle/>
          <a:p>
            <a:pPr marL="241300" marR="36830" indent="-228600">
              <a:lnSpc>
                <a:spcPct val="80000"/>
              </a:lnSpc>
              <a:spcBef>
                <a:spcPts val="765"/>
              </a:spcBef>
              <a:buFont typeface="Arial"/>
              <a:buChar char="•"/>
              <a:tabLst>
                <a:tab pos="241300" algn="l"/>
              </a:tabLst>
            </a:pPr>
            <a:r>
              <a:rPr sz="2800" spc="-5" dirty="0">
                <a:latin typeface="Carlito"/>
                <a:cs typeface="Carlito"/>
              </a:rPr>
              <a:t>A </a:t>
            </a:r>
            <a:r>
              <a:rPr sz="2800" spc="-15" dirty="0">
                <a:latin typeface="Carlito"/>
                <a:cs typeface="Carlito"/>
              </a:rPr>
              <a:t>level-3 </a:t>
            </a:r>
            <a:r>
              <a:rPr sz="2800" spc="-5" dirty="0">
                <a:latin typeface="Carlito"/>
                <a:cs typeface="Carlito"/>
              </a:rPr>
              <a:t>IoT </a:t>
            </a:r>
            <a:r>
              <a:rPr sz="2800" spc="-30" dirty="0">
                <a:latin typeface="Carlito"/>
                <a:cs typeface="Carlito"/>
              </a:rPr>
              <a:t>system </a:t>
            </a:r>
            <a:r>
              <a:rPr sz="2800" spc="-10" dirty="0">
                <a:latin typeface="Carlito"/>
                <a:cs typeface="Carlito"/>
              </a:rPr>
              <a:t>has </a:t>
            </a:r>
            <a:r>
              <a:rPr sz="2800" spc="-5" dirty="0">
                <a:latin typeface="Carlito"/>
                <a:cs typeface="Carlito"/>
              </a:rPr>
              <a:t>a </a:t>
            </a:r>
            <a:r>
              <a:rPr sz="2800" spc="-5" dirty="0">
                <a:solidFill>
                  <a:srgbClr val="FF0000"/>
                </a:solidFill>
                <a:latin typeface="Carlito"/>
                <a:cs typeface="Carlito"/>
              </a:rPr>
              <a:t> </a:t>
            </a:r>
            <a:r>
              <a:rPr sz="2800" b="1" spc="-5" dirty="0">
                <a:solidFill>
                  <a:srgbClr val="FF0000"/>
                </a:solidFill>
                <a:latin typeface="Carlito"/>
                <a:cs typeface="Carlito"/>
              </a:rPr>
              <a:t>single node. </a:t>
            </a:r>
            <a:r>
              <a:rPr sz="2800" b="1" spc="-20" dirty="0">
                <a:solidFill>
                  <a:srgbClr val="FF0000"/>
                </a:solidFill>
                <a:latin typeface="Carlito"/>
                <a:cs typeface="Carlito"/>
              </a:rPr>
              <a:t>Data </a:t>
            </a:r>
            <a:r>
              <a:rPr sz="2800" b="1" spc="-5" dirty="0">
                <a:solidFill>
                  <a:srgbClr val="FF0000"/>
                </a:solidFill>
                <a:latin typeface="Carlito"/>
                <a:cs typeface="Carlito"/>
              </a:rPr>
              <a:t>is </a:t>
            </a:r>
            <a:r>
              <a:rPr sz="2800" b="1" spc="-25" dirty="0">
                <a:solidFill>
                  <a:srgbClr val="FF0000"/>
                </a:solidFill>
                <a:latin typeface="Carlito"/>
                <a:cs typeface="Carlito"/>
              </a:rPr>
              <a:t>stored  </a:t>
            </a:r>
            <a:r>
              <a:rPr sz="2800" b="1" spc="-5" dirty="0">
                <a:solidFill>
                  <a:srgbClr val="FF0000"/>
                </a:solidFill>
                <a:latin typeface="Carlito"/>
                <a:cs typeface="Carlito"/>
              </a:rPr>
              <a:t>and </a:t>
            </a:r>
            <a:r>
              <a:rPr sz="2800" b="1" spc="-15" dirty="0">
                <a:solidFill>
                  <a:srgbClr val="FF0000"/>
                </a:solidFill>
                <a:latin typeface="Carlito"/>
                <a:cs typeface="Carlito"/>
              </a:rPr>
              <a:t>analyzed </a:t>
            </a:r>
            <a:r>
              <a:rPr sz="2800" b="1" spc="-5" dirty="0">
                <a:solidFill>
                  <a:srgbClr val="FF0000"/>
                </a:solidFill>
                <a:latin typeface="Carlito"/>
                <a:cs typeface="Carlito"/>
              </a:rPr>
              <a:t>in the </a:t>
            </a:r>
            <a:r>
              <a:rPr sz="2800" b="1" spc="-10" dirty="0">
                <a:solidFill>
                  <a:srgbClr val="FF0000"/>
                </a:solidFill>
                <a:latin typeface="Carlito"/>
                <a:cs typeface="Carlito"/>
              </a:rPr>
              <a:t>cloud </a:t>
            </a:r>
            <a:r>
              <a:rPr sz="2800" b="1" spc="-10" dirty="0">
                <a:latin typeface="Carlito"/>
                <a:cs typeface="Carlito"/>
              </a:rPr>
              <a:t> </a:t>
            </a:r>
            <a:r>
              <a:rPr sz="2800" spc="-5" dirty="0">
                <a:latin typeface="Carlito"/>
                <a:cs typeface="Carlito"/>
              </a:rPr>
              <a:t>and the </a:t>
            </a:r>
            <a:r>
              <a:rPr sz="2800" spc="-10" dirty="0">
                <a:latin typeface="Carlito"/>
                <a:cs typeface="Carlito"/>
              </a:rPr>
              <a:t>application </a:t>
            </a:r>
            <a:r>
              <a:rPr sz="2800" spc="-5" dirty="0">
                <a:latin typeface="Carlito"/>
                <a:cs typeface="Carlito"/>
              </a:rPr>
              <a:t>is  </a:t>
            </a:r>
            <a:r>
              <a:rPr sz="2800" spc="-10" dirty="0">
                <a:latin typeface="Carlito"/>
                <a:cs typeface="Carlito"/>
              </a:rPr>
              <a:t>cloud-based.</a:t>
            </a:r>
            <a:endParaRPr sz="2800">
              <a:latin typeface="Carlito"/>
              <a:cs typeface="Carlito"/>
            </a:endParaRPr>
          </a:p>
          <a:p>
            <a:pPr marL="241300" marR="5080" indent="-228600" algn="just">
              <a:lnSpc>
                <a:spcPct val="80000"/>
              </a:lnSpc>
              <a:spcBef>
                <a:spcPts val="994"/>
              </a:spcBef>
              <a:buFont typeface="Arial"/>
              <a:buChar char="•"/>
              <a:tabLst>
                <a:tab pos="241300" algn="l"/>
              </a:tabLst>
            </a:pPr>
            <a:r>
              <a:rPr sz="2800" spc="-15" dirty="0">
                <a:latin typeface="Carlito"/>
                <a:cs typeface="Carlito"/>
              </a:rPr>
              <a:t>Level-3</a:t>
            </a:r>
            <a:r>
              <a:rPr sz="2800" spc="600" dirty="0">
                <a:latin typeface="Carlito"/>
                <a:cs typeface="Carlito"/>
              </a:rPr>
              <a:t> </a:t>
            </a:r>
            <a:r>
              <a:rPr sz="2800" spc="-5" dirty="0">
                <a:latin typeface="Carlito"/>
                <a:cs typeface="Carlito"/>
              </a:rPr>
              <a:t>IoT </a:t>
            </a:r>
            <a:r>
              <a:rPr sz="2800" spc="-25" dirty="0">
                <a:latin typeface="Carlito"/>
                <a:cs typeface="Carlito"/>
              </a:rPr>
              <a:t>systems </a:t>
            </a:r>
            <a:r>
              <a:rPr sz="2800" spc="-20" dirty="0">
                <a:latin typeface="Carlito"/>
                <a:cs typeface="Carlito"/>
              </a:rPr>
              <a:t>are  </a:t>
            </a:r>
            <a:r>
              <a:rPr sz="2800" spc="-10" dirty="0">
                <a:latin typeface="Carlito"/>
                <a:cs typeface="Carlito"/>
              </a:rPr>
              <a:t>suitable </a:t>
            </a:r>
            <a:r>
              <a:rPr sz="2800" spc="-25" dirty="0">
                <a:latin typeface="Carlito"/>
                <a:cs typeface="Carlito"/>
              </a:rPr>
              <a:t>for </a:t>
            </a:r>
            <a:r>
              <a:rPr sz="2800" spc="-10" dirty="0">
                <a:latin typeface="Carlito"/>
                <a:cs typeface="Carlito"/>
              </a:rPr>
              <a:t>solutions </a:t>
            </a:r>
            <a:r>
              <a:rPr sz="2800" spc="-10" dirty="0">
                <a:solidFill>
                  <a:srgbClr val="FF0000"/>
                </a:solidFill>
                <a:latin typeface="Carlito"/>
                <a:cs typeface="Carlito"/>
              </a:rPr>
              <a:t> </a:t>
            </a:r>
            <a:r>
              <a:rPr sz="2800" b="1" spc="-10" dirty="0">
                <a:solidFill>
                  <a:srgbClr val="FF0000"/>
                </a:solidFill>
                <a:latin typeface="Carlito"/>
                <a:cs typeface="Carlito"/>
              </a:rPr>
              <a:t>where </a:t>
            </a:r>
            <a:r>
              <a:rPr sz="2800" b="1" spc="-5" dirty="0">
                <a:solidFill>
                  <a:srgbClr val="FF0000"/>
                </a:solidFill>
                <a:latin typeface="Carlito"/>
                <a:cs typeface="Carlito"/>
              </a:rPr>
              <a:t>the </a:t>
            </a:r>
            <a:r>
              <a:rPr sz="2800" b="1" spc="-20" dirty="0">
                <a:solidFill>
                  <a:srgbClr val="FF0000"/>
                </a:solidFill>
                <a:latin typeface="Carlito"/>
                <a:cs typeface="Carlito"/>
              </a:rPr>
              <a:t>data </a:t>
            </a:r>
            <a:r>
              <a:rPr sz="2800" b="1" spc="-15" dirty="0">
                <a:solidFill>
                  <a:srgbClr val="FF0000"/>
                </a:solidFill>
                <a:latin typeface="Carlito"/>
                <a:cs typeface="Carlito"/>
              </a:rPr>
              <a:t>involved</a:t>
            </a:r>
            <a:r>
              <a:rPr sz="2800" b="1" spc="195" dirty="0">
                <a:solidFill>
                  <a:srgbClr val="FF0000"/>
                </a:solidFill>
                <a:latin typeface="Carlito"/>
                <a:cs typeface="Carlito"/>
              </a:rPr>
              <a:t> </a:t>
            </a:r>
            <a:r>
              <a:rPr sz="2800" b="1" spc="-10" dirty="0">
                <a:solidFill>
                  <a:srgbClr val="FF0000"/>
                </a:solidFill>
                <a:latin typeface="Carlito"/>
                <a:cs typeface="Carlito"/>
              </a:rPr>
              <a:t>is</a:t>
            </a:r>
            <a:endParaRPr sz="2800">
              <a:latin typeface="Carlito"/>
              <a:cs typeface="Carlito"/>
            </a:endParaRPr>
          </a:p>
        </p:txBody>
      </p:sp>
      <p:sp>
        <p:nvSpPr>
          <p:cNvPr id="6" name="object 6"/>
          <p:cNvSpPr txBox="1"/>
          <p:nvPr/>
        </p:nvSpPr>
        <p:spPr>
          <a:xfrm>
            <a:off x="1145539" y="5410200"/>
            <a:ext cx="3731261" cy="788036"/>
          </a:xfrm>
          <a:prstGeom prst="rect">
            <a:avLst/>
          </a:prstGeom>
        </p:spPr>
        <p:txBody>
          <a:bodyPr vert="horz" wrap="square" lIns="0" tIns="94615" rIns="0" bIns="0" rtlCol="0">
            <a:spAutoFit/>
          </a:bodyPr>
          <a:lstStyle/>
          <a:p>
            <a:pPr marL="12700" marR="5080">
              <a:lnSpc>
                <a:spcPts val="2690"/>
              </a:lnSpc>
              <a:spcBef>
                <a:spcPts val="745"/>
              </a:spcBef>
            </a:pPr>
            <a:r>
              <a:rPr sz="2800" b="1" spc="-10" dirty="0">
                <a:solidFill>
                  <a:srgbClr val="FF0000"/>
                </a:solidFill>
                <a:latin typeface="Carlito"/>
                <a:cs typeface="Carlito"/>
              </a:rPr>
              <a:t>c</a:t>
            </a:r>
            <a:r>
              <a:rPr sz="2800" b="1" spc="-15" dirty="0">
                <a:solidFill>
                  <a:srgbClr val="FF0000"/>
                </a:solidFill>
                <a:latin typeface="Carlito"/>
                <a:cs typeface="Carlito"/>
              </a:rPr>
              <a:t>o</a:t>
            </a:r>
            <a:r>
              <a:rPr sz="2800" b="1" spc="-10" dirty="0">
                <a:solidFill>
                  <a:srgbClr val="FF0000"/>
                </a:solidFill>
                <a:latin typeface="Carlito"/>
                <a:cs typeface="Carlito"/>
              </a:rPr>
              <a:t>mpu</a:t>
            </a:r>
            <a:r>
              <a:rPr sz="2800" b="1" spc="-30" dirty="0">
                <a:solidFill>
                  <a:srgbClr val="FF0000"/>
                </a:solidFill>
                <a:latin typeface="Carlito"/>
                <a:cs typeface="Carlito"/>
              </a:rPr>
              <a:t>ta</a:t>
            </a:r>
            <a:r>
              <a:rPr sz="2800" b="1" spc="-5" dirty="0">
                <a:solidFill>
                  <a:srgbClr val="FF0000"/>
                </a:solidFill>
                <a:latin typeface="Carlito"/>
                <a:cs typeface="Carlito"/>
              </a:rPr>
              <a:t>tion</a:t>
            </a:r>
            <a:r>
              <a:rPr sz="2800" b="1" spc="-15" dirty="0">
                <a:solidFill>
                  <a:srgbClr val="FF0000"/>
                </a:solidFill>
                <a:latin typeface="Carlito"/>
                <a:cs typeface="Carlito"/>
              </a:rPr>
              <a:t>a</a:t>
            </a:r>
            <a:r>
              <a:rPr sz="2800" b="1" spc="-5" dirty="0">
                <a:solidFill>
                  <a:srgbClr val="FF0000"/>
                </a:solidFill>
                <a:latin typeface="Carlito"/>
                <a:cs typeface="Carlito"/>
              </a:rPr>
              <a:t>lly  </a:t>
            </a:r>
            <a:r>
              <a:rPr sz="2800" b="1" spc="-15" dirty="0">
                <a:solidFill>
                  <a:srgbClr val="FF0000"/>
                </a:solidFill>
                <a:latin typeface="Carlito"/>
                <a:cs typeface="Carlito"/>
              </a:rPr>
              <a:t>intensive.</a:t>
            </a:r>
            <a:endParaRPr sz="2800">
              <a:latin typeface="Carlito"/>
              <a:cs typeface="Carlito"/>
            </a:endParaRPr>
          </a:p>
        </p:txBody>
      </p:sp>
      <p:grpSp>
        <p:nvGrpSpPr>
          <p:cNvPr id="7" name="object 7"/>
          <p:cNvGrpSpPr/>
          <p:nvPr/>
        </p:nvGrpSpPr>
        <p:grpSpPr>
          <a:xfrm>
            <a:off x="0" y="0"/>
            <a:ext cx="10683875" cy="6858000"/>
            <a:chOff x="0" y="0"/>
            <a:chExt cx="10683875" cy="6858000"/>
          </a:xfrm>
        </p:grpSpPr>
        <p:sp>
          <p:nvSpPr>
            <p:cNvPr id="8" name="object 8"/>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9" name="object 9"/>
            <p:cNvSpPr/>
            <p:nvPr/>
          </p:nvSpPr>
          <p:spPr>
            <a:xfrm>
              <a:off x="6740103" y="1670869"/>
              <a:ext cx="3943293" cy="4796308"/>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88900" rIns="0" bIns="0" rtlCol="0">
            <a:spAutoFit/>
          </a:bodyPr>
          <a:lstStyle/>
          <a:p>
            <a:pPr marL="12700" marR="5080">
              <a:lnSpc>
                <a:spcPts val="4750"/>
              </a:lnSpc>
              <a:spcBef>
                <a:spcPts val="700"/>
              </a:spcBef>
            </a:pPr>
            <a:r>
              <a:rPr spc="-220" dirty="0"/>
              <a:t>IoT </a:t>
            </a:r>
            <a:r>
              <a:rPr spc="575" dirty="0"/>
              <a:t>–</a:t>
            </a:r>
            <a:r>
              <a:rPr spc="-805" dirty="0"/>
              <a:t> </a:t>
            </a:r>
            <a:r>
              <a:rPr spc="-295" dirty="0"/>
              <a:t>Level </a:t>
            </a:r>
            <a:r>
              <a:rPr spc="-80" dirty="0"/>
              <a:t>3 </a:t>
            </a:r>
            <a:r>
              <a:rPr spc="-260" dirty="0"/>
              <a:t>Example </a:t>
            </a:r>
            <a:r>
              <a:rPr spc="-295" dirty="0"/>
              <a:t>…Tracking </a:t>
            </a:r>
            <a:r>
              <a:rPr spc="-270" dirty="0"/>
              <a:t>Package  </a:t>
            </a:r>
            <a:r>
              <a:rPr spc="-200" dirty="0"/>
              <a:t>Handling</a:t>
            </a:r>
          </a:p>
        </p:txBody>
      </p:sp>
      <p:grpSp>
        <p:nvGrpSpPr>
          <p:cNvPr id="3" name="object 3"/>
          <p:cNvGrpSpPr/>
          <p:nvPr/>
        </p:nvGrpSpPr>
        <p:grpSpPr>
          <a:xfrm>
            <a:off x="508000" y="2057400"/>
            <a:ext cx="11250930" cy="4518025"/>
            <a:chOff x="508000" y="2057400"/>
            <a:chExt cx="11250930" cy="4518025"/>
          </a:xfrm>
        </p:grpSpPr>
        <p:sp>
          <p:nvSpPr>
            <p:cNvPr id="4" name="object 4"/>
            <p:cNvSpPr/>
            <p:nvPr/>
          </p:nvSpPr>
          <p:spPr>
            <a:xfrm>
              <a:off x="508000" y="2479420"/>
              <a:ext cx="5588000" cy="409600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7294626" y="2057400"/>
              <a:ext cx="4464050" cy="4356100"/>
            </a:xfrm>
            <a:prstGeom prst="rect">
              <a:avLst/>
            </a:prstGeom>
            <a:blipFill>
              <a:blip r:embed="rId3" cstate="print"/>
              <a:stretch>
                <a:fillRect/>
              </a:stretch>
            </a:blipFill>
          </p:spPr>
          <p:txBody>
            <a:bodyPr wrap="square" lIns="0" tIns="0" rIns="0" bIns="0" rtlCol="0"/>
            <a:lstStyle/>
            <a:p>
              <a:endParaRPr/>
            </a:p>
          </p:txBody>
        </p:sp>
      </p:grpSp>
      <p:sp>
        <p:nvSpPr>
          <p:cNvPr id="6" name="object 6"/>
          <p:cNvSpPr txBox="1"/>
          <p:nvPr/>
        </p:nvSpPr>
        <p:spPr>
          <a:xfrm>
            <a:off x="1666494" y="1599056"/>
            <a:ext cx="6842125" cy="452120"/>
          </a:xfrm>
          <a:prstGeom prst="rect">
            <a:avLst/>
          </a:prstGeom>
        </p:spPr>
        <p:txBody>
          <a:bodyPr vert="horz" wrap="square" lIns="0" tIns="12065" rIns="0" bIns="0" rtlCol="0">
            <a:spAutoFit/>
          </a:bodyPr>
          <a:lstStyle/>
          <a:p>
            <a:pPr marL="12700">
              <a:lnSpc>
                <a:spcPct val="100000"/>
              </a:lnSpc>
              <a:spcBef>
                <a:spcPts val="95"/>
              </a:spcBef>
            </a:pPr>
            <a:r>
              <a:rPr sz="2800" b="1" dirty="0">
                <a:latin typeface="Caladea"/>
                <a:cs typeface="Caladea"/>
              </a:rPr>
              <a:t>Sensors </a:t>
            </a:r>
            <a:r>
              <a:rPr sz="2800" b="1" spc="-5" dirty="0">
                <a:latin typeface="Caladea"/>
                <a:cs typeface="Caladea"/>
              </a:rPr>
              <a:t>used </a:t>
            </a:r>
            <a:r>
              <a:rPr sz="2800" b="1" spc="-15" dirty="0">
                <a:latin typeface="Caladea"/>
                <a:cs typeface="Caladea"/>
              </a:rPr>
              <a:t>accelrometer </a:t>
            </a:r>
            <a:r>
              <a:rPr sz="2800" b="1" spc="-10" dirty="0">
                <a:latin typeface="Caladea"/>
                <a:cs typeface="Caladea"/>
              </a:rPr>
              <a:t>and</a:t>
            </a:r>
            <a:r>
              <a:rPr sz="2800" b="1" spc="40" dirty="0">
                <a:latin typeface="Caladea"/>
                <a:cs typeface="Caladea"/>
              </a:rPr>
              <a:t> </a:t>
            </a:r>
            <a:r>
              <a:rPr sz="2800" b="1" spc="-15" dirty="0">
                <a:latin typeface="Caladea"/>
                <a:cs typeface="Caladea"/>
              </a:rPr>
              <a:t>gyroscope</a:t>
            </a:r>
            <a:endParaRPr sz="2800">
              <a:latin typeface="Caladea"/>
              <a:cs typeface="Calade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4417061"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a:t>
            </a:r>
            <a:r>
              <a:rPr spc="-45" dirty="0">
                <a:latin typeface="Carlito"/>
                <a:cs typeface="Carlito"/>
              </a:rPr>
              <a:t> </a:t>
            </a:r>
            <a:r>
              <a:rPr spc="-15" dirty="0">
                <a:latin typeface="Carlito"/>
                <a:cs typeface="Carlito"/>
              </a:rPr>
              <a:t>Level-4</a:t>
            </a:r>
          </a:p>
        </p:txBody>
      </p:sp>
      <p:sp>
        <p:nvSpPr>
          <p:cNvPr id="3" name="object 3"/>
          <p:cNvSpPr txBox="1"/>
          <p:nvPr/>
        </p:nvSpPr>
        <p:spPr>
          <a:xfrm>
            <a:off x="916939" y="1756917"/>
            <a:ext cx="4137025" cy="3899535"/>
          </a:xfrm>
          <a:prstGeom prst="rect">
            <a:avLst/>
          </a:prstGeom>
        </p:spPr>
        <p:txBody>
          <a:bodyPr vert="horz" wrap="square" lIns="0" tIns="112395" rIns="0" bIns="0" rtlCol="0">
            <a:spAutoFit/>
          </a:bodyPr>
          <a:lstStyle/>
          <a:p>
            <a:pPr marL="241300" marR="5080" indent="-228600">
              <a:lnSpc>
                <a:spcPct val="70000"/>
              </a:lnSpc>
              <a:spcBef>
                <a:spcPts val="885"/>
              </a:spcBef>
              <a:buFont typeface="Arial"/>
              <a:buChar char="•"/>
              <a:tabLst>
                <a:tab pos="240665" algn="l"/>
                <a:tab pos="241300" algn="l"/>
              </a:tabLst>
            </a:pPr>
            <a:r>
              <a:rPr sz="2200" spc="-5" dirty="0">
                <a:latin typeface="Carlito"/>
                <a:cs typeface="Carlito"/>
              </a:rPr>
              <a:t>A </a:t>
            </a:r>
            <a:r>
              <a:rPr sz="2200" spc="-10" dirty="0">
                <a:latin typeface="Carlito"/>
                <a:cs typeface="Carlito"/>
              </a:rPr>
              <a:t>level-4 </a:t>
            </a:r>
            <a:r>
              <a:rPr sz="2200" spc="-5" dirty="0">
                <a:latin typeface="Carlito"/>
                <a:cs typeface="Carlito"/>
              </a:rPr>
              <a:t>IoT </a:t>
            </a:r>
            <a:r>
              <a:rPr sz="2200" spc="-25" dirty="0">
                <a:latin typeface="Carlito"/>
                <a:cs typeface="Carlito"/>
              </a:rPr>
              <a:t>system </a:t>
            </a:r>
            <a:r>
              <a:rPr sz="2200" spc="-10" dirty="0">
                <a:latin typeface="Carlito"/>
                <a:cs typeface="Carlito"/>
              </a:rPr>
              <a:t>has </a:t>
            </a:r>
            <a:r>
              <a:rPr sz="2200" spc="-5" dirty="0">
                <a:latin typeface="Carlito"/>
                <a:cs typeface="Carlito"/>
              </a:rPr>
              <a:t>multiple  </a:t>
            </a:r>
            <a:r>
              <a:rPr sz="2200" spc="-10" dirty="0">
                <a:latin typeface="Carlito"/>
                <a:cs typeface="Carlito"/>
              </a:rPr>
              <a:t>nodes that </a:t>
            </a:r>
            <a:r>
              <a:rPr sz="2200" spc="-15" dirty="0">
                <a:latin typeface="Carlito"/>
                <a:cs typeface="Carlito"/>
              </a:rPr>
              <a:t>perform </a:t>
            </a:r>
            <a:r>
              <a:rPr sz="2200" spc="-10" dirty="0">
                <a:latin typeface="Carlito"/>
                <a:cs typeface="Carlito"/>
              </a:rPr>
              <a:t>local </a:t>
            </a:r>
            <a:r>
              <a:rPr sz="2200" spc="-5" dirty="0">
                <a:latin typeface="Carlito"/>
                <a:cs typeface="Carlito"/>
              </a:rPr>
              <a:t>analysis.  </a:t>
            </a:r>
            <a:r>
              <a:rPr sz="2200" spc="-20" dirty="0">
                <a:latin typeface="Carlito"/>
                <a:cs typeface="Carlito"/>
              </a:rPr>
              <a:t>Data </a:t>
            </a:r>
            <a:r>
              <a:rPr sz="2200" spc="-5" dirty="0">
                <a:latin typeface="Carlito"/>
                <a:cs typeface="Carlito"/>
              </a:rPr>
              <a:t>is </a:t>
            </a:r>
            <a:r>
              <a:rPr sz="2200" spc="-15" dirty="0">
                <a:latin typeface="Carlito"/>
                <a:cs typeface="Carlito"/>
              </a:rPr>
              <a:t>stored </a:t>
            </a:r>
            <a:r>
              <a:rPr sz="2200" spc="-5" dirty="0">
                <a:latin typeface="Carlito"/>
                <a:cs typeface="Carlito"/>
              </a:rPr>
              <a:t>in the cloud and the  </a:t>
            </a:r>
            <a:r>
              <a:rPr sz="2200" spc="-10" dirty="0">
                <a:latin typeface="Carlito"/>
                <a:cs typeface="Carlito"/>
              </a:rPr>
              <a:t>application </a:t>
            </a:r>
            <a:r>
              <a:rPr sz="2200" spc="-5" dirty="0">
                <a:latin typeface="Carlito"/>
                <a:cs typeface="Carlito"/>
              </a:rPr>
              <a:t>is</a:t>
            </a:r>
            <a:r>
              <a:rPr sz="2200" spc="-10" dirty="0">
                <a:latin typeface="Carlito"/>
                <a:cs typeface="Carlito"/>
              </a:rPr>
              <a:t> </a:t>
            </a:r>
            <a:r>
              <a:rPr sz="2200" spc="-5" dirty="0">
                <a:latin typeface="Carlito"/>
                <a:cs typeface="Carlito"/>
              </a:rPr>
              <a:t>cloud-based.</a:t>
            </a:r>
            <a:endParaRPr sz="2200">
              <a:latin typeface="Carlito"/>
              <a:cs typeface="Carlito"/>
            </a:endParaRPr>
          </a:p>
          <a:p>
            <a:pPr marL="241300" marR="62230" indent="-228600">
              <a:lnSpc>
                <a:spcPct val="70000"/>
              </a:lnSpc>
              <a:spcBef>
                <a:spcPts val="1000"/>
              </a:spcBef>
              <a:buFont typeface="Arial"/>
              <a:buChar char="•"/>
              <a:tabLst>
                <a:tab pos="240665" algn="l"/>
                <a:tab pos="241300" algn="l"/>
              </a:tabLst>
            </a:pPr>
            <a:r>
              <a:rPr sz="2200" spc="-10" dirty="0">
                <a:latin typeface="Carlito"/>
                <a:cs typeface="Carlito"/>
              </a:rPr>
              <a:t>Level-4 </a:t>
            </a:r>
            <a:r>
              <a:rPr sz="2200" spc="-15" dirty="0">
                <a:latin typeface="Carlito"/>
                <a:cs typeface="Carlito"/>
              </a:rPr>
              <a:t>contains </a:t>
            </a:r>
            <a:r>
              <a:rPr sz="2200" spc="-10" dirty="0">
                <a:latin typeface="Carlito"/>
                <a:cs typeface="Carlito"/>
              </a:rPr>
              <a:t>local </a:t>
            </a:r>
            <a:r>
              <a:rPr sz="2200" spc="-5" dirty="0">
                <a:latin typeface="Carlito"/>
                <a:cs typeface="Carlito"/>
              </a:rPr>
              <a:t>and cloud-  based observer </a:t>
            </a:r>
            <a:r>
              <a:rPr sz="2200" spc="-10" dirty="0">
                <a:latin typeface="Carlito"/>
                <a:cs typeface="Carlito"/>
              </a:rPr>
              <a:t>nodes </a:t>
            </a:r>
            <a:r>
              <a:rPr sz="2200" spc="-5" dirty="0">
                <a:latin typeface="Carlito"/>
                <a:cs typeface="Carlito"/>
              </a:rPr>
              <a:t>which </a:t>
            </a:r>
            <a:r>
              <a:rPr sz="2200" spc="-15" dirty="0">
                <a:latin typeface="Carlito"/>
                <a:cs typeface="Carlito"/>
              </a:rPr>
              <a:t>can  </a:t>
            </a:r>
            <a:r>
              <a:rPr sz="2200" spc="-10" dirty="0">
                <a:latin typeface="Carlito"/>
                <a:cs typeface="Carlito"/>
              </a:rPr>
              <a:t>subscribe </a:t>
            </a:r>
            <a:r>
              <a:rPr sz="2200" spc="-20" dirty="0">
                <a:latin typeface="Carlito"/>
                <a:cs typeface="Carlito"/>
              </a:rPr>
              <a:t>to </a:t>
            </a:r>
            <a:r>
              <a:rPr sz="2200" spc="-5" dirty="0">
                <a:latin typeface="Carlito"/>
                <a:cs typeface="Carlito"/>
              </a:rPr>
              <a:t>and </a:t>
            </a:r>
            <a:r>
              <a:rPr sz="2200" spc="-15" dirty="0">
                <a:latin typeface="Carlito"/>
                <a:cs typeface="Carlito"/>
              </a:rPr>
              <a:t>receive  </a:t>
            </a:r>
            <a:r>
              <a:rPr sz="2200" spc="-10" dirty="0">
                <a:latin typeface="Carlito"/>
                <a:cs typeface="Carlito"/>
              </a:rPr>
              <a:t>information collected </a:t>
            </a:r>
            <a:r>
              <a:rPr sz="2200" spc="-5" dirty="0">
                <a:latin typeface="Carlito"/>
                <a:cs typeface="Carlito"/>
              </a:rPr>
              <a:t>in </a:t>
            </a:r>
            <a:r>
              <a:rPr sz="2200" spc="-10" dirty="0">
                <a:latin typeface="Carlito"/>
                <a:cs typeface="Carlito"/>
              </a:rPr>
              <a:t>the </a:t>
            </a:r>
            <a:r>
              <a:rPr sz="2200" spc="-5" dirty="0">
                <a:latin typeface="Carlito"/>
                <a:cs typeface="Carlito"/>
              </a:rPr>
              <a:t>cloud  </a:t>
            </a:r>
            <a:r>
              <a:rPr sz="2200" spc="-15" dirty="0">
                <a:latin typeface="Carlito"/>
                <a:cs typeface="Carlito"/>
              </a:rPr>
              <a:t>from </a:t>
            </a:r>
            <a:r>
              <a:rPr sz="2200" spc="-5" dirty="0">
                <a:latin typeface="Carlito"/>
                <a:cs typeface="Carlito"/>
              </a:rPr>
              <a:t>IoT</a:t>
            </a:r>
            <a:r>
              <a:rPr sz="2200" spc="25" dirty="0">
                <a:latin typeface="Carlito"/>
                <a:cs typeface="Carlito"/>
              </a:rPr>
              <a:t> </a:t>
            </a:r>
            <a:r>
              <a:rPr sz="2200" spc="-5" dirty="0">
                <a:latin typeface="Carlito"/>
                <a:cs typeface="Carlito"/>
              </a:rPr>
              <a:t>devices.</a:t>
            </a:r>
            <a:endParaRPr sz="2200">
              <a:latin typeface="Carlito"/>
              <a:cs typeface="Carlito"/>
            </a:endParaRPr>
          </a:p>
          <a:p>
            <a:pPr marL="241300" marR="23495" indent="-228600">
              <a:lnSpc>
                <a:spcPct val="70000"/>
              </a:lnSpc>
              <a:spcBef>
                <a:spcPts val="1000"/>
              </a:spcBef>
              <a:buFont typeface="Arial"/>
              <a:buChar char="•"/>
              <a:tabLst>
                <a:tab pos="240665" algn="l"/>
                <a:tab pos="241300" algn="l"/>
              </a:tabLst>
            </a:pPr>
            <a:r>
              <a:rPr sz="2200" spc="-10" dirty="0">
                <a:latin typeface="Carlito"/>
                <a:cs typeface="Carlito"/>
              </a:rPr>
              <a:t>Level-4 </a:t>
            </a:r>
            <a:r>
              <a:rPr sz="2200" spc="-5" dirty="0">
                <a:latin typeface="Carlito"/>
                <a:cs typeface="Carlito"/>
              </a:rPr>
              <a:t>IoT </a:t>
            </a:r>
            <a:r>
              <a:rPr sz="2200" spc="-20" dirty="0">
                <a:latin typeface="Carlito"/>
                <a:cs typeface="Carlito"/>
              </a:rPr>
              <a:t>systems </a:t>
            </a:r>
            <a:r>
              <a:rPr sz="2200" spc="-10" dirty="0">
                <a:latin typeface="Carlito"/>
                <a:cs typeface="Carlito"/>
              </a:rPr>
              <a:t>are suitable  </a:t>
            </a:r>
            <a:r>
              <a:rPr sz="2200" spc="-20" dirty="0">
                <a:latin typeface="Carlito"/>
                <a:cs typeface="Carlito"/>
              </a:rPr>
              <a:t>for </a:t>
            </a:r>
            <a:r>
              <a:rPr sz="2200" spc="-5" dirty="0">
                <a:latin typeface="Carlito"/>
                <a:cs typeface="Carlito"/>
              </a:rPr>
              <a:t>solutions </a:t>
            </a:r>
            <a:r>
              <a:rPr sz="2200" spc="-10" dirty="0">
                <a:latin typeface="Carlito"/>
                <a:cs typeface="Carlito"/>
              </a:rPr>
              <a:t>where </a:t>
            </a:r>
            <a:r>
              <a:rPr sz="2200" spc="-5" dirty="0">
                <a:latin typeface="Carlito"/>
                <a:cs typeface="Carlito"/>
              </a:rPr>
              <a:t>multiple  </a:t>
            </a:r>
            <a:r>
              <a:rPr sz="2200" spc="-10" dirty="0">
                <a:latin typeface="Carlito"/>
                <a:cs typeface="Carlito"/>
              </a:rPr>
              <a:t>nodes are required, </a:t>
            </a:r>
            <a:r>
              <a:rPr sz="2200" spc="-5" dirty="0">
                <a:latin typeface="Carlito"/>
                <a:cs typeface="Carlito"/>
              </a:rPr>
              <a:t>the </a:t>
            </a:r>
            <a:r>
              <a:rPr sz="2200" spc="-20" dirty="0">
                <a:latin typeface="Carlito"/>
                <a:cs typeface="Carlito"/>
              </a:rPr>
              <a:t>data  </a:t>
            </a:r>
            <a:r>
              <a:rPr sz="2200" spc="-15" dirty="0">
                <a:latin typeface="Carlito"/>
                <a:cs typeface="Carlito"/>
              </a:rPr>
              <a:t>involved </a:t>
            </a:r>
            <a:r>
              <a:rPr sz="2200" spc="-5" dirty="0">
                <a:latin typeface="Carlito"/>
                <a:cs typeface="Carlito"/>
              </a:rPr>
              <a:t>is big and </a:t>
            </a:r>
            <a:r>
              <a:rPr sz="2200" spc="-10" dirty="0">
                <a:latin typeface="Carlito"/>
                <a:cs typeface="Carlito"/>
              </a:rPr>
              <a:t>the analysis  requirements are computationally  intensive.</a:t>
            </a:r>
            <a:endParaRPr sz="2200">
              <a:latin typeface="Carlito"/>
              <a:cs typeface="Carlito"/>
            </a:endParaRPr>
          </a:p>
        </p:txBody>
      </p:sp>
      <p:grpSp>
        <p:nvGrpSpPr>
          <p:cNvPr id="4" name="object 4"/>
          <p:cNvGrpSpPr/>
          <p:nvPr/>
        </p:nvGrpSpPr>
        <p:grpSpPr>
          <a:xfrm>
            <a:off x="0" y="0"/>
            <a:ext cx="11271250" cy="6858000"/>
            <a:chOff x="0" y="0"/>
            <a:chExt cx="11271250" cy="6858000"/>
          </a:xfrm>
        </p:grpSpPr>
        <p:sp>
          <p:nvSpPr>
            <p:cNvPr id="5" name="object 5"/>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6" name="object 6"/>
            <p:cNvSpPr/>
            <p:nvPr/>
          </p:nvSpPr>
          <p:spPr>
            <a:xfrm>
              <a:off x="6289675" y="1806575"/>
              <a:ext cx="4981575" cy="4457700"/>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338455"/>
            <a:ext cx="9246870" cy="696595"/>
          </a:xfrm>
          <a:prstGeom prst="rect">
            <a:avLst/>
          </a:prstGeom>
        </p:spPr>
        <p:txBody>
          <a:bodyPr vert="horz" wrap="square" lIns="0" tIns="12700" rIns="0" bIns="0" rtlCol="0">
            <a:spAutoFit/>
          </a:bodyPr>
          <a:lstStyle/>
          <a:p>
            <a:pPr marL="12700">
              <a:lnSpc>
                <a:spcPct val="100000"/>
              </a:lnSpc>
              <a:spcBef>
                <a:spcPts val="100"/>
              </a:spcBef>
            </a:pPr>
            <a:r>
              <a:rPr sz="4400" spc="-220" dirty="0">
                <a:latin typeface="Trebuchet MS"/>
                <a:cs typeface="Trebuchet MS"/>
              </a:rPr>
              <a:t>IoT </a:t>
            </a:r>
            <a:r>
              <a:rPr sz="4400" spc="575" dirty="0">
                <a:latin typeface="Trebuchet MS"/>
                <a:cs typeface="Trebuchet MS"/>
              </a:rPr>
              <a:t>–</a:t>
            </a:r>
            <a:r>
              <a:rPr sz="4400" spc="-960" dirty="0">
                <a:latin typeface="Trebuchet MS"/>
                <a:cs typeface="Trebuchet MS"/>
              </a:rPr>
              <a:t> </a:t>
            </a:r>
            <a:r>
              <a:rPr sz="4400" spc="-295" dirty="0">
                <a:latin typeface="Trebuchet MS"/>
                <a:cs typeface="Trebuchet MS"/>
              </a:rPr>
              <a:t>Level </a:t>
            </a:r>
            <a:r>
              <a:rPr sz="4400" spc="-80" dirty="0">
                <a:latin typeface="Trebuchet MS"/>
                <a:cs typeface="Trebuchet MS"/>
              </a:rPr>
              <a:t>3 </a:t>
            </a:r>
            <a:r>
              <a:rPr sz="4400" spc="-260" dirty="0">
                <a:latin typeface="Trebuchet MS"/>
                <a:cs typeface="Trebuchet MS"/>
              </a:rPr>
              <a:t>Example </a:t>
            </a:r>
            <a:r>
              <a:rPr sz="4400" spc="-155" dirty="0">
                <a:latin typeface="Trebuchet MS"/>
                <a:cs typeface="Trebuchet MS"/>
              </a:rPr>
              <a:t>…Noise </a:t>
            </a:r>
            <a:r>
              <a:rPr sz="4400" spc="-105" dirty="0">
                <a:latin typeface="Trebuchet MS"/>
                <a:cs typeface="Trebuchet MS"/>
              </a:rPr>
              <a:t>Monitoring</a:t>
            </a:r>
            <a:endParaRPr sz="4400">
              <a:latin typeface="Trebuchet MS"/>
              <a:cs typeface="Trebuchet MS"/>
            </a:endParaRPr>
          </a:p>
        </p:txBody>
      </p:sp>
      <p:sp>
        <p:nvSpPr>
          <p:cNvPr id="3" name="object 3"/>
          <p:cNvSpPr/>
          <p:nvPr/>
        </p:nvSpPr>
        <p:spPr>
          <a:xfrm>
            <a:off x="1608045" y="1419225"/>
            <a:ext cx="9221365" cy="484187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12140" y="1450974"/>
            <a:ext cx="387985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ladea"/>
                <a:cs typeface="Caladea"/>
              </a:rPr>
              <a:t>Sound </a:t>
            </a:r>
            <a:r>
              <a:rPr sz="2800" b="1" dirty="0">
                <a:latin typeface="Caladea"/>
                <a:cs typeface="Caladea"/>
              </a:rPr>
              <a:t>Sensors </a:t>
            </a:r>
            <a:r>
              <a:rPr sz="2800" b="1" spc="-15" dirty="0">
                <a:latin typeface="Caladea"/>
                <a:cs typeface="Caladea"/>
              </a:rPr>
              <a:t>are</a:t>
            </a:r>
            <a:r>
              <a:rPr sz="2800" b="1" spc="-60" dirty="0">
                <a:latin typeface="Caladea"/>
                <a:cs typeface="Caladea"/>
              </a:rPr>
              <a:t> </a:t>
            </a:r>
            <a:r>
              <a:rPr sz="2800" b="1" spc="-10" dirty="0">
                <a:latin typeface="Caladea"/>
                <a:cs typeface="Caladea"/>
              </a:rPr>
              <a:t>used</a:t>
            </a:r>
            <a:endParaRPr sz="2800">
              <a:latin typeface="Caladea"/>
              <a:cs typeface="Calad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3655061"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a:t>
            </a:r>
            <a:r>
              <a:rPr spc="-45" dirty="0">
                <a:latin typeface="Carlito"/>
                <a:cs typeface="Carlito"/>
              </a:rPr>
              <a:t> </a:t>
            </a:r>
            <a:r>
              <a:rPr spc="-15" dirty="0">
                <a:latin typeface="Carlito"/>
                <a:cs typeface="Carlito"/>
              </a:rPr>
              <a:t>Level-5</a:t>
            </a:r>
          </a:p>
        </p:txBody>
      </p:sp>
      <p:sp>
        <p:nvSpPr>
          <p:cNvPr id="3" name="object 3"/>
          <p:cNvSpPr txBox="1"/>
          <p:nvPr/>
        </p:nvSpPr>
        <p:spPr>
          <a:xfrm>
            <a:off x="916939" y="1764538"/>
            <a:ext cx="4079875" cy="3826510"/>
          </a:xfrm>
          <a:prstGeom prst="rect">
            <a:avLst/>
          </a:prstGeom>
        </p:spPr>
        <p:txBody>
          <a:bodyPr vert="horz" wrap="square" lIns="0" tIns="104775" rIns="0" bIns="0" rtlCol="0">
            <a:spAutoFit/>
          </a:bodyPr>
          <a:lstStyle/>
          <a:p>
            <a:pPr marL="241300" marR="5080" indent="-228600" algn="just">
              <a:lnSpc>
                <a:spcPct val="70000"/>
              </a:lnSpc>
              <a:spcBef>
                <a:spcPts val="825"/>
              </a:spcBef>
              <a:buFont typeface="Arial"/>
              <a:buChar char="•"/>
              <a:tabLst>
                <a:tab pos="241300" algn="l"/>
              </a:tabLst>
            </a:pPr>
            <a:r>
              <a:rPr sz="2000" dirty="0">
                <a:latin typeface="Carlito"/>
                <a:cs typeface="Carlito"/>
              </a:rPr>
              <a:t>A </a:t>
            </a:r>
            <a:r>
              <a:rPr sz="2000" spc="-10" dirty="0">
                <a:latin typeface="Carlito"/>
                <a:cs typeface="Carlito"/>
              </a:rPr>
              <a:t>level-5 </a:t>
            </a:r>
            <a:r>
              <a:rPr sz="2000" spc="-5" dirty="0">
                <a:latin typeface="Carlito"/>
                <a:cs typeface="Carlito"/>
              </a:rPr>
              <a:t>IoT </a:t>
            </a:r>
            <a:r>
              <a:rPr sz="2000" spc="-20" dirty="0">
                <a:latin typeface="Carlito"/>
                <a:cs typeface="Carlito"/>
              </a:rPr>
              <a:t>system </a:t>
            </a:r>
            <a:r>
              <a:rPr sz="2000" spc="-5" dirty="0">
                <a:latin typeface="Carlito"/>
                <a:cs typeface="Carlito"/>
              </a:rPr>
              <a:t>has multiple </a:t>
            </a:r>
            <a:r>
              <a:rPr sz="2000" dirty="0">
                <a:latin typeface="Carlito"/>
                <a:cs typeface="Carlito"/>
              </a:rPr>
              <a:t>end  nodes and </a:t>
            </a:r>
            <a:r>
              <a:rPr sz="2000" spc="-5" dirty="0">
                <a:latin typeface="Carlito"/>
                <a:cs typeface="Carlito"/>
              </a:rPr>
              <a:t>one </a:t>
            </a:r>
            <a:r>
              <a:rPr sz="2000" spc="-10" dirty="0">
                <a:latin typeface="Carlito"/>
                <a:cs typeface="Carlito"/>
              </a:rPr>
              <a:t>coordinator</a:t>
            </a:r>
            <a:r>
              <a:rPr sz="2000" spc="-75" dirty="0">
                <a:latin typeface="Carlito"/>
                <a:cs typeface="Carlito"/>
              </a:rPr>
              <a:t> </a:t>
            </a:r>
            <a:r>
              <a:rPr sz="2000" dirty="0">
                <a:latin typeface="Carlito"/>
                <a:cs typeface="Carlito"/>
              </a:rPr>
              <a:t>node.</a:t>
            </a:r>
            <a:endParaRPr sz="2000">
              <a:latin typeface="Carlito"/>
              <a:cs typeface="Carlito"/>
            </a:endParaRPr>
          </a:p>
          <a:p>
            <a:pPr marL="241300" indent="-228600" algn="just">
              <a:lnSpc>
                <a:spcPts val="2039"/>
              </a:lnSpc>
              <a:spcBef>
                <a:spcPts val="275"/>
              </a:spcBef>
              <a:buFont typeface="Arial"/>
              <a:buChar char="•"/>
              <a:tabLst>
                <a:tab pos="241300" algn="l"/>
              </a:tabLst>
            </a:pPr>
            <a:r>
              <a:rPr sz="2000" spc="-5" dirty="0">
                <a:latin typeface="Carlito"/>
                <a:cs typeface="Carlito"/>
              </a:rPr>
              <a:t>The </a:t>
            </a:r>
            <a:r>
              <a:rPr sz="2000" dirty="0">
                <a:latin typeface="Carlito"/>
                <a:cs typeface="Carlito"/>
              </a:rPr>
              <a:t>end nodes </a:t>
            </a:r>
            <a:r>
              <a:rPr sz="2000" spc="-10" dirty="0">
                <a:latin typeface="Carlito"/>
                <a:cs typeface="Carlito"/>
              </a:rPr>
              <a:t>perform</a:t>
            </a:r>
            <a:r>
              <a:rPr sz="2000" spc="-55" dirty="0">
                <a:latin typeface="Carlito"/>
                <a:cs typeface="Carlito"/>
              </a:rPr>
              <a:t> </a:t>
            </a:r>
            <a:r>
              <a:rPr sz="2000" spc="-5" dirty="0">
                <a:latin typeface="Carlito"/>
                <a:cs typeface="Carlito"/>
              </a:rPr>
              <a:t>sensing</a:t>
            </a:r>
            <a:endParaRPr sz="2000">
              <a:latin typeface="Carlito"/>
              <a:cs typeface="Carlito"/>
            </a:endParaRPr>
          </a:p>
          <a:p>
            <a:pPr marL="241300" algn="just">
              <a:lnSpc>
                <a:spcPts val="2039"/>
              </a:lnSpc>
            </a:pPr>
            <a:r>
              <a:rPr sz="2000" spc="-5" dirty="0">
                <a:latin typeface="Carlito"/>
                <a:cs typeface="Carlito"/>
              </a:rPr>
              <a:t>and/or</a:t>
            </a:r>
            <a:r>
              <a:rPr sz="2000" spc="-35" dirty="0">
                <a:latin typeface="Carlito"/>
                <a:cs typeface="Carlito"/>
              </a:rPr>
              <a:t> </a:t>
            </a:r>
            <a:r>
              <a:rPr sz="2000" spc="-5" dirty="0">
                <a:latin typeface="Carlito"/>
                <a:cs typeface="Carlito"/>
              </a:rPr>
              <a:t>actuation.</a:t>
            </a:r>
            <a:endParaRPr sz="2000">
              <a:latin typeface="Carlito"/>
              <a:cs typeface="Carlito"/>
            </a:endParaRPr>
          </a:p>
          <a:p>
            <a:pPr marL="241300" marR="219710" indent="-228600" algn="just">
              <a:lnSpc>
                <a:spcPct val="70000"/>
              </a:lnSpc>
              <a:spcBef>
                <a:spcPts val="1010"/>
              </a:spcBef>
              <a:buFont typeface="Arial"/>
              <a:buChar char="•"/>
              <a:tabLst>
                <a:tab pos="241300" algn="l"/>
              </a:tabLst>
            </a:pPr>
            <a:r>
              <a:rPr sz="2000" spc="-5" dirty="0">
                <a:latin typeface="Carlito"/>
                <a:cs typeface="Carlito"/>
              </a:rPr>
              <a:t>The </a:t>
            </a:r>
            <a:r>
              <a:rPr sz="2000" spc="-10" dirty="0">
                <a:latin typeface="Carlito"/>
                <a:cs typeface="Carlito"/>
              </a:rPr>
              <a:t>coordinator </a:t>
            </a:r>
            <a:r>
              <a:rPr sz="2000" dirty="0">
                <a:latin typeface="Carlito"/>
                <a:cs typeface="Carlito"/>
              </a:rPr>
              <a:t>node </a:t>
            </a:r>
            <a:r>
              <a:rPr sz="2000" spc="-5" dirty="0">
                <a:latin typeface="Carlito"/>
                <a:cs typeface="Carlito"/>
              </a:rPr>
              <a:t>collects </a:t>
            </a:r>
            <a:r>
              <a:rPr sz="2000" spc="-15" dirty="0">
                <a:latin typeface="Carlito"/>
                <a:cs typeface="Carlito"/>
              </a:rPr>
              <a:t>data  from </a:t>
            </a:r>
            <a:r>
              <a:rPr sz="2000" dirty="0">
                <a:latin typeface="Carlito"/>
                <a:cs typeface="Carlito"/>
              </a:rPr>
              <a:t>the end nodes and </a:t>
            </a:r>
            <a:r>
              <a:rPr sz="2000" spc="-5" dirty="0">
                <a:latin typeface="Carlito"/>
                <a:cs typeface="Carlito"/>
              </a:rPr>
              <a:t>sends </a:t>
            </a:r>
            <a:r>
              <a:rPr sz="2000" dirty="0">
                <a:latin typeface="Carlito"/>
                <a:cs typeface="Carlito"/>
              </a:rPr>
              <a:t>it </a:t>
            </a:r>
            <a:r>
              <a:rPr sz="2000" spc="-15" dirty="0">
                <a:latin typeface="Carlito"/>
                <a:cs typeface="Carlito"/>
              </a:rPr>
              <a:t>to  </a:t>
            </a:r>
            <a:r>
              <a:rPr sz="2000" dirty="0">
                <a:latin typeface="Carlito"/>
                <a:cs typeface="Carlito"/>
              </a:rPr>
              <a:t>the</a:t>
            </a:r>
            <a:r>
              <a:rPr sz="2000" spc="-5" dirty="0">
                <a:latin typeface="Carlito"/>
                <a:cs typeface="Carlito"/>
              </a:rPr>
              <a:t> </a:t>
            </a:r>
            <a:r>
              <a:rPr sz="2000" dirty="0">
                <a:latin typeface="Carlito"/>
                <a:cs typeface="Carlito"/>
              </a:rPr>
              <a:t>cloud.</a:t>
            </a:r>
            <a:endParaRPr sz="2000">
              <a:latin typeface="Carlito"/>
              <a:cs typeface="Carlito"/>
            </a:endParaRPr>
          </a:p>
          <a:p>
            <a:pPr marL="241300" marR="293370" indent="-228600" algn="just">
              <a:lnSpc>
                <a:spcPct val="70000"/>
              </a:lnSpc>
              <a:spcBef>
                <a:spcPts val="994"/>
              </a:spcBef>
              <a:buFont typeface="Arial"/>
              <a:buChar char="•"/>
              <a:tabLst>
                <a:tab pos="241300" algn="l"/>
              </a:tabLst>
            </a:pPr>
            <a:r>
              <a:rPr sz="2000" spc="-15" dirty="0">
                <a:latin typeface="Carlito"/>
                <a:cs typeface="Carlito"/>
              </a:rPr>
              <a:t>Data </a:t>
            </a:r>
            <a:r>
              <a:rPr sz="2000" dirty="0">
                <a:latin typeface="Carlito"/>
                <a:cs typeface="Carlito"/>
              </a:rPr>
              <a:t>is </a:t>
            </a:r>
            <a:r>
              <a:rPr sz="2000" spc="-15" dirty="0">
                <a:latin typeface="Carlito"/>
                <a:cs typeface="Carlito"/>
              </a:rPr>
              <a:t>stored </a:t>
            </a:r>
            <a:r>
              <a:rPr sz="2000" dirty="0">
                <a:latin typeface="Carlito"/>
                <a:cs typeface="Carlito"/>
              </a:rPr>
              <a:t>and </a:t>
            </a:r>
            <a:r>
              <a:rPr sz="2000" spc="-10" dirty="0">
                <a:latin typeface="Carlito"/>
                <a:cs typeface="Carlito"/>
              </a:rPr>
              <a:t>analyzed </a:t>
            </a:r>
            <a:r>
              <a:rPr sz="2000" dirty="0">
                <a:latin typeface="Carlito"/>
                <a:cs typeface="Carlito"/>
              </a:rPr>
              <a:t>in the  cloud and the </a:t>
            </a:r>
            <a:r>
              <a:rPr sz="2000" spc="-5" dirty="0">
                <a:latin typeface="Carlito"/>
                <a:cs typeface="Carlito"/>
              </a:rPr>
              <a:t>application </a:t>
            </a:r>
            <a:r>
              <a:rPr sz="2000" dirty="0">
                <a:latin typeface="Carlito"/>
                <a:cs typeface="Carlito"/>
              </a:rPr>
              <a:t>is</a:t>
            </a:r>
            <a:r>
              <a:rPr sz="2000" spc="-55" dirty="0">
                <a:latin typeface="Carlito"/>
                <a:cs typeface="Carlito"/>
              </a:rPr>
              <a:t> </a:t>
            </a:r>
            <a:r>
              <a:rPr sz="2000" dirty="0">
                <a:latin typeface="Carlito"/>
                <a:cs typeface="Carlito"/>
              </a:rPr>
              <a:t>cloud-  </a:t>
            </a:r>
            <a:r>
              <a:rPr sz="2000" spc="-5" dirty="0">
                <a:latin typeface="Carlito"/>
                <a:cs typeface="Carlito"/>
              </a:rPr>
              <a:t>based.</a:t>
            </a:r>
            <a:endParaRPr sz="2000">
              <a:latin typeface="Carlito"/>
              <a:cs typeface="Carlito"/>
            </a:endParaRPr>
          </a:p>
          <a:p>
            <a:pPr marL="241300" marR="49530" indent="-228600">
              <a:lnSpc>
                <a:spcPct val="70000"/>
              </a:lnSpc>
              <a:spcBef>
                <a:spcPts val="1000"/>
              </a:spcBef>
              <a:buFont typeface="Arial"/>
              <a:buChar char="•"/>
              <a:tabLst>
                <a:tab pos="240665" algn="l"/>
                <a:tab pos="241300" algn="l"/>
              </a:tabLst>
            </a:pPr>
            <a:r>
              <a:rPr sz="2000" spc="-10" dirty="0">
                <a:latin typeface="Carlito"/>
                <a:cs typeface="Carlito"/>
              </a:rPr>
              <a:t>Level-5 </a:t>
            </a:r>
            <a:r>
              <a:rPr sz="2000" spc="-5" dirty="0">
                <a:latin typeface="Carlito"/>
                <a:cs typeface="Carlito"/>
              </a:rPr>
              <a:t>IoT </a:t>
            </a:r>
            <a:r>
              <a:rPr sz="2000" spc="-20" dirty="0">
                <a:latin typeface="Carlito"/>
                <a:cs typeface="Carlito"/>
              </a:rPr>
              <a:t>systems </a:t>
            </a:r>
            <a:r>
              <a:rPr sz="2000" spc="-10" dirty="0">
                <a:latin typeface="Carlito"/>
                <a:cs typeface="Carlito"/>
              </a:rPr>
              <a:t>are </a:t>
            </a:r>
            <a:r>
              <a:rPr sz="2000" spc="-5" dirty="0">
                <a:latin typeface="Carlito"/>
                <a:cs typeface="Carlito"/>
              </a:rPr>
              <a:t>suitable </a:t>
            </a:r>
            <a:r>
              <a:rPr sz="2000" spc="-20" dirty="0">
                <a:latin typeface="Carlito"/>
                <a:cs typeface="Carlito"/>
              </a:rPr>
              <a:t>for  </a:t>
            </a:r>
            <a:r>
              <a:rPr sz="2000" spc="-5" dirty="0">
                <a:latin typeface="Carlito"/>
                <a:cs typeface="Carlito"/>
              </a:rPr>
              <a:t>solutions </a:t>
            </a:r>
            <a:r>
              <a:rPr sz="2000" dirty="0">
                <a:latin typeface="Carlito"/>
                <a:cs typeface="Carlito"/>
              </a:rPr>
              <a:t>based </a:t>
            </a:r>
            <a:r>
              <a:rPr sz="2000" spc="-5" dirty="0">
                <a:latin typeface="Carlito"/>
                <a:cs typeface="Carlito"/>
              </a:rPr>
              <a:t>on wireless sensor  </a:t>
            </a:r>
            <a:r>
              <a:rPr sz="2000" spc="-10" dirty="0">
                <a:latin typeface="Carlito"/>
                <a:cs typeface="Carlito"/>
              </a:rPr>
              <a:t>networks, </a:t>
            </a:r>
            <a:r>
              <a:rPr sz="2000" dirty="0">
                <a:latin typeface="Carlito"/>
                <a:cs typeface="Carlito"/>
              </a:rPr>
              <a:t>in which the </a:t>
            </a:r>
            <a:r>
              <a:rPr sz="2000" spc="-15" dirty="0">
                <a:latin typeface="Carlito"/>
                <a:cs typeface="Carlito"/>
              </a:rPr>
              <a:t>data involved  </a:t>
            </a:r>
            <a:r>
              <a:rPr sz="2000" dirty="0">
                <a:latin typeface="Carlito"/>
                <a:cs typeface="Carlito"/>
              </a:rPr>
              <a:t>is </a:t>
            </a:r>
            <a:r>
              <a:rPr sz="2000" spc="-5" dirty="0">
                <a:latin typeface="Carlito"/>
                <a:cs typeface="Carlito"/>
              </a:rPr>
              <a:t>big </a:t>
            </a:r>
            <a:r>
              <a:rPr sz="2000" dirty="0">
                <a:latin typeface="Carlito"/>
                <a:cs typeface="Carlito"/>
              </a:rPr>
              <a:t>and the </a:t>
            </a:r>
            <a:r>
              <a:rPr sz="2000" spc="-5" dirty="0">
                <a:latin typeface="Carlito"/>
                <a:cs typeface="Carlito"/>
              </a:rPr>
              <a:t>analysis </a:t>
            </a:r>
            <a:r>
              <a:rPr sz="2000" spc="-10" dirty="0">
                <a:latin typeface="Carlito"/>
                <a:cs typeface="Carlito"/>
              </a:rPr>
              <a:t>requirements  are </a:t>
            </a:r>
            <a:r>
              <a:rPr sz="2000" spc="-5" dirty="0">
                <a:latin typeface="Carlito"/>
                <a:cs typeface="Carlito"/>
              </a:rPr>
              <a:t>computationally</a:t>
            </a:r>
            <a:r>
              <a:rPr sz="2000" dirty="0">
                <a:latin typeface="Carlito"/>
                <a:cs typeface="Carlito"/>
              </a:rPr>
              <a:t> </a:t>
            </a:r>
            <a:r>
              <a:rPr sz="2000" spc="-10" dirty="0">
                <a:latin typeface="Carlito"/>
                <a:cs typeface="Carlito"/>
              </a:rPr>
              <a:t>intensive.</a:t>
            </a:r>
            <a:endParaRPr sz="2000">
              <a:latin typeface="Carlito"/>
              <a:cs typeface="Carlito"/>
            </a:endParaRPr>
          </a:p>
        </p:txBody>
      </p:sp>
      <p:grpSp>
        <p:nvGrpSpPr>
          <p:cNvPr id="4" name="object 4"/>
          <p:cNvGrpSpPr/>
          <p:nvPr/>
        </p:nvGrpSpPr>
        <p:grpSpPr>
          <a:xfrm>
            <a:off x="0" y="0"/>
            <a:ext cx="11482705" cy="6858000"/>
            <a:chOff x="0" y="0"/>
            <a:chExt cx="11482705" cy="6858000"/>
          </a:xfrm>
        </p:grpSpPr>
        <p:sp>
          <p:nvSpPr>
            <p:cNvPr id="5" name="object 5"/>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6" name="object 6"/>
            <p:cNvSpPr/>
            <p:nvPr/>
          </p:nvSpPr>
          <p:spPr>
            <a:xfrm>
              <a:off x="5566531" y="1748882"/>
              <a:ext cx="5916090" cy="4679176"/>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IOT works?</a:t>
            </a:r>
            <a:br>
              <a:rPr lang="en-US" b="1" dirty="0" smtClean="0"/>
            </a:br>
            <a:endParaRPr lang="en-US" dirty="0"/>
          </a:p>
        </p:txBody>
      </p:sp>
      <p:pic>
        <p:nvPicPr>
          <p:cNvPr id="16386" name="Picture 2" descr="https://www.guru99.com/images/1/021519_0814_InternetofT2.png"/>
          <p:cNvPicPr>
            <a:picLocks noGrp="1" noChangeAspect="1" noChangeArrowheads="1"/>
          </p:cNvPicPr>
          <p:nvPr>
            <p:ph idx="1"/>
          </p:nvPr>
        </p:nvPicPr>
        <p:blipFill>
          <a:blip r:embed="rId2"/>
          <a:srcRect/>
          <a:stretch>
            <a:fillRect/>
          </a:stretch>
        </p:blipFill>
        <p:spPr bwMode="auto">
          <a:xfrm>
            <a:off x="2743200" y="1600200"/>
            <a:ext cx="6470385" cy="2355056"/>
          </a:xfrm>
          <a:prstGeom prst="rect">
            <a:avLst/>
          </a:prstGeom>
          <a:noFill/>
        </p:spPr>
      </p:pic>
      <p:sp>
        <p:nvSpPr>
          <p:cNvPr id="5" name="Rectangle 4"/>
          <p:cNvSpPr/>
          <p:nvPr/>
        </p:nvSpPr>
        <p:spPr>
          <a:xfrm>
            <a:off x="609600" y="4267200"/>
            <a:ext cx="11176000" cy="1384995"/>
          </a:xfrm>
          <a:prstGeom prst="rect">
            <a:avLst/>
          </a:prstGeom>
        </p:spPr>
        <p:txBody>
          <a:bodyPr wrap="square">
            <a:spAutoFit/>
          </a:bodyPr>
          <a:lstStyle/>
          <a:p>
            <a:r>
              <a:rPr lang="en-US" sz="2800" dirty="0" smtClean="0"/>
              <a:t>The entire IOT process starts with the devices themselves like </a:t>
            </a:r>
            <a:r>
              <a:rPr lang="en-US" sz="2800" dirty="0" err="1" smtClean="0"/>
              <a:t>smartphones</a:t>
            </a:r>
            <a:r>
              <a:rPr lang="en-US" sz="2800" dirty="0" smtClean="0"/>
              <a:t>, </a:t>
            </a:r>
            <a:r>
              <a:rPr lang="en-US" sz="2800" dirty="0" err="1" smtClean="0"/>
              <a:t>smartwatches</a:t>
            </a:r>
            <a:r>
              <a:rPr lang="en-US" sz="2800" dirty="0" smtClean="0"/>
              <a:t>, electronic appliances like TV, Washing Machine which helps you to communicate with the IOT platform.</a:t>
            </a:r>
            <a:endParaRPr lang="en-US" sz="28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10641"/>
            <a:ext cx="4340861" cy="696595"/>
          </a:xfrm>
          <a:prstGeom prst="rect">
            <a:avLst/>
          </a:prstGeom>
        </p:spPr>
        <p:txBody>
          <a:bodyPr vert="horz" wrap="square" lIns="0" tIns="12700" rIns="0" bIns="0" rtlCol="0">
            <a:spAutoFit/>
          </a:bodyPr>
          <a:lstStyle/>
          <a:p>
            <a:pPr marL="12700">
              <a:lnSpc>
                <a:spcPct val="100000"/>
              </a:lnSpc>
              <a:spcBef>
                <a:spcPts val="100"/>
              </a:spcBef>
            </a:pPr>
            <a:r>
              <a:rPr dirty="0">
                <a:latin typeface="Carlito"/>
                <a:cs typeface="Carlito"/>
              </a:rPr>
              <a:t>IoT</a:t>
            </a:r>
            <a:r>
              <a:rPr spc="-45" dirty="0">
                <a:latin typeface="Carlito"/>
                <a:cs typeface="Carlito"/>
              </a:rPr>
              <a:t> </a:t>
            </a:r>
            <a:r>
              <a:rPr spc="-15" dirty="0">
                <a:latin typeface="Carlito"/>
                <a:cs typeface="Carlito"/>
              </a:rPr>
              <a:t>Level-6</a:t>
            </a:r>
          </a:p>
        </p:txBody>
      </p:sp>
      <p:sp>
        <p:nvSpPr>
          <p:cNvPr id="3" name="object 3"/>
          <p:cNvSpPr txBox="1"/>
          <p:nvPr/>
        </p:nvSpPr>
        <p:spPr>
          <a:xfrm>
            <a:off x="916939" y="1756917"/>
            <a:ext cx="4139565" cy="4642938"/>
          </a:xfrm>
          <a:prstGeom prst="rect">
            <a:avLst/>
          </a:prstGeom>
        </p:spPr>
        <p:txBody>
          <a:bodyPr vert="horz" wrap="square" lIns="0" tIns="112395" rIns="0" bIns="0" rtlCol="0">
            <a:spAutoFit/>
          </a:bodyPr>
          <a:lstStyle/>
          <a:p>
            <a:pPr marL="241300" marR="77470" indent="-228600">
              <a:lnSpc>
                <a:spcPct val="70000"/>
              </a:lnSpc>
              <a:spcBef>
                <a:spcPts val="885"/>
              </a:spcBef>
              <a:buFont typeface="Arial"/>
              <a:buChar char="•"/>
              <a:tabLst>
                <a:tab pos="240665" algn="l"/>
                <a:tab pos="241300" algn="l"/>
              </a:tabLst>
            </a:pPr>
            <a:r>
              <a:rPr sz="2200" spc="-5" dirty="0">
                <a:latin typeface="Carlito"/>
                <a:cs typeface="Carlito"/>
              </a:rPr>
              <a:t>A </a:t>
            </a:r>
            <a:r>
              <a:rPr sz="2200" spc="-10" dirty="0">
                <a:latin typeface="Carlito"/>
                <a:cs typeface="Carlito"/>
              </a:rPr>
              <a:t>level-6 </a:t>
            </a:r>
            <a:r>
              <a:rPr sz="2200" spc="-5" dirty="0">
                <a:latin typeface="Carlito"/>
                <a:cs typeface="Carlito"/>
              </a:rPr>
              <a:t>IoT </a:t>
            </a:r>
            <a:r>
              <a:rPr sz="2200" spc="-25" dirty="0">
                <a:latin typeface="Carlito"/>
                <a:cs typeface="Carlito"/>
              </a:rPr>
              <a:t>system </a:t>
            </a:r>
            <a:r>
              <a:rPr sz="2200" spc="-10" dirty="0">
                <a:latin typeface="Carlito"/>
                <a:cs typeface="Carlito"/>
              </a:rPr>
              <a:t>has </a:t>
            </a:r>
            <a:r>
              <a:rPr sz="2200" spc="-5" dirty="0">
                <a:latin typeface="Carlito"/>
                <a:cs typeface="Carlito"/>
              </a:rPr>
              <a:t>multiple  independent end nodes </a:t>
            </a:r>
            <a:r>
              <a:rPr sz="2200" spc="-15" dirty="0">
                <a:latin typeface="Carlito"/>
                <a:cs typeface="Carlito"/>
              </a:rPr>
              <a:t>that  perform </a:t>
            </a:r>
            <a:r>
              <a:rPr sz="2200" spc="-5" dirty="0">
                <a:latin typeface="Carlito"/>
                <a:cs typeface="Carlito"/>
              </a:rPr>
              <a:t>sensing </a:t>
            </a:r>
            <a:r>
              <a:rPr sz="2200" spc="-10" dirty="0">
                <a:latin typeface="Carlito"/>
                <a:cs typeface="Carlito"/>
              </a:rPr>
              <a:t>and/or </a:t>
            </a:r>
            <a:r>
              <a:rPr sz="2200" spc="-5" dirty="0">
                <a:latin typeface="Carlito"/>
                <a:cs typeface="Carlito"/>
              </a:rPr>
              <a:t>actuation  and </a:t>
            </a:r>
            <a:r>
              <a:rPr sz="2200" spc="-10" dirty="0">
                <a:latin typeface="Carlito"/>
                <a:cs typeface="Carlito"/>
              </a:rPr>
              <a:t>send </a:t>
            </a:r>
            <a:r>
              <a:rPr sz="2200" spc="-20" dirty="0">
                <a:latin typeface="Carlito"/>
                <a:cs typeface="Carlito"/>
              </a:rPr>
              <a:t>data to </a:t>
            </a:r>
            <a:r>
              <a:rPr sz="2200" spc="-5" dirty="0">
                <a:latin typeface="Carlito"/>
                <a:cs typeface="Carlito"/>
              </a:rPr>
              <a:t>the</a:t>
            </a:r>
            <a:r>
              <a:rPr sz="2200" spc="50" dirty="0">
                <a:latin typeface="Carlito"/>
                <a:cs typeface="Carlito"/>
              </a:rPr>
              <a:t> </a:t>
            </a:r>
            <a:r>
              <a:rPr sz="2200" spc="-5" dirty="0">
                <a:latin typeface="Carlito"/>
                <a:cs typeface="Carlito"/>
              </a:rPr>
              <a:t>cloud.</a:t>
            </a:r>
            <a:endParaRPr sz="2200">
              <a:latin typeface="Carlito"/>
              <a:cs typeface="Carlito"/>
            </a:endParaRPr>
          </a:p>
          <a:p>
            <a:pPr marL="241300" marR="8255" indent="-228600">
              <a:lnSpc>
                <a:spcPct val="70000"/>
              </a:lnSpc>
              <a:spcBef>
                <a:spcPts val="1000"/>
              </a:spcBef>
              <a:buFont typeface="Arial"/>
              <a:buChar char="•"/>
              <a:tabLst>
                <a:tab pos="240665" algn="l"/>
                <a:tab pos="241300" algn="l"/>
              </a:tabLst>
            </a:pPr>
            <a:r>
              <a:rPr sz="2200" spc="-20" dirty="0">
                <a:latin typeface="Carlito"/>
                <a:cs typeface="Carlito"/>
              </a:rPr>
              <a:t>Data </a:t>
            </a:r>
            <a:r>
              <a:rPr sz="2200" spc="-5" dirty="0">
                <a:latin typeface="Carlito"/>
                <a:cs typeface="Carlito"/>
              </a:rPr>
              <a:t>is </a:t>
            </a:r>
            <a:r>
              <a:rPr sz="2200" spc="-15" dirty="0">
                <a:latin typeface="Carlito"/>
                <a:cs typeface="Carlito"/>
              </a:rPr>
              <a:t>stored </a:t>
            </a:r>
            <a:r>
              <a:rPr sz="2200" spc="-5" dirty="0">
                <a:latin typeface="Carlito"/>
                <a:cs typeface="Carlito"/>
              </a:rPr>
              <a:t>in the cloud and the  </a:t>
            </a:r>
            <a:r>
              <a:rPr sz="2200" spc="-10" dirty="0">
                <a:latin typeface="Carlito"/>
                <a:cs typeface="Carlito"/>
              </a:rPr>
              <a:t>application </a:t>
            </a:r>
            <a:r>
              <a:rPr sz="2200" spc="-5" dirty="0">
                <a:latin typeface="Carlito"/>
                <a:cs typeface="Carlito"/>
              </a:rPr>
              <a:t>is cloud-based.</a:t>
            </a:r>
            <a:endParaRPr sz="2200">
              <a:latin typeface="Carlito"/>
              <a:cs typeface="Carlito"/>
            </a:endParaRPr>
          </a:p>
          <a:p>
            <a:pPr marL="241300" marR="32384" indent="-228600">
              <a:lnSpc>
                <a:spcPct val="70000"/>
              </a:lnSpc>
              <a:spcBef>
                <a:spcPts val="994"/>
              </a:spcBef>
              <a:buFont typeface="Arial"/>
              <a:buChar char="•"/>
              <a:tabLst>
                <a:tab pos="240665" algn="l"/>
                <a:tab pos="241300" algn="l"/>
              </a:tabLst>
            </a:pPr>
            <a:r>
              <a:rPr sz="2200" spc="-10" dirty="0">
                <a:latin typeface="Carlito"/>
                <a:cs typeface="Carlito"/>
              </a:rPr>
              <a:t>The </a:t>
            </a:r>
            <a:r>
              <a:rPr sz="2200" spc="-5" dirty="0">
                <a:latin typeface="Carlito"/>
                <a:cs typeface="Carlito"/>
              </a:rPr>
              <a:t>analytics </a:t>
            </a:r>
            <a:r>
              <a:rPr sz="2200" spc="-10" dirty="0">
                <a:latin typeface="Carlito"/>
                <a:cs typeface="Carlito"/>
              </a:rPr>
              <a:t>component </a:t>
            </a:r>
            <a:r>
              <a:rPr sz="2200" spc="-15" dirty="0">
                <a:latin typeface="Carlito"/>
                <a:cs typeface="Carlito"/>
              </a:rPr>
              <a:t>analyzes  </a:t>
            </a:r>
            <a:r>
              <a:rPr sz="2200" spc="-5" dirty="0">
                <a:latin typeface="Carlito"/>
                <a:cs typeface="Carlito"/>
              </a:rPr>
              <a:t>the </a:t>
            </a:r>
            <a:r>
              <a:rPr sz="2200" spc="-20" dirty="0">
                <a:latin typeface="Carlito"/>
                <a:cs typeface="Carlito"/>
              </a:rPr>
              <a:t>data </a:t>
            </a:r>
            <a:r>
              <a:rPr sz="2200" spc="-5" dirty="0">
                <a:latin typeface="Carlito"/>
                <a:cs typeface="Carlito"/>
              </a:rPr>
              <a:t>and </a:t>
            </a:r>
            <a:r>
              <a:rPr sz="2200" spc="-15" dirty="0">
                <a:latin typeface="Carlito"/>
                <a:cs typeface="Carlito"/>
              </a:rPr>
              <a:t>stores </a:t>
            </a:r>
            <a:r>
              <a:rPr sz="2200" spc="-5" dirty="0">
                <a:latin typeface="Carlito"/>
                <a:cs typeface="Carlito"/>
              </a:rPr>
              <a:t>the </a:t>
            </a:r>
            <a:r>
              <a:rPr sz="2200" spc="-10" dirty="0">
                <a:latin typeface="Carlito"/>
                <a:cs typeface="Carlito"/>
              </a:rPr>
              <a:t>results </a:t>
            </a:r>
            <a:r>
              <a:rPr sz="2200" spc="-5" dirty="0">
                <a:latin typeface="Carlito"/>
                <a:cs typeface="Carlito"/>
              </a:rPr>
              <a:t>in  the cloud</a:t>
            </a:r>
            <a:r>
              <a:rPr sz="2200" spc="5" dirty="0">
                <a:latin typeface="Carlito"/>
                <a:cs typeface="Carlito"/>
              </a:rPr>
              <a:t> </a:t>
            </a:r>
            <a:r>
              <a:rPr sz="2200" spc="-15" dirty="0">
                <a:latin typeface="Carlito"/>
                <a:cs typeface="Carlito"/>
              </a:rPr>
              <a:t>database.</a:t>
            </a:r>
            <a:endParaRPr sz="2200">
              <a:latin typeface="Carlito"/>
              <a:cs typeface="Carlito"/>
            </a:endParaRPr>
          </a:p>
          <a:p>
            <a:pPr marL="241300" indent="-228600">
              <a:lnSpc>
                <a:spcPts val="2245"/>
              </a:lnSpc>
              <a:spcBef>
                <a:spcPts val="220"/>
              </a:spcBef>
              <a:buFont typeface="Arial"/>
              <a:buChar char="•"/>
              <a:tabLst>
                <a:tab pos="240665" algn="l"/>
                <a:tab pos="241300" algn="l"/>
              </a:tabLst>
            </a:pPr>
            <a:r>
              <a:rPr sz="2200" spc="-5" dirty="0">
                <a:latin typeface="Carlito"/>
                <a:cs typeface="Carlito"/>
              </a:rPr>
              <a:t>The </a:t>
            </a:r>
            <a:r>
              <a:rPr sz="2200" spc="-10" dirty="0">
                <a:latin typeface="Carlito"/>
                <a:cs typeface="Carlito"/>
              </a:rPr>
              <a:t>results are visualized </a:t>
            </a:r>
            <a:r>
              <a:rPr sz="2200" spc="-5">
                <a:latin typeface="Carlito"/>
                <a:cs typeface="Carlito"/>
              </a:rPr>
              <a:t>with </a:t>
            </a:r>
            <a:r>
              <a:rPr sz="2200" spc="-5" smtClean="0">
                <a:latin typeface="Carlito"/>
                <a:cs typeface="Carlito"/>
              </a:rPr>
              <a:t>the</a:t>
            </a:r>
            <a:r>
              <a:rPr lang="en-US" sz="2200" spc="-5" dirty="0" smtClean="0">
                <a:latin typeface="Carlito"/>
                <a:cs typeface="Carlito"/>
              </a:rPr>
              <a:t> </a:t>
            </a:r>
            <a:r>
              <a:rPr sz="2200" spc="-5" smtClean="0">
                <a:latin typeface="Carlito"/>
                <a:cs typeface="Carlito"/>
              </a:rPr>
              <a:t>cloud-based</a:t>
            </a:r>
            <a:r>
              <a:rPr sz="2200" spc="-15" smtClean="0">
                <a:latin typeface="Carlito"/>
                <a:cs typeface="Carlito"/>
              </a:rPr>
              <a:t> </a:t>
            </a:r>
            <a:r>
              <a:rPr sz="2200" spc="-10" dirty="0">
                <a:latin typeface="Carlito"/>
                <a:cs typeface="Carlito"/>
              </a:rPr>
              <a:t>application.</a:t>
            </a:r>
            <a:endParaRPr sz="2200">
              <a:latin typeface="Carlito"/>
              <a:cs typeface="Carlito"/>
            </a:endParaRPr>
          </a:p>
          <a:p>
            <a:pPr marL="241300" marR="5080" indent="-228600">
              <a:lnSpc>
                <a:spcPct val="70000"/>
              </a:lnSpc>
              <a:spcBef>
                <a:spcPts val="994"/>
              </a:spcBef>
              <a:buFont typeface="Arial"/>
              <a:buChar char="•"/>
              <a:tabLst>
                <a:tab pos="240665" algn="l"/>
                <a:tab pos="241300" algn="l"/>
              </a:tabLst>
            </a:pPr>
            <a:r>
              <a:rPr sz="2200" spc="-10" dirty="0">
                <a:latin typeface="Carlito"/>
                <a:cs typeface="Carlito"/>
              </a:rPr>
              <a:t>The </a:t>
            </a:r>
            <a:r>
              <a:rPr sz="2200" spc="-15" dirty="0">
                <a:latin typeface="Carlito"/>
                <a:cs typeface="Carlito"/>
              </a:rPr>
              <a:t>centralized controller </a:t>
            </a:r>
            <a:r>
              <a:rPr sz="2200" spc="-10" dirty="0">
                <a:latin typeface="Carlito"/>
                <a:cs typeface="Carlito"/>
              </a:rPr>
              <a:t>is </a:t>
            </a:r>
            <a:r>
              <a:rPr sz="2200" spc="-15" dirty="0">
                <a:latin typeface="Carlito"/>
                <a:cs typeface="Carlito"/>
              </a:rPr>
              <a:t>aware  </a:t>
            </a:r>
            <a:r>
              <a:rPr sz="2200" spc="-5" dirty="0">
                <a:latin typeface="Carlito"/>
                <a:cs typeface="Carlito"/>
              </a:rPr>
              <a:t>of the </a:t>
            </a:r>
            <a:r>
              <a:rPr sz="2200" spc="-15" dirty="0">
                <a:latin typeface="Carlito"/>
                <a:cs typeface="Carlito"/>
              </a:rPr>
              <a:t>status </a:t>
            </a:r>
            <a:r>
              <a:rPr sz="2200" spc="-5" dirty="0">
                <a:latin typeface="Carlito"/>
                <a:cs typeface="Carlito"/>
              </a:rPr>
              <a:t>of all the end nodes  and </a:t>
            </a:r>
            <a:r>
              <a:rPr sz="2200" spc="-10" dirty="0">
                <a:latin typeface="Carlito"/>
                <a:cs typeface="Carlito"/>
              </a:rPr>
              <a:t>sends </a:t>
            </a:r>
            <a:r>
              <a:rPr sz="2200" spc="-20" dirty="0">
                <a:latin typeface="Carlito"/>
                <a:cs typeface="Carlito"/>
              </a:rPr>
              <a:t>control </a:t>
            </a:r>
            <a:r>
              <a:rPr sz="2200" spc="-10" dirty="0">
                <a:latin typeface="Carlito"/>
                <a:cs typeface="Carlito"/>
              </a:rPr>
              <a:t>commands </a:t>
            </a:r>
            <a:r>
              <a:rPr sz="2200" spc="-20" dirty="0">
                <a:latin typeface="Carlito"/>
                <a:cs typeface="Carlito"/>
              </a:rPr>
              <a:t>to  </a:t>
            </a:r>
            <a:r>
              <a:rPr sz="2200" spc="-5" dirty="0">
                <a:latin typeface="Carlito"/>
                <a:cs typeface="Carlito"/>
              </a:rPr>
              <a:t>the</a:t>
            </a:r>
            <a:r>
              <a:rPr sz="2200" spc="5" dirty="0">
                <a:latin typeface="Carlito"/>
                <a:cs typeface="Carlito"/>
              </a:rPr>
              <a:t> </a:t>
            </a:r>
            <a:r>
              <a:rPr sz="2200" spc="-10" dirty="0">
                <a:latin typeface="Carlito"/>
                <a:cs typeface="Carlito"/>
              </a:rPr>
              <a:t>nodes.</a:t>
            </a:r>
            <a:endParaRPr sz="2200">
              <a:latin typeface="Carlito"/>
              <a:cs typeface="Carlito"/>
            </a:endParaRPr>
          </a:p>
        </p:txBody>
      </p:sp>
      <p:grpSp>
        <p:nvGrpSpPr>
          <p:cNvPr id="4" name="object 4"/>
          <p:cNvGrpSpPr/>
          <p:nvPr/>
        </p:nvGrpSpPr>
        <p:grpSpPr>
          <a:xfrm>
            <a:off x="0" y="0"/>
            <a:ext cx="11478260" cy="6858000"/>
            <a:chOff x="0" y="0"/>
            <a:chExt cx="11478260" cy="6858000"/>
          </a:xfrm>
        </p:grpSpPr>
        <p:sp>
          <p:nvSpPr>
            <p:cNvPr id="5" name="object 5"/>
            <p:cNvSpPr/>
            <p:nvPr/>
          </p:nvSpPr>
          <p:spPr>
            <a:xfrm>
              <a:off x="0" y="0"/>
              <a:ext cx="190500" cy="6858000"/>
            </a:xfrm>
            <a:custGeom>
              <a:avLst/>
              <a:gdLst/>
              <a:ahLst/>
              <a:cxnLst/>
              <a:rect l="l" t="t" r="r" b="b"/>
              <a:pathLst>
                <a:path w="190500" h="6858000">
                  <a:moveTo>
                    <a:pt x="190500" y="6857998"/>
                  </a:moveTo>
                  <a:lnTo>
                    <a:pt x="190500" y="0"/>
                  </a:lnTo>
                  <a:lnTo>
                    <a:pt x="0" y="0"/>
                  </a:lnTo>
                  <a:lnTo>
                    <a:pt x="0" y="6857998"/>
                  </a:lnTo>
                  <a:lnTo>
                    <a:pt x="190500" y="6857998"/>
                  </a:lnTo>
                  <a:close/>
                </a:path>
              </a:pathLst>
            </a:custGeom>
            <a:solidFill>
              <a:srgbClr val="FDBC09"/>
            </a:solidFill>
          </p:spPr>
          <p:txBody>
            <a:bodyPr wrap="square" lIns="0" tIns="0" rIns="0" bIns="0" rtlCol="0"/>
            <a:lstStyle/>
            <a:p>
              <a:endParaRPr/>
            </a:p>
          </p:txBody>
        </p:sp>
        <p:sp>
          <p:nvSpPr>
            <p:cNvPr id="6" name="object 6"/>
            <p:cNvSpPr/>
            <p:nvPr/>
          </p:nvSpPr>
          <p:spPr>
            <a:xfrm>
              <a:off x="5322566" y="1571963"/>
              <a:ext cx="6155555" cy="4750029"/>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375920"/>
            <a:ext cx="10358120" cy="1300480"/>
          </a:xfrm>
        </p:spPr>
        <p:txBody>
          <a:bodyPr>
            <a:normAutofit fontScale="90000"/>
          </a:bodyPr>
          <a:lstStyle/>
          <a:p>
            <a:r>
              <a:rPr lang="en-US" dirty="0" smtClean="0"/>
              <a:t>Fundamental components of an </a:t>
            </a:r>
            <a:r>
              <a:rPr lang="en-US" dirty="0" err="1" smtClean="0"/>
              <a:t>IoT</a:t>
            </a:r>
            <a:r>
              <a:rPr lang="en-US" dirty="0" smtClean="0"/>
              <a:t> system:</a:t>
            </a:r>
            <a:endParaRPr lang="en-US" dirty="0"/>
          </a:p>
        </p:txBody>
      </p:sp>
      <p:sp>
        <p:nvSpPr>
          <p:cNvPr id="3" name="Content Placeholder 2"/>
          <p:cNvSpPr>
            <a:spLocks noGrp="1"/>
          </p:cNvSpPr>
          <p:nvPr>
            <p:ph idx="1"/>
          </p:nvPr>
        </p:nvSpPr>
        <p:spPr>
          <a:xfrm>
            <a:off x="1066800" y="1828800"/>
            <a:ext cx="10287000" cy="3953510"/>
          </a:xfrm>
        </p:spPr>
        <p:txBody>
          <a:bodyPr>
            <a:normAutofit/>
          </a:bodyPr>
          <a:lstStyle/>
          <a:p>
            <a:pPr marL="514350" indent="-514350">
              <a:buAutoNum type="arabicParenR"/>
            </a:pPr>
            <a:r>
              <a:rPr lang="en-US" b="1" dirty="0" smtClean="0"/>
              <a:t>Sensors/Devices</a:t>
            </a:r>
          </a:p>
          <a:p>
            <a:pPr marL="514350" indent="-514350">
              <a:buAutoNum type="arabicParenR"/>
            </a:pPr>
            <a:r>
              <a:rPr lang="en-US" b="1" dirty="0" smtClean="0"/>
              <a:t>Connectivity</a:t>
            </a:r>
          </a:p>
          <a:p>
            <a:pPr marL="514350" indent="-514350">
              <a:buAutoNum type="arabicParenR"/>
            </a:pPr>
            <a:r>
              <a:rPr lang="en-US" b="1" dirty="0" smtClean="0"/>
              <a:t>Data Processing</a:t>
            </a:r>
          </a:p>
          <a:p>
            <a:pPr marL="514350" indent="-514350">
              <a:buAutoNum type="arabicParenR"/>
            </a:pPr>
            <a:r>
              <a:rPr lang="en-US" b="1" dirty="0" smtClean="0"/>
              <a:t>User Interface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36702"/>
            <a:ext cx="10358120" cy="677108"/>
          </a:xfrm>
        </p:spPr>
        <p:txBody>
          <a:bodyPr/>
          <a:lstStyle/>
          <a:p>
            <a:r>
              <a:rPr lang="en-US" b="1" dirty="0" smtClean="0"/>
              <a:t>Sensors/Devices:</a:t>
            </a:r>
            <a:endParaRPr lang="en-US" dirty="0"/>
          </a:p>
        </p:txBody>
      </p:sp>
      <p:sp>
        <p:nvSpPr>
          <p:cNvPr id="3" name="Content Placeholder 2"/>
          <p:cNvSpPr>
            <a:spLocks noGrp="1"/>
          </p:cNvSpPr>
          <p:nvPr>
            <p:ph idx="1"/>
          </p:nvPr>
        </p:nvSpPr>
        <p:spPr>
          <a:xfrm>
            <a:off x="1143000" y="1547875"/>
            <a:ext cx="9359900" cy="3953510"/>
          </a:xfrm>
        </p:spPr>
        <p:txBody>
          <a:bodyPr>
            <a:normAutofit lnSpcReduction="10000"/>
          </a:bodyPr>
          <a:lstStyle/>
          <a:p>
            <a:pPr>
              <a:buFont typeface="Arial" pitchFamily="34" charset="0"/>
              <a:buChar char="•"/>
            </a:pPr>
            <a:r>
              <a:rPr lang="en-US" sz="2800" dirty="0" smtClean="0"/>
              <a:t>Sensors or devices are a key component that helps you to collect live data from the surrounding environment. </a:t>
            </a:r>
          </a:p>
          <a:p>
            <a:pPr>
              <a:buFont typeface="Arial" pitchFamily="34" charset="0"/>
              <a:buChar char="•"/>
            </a:pPr>
            <a:r>
              <a:rPr lang="en-US" sz="2800" dirty="0" smtClean="0"/>
              <a:t>All this data may have various levels of complexities.</a:t>
            </a:r>
          </a:p>
          <a:p>
            <a:pPr>
              <a:buFont typeface="Arial" pitchFamily="34" charset="0"/>
              <a:buChar char="•"/>
            </a:pPr>
            <a:r>
              <a:rPr lang="en-US" sz="2800" dirty="0" smtClean="0"/>
              <a:t> It could be a simple temperature monitoring sensor, or it may be in the form of the video feed.</a:t>
            </a:r>
          </a:p>
          <a:p>
            <a:pPr>
              <a:buFont typeface="Arial" pitchFamily="34" charset="0"/>
              <a:buChar char="•"/>
            </a:pPr>
            <a:r>
              <a:rPr lang="en-US" sz="2800" dirty="0" smtClean="0"/>
              <a:t>A device may have various types of sensors which performs multiple tasks </a:t>
            </a:r>
            <a:r>
              <a:rPr lang="en-US" sz="2800" b="1" dirty="0" smtClean="0"/>
              <a:t>apart</a:t>
            </a:r>
            <a:r>
              <a:rPr lang="en-US" sz="2800" dirty="0" smtClean="0"/>
              <a:t> from sensing.</a:t>
            </a:r>
          </a:p>
          <a:p>
            <a:pPr>
              <a:buFont typeface="Arial" pitchFamily="34" charset="0"/>
              <a:buChar char="•"/>
            </a:pPr>
            <a:r>
              <a:rPr lang="en-US" sz="2800" dirty="0" smtClean="0"/>
              <a:t>Example, A mobile phone is a device which has multiple sensors like GPS, camera but your </a:t>
            </a:r>
            <a:r>
              <a:rPr lang="en-US" sz="2800" dirty="0" err="1" smtClean="0"/>
              <a:t>smartphone</a:t>
            </a:r>
            <a:r>
              <a:rPr lang="en-US" sz="2800" dirty="0" smtClean="0"/>
              <a:t> is not able to sense these things.</a:t>
            </a:r>
          </a:p>
          <a:p>
            <a:pPr>
              <a:buFont typeface="Arial" pitchFamily="34" charset="0"/>
              <a:buChar char="•"/>
            </a:pP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1239</TotalTime>
  <Words>3013</Words>
  <Application>Microsoft Office PowerPoint</Application>
  <PresentationFormat>Custom</PresentationFormat>
  <Paragraphs>445</Paragraphs>
  <Slides>70</Slides>
  <Notes>0</Notes>
  <HiddenSlides>0</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Office Theme</vt:lpstr>
      <vt:lpstr>Slide 1</vt:lpstr>
      <vt:lpstr>Outline</vt:lpstr>
      <vt:lpstr>Definition</vt:lpstr>
      <vt:lpstr>Formal Definition of IoT</vt:lpstr>
      <vt:lpstr>Slide 5</vt:lpstr>
      <vt:lpstr>History of IOT </vt:lpstr>
      <vt:lpstr>How IOT works? </vt:lpstr>
      <vt:lpstr>Fundamental components of an IoT system:</vt:lpstr>
      <vt:lpstr>Sensors/Devices:</vt:lpstr>
      <vt:lpstr>Connectivity:</vt:lpstr>
      <vt:lpstr>Data Processing:</vt:lpstr>
      <vt:lpstr>User Interface:</vt:lpstr>
      <vt:lpstr>Challenges of IoT </vt:lpstr>
      <vt:lpstr>Slide 14</vt:lpstr>
      <vt:lpstr>Key benefits of IoT technology are as follows: </vt:lpstr>
      <vt:lpstr>Disadvantages IOT </vt:lpstr>
      <vt:lpstr>IOT Best Practices </vt:lpstr>
      <vt:lpstr>Slide 18</vt:lpstr>
      <vt:lpstr>IoT</vt:lpstr>
      <vt:lpstr>Characteristics of IoT</vt:lpstr>
      <vt:lpstr>Physical Design of IoT</vt:lpstr>
      <vt:lpstr>Things in IoT</vt:lpstr>
      <vt:lpstr>Generic Block Diagram of an IoT Device</vt:lpstr>
      <vt:lpstr>IoT Protocols</vt:lpstr>
      <vt:lpstr>IoT Protocols…Link Layer…Ethernet</vt:lpstr>
      <vt:lpstr>IoT Protocols…Link Layer…WiFi</vt:lpstr>
      <vt:lpstr>IoT Protocols…Link Layer…WiMax</vt:lpstr>
      <vt:lpstr>IoT Protocols…Link Layer…LR-WPAN</vt:lpstr>
      <vt:lpstr>IoT Protocols…Link Layer…2G/3G/4G –Mobile  Communication</vt:lpstr>
      <vt:lpstr>IoT Protocols…Network/Internet Layer</vt:lpstr>
      <vt:lpstr>IoT Protocols…Network Layer</vt:lpstr>
      <vt:lpstr>IoT Protocols…Transport Layer</vt:lpstr>
      <vt:lpstr>IoT Protocols…TCP</vt:lpstr>
      <vt:lpstr>IoT Protocols…UDP</vt:lpstr>
      <vt:lpstr>IoT Protocols…Application Layer…Hyper Transfer  Protocol</vt:lpstr>
      <vt:lpstr>IoT Protocols…Application Layer…CoAP</vt:lpstr>
      <vt:lpstr>IoT Protocols…Application Layer…WebSocket</vt:lpstr>
      <vt:lpstr>IoT Protocols…Application Layer…XMPP</vt:lpstr>
      <vt:lpstr>IoT Protocols…Application Layer…DDS</vt:lpstr>
      <vt:lpstr>IoT Protocols…Application Layer…AMQP</vt:lpstr>
      <vt:lpstr>Logical Design of IoT</vt:lpstr>
      <vt:lpstr>Logical Design of IoT</vt:lpstr>
      <vt:lpstr>Request–Response Communication Model</vt:lpstr>
      <vt:lpstr>Publish–Subscribe Communication Model</vt:lpstr>
      <vt:lpstr>Push–Pull Communication Model</vt:lpstr>
      <vt:lpstr>Exclusive Pair Communication Model</vt:lpstr>
      <vt:lpstr>REST-based Communication APIs</vt:lpstr>
      <vt:lpstr>REST-based Communication APIs Constraints</vt:lpstr>
      <vt:lpstr>WebSocket-based Communication APIs</vt:lpstr>
      <vt:lpstr>Difference between REST and WebSocket-based  Communication APIs</vt:lpstr>
      <vt:lpstr>IoT Enabling Technologies</vt:lpstr>
      <vt:lpstr>WSN</vt:lpstr>
      <vt:lpstr>Example of WSNs in IoT &amp; Protocols used</vt:lpstr>
      <vt:lpstr>Cloud Computing</vt:lpstr>
      <vt:lpstr>Big Data Analytics</vt:lpstr>
      <vt:lpstr>Big Data Analytics</vt:lpstr>
      <vt:lpstr>Big Data Analytics</vt:lpstr>
      <vt:lpstr>Big Data Analytics</vt:lpstr>
      <vt:lpstr>IoT Levels and Deployment Templates</vt:lpstr>
      <vt:lpstr>IoT Levels and Deployment Templates</vt:lpstr>
      <vt:lpstr>IoT Level-1</vt:lpstr>
      <vt:lpstr>IoT – Level 1 Example …Home Automation  System</vt:lpstr>
      <vt:lpstr>IoT Level-2</vt:lpstr>
      <vt:lpstr>IoT – Level 2 Example …Smart Irrigation</vt:lpstr>
      <vt:lpstr>IoT Level-3</vt:lpstr>
      <vt:lpstr>IoT – Level 3 Example …Tracking Package  Handling</vt:lpstr>
      <vt:lpstr>IoT Level-4</vt:lpstr>
      <vt:lpstr>Slide 68</vt:lpstr>
      <vt:lpstr>IoT Level-5</vt:lpstr>
      <vt:lpstr>IoT Level-6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arshdeep</dc:creator>
  <cp:lastModifiedBy>Anandareddy Choppa</cp:lastModifiedBy>
  <cp:revision>8</cp:revision>
  <dcterms:created xsi:type="dcterms:W3CDTF">2020-07-11T17:16:08Z</dcterms:created>
  <dcterms:modified xsi:type="dcterms:W3CDTF">2023-08-05T06:12:15Z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2018-01-19T00:00:00Z</vt:filetime>
  </property>
  <property fmtid="{D5CDD505-2E9C-101B-9397-08002B2CF9AE}" pid="3" name="Creator">
    <vt:lpwstr>Microsoft® PowerPoint® 2010</vt:lpwstr>
  </property>
  <property fmtid="{D5CDD505-2E9C-101B-9397-08002B2CF9AE}" pid="4" name="LastSaved">
    <vt:filetime>2020-07-11T00:00:00Z</vt:filetime>
  </property>
</Properties>
</file>