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5B1B-A8BE-48B3-82FB-8BCAA4E0976A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7278-E4D2-488F-927B-50DEABB33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9768" y="2514600"/>
            <a:ext cx="6910070" cy="1969135"/>
          </a:xfrm>
          <a:custGeom>
            <a:avLst/>
            <a:gdLst/>
            <a:ahLst/>
            <a:cxnLst/>
            <a:rect l="l" t="t" r="r" b="b"/>
            <a:pathLst>
              <a:path w="6910070" h="1969135">
                <a:moveTo>
                  <a:pt x="0" y="1969007"/>
                </a:moveTo>
                <a:lnTo>
                  <a:pt x="6909815" y="1969007"/>
                </a:lnTo>
                <a:lnTo>
                  <a:pt x="6909815" y="0"/>
                </a:lnTo>
                <a:lnTo>
                  <a:pt x="0" y="0"/>
                </a:lnTo>
                <a:lnTo>
                  <a:pt x="0" y="1969007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6604" y="659600"/>
            <a:ext cx="1053879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19AF-79F3-4CEF-AFC1-CB45360E15A7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401D-78A0-4870-9724-F008B3AE7E12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17E1-82E3-4F53-9751-16F34E2B1C4B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02609-8F53-46B4-9ED0-833B16080031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B87E-46F2-4B02-AA02-88249183133D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2023" y="0"/>
            <a:ext cx="12000230" cy="1420495"/>
          </a:xfrm>
          <a:custGeom>
            <a:avLst/>
            <a:gdLst/>
            <a:ahLst/>
            <a:cxnLst/>
            <a:rect l="l" t="t" r="r" b="b"/>
            <a:pathLst>
              <a:path w="12000230" h="1420495">
                <a:moveTo>
                  <a:pt x="0" y="1420368"/>
                </a:moveTo>
                <a:lnTo>
                  <a:pt x="11999976" y="1420368"/>
                </a:lnTo>
                <a:lnTo>
                  <a:pt x="11999976" y="0"/>
                </a:lnTo>
                <a:lnTo>
                  <a:pt x="0" y="0"/>
                </a:lnTo>
                <a:lnTo>
                  <a:pt x="0" y="1420368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97179"/>
            <a:ext cx="10358120" cy="69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475" y="1801495"/>
            <a:ext cx="10687049" cy="2115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2901-281E-478E-ACA6-517F5044D0F3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-of-things-book.com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-of-things-book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-of-things-book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-of-things-book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6604" y="3080130"/>
            <a:ext cx="2510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054671"/>
                </a:solidFill>
                <a:latin typeface="Arial"/>
                <a:cs typeface="Arial"/>
              </a:rPr>
              <a:t>IoT </a:t>
            </a:r>
            <a:r>
              <a:rPr sz="4000" spc="5" dirty="0">
                <a:solidFill>
                  <a:srgbClr val="054671"/>
                </a:solidFill>
                <a:latin typeface="Arial"/>
                <a:cs typeface="Arial"/>
              </a:rPr>
              <a:t>&amp;</a:t>
            </a:r>
            <a:r>
              <a:rPr sz="4000" spc="-85" dirty="0">
                <a:solidFill>
                  <a:srgbClr val="054671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54671"/>
                </a:solidFill>
                <a:latin typeface="Arial"/>
                <a:cs typeface="Arial"/>
              </a:rPr>
              <a:t>M2M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61696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Key </a:t>
            </a:r>
            <a:r>
              <a:rPr spc="-5" dirty="0"/>
              <a:t>elements of</a:t>
            </a:r>
            <a:r>
              <a:rPr spc="-20" dirty="0"/>
              <a:t> </a:t>
            </a:r>
            <a:r>
              <a:rPr spc="-10" dirty="0"/>
              <a:t>SDN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570"/>
            <a:ext cx="10118725" cy="3981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ts val="3325"/>
              </a:lnSpc>
              <a:spcBef>
                <a:spcPts val="1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Centralized Network Controller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ct val="799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With decoupled control and data planes and centralized network controller,  the network administrators </a:t>
            </a:r>
            <a:r>
              <a:rPr sz="240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rapidly configure the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network.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3325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Programmable Open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APIs</a:t>
            </a:r>
            <a:endParaRPr sz="2800">
              <a:latin typeface="Carlito"/>
              <a:cs typeface="Carlito"/>
            </a:endParaRPr>
          </a:p>
          <a:p>
            <a:pPr marL="698500" marR="168910" lvl="1" indent="-228600">
              <a:lnSpc>
                <a:spcPct val="7990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SDN architecture supports programmable open </a:t>
            </a:r>
            <a:r>
              <a:rPr sz="2400" dirty="0">
                <a:latin typeface="Carlito"/>
                <a:cs typeface="Carlito"/>
              </a:rPr>
              <a:t>APIs </a:t>
            </a:r>
            <a:r>
              <a:rPr sz="2400" spc="-5" dirty="0">
                <a:latin typeface="Carlito"/>
                <a:cs typeface="Carlito"/>
              </a:rPr>
              <a:t>for interface between  the SDN application and control layers (Northbound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interface).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3325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Standard Communication Interface (OpenFlow)</a:t>
            </a:r>
            <a:endParaRPr sz="2800">
              <a:latin typeface="Carlito"/>
              <a:cs typeface="Carlito"/>
            </a:endParaRPr>
          </a:p>
          <a:p>
            <a:pPr marL="698500" marR="471170" lvl="1" indent="-228600">
              <a:lnSpc>
                <a:spcPct val="7990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SDN architecture uses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standard communication interface between the  control and infrastructure layers (Southbound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interface).</a:t>
            </a:r>
            <a:endParaRPr sz="2400">
              <a:latin typeface="Carlito"/>
              <a:cs typeface="Carlito"/>
            </a:endParaRPr>
          </a:p>
          <a:p>
            <a:pPr marL="698500" marR="349250" lvl="1" indent="-228600">
              <a:lnSpc>
                <a:spcPct val="7990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OpenFlow, which is deﬁned by the Open Networking </a:t>
            </a:r>
            <a:r>
              <a:rPr sz="2400" spc="-10" dirty="0">
                <a:latin typeface="Carlito"/>
                <a:cs typeface="Carlito"/>
              </a:rPr>
              <a:t>Foundation </a:t>
            </a:r>
            <a:r>
              <a:rPr sz="2400" dirty="0">
                <a:latin typeface="Carlito"/>
                <a:cs typeface="Carlito"/>
              </a:rPr>
              <a:t>(ONF) </a:t>
            </a:r>
            <a:r>
              <a:rPr sz="2400" spc="-5" dirty="0">
                <a:latin typeface="Carlito"/>
                <a:cs typeface="Carlito"/>
              </a:rPr>
              <a:t>is  the broadly accepted SDN protocol for the Southbound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interface.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23596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</a:t>
            </a:r>
            <a:r>
              <a:rPr spc="-10" dirty="0"/>
              <a:t>FV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1804"/>
            <a:ext cx="3721735" cy="41465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41300" marR="5080" indent="-228600">
              <a:lnSpc>
                <a:spcPct val="699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Network Function  Virtualization (NFV) is a  technology that leverages  virtualization to  consolidate the  heterogeneous network  devices onto industry  standard high volume  servers, switches </a:t>
            </a:r>
            <a:r>
              <a:rPr sz="2600" spc="-10" dirty="0">
                <a:latin typeface="Carlito"/>
                <a:cs typeface="Carlito"/>
              </a:rPr>
              <a:t>and  </a:t>
            </a:r>
            <a:r>
              <a:rPr sz="2600" spc="-5" dirty="0">
                <a:latin typeface="Carlito"/>
                <a:cs typeface="Carlito"/>
              </a:rPr>
              <a:t>storage.</a:t>
            </a:r>
            <a:endParaRPr sz="2600">
              <a:latin typeface="Carlito"/>
              <a:cs typeface="Carlito"/>
            </a:endParaRPr>
          </a:p>
          <a:p>
            <a:pPr marL="241300" marR="81915" indent="-228600">
              <a:lnSpc>
                <a:spcPct val="699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NFV is complementary to  SDN as NFV can provide  the infrastructure </a:t>
            </a:r>
            <a:r>
              <a:rPr sz="2600" spc="-10" dirty="0">
                <a:latin typeface="Carlito"/>
                <a:cs typeface="Carlito"/>
              </a:rPr>
              <a:t>on  </a:t>
            </a:r>
            <a:r>
              <a:rPr sz="2600" spc="-5" dirty="0">
                <a:latin typeface="Carlito"/>
                <a:cs typeface="Carlito"/>
              </a:rPr>
              <a:t>which SDN can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run.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823700" cy="6858000"/>
            <a:chOff x="0" y="0"/>
            <a:chExt cx="118237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2015" y="1728216"/>
              <a:ext cx="6361176" cy="3300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297179"/>
            <a:ext cx="61696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Key </a:t>
            </a:r>
            <a:r>
              <a:rPr spc="-5" dirty="0"/>
              <a:t>elements of</a:t>
            </a:r>
            <a:r>
              <a:rPr spc="-25" dirty="0"/>
              <a:t> </a:t>
            </a:r>
            <a:r>
              <a:rPr spc="-5" dirty="0"/>
              <a:t>NFV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8336"/>
            <a:ext cx="10087610" cy="40030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Virtualized Network Function (VNF):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VNF 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software implementation 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network function which is capable of  running over the </a:t>
            </a:r>
            <a:r>
              <a:rPr sz="2400" dirty="0">
                <a:latin typeface="Carlito"/>
                <a:cs typeface="Carlito"/>
              </a:rPr>
              <a:t>NFV </a:t>
            </a:r>
            <a:r>
              <a:rPr sz="2400" spc="-5" dirty="0">
                <a:latin typeface="Carlito"/>
                <a:cs typeface="Carlito"/>
              </a:rPr>
              <a:t>Infrastructure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(NFVI).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NFV Infrastructure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(NFVI):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NFVI includes compute, network and storage resources that are</a:t>
            </a:r>
            <a:r>
              <a:rPr sz="2400" spc="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virtualized.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NFV Management and Orchestration:</a:t>
            </a:r>
            <a:endParaRPr sz="2800">
              <a:latin typeface="Carlito"/>
              <a:cs typeface="Carlito"/>
            </a:endParaRPr>
          </a:p>
          <a:p>
            <a:pPr marL="698500" marR="365125" lvl="1" indent="-228600">
              <a:lnSpc>
                <a:spcPts val="259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NFV </a:t>
            </a:r>
            <a:r>
              <a:rPr sz="2400" spc="-5" dirty="0">
                <a:latin typeface="Carlito"/>
                <a:cs typeface="Carlito"/>
              </a:rPr>
              <a:t>Management and Orchestration focuses on all virtualization-specific  management tasks and covers the orchestration and life-cycle  management of physical and/or software resources that support the  infrastructure virtualization, and the life-cycle management of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VNFs.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297179"/>
            <a:ext cx="45694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NFV Use</a:t>
            </a:r>
            <a:r>
              <a:rPr spc="-7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0545"/>
            <a:ext cx="9880600" cy="11518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2000" spc="-5" dirty="0">
                <a:latin typeface="Carlito"/>
                <a:cs typeface="Carlito"/>
              </a:rPr>
              <a:t>NFV can </a:t>
            </a:r>
            <a:r>
              <a:rPr sz="2000" spc="-1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to virtualize the Home Gateway. The NFV infrastructure in the cloud hosts a  virtualized Home Gateway. The virtualized gateway provides private IP addresses to the  devices in the home. The virtualized gateway also connects to network services such as VoIP  and IPTV.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006965" cy="6858000"/>
            <a:chOff x="0" y="0"/>
            <a:chExt cx="10006965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0953" y="3352800"/>
              <a:ext cx="7725630" cy="3032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6604" y="3088385"/>
            <a:ext cx="5401310" cy="99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54671"/>
                </a:solidFill>
                <a:latin typeface="Arial"/>
                <a:cs typeface="Arial"/>
              </a:rPr>
              <a:t>IoT System Management with  </a:t>
            </a:r>
            <a:r>
              <a:rPr sz="3200" spc="-25" dirty="0">
                <a:solidFill>
                  <a:srgbClr val="054671"/>
                </a:solidFill>
                <a:latin typeface="Arial"/>
                <a:cs typeface="Arial"/>
              </a:rPr>
              <a:t>NETCONF-YANG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29895" cy="6858000"/>
          </a:xfrm>
          <a:custGeom>
            <a:avLst/>
            <a:gdLst/>
            <a:ahLst/>
            <a:cxnLst/>
            <a:rect l="l" t="t" r="r" b="b"/>
            <a:pathLst>
              <a:path w="429895" h="6858000">
                <a:moveTo>
                  <a:pt x="0" y="6858000"/>
                </a:moveTo>
                <a:lnTo>
                  <a:pt x="0" y="0"/>
                </a:lnTo>
                <a:lnTo>
                  <a:pt x="429767" y="0"/>
                </a:lnTo>
                <a:lnTo>
                  <a:pt x="4297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4604" y="6606400"/>
            <a:ext cx="1838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Bahga </a:t>
            </a:r>
            <a:r>
              <a:rPr sz="1200" dirty="0">
                <a:solidFill>
                  <a:srgbClr val="808080"/>
                </a:solidFill>
                <a:latin typeface="Arial"/>
                <a:cs typeface="Arial"/>
              </a:rPr>
              <a:t>&amp;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Madisetti, </a:t>
            </a:r>
            <a:r>
              <a:rPr sz="1200" dirty="0">
                <a:solidFill>
                  <a:srgbClr val="808080"/>
                </a:solidFill>
                <a:latin typeface="Arial"/>
                <a:cs typeface="Arial"/>
              </a:rPr>
              <a:t>©</a:t>
            </a:r>
            <a:r>
              <a:rPr sz="1200" spc="-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2015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604" y="6606400"/>
            <a:ext cx="3612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37312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9199"/>
            <a:ext cx="7127240" cy="308864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Need </a:t>
            </a:r>
            <a:r>
              <a:rPr sz="2800" spc="-5" dirty="0">
                <a:latin typeface="Carlito"/>
                <a:cs typeface="Carlito"/>
              </a:rPr>
              <a:t>for IoT Systems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Management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SNMP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Network Operator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Requirements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NETCONF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YANG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IoT Systems Management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NETCONF-YANG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8020684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Need for IoT Systems</a:t>
            </a:r>
            <a:r>
              <a:rPr sz="4400" spc="-10" dirty="0"/>
              <a:t> </a:t>
            </a:r>
            <a:r>
              <a:rPr sz="4400" spc="-5" dirty="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9199"/>
            <a:ext cx="6324600" cy="308864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Automating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Configuration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Monitoring Operational </a:t>
            </a:r>
            <a:r>
              <a:rPr sz="2800" spc="5" dirty="0">
                <a:latin typeface="Carlito"/>
                <a:cs typeface="Carlito"/>
              </a:rPr>
              <a:t>&amp; </a:t>
            </a:r>
            <a:r>
              <a:rPr sz="2800" spc="-5" dirty="0">
                <a:latin typeface="Carlito"/>
                <a:cs typeface="Carlito"/>
              </a:rPr>
              <a:t>Statistical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Improved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Reliability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System </a:t>
            </a:r>
            <a:r>
              <a:rPr sz="2800" dirty="0">
                <a:latin typeface="Carlito"/>
                <a:cs typeface="Carlito"/>
              </a:rPr>
              <a:t>Wide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Configurations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Multiple System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Configurations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Retrieving </a:t>
            </a:r>
            <a:r>
              <a:rPr sz="2800" spc="5" dirty="0">
                <a:latin typeface="Carlito"/>
                <a:cs typeface="Carlito"/>
              </a:rPr>
              <a:t>&amp; </a:t>
            </a:r>
            <a:r>
              <a:rPr sz="2800" spc="-5" dirty="0">
                <a:latin typeface="Carlito"/>
                <a:cs typeface="Carlito"/>
              </a:rPr>
              <a:t>Reusing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Configurations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32104"/>
            <a:ext cx="118872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Simple Network Management Protocol</a:t>
            </a:r>
            <a:r>
              <a:rPr spc="15" dirty="0"/>
              <a:t> </a:t>
            </a:r>
            <a:r>
              <a:rPr spc="-5" dirty="0"/>
              <a:t>(SNMP)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1495"/>
            <a:ext cx="7087234" cy="36861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SNMP </a:t>
            </a:r>
            <a:r>
              <a:rPr sz="2800" dirty="0">
                <a:latin typeface="Carlito"/>
                <a:cs typeface="Carlito"/>
              </a:rPr>
              <a:t>is a </a:t>
            </a:r>
            <a:r>
              <a:rPr sz="2800" spc="-5" dirty="0">
                <a:latin typeface="Carlito"/>
                <a:cs typeface="Carlito"/>
              </a:rPr>
              <a:t>well-known and </a:t>
            </a:r>
            <a:r>
              <a:rPr sz="2800" dirty="0">
                <a:latin typeface="Carlito"/>
                <a:cs typeface="Carlito"/>
              </a:rPr>
              <a:t>widely </a:t>
            </a:r>
            <a:r>
              <a:rPr sz="2800" spc="-5" dirty="0">
                <a:latin typeface="Carlito"/>
                <a:cs typeface="Carlito"/>
              </a:rPr>
              <a:t>used  network management protocol that allows  monitoring and conﬁguring network </a:t>
            </a:r>
            <a:r>
              <a:rPr sz="2800" dirty="0">
                <a:latin typeface="Carlito"/>
                <a:cs typeface="Carlito"/>
              </a:rPr>
              <a:t>devices  </a:t>
            </a:r>
            <a:r>
              <a:rPr sz="2800" spc="-5" dirty="0">
                <a:latin typeface="Carlito"/>
                <a:cs typeface="Carlito"/>
              </a:rPr>
              <a:t>such as routers, switches, servers, printers,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etc.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SNMP component include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Network Management Station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(NMS)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Managed Device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Management Information Base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(MIB)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SNMP Agent that runs on the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device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244580" cy="6858000"/>
            <a:chOff x="0" y="0"/>
            <a:chExt cx="1124458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6583" y="1775060"/>
              <a:ext cx="2407599" cy="4628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297179"/>
            <a:ext cx="76174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Limitations of</a:t>
            </a:r>
            <a:r>
              <a:rPr sz="4400" spc="-50" dirty="0"/>
              <a:t> </a:t>
            </a:r>
            <a:r>
              <a:rPr sz="4400" spc="-5" dirty="0"/>
              <a:t>SNMP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41804"/>
            <a:ext cx="10583545" cy="4100829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41300" marR="353695" indent="-228600">
              <a:lnSpc>
                <a:spcPct val="699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SNMP is stateless in nature </a:t>
            </a:r>
            <a:r>
              <a:rPr sz="2600" spc="-1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each SNMP request contains all the  information to process the request. The application needs to </a:t>
            </a:r>
            <a:r>
              <a:rPr sz="2600" spc="-1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intelligent  to manage the</a:t>
            </a:r>
            <a:r>
              <a:rPr sz="2600" spc="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device.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699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SNMP is a connectionless protocol which uses UDP as the transport protocol,  making it unreliable as there was </a:t>
            </a:r>
            <a:r>
              <a:rPr sz="2600" spc="-10" dirty="0">
                <a:latin typeface="Carlito"/>
                <a:cs typeface="Carlito"/>
              </a:rPr>
              <a:t>no </a:t>
            </a:r>
            <a:r>
              <a:rPr sz="2600" spc="-5" dirty="0">
                <a:latin typeface="Carlito"/>
                <a:cs typeface="Carlito"/>
              </a:rPr>
              <a:t>support for acknowledgement of  requests.</a:t>
            </a:r>
            <a:endParaRPr sz="2600">
              <a:latin typeface="Carlito"/>
              <a:cs typeface="Carlito"/>
            </a:endParaRPr>
          </a:p>
          <a:p>
            <a:pPr marL="241300" marR="405765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MIBs often lack writable objects without which device configuration is not  possible using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SNMP.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It is difficult to differentiate between configuration </a:t>
            </a:r>
            <a:r>
              <a:rPr sz="2600" spc="-1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state data in</a:t>
            </a:r>
            <a:r>
              <a:rPr sz="2600" spc="1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MIBs.</a:t>
            </a:r>
            <a:endParaRPr sz="2600">
              <a:latin typeface="Carlito"/>
              <a:cs typeface="Carlito"/>
            </a:endParaRPr>
          </a:p>
          <a:p>
            <a:pPr marL="241300" marR="875665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Retrieving the current configuration from a device can </a:t>
            </a:r>
            <a:r>
              <a:rPr sz="2600" spc="-1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difficult with  SNMP.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Earlier </a:t>
            </a:r>
            <a:r>
              <a:rPr sz="2600" spc="-5" dirty="0">
                <a:latin typeface="Carlito"/>
                <a:cs typeface="Carlito"/>
              </a:rPr>
              <a:t>versions of SNMP did not have strong security</a:t>
            </a:r>
            <a:r>
              <a:rPr sz="2600" spc="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features.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7522209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Network Operator</a:t>
            </a:r>
            <a:r>
              <a:rPr sz="4400" spc="-25" dirty="0"/>
              <a:t> </a:t>
            </a:r>
            <a:r>
              <a:rPr sz="4400" spc="-5" dirty="0"/>
              <a:t>Requirements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2500"/>
            <a:ext cx="5313045" cy="28346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Ease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Distinction between configuration and state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Fetch </a:t>
            </a:r>
            <a:r>
              <a:rPr sz="2000" spc="-5" dirty="0">
                <a:latin typeface="Carlito"/>
                <a:cs typeface="Carlito"/>
              </a:rPr>
              <a:t>configuration and state data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separately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Configuration of the network as a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whole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Configuration transactions across devices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Configuration deltas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Dump and restore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configurations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9540" y="1722500"/>
            <a:ext cx="4462145" cy="31089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Configuration validation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Configuration database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schemas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Comparing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configurations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Role-based access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control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Consistency of access control lists: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Multiple configuration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sets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ts val="2160"/>
              </a:lnSpc>
              <a:spcBef>
                <a:spcPts val="10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Support for both data-oriented and task-  oriented access control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24358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199"/>
            <a:ext cx="7578725" cy="15570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M2M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Differences and </a:t>
            </a:r>
            <a:r>
              <a:rPr sz="2800" dirty="0">
                <a:latin typeface="Carlito"/>
                <a:cs typeface="Carlito"/>
              </a:rPr>
              <a:t>Similarities </a:t>
            </a:r>
            <a:r>
              <a:rPr sz="2800" spc="-5" dirty="0">
                <a:latin typeface="Carlito"/>
                <a:cs typeface="Carlito"/>
              </a:rPr>
              <a:t>between </a:t>
            </a:r>
            <a:r>
              <a:rPr sz="2800" dirty="0">
                <a:latin typeface="Carlito"/>
                <a:cs typeface="Carlito"/>
              </a:rPr>
              <a:t>M2M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IoT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SDN </a:t>
            </a:r>
            <a:r>
              <a:rPr sz="2800" spc="-5" dirty="0">
                <a:latin typeface="Carlito"/>
                <a:cs typeface="Carlito"/>
              </a:rPr>
              <a:t>and NFV for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IoT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41884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NET</a:t>
            </a:r>
            <a:r>
              <a:rPr sz="4400" spc="-50" dirty="0"/>
              <a:t>C</a:t>
            </a:r>
            <a:r>
              <a:rPr sz="4400" spc="-5" dirty="0"/>
              <a:t>ONF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0545"/>
            <a:ext cx="9991725" cy="87756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Network Configuration Protocol (NETCONF) is a session-based network management protocol.  </a:t>
            </a:r>
            <a:r>
              <a:rPr sz="2000" spc="-10" dirty="0">
                <a:latin typeface="Carlito"/>
                <a:cs typeface="Carlito"/>
              </a:rPr>
              <a:t>NETCONF </a:t>
            </a:r>
            <a:r>
              <a:rPr sz="2000" spc="-5" dirty="0">
                <a:latin typeface="Carlito"/>
                <a:cs typeface="Carlito"/>
              </a:rPr>
              <a:t>allows retrieving state or configuration data and manipulating configuration data on  network devices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980295" cy="6858000"/>
            <a:chOff x="0" y="0"/>
            <a:chExt cx="9980295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2326" y="2975090"/>
              <a:ext cx="7877702" cy="3234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43408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NET</a:t>
            </a:r>
            <a:r>
              <a:rPr sz="4400" spc="-50" dirty="0"/>
              <a:t>C</a:t>
            </a:r>
            <a:r>
              <a:rPr sz="4400" spc="-5" dirty="0"/>
              <a:t>ONF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3168"/>
            <a:ext cx="10542270" cy="39801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NETCONF works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SSH transport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protocol.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Transport layer provides end-to-end connectivity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ensure reliable delivery of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messages.</a:t>
            </a:r>
            <a:endParaRPr sz="2200">
              <a:latin typeface="Carlito"/>
              <a:cs typeface="Carlito"/>
            </a:endParaRPr>
          </a:p>
          <a:p>
            <a:pPr marL="241300" marR="673735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NETCONF uses XML-encoded Remote Procedure Calls (RPCs) for framing request </a:t>
            </a:r>
            <a:r>
              <a:rPr sz="2200" dirty="0">
                <a:latin typeface="Carlito"/>
                <a:cs typeface="Carlito"/>
              </a:rPr>
              <a:t>and  </a:t>
            </a:r>
            <a:r>
              <a:rPr sz="2200" spc="-5" dirty="0">
                <a:latin typeface="Carlito"/>
                <a:cs typeface="Carlito"/>
              </a:rPr>
              <a:t>response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messages.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RPC </a:t>
            </a:r>
            <a:r>
              <a:rPr sz="2200" spc="-5" dirty="0">
                <a:latin typeface="Carlito"/>
                <a:cs typeface="Carlito"/>
              </a:rPr>
              <a:t>layer provides mechanism for encoding of </a:t>
            </a:r>
            <a:r>
              <a:rPr sz="2200" dirty="0">
                <a:latin typeface="Carlito"/>
                <a:cs typeface="Carlito"/>
              </a:rPr>
              <a:t>RPC </a:t>
            </a:r>
            <a:r>
              <a:rPr sz="2200" spc="-5" dirty="0">
                <a:latin typeface="Carlito"/>
                <a:cs typeface="Carlito"/>
              </a:rPr>
              <a:t>calls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notifications.</a:t>
            </a:r>
            <a:endParaRPr sz="2200">
              <a:latin typeface="Carlito"/>
              <a:cs typeface="Carlito"/>
            </a:endParaRPr>
          </a:p>
          <a:p>
            <a:pPr marL="241300" marR="954405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NETCONF provides various operations to retrieve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edit configuration data from  network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devices.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The Content Layer consists of configuration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state data which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XML-encoded.</a:t>
            </a:r>
            <a:endParaRPr sz="2200">
              <a:latin typeface="Carlito"/>
              <a:cs typeface="Carlito"/>
            </a:endParaRPr>
          </a:p>
          <a:p>
            <a:pPr marL="241300" marR="499109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The schema of the configuration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state data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defined </a:t>
            </a:r>
            <a:r>
              <a:rPr sz="2200" dirty="0">
                <a:latin typeface="Carlito"/>
                <a:cs typeface="Carlito"/>
              </a:rPr>
              <a:t>in a </a:t>
            </a:r>
            <a:r>
              <a:rPr sz="2200" spc="-5" dirty="0">
                <a:latin typeface="Carlito"/>
                <a:cs typeface="Carlito"/>
              </a:rPr>
              <a:t>data modeling language  called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YANG.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NETCONF provides </a:t>
            </a:r>
            <a:r>
              <a:rPr sz="2200" dirty="0">
                <a:latin typeface="Carlito"/>
                <a:cs typeface="Carlito"/>
              </a:rPr>
              <a:t>a clear </a:t>
            </a:r>
            <a:r>
              <a:rPr sz="2200" spc="-5" dirty="0">
                <a:latin typeface="Carlito"/>
                <a:cs typeface="Carlito"/>
              </a:rPr>
              <a:t>separation of the configuration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state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data.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The configuration data resides within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NETCONF configuration datastore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server.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297179"/>
            <a:ext cx="37312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/>
              <a:t>Y</a:t>
            </a:r>
            <a:r>
              <a:rPr sz="4400" spc="-10" dirty="0"/>
              <a:t>A</a:t>
            </a:r>
            <a:r>
              <a:rPr sz="4400" spc="-5" dirty="0"/>
              <a:t>N</a:t>
            </a:r>
            <a:r>
              <a:rPr sz="4400" spc="-10" dirty="0"/>
              <a:t>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2475" y="1447801"/>
            <a:ext cx="10687049" cy="7248266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1940" marR="1306195" indent="-228600">
              <a:lnSpc>
                <a:spcPct val="69900"/>
              </a:lnSpc>
              <a:spcBef>
                <a:spcPts val="905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YANG </a:t>
            </a:r>
            <a:r>
              <a:rPr dirty="0"/>
              <a:t>is a </a:t>
            </a:r>
            <a:r>
              <a:rPr spc="-5" dirty="0"/>
              <a:t>data modeling language used to model configuration </a:t>
            </a:r>
            <a:r>
              <a:rPr dirty="0"/>
              <a:t>and </a:t>
            </a:r>
            <a:r>
              <a:rPr spc="-5" dirty="0"/>
              <a:t>state data  manipulated by the NETCONF</a:t>
            </a:r>
            <a:r>
              <a:rPr spc="-30" dirty="0"/>
              <a:t> </a:t>
            </a:r>
            <a:r>
              <a:rPr spc="-5" dirty="0"/>
              <a:t>protocol</a:t>
            </a:r>
          </a:p>
          <a:p>
            <a:pPr marL="281940" marR="5080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YANG modules contain the definitions of the configuration data, state data, </a:t>
            </a:r>
            <a:r>
              <a:rPr dirty="0"/>
              <a:t>RPC </a:t>
            </a:r>
            <a:r>
              <a:rPr spc="-5" dirty="0"/>
              <a:t>calls that  </a:t>
            </a:r>
            <a:r>
              <a:rPr dirty="0"/>
              <a:t>can be </a:t>
            </a:r>
            <a:r>
              <a:rPr spc="-5" dirty="0"/>
              <a:t>issued </a:t>
            </a:r>
            <a:r>
              <a:rPr dirty="0"/>
              <a:t>and </a:t>
            </a:r>
            <a:r>
              <a:rPr spc="-5" dirty="0"/>
              <a:t>the format of the</a:t>
            </a:r>
            <a:r>
              <a:rPr spc="-65" dirty="0"/>
              <a:t> </a:t>
            </a:r>
            <a:r>
              <a:rPr spc="-5" dirty="0"/>
              <a:t>notifications.</a:t>
            </a:r>
          </a:p>
          <a:p>
            <a:pPr marL="28194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YANG modules defines the data exchanged between the NETCONF client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server.</a:t>
            </a:r>
          </a:p>
          <a:p>
            <a:pPr marL="281940" marR="282575" indent="-228600">
              <a:lnSpc>
                <a:spcPct val="69900"/>
              </a:lnSpc>
              <a:spcBef>
                <a:spcPts val="994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5" dirty="0"/>
              <a:t>A </a:t>
            </a:r>
            <a:r>
              <a:rPr spc="-5" dirty="0"/>
              <a:t>module comprises of </a:t>
            </a:r>
            <a:r>
              <a:rPr dirty="0"/>
              <a:t>a </a:t>
            </a:r>
            <a:r>
              <a:rPr spc="-5" dirty="0"/>
              <a:t>number of 'leaf' nodes which are organized into </a:t>
            </a:r>
            <a:r>
              <a:rPr dirty="0"/>
              <a:t>a </a:t>
            </a:r>
            <a:r>
              <a:rPr spc="-5" dirty="0"/>
              <a:t>hierarchical  tree</a:t>
            </a:r>
            <a:r>
              <a:rPr spc="-15" dirty="0"/>
              <a:t> </a:t>
            </a:r>
            <a:r>
              <a:rPr spc="-5" dirty="0"/>
              <a:t>structure.</a:t>
            </a:r>
          </a:p>
          <a:p>
            <a:pPr marL="28194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The 'leaf' nodes are specified using the 'leaf' or 'leaf-list'</a:t>
            </a:r>
            <a:r>
              <a:rPr spc="-35" dirty="0"/>
              <a:t> </a:t>
            </a:r>
            <a:r>
              <a:rPr spc="-5" dirty="0"/>
              <a:t>constructs.</a:t>
            </a:r>
          </a:p>
          <a:p>
            <a:pPr marL="28194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dirty="0"/>
              <a:t>Leaf </a:t>
            </a:r>
            <a:r>
              <a:rPr spc="-5" dirty="0"/>
              <a:t>nodes are organized using 'container' or 'list'</a:t>
            </a:r>
            <a:r>
              <a:rPr spc="-45" dirty="0"/>
              <a:t> </a:t>
            </a:r>
            <a:r>
              <a:rPr spc="-5" dirty="0"/>
              <a:t>constructs.</a:t>
            </a:r>
          </a:p>
          <a:p>
            <a:pPr marL="28194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5" dirty="0"/>
              <a:t>A </a:t>
            </a:r>
            <a:r>
              <a:rPr spc="-5" dirty="0"/>
              <a:t>YANG module </a:t>
            </a:r>
            <a:r>
              <a:rPr dirty="0"/>
              <a:t>can </a:t>
            </a:r>
            <a:r>
              <a:rPr spc="-5" dirty="0"/>
              <a:t>import definitions from other</a:t>
            </a:r>
            <a:r>
              <a:rPr spc="-65" dirty="0"/>
              <a:t> </a:t>
            </a:r>
            <a:r>
              <a:rPr spc="-5" dirty="0"/>
              <a:t>modules.</a:t>
            </a:r>
          </a:p>
          <a:p>
            <a:pPr marL="28194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Constraints </a:t>
            </a:r>
            <a:r>
              <a:rPr dirty="0"/>
              <a:t>can be </a:t>
            </a:r>
            <a:r>
              <a:rPr spc="-5" dirty="0"/>
              <a:t>defined </a:t>
            </a:r>
            <a:r>
              <a:rPr dirty="0"/>
              <a:t>on </a:t>
            </a:r>
            <a:r>
              <a:rPr spc="-5" dirty="0"/>
              <a:t>the data nodes, e.g. allowed</a:t>
            </a:r>
            <a:r>
              <a:rPr spc="-50" dirty="0"/>
              <a:t> </a:t>
            </a:r>
            <a:r>
              <a:rPr spc="-5" dirty="0"/>
              <a:t>values.</a:t>
            </a:r>
          </a:p>
          <a:p>
            <a:pPr marL="28194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YANG </a:t>
            </a:r>
            <a:r>
              <a:rPr dirty="0"/>
              <a:t>can </a:t>
            </a:r>
            <a:r>
              <a:rPr spc="-5" dirty="0"/>
              <a:t>model both configuration data </a:t>
            </a:r>
            <a:r>
              <a:rPr dirty="0"/>
              <a:t>and </a:t>
            </a:r>
            <a:r>
              <a:rPr spc="-5" dirty="0"/>
              <a:t>state data using the 'config'</a:t>
            </a:r>
            <a:r>
              <a:rPr spc="-30" dirty="0"/>
              <a:t> </a:t>
            </a:r>
            <a:r>
              <a:rPr spc="-5" dirty="0"/>
              <a:t>statement.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5280660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YANG Module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621135" cy="6858000"/>
            <a:chOff x="0" y="0"/>
            <a:chExt cx="1162113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86697" y="1706879"/>
              <a:ext cx="2833945" cy="4550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741804"/>
            <a:ext cx="7065645" cy="3973829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41300" marR="5080" indent="-228600">
              <a:lnSpc>
                <a:spcPct val="699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This YANG module is a YANG version of the toaster  MIB</a:t>
            </a:r>
            <a:endParaRPr sz="2600">
              <a:latin typeface="Carlito"/>
              <a:cs typeface="Carlito"/>
            </a:endParaRPr>
          </a:p>
          <a:p>
            <a:pPr marL="241300" marR="170815" indent="-228600">
              <a:lnSpc>
                <a:spcPct val="699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toaster YANG module begins with the header  information followed by identity declarations  which define various bread</a:t>
            </a:r>
            <a:r>
              <a:rPr sz="2600" spc="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types.</a:t>
            </a:r>
            <a:endParaRPr sz="2600">
              <a:latin typeface="Carlito"/>
              <a:cs typeface="Carlito"/>
            </a:endParaRPr>
          </a:p>
          <a:p>
            <a:pPr marL="241300" marR="683260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leaf nodes (‘toasterManufacturer’,  ‘toasterModelNumber’ </a:t>
            </a:r>
            <a:r>
              <a:rPr sz="2600" spc="-1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oasterStatus’) are  defined in the ‘toaster’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container.</a:t>
            </a:r>
            <a:endParaRPr sz="2600">
              <a:latin typeface="Carlito"/>
              <a:cs typeface="Carlito"/>
            </a:endParaRPr>
          </a:p>
          <a:p>
            <a:pPr marL="241300" marR="49530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Each </a:t>
            </a:r>
            <a:r>
              <a:rPr sz="2600" spc="-5" dirty="0">
                <a:latin typeface="Carlito"/>
                <a:cs typeface="Carlito"/>
              </a:rPr>
              <a:t>leaf </a:t>
            </a:r>
            <a:r>
              <a:rPr sz="2600" spc="-10" dirty="0">
                <a:latin typeface="Carlito"/>
                <a:cs typeface="Carlito"/>
              </a:rPr>
              <a:t>node </a:t>
            </a:r>
            <a:r>
              <a:rPr sz="2600" spc="-5" dirty="0">
                <a:latin typeface="Carlito"/>
                <a:cs typeface="Carlito"/>
              </a:rPr>
              <a:t>definition has a type </a:t>
            </a:r>
            <a:r>
              <a:rPr sz="2600" spc="-1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optionally  a description </a:t>
            </a:r>
            <a:r>
              <a:rPr sz="2600" spc="-1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default</a:t>
            </a:r>
            <a:r>
              <a:rPr sz="2600" spc="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value.</a:t>
            </a:r>
            <a:endParaRPr sz="2600">
              <a:latin typeface="Carlito"/>
              <a:cs typeface="Carlito"/>
            </a:endParaRPr>
          </a:p>
          <a:p>
            <a:pPr marL="241300" marR="127635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module has two RPC definitions (‘make-toast’  </a:t>
            </a:r>
            <a:r>
              <a:rPr sz="2600" spc="-10" dirty="0">
                <a:latin typeface="Carlito"/>
                <a:cs typeface="Carlito"/>
              </a:rPr>
              <a:t>and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‘cancel-toast’).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9844405" cy="136832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IoT </a:t>
            </a:r>
            <a:r>
              <a:rPr spc="-5" dirty="0"/>
              <a:t>Systems Management with</a:t>
            </a:r>
            <a:r>
              <a:rPr spc="-45" dirty="0"/>
              <a:t> </a:t>
            </a:r>
            <a:r>
              <a:rPr spc="-5" dirty="0"/>
              <a:t>NETCONF-YANG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76200" y="0"/>
            <a:ext cx="11268710" cy="6858000"/>
            <a:chOff x="0" y="0"/>
            <a:chExt cx="1126871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16167" y="1490472"/>
              <a:ext cx="5352363" cy="5074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726819"/>
            <a:ext cx="3665220" cy="42373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Management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System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Management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API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Transaction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Manager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Rollback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Manager</a:t>
            </a:r>
            <a:endParaRPr sz="28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Data Model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Manager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Configuration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Validator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Configuration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Database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Configuration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API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Data Provider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API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3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6502400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Machine-to-Machine</a:t>
            </a:r>
            <a:r>
              <a:rPr spc="-45" dirty="0"/>
              <a:t> </a:t>
            </a:r>
            <a:r>
              <a:rPr spc="-5" dirty="0"/>
              <a:t>(M2M)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1495"/>
            <a:ext cx="10074910" cy="12211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Machine-to-Machine (M2M) refers </a:t>
            </a:r>
            <a:r>
              <a:rPr sz="280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networking of machines (or  devices) for the purpose of remote monitoring and control and data  exchange.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7810" cy="6858000"/>
            <a:chOff x="0" y="0"/>
            <a:chExt cx="914781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5420" y="3070950"/>
              <a:ext cx="5982208" cy="34395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6502400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Machine-to-Machine</a:t>
            </a:r>
            <a:r>
              <a:rPr spc="-45" dirty="0"/>
              <a:t> </a:t>
            </a:r>
            <a:r>
              <a:rPr spc="-5" dirty="0"/>
              <a:t>(M2M)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460"/>
            <a:ext cx="10310495" cy="44138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marR="26034" indent="-228600">
              <a:lnSpc>
                <a:spcPct val="8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An M2M area network comprises of machines (or M2M nodes) which have  embedded hardware modules for sensing, actuation </a:t>
            </a:r>
            <a:r>
              <a:rPr sz="2600" spc="-10" dirty="0">
                <a:latin typeface="Carlito"/>
                <a:cs typeface="Carlito"/>
              </a:rPr>
              <a:t>and</a:t>
            </a:r>
            <a:r>
              <a:rPr sz="2600" spc="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communication.</a:t>
            </a:r>
            <a:endParaRPr sz="2600">
              <a:latin typeface="Carlito"/>
              <a:cs typeface="Carlito"/>
            </a:endParaRPr>
          </a:p>
          <a:p>
            <a:pPr marL="241300" marR="15875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Various communication protocols can </a:t>
            </a:r>
            <a:r>
              <a:rPr sz="2600" spc="-1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used for M2M local area  networks such as ZigBee, Bluetooh, ModBus, M-Bus, Wirless M-Bus, Power  Line Communication </a:t>
            </a:r>
            <a:r>
              <a:rPr sz="2600" spc="-10" dirty="0">
                <a:latin typeface="Carlito"/>
                <a:cs typeface="Carlito"/>
              </a:rPr>
              <a:t>(PLC), </a:t>
            </a:r>
            <a:r>
              <a:rPr sz="2600" spc="-5" dirty="0">
                <a:latin typeface="Carlito"/>
                <a:cs typeface="Carlito"/>
              </a:rPr>
              <a:t>6LoWPAN, IEEE 802.15.4,</a:t>
            </a:r>
            <a:r>
              <a:rPr sz="2600" spc="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etc.</a:t>
            </a:r>
            <a:endParaRPr sz="2600">
              <a:latin typeface="Carlito"/>
              <a:cs typeface="Carlito"/>
            </a:endParaRPr>
          </a:p>
          <a:p>
            <a:pPr marL="241300" marR="352425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communication network provides connectivity to remote M2M area  networks.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communication network can use either wired or wireless networks (IP-  based).</a:t>
            </a:r>
            <a:endParaRPr sz="2600">
              <a:latin typeface="Carlito"/>
              <a:cs typeface="Carlito"/>
            </a:endParaRPr>
          </a:p>
          <a:p>
            <a:pPr marL="241300" marR="744220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While the M2M area networks use either proprietary or non-IP based  communication protocols, the communication network uses IP-based  networks.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3306445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M2M</a:t>
            </a:r>
            <a:r>
              <a:rPr spc="-65" dirty="0"/>
              <a:t> </a:t>
            </a:r>
            <a:r>
              <a:rPr spc="-5" dirty="0"/>
              <a:t>gateway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05130" marR="508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405765" algn="l"/>
              </a:tabLst>
            </a:pPr>
            <a:r>
              <a:rPr spc="-5" dirty="0"/>
              <a:t>Since non-IP based protocols are used </a:t>
            </a:r>
            <a:r>
              <a:rPr dirty="0"/>
              <a:t>within M2M </a:t>
            </a:r>
            <a:r>
              <a:rPr spc="-5" dirty="0"/>
              <a:t>area networks, the  </a:t>
            </a:r>
            <a:r>
              <a:rPr dirty="0"/>
              <a:t>M2M </a:t>
            </a:r>
            <a:r>
              <a:rPr spc="-5" dirty="0"/>
              <a:t>nodes </a:t>
            </a:r>
            <a:r>
              <a:rPr dirty="0"/>
              <a:t>within </a:t>
            </a:r>
            <a:r>
              <a:rPr spc="-5" dirty="0"/>
              <a:t>one network cannot communicate </a:t>
            </a:r>
            <a:r>
              <a:rPr dirty="0"/>
              <a:t>with </a:t>
            </a:r>
            <a:r>
              <a:rPr spc="-5" dirty="0"/>
              <a:t>nodes </a:t>
            </a:r>
            <a:r>
              <a:rPr dirty="0"/>
              <a:t>in an  </a:t>
            </a:r>
            <a:r>
              <a:rPr spc="-5" dirty="0"/>
              <a:t>external network.</a:t>
            </a:r>
          </a:p>
          <a:p>
            <a:pPr marL="405130" marR="332105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405765" algn="l"/>
              </a:tabLst>
            </a:pPr>
            <a:r>
              <a:rPr dirty="0"/>
              <a:t>To </a:t>
            </a:r>
            <a:r>
              <a:rPr spc="-5" dirty="0"/>
              <a:t>enable the communication between remote </a:t>
            </a:r>
            <a:r>
              <a:rPr dirty="0"/>
              <a:t>M2M </a:t>
            </a:r>
            <a:r>
              <a:rPr spc="-5" dirty="0"/>
              <a:t>area networks,  </a:t>
            </a:r>
            <a:r>
              <a:rPr dirty="0"/>
              <a:t>M2M </a:t>
            </a:r>
            <a:r>
              <a:rPr spc="-5" dirty="0"/>
              <a:t>gateways are</a:t>
            </a:r>
            <a:r>
              <a:rPr spc="-20" dirty="0"/>
              <a:t> </a:t>
            </a:r>
            <a:r>
              <a:rPr spc="-5" dirty="0"/>
              <a:t>used.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080500" cy="6858000"/>
            <a:chOff x="0" y="0"/>
            <a:chExt cx="90805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041" y="4157607"/>
              <a:ext cx="6080848" cy="2344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7711440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Difference between IoT and</a:t>
            </a:r>
            <a:r>
              <a:rPr spc="-15" dirty="0"/>
              <a:t> </a:t>
            </a:r>
            <a:r>
              <a:rPr spc="-5" dirty="0"/>
              <a:t>M2M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8336"/>
            <a:ext cx="10248900" cy="4213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Communication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Protocols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M2M and IoT </a:t>
            </a:r>
            <a:r>
              <a:rPr sz="240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differ in how the communication between the machines or  devices happens.</a:t>
            </a:r>
            <a:endParaRPr sz="2400">
              <a:latin typeface="Carlito"/>
              <a:cs typeface="Carlito"/>
            </a:endParaRPr>
          </a:p>
          <a:p>
            <a:pPr marL="698500" marR="271780" lvl="1" indent="-228600">
              <a:lnSpc>
                <a:spcPts val="259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M2M uses either proprietary or non-IP based communication protocols for  communication within the M2M area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networks.</a:t>
            </a:r>
            <a:endParaRPr sz="2400">
              <a:latin typeface="Carlito"/>
              <a:cs typeface="Carlito"/>
            </a:endParaRPr>
          </a:p>
          <a:p>
            <a:pPr marL="321945" indent="-30924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800" spc="-5" dirty="0">
                <a:latin typeface="Carlito"/>
                <a:cs typeface="Carlito"/>
              </a:rPr>
              <a:t>Machines </a:t>
            </a:r>
            <a:r>
              <a:rPr sz="2800" dirty="0">
                <a:latin typeface="Carlito"/>
                <a:cs typeface="Carlito"/>
              </a:rPr>
              <a:t>in M2M vs </a:t>
            </a:r>
            <a:r>
              <a:rPr sz="2800" spc="-5" dirty="0">
                <a:latin typeface="Carlito"/>
                <a:cs typeface="Carlito"/>
              </a:rPr>
              <a:t>Things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IoT</a:t>
            </a:r>
            <a:endParaRPr sz="2800">
              <a:latin typeface="Carlito"/>
              <a:cs typeface="Carlito"/>
            </a:endParaRPr>
          </a:p>
          <a:p>
            <a:pPr marL="698500" marR="25400" lvl="1" indent="-228600">
              <a:lnSpc>
                <a:spcPts val="259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The "Things" in IoT refers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physical objects that have unique identiﬁers and  </a:t>
            </a:r>
            <a:r>
              <a:rPr sz="240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sense and communicate with their external environment (and user  applications) or their internal physical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states.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M2M systems, in contrast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IoT, typically have homogeneous machine types  within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M2M area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network.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7711440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Difference between IoT and</a:t>
            </a:r>
            <a:r>
              <a:rPr spc="-15" dirty="0"/>
              <a:t> </a:t>
            </a:r>
            <a:r>
              <a:rPr spc="-5" dirty="0"/>
              <a:t>M2M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1804"/>
            <a:ext cx="10449560" cy="435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ts val="2975"/>
              </a:lnSpc>
              <a:spcBef>
                <a:spcPts val="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Hardware vs Software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Emphasis</a:t>
            </a:r>
            <a:endParaRPr sz="2600">
              <a:latin typeface="Carlito"/>
              <a:cs typeface="Carlito"/>
            </a:endParaRPr>
          </a:p>
          <a:p>
            <a:pPr marL="698500" marR="698500" lvl="1" indent="-228600">
              <a:lnSpc>
                <a:spcPct val="69900"/>
              </a:lnSpc>
              <a:spcBef>
                <a:spcPts val="6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While the emphasis of </a:t>
            </a:r>
            <a:r>
              <a:rPr sz="2200" dirty="0">
                <a:latin typeface="Carlito"/>
                <a:cs typeface="Carlito"/>
              </a:rPr>
              <a:t>M2M is </a:t>
            </a:r>
            <a:r>
              <a:rPr sz="2200" spc="-5" dirty="0">
                <a:latin typeface="Carlito"/>
                <a:cs typeface="Carlito"/>
              </a:rPr>
              <a:t>more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hardware with embedded modules, the  emphasis of IoT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more </a:t>
            </a:r>
            <a:r>
              <a:rPr sz="2200" dirty="0">
                <a:latin typeface="Carlito"/>
                <a:cs typeface="Carlito"/>
              </a:rPr>
              <a:t>on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software.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2975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Data Collection </a:t>
            </a:r>
            <a:r>
              <a:rPr sz="2600" spc="-10" dirty="0">
                <a:latin typeface="Carlito"/>
                <a:cs typeface="Carlito"/>
              </a:rPr>
              <a:t>&amp;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Analysis</a:t>
            </a:r>
            <a:endParaRPr sz="2600">
              <a:latin typeface="Carlito"/>
              <a:cs typeface="Carlito"/>
            </a:endParaRPr>
          </a:p>
          <a:p>
            <a:pPr marL="698500" marR="1374775" lvl="1" indent="-228600">
              <a:lnSpc>
                <a:spcPct val="69900"/>
              </a:lnSpc>
              <a:spcBef>
                <a:spcPts val="6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Carlito"/>
                <a:cs typeface="Carlito"/>
              </a:rPr>
              <a:t>M2M </a:t>
            </a:r>
            <a:r>
              <a:rPr sz="2200" spc="-5" dirty="0">
                <a:latin typeface="Carlito"/>
                <a:cs typeface="Carlito"/>
              </a:rPr>
              <a:t>data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collected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point solutions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often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on-premises storage  infrastructure.</a:t>
            </a:r>
            <a:endParaRPr sz="2200">
              <a:latin typeface="Carlito"/>
              <a:cs typeface="Carlito"/>
            </a:endParaRPr>
          </a:p>
          <a:p>
            <a:pPr marL="698500" marR="149225" lvl="1" indent="-228600">
              <a:lnSpc>
                <a:spcPct val="6990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contrast to M2M, the data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IoT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collected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cloud (can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public, private or  hybrid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cloud).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297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Applications</a:t>
            </a:r>
            <a:endParaRPr sz="2600">
              <a:latin typeface="Carlito"/>
              <a:cs typeface="Carlito"/>
            </a:endParaRPr>
          </a:p>
          <a:p>
            <a:pPr marL="698500" marR="5080" lvl="1" indent="-228600">
              <a:lnSpc>
                <a:spcPct val="69900"/>
              </a:lnSpc>
              <a:spcBef>
                <a:spcPts val="6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Carlito"/>
                <a:cs typeface="Carlito"/>
              </a:rPr>
              <a:t>M2M </a:t>
            </a:r>
            <a:r>
              <a:rPr sz="2200" spc="-5" dirty="0">
                <a:latin typeface="Carlito"/>
                <a:cs typeface="Carlito"/>
              </a:rPr>
              <a:t>data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collected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point solutions </a:t>
            </a:r>
            <a:r>
              <a:rPr sz="2200" dirty="0">
                <a:latin typeface="Carlito"/>
                <a:cs typeface="Carlito"/>
              </a:rPr>
              <a:t>and can be accessed </a:t>
            </a:r>
            <a:r>
              <a:rPr sz="2200" spc="-5" dirty="0">
                <a:latin typeface="Carlito"/>
                <a:cs typeface="Carlito"/>
              </a:rPr>
              <a:t>by on-premises  applications such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5" dirty="0">
                <a:latin typeface="Carlito"/>
                <a:cs typeface="Carlito"/>
              </a:rPr>
              <a:t>diagnosis applications, service management applications,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on-  premisis enterprise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applications.</a:t>
            </a:r>
            <a:endParaRPr sz="2200">
              <a:latin typeface="Carlito"/>
              <a:cs typeface="Carlito"/>
            </a:endParaRPr>
          </a:p>
          <a:p>
            <a:pPr marL="698500" marR="367665" lvl="1" indent="-228600" algn="just">
              <a:lnSpc>
                <a:spcPct val="6990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IoT data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collected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cloud </a:t>
            </a:r>
            <a:r>
              <a:rPr sz="2200" dirty="0">
                <a:latin typeface="Carlito"/>
                <a:cs typeface="Carlito"/>
              </a:rPr>
              <a:t>and can be accessed </a:t>
            </a:r>
            <a:r>
              <a:rPr sz="2200" spc="-5" dirty="0">
                <a:latin typeface="Carlito"/>
                <a:cs typeface="Carlito"/>
              </a:rPr>
              <a:t>by cloud applications such </a:t>
            </a:r>
            <a:r>
              <a:rPr sz="2200" dirty="0">
                <a:latin typeface="Carlito"/>
                <a:cs typeface="Carlito"/>
              </a:rPr>
              <a:t>as  </a:t>
            </a:r>
            <a:r>
              <a:rPr sz="2200" spc="-5" dirty="0">
                <a:latin typeface="Carlito"/>
                <a:cs typeface="Carlito"/>
              </a:rPr>
              <a:t>analytics applications, enterprise applications, remote diagnosis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management  applications,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2405" cy="6858000"/>
          </a:xfrm>
          <a:custGeom>
            <a:avLst/>
            <a:gdLst/>
            <a:ahLst/>
            <a:cxnLst/>
            <a:rect l="l" t="t" r="r" b="b"/>
            <a:pathLst>
              <a:path w="192405" h="6858000">
                <a:moveTo>
                  <a:pt x="0" y="6858000"/>
                </a:moveTo>
                <a:lnTo>
                  <a:pt x="0" y="0"/>
                </a:lnTo>
                <a:lnTo>
                  <a:pt x="192023" y="0"/>
                </a:lnTo>
                <a:lnTo>
                  <a:pt x="192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6976745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Communication in IoT vs</a:t>
            </a:r>
            <a:r>
              <a:rPr spc="-40" dirty="0"/>
              <a:t> </a:t>
            </a:r>
            <a:r>
              <a:rPr spc="-5" dirty="0"/>
              <a:t>M2M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476355" cy="6858000"/>
            <a:chOff x="0" y="0"/>
            <a:chExt cx="1147635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1623" y="1712976"/>
              <a:ext cx="10674451" cy="4282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7179"/>
            <a:ext cx="1978661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SDN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679"/>
            <a:ext cx="3870325" cy="43656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marR="96520" indent="-228600">
              <a:lnSpc>
                <a:spcPct val="69900"/>
              </a:lnSpc>
              <a:spcBef>
                <a:spcPts val="9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Software-Deﬁned Networking  (SDN) </a:t>
            </a:r>
            <a:r>
              <a:rPr sz="2200" dirty="0">
                <a:latin typeface="Carlito"/>
                <a:cs typeface="Carlito"/>
              </a:rPr>
              <a:t>is a </a:t>
            </a:r>
            <a:r>
              <a:rPr sz="2200" spc="-5" dirty="0">
                <a:latin typeface="Carlito"/>
                <a:cs typeface="Carlito"/>
              </a:rPr>
              <a:t>networking  architecture that separates the  control plane from the data  plane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centralizes the  network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controller.</a:t>
            </a: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Software-based </a:t>
            </a:r>
            <a:r>
              <a:rPr sz="2200" dirty="0">
                <a:latin typeface="Carlito"/>
                <a:cs typeface="Carlito"/>
              </a:rPr>
              <a:t>SDN </a:t>
            </a:r>
            <a:r>
              <a:rPr sz="2200" spc="-5" dirty="0">
                <a:latin typeface="Carlito"/>
                <a:cs typeface="Carlito"/>
              </a:rPr>
              <a:t>controllers  maintain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uniﬁed </a:t>
            </a:r>
            <a:r>
              <a:rPr sz="2200" dirty="0">
                <a:latin typeface="Carlito"/>
                <a:cs typeface="Carlito"/>
              </a:rPr>
              <a:t>view </a:t>
            </a:r>
            <a:r>
              <a:rPr sz="2200" spc="-5" dirty="0">
                <a:latin typeface="Carlito"/>
                <a:cs typeface="Carlito"/>
              </a:rPr>
              <a:t>of the  network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make conﬁ  guration, management </a:t>
            </a:r>
            <a:r>
              <a:rPr sz="2200" dirty="0">
                <a:latin typeface="Carlito"/>
                <a:cs typeface="Carlito"/>
              </a:rPr>
              <a:t>and  </a:t>
            </a:r>
            <a:r>
              <a:rPr sz="2200" spc="-5" dirty="0">
                <a:latin typeface="Carlito"/>
                <a:cs typeface="Carlito"/>
              </a:rPr>
              <a:t>provisioning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simpler.</a:t>
            </a:r>
            <a:endParaRPr sz="2200">
              <a:latin typeface="Carlito"/>
              <a:cs typeface="Carlito"/>
            </a:endParaRPr>
          </a:p>
          <a:p>
            <a:pPr marL="241300" marR="22225" indent="-228600">
              <a:lnSpc>
                <a:spcPct val="699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The underlying infrastructure </a:t>
            </a:r>
            <a:r>
              <a:rPr sz="2200" dirty="0">
                <a:latin typeface="Carlito"/>
                <a:cs typeface="Carlito"/>
              </a:rPr>
              <a:t>in  SDN </a:t>
            </a:r>
            <a:r>
              <a:rPr sz="2200" spc="-5" dirty="0">
                <a:latin typeface="Carlito"/>
                <a:cs typeface="Carlito"/>
              </a:rPr>
              <a:t>uses simple packet  forwarding hardware </a:t>
            </a:r>
            <a:r>
              <a:rPr sz="2200" dirty="0">
                <a:latin typeface="Carlito"/>
                <a:cs typeface="Carlito"/>
              </a:rPr>
              <a:t>as  </a:t>
            </a:r>
            <a:r>
              <a:rPr sz="2200" spc="-5" dirty="0">
                <a:latin typeface="Carlito"/>
                <a:cs typeface="Carlito"/>
              </a:rPr>
              <a:t>opposed to specialized  hardware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conventional  networks.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495405" cy="6858000"/>
            <a:chOff x="0" y="0"/>
            <a:chExt cx="11495405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2405" cy="6858000"/>
            </a:xfrm>
            <a:custGeom>
              <a:avLst/>
              <a:gdLst/>
              <a:ahLst/>
              <a:cxnLst/>
              <a:rect l="l" t="t" r="r" b="b"/>
              <a:pathLst>
                <a:path w="192405" h="6858000">
                  <a:moveTo>
                    <a:pt x="0" y="6858000"/>
                  </a:moveTo>
                  <a:lnTo>
                    <a:pt x="0" y="0"/>
                  </a:lnTo>
                  <a:lnTo>
                    <a:pt x="192023" y="0"/>
                  </a:lnTo>
                  <a:lnTo>
                    <a:pt x="1920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6852" y="1785725"/>
              <a:ext cx="6338036" cy="4575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8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1544</Words>
  <Application>Microsoft Office PowerPoint</Application>
  <PresentationFormat>Custom</PresentationFormat>
  <Paragraphs>161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Outline</vt:lpstr>
      <vt:lpstr>Machine-to-Machine (M2M)</vt:lpstr>
      <vt:lpstr>Machine-to-Machine (M2M)</vt:lpstr>
      <vt:lpstr>M2M gateway</vt:lpstr>
      <vt:lpstr>Difference between IoT and M2M</vt:lpstr>
      <vt:lpstr>Difference between IoT and M2M</vt:lpstr>
      <vt:lpstr>Communication in IoT vs M2M</vt:lpstr>
      <vt:lpstr>SDN</vt:lpstr>
      <vt:lpstr>Key elements of SDN</vt:lpstr>
      <vt:lpstr>NFV</vt:lpstr>
      <vt:lpstr>Key elements of NFV</vt:lpstr>
      <vt:lpstr>NFV Use Case</vt:lpstr>
      <vt:lpstr>Slide 14</vt:lpstr>
      <vt:lpstr>Outline</vt:lpstr>
      <vt:lpstr>Need for IoT Systems Management</vt:lpstr>
      <vt:lpstr>Simple Network Management Protocol (SNMP)</vt:lpstr>
      <vt:lpstr>Limitations of SNMP</vt:lpstr>
      <vt:lpstr>Network Operator Requirements</vt:lpstr>
      <vt:lpstr>NETCONF</vt:lpstr>
      <vt:lpstr>NETCONF</vt:lpstr>
      <vt:lpstr>YANG</vt:lpstr>
      <vt:lpstr>YANG Module Example</vt:lpstr>
      <vt:lpstr>IoT Systems Management with NETCONF-YANG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Anandareddy Choppa</cp:lastModifiedBy>
  <cp:revision>9</cp:revision>
  <dcterms:created xsi:type="dcterms:W3CDTF">2020-07-12T11:05:30Z</dcterms:created>
  <dcterms:modified xsi:type="dcterms:W3CDTF">2023-08-03T15:34:37Z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2018-01-17T00:00:00Z</vt:filetime>
  </property>
  <property fmtid="{D5CDD505-2E9C-101B-9397-08002B2CF9AE}" pid="3" name="LastSaved">
    <vt:filetime>2020-07-12T00:00:00Z</vt:filetime>
  </property>
</Properties>
</file>