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ink/ink8.xml" ContentType="application/inkml+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ink/ink6.xml" ContentType="application/inkml+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ink/ink4.xml" ContentType="application/inkml+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ink/ink2.xml" ContentType="application/inkml+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ink/ink9.xml" ContentType="application/inkml+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ink/ink7.xml" ContentType="application/inkml+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ink/ink3.xml" ContentType="application/inkml+xml"/>
  <Override PartName="/ppt/ink/ink5.xml" ContentType="application/inkml+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ink/ink1.xml" ContentType="application/inkml+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7" r:id="rId2"/>
    <p:sldId id="258" r:id="rId3"/>
    <p:sldId id="259" r:id="rId4"/>
    <p:sldId id="294" r:id="rId5"/>
    <p:sldId id="260" r:id="rId6"/>
    <p:sldId id="295" r:id="rId7"/>
    <p:sldId id="274" r:id="rId8"/>
    <p:sldId id="296" r:id="rId9"/>
    <p:sldId id="297" r:id="rId10"/>
    <p:sldId id="276" r:id="rId11"/>
    <p:sldId id="298" r:id="rId12"/>
    <p:sldId id="277" r:id="rId13"/>
    <p:sldId id="261" r:id="rId14"/>
    <p:sldId id="262" r:id="rId15"/>
    <p:sldId id="264" r:id="rId16"/>
    <p:sldId id="278" r:id="rId17"/>
    <p:sldId id="291" r:id="rId18"/>
    <p:sldId id="292" r:id="rId19"/>
    <p:sldId id="279" r:id="rId20"/>
    <p:sldId id="280" r:id="rId21"/>
    <p:sldId id="293" r:id="rId22"/>
    <p:sldId id="265" r:id="rId23"/>
    <p:sldId id="266" r:id="rId24"/>
    <p:sldId id="299" r:id="rId25"/>
    <p:sldId id="300" r:id="rId26"/>
    <p:sldId id="267" r:id="rId27"/>
    <p:sldId id="281" r:id="rId28"/>
    <p:sldId id="301" r:id="rId29"/>
    <p:sldId id="282" r:id="rId30"/>
    <p:sldId id="302" r:id="rId31"/>
    <p:sldId id="283" r:id="rId32"/>
    <p:sldId id="303" r:id="rId33"/>
    <p:sldId id="284" r:id="rId34"/>
    <p:sldId id="304" r:id="rId35"/>
    <p:sldId id="285" r:id="rId36"/>
    <p:sldId id="305" r:id="rId37"/>
    <p:sldId id="268" r:id="rId38"/>
    <p:sldId id="306" r:id="rId39"/>
    <p:sldId id="287" r:id="rId40"/>
    <p:sldId id="307" r:id="rId41"/>
    <p:sldId id="288" r:id="rId42"/>
    <p:sldId id="309" r:id="rId43"/>
    <p:sldId id="308" r:id="rId44"/>
    <p:sldId id="311" r:id="rId45"/>
    <p:sldId id="289" r:id="rId4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9" d="100"/>
          <a:sy n="109" d="100"/>
        </p:scale>
        <p:origin x="-72" y="-7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7T22:07:09.375"/>
    </inkml:context>
    <inkml:brush xml:id="br0">
      <inkml:brushProperty name="width" value="0.05" units="cm"/>
      <inkml:brushProperty name="height" value="0.05" units="cm"/>
    </inkml:brush>
  </inkml:definitions>
  <inkml:trace contextRef="#ctx0" brushRef="#br0">6294 68 24575,'-5749'0'0,"5722"1"0,0 2 0,0 2 0,0 0 0,0 1 0,1 2 0,0 1 0,1 1 0,0 1 0,0 1 0,1 1 0,1 1 0,0 1 0,1 2 0,1 0 0,1 1 0,0 1 0,-22 27 0,33-34 0,2 0 0,0 0 0,0 1 0,1 0 0,1 0 0,0 0 0,-6 27 0,-11 102 0,20-122 0,-5 78 0,7 109 0,2-85 0,-1-102 0,1 0 0,1 0 0,1 0 0,0 0 0,1-1 0,2 0 0,0 0 0,0 0 0,2-1 0,0 0 0,1-1 0,1 0 0,1-1 0,0 0 0,20 19 0,2-1 0,2-1 0,2-2 0,0-2 0,2-1 0,55 27 0,-8-13 0,2-4 0,161 45 0,-217-73 0,22 4 0,0-3 0,100 7 0,-88-12 0,97 21 0,-96-13 0,1-2 0,109 4 0,142-16 0,-134-3 0,4342 3 0,-4495-1 0,-1-1 0,0-1 0,0-2 0,0-2 0,42-14 0,-24 3 0,-2-2 0,73-42 0,-49 21 0,-19 14 0,-2-3 0,-1-2 0,81-68 0,-116 84 0,0-1 0,-2 0 0,0 0 0,-1-1 0,15-30 0,41-106 0,-54 121 0,1-6 0,-2 0 0,-1-1 0,-2 0 0,-2 0 0,-1-1 0,-3 0 0,-1-1 0,-2 1 0,-5-50 0,3 81 0,0 1 0,-1 0 0,0 0 0,-1 0 0,0 1 0,0-1 0,-1 0 0,0 1 0,-1 0 0,0 0 0,0 0 0,0 1 0,-1 0 0,0 0 0,-1 0 0,0 1 0,0 0 0,-14-10 0,5 6 0,-1 1 0,-1 0 0,1 1 0,-2 1 0,1 0 0,-1 2 0,0 0 0,-21-2 0,-102-28 0,101 23 0,0 2 0,-53-6 0,55 12 0,0-2 0,0-2 0,0-1 0,1-2 0,1-1 0,-37-18 0,-283-122 0,324 135 52,-43-32 0,50 31-541,-2 1-1,-40-20 0,38 25-6336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7T22:07:11.313"/>
    </inkml:context>
    <inkml:brush xml:id="br0">
      <inkml:brushProperty name="width" value="0.05" units="cm"/>
      <inkml:brushProperty name="height" value="0.05" units="cm"/>
    </inkml:brush>
  </inkml:definitions>
  <inkml:trace contextRef="#ctx0" brushRef="#br0">1 392 24575,'8'-1'0,"0"0"0,1 0 0,-1-1 0,0 0 0,0-1 0,0 0 0,14-7 0,15-6 0,86-18 0,209-29 0,-46 11 0,-52 6 0,2 10 0,450-10 0,963 46 0,-727 3 0,-452-1 0,529-5 0,-445-36 0,-42 2 0,-158 36 86,-169 2-1537,-149-1-5375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7T22:07:12.609"/>
    </inkml:context>
    <inkml:brush xml:id="br0">
      <inkml:brushProperty name="width" value="0.05" units="cm"/>
      <inkml:brushProperty name="height" value="0.05" units="cm"/>
    </inkml:brush>
  </inkml:definitions>
  <inkml:trace contextRef="#ctx0" brushRef="#br0">1 0 24575,'32'2'0,"-1"1"0,1 1 0,-1 1 0,0 2 0,0 2 0,34 13 0,172 87 0,-215-99 0,-17-6 0,0-1 0,0 0 0,0 1 0,0 0 0,0 0 0,-1 1 0,0-1 0,0 1 0,0 0 0,-1 0 0,1 1 0,-1-1 0,0 0 0,-1 1 0,0 0 0,1 0 0,-2 0 0,1 0 0,-1 0 0,0 0 0,0 0 0,0 0 0,-1 0 0,-1 13 0,0-3 0,-1 0 0,0 1 0,-1-1 0,-1 0 0,-1 0 0,0-1 0,-1 1 0,-10 18 0,-75 117 111,-6 10-1587,81-129-5350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7T22:08:03.416"/>
    </inkml:context>
    <inkml:brush xml:id="br0">
      <inkml:brushProperty name="width" value="0.05" units="cm"/>
      <inkml:brushProperty name="height" value="0.05" units="cm"/>
      <inkml:brushProperty name="color" value="#E71224"/>
    </inkml:brush>
  </inkml:definitions>
  <inkml:trace contextRef="#ctx0" brushRef="#br0">2317 121 24575,'-1765'0'0,"1744"1"0,0 2 0,1 0 0,-1 1 0,1 2 0,0 0 0,-24 10 0,-36 11 0,77-26 0,-33 9 0,1 1 0,0 1 0,-40 21 0,67-29 0,0 0 0,1 0 0,0 1 0,0 0 0,0 0 0,0 1 0,1 0 0,-1 0 0,2 1 0,-1-1 0,1 1 0,0 0 0,0 1 0,1-1 0,0 1 0,0 0 0,1 0 0,0 0 0,-3 14 0,3-3 0,1 0 0,1-1 0,0 1 0,2 0 0,0 0 0,5 27 0,-4-37 0,0-1 0,1 0 0,-1 0 0,2 0 0,-1 0 0,1-1 0,0 1 0,1-1 0,0 0 0,0 0 0,0 0 0,1-1 0,0 0 0,0 0 0,1 0 0,10 6 0,25 13 0,0-3 0,2-1 0,65 21 0,145 32 0,-199-60 0,14 4 0,1-3 0,1-3 0,109 5 0,-132-13 0,0 2 0,0 2 0,-1 3 0,55 19 0,-47-14 0,0-1 0,85 10 0,259-20 0,-205-9 0,2963 4 0,-3022-7 0,-1-6 0,202-47 0,-48 7 0,-144 33 0,171-31 0,-114 1 0,50-9 0,-241 57 0,-1 0 0,0-1 0,0 0 0,0-1 0,14-7 0,-21 11 0,-1-1 0,1 1 0,-1-1 0,0 0 0,1 0 0,-1 1 0,0-1 0,1 0 0,-1 0 0,0 0 0,0-1 0,0 1 0,0 0 0,0 0 0,0 0 0,0-1 0,-1 1 0,1-1 0,0 1 0,-1 0 0,1-1 0,-1 1 0,1-1 0,-1 0 0,0 1 0,0-1 0,1 1 0,-1-1 0,0 1 0,-1-1 0,1 1 0,0-1 0,0 0 0,-1 1 0,1-1 0,0 1 0,-1-1 0,0 1 0,1 0 0,-1-1 0,0 1 0,0 0 0,0-1 0,-1 0 0,-10-12 0,-1 1 0,0 1 0,-1 0 0,0 1 0,-1 1 0,0 0 0,-25-12 0,-122-45 0,153 63 0,-49-17 0,-1 2 0,-1 3 0,-1 2 0,0 4 0,-87-6 0,85 10 0,0-3 0,0-3 0,-99-33 0,59 16 0,49 14 0,19 5 0,-1 1 0,0 1 0,-57-4 0,57 8 0,1-1 0,0-2 0,-53-17 0,-45-10 0,-83-8 0,91 14 0,-1 6 0,-175-7 0,58 9 0,-1 1 0,-752 17 0,475 4 0,460 2 0,1 2 0,0 3 0,-85 24 0,67-14 0,31-7-1365,9 1-5461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7T22:08:05.215"/>
    </inkml:context>
    <inkml:brush xml:id="br0">
      <inkml:brushProperty name="width" value="0.05" units="cm"/>
      <inkml:brushProperty name="height" value="0.05" units="cm"/>
      <inkml:brushProperty name="color" value="#E71224"/>
    </inkml:brush>
  </inkml:definitions>
  <inkml:trace contextRef="#ctx0" brushRef="#br0">1 239 24575,'76'-4'0,"0"-4"0,0-3 0,81-22 0,-63 12 0,185-37 0,500-37 0,501 86 0,-672 14 0,-536-3 0,132 21 0,68 34 0,-69-14 0,507 105 0,-61-49 0,73 15 0,-627-92 0,1-5 0,0-4 0,125 1 0,1032-19-1365,-1219 5-5461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7T22:08:06.840"/>
    </inkml:context>
    <inkml:brush xml:id="br0">
      <inkml:brushProperty name="width" value="0.05" units="cm"/>
      <inkml:brushProperty name="height" value="0.05" units="cm"/>
      <inkml:brushProperty name="color" value="#E71224"/>
    </inkml:brush>
  </inkml:definitions>
  <inkml:trace contextRef="#ctx0" brushRef="#br0">0 0 24575,'21'3'0,"0"0"0,0 1 0,-1 1 0,1 1 0,-1 0 0,-1 2 0,29 15 0,-11-7 0,136 50 0,27 12 0,-161-64 0,-26-10 0,1 1 0,0 1 0,23 13 0,-35-17 0,0-1 0,1 1 0,-1-1 0,0 1 0,0 0 0,0 0 0,0 0 0,-1 0 0,1 0 0,0 0 0,-1 1 0,1-1 0,-1 0 0,0 1 0,0-1 0,0 1 0,0 0 0,0-1 0,-1 1 0,1 0 0,-1-1 0,0 1 0,0 0 0,0 0 0,0 4 0,-4 7 0,-1 0 0,-1 0 0,0 0 0,0-1 0,-2 1 0,0-2 0,0 1 0,-18 20 0,-2 4 0,-142 182 0,157-201-273,1 0 0,1 1 0,1 1 0,-14 37 0,14-24-6553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7T22:10:19.467"/>
    </inkml:context>
    <inkml:brush xml:id="br0">
      <inkml:brushProperty name="width" value="0.05" units="cm"/>
      <inkml:brushProperty name="height" value="0.05" units="cm"/>
      <inkml:brushProperty name="color" value="#5B2D90"/>
    </inkml:brush>
  </inkml:definitions>
  <inkml:trace contextRef="#ctx0" brushRef="#br0">2274 160 24575,'-1567'0'0,"1539"1"0,0 1 0,0 1 0,0 2 0,0 0 0,1 2 0,0 1 0,0 2 0,-39 19 0,26-8 0,1 2 0,1 2 0,1 2 0,-54 50 0,81-66 0,-1 1 0,1 0 0,1 0 0,0 1 0,1 0 0,1 1 0,0-1 0,0 2 0,1-1 0,-4 17 0,-3 22 0,-11 85 0,8-42 0,4-17 0,3 0 0,4 1 0,3-1 0,10 90 0,-6-151 0,1 1 0,1-1 0,1 0 0,1 0 0,0-1 0,1 1 0,1-1 0,14 22 0,11 12 0,49 57 0,-76-100 0,12 17 0,-2 1 0,0 1 0,-2 0 0,13 36 0,1 2 0,4 20 0,-27-68 0,1 0 0,0 0 0,2-1 0,0 1 0,0-2 0,16 22 0,-12-23 0,0-2 0,0 0 0,1 0 0,1-1 0,0-1 0,0 0 0,1-1 0,21 10 0,13 2 0,70 20 0,-64-24 0,-29-9 0,-1-2 0,2-1 0,-1-1 0,34 0 0,110-6 0,-65-1 0,1310 3 0,-1381 2 0,0 2 0,0 1 0,-1 1 0,41 15 0,61 11 0,-90-23 0,67 23 0,-79-21 0,0-1 0,1-2 0,1-1 0,38 3 0,14-8 0,-29-1 0,81 11 0,-52 6 0,101 34 0,-150-42 0,0-1 0,0-3 0,71 4 0,120-11 0,-88-2 0,-35 3 0,179-23 0,-195 12 0,-56 9 0,-1-2 0,46-12 0,205-58 0,-248 65 0,0 2 0,50-4 0,-48 7 0,74-16 0,-44 3 0,0 3 0,1 3 0,1 3 0,136 2 0,1663 11 0,-991-8 0,-104 3 0,-706-4 0,-1-3 0,131-31 0,-150 27 0,7-4 0,-1-2 0,-1-2 0,-1-3 0,0-2 0,83-53 0,-125 71 0,-1-1 0,1 0 0,-1-1 0,-1 0 0,1 0 0,-2-1 0,1 0 0,-1-1 0,0 0 0,-1 0 0,8-16 0,-6 7 0,-1-1 0,-1 1 0,0-2 0,-2 1 0,4-38 0,-2-364 0,-10 230 0,4-225 0,-2 383 0,-2 1 0,-2-1 0,0 1 0,-3 0 0,-18-48 0,9 27 0,-46-127 0,51 150 0,-1 1 0,-1 0 0,-34-47 0,43 69 0,-1 0 0,1 1 0,-1 0 0,-1 1 0,1-1 0,-1 2 0,0-1 0,-1 1 0,1 0 0,-1 0 0,-9-2 0,-7-2 0,-1 2 0,-43-6 0,-29-9 0,24-6 0,59 21 0,0 0 0,-1 1 0,0 1 0,0 1 0,-32-5 0,-287 6 0,163 6 0,100-2 0,1 2 0,-95 17 0,-102 36 0,209-40 0,1 2 0,-83 39 0,96-39 0,-1-2 0,-1-2 0,0-3 0,0-1 0,-82 6 0,-1 1 0,-19 20 0,113-26 0,0-1 0,0-2 0,-60 5 0,-396-10 0,240-6 0,69 5 0,-204-5 0,254-16 0,86 11 0,-64-4 0,-50 14 0,-53-4 0,174-3 0,0-2 0,1-2 0,-40-14 0,-16-4 0,-479-90 0,326 76 0,89 13 0,28 15 0,-1 5 0,-151 11 0,79 0 0,-1225-3 0,1417 0-341,0 0 0,0 1-1,-22 5 1,9 2-6485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7T22:10:21.295"/>
    </inkml:context>
    <inkml:brush xml:id="br0">
      <inkml:brushProperty name="width" value="0.05" units="cm"/>
      <inkml:brushProperty name="height" value="0.05" units="cm"/>
      <inkml:brushProperty name="color" value="#5B2D90"/>
    </inkml:brush>
  </inkml:definitions>
  <inkml:trace contextRef="#ctx0" brushRef="#br0">0 1 24575,'4887'0'-1365,"-4853"0"-5461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2-27T22:10:22.498"/>
    </inkml:context>
    <inkml:brush xml:id="br0">
      <inkml:brushProperty name="width" value="0.05" units="cm"/>
      <inkml:brushProperty name="height" value="0.05" units="cm"/>
      <inkml:brushProperty name="color" value="#5B2D90"/>
    </inkml:brush>
  </inkml:definitions>
  <inkml:trace contextRef="#ctx0" brushRef="#br0">0 0 24575,'28'3'0,"0"0"0,-1 2 0,1 1 0,-1 1 0,-1 1 0,45 21 0,15 3 0,-67-26 0,0 1 0,0 1 0,-1 0 0,24 16 0,-36-20 0,0 1 0,0-1 0,-1 1 0,0 1 0,0-1 0,0 1 0,0 0 0,-1 0 0,0 0 0,0 1 0,-1-1 0,0 1 0,0 0 0,0 0 0,2 9 0,-1 4 0,-1 0 0,-1 0 0,0 0 0,-2 1 0,0-1 0,-1 0 0,-5 25 0,-40 139 0,12-59 0,-4-4 123,12-45-1611,16-43-5338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46984F09-0AC9-48BA-8735-E07200F1E1CF}" type="datetimeFigureOut">
              <a:rPr lang="en-US" smtClean="0"/>
              <a:pPr/>
              <a:t>9/25/2023</a:t>
            </a:fld>
            <a:endParaRPr lang="en-US"/>
          </a:p>
        </p:txBody>
      </p:sp>
      <p:sp>
        <p:nvSpPr>
          <p:cNvPr id="4" name="Slide Image Placeholder 3"/>
          <p:cNvSpPr>
            <a:spLocks noGrp="1" noRot="1" noChangeAspect="1"/>
          </p:cNvSpPr>
          <p:nvPr>
            <p:ph type="sldImg" idx="2"/>
          </p:nvPr>
        </p:nvSpPr>
        <p:spPr>
          <a:xfrm>
            <a:off x="3810000" y="514350"/>
            <a:ext cx="4572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9C11A4D8-919D-4DD7-A54B-0FAB67ED563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29768" y="2514600"/>
            <a:ext cx="6910070" cy="1969135"/>
          </a:xfrm>
          <a:custGeom>
            <a:avLst/>
            <a:gdLst/>
            <a:ahLst/>
            <a:cxnLst/>
            <a:rect l="l" t="t" r="r" b="b"/>
            <a:pathLst>
              <a:path w="6910070" h="1969135">
                <a:moveTo>
                  <a:pt x="0" y="1969007"/>
                </a:moveTo>
                <a:lnTo>
                  <a:pt x="6909815" y="1969007"/>
                </a:lnTo>
                <a:lnTo>
                  <a:pt x="6909815" y="0"/>
                </a:lnTo>
                <a:lnTo>
                  <a:pt x="0" y="0"/>
                </a:lnTo>
                <a:lnTo>
                  <a:pt x="0" y="1969007"/>
                </a:lnTo>
                <a:close/>
              </a:path>
            </a:pathLst>
          </a:custGeom>
          <a:solidFill>
            <a:srgbClr val="DAF3FD"/>
          </a:solidFill>
        </p:spPr>
        <p:txBody>
          <a:bodyPr wrap="square" lIns="0" tIns="0" rIns="0" bIns="0" rtlCol="0"/>
          <a:lstStyle/>
          <a:p>
            <a:endParaRPr/>
          </a:p>
        </p:txBody>
      </p:sp>
      <p:sp>
        <p:nvSpPr>
          <p:cNvPr id="2" name="Holder 2"/>
          <p:cNvSpPr>
            <a:spLocks noGrp="1"/>
          </p:cNvSpPr>
          <p:nvPr>
            <p:ph type="ctrTitle"/>
          </p:nvPr>
        </p:nvSpPr>
        <p:spPr>
          <a:xfrm>
            <a:off x="826604" y="659600"/>
            <a:ext cx="10538790" cy="84836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08080"/>
                </a:solidFill>
                <a:latin typeface="Arial"/>
                <a:cs typeface="Arial"/>
              </a:defRPr>
            </a:lvl1pPr>
          </a:lstStyle>
          <a:p>
            <a:pPr marL="12700">
              <a:lnSpc>
                <a:spcPts val="1425"/>
              </a:lnSpc>
            </a:pPr>
            <a:r>
              <a:rPr spc="-5" dirty="0"/>
              <a:t>Bahga </a:t>
            </a:r>
            <a:r>
              <a:rPr dirty="0"/>
              <a:t>&amp; </a:t>
            </a:r>
            <a:r>
              <a:rPr spc="-5" dirty="0"/>
              <a:t>Madisetti, </a:t>
            </a:r>
            <a:r>
              <a:rPr dirty="0"/>
              <a:t>©</a:t>
            </a:r>
            <a:r>
              <a:rPr spc="-55" dirty="0"/>
              <a:t> </a:t>
            </a:r>
            <a:r>
              <a:rPr spc="-5" dirty="0"/>
              <a:t>2015</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BB4B244C-F487-4655-8E94-278377FB2987}" type="datetime1">
              <a:rPr lang="en-US" smtClean="0"/>
              <a:pPr/>
              <a:t>9/25/2023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08080"/>
                </a:solidFill>
                <a:latin typeface="Arial"/>
                <a:cs typeface="Arial"/>
              </a:defRPr>
            </a:lvl1pPr>
          </a:lstStyle>
          <a:p>
            <a:pPr marL="12700">
              <a:lnSpc>
                <a:spcPts val="1425"/>
              </a:lnSpc>
            </a:pPr>
            <a:r>
              <a:rPr spc="-5" dirty="0"/>
              <a:t>Bahga </a:t>
            </a:r>
            <a:r>
              <a:rPr dirty="0"/>
              <a:t>&amp; </a:t>
            </a:r>
            <a:r>
              <a:rPr spc="-5" dirty="0"/>
              <a:t>Madisetti, </a:t>
            </a:r>
            <a:r>
              <a:rPr dirty="0"/>
              <a:t>©</a:t>
            </a:r>
            <a:r>
              <a:rPr spc="-55" dirty="0"/>
              <a:t> </a:t>
            </a:r>
            <a:r>
              <a:rPr spc="-5" dirty="0"/>
              <a:t>2015</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C60A3073-4B48-4849-A4B2-0813A7C1DC2A}" type="datetime1">
              <a:rPr lang="en-US" smtClean="0"/>
              <a:pPr/>
              <a:t>9/25/2023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rlito"/>
                <a:cs typeface="Carlito"/>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08080"/>
                </a:solidFill>
                <a:latin typeface="Arial"/>
                <a:cs typeface="Arial"/>
              </a:defRPr>
            </a:lvl1pPr>
          </a:lstStyle>
          <a:p>
            <a:pPr marL="12700">
              <a:lnSpc>
                <a:spcPts val="1425"/>
              </a:lnSpc>
            </a:pPr>
            <a:r>
              <a:rPr spc="-5" dirty="0"/>
              <a:t>Bahga </a:t>
            </a:r>
            <a:r>
              <a:rPr dirty="0"/>
              <a:t>&amp; </a:t>
            </a:r>
            <a:r>
              <a:rPr spc="-5" dirty="0"/>
              <a:t>Madisetti, </a:t>
            </a:r>
            <a:r>
              <a:rPr dirty="0"/>
              <a:t>©</a:t>
            </a:r>
            <a:r>
              <a:rPr spc="-55" dirty="0"/>
              <a:t> </a:t>
            </a:r>
            <a:r>
              <a:rPr spc="-5" dirty="0"/>
              <a:t>2015</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CF1AFB9E-0F85-4D70-AEBF-45B202F7C543}" type="datetime1">
              <a:rPr lang="en-US" smtClean="0"/>
              <a:pPr/>
              <a:t>9/25/2023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08080"/>
                </a:solidFill>
                <a:latin typeface="Arial"/>
                <a:cs typeface="Arial"/>
              </a:defRPr>
            </a:lvl1pPr>
          </a:lstStyle>
          <a:p>
            <a:pPr marL="12700">
              <a:lnSpc>
                <a:spcPts val="1425"/>
              </a:lnSpc>
            </a:pPr>
            <a:r>
              <a:rPr spc="-5" dirty="0"/>
              <a:t>Bahga </a:t>
            </a:r>
            <a:r>
              <a:rPr dirty="0"/>
              <a:t>&amp; </a:t>
            </a:r>
            <a:r>
              <a:rPr spc="-5" dirty="0"/>
              <a:t>Madisetti, </a:t>
            </a:r>
            <a:r>
              <a:rPr dirty="0"/>
              <a:t>©</a:t>
            </a:r>
            <a:r>
              <a:rPr spc="-55" dirty="0"/>
              <a:t> </a:t>
            </a:r>
            <a:r>
              <a:rPr spc="-5" dirty="0"/>
              <a:t>2015</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90ECF771-64CE-40D1-A9B2-EC0728A44998}" type="datetime1">
              <a:rPr lang="en-US" smtClean="0"/>
              <a:pPr/>
              <a:t>9/25/2023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08080"/>
                </a:solidFill>
                <a:latin typeface="Arial"/>
                <a:cs typeface="Arial"/>
              </a:defRPr>
            </a:lvl1pPr>
          </a:lstStyle>
          <a:p>
            <a:pPr marL="12700">
              <a:lnSpc>
                <a:spcPts val="1425"/>
              </a:lnSpc>
            </a:pPr>
            <a:r>
              <a:rPr spc="-5" dirty="0"/>
              <a:t>Bahga </a:t>
            </a:r>
            <a:r>
              <a:rPr dirty="0"/>
              <a:t>&amp; </a:t>
            </a:r>
            <a:r>
              <a:rPr spc="-5" dirty="0"/>
              <a:t>Madisetti, </a:t>
            </a:r>
            <a:r>
              <a:rPr dirty="0"/>
              <a:t>©</a:t>
            </a:r>
            <a:r>
              <a:rPr spc="-55" dirty="0"/>
              <a:t> </a:t>
            </a:r>
            <a:r>
              <a:rPr spc="-5" dirty="0"/>
              <a:t>2015</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D33510AF-120D-415D-914C-11F373F8A04F}" type="datetime1">
              <a:rPr lang="en-US" smtClean="0"/>
              <a:pPr/>
              <a:t>9/25/2023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92023" y="0"/>
            <a:ext cx="12000230" cy="1420495"/>
          </a:xfrm>
          <a:custGeom>
            <a:avLst/>
            <a:gdLst/>
            <a:ahLst/>
            <a:cxnLst/>
            <a:rect l="l" t="t" r="r" b="b"/>
            <a:pathLst>
              <a:path w="12000230" h="1420495">
                <a:moveTo>
                  <a:pt x="0" y="1420368"/>
                </a:moveTo>
                <a:lnTo>
                  <a:pt x="11999976" y="1420368"/>
                </a:lnTo>
                <a:lnTo>
                  <a:pt x="11999976" y="0"/>
                </a:lnTo>
                <a:lnTo>
                  <a:pt x="0" y="0"/>
                </a:lnTo>
                <a:lnTo>
                  <a:pt x="0" y="1420368"/>
                </a:lnTo>
                <a:close/>
              </a:path>
            </a:pathLst>
          </a:custGeom>
          <a:solidFill>
            <a:srgbClr val="DAF3FD"/>
          </a:solidFill>
        </p:spPr>
        <p:txBody>
          <a:bodyPr wrap="square" lIns="0" tIns="0" rIns="0" bIns="0" rtlCol="0"/>
          <a:lstStyle/>
          <a:p>
            <a:endParaRPr/>
          </a:p>
        </p:txBody>
      </p:sp>
      <p:sp>
        <p:nvSpPr>
          <p:cNvPr id="2" name="Holder 2"/>
          <p:cNvSpPr>
            <a:spLocks noGrp="1"/>
          </p:cNvSpPr>
          <p:nvPr>
            <p:ph type="title"/>
          </p:nvPr>
        </p:nvSpPr>
        <p:spPr>
          <a:xfrm>
            <a:off x="916939" y="297179"/>
            <a:ext cx="10358120" cy="694690"/>
          </a:xfrm>
          <a:prstGeom prst="rect">
            <a:avLst/>
          </a:prstGeom>
        </p:spPr>
        <p:txBody>
          <a:bodyPr wrap="square" lIns="0" tIns="0" rIns="0" bIns="0">
            <a:spAutoFit/>
          </a:bodyPr>
          <a:lstStyle>
            <a:lvl1pPr>
              <a:defRPr sz="4400" b="0" i="0">
                <a:solidFill>
                  <a:schemeClr val="tx1"/>
                </a:solidFill>
                <a:latin typeface="Carlito"/>
                <a:cs typeface="Carlito"/>
              </a:defRPr>
            </a:lvl1pPr>
          </a:lstStyle>
          <a:p>
            <a:endParaRPr/>
          </a:p>
        </p:txBody>
      </p:sp>
      <p:sp>
        <p:nvSpPr>
          <p:cNvPr id="3" name="Holder 3"/>
          <p:cNvSpPr>
            <a:spLocks noGrp="1"/>
          </p:cNvSpPr>
          <p:nvPr>
            <p:ph type="body" idx="1"/>
          </p:nvPr>
        </p:nvSpPr>
        <p:spPr>
          <a:xfrm>
            <a:off x="916939" y="1768336"/>
            <a:ext cx="10358120" cy="400304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9533725" y="6607767"/>
            <a:ext cx="1838959" cy="196215"/>
          </a:xfrm>
          <a:prstGeom prst="rect">
            <a:avLst/>
          </a:prstGeom>
        </p:spPr>
        <p:txBody>
          <a:bodyPr wrap="square" lIns="0" tIns="0" rIns="0" bIns="0">
            <a:spAutoFit/>
          </a:bodyPr>
          <a:lstStyle>
            <a:lvl1pPr>
              <a:defRPr sz="1200" b="0" i="0">
                <a:solidFill>
                  <a:srgbClr val="808080"/>
                </a:solidFill>
                <a:latin typeface="Arial"/>
                <a:cs typeface="Arial"/>
              </a:defRPr>
            </a:lvl1pPr>
          </a:lstStyle>
          <a:p>
            <a:pPr marL="12700">
              <a:lnSpc>
                <a:spcPts val="1425"/>
              </a:lnSpc>
            </a:pPr>
            <a:r>
              <a:rPr spc="-5" dirty="0"/>
              <a:t>Bahga </a:t>
            </a:r>
            <a:r>
              <a:rPr dirty="0"/>
              <a:t>&amp; </a:t>
            </a:r>
            <a:r>
              <a:rPr spc="-5" dirty="0"/>
              <a:t>Madisetti, </a:t>
            </a:r>
            <a:r>
              <a:rPr dirty="0"/>
              <a:t>©</a:t>
            </a:r>
            <a:r>
              <a:rPr spc="-55" dirty="0"/>
              <a:t> </a:t>
            </a:r>
            <a:r>
              <a:rPr spc="-5" dirty="0"/>
              <a:t>2015</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DAFC10C2-BF64-4DEB-A833-311F7173DD4F}" type="datetime1">
              <a:rPr lang="en-US" smtClean="0"/>
              <a:pPr/>
              <a:t>9/25/2023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www.internet-of-things-book.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internet-of-things-book.com/" TargetMode="External"/><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www.internet-of-things-book.com/"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internet-of-things-book.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hyperlink" Target="http://www.internet-of-things-book.com/"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raspberrypi.com/software/" TargetMode="External"/><Relationship Id="rId2" Type="http://schemas.openxmlformats.org/officeDocument/2006/relationships/hyperlink" Target="https://www.raspberrypi.org/downloads/raspbian/"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roboticsbackend.com/thonny-ide-raspberry-pi-os/"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customXml" Target="../ink/ink6.xml"/><Relationship Id="rId18" Type="http://schemas.openxmlformats.org/officeDocument/2006/relationships/image" Target="../media/image25.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22.png"/><Relationship Id="rId17" Type="http://schemas.openxmlformats.org/officeDocument/2006/relationships/customXml" Target="../ink/ink8.xml"/><Relationship Id="rId2" Type="http://schemas.openxmlformats.org/officeDocument/2006/relationships/hyperlink" Target="https://roboticsbackend.com/thonny-ide-raspberry-pi-os/" TargetMode="External"/><Relationship Id="rId16" Type="http://schemas.openxmlformats.org/officeDocument/2006/relationships/image" Target="../media/image24.png"/><Relationship Id="rId20"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21.png"/><Relationship Id="rId19" Type="http://schemas.openxmlformats.org/officeDocument/2006/relationships/customXml" Target="../ink/ink9.xml"/><Relationship Id="rId4" Type="http://schemas.openxmlformats.org/officeDocument/2006/relationships/image" Target="../media/image18.png"/><Relationship Id="rId9" Type="http://schemas.openxmlformats.org/officeDocument/2006/relationships/customXml" Target="../ink/ink4.xml"/><Relationship Id="rId14" Type="http://schemas.openxmlformats.org/officeDocument/2006/relationships/image" Target="../media/image23.png"/></Relationships>
</file>

<file path=ppt/slides/_rels/slide4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97179"/>
            <a:ext cx="10208261" cy="688650"/>
          </a:xfrm>
          <a:prstGeom prst="rect">
            <a:avLst/>
          </a:prstGeom>
        </p:spPr>
        <p:txBody>
          <a:bodyPr vert="horz" wrap="square" lIns="0" tIns="11430" rIns="0" bIns="0" rtlCol="0">
            <a:spAutoFit/>
          </a:bodyPr>
          <a:lstStyle/>
          <a:p>
            <a:pPr marL="12700">
              <a:lnSpc>
                <a:spcPct val="100000"/>
              </a:lnSpc>
              <a:spcBef>
                <a:spcPts val="90"/>
              </a:spcBef>
            </a:pPr>
            <a:r>
              <a:rPr lang="en-US" sz="4400" b="1" spc="-5" dirty="0">
                <a:solidFill>
                  <a:srgbClr val="0000FF"/>
                </a:solidFill>
                <a:latin typeface="Arial"/>
                <a:cs typeface="Arial"/>
              </a:rPr>
              <a:t>IoT Physical Devices </a:t>
            </a:r>
            <a:r>
              <a:rPr lang="en-US" sz="4400" b="1" spc="-10" dirty="0">
                <a:solidFill>
                  <a:srgbClr val="0000FF"/>
                </a:solidFill>
                <a:latin typeface="Arial"/>
                <a:cs typeface="Arial"/>
              </a:rPr>
              <a:t>&amp;</a:t>
            </a:r>
            <a:r>
              <a:rPr lang="en-US" sz="4400" b="1" spc="25" dirty="0">
                <a:solidFill>
                  <a:srgbClr val="0000FF"/>
                </a:solidFill>
                <a:latin typeface="Arial"/>
                <a:cs typeface="Arial"/>
              </a:rPr>
              <a:t> </a:t>
            </a:r>
            <a:r>
              <a:rPr lang="en-US" sz="4400" b="1" spc="-5" dirty="0">
                <a:solidFill>
                  <a:srgbClr val="0000FF"/>
                </a:solidFill>
                <a:latin typeface="Arial"/>
                <a:cs typeface="Arial"/>
              </a:rPr>
              <a:t>Endpoints</a:t>
            </a:r>
            <a:endParaRPr lang="en-US" sz="4400" b="1" dirty="0">
              <a:solidFill>
                <a:srgbClr val="0000FF"/>
              </a:solidFill>
              <a:latin typeface="Arial"/>
              <a:cs typeface="Arial"/>
            </a:endParaRPr>
          </a:p>
        </p:txBody>
      </p:sp>
      <p:sp>
        <p:nvSpPr>
          <p:cNvPr id="3" name="object 3"/>
          <p:cNvSpPr txBox="1"/>
          <p:nvPr/>
        </p:nvSpPr>
        <p:spPr>
          <a:xfrm>
            <a:off x="452398" y="1643050"/>
            <a:ext cx="11108416" cy="3728585"/>
          </a:xfrm>
          <a:prstGeom prst="rect">
            <a:avLst/>
          </a:prstGeom>
        </p:spPr>
        <p:txBody>
          <a:bodyPr vert="horz" wrap="square" lIns="0" tIns="95885" rIns="0" bIns="0" rtlCol="0">
            <a:spAutoFit/>
          </a:bodyPr>
          <a:lstStyle/>
          <a:p>
            <a:r>
              <a:rPr lang="en-US" sz="2800" b="1" i="0" u="none" strike="noStrike" baseline="0" dirty="0">
                <a:solidFill>
                  <a:srgbClr val="C00000"/>
                </a:solidFill>
                <a:latin typeface="Tw Cen MT" panose="020B0602020104020603" pitchFamily="34" charset="0"/>
              </a:rPr>
              <a:t>IoT Physical Devices and Endpoints</a:t>
            </a:r>
            <a:r>
              <a:rPr lang="en-US" sz="2800" b="0" i="0" u="none" strike="noStrike" baseline="0" dirty="0">
                <a:solidFill>
                  <a:srgbClr val="C00000"/>
                </a:solidFill>
                <a:latin typeface="Tw Cen MT" panose="020B0602020104020603" pitchFamily="34" charset="0"/>
              </a:rPr>
              <a:t>: </a:t>
            </a:r>
            <a:endParaRPr lang="en-US" sz="2800" b="0" i="0" u="none" strike="noStrike" baseline="0" dirty="0" smtClean="0">
              <a:solidFill>
                <a:srgbClr val="C00000"/>
              </a:solidFill>
              <a:latin typeface="Tw Cen MT" panose="020B0602020104020603" pitchFamily="34" charset="0"/>
            </a:endParaRPr>
          </a:p>
          <a:p>
            <a:endParaRPr lang="en-US" sz="2800" b="0" i="0" u="none" strike="noStrike" baseline="0" dirty="0">
              <a:solidFill>
                <a:srgbClr val="C00000"/>
              </a:solidFill>
              <a:latin typeface="Tw Cen MT" panose="020B0602020104020603" pitchFamily="34" charset="0"/>
            </a:endParaRPr>
          </a:p>
          <a:p>
            <a:r>
              <a:rPr lang="en-US" sz="2800" b="0" i="0" u="none" strike="noStrike" baseline="0" dirty="0" smtClean="0">
                <a:solidFill>
                  <a:srgbClr val="000000"/>
                </a:solidFill>
                <a:latin typeface="Tw Cen MT" panose="020B0602020104020603" pitchFamily="34" charset="0"/>
              </a:rPr>
              <a:t>       Introduction </a:t>
            </a:r>
            <a:r>
              <a:rPr lang="en-US" sz="2800" b="0" i="0" u="none" strike="noStrike" baseline="0" dirty="0">
                <a:solidFill>
                  <a:srgbClr val="000000"/>
                </a:solidFill>
                <a:latin typeface="Tw Cen MT" panose="020B0602020104020603" pitchFamily="34" charset="0"/>
              </a:rPr>
              <a:t>to Raspberry PI-Interfaces (serial, SPI, I2C) Programming </a:t>
            </a:r>
            <a:r>
              <a:rPr lang="en-US" sz="2800" b="0" i="0" u="none" strike="noStrike" baseline="0" dirty="0" smtClean="0">
                <a:solidFill>
                  <a:srgbClr val="000000"/>
                </a:solidFill>
                <a:latin typeface="Tw Cen MT" panose="020B0602020104020603" pitchFamily="34" charset="0"/>
              </a:rPr>
              <a:t>Python </a:t>
            </a:r>
            <a:r>
              <a:rPr lang="en-US" sz="2800" b="0" i="0" u="none" strike="noStrike" baseline="0" dirty="0">
                <a:solidFill>
                  <a:srgbClr val="000000"/>
                </a:solidFill>
                <a:latin typeface="Tw Cen MT" panose="020B0602020104020603" pitchFamily="34" charset="0"/>
              </a:rPr>
              <a:t>program with Raspberry PI with focus of interfacing external gadgets, controlling output, reading input from </a:t>
            </a:r>
            <a:r>
              <a:rPr lang="en-US" sz="2800" b="0" i="0" u="none" strike="noStrike" baseline="0" dirty="0" smtClean="0">
                <a:solidFill>
                  <a:srgbClr val="000000"/>
                </a:solidFill>
                <a:latin typeface="Tw Cen MT" panose="020B0602020104020603" pitchFamily="34" charset="0"/>
              </a:rPr>
              <a:t>pin. </a:t>
            </a:r>
          </a:p>
          <a:p>
            <a:endParaRPr lang="en-US" sz="2800" dirty="0" smtClean="0">
              <a:solidFill>
                <a:srgbClr val="000000"/>
              </a:solidFill>
              <a:latin typeface="Tw Cen MT" panose="020B0602020104020603" pitchFamily="34" charset="0"/>
              <a:cs typeface="Carlito"/>
            </a:endParaRPr>
          </a:p>
          <a:p>
            <a:endParaRPr lang="en-US" sz="2800" dirty="0" smtClean="0">
              <a:solidFill>
                <a:srgbClr val="000000"/>
              </a:solidFill>
              <a:latin typeface="Tw Cen MT" panose="020B0602020104020603" pitchFamily="34" charset="0"/>
              <a:cs typeface="Carlito"/>
            </a:endParaRPr>
          </a:p>
          <a:p>
            <a:endParaRPr sz="4000" dirty="0">
              <a:latin typeface="Carlito"/>
              <a:cs typeface="Carlito"/>
            </a:endParaRPr>
          </a:p>
        </p:txBody>
      </p:sp>
      <p:sp>
        <p:nvSpPr>
          <p:cNvPr id="4" name="object 4"/>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sp>
        <p:nvSpPr>
          <p:cNvPr id="5" name="Slide Number Placeholder 4"/>
          <p:cNvSpPr>
            <a:spLocks noGrp="1"/>
          </p:cNvSpPr>
          <p:nvPr>
            <p:ph type="sldNum" sz="quarter" idx="7"/>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sp>
        <p:nvSpPr>
          <p:cNvPr id="5" name="TextBox 4">
            <a:extLst>
              <a:ext uri="{FF2B5EF4-FFF2-40B4-BE49-F238E27FC236}">
                <a16:creationId xmlns="" xmlns:a16="http://schemas.microsoft.com/office/drawing/2014/main" id="{E93E92BB-BBBF-4B28-A9BD-1FE6915447CB}"/>
              </a:ext>
            </a:extLst>
          </p:cNvPr>
          <p:cNvSpPr txBox="1"/>
          <p:nvPr/>
        </p:nvSpPr>
        <p:spPr>
          <a:xfrm>
            <a:off x="380960" y="1357298"/>
            <a:ext cx="11068089" cy="1200329"/>
          </a:xfrm>
          <a:prstGeom prst="rect">
            <a:avLst/>
          </a:prstGeom>
          <a:noFill/>
        </p:spPr>
        <p:txBody>
          <a:bodyPr wrap="square">
            <a:spAutoFit/>
          </a:bodyPr>
          <a:lstStyle/>
          <a:p>
            <a:pPr algn="just"/>
            <a:r>
              <a:rPr lang="en-US" b="0" i="0" dirty="0">
                <a:solidFill>
                  <a:srgbClr val="202124"/>
                </a:solidFill>
                <a:effectLst/>
                <a:latin typeface="arial" panose="020B0604020202020204" pitchFamily="34" charset="0"/>
              </a:rPr>
              <a:t>3) An </a:t>
            </a:r>
            <a:r>
              <a:rPr lang="en-US" b="1" i="0" dirty="0">
                <a:solidFill>
                  <a:srgbClr val="202124"/>
                </a:solidFill>
                <a:effectLst/>
                <a:latin typeface="arial" panose="020B0604020202020204" pitchFamily="34" charset="0"/>
              </a:rPr>
              <a:t>ultrasonic sensor </a:t>
            </a:r>
            <a:r>
              <a:rPr lang="en-US" b="0" i="0" dirty="0">
                <a:solidFill>
                  <a:srgbClr val="202124"/>
                </a:solidFill>
                <a:effectLst/>
                <a:latin typeface="arial" panose="020B0604020202020204" pitchFamily="34" charset="0"/>
              </a:rPr>
              <a:t>is an </a:t>
            </a:r>
            <a:r>
              <a:rPr lang="en-US" b="1" i="0" dirty="0">
                <a:solidFill>
                  <a:srgbClr val="202124"/>
                </a:solidFill>
                <a:effectLst/>
                <a:latin typeface="arial" panose="020B0604020202020204" pitchFamily="34" charset="0"/>
              </a:rPr>
              <a:t>instrument that measures the distance to an object using ultrasonic sound waves</a:t>
            </a:r>
            <a:r>
              <a:rPr lang="en-US" b="0" i="0" dirty="0">
                <a:solidFill>
                  <a:srgbClr val="202124"/>
                </a:solidFill>
                <a:effectLst/>
                <a:latin typeface="arial" panose="020B0604020202020204" pitchFamily="34" charset="0"/>
              </a:rPr>
              <a:t>. An ultrasonic sensor uses a transducer to send and receive ultrasonic pulses that relay back information about an object's proximity.</a:t>
            </a:r>
            <a:endParaRPr lang="en-US" dirty="0">
              <a:solidFill>
                <a:srgbClr val="202124"/>
              </a:solidFill>
              <a:latin typeface="arial" panose="020B0604020202020204" pitchFamily="34" charset="0"/>
            </a:endParaRPr>
          </a:p>
          <a:p>
            <a:endParaRPr lang="en-US" dirty="0">
              <a:solidFill>
                <a:srgbClr val="202124"/>
              </a:solidFill>
              <a:latin typeface="arial" panose="020B0604020202020204" pitchFamily="34" charset="0"/>
            </a:endParaRPr>
          </a:p>
        </p:txBody>
      </p:sp>
      <p:sp>
        <p:nvSpPr>
          <p:cNvPr id="11" name="TextBox 10">
            <a:extLst>
              <a:ext uri="{FF2B5EF4-FFF2-40B4-BE49-F238E27FC236}">
                <a16:creationId xmlns="" xmlns:a16="http://schemas.microsoft.com/office/drawing/2014/main" id="{4A10E7F2-6394-4D54-892D-68E516BFB158}"/>
              </a:ext>
            </a:extLst>
          </p:cNvPr>
          <p:cNvSpPr txBox="1"/>
          <p:nvPr/>
        </p:nvSpPr>
        <p:spPr>
          <a:xfrm>
            <a:off x="881026" y="285728"/>
            <a:ext cx="8957948" cy="584775"/>
          </a:xfrm>
          <a:prstGeom prst="rect">
            <a:avLst/>
          </a:prstGeom>
          <a:solidFill>
            <a:srgbClr val="FFC000"/>
          </a:solidFill>
        </p:spPr>
        <p:txBody>
          <a:bodyPr wrap="square" rtlCol="0">
            <a:spAutoFit/>
          </a:bodyPr>
          <a:lstStyle/>
          <a:p>
            <a:r>
              <a:rPr lang="en-US" sz="3200" dirty="0">
                <a:solidFill>
                  <a:srgbClr val="0000FF"/>
                </a:solidFill>
              </a:rPr>
              <a:t>Different types of sensors</a:t>
            </a:r>
          </a:p>
        </p:txBody>
      </p:sp>
      <p:pic>
        <p:nvPicPr>
          <p:cNvPr id="3" name="Picture 2">
            <a:extLst>
              <a:ext uri="{FF2B5EF4-FFF2-40B4-BE49-F238E27FC236}">
                <a16:creationId xmlns="" xmlns:a16="http://schemas.microsoft.com/office/drawing/2014/main" id="{B00AEDFE-CB81-4621-B901-F02A6C8E9591}"/>
              </a:ext>
            </a:extLst>
          </p:cNvPr>
          <p:cNvPicPr>
            <a:picLocks noChangeAspect="1"/>
          </p:cNvPicPr>
          <p:nvPr/>
        </p:nvPicPr>
        <p:blipFill>
          <a:blip r:embed="rId2"/>
          <a:stretch>
            <a:fillRect/>
          </a:stretch>
        </p:blipFill>
        <p:spPr>
          <a:xfrm>
            <a:off x="3024166" y="3000372"/>
            <a:ext cx="2781300" cy="1647825"/>
          </a:xfrm>
          <a:prstGeom prst="rect">
            <a:avLst/>
          </a:prstGeom>
        </p:spPr>
      </p:pic>
      <p:sp>
        <p:nvSpPr>
          <p:cNvPr id="7" name="Slide Number Placeholder 6"/>
          <p:cNvSpPr>
            <a:spLocks noGrp="1"/>
          </p:cNvSpPr>
          <p:nvPr>
            <p:ph type="sldNum" sz="quarter" idx="7"/>
          </p:nvPr>
        </p:nvSpPr>
        <p:spPr/>
        <p:txBody>
          <a:bodyPr/>
          <a:lstStyle/>
          <a:p>
            <a:fld id="{B6F15528-21DE-4FAA-801E-634DDDAF4B2B}" type="slidenum">
              <a:rPr lang="en-US" smtClean="0"/>
              <a:pPr/>
              <a:t>10</a:t>
            </a:fld>
            <a:endParaRPr lang="en-US"/>
          </a:p>
        </p:txBody>
      </p:sp>
    </p:spTree>
    <p:extLst>
      <p:ext uri="{BB962C8B-B14F-4D97-AF65-F5344CB8AC3E}">
        <p14:creationId xmlns="" xmlns:p14="http://schemas.microsoft.com/office/powerpoint/2010/main" val="2296321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939" y="297179"/>
            <a:ext cx="10358120" cy="917243"/>
          </a:xfrm>
        </p:spPr>
        <p:txBody>
          <a:bodyPr/>
          <a:lstStyle/>
          <a:p>
            <a:r>
              <a:rPr lang="en-US" dirty="0" smtClean="0"/>
              <a:t>Different types of sensors</a:t>
            </a:r>
            <a:br>
              <a:rPr lang="en-US" dirty="0" smtClean="0"/>
            </a:br>
            <a:endParaRPr lang="en-US" dirty="0"/>
          </a:p>
        </p:txBody>
      </p:sp>
      <p:sp>
        <p:nvSpPr>
          <p:cNvPr id="3" name="Text Placeholder 2"/>
          <p:cNvSpPr>
            <a:spLocks noGrp="1"/>
          </p:cNvSpPr>
          <p:nvPr>
            <p:ph type="body" idx="1"/>
          </p:nvPr>
        </p:nvSpPr>
        <p:spPr>
          <a:xfrm>
            <a:off x="452398" y="285728"/>
            <a:ext cx="11430080" cy="830997"/>
          </a:xfrm>
        </p:spPr>
        <p:txBody>
          <a:bodyPr/>
          <a:lstStyle/>
          <a:p>
            <a:endParaRPr lang="en-US" dirty="0" smtClean="0"/>
          </a:p>
          <a:p>
            <a:endParaRPr lang="en-US" dirty="0" smtClean="0"/>
          </a:p>
          <a:p>
            <a:endParaRPr lang="en-US"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11</a:t>
            </a:fld>
            <a:endParaRPr lang="en-US"/>
          </a:p>
        </p:txBody>
      </p:sp>
      <p:pic>
        <p:nvPicPr>
          <p:cNvPr id="5" name="Picture 2" descr="Types of Sensors Image 2">
            <a:extLst>
              <a:ext uri="{FF2B5EF4-FFF2-40B4-BE49-F238E27FC236}">
                <a16:creationId xmlns="" xmlns:a16="http://schemas.microsoft.com/office/drawing/2014/main" id="{C9583664-E9ED-4F13-A920-57FA315B1AB1}"/>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81026" y="1928802"/>
            <a:ext cx="10134600" cy="4351122"/>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sp>
        <p:nvSpPr>
          <p:cNvPr id="5" name="TextBox 4">
            <a:extLst>
              <a:ext uri="{FF2B5EF4-FFF2-40B4-BE49-F238E27FC236}">
                <a16:creationId xmlns="" xmlns:a16="http://schemas.microsoft.com/office/drawing/2014/main" id="{E93E92BB-BBBF-4B28-A9BD-1FE6915447CB}"/>
              </a:ext>
            </a:extLst>
          </p:cNvPr>
          <p:cNvSpPr txBox="1"/>
          <p:nvPr/>
        </p:nvSpPr>
        <p:spPr>
          <a:xfrm>
            <a:off x="457199" y="838200"/>
            <a:ext cx="10996651" cy="1754326"/>
          </a:xfrm>
          <a:prstGeom prst="rect">
            <a:avLst/>
          </a:prstGeom>
          <a:noFill/>
        </p:spPr>
        <p:txBody>
          <a:bodyPr wrap="square">
            <a:spAutoFit/>
          </a:bodyPr>
          <a:lstStyle/>
          <a:p>
            <a:pPr marL="285750" indent="-285750" algn="just">
              <a:buFont typeface="Wingdings" panose="05000000000000000000" pitchFamily="2" charset="2"/>
              <a:buChar char="§"/>
            </a:pPr>
            <a:r>
              <a:rPr lang="en-US" b="0" i="0" dirty="0">
                <a:solidFill>
                  <a:srgbClr val="202124"/>
                </a:solidFill>
                <a:effectLst/>
                <a:latin typeface="arial" panose="020B0604020202020204" pitchFamily="34" charset="0"/>
              </a:rPr>
              <a:t>An </a:t>
            </a:r>
            <a:r>
              <a:rPr lang="en-US" b="1" i="0" dirty="0">
                <a:solidFill>
                  <a:srgbClr val="C00000"/>
                </a:solidFill>
                <a:effectLst/>
                <a:latin typeface="arial" panose="020B0604020202020204" pitchFamily="34" charset="0"/>
              </a:rPr>
              <a:t>actuator</a:t>
            </a:r>
            <a:r>
              <a:rPr lang="en-US" b="0" i="0" dirty="0">
                <a:solidFill>
                  <a:srgbClr val="202124"/>
                </a:solidFill>
                <a:effectLst/>
                <a:latin typeface="arial" panose="020B0604020202020204" pitchFamily="34" charset="0"/>
              </a:rPr>
              <a:t> is </a:t>
            </a:r>
            <a:r>
              <a:rPr lang="en-US" b="1" i="0" dirty="0">
                <a:solidFill>
                  <a:srgbClr val="C00000"/>
                </a:solidFill>
                <a:effectLst/>
                <a:latin typeface="arial" panose="020B0604020202020204" pitchFamily="34" charset="0"/>
              </a:rPr>
              <a:t>a device that produces a motion by converting energy and signals going into the system</a:t>
            </a:r>
            <a:r>
              <a:rPr lang="en-US" b="0" i="0" dirty="0">
                <a:solidFill>
                  <a:srgbClr val="C00000"/>
                </a:solidFill>
                <a:effectLst/>
                <a:latin typeface="arial" panose="020B0604020202020204" pitchFamily="34" charset="0"/>
              </a:rPr>
              <a:t>. </a:t>
            </a:r>
            <a:r>
              <a:rPr lang="en-US" b="0" i="0" dirty="0">
                <a:solidFill>
                  <a:srgbClr val="202124"/>
                </a:solidFill>
                <a:effectLst/>
                <a:latin typeface="arial" panose="020B0604020202020204" pitchFamily="34" charset="0"/>
              </a:rPr>
              <a:t>The motion it produces can be either rotary or linear. </a:t>
            </a:r>
            <a:endParaRPr lang="en-US" b="0" i="0" dirty="0" smtClean="0">
              <a:solidFill>
                <a:srgbClr val="202124"/>
              </a:solidFill>
              <a:effectLst/>
              <a:latin typeface="arial" panose="020B0604020202020204" pitchFamily="34" charset="0"/>
            </a:endParaRPr>
          </a:p>
          <a:p>
            <a:pPr marL="285750" indent="-285750" algn="just">
              <a:buFont typeface="Wingdings" panose="05000000000000000000" pitchFamily="2" charset="2"/>
              <a:buChar char="§"/>
            </a:pPr>
            <a:endParaRPr lang="en-US" b="0" i="0" dirty="0" smtClean="0">
              <a:solidFill>
                <a:srgbClr val="C00000"/>
              </a:solidFill>
              <a:effectLst/>
              <a:latin typeface="arial" panose="020B0604020202020204" pitchFamily="34" charset="0"/>
            </a:endParaRPr>
          </a:p>
          <a:p>
            <a:pPr marL="285750" indent="-285750" algn="just">
              <a:buFont typeface="Wingdings" panose="05000000000000000000" pitchFamily="2" charset="2"/>
              <a:buChar char="§"/>
            </a:pPr>
            <a:r>
              <a:rPr lang="en-US" b="1" i="0" dirty="0" smtClean="0">
                <a:solidFill>
                  <a:srgbClr val="C00000"/>
                </a:solidFill>
                <a:effectLst/>
                <a:latin typeface="arial" panose="020B0604020202020204" pitchFamily="34" charset="0"/>
              </a:rPr>
              <a:t>An </a:t>
            </a:r>
            <a:r>
              <a:rPr lang="en-US" b="1" i="0" dirty="0">
                <a:solidFill>
                  <a:srgbClr val="C00000"/>
                </a:solidFill>
                <a:effectLst/>
                <a:latin typeface="arial" panose="020B0604020202020204" pitchFamily="34" charset="0"/>
              </a:rPr>
              <a:t>actuator </a:t>
            </a:r>
            <a:r>
              <a:rPr lang="en-US" b="0" i="0" dirty="0">
                <a:solidFill>
                  <a:srgbClr val="202124"/>
                </a:solidFill>
                <a:effectLst/>
                <a:latin typeface="arial" panose="020B0604020202020204" pitchFamily="34" charset="0"/>
              </a:rPr>
              <a:t>is a device that </a:t>
            </a:r>
            <a:r>
              <a:rPr lang="en-US" b="1" i="0" dirty="0">
                <a:solidFill>
                  <a:srgbClr val="C00000"/>
                </a:solidFill>
                <a:effectLst/>
                <a:latin typeface="arial" panose="020B0604020202020204" pitchFamily="34" charset="0"/>
              </a:rPr>
              <a:t>produces a motion </a:t>
            </a:r>
            <a:r>
              <a:rPr lang="en-US" b="0" i="0" dirty="0">
                <a:solidFill>
                  <a:srgbClr val="202124"/>
                </a:solidFill>
                <a:effectLst/>
                <a:latin typeface="arial" panose="020B0604020202020204" pitchFamily="34" charset="0"/>
              </a:rPr>
              <a:t>by converting </a:t>
            </a:r>
            <a:r>
              <a:rPr lang="en-US" b="1" i="0" dirty="0">
                <a:solidFill>
                  <a:srgbClr val="C00000"/>
                </a:solidFill>
                <a:effectLst/>
                <a:latin typeface="arial" panose="020B0604020202020204" pitchFamily="34" charset="0"/>
              </a:rPr>
              <a:t>energy and signals going into the </a:t>
            </a:r>
            <a:r>
              <a:rPr lang="en-US" b="0" i="0" dirty="0">
                <a:solidFill>
                  <a:srgbClr val="C00000"/>
                </a:solidFill>
                <a:effectLst/>
                <a:latin typeface="arial" panose="020B0604020202020204" pitchFamily="34" charset="0"/>
              </a:rPr>
              <a:t>system.</a:t>
            </a:r>
            <a:r>
              <a:rPr lang="en-US" b="0" i="0" dirty="0">
                <a:solidFill>
                  <a:srgbClr val="202124"/>
                </a:solidFill>
                <a:effectLst/>
                <a:latin typeface="arial" panose="020B0604020202020204" pitchFamily="34" charset="0"/>
              </a:rPr>
              <a:t> ... The actuator could be electrical, pneumatic or hydraulic</a:t>
            </a:r>
            <a:r>
              <a:rPr lang="en-US" b="0" i="0" dirty="0" smtClean="0">
                <a:solidFill>
                  <a:srgbClr val="202124"/>
                </a:solidFill>
                <a:effectLst/>
                <a:latin typeface="arial" panose="020B0604020202020204" pitchFamily="34" charset="0"/>
              </a:rPr>
              <a:t>.</a:t>
            </a:r>
          </a:p>
          <a:p>
            <a:pPr marL="285750" indent="-285750" algn="just">
              <a:buFont typeface="Wingdings" panose="05000000000000000000" pitchFamily="2" charset="2"/>
              <a:buChar char="§"/>
            </a:pPr>
            <a:endParaRPr lang="en-US" dirty="0">
              <a:solidFill>
                <a:srgbClr val="202124"/>
              </a:solidFill>
              <a:latin typeface="arial" panose="020B0604020202020204" pitchFamily="34" charset="0"/>
            </a:endParaRPr>
          </a:p>
        </p:txBody>
      </p:sp>
      <p:sp>
        <p:nvSpPr>
          <p:cNvPr id="11" name="TextBox 10">
            <a:extLst>
              <a:ext uri="{FF2B5EF4-FFF2-40B4-BE49-F238E27FC236}">
                <a16:creationId xmlns="" xmlns:a16="http://schemas.microsoft.com/office/drawing/2014/main" id="{4A10E7F2-6394-4D54-892D-68E516BFB158}"/>
              </a:ext>
            </a:extLst>
          </p:cNvPr>
          <p:cNvSpPr txBox="1"/>
          <p:nvPr/>
        </p:nvSpPr>
        <p:spPr>
          <a:xfrm>
            <a:off x="1166778" y="142852"/>
            <a:ext cx="7429553" cy="584775"/>
          </a:xfrm>
          <a:prstGeom prst="rect">
            <a:avLst/>
          </a:prstGeom>
          <a:solidFill>
            <a:srgbClr val="FFC000"/>
          </a:solidFill>
        </p:spPr>
        <p:txBody>
          <a:bodyPr wrap="square" rtlCol="0">
            <a:spAutoFit/>
          </a:bodyPr>
          <a:lstStyle/>
          <a:p>
            <a:r>
              <a:rPr lang="en-US" sz="3200" dirty="0">
                <a:solidFill>
                  <a:srgbClr val="0000FF"/>
                </a:solidFill>
              </a:rPr>
              <a:t>Actuators</a:t>
            </a:r>
          </a:p>
        </p:txBody>
      </p:sp>
      <p:pic>
        <p:nvPicPr>
          <p:cNvPr id="5122" name="Picture 2" descr="Sensor to Actuator flow | Download Scientific Diagram">
            <a:extLst>
              <a:ext uri="{FF2B5EF4-FFF2-40B4-BE49-F238E27FC236}">
                <a16:creationId xmlns="" xmlns:a16="http://schemas.microsoft.com/office/drawing/2014/main" id="{EDC9077F-85E9-4350-A288-E814C4263400}"/>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024034" y="2857496"/>
            <a:ext cx="6715125" cy="3000375"/>
          </a:xfrm>
          <a:prstGeom prst="rect">
            <a:avLst/>
          </a:prstGeom>
          <a:noFill/>
          <a:extLst>
            <a:ext uri="{909E8E84-426E-40DD-AFC4-6F175D3DCCD1}">
              <a14:hiddenFill xmlns="" xmlns:a14="http://schemas.microsoft.com/office/drawing/2010/main">
                <a:solidFill>
                  <a:srgbClr val="FFFFFF"/>
                </a:solidFill>
              </a14:hiddenFill>
            </a:ext>
          </a:extLst>
        </p:spPr>
      </p:pic>
      <p:sp>
        <p:nvSpPr>
          <p:cNvPr id="2" name="TextBox 1">
            <a:extLst>
              <a:ext uri="{FF2B5EF4-FFF2-40B4-BE49-F238E27FC236}">
                <a16:creationId xmlns="" xmlns:a16="http://schemas.microsoft.com/office/drawing/2014/main" id="{F4A64AD8-6B3B-4725-9A28-31033A9122C6}"/>
              </a:ext>
            </a:extLst>
          </p:cNvPr>
          <p:cNvSpPr txBox="1"/>
          <p:nvPr/>
        </p:nvSpPr>
        <p:spPr>
          <a:xfrm>
            <a:off x="3719516" y="5616092"/>
            <a:ext cx="2376484" cy="369332"/>
          </a:xfrm>
          <a:prstGeom prst="rect">
            <a:avLst/>
          </a:prstGeom>
          <a:noFill/>
        </p:spPr>
        <p:txBody>
          <a:bodyPr wrap="none" rtlCol="0">
            <a:spAutoFit/>
          </a:bodyPr>
          <a:lstStyle/>
          <a:p>
            <a:r>
              <a:rPr lang="en-US" dirty="0"/>
              <a:t>Sensor to actuator flow</a:t>
            </a:r>
          </a:p>
        </p:txBody>
      </p:sp>
      <p:sp>
        <p:nvSpPr>
          <p:cNvPr id="7" name="Slide Number Placeholder 6"/>
          <p:cNvSpPr>
            <a:spLocks noGrp="1"/>
          </p:cNvSpPr>
          <p:nvPr>
            <p:ph type="sldNum" sz="quarter" idx="7"/>
          </p:nvPr>
        </p:nvSpPr>
        <p:spPr/>
        <p:txBody>
          <a:bodyPr/>
          <a:lstStyle/>
          <a:p>
            <a:fld id="{B6F15528-21DE-4FAA-801E-634DDDAF4B2B}" type="slidenum">
              <a:rPr lang="en-US" smtClean="0"/>
              <a:pPr/>
              <a:t>12</a:t>
            </a:fld>
            <a:endParaRPr lang="en-US"/>
          </a:p>
        </p:txBody>
      </p:sp>
    </p:spTree>
    <p:extLst>
      <p:ext uri="{BB962C8B-B14F-4D97-AF65-F5344CB8AC3E}">
        <p14:creationId xmlns="" xmlns:p14="http://schemas.microsoft.com/office/powerpoint/2010/main" val="1416007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8084" y="142852"/>
            <a:ext cx="7429512" cy="442429"/>
          </a:xfrm>
          <a:prstGeom prst="rect">
            <a:avLst/>
          </a:prstGeom>
        </p:spPr>
        <p:txBody>
          <a:bodyPr vert="horz" wrap="square" lIns="0" tIns="11430" rIns="0" bIns="0" rtlCol="0">
            <a:spAutoFit/>
          </a:bodyPr>
          <a:lstStyle/>
          <a:p>
            <a:pPr marL="12700">
              <a:lnSpc>
                <a:spcPct val="100000"/>
              </a:lnSpc>
              <a:spcBef>
                <a:spcPts val="90"/>
              </a:spcBef>
            </a:pPr>
            <a:r>
              <a:rPr sz="2800" b="1" spc="-5" dirty="0">
                <a:solidFill>
                  <a:srgbClr val="0000FF"/>
                </a:solidFill>
              </a:rPr>
              <a:t>Block diagram of an IoT</a:t>
            </a:r>
            <a:r>
              <a:rPr sz="2800" b="1" spc="-15" dirty="0">
                <a:solidFill>
                  <a:srgbClr val="0000FF"/>
                </a:solidFill>
              </a:rPr>
              <a:t> </a:t>
            </a:r>
            <a:r>
              <a:rPr sz="2800" b="1" spc="-5" dirty="0">
                <a:solidFill>
                  <a:srgbClr val="0000FF"/>
                </a:solidFill>
              </a:rPr>
              <a:t>Device</a:t>
            </a:r>
          </a:p>
        </p:txBody>
      </p:sp>
      <p:grpSp>
        <p:nvGrpSpPr>
          <p:cNvPr id="3" name="object 3"/>
          <p:cNvGrpSpPr/>
          <p:nvPr/>
        </p:nvGrpSpPr>
        <p:grpSpPr>
          <a:xfrm>
            <a:off x="-28135" y="0"/>
            <a:ext cx="11365395" cy="6858000"/>
            <a:chOff x="0" y="0"/>
            <a:chExt cx="10134599" cy="6858000"/>
          </a:xfrm>
        </p:grpSpPr>
        <p:sp>
          <p:nvSpPr>
            <p:cNvPr id="4" name="object 4"/>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sz="1600"/>
            </a:p>
          </p:txBody>
        </p:sp>
        <p:sp>
          <p:nvSpPr>
            <p:cNvPr id="5" name="object 5"/>
            <p:cNvSpPr/>
            <p:nvPr/>
          </p:nvSpPr>
          <p:spPr>
            <a:xfrm>
              <a:off x="2106390" y="1071546"/>
              <a:ext cx="8028209" cy="5169407"/>
            </a:xfrm>
            <a:prstGeom prst="rect">
              <a:avLst/>
            </a:prstGeom>
            <a:blipFill>
              <a:blip r:embed="rId2" cstate="print"/>
              <a:stretch>
                <a:fillRect/>
              </a:stretch>
            </a:blipFill>
          </p:spPr>
          <p:txBody>
            <a:bodyPr wrap="square" lIns="0" tIns="0" rIns="0" bIns="0" rtlCol="0"/>
            <a:lstStyle/>
            <a:p>
              <a:endParaRPr sz="1600"/>
            </a:p>
          </p:txBody>
        </p:sp>
      </p:grpSp>
      <p:sp>
        <p:nvSpPr>
          <p:cNvPr id="8" name="object 2">
            <a:extLst>
              <a:ext uri="{FF2B5EF4-FFF2-40B4-BE49-F238E27FC236}">
                <a16:creationId xmlns="" xmlns:a16="http://schemas.microsoft.com/office/drawing/2014/main" id="{124847A5-F863-4E41-A37D-65E6949DF1F3}"/>
              </a:ext>
            </a:extLst>
          </p:cNvPr>
          <p:cNvSpPr txBox="1">
            <a:spLocks/>
          </p:cNvSpPr>
          <p:nvPr/>
        </p:nvSpPr>
        <p:spPr>
          <a:xfrm>
            <a:off x="952464" y="642918"/>
            <a:ext cx="6986905" cy="319318"/>
          </a:xfrm>
          <a:prstGeom prst="rect">
            <a:avLst/>
          </a:prstGeom>
        </p:spPr>
        <p:txBody>
          <a:bodyPr vert="horz" wrap="square" lIns="0" tIns="11430" rIns="0" bIns="0" rtlCol="0">
            <a:spAutoFit/>
          </a:bodyPr>
          <a:lstStyle>
            <a:lvl1pPr>
              <a:defRPr sz="4400" b="0" i="0">
                <a:solidFill>
                  <a:schemeClr val="tx1"/>
                </a:solidFill>
                <a:latin typeface="Carlito"/>
                <a:ea typeface="+mj-ea"/>
                <a:cs typeface="Carlito"/>
              </a:defRPr>
            </a:lvl1pPr>
          </a:lstStyle>
          <a:p>
            <a:pPr marL="12700">
              <a:spcBef>
                <a:spcPts val="90"/>
              </a:spcBef>
            </a:pPr>
            <a:r>
              <a:rPr lang="en-US" sz="2000" kern="0" spc="-5" dirty="0"/>
              <a:t>	</a:t>
            </a:r>
            <a:r>
              <a:rPr lang="en-US" sz="2000" b="1" kern="0" spc="-5" dirty="0">
                <a:solidFill>
                  <a:srgbClr val="C00000"/>
                </a:solidFill>
              </a:rPr>
              <a:t>Single Board Computer(SBC) based on IoT devic</a:t>
            </a:r>
            <a:r>
              <a:rPr lang="en-US" sz="2000" kern="0" spc="-5" dirty="0">
                <a:solidFill>
                  <a:srgbClr val="C00000"/>
                </a:solidFill>
              </a:rPr>
              <a:t>e</a:t>
            </a:r>
          </a:p>
        </p:txBody>
      </p:sp>
      <p:sp>
        <p:nvSpPr>
          <p:cNvPr id="10" name="TextBox 9">
            <a:extLst>
              <a:ext uri="{FF2B5EF4-FFF2-40B4-BE49-F238E27FC236}">
                <a16:creationId xmlns="" xmlns:a16="http://schemas.microsoft.com/office/drawing/2014/main" id="{F2C8C09E-3A46-436B-8ABE-0EE7931629B7}"/>
              </a:ext>
            </a:extLst>
          </p:cNvPr>
          <p:cNvSpPr txBox="1"/>
          <p:nvPr/>
        </p:nvSpPr>
        <p:spPr>
          <a:xfrm>
            <a:off x="6477000" y="6488668"/>
            <a:ext cx="6098344" cy="276999"/>
          </a:xfrm>
          <a:prstGeom prst="rect">
            <a:avLst/>
          </a:prstGeom>
          <a:noFill/>
        </p:spPr>
        <p:txBody>
          <a:bodyPr wrap="square">
            <a:spAutoFit/>
          </a:bodyPr>
          <a:lstStyle/>
          <a:p>
            <a:r>
              <a:rPr lang="en-US" sz="1200" b="1" i="0" dirty="0" err="1">
                <a:solidFill>
                  <a:srgbClr val="202124"/>
                </a:solidFill>
                <a:effectLst/>
                <a:latin typeface="arial" panose="020B0604020202020204" pitchFamily="34" charset="0"/>
              </a:rPr>
              <a:t>UART:universal</a:t>
            </a:r>
            <a:r>
              <a:rPr lang="en-US" sz="1200" b="1" i="0" dirty="0">
                <a:solidFill>
                  <a:srgbClr val="202124"/>
                </a:solidFill>
                <a:effectLst/>
                <a:latin typeface="arial" panose="020B0604020202020204" pitchFamily="34" charset="0"/>
              </a:rPr>
              <a:t> asynchronous receiver-transmitter</a:t>
            </a:r>
            <a:endParaRPr lang="en-US" sz="1200" dirty="0"/>
          </a:p>
        </p:txBody>
      </p:sp>
      <p:sp>
        <p:nvSpPr>
          <p:cNvPr id="12" name="TextBox 11">
            <a:extLst>
              <a:ext uri="{FF2B5EF4-FFF2-40B4-BE49-F238E27FC236}">
                <a16:creationId xmlns="" xmlns:a16="http://schemas.microsoft.com/office/drawing/2014/main" id="{DB78A333-FD81-491B-A7A7-15A9141A4D89}"/>
              </a:ext>
            </a:extLst>
          </p:cNvPr>
          <p:cNvSpPr txBox="1"/>
          <p:nvPr/>
        </p:nvSpPr>
        <p:spPr>
          <a:xfrm>
            <a:off x="3325837" y="6484853"/>
            <a:ext cx="6302326" cy="307777"/>
          </a:xfrm>
          <a:prstGeom prst="rect">
            <a:avLst/>
          </a:prstGeom>
          <a:noFill/>
        </p:spPr>
        <p:txBody>
          <a:bodyPr wrap="square">
            <a:spAutoFit/>
          </a:bodyPr>
          <a:lstStyle/>
          <a:p>
            <a:r>
              <a:rPr lang="en-US" sz="1400" b="1" i="0" dirty="0" err="1">
                <a:solidFill>
                  <a:srgbClr val="202124"/>
                </a:solidFill>
                <a:effectLst/>
                <a:latin typeface="arial" panose="020B0604020202020204" pitchFamily="34" charset="0"/>
              </a:rPr>
              <a:t>Spi:serial</a:t>
            </a:r>
            <a:r>
              <a:rPr lang="en-US" sz="1400" b="1" i="0" dirty="0">
                <a:solidFill>
                  <a:srgbClr val="202124"/>
                </a:solidFill>
                <a:effectLst/>
                <a:latin typeface="arial" panose="020B0604020202020204" pitchFamily="34" charset="0"/>
              </a:rPr>
              <a:t> Peripheral Interface</a:t>
            </a:r>
            <a:endParaRPr lang="en-US" sz="1400" dirty="0"/>
          </a:p>
        </p:txBody>
      </p:sp>
      <p:sp>
        <p:nvSpPr>
          <p:cNvPr id="14" name="TextBox 13">
            <a:extLst>
              <a:ext uri="{FF2B5EF4-FFF2-40B4-BE49-F238E27FC236}">
                <a16:creationId xmlns="" xmlns:a16="http://schemas.microsoft.com/office/drawing/2014/main" id="{E83FA4E3-990A-4297-A437-9194C9316606}"/>
              </a:ext>
            </a:extLst>
          </p:cNvPr>
          <p:cNvSpPr txBox="1"/>
          <p:nvPr/>
        </p:nvSpPr>
        <p:spPr>
          <a:xfrm>
            <a:off x="854740" y="6319390"/>
            <a:ext cx="2484060" cy="307777"/>
          </a:xfrm>
          <a:prstGeom prst="rect">
            <a:avLst/>
          </a:prstGeom>
          <a:noFill/>
        </p:spPr>
        <p:txBody>
          <a:bodyPr wrap="square">
            <a:spAutoFit/>
          </a:bodyPr>
          <a:lstStyle/>
          <a:p>
            <a:r>
              <a:rPr lang="en-US" sz="1400" b="1" i="0" dirty="0">
                <a:solidFill>
                  <a:srgbClr val="202124"/>
                </a:solidFill>
                <a:effectLst/>
                <a:latin typeface="arial" panose="020B0604020202020204" pitchFamily="34" charset="0"/>
              </a:rPr>
              <a:t>I2c:Inter-Integrated Circuit</a:t>
            </a:r>
            <a:endParaRPr lang="en-US" sz="1400" dirty="0"/>
          </a:p>
        </p:txBody>
      </p:sp>
      <p:sp>
        <p:nvSpPr>
          <p:cNvPr id="16" name="TextBox 15">
            <a:extLst>
              <a:ext uri="{FF2B5EF4-FFF2-40B4-BE49-F238E27FC236}">
                <a16:creationId xmlns="" xmlns:a16="http://schemas.microsoft.com/office/drawing/2014/main" id="{714115AD-FF11-4275-BA77-4D9258B56B61}"/>
              </a:ext>
            </a:extLst>
          </p:cNvPr>
          <p:cNvSpPr txBox="1"/>
          <p:nvPr/>
        </p:nvSpPr>
        <p:spPr>
          <a:xfrm>
            <a:off x="427828" y="5782202"/>
            <a:ext cx="6407834" cy="307777"/>
          </a:xfrm>
          <a:prstGeom prst="rect">
            <a:avLst/>
          </a:prstGeom>
          <a:noFill/>
        </p:spPr>
        <p:txBody>
          <a:bodyPr wrap="square">
            <a:spAutoFit/>
          </a:bodyPr>
          <a:lstStyle/>
          <a:p>
            <a:r>
              <a:rPr lang="en-US" sz="1400" b="1" i="0" dirty="0">
                <a:solidFill>
                  <a:srgbClr val="202124"/>
                </a:solidFill>
                <a:effectLst/>
                <a:latin typeface="arial" panose="020B0604020202020204" pitchFamily="34" charset="0"/>
              </a:rPr>
              <a:t>Controller Area Network</a:t>
            </a:r>
            <a:r>
              <a:rPr lang="en-US" sz="1400" b="0" i="0" dirty="0">
                <a:solidFill>
                  <a:srgbClr val="202124"/>
                </a:solidFill>
                <a:effectLst/>
                <a:latin typeface="arial" panose="020B0604020202020204" pitchFamily="34" charset="0"/>
              </a:rPr>
              <a:t> (CAN bus)</a:t>
            </a:r>
            <a:endParaRPr lang="en-US" sz="1400" dirty="0"/>
          </a:p>
        </p:txBody>
      </p:sp>
      <p:sp>
        <p:nvSpPr>
          <p:cNvPr id="11" name="Slide Number Placeholder 10"/>
          <p:cNvSpPr>
            <a:spLocks noGrp="1"/>
          </p:cNvSpPr>
          <p:nvPr>
            <p:ph type="sldNum" sz="quarter" idx="7"/>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3304" y="297179"/>
            <a:ext cx="10196231" cy="694690"/>
          </a:xfrm>
          <a:prstGeom prst="rect">
            <a:avLst/>
          </a:prstGeom>
        </p:spPr>
        <p:txBody>
          <a:bodyPr vert="horz" wrap="square" lIns="0" tIns="11430" rIns="0" bIns="0" rtlCol="0">
            <a:spAutoFit/>
          </a:bodyPr>
          <a:lstStyle/>
          <a:p>
            <a:pPr marL="12700">
              <a:lnSpc>
                <a:spcPct val="100000"/>
              </a:lnSpc>
              <a:spcBef>
                <a:spcPts val="90"/>
              </a:spcBef>
            </a:pPr>
            <a:r>
              <a:rPr spc="-5" dirty="0">
                <a:solidFill>
                  <a:srgbClr val="0000FF"/>
                </a:solidFill>
              </a:rPr>
              <a:t>Exemplary Device: Raspberry</a:t>
            </a:r>
            <a:r>
              <a:rPr spc="-25" dirty="0">
                <a:solidFill>
                  <a:srgbClr val="0000FF"/>
                </a:solidFill>
              </a:rPr>
              <a:t> </a:t>
            </a:r>
            <a:r>
              <a:rPr spc="-5" dirty="0">
                <a:solidFill>
                  <a:srgbClr val="0000FF"/>
                </a:solidFill>
              </a:rPr>
              <a:t>Pi</a:t>
            </a:r>
          </a:p>
        </p:txBody>
      </p:sp>
      <p:sp>
        <p:nvSpPr>
          <p:cNvPr id="3" name="object 3"/>
          <p:cNvSpPr txBox="1"/>
          <p:nvPr/>
        </p:nvSpPr>
        <p:spPr>
          <a:xfrm>
            <a:off x="738151" y="1801495"/>
            <a:ext cx="10787138" cy="3519804"/>
          </a:xfrm>
          <a:prstGeom prst="rect">
            <a:avLst/>
          </a:prstGeom>
        </p:spPr>
        <p:txBody>
          <a:bodyPr vert="horz" wrap="square" lIns="0" tIns="62230" rIns="0" bIns="0" rtlCol="0">
            <a:spAutoFit/>
          </a:bodyPr>
          <a:lstStyle/>
          <a:p>
            <a:pPr marL="241300" marR="206375" indent="-228600" algn="just">
              <a:lnSpc>
                <a:spcPts val="3020"/>
              </a:lnSpc>
              <a:spcBef>
                <a:spcPts val="490"/>
              </a:spcBef>
              <a:buFont typeface="Arial"/>
              <a:buChar char="•"/>
              <a:tabLst>
                <a:tab pos="241300" algn="l"/>
              </a:tabLst>
            </a:pPr>
            <a:r>
              <a:rPr sz="2800" spc="-5" dirty="0">
                <a:solidFill>
                  <a:srgbClr val="FF0000"/>
                </a:solidFill>
                <a:latin typeface="Carlito"/>
                <a:cs typeface="Carlito"/>
              </a:rPr>
              <a:t>Raspberry Pi </a:t>
            </a:r>
            <a:r>
              <a:rPr sz="2800" dirty="0">
                <a:latin typeface="Carlito"/>
                <a:cs typeface="Carlito"/>
              </a:rPr>
              <a:t>is </a:t>
            </a:r>
            <a:r>
              <a:rPr sz="2800" dirty="0">
                <a:highlight>
                  <a:srgbClr val="FFFF00"/>
                </a:highlight>
                <a:latin typeface="Carlito"/>
                <a:cs typeface="Carlito"/>
              </a:rPr>
              <a:t>a </a:t>
            </a:r>
            <a:r>
              <a:rPr sz="2800" spc="-5" dirty="0">
                <a:highlight>
                  <a:srgbClr val="FFFF00"/>
                </a:highlight>
                <a:latin typeface="Carlito"/>
                <a:cs typeface="Carlito"/>
              </a:rPr>
              <a:t>low-cost mini-computer </a:t>
            </a:r>
            <a:r>
              <a:rPr sz="2800" dirty="0">
                <a:latin typeface="Carlito"/>
                <a:cs typeface="Carlito"/>
              </a:rPr>
              <a:t>with </a:t>
            </a:r>
            <a:r>
              <a:rPr sz="2800" spc="-5" dirty="0">
                <a:latin typeface="Carlito"/>
                <a:cs typeface="Carlito"/>
              </a:rPr>
              <a:t>the physical </a:t>
            </a:r>
            <a:r>
              <a:rPr sz="2800" dirty="0">
                <a:latin typeface="Carlito"/>
                <a:cs typeface="Carlito"/>
              </a:rPr>
              <a:t>size </a:t>
            </a:r>
            <a:r>
              <a:rPr sz="2800" spc="-5" dirty="0">
                <a:latin typeface="Carlito"/>
                <a:cs typeface="Carlito"/>
              </a:rPr>
              <a:t>of </a:t>
            </a:r>
            <a:r>
              <a:rPr sz="2800" dirty="0">
                <a:latin typeface="Carlito"/>
                <a:cs typeface="Carlito"/>
              </a:rPr>
              <a:t>a  </a:t>
            </a:r>
            <a:r>
              <a:rPr sz="2800" spc="-5" dirty="0">
                <a:latin typeface="Carlito"/>
                <a:cs typeface="Carlito"/>
              </a:rPr>
              <a:t>credit card.</a:t>
            </a:r>
            <a:endParaRPr sz="2800" dirty="0">
              <a:latin typeface="Carlito"/>
              <a:cs typeface="Carlito"/>
            </a:endParaRPr>
          </a:p>
          <a:p>
            <a:pPr marL="241300" marR="5080" indent="-228600" algn="just">
              <a:lnSpc>
                <a:spcPts val="3020"/>
              </a:lnSpc>
              <a:spcBef>
                <a:spcPts val="1000"/>
              </a:spcBef>
              <a:buFont typeface="Arial"/>
              <a:buChar char="•"/>
              <a:tabLst>
                <a:tab pos="241300" algn="l"/>
              </a:tabLst>
            </a:pPr>
            <a:r>
              <a:rPr sz="2800" spc="-5" dirty="0">
                <a:latin typeface="Carlito"/>
                <a:cs typeface="Carlito"/>
              </a:rPr>
              <a:t>Raspberry Pi </a:t>
            </a:r>
            <a:r>
              <a:rPr sz="2800" spc="-5" dirty="0">
                <a:solidFill>
                  <a:srgbClr val="FF0000"/>
                </a:solidFill>
                <a:latin typeface="Carlito"/>
                <a:cs typeface="Carlito"/>
              </a:rPr>
              <a:t>runs various ﬂavors of Linux </a:t>
            </a:r>
            <a:r>
              <a:rPr sz="2800" spc="-5" dirty="0">
                <a:latin typeface="Carlito"/>
                <a:cs typeface="Carlito"/>
              </a:rPr>
              <a:t>and can </a:t>
            </a:r>
            <a:r>
              <a:rPr sz="2800" spc="-5" dirty="0">
                <a:solidFill>
                  <a:srgbClr val="FF0000"/>
                </a:solidFill>
                <a:latin typeface="Carlito"/>
                <a:cs typeface="Carlito"/>
              </a:rPr>
              <a:t>perform almost all  tasks</a:t>
            </a:r>
            <a:r>
              <a:rPr sz="2800" spc="-5" dirty="0">
                <a:latin typeface="Carlito"/>
                <a:cs typeface="Carlito"/>
              </a:rPr>
              <a:t> that </a:t>
            </a:r>
            <a:r>
              <a:rPr sz="2800" dirty="0">
                <a:latin typeface="Carlito"/>
                <a:cs typeface="Carlito"/>
              </a:rPr>
              <a:t>a </a:t>
            </a:r>
            <a:r>
              <a:rPr sz="2800" spc="-5" dirty="0">
                <a:latin typeface="Carlito"/>
                <a:cs typeface="Carlito"/>
              </a:rPr>
              <a:t>normal desktop computer can</a:t>
            </a:r>
            <a:r>
              <a:rPr sz="2800" dirty="0">
                <a:latin typeface="Carlito"/>
                <a:cs typeface="Carlito"/>
              </a:rPr>
              <a:t> </a:t>
            </a:r>
            <a:r>
              <a:rPr sz="2800" spc="-5" dirty="0">
                <a:latin typeface="Carlito"/>
                <a:cs typeface="Carlito"/>
              </a:rPr>
              <a:t>do.</a:t>
            </a:r>
            <a:endParaRPr sz="2800" dirty="0">
              <a:latin typeface="Carlito"/>
              <a:cs typeface="Carlito"/>
            </a:endParaRPr>
          </a:p>
          <a:p>
            <a:pPr marL="241300" marR="305435" indent="-228600" algn="just">
              <a:lnSpc>
                <a:spcPts val="3020"/>
              </a:lnSpc>
              <a:spcBef>
                <a:spcPts val="1000"/>
              </a:spcBef>
              <a:buFont typeface="Arial"/>
              <a:buChar char="•"/>
              <a:tabLst>
                <a:tab pos="241300" algn="l"/>
              </a:tabLst>
            </a:pPr>
            <a:r>
              <a:rPr sz="2800" spc="-5" dirty="0">
                <a:latin typeface="Carlito"/>
                <a:cs typeface="Carlito"/>
              </a:rPr>
              <a:t>Raspberry Pi </a:t>
            </a:r>
            <a:r>
              <a:rPr sz="2800" dirty="0">
                <a:latin typeface="Carlito"/>
                <a:cs typeface="Carlito"/>
              </a:rPr>
              <a:t>also </a:t>
            </a:r>
            <a:r>
              <a:rPr sz="2800" spc="-5" dirty="0">
                <a:latin typeface="Carlito"/>
                <a:cs typeface="Carlito"/>
              </a:rPr>
              <a:t>allows </a:t>
            </a:r>
            <a:r>
              <a:rPr sz="2800" spc="-5" dirty="0">
                <a:solidFill>
                  <a:srgbClr val="FF0000"/>
                </a:solidFill>
                <a:latin typeface="Carlito"/>
                <a:cs typeface="Carlito"/>
              </a:rPr>
              <a:t>interfacing sensors </a:t>
            </a:r>
            <a:r>
              <a:rPr sz="2800" spc="-5" dirty="0">
                <a:latin typeface="Carlito"/>
                <a:cs typeface="Carlito"/>
              </a:rPr>
              <a:t>and </a:t>
            </a:r>
            <a:r>
              <a:rPr sz="2800" spc="-5" dirty="0">
                <a:solidFill>
                  <a:srgbClr val="FF0000"/>
                </a:solidFill>
                <a:latin typeface="Carlito"/>
                <a:cs typeface="Carlito"/>
              </a:rPr>
              <a:t>actuators</a:t>
            </a:r>
            <a:r>
              <a:rPr sz="2800" spc="-5" dirty="0">
                <a:latin typeface="Carlito"/>
                <a:cs typeface="Carlito"/>
              </a:rPr>
              <a:t> through  the general purpose I/O pins.</a:t>
            </a:r>
            <a:endParaRPr sz="2800" dirty="0">
              <a:latin typeface="Carlito"/>
              <a:cs typeface="Carlito"/>
            </a:endParaRPr>
          </a:p>
          <a:p>
            <a:pPr marL="241300" marR="274955" indent="-228600" algn="just">
              <a:lnSpc>
                <a:spcPts val="3020"/>
              </a:lnSpc>
              <a:spcBef>
                <a:spcPts val="1000"/>
              </a:spcBef>
              <a:buFont typeface="Arial"/>
              <a:buChar char="•"/>
              <a:tabLst>
                <a:tab pos="241300" algn="l"/>
              </a:tabLst>
            </a:pPr>
            <a:r>
              <a:rPr sz="2800" spc="-5" dirty="0">
                <a:latin typeface="Carlito"/>
                <a:cs typeface="Carlito"/>
              </a:rPr>
              <a:t>Since Raspberry Pi runs Linux operating system, </a:t>
            </a:r>
            <a:r>
              <a:rPr sz="2800" dirty="0">
                <a:latin typeface="Carlito"/>
                <a:cs typeface="Carlito"/>
              </a:rPr>
              <a:t>it </a:t>
            </a:r>
            <a:r>
              <a:rPr sz="2800" spc="-5" dirty="0">
                <a:solidFill>
                  <a:srgbClr val="FF0000"/>
                </a:solidFill>
                <a:latin typeface="Carlito"/>
                <a:cs typeface="Carlito"/>
              </a:rPr>
              <a:t>supports Python  </a:t>
            </a:r>
            <a:r>
              <a:rPr sz="2800" spc="-5" dirty="0">
                <a:latin typeface="Carlito"/>
                <a:cs typeface="Carlito"/>
              </a:rPr>
              <a:t>"out of the box".</a:t>
            </a:r>
            <a:endParaRPr sz="2800" dirty="0">
              <a:latin typeface="Carlito"/>
              <a:cs typeface="Carlito"/>
            </a:endParaRPr>
          </a:p>
        </p:txBody>
      </p:sp>
      <p:sp>
        <p:nvSpPr>
          <p:cNvPr id="4" name="object 4"/>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sp>
        <p:nvSpPr>
          <p:cNvPr id="6" name="object 6"/>
          <p:cNvSpPr txBox="1"/>
          <p:nvPr/>
        </p:nvSpPr>
        <p:spPr>
          <a:xfrm>
            <a:off x="826604" y="6620836"/>
            <a:ext cx="3612515" cy="196215"/>
          </a:xfrm>
          <a:prstGeom prst="rect">
            <a:avLst/>
          </a:prstGeom>
        </p:spPr>
        <p:txBody>
          <a:bodyPr vert="horz" wrap="square" lIns="0" tIns="0" rIns="0" bIns="0" rtlCol="0">
            <a:spAutoFit/>
          </a:bodyPr>
          <a:lstStyle/>
          <a:p>
            <a:pPr marL="12700">
              <a:lnSpc>
                <a:spcPts val="1425"/>
              </a:lnSpc>
            </a:pPr>
            <a:r>
              <a:rPr sz="1200" spc="-5" dirty="0">
                <a:solidFill>
                  <a:srgbClr val="808080"/>
                </a:solidFill>
                <a:latin typeface="Arial"/>
                <a:cs typeface="Arial"/>
              </a:rPr>
              <a:t>Book website</a:t>
            </a:r>
            <a:r>
              <a:rPr sz="1200" spc="-5" dirty="0">
                <a:solidFill>
                  <a:srgbClr val="808080"/>
                </a:solidFill>
                <a:latin typeface="Arial"/>
                <a:cs typeface="Arial"/>
                <a:hlinkClick r:id="rId2"/>
              </a:rPr>
              <a:t>:</a:t>
            </a:r>
            <a:r>
              <a:rPr sz="1200" spc="-40" dirty="0">
                <a:solidFill>
                  <a:srgbClr val="808080"/>
                </a:solidFill>
                <a:latin typeface="Arial"/>
                <a:cs typeface="Arial"/>
                <a:hlinkClick r:id="rId2"/>
              </a:rPr>
              <a:t> </a:t>
            </a:r>
            <a:r>
              <a:rPr sz="1200" spc="-5" dirty="0">
                <a:solidFill>
                  <a:srgbClr val="808080"/>
                </a:solidFill>
                <a:latin typeface="Arial"/>
                <a:cs typeface="Arial"/>
                <a:hlinkClick r:id="rId2"/>
              </a:rPr>
              <a:t>http://www.internet-of-things-book.com</a:t>
            </a:r>
            <a:endParaRPr sz="1200">
              <a:latin typeface="Arial"/>
              <a:cs typeface="Arial"/>
            </a:endParaRPr>
          </a:p>
        </p:txBody>
      </p:sp>
      <p:sp>
        <p:nvSpPr>
          <p:cNvPr id="7" name="Slide Number Placeholder 6"/>
          <p:cNvSpPr>
            <a:spLocks noGrp="1"/>
          </p:cNvSpPr>
          <p:nvPr>
            <p:ph type="sldNum" sz="quarter" idx="7"/>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297179"/>
            <a:ext cx="7536516" cy="694690"/>
          </a:xfrm>
          <a:prstGeom prst="rect">
            <a:avLst/>
          </a:prstGeom>
        </p:spPr>
        <p:txBody>
          <a:bodyPr vert="horz" wrap="square" lIns="0" tIns="11430" rIns="0" bIns="0" rtlCol="0">
            <a:spAutoFit/>
          </a:bodyPr>
          <a:lstStyle/>
          <a:p>
            <a:pPr marL="12700">
              <a:lnSpc>
                <a:spcPct val="100000"/>
              </a:lnSpc>
              <a:spcBef>
                <a:spcPts val="90"/>
              </a:spcBef>
            </a:pPr>
            <a:r>
              <a:rPr b="1" spc="-5" dirty="0">
                <a:solidFill>
                  <a:srgbClr val="0000FF"/>
                </a:solidFill>
              </a:rPr>
              <a:t>Raspberry</a:t>
            </a:r>
            <a:r>
              <a:rPr b="1" spc="-65" dirty="0">
                <a:solidFill>
                  <a:srgbClr val="0000FF"/>
                </a:solidFill>
              </a:rPr>
              <a:t> </a:t>
            </a:r>
            <a:r>
              <a:rPr b="1" spc="-5" dirty="0">
                <a:solidFill>
                  <a:srgbClr val="0000FF"/>
                </a:solidFill>
              </a:rPr>
              <a:t>Pi</a:t>
            </a:r>
          </a:p>
        </p:txBody>
      </p:sp>
      <p:grpSp>
        <p:nvGrpSpPr>
          <p:cNvPr id="3" name="object 3"/>
          <p:cNvGrpSpPr/>
          <p:nvPr/>
        </p:nvGrpSpPr>
        <p:grpSpPr>
          <a:xfrm>
            <a:off x="0" y="0"/>
            <a:ext cx="10726603" cy="6858000"/>
            <a:chOff x="0" y="0"/>
            <a:chExt cx="9412417" cy="6858000"/>
          </a:xfrm>
        </p:grpSpPr>
        <p:sp>
          <p:nvSpPr>
            <p:cNvPr id="4" name="object 4"/>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sp>
          <p:nvSpPr>
            <p:cNvPr id="5" name="object 5"/>
            <p:cNvSpPr/>
            <p:nvPr/>
          </p:nvSpPr>
          <p:spPr>
            <a:xfrm>
              <a:off x="1671606" y="1255227"/>
              <a:ext cx="7740811" cy="5076114"/>
            </a:xfrm>
            <a:prstGeom prst="rect">
              <a:avLst/>
            </a:prstGeom>
            <a:blipFill>
              <a:blip r:embed="rId2" cstate="print"/>
              <a:stretch>
                <a:fillRect/>
              </a:stretch>
            </a:blipFill>
          </p:spPr>
          <p:txBody>
            <a:bodyPr wrap="square" lIns="0" tIns="0" rIns="0" bIns="0" rtlCol="0"/>
            <a:lstStyle/>
            <a:p>
              <a:endParaRPr/>
            </a:p>
          </p:txBody>
        </p:sp>
      </p:grpSp>
      <p:sp>
        <p:nvSpPr>
          <p:cNvPr id="7" name="object 7"/>
          <p:cNvSpPr txBox="1"/>
          <p:nvPr/>
        </p:nvSpPr>
        <p:spPr>
          <a:xfrm>
            <a:off x="826604" y="6620836"/>
            <a:ext cx="3612515" cy="196215"/>
          </a:xfrm>
          <a:prstGeom prst="rect">
            <a:avLst/>
          </a:prstGeom>
        </p:spPr>
        <p:txBody>
          <a:bodyPr vert="horz" wrap="square" lIns="0" tIns="0" rIns="0" bIns="0" rtlCol="0">
            <a:spAutoFit/>
          </a:bodyPr>
          <a:lstStyle/>
          <a:p>
            <a:pPr marL="12700">
              <a:lnSpc>
                <a:spcPts val="1425"/>
              </a:lnSpc>
            </a:pPr>
            <a:r>
              <a:rPr sz="1200" spc="-5" dirty="0">
                <a:solidFill>
                  <a:srgbClr val="808080"/>
                </a:solidFill>
                <a:latin typeface="Arial"/>
                <a:cs typeface="Arial"/>
              </a:rPr>
              <a:t>Book website</a:t>
            </a:r>
            <a:r>
              <a:rPr sz="1200" spc="-5" dirty="0">
                <a:solidFill>
                  <a:srgbClr val="808080"/>
                </a:solidFill>
                <a:latin typeface="Arial"/>
                <a:cs typeface="Arial"/>
                <a:hlinkClick r:id="rId3"/>
              </a:rPr>
              <a:t>:</a:t>
            </a:r>
            <a:r>
              <a:rPr sz="1200" spc="-40" dirty="0">
                <a:solidFill>
                  <a:srgbClr val="808080"/>
                </a:solidFill>
                <a:latin typeface="Arial"/>
                <a:cs typeface="Arial"/>
                <a:hlinkClick r:id="rId3"/>
              </a:rPr>
              <a:t> </a:t>
            </a:r>
            <a:r>
              <a:rPr sz="1200" spc="-5" dirty="0">
                <a:solidFill>
                  <a:srgbClr val="808080"/>
                </a:solidFill>
                <a:latin typeface="Arial"/>
                <a:cs typeface="Arial"/>
                <a:hlinkClick r:id="rId3"/>
              </a:rPr>
              <a:t>http://www.internet-of-things-book.com</a:t>
            </a:r>
            <a:endParaRPr sz="1200">
              <a:latin typeface="Arial"/>
              <a:cs typeface="Arial"/>
            </a:endParaRPr>
          </a:p>
        </p:txBody>
      </p:sp>
      <p:sp>
        <p:nvSpPr>
          <p:cNvPr id="8" name="Slide Number Placeholder 7"/>
          <p:cNvSpPr>
            <a:spLocks noGrp="1"/>
          </p:cNvSpPr>
          <p:nvPr>
            <p:ph type="sldNum" sz="quarter" idx="7"/>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297179"/>
            <a:ext cx="5536251" cy="750205"/>
          </a:xfrm>
          <a:prstGeom prst="rect">
            <a:avLst/>
          </a:prstGeom>
        </p:spPr>
        <p:txBody>
          <a:bodyPr vert="horz" wrap="square" lIns="0" tIns="11430" rIns="0" bIns="0" rtlCol="0">
            <a:spAutoFit/>
          </a:bodyPr>
          <a:lstStyle/>
          <a:p>
            <a:pPr marL="12700">
              <a:lnSpc>
                <a:spcPct val="100000"/>
              </a:lnSpc>
              <a:spcBef>
                <a:spcPts val="90"/>
              </a:spcBef>
            </a:pPr>
            <a:r>
              <a:rPr sz="4800" b="1" spc="-5" dirty="0">
                <a:solidFill>
                  <a:srgbClr val="0000FF"/>
                </a:solidFill>
              </a:rPr>
              <a:t>Raspberry</a:t>
            </a:r>
            <a:r>
              <a:rPr sz="4800" b="1" spc="-65" dirty="0">
                <a:solidFill>
                  <a:srgbClr val="0000FF"/>
                </a:solidFill>
              </a:rPr>
              <a:t> </a:t>
            </a:r>
            <a:r>
              <a:rPr sz="4800" b="1" spc="-5" dirty="0">
                <a:solidFill>
                  <a:srgbClr val="0000FF"/>
                </a:solidFill>
              </a:rPr>
              <a:t>Pi</a:t>
            </a:r>
          </a:p>
        </p:txBody>
      </p:sp>
      <p:sp>
        <p:nvSpPr>
          <p:cNvPr id="4" name="object 4"/>
          <p:cNvSpPr/>
          <p:nvPr/>
        </p:nvSpPr>
        <p:spPr>
          <a:xfrm>
            <a:off x="0" y="0"/>
            <a:ext cx="219269"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sp>
        <p:nvSpPr>
          <p:cNvPr id="7" name="object 7"/>
          <p:cNvSpPr txBox="1"/>
          <p:nvPr/>
        </p:nvSpPr>
        <p:spPr>
          <a:xfrm>
            <a:off x="826604" y="6620836"/>
            <a:ext cx="3612515" cy="196215"/>
          </a:xfrm>
          <a:prstGeom prst="rect">
            <a:avLst/>
          </a:prstGeom>
        </p:spPr>
        <p:txBody>
          <a:bodyPr vert="horz" wrap="square" lIns="0" tIns="0" rIns="0" bIns="0" rtlCol="0">
            <a:spAutoFit/>
          </a:bodyPr>
          <a:lstStyle/>
          <a:p>
            <a:pPr marL="12700">
              <a:lnSpc>
                <a:spcPts val="1425"/>
              </a:lnSpc>
            </a:pPr>
            <a:r>
              <a:rPr sz="1200" spc="-5" dirty="0">
                <a:solidFill>
                  <a:srgbClr val="808080"/>
                </a:solidFill>
                <a:latin typeface="Arial"/>
                <a:cs typeface="Arial"/>
              </a:rPr>
              <a:t>Book website</a:t>
            </a:r>
            <a:r>
              <a:rPr sz="1200" spc="-5" dirty="0">
                <a:solidFill>
                  <a:srgbClr val="808080"/>
                </a:solidFill>
                <a:latin typeface="Arial"/>
                <a:cs typeface="Arial"/>
                <a:hlinkClick r:id="rId2"/>
              </a:rPr>
              <a:t>:</a:t>
            </a:r>
            <a:r>
              <a:rPr sz="1200" spc="-40" dirty="0">
                <a:solidFill>
                  <a:srgbClr val="808080"/>
                </a:solidFill>
                <a:latin typeface="Arial"/>
                <a:cs typeface="Arial"/>
                <a:hlinkClick r:id="rId2"/>
              </a:rPr>
              <a:t> </a:t>
            </a:r>
            <a:r>
              <a:rPr sz="1200" spc="-5" dirty="0">
                <a:solidFill>
                  <a:srgbClr val="808080"/>
                </a:solidFill>
                <a:latin typeface="Arial"/>
                <a:cs typeface="Arial"/>
                <a:hlinkClick r:id="rId2"/>
              </a:rPr>
              <a:t>http://www.internet-of-things-book.com</a:t>
            </a:r>
            <a:endParaRPr sz="1200">
              <a:latin typeface="Arial"/>
              <a:cs typeface="Arial"/>
            </a:endParaRPr>
          </a:p>
        </p:txBody>
      </p:sp>
      <p:sp>
        <p:nvSpPr>
          <p:cNvPr id="9" name="TextBox 8">
            <a:extLst>
              <a:ext uri="{FF2B5EF4-FFF2-40B4-BE49-F238E27FC236}">
                <a16:creationId xmlns="" xmlns:a16="http://schemas.microsoft.com/office/drawing/2014/main" id="{E55AC498-38A2-472B-A05B-BEF79E1F5688}"/>
              </a:ext>
            </a:extLst>
          </p:cNvPr>
          <p:cNvSpPr txBox="1"/>
          <p:nvPr/>
        </p:nvSpPr>
        <p:spPr>
          <a:xfrm>
            <a:off x="219269" y="1447800"/>
            <a:ext cx="11663210" cy="5355312"/>
          </a:xfrm>
          <a:prstGeom prst="rect">
            <a:avLst/>
          </a:prstGeom>
          <a:noFill/>
        </p:spPr>
        <p:txBody>
          <a:bodyPr wrap="square">
            <a:spAutoFit/>
          </a:bodyPr>
          <a:lstStyle/>
          <a:p>
            <a:r>
              <a:rPr lang="en-US" sz="1800" b="0" i="0" dirty="0">
                <a:solidFill>
                  <a:srgbClr val="C00000"/>
                </a:solidFill>
                <a:effectLst/>
                <a:latin typeface="Ubuntu"/>
              </a:rPr>
              <a:t>1.    </a:t>
            </a:r>
            <a:r>
              <a:rPr lang="en-US" sz="1800" b="1" i="0" dirty="0">
                <a:solidFill>
                  <a:srgbClr val="C00000"/>
                </a:solidFill>
                <a:effectLst/>
                <a:latin typeface="times new roman" panose="02020603050405020304" pitchFamily="18" charset="0"/>
              </a:rPr>
              <a:t>Micro-USB Power Supply:</a:t>
            </a:r>
            <a:r>
              <a:rPr lang="en-US" sz="1800" b="0" i="0" dirty="0">
                <a:solidFill>
                  <a:srgbClr val="C00000"/>
                </a:solidFill>
                <a:effectLst/>
                <a:latin typeface="times new roman" panose="02020603050405020304" pitchFamily="18" charset="0"/>
              </a:rPr>
              <a:t> </a:t>
            </a:r>
            <a:endParaRPr lang="en-US" sz="1800" b="0" i="0" dirty="0" smtClean="0">
              <a:solidFill>
                <a:srgbClr val="C00000"/>
              </a:solidFill>
              <a:effectLst/>
              <a:latin typeface="times new roman" panose="02020603050405020304" pitchFamily="18" charset="0"/>
            </a:endParaRPr>
          </a:p>
          <a:p>
            <a:r>
              <a:rPr lang="en-US" dirty="0" smtClean="0">
                <a:solidFill>
                  <a:srgbClr val="000000"/>
                </a:solidFill>
                <a:latin typeface="times new roman" panose="02020603050405020304" pitchFamily="18" charset="0"/>
              </a:rPr>
              <a:t>        </a:t>
            </a:r>
          </a:p>
          <a:p>
            <a:pPr algn="just"/>
            <a:r>
              <a:rPr lang="en-US" dirty="0" smtClean="0">
                <a:solidFill>
                  <a:srgbClr val="000000"/>
                </a:solidFill>
                <a:latin typeface="times new roman" panose="02020603050405020304" pitchFamily="18" charset="0"/>
              </a:rPr>
              <a:t>        </a:t>
            </a:r>
            <a:r>
              <a:rPr lang="en-US" sz="1800" b="0" i="0" dirty="0" smtClean="0">
                <a:solidFill>
                  <a:srgbClr val="000000"/>
                </a:solidFill>
                <a:effectLst/>
                <a:latin typeface="Ubuntu"/>
              </a:rPr>
              <a:t>A </a:t>
            </a:r>
            <a:r>
              <a:rPr lang="en-US" sz="1800" b="0" i="0" dirty="0">
                <a:solidFill>
                  <a:srgbClr val="000000"/>
                </a:solidFill>
                <a:effectLst/>
                <a:latin typeface="Ubuntu"/>
              </a:rPr>
              <a:t>5V micro USB typically powers the Raspberry Pi. But how much current (in milliamps or amps) the Pi </a:t>
            </a:r>
            <a:r>
              <a:rPr lang="en-US" sz="1800" b="0" i="0" dirty="0" smtClean="0">
                <a:solidFill>
                  <a:srgbClr val="000000"/>
                </a:solidFill>
                <a:effectLst/>
                <a:latin typeface="Ubuntu"/>
              </a:rPr>
              <a:t>  </a:t>
            </a:r>
          </a:p>
          <a:p>
            <a:pPr algn="just"/>
            <a:r>
              <a:rPr lang="en-US" sz="1800" b="0" i="0" dirty="0" smtClean="0">
                <a:solidFill>
                  <a:srgbClr val="000000"/>
                </a:solidFill>
                <a:effectLst/>
                <a:latin typeface="Ubuntu"/>
              </a:rPr>
              <a:t>        requires </a:t>
            </a:r>
            <a:r>
              <a:rPr lang="en-US" sz="1800" b="0" i="0" dirty="0">
                <a:solidFill>
                  <a:srgbClr val="000000"/>
                </a:solidFill>
                <a:effectLst/>
                <a:latin typeface="Ubuntu"/>
              </a:rPr>
              <a:t>to function depends on your </a:t>
            </a:r>
            <a:r>
              <a:rPr lang="en-US" sz="1800" b="0" i="0" dirty="0" err="1" smtClean="0">
                <a:solidFill>
                  <a:srgbClr val="000000"/>
                </a:solidFill>
                <a:effectLst/>
                <a:latin typeface="Ubuntu"/>
              </a:rPr>
              <a:t>usage.</a:t>
            </a:r>
            <a:r>
              <a:rPr lang="en-US" b="0" i="0" dirty="0" err="1" smtClean="0">
                <a:solidFill>
                  <a:srgbClr val="000000"/>
                </a:solidFill>
                <a:effectLst/>
                <a:latin typeface="times new roman" panose="02020603050405020304" pitchFamily="18" charset="0"/>
              </a:rPr>
              <a:t>The</a:t>
            </a:r>
            <a:r>
              <a:rPr lang="en-US" b="0" i="0" dirty="0" smtClean="0">
                <a:solidFill>
                  <a:srgbClr val="000000"/>
                </a:solidFill>
                <a:effectLst/>
                <a:latin typeface="times new roman" panose="02020603050405020304" pitchFamily="18" charset="0"/>
              </a:rPr>
              <a:t> </a:t>
            </a:r>
            <a:r>
              <a:rPr lang="en-US" b="0" i="0" dirty="0">
                <a:solidFill>
                  <a:srgbClr val="000000"/>
                </a:solidFill>
                <a:effectLst/>
                <a:latin typeface="times new roman" panose="02020603050405020304" pitchFamily="18" charset="0"/>
              </a:rPr>
              <a:t>Raspberry Pi boards typically draw much lower amounts, between </a:t>
            </a:r>
            <a:endParaRPr lang="en-US" b="0" i="0" dirty="0" smtClean="0">
              <a:solidFill>
                <a:srgbClr val="000000"/>
              </a:solidFill>
              <a:effectLst/>
              <a:latin typeface="times new roman" panose="02020603050405020304" pitchFamily="18" charset="0"/>
            </a:endParaRPr>
          </a:p>
          <a:p>
            <a:pPr algn="just"/>
            <a:r>
              <a:rPr lang="en-US" b="0" i="0" dirty="0" smtClean="0">
                <a:solidFill>
                  <a:srgbClr val="000000"/>
                </a:solidFill>
                <a:effectLst/>
                <a:latin typeface="times new roman" panose="02020603050405020304" pitchFamily="18" charset="0"/>
              </a:rPr>
              <a:t>         200 </a:t>
            </a:r>
            <a:r>
              <a:rPr lang="en-US" b="0" i="0" dirty="0">
                <a:solidFill>
                  <a:srgbClr val="000000"/>
                </a:solidFill>
                <a:effectLst/>
                <a:latin typeface="times new roman" panose="02020603050405020304" pitchFamily="18" charset="0"/>
              </a:rPr>
              <a:t>and 500mA</a:t>
            </a:r>
            <a:endParaRPr lang="en-US" dirty="0">
              <a:solidFill>
                <a:srgbClr val="000000"/>
              </a:solidFill>
              <a:latin typeface="Ubuntu"/>
            </a:endParaRPr>
          </a:p>
          <a:p>
            <a:endParaRPr lang="en-US" sz="1800" b="0" i="0" dirty="0" smtClean="0">
              <a:solidFill>
                <a:srgbClr val="000000"/>
              </a:solidFill>
              <a:effectLst/>
              <a:latin typeface="Ubuntu"/>
            </a:endParaRPr>
          </a:p>
          <a:p>
            <a:r>
              <a:rPr lang="en-US" sz="1800" b="0" i="0" dirty="0" smtClean="0">
                <a:solidFill>
                  <a:srgbClr val="C00000"/>
                </a:solidFill>
                <a:effectLst/>
                <a:latin typeface="Ubuntu"/>
              </a:rPr>
              <a:t>2</a:t>
            </a:r>
            <a:r>
              <a:rPr lang="en-US" sz="1800" b="0" i="0" dirty="0">
                <a:solidFill>
                  <a:srgbClr val="C00000"/>
                </a:solidFill>
                <a:effectLst/>
                <a:latin typeface="Ubuntu"/>
              </a:rPr>
              <a:t>.    </a:t>
            </a:r>
            <a:r>
              <a:rPr lang="en-US" b="1" i="0" dirty="0">
                <a:solidFill>
                  <a:srgbClr val="C00000"/>
                </a:solidFill>
                <a:effectLst/>
                <a:latin typeface="Ubuntu"/>
              </a:rPr>
              <a:t>SD Card Slot: </a:t>
            </a:r>
            <a:endParaRPr lang="en-US" b="1" i="0" dirty="0" smtClean="0">
              <a:solidFill>
                <a:srgbClr val="C00000"/>
              </a:solidFill>
              <a:effectLst/>
              <a:latin typeface="Ubuntu"/>
            </a:endParaRPr>
          </a:p>
          <a:p>
            <a:r>
              <a:rPr lang="en-US" b="1" i="0" dirty="0" smtClean="0">
                <a:solidFill>
                  <a:srgbClr val="000000"/>
                </a:solidFill>
                <a:effectLst/>
                <a:latin typeface="Ubuntu"/>
              </a:rPr>
              <a:t>        </a:t>
            </a:r>
            <a:r>
              <a:rPr lang="en-US" sz="1800" b="0" i="0" dirty="0" smtClean="0">
                <a:solidFill>
                  <a:srgbClr val="000000"/>
                </a:solidFill>
                <a:effectLst/>
                <a:latin typeface="times new roman" panose="02020603050405020304" pitchFamily="18" charset="0"/>
              </a:rPr>
              <a:t>Secure </a:t>
            </a:r>
            <a:r>
              <a:rPr lang="en-US" sz="1800" b="0" i="0" dirty="0">
                <a:solidFill>
                  <a:srgbClr val="000000"/>
                </a:solidFill>
                <a:effectLst/>
                <a:latin typeface="times new roman" panose="02020603050405020304" pitchFamily="18" charset="0"/>
              </a:rPr>
              <a:t>Digital Card slot (SD Card) slot is a </a:t>
            </a:r>
            <a:r>
              <a:rPr lang="en-US" sz="1800" b="1" i="0" dirty="0">
                <a:solidFill>
                  <a:srgbClr val="000000"/>
                </a:solidFill>
                <a:effectLst/>
                <a:latin typeface="times new roman" panose="02020603050405020304" pitchFamily="18" charset="0"/>
              </a:rPr>
              <a:t>solid-state removable storage device </a:t>
            </a:r>
            <a:r>
              <a:rPr lang="en-US" sz="1800" b="0" i="0" dirty="0">
                <a:solidFill>
                  <a:srgbClr val="000000"/>
                </a:solidFill>
                <a:effectLst/>
                <a:latin typeface="times new roman" panose="02020603050405020304" pitchFamily="18" charset="0"/>
              </a:rPr>
              <a:t>which is required to run operating </a:t>
            </a:r>
            <a:endParaRPr lang="en-US" sz="1800" b="0" i="0" dirty="0" smtClean="0">
              <a:solidFill>
                <a:srgbClr val="000000"/>
              </a:solidFill>
              <a:effectLst/>
              <a:latin typeface="times new roman" panose="02020603050405020304" pitchFamily="18" charset="0"/>
            </a:endParaRPr>
          </a:p>
          <a:p>
            <a:r>
              <a:rPr lang="en-US" sz="1800" b="0" i="0" dirty="0" smtClean="0">
                <a:solidFill>
                  <a:srgbClr val="000000"/>
                </a:solidFill>
                <a:effectLst/>
                <a:latin typeface="times new roman" panose="02020603050405020304" pitchFamily="18" charset="0"/>
              </a:rPr>
              <a:t>         systems </a:t>
            </a:r>
            <a:r>
              <a:rPr lang="en-US" sz="1800" b="0" i="0" dirty="0">
                <a:solidFill>
                  <a:srgbClr val="000000"/>
                </a:solidFill>
                <a:effectLst/>
                <a:latin typeface="times new roman" panose="02020603050405020304" pitchFamily="18" charset="0"/>
              </a:rPr>
              <a:t>on Raspberry Pi as Raspberry Pi doesn’t have any onboard memory and data storage functionality. </a:t>
            </a:r>
          </a:p>
          <a:p>
            <a:pPr algn="just"/>
            <a:endParaRPr lang="en-US" sz="1800" b="0" i="0" dirty="0" smtClean="0">
              <a:solidFill>
                <a:srgbClr val="000000"/>
              </a:solidFill>
              <a:effectLst/>
              <a:latin typeface="Ubuntu"/>
            </a:endParaRPr>
          </a:p>
          <a:p>
            <a:pPr algn="just"/>
            <a:r>
              <a:rPr lang="en-US" sz="1800" b="0" i="0" dirty="0" smtClean="0">
                <a:solidFill>
                  <a:srgbClr val="C00000"/>
                </a:solidFill>
                <a:effectLst/>
                <a:latin typeface="Ubuntu"/>
              </a:rPr>
              <a:t>3</a:t>
            </a:r>
            <a:r>
              <a:rPr lang="en-US" sz="1800" b="0" i="0" dirty="0">
                <a:solidFill>
                  <a:srgbClr val="C00000"/>
                </a:solidFill>
                <a:effectLst/>
                <a:latin typeface="Ubuntu"/>
              </a:rPr>
              <a:t>.    </a:t>
            </a:r>
            <a:r>
              <a:rPr lang="en-US" b="1" i="0" dirty="0">
                <a:solidFill>
                  <a:srgbClr val="C00000"/>
                </a:solidFill>
                <a:effectLst/>
                <a:latin typeface="Ubuntu"/>
              </a:rPr>
              <a:t>USB Ports &amp; Ethernet Port</a:t>
            </a:r>
            <a:r>
              <a:rPr lang="en-US" b="1" i="0" dirty="0" smtClean="0">
                <a:solidFill>
                  <a:srgbClr val="C00000"/>
                </a:solidFill>
                <a:effectLst/>
                <a:latin typeface="Ubuntu"/>
              </a:rPr>
              <a:t>:</a:t>
            </a:r>
          </a:p>
          <a:p>
            <a:pPr algn="just"/>
            <a:endParaRPr lang="en-US" b="0" i="0" dirty="0">
              <a:solidFill>
                <a:srgbClr val="34495E"/>
              </a:solidFill>
              <a:effectLst/>
              <a:latin typeface="Ubuntu"/>
            </a:endParaRPr>
          </a:p>
          <a:p>
            <a:pPr algn="just"/>
            <a:r>
              <a:rPr lang="en-US" sz="1800" b="1" i="0" dirty="0" smtClean="0">
                <a:solidFill>
                  <a:srgbClr val="000000"/>
                </a:solidFill>
                <a:effectLst/>
                <a:latin typeface="times new roman" panose="02020603050405020304" pitchFamily="18" charset="0"/>
              </a:rPr>
              <a:t>        </a:t>
            </a:r>
            <a:r>
              <a:rPr lang="en-US" sz="1800" b="1" i="0" dirty="0" smtClean="0">
                <a:solidFill>
                  <a:srgbClr val="C00000"/>
                </a:solidFill>
                <a:effectLst/>
                <a:latin typeface="times new roman" panose="02020603050405020304" pitchFamily="18" charset="0"/>
              </a:rPr>
              <a:t>USB </a:t>
            </a:r>
            <a:r>
              <a:rPr lang="en-US" sz="1800" b="1" i="0" dirty="0">
                <a:solidFill>
                  <a:srgbClr val="C00000"/>
                </a:solidFill>
                <a:effectLst/>
                <a:latin typeface="times new roman" panose="02020603050405020304" pitchFamily="18" charset="0"/>
              </a:rPr>
              <a:t>Port:</a:t>
            </a:r>
            <a:r>
              <a:rPr lang="en-US" sz="1800" b="1" i="0" dirty="0">
                <a:solidFill>
                  <a:srgbClr val="000000"/>
                </a:solidFill>
                <a:effectLst/>
                <a:latin typeface="times new roman" panose="02020603050405020304" pitchFamily="18" charset="0"/>
              </a:rPr>
              <a:t> </a:t>
            </a:r>
            <a:r>
              <a:rPr lang="en-US" sz="1800" b="0" i="0" dirty="0">
                <a:solidFill>
                  <a:srgbClr val="000000"/>
                </a:solidFill>
                <a:effectLst/>
                <a:latin typeface="times new roman" panose="02020603050405020304" pitchFamily="18" charset="0"/>
              </a:rPr>
              <a:t>The number and type of USB ports on Raspberry Pi depends on the model.</a:t>
            </a:r>
            <a:endParaRPr lang="en-US" b="0" i="0" dirty="0">
              <a:solidFill>
                <a:srgbClr val="34495E"/>
              </a:solidFill>
              <a:effectLst/>
              <a:latin typeface="Ubuntu"/>
            </a:endParaRPr>
          </a:p>
          <a:p>
            <a:r>
              <a:rPr lang="en-US" dirty="0">
                <a:solidFill>
                  <a:srgbClr val="000000"/>
                </a:solidFill>
                <a:latin typeface="times new roman" panose="02020603050405020304" pitchFamily="18" charset="0"/>
              </a:rPr>
              <a:t>	</a:t>
            </a:r>
            <a:r>
              <a:rPr lang="en-US" dirty="0" smtClean="0">
                <a:solidFill>
                  <a:srgbClr val="000000"/>
                </a:solidFill>
                <a:latin typeface="times new roman" panose="02020603050405020304" pitchFamily="18" charset="0"/>
              </a:rPr>
              <a:t>           </a:t>
            </a:r>
            <a:r>
              <a:rPr lang="en-US" b="0" i="0" dirty="0" smtClean="0">
                <a:solidFill>
                  <a:srgbClr val="000000"/>
                </a:solidFill>
                <a:effectLst/>
                <a:latin typeface="times new roman" panose="02020603050405020304" pitchFamily="18" charset="0"/>
              </a:rPr>
              <a:t>The </a:t>
            </a:r>
            <a:r>
              <a:rPr lang="en-US" b="0" i="0" dirty="0">
                <a:solidFill>
                  <a:srgbClr val="000000"/>
                </a:solidFill>
                <a:effectLst/>
                <a:latin typeface="times new roman" panose="02020603050405020304" pitchFamily="18" charset="0"/>
              </a:rPr>
              <a:t>Pi 4 has two USB 2.0 ports and two USB 3.0 ports.</a:t>
            </a:r>
            <a:endParaRPr lang="en-US" dirty="0">
              <a:solidFill>
                <a:srgbClr val="000000"/>
              </a:solidFill>
              <a:latin typeface="times new roman" panose="02020603050405020304" pitchFamily="18" charset="0"/>
            </a:endParaRPr>
          </a:p>
          <a:p>
            <a:endParaRPr lang="en-US" sz="1800" b="1" i="0" dirty="0" smtClean="0">
              <a:solidFill>
                <a:srgbClr val="000000"/>
              </a:solidFill>
              <a:effectLst/>
              <a:latin typeface="times new roman" panose="02020603050405020304" pitchFamily="18" charset="0"/>
            </a:endParaRPr>
          </a:p>
          <a:p>
            <a:pPr algn="just"/>
            <a:r>
              <a:rPr lang="en-US" b="1" dirty="0" smtClean="0">
                <a:solidFill>
                  <a:srgbClr val="000000"/>
                </a:solidFill>
                <a:latin typeface="times new roman" panose="02020603050405020304" pitchFamily="18" charset="0"/>
              </a:rPr>
              <a:t>         </a:t>
            </a:r>
            <a:r>
              <a:rPr lang="en-US" sz="1800" b="1" i="0" dirty="0" smtClean="0">
                <a:solidFill>
                  <a:srgbClr val="C00000"/>
                </a:solidFill>
                <a:effectLst/>
                <a:latin typeface="times new roman" panose="02020603050405020304" pitchFamily="18" charset="0"/>
              </a:rPr>
              <a:t>Ethernet </a:t>
            </a:r>
            <a:r>
              <a:rPr lang="en-US" sz="1800" b="1" i="0" dirty="0">
                <a:solidFill>
                  <a:srgbClr val="C00000"/>
                </a:solidFill>
                <a:effectLst/>
                <a:latin typeface="times new roman" panose="02020603050405020304" pitchFamily="18" charset="0"/>
              </a:rPr>
              <a:t>Port</a:t>
            </a:r>
            <a:r>
              <a:rPr lang="en-US" sz="1800" b="1" i="0" dirty="0">
                <a:solidFill>
                  <a:srgbClr val="000000"/>
                </a:solidFill>
                <a:effectLst/>
                <a:latin typeface="times new roman" panose="02020603050405020304" pitchFamily="18" charset="0"/>
              </a:rPr>
              <a:t>:</a:t>
            </a:r>
            <a:r>
              <a:rPr lang="en-US" sz="1800" b="0" i="0" dirty="0">
                <a:solidFill>
                  <a:srgbClr val="000000"/>
                </a:solidFill>
                <a:effectLst/>
                <a:latin typeface="times new roman" panose="02020603050405020304" pitchFamily="18" charset="0"/>
              </a:rPr>
              <a:t> In order to enable </a:t>
            </a:r>
            <a:r>
              <a:rPr lang="en-US" sz="1800" b="1" i="0" dirty="0">
                <a:solidFill>
                  <a:srgbClr val="000000"/>
                </a:solidFill>
                <a:effectLst/>
                <a:latin typeface="times new roman" panose="02020603050405020304" pitchFamily="18" charset="0"/>
              </a:rPr>
              <a:t>Internet connection online </a:t>
            </a:r>
            <a:r>
              <a:rPr lang="en-US" sz="1800" b="0" i="0" dirty="0">
                <a:solidFill>
                  <a:srgbClr val="000000"/>
                </a:solidFill>
                <a:effectLst/>
                <a:latin typeface="times new roman" panose="02020603050405020304" pitchFamily="18" charset="0"/>
              </a:rPr>
              <a:t>and to update the software’s or to install latest packages </a:t>
            </a:r>
            <a:r>
              <a:rPr lang="en-US" sz="1800" b="0" i="0" dirty="0" smtClean="0">
                <a:solidFill>
                  <a:srgbClr val="000000"/>
                </a:solidFill>
                <a:effectLst/>
                <a:latin typeface="times new roman" panose="02020603050405020304" pitchFamily="18" charset="0"/>
              </a:rPr>
              <a:t>    </a:t>
            </a:r>
          </a:p>
          <a:p>
            <a:pPr algn="just"/>
            <a:r>
              <a:rPr lang="en-US" sz="1800" b="0" i="0" dirty="0" smtClean="0">
                <a:solidFill>
                  <a:srgbClr val="000000"/>
                </a:solidFill>
                <a:effectLst/>
                <a:latin typeface="times new roman" panose="02020603050405020304" pitchFamily="18" charset="0"/>
              </a:rPr>
              <a:t>                                   from </a:t>
            </a:r>
            <a:r>
              <a:rPr lang="en-US" sz="1800" b="0" i="0" dirty="0">
                <a:solidFill>
                  <a:srgbClr val="000000"/>
                </a:solidFill>
                <a:effectLst/>
                <a:latin typeface="times new roman" panose="02020603050405020304" pitchFamily="18" charset="0"/>
              </a:rPr>
              <a:t>online repositories, Raspberry Pi supports Ethernet Connection. Raspberry Pi (Every Model) </a:t>
            </a:r>
            <a:endParaRPr lang="en-US" sz="1800" b="0" i="0" dirty="0" smtClean="0">
              <a:solidFill>
                <a:srgbClr val="000000"/>
              </a:solidFill>
              <a:effectLst/>
              <a:latin typeface="times new roman" panose="02020603050405020304" pitchFamily="18" charset="0"/>
            </a:endParaRPr>
          </a:p>
          <a:p>
            <a:pPr algn="just"/>
            <a:r>
              <a:rPr lang="en-US" sz="1800" b="0" i="0" dirty="0" smtClean="0">
                <a:solidFill>
                  <a:srgbClr val="000000"/>
                </a:solidFill>
                <a:effectLst/>
                <a:latin typeface="times new roman" panose="02020603050405020304" pitchFamily="18" charset="0"/>
              </a:rPr>
              <a:t>                                    comprise </a:t>
            </a:r>
            <a:r>
              <a:rPr lang="en-US" sz="1800" b="0" i="0" dirty="0">
                <a:solidFill>
                  <a:srgbClr val="000000"/>
                </a:solidFill>
                <a:effectLst/>
                <a:latin typeface="times new roman" panose="02020603050405020304" pitchFamily="18" charset="0"/>
              </a:rPr>
              <a:t>of </a:t>
            </a:r>
            <a:r>
              <a:rPr lang="en-US" sz="1800" b="1" i="0" dirty="0">
                <a:solidFill>
                  <a:srgbClr val="000000"/>
                </a:solidFill>
                <a:effectLst/>
                <a:latin typeface="times new roman" panose="02020603050405020304" pitchFamily="18" charset="0"/>
              </a:rPr>
              <a:t>RJ45</a:t>
            </a:r>
            <a:r>
              <a:rPr lang="en-US" sz="1800" b="0" i="0" dirty="0">
                <a:solidFill>
                  <a:srgbClr val="000000"/>
                </a:solidFill>
                <a:effectLst/>
                <a:latin typeface="times new roman" panose="02020603050405020304" pitchFamily="18" charset="0"/>
              </a:rPr>
              <a:t> Ethernet Jack which supports CAT5/6 cable</a:t>
            </a:r>
          </a:p>
          <a:p>
            <a:endParaRPr lang="en-US" dirty="0"/>
          </a:p>
        </p:txBody>
      </p:sp>
      <p:sp>
        <p:nvSpPr>
          <p:cNvPr id="8" name="Slide Number Placeholder 7"/>
          <p:cNvSpPr>
            <a:spLocks noGrp="1"/>
          </p:cNvSpPr>
          <p:nvPr>
            <p:ph type="sldNum" sz="quarter" idx="7"/>
          </p:nvPr>
        </p:nvSpPr>
        <p:spPr/>
        <p:txBody>
          <a:bodyPr/>
          <a:lstStyle/>
          <a:p>
            <a:fld id="{B6F15528-21DE-4FAA-801E-634DDDAF4B2B}" type="slidenum">
              <a:rPr lang="en-US" smtClean="0"/>
              <a:pPr/>
              <a:t>16</a:t>
            </a:fld>
            <a:endParaRPr lang="en-US"/>
          </a:p>
        </p:txBody>
      </p:sp>
    </p:spTree>
    <p:extLst>
      <p:ext uri="{BB962C8B-B14F-4D97-AF65-F5344CB8AC3E}">
        <p14:creationId xmlns="" xmlns:p14="http://schemas.microsoft.com/office/powerpoint/2010/main" val="14547322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5" dirty="0" smtClean="0">
                <a:solidFill>
                  <a:srgbClr val="0000FF"/>
                </a:solidFill>
              </a:rPr>
              <a:t>Raspberry</a:t>
            </a:r>
            <a:r>
              <a:rPr lang="en-US" b="1" spc="-65" dirty="0" smtClean="0">
                <a:solidFill>
                  <a:srgbClr val="0000FF"/>
                </a:solidFill>
              </a:rPr>
              <a:t> </a:t>
            </a:r>
            <a:r>
              <a:rPr lang="en-US" b="1" spc="-5" dirty="0" smtClean="0">
                <a:solidFill>
                  <a:srgbClr val="0000FF"/>
                </a:solidFill>
              </a:rPr>
              <a:t>Pi</a:t>
            </a:r>
            <a:endParaRPr lang="en-US" dirty="0">
              <a:solidFill>
                <a:srgbClr val="0000FF"/>
              </a:solidFill>
            </a:endParaRPr>
          </a:p>
        </p:txBody>
      </p:sp>
      <p:sp>
        <p:nvSpPr>
          <p:cNvPr id="3" name="Rectangle 2"/>
          <p:cNvSpPr/>
          <p:nvPr/>
        </p:nvSpPr>
        <p:spPr>
          <a:xfrm>
            <a:off x="595274" y="1571612"/>
            <a:ext cx="10644262" cy="5355312"/>
          </a:xfrm>
          <a:prstGeom prst="rect">
            <a:avLst/>
          </a:prstGeom>
        </p:spPr>
        <p:txBody>
          <a:bodyPr wrap="square">
            <a:spAutoFit/>
          </a:bodyPr>
          <a:lstStyle/>
          <a:p>
            <a:endParaRPr lang="en-US" dirty="0" smtClean="0">
              <a:solidFill>
                <a:srgbClr val="000000"/>
              </a:solidFill>
              <a:latin typeface="Ubuntu"/>
            </a:endParaRPr>
          </a:p>
          <a:p>
            <a:r>
              <a:rPr lang="en-US" dirty="0" smtClean="0">
                <a:solidFill>
                  <a:srgbClr val="C00000"/>
                </a:solidFill>
                <a:latin typeface="Ubuntu"/>
              </a:rPr>
              <a:t>4.</a:t>
            </a:r>
            <a:r>
              <a:rPr lang="en-US" b="1" dirty="0" smtClean="0">
                <a:solidFill>
                  <a:srgbClr val="C00000"/>
                </a:solidFill>
                <a:latin typeface="Ubuntu"/>
              </a:rPr>
              <a:t>HDMI (High Definition Multimedia Interface):</a:t>
            </a:r>
            <a:r>
              <a:rPr lang="en-US" dirty="0" smtClean="0">
                <a:solidFill>
                  <a:srgbClr val="C00000"/>
                </a:solidFill>
                <a:latin typeface="times new roman" panose="02020603050405020304" pitchFamily="18" charset="0"/>
              </a:rPr>
              <a:t> </a:t>
            </a:r>
          </a:p>
          <a:p>
            <a:r>
              <a:rPr lang="en-US" dirty="0" smtClean="0">
                <a:solidFill>
                  <a:srgbClr val="000000"/>
                </a:solidFill>
                <a:latin typeface="times new roman" panose="02020603050405020304" pitchFamily="18" charset="0"/>
              </a:rPr>
              <a:t>               </a:t>
            </a:r>
          </a:p>
          <a:p>
            <a:r>
              <a:rPr lang="en-US" dirty="0" smtClean="0">
                <a:solidFill>
                  <a:srgbClr val="000000"/>
                </a:solidFill>
                <a:latin typeface="times new roman" panose="02020603050405020304" pitchFamily="18" charset="0"/>
              </a:rPr>
              <a:t>	 HDMI Port enables Raspberry Pi to be connected to HDTV via HDMI cable.</a:t>
            </a:r>
          </a:p>
          <a:p>
            <a:endParaRPr lang="en-US" dirty="0" smtClean="0">
              <a:solidFill>
                <a:srgbClr val="000000"/>
              </a:solidFill>
              <a:latin typeface="Ubuntu"/>
            </a:endParaRPr>
          </a:p>
          <a:p>
            <a:endParaRPr lang="en-US" dirty="0" smtClean="0">
              <a:solidFill>
                <a:srgbClr val="000000"/>
              </a:solidFill>
              <a:latin typeface="Ubuntu"/>
            </a:endParaRPr>
          </a:p>
          <a:p>
            <a:r>
              <a:rPr lang="en-US" dirty="0" smtClean="0">
                <a:solidFill>
                  <a:srgbClr val="C00000"/>
                </a:solidFill>
                <a:latin typeface="Ubuntu"/>
              </a:rPr>
              <a:t>5.</a:t>
            </a:r>
            <a:r>
              <a:rPr lang="en-US" b="1" dirty="0" smtClean="0">
                <a:solidFill>
                  <a:srgbClr val="C00000"/>
                </a:solidFill>
                <a:latin typeface="Ubuntu"/>
              </a:rPr>
              <a:t>Video Out (RCA Cable):</a:t>
            </a:r>
            <a:r>
              <a:rPr lang="en-US" dirty="0" smtClean="0">
                <a:solidFill>
                  <a:srgbClr val="C00000"/>
                </a:solidFill>
                <a:latin typeface="times new roman" panose="02020603050405020304" pitchFamily="18" charset="0"/>
              </a:rPr>
              <a:t> </a:t>
            </a:r>
          </a:p>
          <a:p>
            <a:r>
              <a:rPr lang="en-US" dirty="0" smtClean="0">
                <a:solidFill>
                  <a:srgbClr val="000000"/>
                </a:solidFill>
                <a:latin typeface="times new roman" panose="02020603050405020304" pitchFamily="18" charset="0"/>
              </a:rPr>
              <a:t>	</a:t>
            </a:r>
          </a:p>
          <a:p>
            <a:r>
              <a:rPr lang="en-US" dirty="0" smtClean="0">
                <a:solidFill>
                  <a:srgbClr val="000000"/>
                </a:solidFill>
                <a:latin typeface="times new roman" panose="02020603050405020304" pitchFamily="18" charset="0"/>
              </a:rPr>
              <a:t>	In addition to HDMI Connectivity which facilitates HD connection, Raspberry Pi also has provision to be connected to standard monitor or TV using RCA video cable. RCA cable is less expensive as compared to HDMI</a:t>
            </a:r>
          </a:p>
          <a:p>
            <a:endParaRPr lang="en-IN" dirty="0" smtClean="0">
              <a:solidFill>
                <a:srgbClr val="000000"/>
              </a:solidFill>
              <a:latin typeface="times new roman" panose="02020603050405020304" pitchFamily="18" charset="0"/>
            </a:endParaRPr>
          </a:p>
          <a:p>
            <a:endParaRPr lang="en-IN" dirty="0" smtClean="0">
              <a:solidFill>
                <a:srgbClr val="000000"/>
              </a:solidFill>
              <a:latin typeface="times new roman" panose="02020603050405020304" pitchFamily="18" charset="0"/>
            </a:endParaRPr>
          </a:p>
          <a:p>
            <a:endParaRPr lang="en-IN" dirty="0" smtClean="0">
              <a:solidFill>
                <a:srgbClr val="000000"/>
              </a:solidFill>
              <a:latin typeface="times new roman" panose="02020603050405020304" pitchFamily="18" charset="0"/>
            </a:endParaRPr>
          </a:p>
          <a:p>
            <a:endParaRPr lang="en-IN" dirty="0" smtClean="0">
              <a:solidFill>
                <a:srgbClr val="000000"/>
              </a:solidFill>
              <a:latin typeface="times new roman" panose="02020603050405020304" pitchFamily="18" charset="0"/>
            </a:endParaRPr>
          </a:p>
          <a:p>
            <a:endParaRPr lang="en-IN" dirty="0" smtClean="0">
              <a:solidFill>
                <a:srgbClr val="000000"/>
              </a:solidFill>
              <a:latin typeface="times new roman" panose="02020603050405020304" pitchFamily="18" charset="0"/>
            </a:endParaRPr>
          </a:p>
          <a:p>
            <a:endParaRPr lang="en-IN" dirty="0" smtClean="0">
              <a:solidFill>
                <a:srgbClr val="000000"/>
              </a:solidFill>
              <a:latin typeface="times new roman" panose="02020603050405020304" pitchFamily="18" charset="0"/>
            </a:endParaRPr>
          </a:p>
          <a:p>
            <a:endParaRPr lang="en-IN" dirty="0" smtClean="0">
              <a:solidFill>
                <a:srgbClr val="000000"/>
              </a:solidFill>
              <a:latin typeface="times new roman" panose="02020603050405020304" pitchFamily="18" charset="0"/>
            </a:endParaRPr>
          </a:p>
          <a:p>
            <a:r>
              <a:rPr lang="en-IN" dirty="0" smtClean="0">
                <a:solidFill>
                  <a:srgbClr val="000000"/>
                </a:solidFill>
                <a:latin typeface="times new roman" panose="02020603050405020304" pitchFamily="18" charset="0"/>
              </a:rPr>
              <a:t>.</a:t>
            </a:r>
            <a:endParaRPr lang="en-US" dirty="0">
              <a:solidFill>
                <a:srgbClr val="000000"/>
              </a:solidFill>
              <a:latin typeface="Ubuntu"/>
            </a:endParaRPr>
          </a:p>
        </p:txBody>
      </p:sp>
      <p:sp>
        <p:nvSpPr>
          <p:cNvPr id="4" name="Slide Number Placeholder 3"/>
          <p:cNvSpPr>
            <a:spLocks noGrp="1"/>
          </p:cNvSpPr>
          <p:nvPr>
            <p:ph type="sldNum" sz="quarter" idx="7"/>
          </p:nvPr>
        </p:nvSpPr>
        <p:spPr/>
        <p:txBody>
          <a:bodyPr/>
          <a:lstStyle/>
          <a:p>
            <a:fld id="{B6F15528-21DE-4FAA-801E-634DDDAF4B2B}"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5" dirty="0" smtClean="0">
                <a:solidFill>
                  <a:srgbClr val="0000FF"/>
                </a:solidFill>
              </a:rPr>
              <a:t>Raspberry</a:t>
            </a:r>
            <a:r>
              <a:rPr lang="en-US" b="1" spc="-65" dirty="0" smtClean="0">
                <a:solidFill>
                  <a:srgbClr val="0000FF"/>
                </a:solidFill>
              </a:rPr>
              <a:t> </a:t>
            </a:r>
            <a:r>
              <a:rPr lang="en-US" b="1" spc="-5" dirty="0" smtClean="0">
                <a:solidFill>
                  <a:srgbClr val="0000FF"/>
                </a:solidFill>
              </a:rPr>
              <a:t>Pi</a:t>
            </a:r>
            <a:endParaRPr lang="en-US" dirty="0">
              <a:solidFill>
                <a:srgbClr val="0000FF"/>
              </a:solidFill>
            </a:endParaRPr>
          </a:p>
        </p:txBody>
      </p:sp>
      <p:sp>
        <p:nvSpPr>
          <p:cNvPr id="3" name="Rectangle 2"/>
          <p:cNvSpPr/>
          <p:nvPr/>
        </p:nvSpPr>
        <p:spPr>
          <a:xfrm>
            <a:off x="380960" y="1502688"/>
            <a:ext cx="11430080" cy="6740307"/>
          </a:xfrm>
          <a:prstGeom prst="rect">
            <a:avLst/>
          </a:prstGeom>
        </p:spPr>
        <p:txBody>
          <a:bodyPr wrap="square">
            <a:spAutoFit/>
          </a:bodyPr>
          <a:lstStyle/>
          <a:p>
            <a:pPr algn="just"/>
            <a:r>
              <a:rPr lang="en-US" dirty="0" smtClean="0">
                <a:solidFill>
                  <a:srgbClr val="000000"/>
                </a:solidFill>
                <a:latin typeface="Ubuntu"/>
              </a:rPr>
              <a:t>6.   </a:t>
            </a:r>
            <a:r>
              <a:rPr lang="en-US" b="1" dirty="0" smtClean="0">
                <a:solidFill>
                  <a:srgbClr val="000000"/>
                </a:solidFill>
                <a:latin typeface="Ubuntu"/>
              </a:rPr>
              <a:t>Status Led’s:</a:t>
            </a:r>
            <a:r>
              <a:rPr lang="en-US" dirty="0" smtClean="0">
                <a:solidFill>
                  <a:srgbClr val="000000"/>
                </a:solidFill>
                <a:latin typeface="Ubuntu"/>
              </a:rPr>
              <a:t> </a:t>
            </a:r>
          </a:p>
          <a:p>
            <a:pPr algn="just"/>
            <a:r>
              <a:rPr lang="en-US" dirty="0" smtClean="0">
                <a:solidFill>
                  <a:srgbClr val="000000"/>
                </a:solidFill>
                <a:latin typeface="Ubuntu"/>
              </a:rPr>
              <a:t>	Raspberry Pi comprise of 5 main LED’s performing the following functions:</a:t>
            </a:r>
          </a:p>
          <a:p>
            <a:pPr algn="just"/>
            <a:endParaRPr lang="en-US" dirty="0" smtClean="0">
              <a:solidFill>
                <a:srgbClr val="34495E"/>
              </a:solidFill>
              <a:latin typeface="Ubuntu"/>
            </a:endParaRPr>
          </a:p>
          <a:p>
            <a:pPr marL="342900" indent="-342900" algn="just">
              <a:buFont typeface="+mj-lt"/>
              <a:buAutoNum type="alphaLcParenR"/>
            </a:pPr>
            <a:r>
              <a:rPr lang="en-US" b="1" dirty="0" smtClean="0">
                <a:solidFill>
                  <a:srgbClr val="C00000"/>
                </a:solidFill>
                <a:latin typeface="Ubuntu"/>
              </a:rPr>
              <a:t>ACT: (Color-Green): </a:t>
            </a:r>
            <a:r>
              <a:rPr lang="en-US" dirty="0" smtClean="0">
                <a:solidFill>
                  <a:srgbClr val="000000"/>
                </a:solidFill>
                <a:latin typeface="Ubuntu"/>
              </a:rPr>
              <a:t>The main function of ACT LED is to show card status. Normally flashing during any SD Card activity performed by end user.</a:t>
            </a:r>
          </a:p>
          <a:p>
            <a:pPr marL="342900" indent="-342900" algn="just">
              <a:buFont typeface="+mj-lt"/>
              <a:buAutoNum type="alphaLcParenR"/>
            </a:pPr>
            <a:endParaRPr lang="en-US" dirty="0" smtClean="0">
              <a:solidFill>
                <a:srgbClr val="34495E"/>
              </a:solidFill>
              <a:latin typeface="Ubuntu"/>
            </a:endParaRPr>
          </a:p>
          <a:p>
            <a:pPr marL="342900" indent="-342900" algn="just">
              <a:buFont typeface="+mj-lt"/>
              <a:buAutoNum type="alphaLcParenR"/>
            </a:pPr>
            <a:r>
              <a:rPr lang="en-US" dirty="0" smtClean="0">
                <a:solidFill>
                  <a:srgbClr val="C00000"/>
                </a:solidFill>
                <a:latin typeface="Ubuntu"/>
              </a:rPr>
              <a:t>PWR: (Color-Red)</a:t>
            </a:r>
            <a:r>
              <a:rPr lang="en-US" dirty="0" smtClean="0">
                <a:solidFill>
                  <a:srgbClr val="000000"/>
                </a:solidFill>
                <a:latin typeface="Ubuntu"/>
              </a:rPr>
              <a:t>: The main function of PWR led is power. This led is continuously ON when raspberry Pi is switched on and keep on till switched off.</a:t>
            </a:r>
          </a:p>
          <a:p>
            <a:pPr marL="342900" indent="-342900" algn="just">
              <a:buFont typeface="+mj-lt"/>
              <a:buAutoNum type="alphaLcParenR"/>
            </a:pPr>
            <a:endParaRPr lang="en-US" dirty="0" smtClean="0">
              <a:solidFill>
                <a:srgbClr val="34495E"/>
              </a:solidFill>
              <a:latin typeface="Ubuntu"/>
            </a:endParaRPr>
          </a:p>
          <a:p>
            <a:pPr marL="342900" indent="-342900" algn="just">
              <a:buFont typeface="+mj-lt"/>
              <a:buAutoNum type="alphaLcParenR"/>
            </a:pPr>
            <a:r>
              <a:rPr lang="en-US" dirty="0" smtClean="0">
                <a:solidFill>
                  <a:srgbClr val="C00000"/>
                </a:solidFill>
                <a:latin typeface="Ubuntu"/>
              </a:rPr>
              <a:t>FDX: (Color-Orange): The main function of FDX led is full duplex. This Led is powered on when Ethernet connection is of Full </a:t>
            </a:r>
            <a:r>
              <a:rPr lang="en-US" dirty="0" smtClean="0">
                <a:solidFill>
                  <a:srgbClr val="000000"/>
                </a:solidFill>
                <a:latin typeface="Ubuntu"/>
              </a:rPr>
              <a:t>Duplex type.</a:t>
            </a:r>
          </a:p>
          <a:p>
            <a:pPr marL="342900" indent="-342900" algn="just">
              <a:buFont typeface="+mj-lt"/>
              <a:buAutoNum type="alphaLcParenR"/>
            </a:pPr>
            <a:endParaRPr lang="en-US" dirty="0" smtClean="0">
              <a:solidFill>
                <a:srgbClr val="34495E"/>
              </a:solidFill>
              <a:latin typeface="Ubuntu"/>
            </a:endParaRPr>
          </a:p>
          <a:p>
            <a:pPr marL="342900" indent="-342900" algn="just">
              <a:buFont typeface="+mj-lt"/>
              <a:buAutoNum type="alphaLcParenR"/>
            </a:pPr>
            <a:r>
              <a:rPr lang="en-US" dirty="0" smtClean="0">
                <a:solidFill>
                  <a:srgbClr val="C00000"/>
                </a:solidFill>
                <a:latin typeface="Ubuntu"/>
              </a:rPr>
              <a:t>LNK: (Color- Orange): </a:t>
            </a:r>
            <a:r>
              <a:rPr lang="en-US" dirty="0" smtClean="0">
                <a:solidFill>
                  <a:srgbClr val="000000"/>
                </a:solidFill>
                <a:latin typeface="Ubuntu"/>
              </a:rPr>
              <a:t>The function performed by LNK led is Link. This LED is powered on when Ethernet connection is established and packet transfer starts taking place.</a:t>
            </a:r>
          </a:p>
          <a:p>
            <a:pPr marL="342900" indent="-342900" algn="just">
              <a:buFont typeface="+mj-lt"/>
              <a:buAutoNum type="alphaLcParenR"/>
            </a:pPr>
            <a:endParaRPr lang="en-US" dirty="0" smtClean="0">
              <a:solidFill>
                <a:srgbClr val="34495E"/>
              </a:solidFill>
              <a:latin typeface="Ubuntu"/>
            </a:endParaRPr>
          </a:p>
          <a:p>
            <a:pPr marL="342900" indent="-342900" algn="just">
              <a:buFont typeface="+mj-lt"/>
              <a:buAutoNum type="alphaLcParenR"/>
            </a:pPr>
            <a:r>
              <a:rPr lang="en-US" dirty="0" smtClean="0">
                <a:solidFill>
                  <a:srgbClr val="C00000"/>
                </a:solidFill>
                <a:latin typeface="Ubuntu"/>
              </a:rPr>
              <a:t>100: (Color-Orange): </a:t>
            </a:r>
            <a:r>
              <a:rPr lang="en-US" dirty="0" smtClean="0">
                <a:solidFill>
                  <a:srgbClr val="000000"/>
                </a:solidFill>
                <a:latin typeface="Ubuntu"/>
              </a:rPr>
              <a:t>The 100 Led objective is to show 100 Mbps connection. When any connection is established at Ethernet port, this LED only gets on when connection is of 100 Mbps speed and gets powered off when connection is at 10 Mbps</a:t>
            </a:r>
          </a:p>
          <a:p>
            <a:pPr algn="just"/>
            <a:endParaRPr lang="en-IN" dirty="0" smtClean="0">
              <a:solidFill>
                <a:srgbClr val="000000"/>
              </a:solidFill>
              <a:latin typeface="Ubuntu"/>
            </a:endParaRPr>
          </a:p>
          <a:p>
            <a:pPr algn="just"/>
            <a:endParaRPr lang="en-IN" dirty="0" smtClean="0">
              <a:solidFill>
                <a:srgbClr val="000000"/>
              </a:solidFill>
              <a:latin typeface="Ubuntu"/>
            </a:endParaRPr>
          </a:p>
          <a:p>
            <a:pPr algn="just"/>
            <a:endParaRPr lang="en-IN" dirty="0" smtClean="0">
              <a:solidFill>
                <a:srgbClr val="000000"/>
              </a:solidFill>
              <a:latin typeface="Ubuntu"/>
            </a:endParaRPr>
          </a:p>
          <a:p>
            <a:pPr algn="just"/>
            <a:endParaRPr lang="en-IN" dirty="0" smtClean="0">
              <a:solidFill>
                <a:srgbClr val="000000"/>
              </a:solidFill>
              <a:latin typeface="Ubuntu"/>
            </a:endParaRPr>
          </a:p>
          <a:p>
            <a:pPr algn="just"/>
            <a:endParaRPr lang="en-IN" dirty="0" smtClean="0">
              <a:solidFill>
                <a:srgbClr val="000000"/>
              </a:solidFill>
              <a:latin typeface="Ubuntu"/>
            </a:endParaRPr>
          </a:p>
          <a:p>
            <a:pPr algn="just"/>
            <a:endParaRPr lang="en-US"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297179"/>
            <a:ext cx="5107624" cy="694690"/>
          </a:xfrm>
          <a:prstGeom prst="rect">
            <a:avLst/>
          </a:prstGeom>
        </p:spPr>
        <p:txBody>
          <a:bodyPr vert="horz" wrap="square" lIns="0" tIns="11430" rIns="0" bIns="0" rtlCol="0">
            <a:spAutoFit/>
          </a:bodyPr>
          <a:lstStyle/>
          <a:p>
            <a:pPr marL="12700">
              <a:lnSpc>
                <a:spcPct val="100000"/>
              </a:lnSpc>
              <a:spcBef>
                <a:spcPts val="90"/>
              </a:spcBef>
            </a:pPr>
            <a:r>
              <a:rPr b="1" spc="-5" dirty="0">
                <a:solidFill>
                  <a:srgbClr val="0000FF"/>
                </a:solidFill>
              </a:rPr>
              <a:t>Raspberry</a:t>
            </a:r>
            <a:r>
              <a:rPr b="1" spc="-65" dirty="0">
                <a:solidFill>
                  <a:srgbClr val="0000FF"/>
                </a:solidFill>
              </a:rPr>
              <a:t> </a:t>
            </a:r>
            <a:r>
              <a:rPr b="1" spc="-5" dirty="0">
                <a:solidFill>
                  <a:srgbClr val="0000FF"/>
                </a:solidFill>
              </a:rPr>
              <a:t>Pi</a:t>
            </a:r>
          </a:p>
        </p:txBody>
      </p:sp>
      <p:sp>
        <p:nvSpPr>
          <p:cNvPr id="4" name="object 4"/>
          <p:cNvSpPr/>
          <p:nvPr/>
        </p:nvSpPr>
        <p:spPr>
          <a:xfrm>
            <a:off x="0" y="0"/>
            <a:ext cx="219269"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sp>
        <p:nvSpPr>
          <p:cNvPr id="9" name="TextBox 8">
            <a:extLst>
              <a:ext uri="{FF2B5EF4-FFF2-40B4-BE49-F238E27FC236}">
                <a16:creationId xmlns="" xmlns:a16="http://schemas.microsoft.com/office/drawing/2014/main" id="{E55AC498-38A2-472B-A05B-BEF79E1F5688}"/>
              </a:ext>
            </a:extLst>
          </p:cNvPr>
          <p:cNvSpPr txBox="1"/>
          <p:nvPr/>
        </p:nvSpPr>
        <p:spPr>
          <a:xfrm>
            <a:off x="219268" y="1447800"/>
            <a:ext cx="11820331" cy="4247317"/>
          </a:xfrm>
          <a:prstGeom prst="rect">
            <a:avLst/>
          </a:prstGeom>
          <a:noFill/>
        </p:spPr>
        <p:txBody>
          <a:bodyPr wrap="square">
            <a:spAutoFit/>
          </a:bodyPr>
          <a:lstStyle/>
          <a:p>
            <a:pPr algn="just"/>
            <a:r>
              <a:rPr lang="en-US" b="0" i="0" dirty="0" smtClean="0">
                <a:solidFill>
                  <a:srgbClr val="000000"/>
                </a:solidFill>
                <a:effectLst/>
                <a:latin typeface="Ubuntu"/>
              </a:rPr>
              <a:t>.</a:t>
            </a:r>
            <a:endParaRPr lang="en-US" b="0" i="0" dirty="0">
              <a:solidFill>
                <a:srgbClr val="000000"/>
              </a:solidFill>
              <a:effectLst/>
              <a:latin typeface="Ubuntu"/>
            </a:endParaRPr>
          </a:p>
          <a:p>
            <a:pPr algn="just"/>
            <a:r>
              <a:rPr lang="en-US" sz="1800" b="0" i="0" dirty="0">
                <a:solidFill>
                  <a:srgbClr val="C00000"/>
                </a:solidFill>
                <a:effectLst/>
                <a:latin typeface="Ubuntu"/>
              </a:rPr>
              <a:t>7.    </a:t>
            </a:r>
            <a:r>
              <a:rPr lang="en-US" b="1" i="0" dirty="0">
                <a:solidFill>
                  <a:srgbClr val="C00000"/>
                </a:solidFill>
                <a:effectLst/>
                <a:latin typeface="Ubuntu"/>
              </a:rPr>
              <a:t>GPIO (General Purpose Input Output):</a:t>
            </a:r>
            <a:r>
              <a:rPr lang="en-US" sz="1800" b="0" i="0" dirty="0">
                <a:solidFill>
                  <a:srgbClr val="C00000"/>
                </a:solidFill>
                <a:effectLst/>
                <a:latin typeface="times new roman" panose="02020603050405020304" pitchFamily="18" charset="0"/>
              </a:rPr>
              <a:t> </a:t>
            </a:r>
            <a:endParaRPr lang="en-US" sz="1800" b="0" i="0" dirty="0" smtClean="0">
              <a:solidFill>
                <a:srgbClr val="C00000"/>
              </a:solidFill>
              <a:effectLst/>
              <a:latin typeface="times new roman" panose="02020603050405020304" pitchFamily="18" charset="0"/>
            </a:endParaRPr>
          </a:p>
          <a:p>
            <a:pPr algn="just"/>
            <a:r>
              <a:rPr lang="en-US" dirty="0" smtClean="0">
                <a:solidFill>
                  <a:srgbClr val="000000"/>
                </a:solidFill>
                <a:latin typeface="times new roman" panose="02020603050405020304" pitchFamily="18" charset="0"/>
              </a:rPr>
              <a:t>	</a:t>
            </a:r>
            <a:r>
              <a:rPr lang="en-US" sz="1800" b="0" i="0" dirty="0" smtClean="0">
                <a:solidFill>
                  <a:srgbClr val="000000"/>
                </a:solidFill>
                <a:effectLst/>
                <a:latin typeface="times new roman" panose="02020603050405020304" pitchFamily="18" charset="0"/>
              </a:rPr>
              <a:t>GPIO </a:t>
            </a:r>
            <a:r>
              <a:rPr lang="en-US" sz="1800" b="0" i="0" dirty="0">
                <a:solidFill>
                  <a:srgbClr val="000000"/>
                </a:solidFill>
                <a:effectLst/>
                <a:latin typeface="times new roman" panose="02020603050405020304" pitchFamily="18" charset="0"/>
              </a:rPr>
              <a:t>facilitates connecting all sorts of peripheral devices to Raspberry Pi. Raspberry Pi has onboard GPIO with 40 pins, 26 of which are used as digital inputs or </a:t>
            </a:r>
            <a:r>
              <a:rPr lang="en-US" sz="1800" b="0" i="0" dirty="0" smtClean="0">
                <a:solidFill>
                  <a:srgbClr val="000000"/>
                </a:solidFill>
                <a:effectLst/>
                <a:latin typeface="times new roman" panose="02020603050405020304" pitchFamily="18" charset="0"/>
              </a:rPr>
              <a:t>outputs</a:t>
            </a:r>
          </a:p>
          <a:p>
            <a:pPr algn="just"/>
            <a:endParaRPr lang="en-US" sz="1800" dirty="0">
              <a:solidFill>
                <a:srgbClr val="000000"/>
              </a:solidFill>
              <a:latin typeface="Ubuntu"/>
            </a:endParaRPr>
          </a:p>
          <a:p>
            <a:pPr algn="just"/>
            <a:r>
              <a:rPr lang="en-US" sz="1800" b="0" i="0" dirty="0">
                <a:solidFill>
                  <a:srgbClr val="C00000"/>
                </a:solidFill>
                <a:effectLst/>
                <a:latin typeface="Ubuntu"/>
              </a:rPr>
              <a:t>8.    </a:t>
            </a:r>
            <a:r>
              <a:rPr lang="en-US" b="1" i="0" dirty="0">
                <a:solidFill>
                  <a:srgbClr val="C00000"/>
                </a:solidFill>
                <a:effectLst/>
                <a:latin typeface="Ubuntu"/>
              </a:rPr>
              <a:t>CSI Camera Connector</a:t>
            </a:r>
            <a:r>
              <a:rPr lang="en-US" b="1" i="0" dirty="0" smtClean="0">
                <a:solidFill>
                  <a:srgbClr val="C00000"/>
                </a:solidFill>
                <a:effectLst/>
                <a:latin typeface="Ubuntu"/>
              </a:rPr>
              <a:t>:</a:t>
            </a:r>
          </a:p>
          <a:p>
            <a:pPr algn="just"/>
            <a:endParaRPr lang="en-US" b="1" i="0" dirty="0" smtClean="0">
              <a:solidFill>
                <a:srgbClr val="000000"/>
              </a:solidFill>
              <a:effectLst/>
              <a:latin typeface="Ubuntu"/>
            </a:endParaRPr>
          </a:p>
          <a:p>
            <a:pPr algn="just"/>
            <a:r>
              <a:rPr lang="en-US" sz="1800" b="1" dirty="0" smtClean="0">
                <a:solidFill>
                  <a:srgbClr val="000000"/>
                </a:solidFill>
                <a:latin typeface="Ubuntu"/>
              </a:rPr>
              <a:t>	</a:t>
            </a:r>
            <a:r>
              <a:rPr lang="en-US" sz="1800" b="0" i="0" dirty="0">
                <a:solidFill>
                  <a:srgbClr val="000000"/>
                </a:solidFill>
                <a:effectLst/>
                <a:latin typeface="times new roman" panose="02020603050405020304" pitchFamily="18" charset="0"/>
              </a:rPr>
              <a:t> Raspberry Pi has a Mobile Industry Processor Interface (MIPI) Camera Serial Interface Type 2 (CSI-2). CSI-2 facilitates connection of small camera to Broadcom BCM 2835 processor. The function of this interface is to standardize the attachment of camera modules to the processors for the mobile phone industry</a:t>
            </a:r>
            <a:r>
              <a:rPr lang="en-US" sz="1800" b="0" i="0" dirty="0" smtClean="0">
                <a:solidFill>
                  <a:srgbClr val="000000"/>
                </a:solidFill>
                <a:effectLst/>
                <a:latin typeface="times new roman" panose="02020603050405020304" pitchFamily="18" charset="0"/>
              </a:rPr>
              <a:t>.</a:t>
            </a:r>
            <a:endParaRPr lang="en-US" dirty="0" smtClean="0">
              <a:solidFill>
                <a:srgbClr val="000000"/>
              </a:solidFill>
              <a:latin typeface="times new roman" panose="02020603050405020304" pitchFamily="18" charset="0"/>
            </a:endParaRPr>
          </a:p>
          <a:p>
            <a:pPr algn="just"/>
            <a:endParaRPr lang="en-IN" b="0" i="0" dirty="0" smtClean="0">
              <a:solidFill>
                <a:srgbClr val="000000"/>
              </a:solidFill>
              <a:effectLst/>
              <a:latin typeface="times new roman" panose="02020603050405020304" pitchFamily="18" charset="0"/>
            </a:endParaRPr>
          </a:p>
          <a:p>
            <a:pPr algn="just"/>
            <a:endParaRPr lang="en-IN" dirty="0" smtClean="0">
              <a:solidFill>
                <a:srgbClr val="000000"/>
              </a:solidFill>
              <a:latin typeface="times new roman" panose="02020603050405020304" pitchFamily="18" charset="0"/>
            </a:endParaRPr>
          </a:p>
          <a:p>
            <a:pPr algn="just"/>
            <a:endParaRPr lang="en-IN" b="0" i="0" dirty="0" smtClean="0">
              <a:solidFill>
                <a:srgbClr val="000000"/>
              </a:solidFill>
              <a:effectLst/>
              <a:latin typeface="times new roman" panose="02020603050405020304" pitchFamily="18" charset="0"/>
            </a:endParaRPr>
          </a:p>
          <a:p>
            <a:pPr algn="just"/>
            <a:endParaRPr lang="en-IN" dirty="0" smtClean="0">
              <a:solidFill>
                <a:srgbClr val="000000"/>
              </a:solidFill>
              <a:latin typeface="times new roman" panose="02020603050405020304" pitchFamily="18" charset="0"/>
            </a:endParaRPr>
          </a:p>
          <a:p>
            <a:pPr algn="just"/>
            <a:endParaRPr lang="en-US" b="0" i="0" dirty="0">
              <a:solidFill>
                <a:srgbClr val="34495E"/>
              </a:solidFill>
              <a:effectLst/>
              <a:latin typeface="Ubuntu"/>
            </a:endParaRPr>
          </a:p>
        </p:txBody>
      </p:sp>
      <p:sp>
        <p:nvSpPr>
          <p:cNvPr id="5" name="Slide Number Placeholder 4"/>
          <p:cNvSpPr>
            <a:spLocks noGrp="1"/>
          </p:cNvSpPr>
          <p:nvPr>
            <p:ph type="sldNum" sz="quarter" idx="7"/>
          </p:nvPr>
        </p:nvSpPr>
        <p:spPr/>
        <p:txBody>
          <a:bodyPr/>
          <a:lstStyle/>
          <a:p>
            <a:fld id="{B6F15528-21DE-4FAA-801E-634DDDAF4B2B}" type="slidenum">
              <a:rPr lang="en-US" smtClean="0"/>
              <a:pPr/>
              <a:t>19</a:t>
            </a:fld>
            <a:endParaRPr lang="en-US"/>
          </a:p>
        </p:txBody>
      </p:sp>
    </p:spTree>
    <p:extLst>
      <p:ext uri="{BB962C8B-B14F-4D97-AF65-F5344CB8AC3E}">
        <p14:creationId xmlns="" xmlns:p14="http://schemas.microsoft.com/office/powerpoint/2010/main" val="2232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3304" y="297179"/>
            <a:ext cx="9267537" cy="694690"/>
          </a:xfrm>
          <a:prstGeom prst="rect">
            <a:avLst/>
          </a:prstGeom>
        </p:spPr>
        <p:txBody>
          <a:bodyPr vert="horz" wrap="square" lIns="0" tIns="11430" rIns="0" bIns="0" rtlCol="0">
            <a:spAutoFit/>
          </a:bodyPr>
          <a:lstStyle/>
          <a:p>
            <a:pPr marL="12700">
              <a:lnSpc>
                <a:spcPct val="100000"/>
              </a:lnSpc>
              <a:spcBef>
                <a:spcPts val="90"/>
              </a:spcBef>
            </a:pPr>
            <a:r>
              <a:rPr spc="-5" dirty="0">
                <a:solidFill>
                  <a:srgbClr val="0000FF"/>
                </a:solidFill>
              </a:rPr>
              <a:t>What is an IoT</a:t>
            </a:r>
            <a:r>
              <a:rPr spc="-50" dirty="0">
                <a:solidFill>
                  <a:srgbClr val="0000FF"/>
                </a:solidFill>
              </a:rPr>
              <a:t> </a:t>
            </a:r>
            <a:r>
              <a:rPr spc="-5" dirty="0">
                <a:solidFill>
                  <a:srgbClr val="0000FF"/>
                </a:solidFill>
              </a:rPr>
              <a:t>Device</a:t>
            </a:r>
          </a:p>
        </p:txBody>
      </p:sp>
      <p:sp>
        <p:nvSpPr>
          <p:cNvPr id="3" name="object 3"/>
          <p:cNvSpPr txBox="1"/>
          <p:nvPr/>
        </p:nvSpPr>
        <p:spPr>
          <a:xfrm>
            <a:off x="916939" y="1801495"/>
            <a:ext cx="10323195" cy="4159885"/>
          </a:xfrm>
          <a:prstGeom prst="rect">
            <a:avLst/>
          </a:prstGeom>
        </p:spPr>
        <p:txBody>
          <a:bodyPr vert="horz" wrap="square" lIns="0" tIns="62230" rIns="0" bIns="0" rtlCol="0">
            <a:spAutoFit/>
          </a:bodyPr>
          <a:lstStyle/>
          <a:p>
            <a:pPr marL="241300" marR="622935" indent="-228600" algn="just">
              <a:lnSpc>
                <a:spcPts val="3020"/>
              </a:lnSpc>
              <a:spcBef>
                <a:spcPts val="490"/>
              </a:spcBef>
              <a:buFont typeface="Arial"/>
              <a:buChar char="•"/>
              <a:tabLst>
                <a:tab pos="321310" algn="l"/>
                <a:tab pos="321945" algn="l"/>
                <a:tab pos="5146040" algn="l"/>
              </a:tabLst>
            </a:pPr>
            <a:r>
              <a:rPr dirty="0"/>
              <a:t>	</a:t>
            </a:r>
            <a:r>
              <a:rPr sz="2800" spc="5" dirty="0">
                <a:latin typeface="Carlito"/>
                <a:cs typeface="Carlito"/>
              </a:rPr>
              <a:t>A </a:t>
            </a:r>
            <a:r>
              <a:rPr sz="2800" spc="-5" dirty="0">
                <a:latin typeface="Carlito"/>
                <a:cs typeface="Carlito"/>
              </a:rPr>
              <a:t>"Thing" </a:t>
            </a:r>
            <a:r>
              <a:rPr sz="2800" dirty="0">
                <a:latin typeface="Carlito"/>
                <a:cs typeface="Carlito"/>
              </a:rPr>
              <a:t>in </a:t>
            </a:r>
            <a:r>
              <a:rPr sz="2800" spc="-5" dirty="0">
                <a:latin typeface="Carlito"/>
                <a:cs typeface="Carlito"/>
              </a:rPr>
              <a:t>Internet of Things  (IoT) can </a:t>
            </a:r>
            <a:r>
              <a:rPr sz="2800" dirty="0">
                <a:latin typeface="Carlito"/>
                <a:cs typeface="Carlito"/>
              </a:rPr>
              <a:t>be </a:t>
            </a:r>
            <a:r>
              <a:rPr sz="2800" spc="-5" dirty="0">
                <a:latin typeface="Carlito"/>
                <a:cs typeface="Carlito"/>
              </a:rPr>
              <a:t>any object that has </a:t>
            </a:r>
            <a:r>
              <a:rPr sz="2800" dirty="0">
                <a:latin typeface="Carlito"/>
                <a:cs typeface="Carlito"/>
              </a:rPr>
              <a:t>a </a:t>
            </a:r>
            <a:r>
              <a:rPr sz="2800" b="1" spc="-5" dirty="0">
                <a:solidFill>
                  <a:srgbClr val="C00000"/>
                </a:solidFill>
                <a:latin typeface="Carlito"/>
                <a:cs typeface="Carlito"/>
              </a:rPr>
              <a:t>unique identiﬁer </a:t>
            </a:r>
            <a:r>
              <a:rPr sz="2800" spc="-5" dirty="0">
                <a:latin typeface="Carlito"/>
                <a:cs typeface="Carlito"/>
              </a:rPr>
              <a:t>and </a:t>
            </a:r>
            <a:r>
              <a:rPr sz="2800" b="1" spc="-5" dirty="0">
                <a:latin typeface="Carlito"/>
                <a:cs typeface="Carlito"/>
              </a:rPr>
              <a:t>which can  send/receive data </a:t>
            </a:r>
            <a:r>
              <a:rPr sz="2800" spc="-5" dirty="0">
                <a:latin typeface="Carlito"/>
                <a:cs typeface="Carlito"/>
              </a:rPr>
              <a:t>(including user data) over </a:t>
            </a:r>
            <a:r>
              <a:rPr sz="2800" dirty="0">
                <a:latin typeface="Carlito"/>
                <a:cs typeface="Carlito"/>
              </a:rPr>
              <a:t>a </a:t>
            </a:r>
            <a:r>
              <a:rPr sz="2800" spc="-5" dirty="0">
                <a:latin typeface="Carlito"/>
                <a:cs typeface="Carlito"/>
              </a:rPr>
              <a:t>network (e.g.,  smart</a:t>
            </a:r>
            <a:r>
              <a:rPr lang="en-US" sz="2800" spc="-5" dirty="0">
                <a:latin typeface="Carlito"/>
                <a:cs typeface="Carlito"/>
              </a:rPr>
              <a:t> </a:t>
            </a:r>
            <a:r>
              <a:rPr sz="2800" spc="-5" dirty="0">
                <a:latin typeface="Carlito"/>
                <a:cs typeface="Carlito"/>
              </a:rPr>
              <a:t>phone, smart </a:t>
            </a:r>
            <a:r>
              <a:rPr sz="2800" dirty="0">
                <a:latin typeface="Carlito"/>
                <a:cs typeface="Carlito"/>
              </a:rPr>
              <a:t>TV, </a:t>
            </a:r>
            <a:r>
              <a:rPr sz="2800" spc="-5" dirty="0">
                <a:latin typeface="Carlito"/>
                <a:cs typeface="Carlito"/>
              </a:rPr>
              <a:t>computer,  refrigerator, car, </a:t>
            </a:r>
            <a:r>
              <a:rPr sz="2800" dirty="0">
                <a:latin typeface="Carlito"/>
                <a:cs typeface="Carlito"/>
              </a:rPr>
              <a:t>etc. ).</a:t>
            </a:r>
          </a:p>
          <a:p>
            <a:pPr algn="just">
              <a:lnSpc>
                <a:spcPct val="100000"/>
              </a:lnSpc>
              <a:spcBef>
                <a:spcPts val="15"/>
              </a:spcBef>
            </a:pPr>
            <a:endParaRPr sz="4100" dirty="0">
              <a:latin typeface="Carlito"/>
              <a:cs typeface="Carlito"/>
            </a:endParaRPr>
          </a:p>
          <a:p>
            <a:pPr marL="241300" marR="5080" indent="-228600" algn="just">
              <a:lnSpc>
                <a:spcPts val="3020"/>
              </a:lnSpc>
              <a:spcBef>
                <a:spcPts val="5"/>
              </a:spcBef>
              <a:buFont typeface="Arial"/>
              <a:buChar char="•"/>
              <a:tabLst>
                <a:tab pos="321310" algn="l"/>
                <a:tab pos="321945" algn="l"/>
              </a:tabLst>
            </a:pPr>
            <a:r>
              <a:rPr dirty="0"/>
              <a:t>	</a:t>
            </a:r>
            <a:r>
              <a:rPr sz="2800" spc="-5" dirty="0">
                <a:latin typeface="Carlito"/>
                <a:cs typeface="Carlito"/>
              </a:rPr>
              <a:t>IoT </a:t>
            </a:r>
            <a:r>
              <a:rPr sz="2800" dirty="0">
                <a:latin typeface="Carlito"/>
                <a:cs typeface="Carlito"/>
              </a:rPr>
              <a:t>devices </a:t>
            </a:r>
            <a:r>
              <a:rPr sz="2800" spc="-5" dirty="0">
                <a:latin typeface="Carlito"/>
                <a:cs typeface="Carlito"/>
              </a:rPr>
              <a:t>are </a:t>
            </a:r>
            <a:r>
              <a:rPr sz="2800" b="1" spc="-5" dirty="0">
                <a:solidFill>
                  <a:srgbClr val="C00000"/>
                </a:solidFill>
                <a:latin typeface="Carlito"/>
                <a:cs typeface="Carlito"/>
              </a:rPr>
              <a:t>connected </a:t>
            </a:r>
            <a:r>
              <a:rPr sz="2800" b="1" dirty="0">
                <a:solidFill>
                  <a:srgbClr val="C00000"/>
                </a:solidFill>
                <a:latin typeface="Carlito"/>
                <a:cs typeface="Carlito"/>
              </a:rPr>
              <a:t>to </a:t>
            </a:r>
            <a:r>
              <a:rPr sz="2800" b="1" spc="-5" dirty="0">
                <a:solidFill>
                  <a:srgbClr val="C00000"/>
                </a:solidFill>
                <a:latin typeface="Carlito"/>
                <a:cs typeface="Carlito"/>
              </a:rPr>
              <a:t>the Internet </a:t>
            </a:r>
            <a:r>
              <a:rPr sz="2800" spc="-5" dirty="0">
                <a:latin typeface="Carlito"/>
                <a:cs typeface="Carlito"/>
              </a:rPr>
              <a:t>and send information  about themselves or about their surroundings (e.g</a:t>
            </a:r>
            <a:r>
              <a:rPr sz="2800" spc="-5" dirty="0">
                <a:solidFill>
                  <a:srgbClr val="FF0000"/>
                </a:solidFill>
                <a:latin typeface="Carlito"/>
                <a:cs typeface="Carlito"/>
              </a:rPr>
              <a:t>. </a:t>
            </a:r>
            <a:r>
              <a:rPr sz="2800" spc="-5" dirty="0">
                <a:solidFill>
                  <a:srgbClr val="C00000"/>
                </a:solidFill>
                <a:latin typeface="Carlito"/>
                <a:cs typeface="Carlito"/>
              </a:rPr>
              <a:t>information  sensed by the connected sensors)</a:t>
            </a:r>
            <a:r>
              <a:rPr sz="2800" spc="-5" dirty="0">
                <a:latin typeface="Carlito"/>
                <a:cs typeface="Carlito"/>
              </a:rPr>
              <a:t> over </a:t>
            </a:r>
            <a:r>
              <a:rPr sz="2800" dirty="0">
                <a:latin typeface="Carlito"/>
                <a:cs typeface="Carlito"/>
              </a:rPr>
              <a:t>a </a:t>
            </a:r>
            <a:r>
              <a:rPr sz="2800" spc="-5" dirty="0">
                <a:latin typeface="Carlito"/>
                <a:cs typeface="Carlito"/>
              </a:rPr>
              <a:t>network </a:t>
            </a:r>
            <a:r>
              <a:rPr sz="2800" dirty="0">
                <a:latin typeface="Carlito"/>
                <a:cs typeface="Carlito"/>
              </a:rPr>
              <a:t>(to </a:t>
            </a:r>
            <a:r>
              <a:rPr sz="2800" spc="-5" dirty="0">
                <a:latin typeface="Carlito"/>
                <a:cs typeface="Carlito"/>
              </a:rPr>
              <a:t>other </a:t>
            </a:r>
            <a:r>
              <a:rPr sz="2800" dirty="0">
                <a:latin typeface="Carlito"/>
                <a:cs typeface="Carlito"/>
              </a:rPr>
              <a:t>devices </a:t>
            </a:r>
            <a:r>
              <a:rPr sz="2800" spc="-5" dirty="0">
                <a:latin typeface="Carlito"/>
                <a:cs typeface="Carlito"/>
              </a:rPr>
              <a:t>or  servers/storage) or </a:t>
            </a:r>
            <a:r>
              <a:rPr sz="2800" dirty="0">
                <a:solidFill>
                  <a:srgbClr val="C00000"/>
                </a:solidFill>
                <a:latin typeface="Carlito"/>
                <a:cs typeface="Carlito"/>
              </a:rPr>
              <a:t>allow </a:t>
            </a:r>
            <a:r>
              <a:rPr sz="2800" spc="-5" dirty="0">
                <a:solidFill>
                  <a:srgbClr val="C00000"/>
                </a:solidFill>
                <a:latin typeface="Carlito"/>
                <a:cs typeface="Carlito"/>
              </a:rPr>
              <a:t>actuation upon the physical  entities/environment around </a:t>
            </a:r>
            <a:r>
              <a:rPr sz="2800" dirty="0">
                <a:solidFill>
                  <a:srgbClr val="C00000"/>
                </a:solidFill>
                <a:latin typeface="Carlito"/>
                <a:cs typeface="Carlito"/>
              </a:rPr>
              <a:t>them</a:t>
            </a:r>
            <a:r>
              <a:rPr sz="2800" spc="-5" dirty="0">
                <a:solidFill>
                  <a:srgbClr val="C00000"/>
                </a:solidFill>
                <a:latin typeface="Carlito"/>
                <a:cs typeface="Carlito"/>
              </a:rPr>
              <a:t> remotely.</a:t>
            </a:r>
            <a:endParaRPr sz="2800" dirty="0">
              <a:solidFill>
                <a:srgbClr val="C00000"/>
              </a:solidFill>
              <a:latin typeface="Carlito"/>
              <a:cs typeface="Carlito"/>
            </a:endParaRPr>
          </a:p>
        </p:txBody>
      </p:sp>
      <p:sp>
        <p:nvSpPr>
          <p:cNvPr id="4" name="object 4"/>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sp>
        <p:nvSpPr>
          <p:cNvPr id="6" name="object 6"/>
          <p:cNvSpPr txBox="1"/>
          <p:nvPr/>
        </p:nvSpPr>
        <p:spPr>
          <a:xfrm>
            <a:off x="826604" y="6620836"/>
            <a:ext cx="3612515" cy="196215"/>
          </a:xfrm>
          <a:prstGeom prst="rect">
            <a:avLst/>
          </a:prstGeom>
        </p:spPr>
        <p:txBody>
          <a:bodyPr vert="horz" wrap="square" lIns="0" tIns="0" rIns="0" bIns="0" rtlCol="0">
            <a:spAutoFit/>
          </a:bodyPr>
          <a:lstStyle/>
          <a:p>
            <a:pPr marL="12700">
              <a:lnSpc>
                <a:spcPts val="1425"/>
              </a:lnSpc>
            </a:pPr>
            <a:r>
              <a:rPr sz="1200" spc="-5" dirty="0">
                <a:solidFill>
                  <a:srgbClr val="808080"/>
                </a:solidFill>
                <a:latin typeface="Arial"/>
                <a:cs typeface="Arial"/>
              </a:rPr>
              <a:t>Book website</a:t>
            </a:r>
            <a:r>
              <a:rPr sz="1200" spc="-5" dirty="0">
                <a:solidFill>
                  <a:srgbClr val="808080"/>
                </a:solidFill>
                <a:latin typeface="Arial"/>
                <a:cs typeface="Arial"/>
                <a:hlinkClick r:id="rId2"/>
              </a:rPr>
              <a:t>:</a:t>
            </a:r>
            <a:r>
              <a:rPr sz="1200" spc="-40" dirty="0">
                <a:solidFill>
                  <a:srgbClr val="808080"/>
                </a:solidFill>
                <a:latin typeface="Arial"/>
                <a:cs typeface="Arial"/>
                <a:hlinkClick r:id="rId2"/>
              </a:rPr>
              <a:t> </a:t>
            </a:r>
            <a:r>
              <a:rPr sz="1200" spc="-5" dirty="0">
                <a:solidFill>
                  <a:srgbClr val="808080"/>
                </a:solidFill>
                <a:latin typeface="Arial"/>
                <a:cs typeface="Arial"/>
                <a:hlinkClick r:id="rId2"/>
              </a:rPr>
              <a:t>http://www.internet-of-things-book.com</a:t>
            </a:r>
            <a:endParaRPr sz="1200">
              <a:latin typeface="Arial"/>
              <a:cs typeface="Arial"/>
            </a:endParaRPr>
          </a:p>
        </p:txBody>
      </p:sp>
      <p:pic>
        <p:nvPicPr>
          <p:cNvPr id="8" name="Picture 7">
            <a:extLst>
              <a:ext uri="{FF2B5EF4-FFF2-40B4-BE49-F238E27FC236}">
                <a16:creationId xmlns="" xmlns:a16="http://schemas.microsoft.com/office/drawing/2014/main" id="{0E0056DF-84DF-4489-8872-B06CC2835CE8}"/>
              </a:ext>
            </a:extLst>
          </p:cNvPr>
          <p:cNvPicPr>
            <a:picLocks noChangeAspect="1"/>
          </p:cNvPicPr>
          <p:nvPr/>
        </p:nvPicPr>
        <p:blipFill>
          <a:blip r:embed="rId3"/>
          <a:stretch>
            <a:fillRect/>
          </a:stretch>
        </p:blipFill>
        <p:spPr>
          <a:xfrm>
            <a:off x="11128373" y="1801495"/>
            <a:ext cx="866775" cy="942975"/>
          </a:xfrm>
          <a:prstGeom prst="rect">
            <a:avLst/>
          </a:prstGeom>
        </p:spPr>
      </p:pic>
      <p:sp>
        <p:nvSpPr>
          <p:cNvPr id="9" name="Slide Number Placeholder 8"/>
          <p:cNvSpPr>
            <a:spLocks noGrp="1"/>
          </p:cNvSpPr>
          <p:nvPr>
            <p:ph type="sldNum" sz="quarter" idx="7"/>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297179"/>
            <a:ext cx="8036582" cy="694690"/>
          </a:xfrm>
          <a:prstGeom prst="rect">
            <a:avLst/>
          </a:prstGeom>
        </p:spPr>
        <p:txBody>
          <a:bodyPr vert="horz" wrap="square" lIns="0" tIns="11430" rIns="0" bIns="0" rtlCol="0">
            <a:spAutoFit/>
          </a:bodyPr>
          <a:lstStyle/>
          <a:p>
            <a:pPr marL="12700">
              <a:lnSpc>
                <a:spcPct val="100000"/>
              </a:lnSpc>
              <a:spcBef>
                <a:spcPts val="90"/>
              </a:spcBef>
            </a:pPr>
            <a:r>
              <a:rPr b="1" spc="-5" dirty="0">
                <a:solidFill>
                  <a:srgbClr val="0000FF"/>
                </a:solidFill>
              </a:rPr>
              <a:t>Raspberry</a:t>
            </a:r>
            <a:r>
              <a:rPr b="1" spc="-65" dirty="0">
                <a:solidFill>
                  <a:srgbClr val="0000FF"/>
                </a:solidFill>
              </a:rPr>
              <a:t> </a:t>
            </a:r>
            <a:r>
              <a:rPr b="1" spc="-5" dirty="0">
                <a:solidFill>
                  <a:srgbClr val="0000FF"/>
                </a:solidFill>
              </a:rPr>
              <a:t>Pi</a:t>
            </a:r>
          </a:p>
        </p:txBody>
      </p:sp>
      <p:sp>
        <p:nvSpPr>
          <p:cNvPr id="4" name="object 4"/>
          <p:cNvSpPr/>
          <p:nvPr/>
        </p:nvSpPr>
        <p:spPr>
          <a:xfrm>
            <a:off x="0" y="0"/>
            <a:ext cx="219269"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sp>
        <p:nvSpPr>
          <p:cNvPr id="9" name="TextBox 8">
            <a:extLst>
              <a:ext uri="{FF2B5EF4-FFF2-40B4-BE49-F238E27FC236}">
                <a16:creationId xmlns="" xmlns:a16="http://schemas.microsoft.com/office/drawing/2014/main" id="{E55AC498-38A2-472B-A05B-BEF79E1F5688}"/>
              </a:ext>
            </a:extLst>
          </p:cNvPr>
          <p:cNvSpPr txBox="1"/>
          <p:nvPr/>
        </p:nvSpPr>
        <p:spPr>
          <a:xfrm>
            <a:off x="219268" y="1447801"/>
            <a:ext cx="11820331" cy="6555641"/>
          </a:xfrm>
          <a:prstGeom prst="rect">
            <a:avLst/>
          </a:prstGeom>
          <a:noFill/>
        </p:spPr>
        <p:txBody>
          <a:bodyPr wrap="square">
            <a:spAutoFit/>
          </a:bodyPr>
          <a:lstStyle/>
          <a:p>
            <a:pPr marL="342900" indent="-342900" algn="l">
              <a:buFont typeface="Arial" panose="020B0604020202020204" pitchFamily="34" charset="0"/>
              <a:buChar char="•"/>
            </a:pPr>
            <a:endParaRPr lang="en-US" sz="2000" b="0" i="0" dirty="0" smtClean="0">
              <a:solidFill>
                <a:srgbClr val="34444C"/>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000" dirty="0" smtClean="0">
              <a:solidFill>
                <a:srgbClr val="34444C"/>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000" b="0" i="0" dirty="0" smtClean="0">
              <a:solidFill>
                <a:srgbClr val="34444C"/>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000" b="0" i="0" dirty="0" smtClean="0">
              <a:solidFill>
                <a:srgbClr val="34444C"/>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0" i="0" dirty="0" smtClean="0">
                <a:solidFill>
                  <a:srgbClr val="34444C"/>
                </a:solidFill>
                <a:effectLst/>
                <a:latin typeface="Times New Roman" panose="02020603050405020304" pitchFamily="18" charset="0"/>
                <a:cs typeface="Times New Roman" panose="02020603050405020304" pitchFamily="18" charset="0"/>
              </a:rPr>
              <a:t>Both </a:t>
            </a:r>
            <a:r>
              <a:rPr lang="en-US" sz="2000" b="0" i="0" dirty="0">
                <a:solidFill>
                  <a:srgbClr val="34444C"/>
                </a:solidFill>
                <a:effectLst/>
                <a:latin typeface="Times New Roman" panose="02020603050405020304" pitchFamily="18" charset="0"/>
                <a:cs typeface="Times New Roman" panose="02020603050405020304" pitchFamily="18" charset="0"/>
              </a:rPr>
              <a:t>Arduino and Raspberry Pi are good teaching tools for students, beginners and hobbyists. Let us see some of the differences between Raspberry Pi and </a:t>
            </a:r>
            <a:r>
              <a:rPr lang="en-US" sz="2000" b="0" i="0" dirty="0" err="1">
                <a:solidFill>
                  <a:srgbClr val="34444C"/>
                </a:solidFill>
                <a:effectLst/>
                <a:latin typeface="Times New Roman" panose="02020603050405020304" pitchFamily="18" charset="0"/>
                <a:cs typeface="Times New Roman" panose="02020603050405020304" pitchFamily="18" charset="0"/>
              </a:rPr>
              <a:t>Arduino</a:t>
            </a:r>
            <a:r>
              <a:rPr lang="en-US" sz="2000" b="0" i="0" dirty="0" smtClean="0">
                <a:solidFill>
                  <a:srgbClr val="34444C"/>
                </a:solidFill>
                <a:effectLst/>
                <a:latin typeface="Times New Roman" panose="02020603050405020304" pitchFamily="18" charset="0"/>
                <a:cs typeface="Times New Roman" panose="02020603050405020304" pitchFamily="18" charset="0"/>
              </a:rPr>
              <a:t>.</a:t>
            </a:r>
          </a:p>
          <a:p>
            <a:pPr marL="342900" indent="-342900" algn="l"/>
            <a:endParaRPr lang="en-US" sz="2000" b="0" i="0" dirty="0">
              <a:solidFill>
                <a:srgbClr val="34444C"/>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000" b="0" i="0" dirty="0" smtClean="0">
                <a:solidFill>
                  <a:srgbClr val="34444C"/>
                </a:solidFill>
                <a:effectLst/>
                <a:latin typeface="Times New Roman" panose="02020603050405020304" pitchFamily="18" charset="0"/>
                <a:cs typeface="Times New Roman" panose="02020603050405020304" pitchFamily="18" charset="0"/>
              </a:rPr>
              <a:t>    The </a:t>
            </a:r>
            <a:r>
              <a:rPr lang="en-US" sz="2000" b="0" i="0" dirty="0">
                <a:solidFill>
                  <a:srgbClr val="34444C"/>
                </a:solidFill>
                <a:effectLst/>
                <a:latin typeface="Times New Roman" panose="02020603050405020304" pitchFamily="18" charset="0"/>
                <a:cs typeface="Times New Roman" panose="02020603050405020304" pitchFamily="18" charset="0"/>
              </a:rPr>
              <a:t>main difference between them is: </a:t>
            </a:r>
            <a:r>
              <a:rPr lang="en-US" sz="2000" b="0" i="0" dirty="0">
                <a:solidFill>
                  <a:srgbClr val="FF0000"/>
                </a:solidFill>
                <a:effectLst/>
                <a:latin typeface="Times New Roman" panose="02020603050405020304" pitchFamily="18" charset="0"/>
                <a:cs typeface="Times New Roman" panose="02020603050405020304" pitchFamily="18" charset="0"/>
              </a:rPr>
              <a:t>Arduino is microcontroller board</a:t>
            </a:r>
            <a:r>
              <a:rPr lang="en-US" sz="2000" b="0" i="0" dirty="0">
                <a:solidFill>
                  <a:srgbClr val="34444C"/>
                </a:solidFill>
                <a:effectLst/>
                <a:latin typeface="Times New Roman" panose="02020603050405020304" pitchFamily="18" charset="0"/>
                <a:cs typeface="Times New Roman" panose="02020603050405020304" pitchFamily="18" charset="0"/>
              </a:rPr>
              <a:t>, </a:t>
            </a:r>
            <a:endParaRPr lang="en-US" sz="2000" b="0" i="0" dirty="0" smtClean="0">
              <a:solidFill>
                <a:srgbClr val="34444C"/>
              </a:solidFill>
              <a:effectLst/>
              <a:latin typeface="Times New Roman" panose="02020603050405020304" pitchFamily="18" charset="0"/>
              <a:cs typeface="Times New Roman" panose="02020603050405020304" pitchFamily="18" charset="0"/>
            </a:endParaRPr>
          </a:p>
          <a:p>
            <a:pPr algn="l" fontAlgn="base"/>
            <a:r>
              <a:rPr lang="en-US" sz="2000" dirty="0" smtClean="0">
                <a:solidFill>
                  <a:srgbClr val="34444C"/>
                </a:solidFill>
                <a:latin typeface="Times New Roman" panose="02020603050405020304" pitchFamily="18" charset="0"/>
                <a:cs typeface="Times New Roman" panose="02020603050405020304" pitchFamily="18" charset="0"/>
              </a:rPr>
              <a:t>      </a:t>
            </a:r>
            <a:r>
              <a:rPr lang="en-US" sz="2000" b="0" i="0" dirty="0" smtClean="0">
                <a:solidFill>
                  <a:srgbClr val="34444C"/>
                </a:solidFill>
                <a:effectLst/>
                <a:latin typeface="Times New Roman" panose="02020603050405020304" pitchFamily="18" charset="0"/>
                <a:cs typeface="Times New Roman" panose="02020603050405020304" pitchFamily="18" charset="0"/>
              </a:rPr>
              <a:t>while </a:t>
            </a:r>
            <a:r>
              <a:rPr lang="en-US" sz="2000" b="0" i="0" dirty="0">
                <a:solidFill>
                  <a:srgbClr val="FF0000"/>
                </a:solidFill>
                <a:effectLst/>
                <a:latin typeface="Times New Roman" panose="02020603050405020304" pitchFamily="18" charset="0"/>
                <a:cs typeface="Times New Roman" panose="02020603050405020304" pitchFamily="18" charset="0"/>
              </a:rPr>
              <a:t>Raspberry Pi is a microprocessor based mini computer (SBC</a:t>
            </a:r>
            <a:r>
              <a:rPr lang="en-US" sz="2000" b="0" i="0" dirty="0" smtClean="0">
                <a:solidFill>
                  <a:srgbClr val="FF0000"/>
                </a:solidFill>
                <a:effectLst/>
                <a:latin typeface="Times New Roman" panose="02020603050405020304" pitchFamily="18" charset="0"/>
                <a:cs typeface="Times New Roman" panose="02020603050405020304" pitchFamily="18" charset="0"/>
              </a:rPr>
              <a:t>)</a:t>
            </a:r>
            <a:r>
              <a:rPr lang="en-US" sz="2000" b="0" i="0" dirty="0" smtClean="0">
                <a:solidFill>
                  <a:srgbClr val="34444C"/>
                </a:solidFill>
                <a:effectLst/>
                <a:latin typeface="Times New Roman" panose="02020603050405020304" pitchFamily="18" charset="0"/>
                <a:cs typeface="Times New Roman" panose="02020603050405020304" pitchFamily="18" charset="0"/>
              </a:rPr>
              <a:t>.</a:t>
            </a:r>
          </a:p>
          <a:p>
            <a:pPr algn="l" fontAlgn="base"/>
            <a:endParaRPr lang="en-US" sz="2000" b="0" i="0" dirty="0">
              <a:solidFill>
                <a:srgbClr val="34444C"/>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000" b="0" i="0" dirty="0" smtClean="0">
                <a:solidFill>
                  <a:srgbClr val="34444C"/>
                </a:solidFill>
                <a:effectLst/>
                <a:latin typeface="Times New Roman" panose="02020603050405020304" pitchFamily="18" charset="0"/>
                <a:cs typeface="Times New Roman" panose="02020603050405020304" pitchFamily="18" charset="0"/>
              </a:rPr>
              <a:t>     The </a:t>
            </a:r>
            <a:r>
              <a:rPr lang="en-US" sz="2000" b="0" i="0" dirty="0">
                <a:solidFill>
                  <a:srgbClr val="34444C"/>
                </a:solidFill>
                <a:effectLst/>
                <a:latin typeface="Times New Roman" panose="02020603050405020304" pitchFamily="18" charset="0"/>
                <a:cs typeface="Times New Roman" panose="02020603050405020304" pitchFamily="18" charset="0"/>
              </a:rPr>
              <a:t>Microcontroller on the Arduino board contains the </a:t>
            </a:r>
            <a:r>
              <a:rPr lang="en-US" sz="2000" b="0" i="0" dirty="0">
                <a:solidFill>
                  <a:srgbClr val="34444C"/>
                </a:solidFill>
                <a:effectLst/>
                <a:highlight>
                  <a:srgbClr val="FFFF00"/>
                </a:highlight>
                <a:latin typeface="Times New Roman" panose="02020603050405020304" pitchFamily="18" charset="0"/>
                <a:cs typeface="Times New Roman" panose="02020603050405020304" pitchFamily="18" charset="0"/>
              </a:rPr>
              <a:t>CPU, RAM and ROM</a:t>
            </a:r>
            <a:r>
              <a:rPr lang="en-US" sz="2000" b="0" i="0" dirty="0">
                <a:solidFill>
                  <a:srgbClr val="34444C"/>
                </a:solidFill>
                <a:effectLst/>
                <a:latin typeface="Times New Roman" panose="02020603050405020304" pitchFamily="18" charset="0"/>
                <a:cs typeface="Times New Roman" panose="02020603050405020304" pitchFamily="18" charset="0"/>
              </a:rPr>
              <a:t>. All the additional hardware on </a:t>
            </a:r>
            <a:r>
              <a:rPr lang="en-US" sz="2000" b="0" i="0" dirty="0" smtClean="0">
                <a:solidFill>
                  <a:srgbClr val="34444C"/>
                </a:solidFill>
                <a:effectLst/>
                <a:latin typeface="Times New Roman" panose="02020603050405020304" pitchFamily="18" charset="0"/>
                <a:cs typeface="Times New Roman" panose="02020603050405020304" pitchFamily="18" charset="0"/>
              </a:rPr>
              <a:t>     </a:t>
            </a:r>
          </a:p>
          <a:p>
            <a:pPr algn="l" fontAlgn="base"/>
            <a:r>
              <a:rPr lang="en-US" sz="2000" b="0" i="0" dirty="0" smtClean="0">
                <a:solidFill>
                  <a:srgbClr val="34444C"/>
                </a:solidFill>
                <a:effectLst/>
                <a:latin typeface="Times New Roman" panose="02020603050405020304" pitchFamily="18" charset="0"/>
                <a:cs typeface="Times New Roman" panose="02020603050405020304" pitchFamily="18" charset="0"/>
              </a:rPr>
              <a:t>       </a:t>
            </a:r>
            <a:r>
              <a:rPr lang="en-US" sz="2000" b="0" i="0" dirty="0" err="1" smtClean="0">
                <a:solidFill>
                  <a:srgbClr val="34444C"/>
                </a:solidFill>
                <a:effectLst/>
                <a:latin typeface="Times New Roman" panose="02020603050405020304" pitchFamily="18" charset="0"/>
                <a:cs typeface="Times New Roman" panose="02020603050405020304" pitchFamily="18" charset="0"/>
              </a:rPr>
              <a:t>Arduino</a:t>
            </a:r>
            <a:r>
              <a:rPr lang="en-US" sz="2000" b="0" i="0" dirty="0" smtClean="0">
                <a:solidFill>
                  <a:srgbClr val="34444C"/>
                </a:solidFill>
                <a:effectLst/>
                <a:latin typeface="Times New Roman" panose="02020603050405020304" pitchFamily="18" charset="0"/>
                <a:cs typeface="Times New Roman" panose="02020603050405020304" pitchFamily="18" charset="0"/>
              </a:rPr>
              <a:t> </a:t>
            </a:r>
            <a:r>
              <a:rPr lang="en-US" sz="2000" b="0" i="0" dirty="0">
                <a:solidFill>
                  <a:srgbClr val="34444C"/>
                </a:solidFill>
                <a:effectLst/>
                <a:latin typeface="Times New Roman" panose="02020603050405020304" pitchFamily="18" charset="0"/>
                <a:cs typeface="Times New Roman" panose="02020603050405020304" pitchFamily="18" charset="0"/>
              </a:rPr>
              <a:t>Board is for power supply, programming and IO Connectivity. </a:t>
            </a:r>
            <a:endParaRPr lang="en-US" sz="2000" b="0" i="0" dirty="0" smtClean="0">
              <a:solidFill>
                <a:srgbClr val="34444C"/>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endParaRPr lang="en-US" sz="2000" dirty="0" smtClean="0">
              <a:solidFill>
                <a:srgbClr val="34444C"/>
              </a:solidFill>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000" b="0" i="0" dirty="0" smtClean="0">
                <a:solidFill>
                  <a:srgbClr val="34444C"/>
                </a:solidFill>
                <a:effectLst/>
                <a:latin typeface="Times New Roman" panose="02020603050405020304" pitchFamily="18" charset="0"/>
                <a:cs typeface="Times New Roman" panose="02020603050405020304" pitchFamily="18" charset="0"/>
              </a:rPr>
              <a:t>       Raspberry </a:t>
            </a:r>
            <a:r>
              <a:rPr lang="en-US" sz="2000" b="0" i="0" dirty="0">
                <a:solidFill>
                  <a:srgbClr val="34444C"/>
                </a:solidFill>
                <a:effectLst/>
                <a:latin typeface="Times New Roman" panose="02020603050405020304" pitchFamily="18" charset="0"/>
                <a:cs typeface="Times New Roman" panose="02020603050405020304" pitchFamily="18" charset="0"/>
              </a:rPr>
              <a:t>Pi SBC has </a:t>
            </a:r>
            <a:r>
              <a:rPr lang="en-US" sz="2000" b="0" i="0" dirty="0">
                <a:solidFill>
                  <a:srgbClr val="34444C"/>
                </a:solidFill>
                <a:effectLst/>
                <a:highlight>
                  <a:srgbClr val="FFFF00"/>
                </a:highlight>
                <a:latin typeface="Times New Roman" panose="02020603050405020304" pitchFamily="18" charset="0"/>
                <a:cs typeface="Times New Roman" panose="02020603050405020304" pitchFamily="18" charset="0"/>
              </a:rPr>
              <a:t>all features of a computer with a processor, memory, storage, graphics driver, </a:t>
            </a:r>
            <a:endParaRPr lang="en-US" sz="2000" b="0" i="0" dirty="0" smtClean="0">
              <a:solidFill>
                <a:srgbClr val="34444C"/>
              </a:solidFill>
              <a:effectLst/>
              <a:highlight>
                <a:srgbClr val="FFFF00"/>
              </a:highlight>
              <a:latin typeface="Times New Roman" panose="02020603050405020304" pitchFamily="18" charset="0"/>
              <a:cs typeface="Times New Roman" panose="02020603050405020304" pitchFamily="18" charset="0"/>
            </a:endParaRPr>
          </a:p>
          <a:p>
            <a:pPr algn="l" fontAlgn="base"/>
            <a:r>
              <a:rPr lang="en-US" sz="2000" dirty="0" smtClean="0">
                <a:solidFill>
                  <a:srgbClr val="34444C"/>
                </a:solidFill>
                <a:highlight>
                  <a:srgbClr val="FFFF00"/>
                </a:highlight>
                <a:latin typeface="Times New Roman" panose="02020603050405020304" pitchFamily="18" charset="0"/>
                <a:cs typeface="Times New Roman" panose="02020603050405020304" pitchFamily="18" charset="0"/>
              </a:rPr>
              <a:t>         </a:t>
            </a:r>
            <a:r>
              <a:rPr lang="en-US" sz="2000" b="0" i="0" dirty="0" smtClean="0">
                <a:solidFill>
                  <a:srgbClr val="34444C"/>
                </a:solidFill>
                <a:effectLst/>
                <a:highlight>
                  <a:srgbClr val="FFFF00"/>
                </a:highlight>
                <a:latin typeface="Times New Roman" panose="02020603050405020304" pitchFamily="18" charset="0"/>
                <a:cs typeface="Times New Roman" panose="02020603050405020304" pitchFamily="18" charset="0"/>
              </a:rPr>
              <a:t>connectors </a:t>
            </a:r>
            <a:r>
              <a:rPr lang="en-US" sz="2000" b="0" i="0" dirty="0">
                <a:solidFill>
                  <a:srgbClr val="34444C"/>
                </a:solidFill>
                <a:effectLst/>
                <a:highlight>
                  <a:srgbClr val="FFFF00"/>
                </a:highlight>
                <a:latin typeface="Times New Roman" panose="02020603050405020304" pitchFamily="18" charset="0"/>
                <a:cs typeface="Times New Roman" panose="02020603050405020304" pitchFamily="18" charset="0"/>
              </a:rPr>
              <a:t>on the board</a:t>
            </a:r>
            <a:r>
              <a:rPr lang="en-US" sz="2000" b="0" i="0" dirty="0" smtClean="0">
                <a:solidFill>
                  <a:srgbClr val="34444C"/>
                </a:solidFill>
                <a:effectLst/>
                <a:latin typeface="Times New Roman" panose="02020603050405020304" pitchFamily="18" charset="0"/>
                <a:cs typeface="Times New Roman" panose="02020603050405020304" pitchFamily="18" charset="0"/>
              </a:rPr>
              <a:t>.</a:t>
            </a:r>
          </a:p>
          <a:p>
            <a:pPr algn="l" fontAlgn="base">
              <a:buFont typeface="Arial" panose="020B0604020202020204" pitchFamily="34" charset="0"/>
              <a:buChar char="•"/>
            </a:pPr>
            <a:endParaRPr lang="en-IN" sz="2000" dirty="0" smtClean="0">
              <a:solidFill>
                <a:srgbClr val="34444C"/>
              </a:solidFill>
              <a:latin typeface="Times New Roman" panose="02020603050405020304" pitchFamily="18" charset="0"/>
              <a:cs typeface="Times New Roman" panose="02020603050405020304" pitchFamily="18" charset="0"/>
            </a:endParaRPr>
          </a:p>
          <a:p>
            <a:pPr algn="l" fontAlgn="base"/>
            <a:endParaRPr lang="en-IN" sz="2000" b="0" i="0" dirty="0" smtClean="0">
              <a:solidFill>
                <a:srgbClr val="34444C"/>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endParaRPr lang="en-IN" sz="2000" dirty="0" smtClean="0">
              <a:solidFill>
                <a:srgbClr val="34444C"/>
              </a:solidFill>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endParaRPr lang="en-IN" sz="2000" b="0" i="0" dirty="0" smtClean="0">
              <a:solidFill>
                <a:srgbClr val="34444C"/>
              </a:solidFill>
              <a:effectLst/>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endParaRPr lang="en-IN" sz="2000" dirty="0" smtClean="0">
              <a:solidFill>
                <a:srgbClr val="34444C"/>
              </a:solidFill>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endParaRPr lang="en-US" sz="2000" b="0" i="0" dirty="0">
              <a:solidFill>
                <a:srgbClr val="34444C"/>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 xmlns:a16="http://schemas.microsoft.com/office/drawing/2014/main" id="{6D3DD539-12DB-4115-9512-F288CBC96B08}"/>
              </a:ext>
            </a:extLst>
          </p:cNvPr>
          <p:cNvSpPr txBox="1"/>
          <p:nvPr/>
        </p:nvSpPr>
        <p:spPr>
          <a:xfrm>
            <a:off x="738150" y="1500174"/>
            <a:ext cx="9501254" cy="1077218"/>
          </a:xfrm>
          <a:prstGeom prst="rect">
            <a:avLst/>
          </a:prstGeom>
          <a:noFill/>
        </p:spPr>
        <p:txBody>
          <a:bodyPr wrap="square">
            <a:spAutoFit/>
          </a:bodyPr>
          <a:lstStyle/>
          <a:p>
            <a:pPr algn="l"/>
            <a:endParaRPr lang="en-US" sz="1800" b="1" i="0" dirty="0" smtClean="0">
              <a:solidFill>
                <a:srgbClr val="0070C0"/>
              </a:solidFill>
              <a:effectLst/>
              <a:latin typeface="Open Sans" panose="020B0606030504020204" pitchFamily="34" charset="0"/>
            </a:endParaRPr>
          </a:p>
          <a:p>
            <a:pPr algn="l"/>
            <a:r>
              <a:rPr lang="en-US" sz="2800" b="1" i="0" dirty="0" smtClean="0">
                <a:solidFill>
                  <a:srgbClr val="C00000"/>
                </a:solidFill>
                <a:effectLst/>
                <a:latin typeface="Open Sans" panose="020B0606030504020204" pitchFamily="34" charset="0"/>
              </a:rPr>
              <a:t>Differences </a:t>
            </a:r>
            <a:r>
              <a:rPr lang="en-US" sz="2800" b="1" i="0" dirty="0">
                <a:solidFill>
                  <a:srgbClr val="C00000"/>
                </a:solidFill>
                <a:effectLst/>
                <a:latin typeface="Open Sans" panose="020B0606030504020204" pitchFamily="34" charset="0"/>
              </a:rPr>
              <a:t>between Raspberry Pi and </a:t>
            </a:r>
            <a:r>
              <a:rPr lang="en-US" sz="2800" b="1" i="0" dirty="0" err="1" smtClean="0">
                <a:solidFill>
                  <a:srgbClr val="C00000"/>
                </a:solidFill>
                <a:effectLst/>
                <a:latin typeface="Open Sans" panose="020B0606030504020204" pitchFamily="34" charset="0"/>
              </a:rPr>
              <a:t>Arduino</a:t>
            </a:r>
            <a:endParaRPr lang="en-US" sz="2800" b="1" i="0" dirty="0" smtClean="0">
              <a:solidFill>
                <a:srgbClr val="C00000"/>
              </a:solidFill>
              <a:effectLst/>
              <a:latin typeface="Open Sans" panose="020B0606030504020204" pitchFamily="34" charset="0"/>
            </a:endParaRPr>
          </a:p>
          <a:p>
            <a:pPr algn="l"/>
            <a:endParaRPr lang="en-US" sz="1800" b="1" i="0" dirty="0">
              <a:solidFill>
                <a:srgbClr val="0070C0"/>
              </a:solidFill>
              <a:effectLst/>
              <a:latin typeface="Open Sans" panose="020B0606030504020204" pitchFamily="34" charset="0"/>
            </a:endParaRPr>
          </a:p>
        </p:txBody>
      </p:sp>
      <p:sp>
        <p:nvSpPr>
          <p:cNvPr id="7" name="Slide Number Placeholder 6"/>
          <p:cNvSpPr>
            <a:spLocks noGrp="1"/>
          </p:cNvSpPr>
          <p:nvPr>
            <p:ph type="sldNum" sz="quarter" idx="7"/>
          </p:nvPr>
        </p:nvSpPr>
        <p:spPr/>
        <p:txBody>
          <a:bodyPr/>
          <a:lstStyle/>
          <a:p>
            <a:fld id="{B6F15528-21DE-4FAA-801E-634DDDAF4B2B}" type="slidenum">
              <a:rPr lang="en-US" smtClean="0"/>
              <a:pPr/>
              <a:t>20</a:t>
            </a:fld>
            <a:endParaRPr lang="en-US"/>
          </a:p>
        </p:txBody>
      </p:sp>
    </p:spTree>
    <p:extLst>
      <p:ext uri="{BB962C8B-B14F-4D97-AF65-F5344CB8AC3E}">
        <p14:creationId xmlns="" xmlns:p14="http://schemas.microsoft.com/office/powerpoint/2010/main" val="2028269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5" dirty="0" smtClean="0">
                <a:solidFill>
                  <a:srgbClr val="0000FF"/>
                </a:solidFill>
              </a:rPr>
              <a:t>Raspberry</a:t>
            </a:r>
            <a:r>
              <a:rPr lang="en-US" b="1" spc="-65" dirty="0" smtClean="0">
                <a:solidFill>
                  <a:srgbClr val="0000FF"/>
                </a:solidFill>
              </a:rPr>
              <a:t> </a:t>
            </a:r>
            <a:r>
              <a:rPr lang="en-US" b="1" spc="-5" dirty="0" smtClean="0">
                <a:solidFill>
                  <a:srgbClr val="0000FF"/>
                </a:solidFill>
              </a:rPr>
              <a:t>Pi</a:t>
            </a:r>
            <a:endParaRPr lang="en-US" dirty="0">
              <a:solidFill>
                <a:srgbClr val="0000FF"/>
              </a:solidFill>
            </a:endParaRPr>
          </a:p>
        </p:txBody>
      </p:sp>
      <p:sp>
        <p:nvSpPr>
          <p:cNvPr id="3" name="Rectangle 2"/>
          <p:cNvSpPr/>
          <p:nvPr/>
        </p:nvSpPr>
        <p:spPr>
          <a:xfrm>
            <a:off x="238084" y="1357299"/>
            <a:ext cx="11072890" cy="5078313"/>
          </a:xfrm>
          <a:prstGeom prst="rect">
            <a:avLst/>
          </a:prstGeom>
        </p:spPr>
        <p:txBody>
          <a:bodyPr wrap="square">
            <a:spAutoFit/>
          </a:bodyPr>
          <a:lstStyle/>
          <a:p>
            <a:pPr fontAlgn="base">
              <a:buFont typeface="Arial" panose="020B0604020202020204" pitchFamily="34" charset="0"/>
              <a:buChar char="•"/>
            </a:pPr>
            <a:endParaRPr lang="en-US" dirty="0" smtClean="0">
              <a:solidFill>
                <a:srgbClr val="34444C"/>
              </a:solidFill>
              <a:highlight>
                <a:srgbClr val="FFFF00"/>
              </a:highlight>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endParaRPr lang="en-US" dirty="0" smtClean="0">
              <a:solidFill>
                <a:srgbClr val="34444C"/>
              </a:solidFill>
              <a:highlight>
                <a:srgbClr val="FFFF00"/>
              </a:highlight>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lang="en-US" b="1" dirty="0" smtClean="0">
                <a:highlight>
                  <a:srgbClr val="FFFF00"/>
                </a:highlight>
                <a:latin typeface="Times New Roman" panose="02020603050405020304" pitchFamily="18" charset="0"/>
                <a:cs typeface="Times New Roman" panose="02020603050405020304" pitchFamily="18" charset="0"/>
              </a:rPr>
              <a:t>Raspberry Pi needs an Operating System to run</a:t>
            </a:r>
            <a:r>
              <a:rPr lang="en-US" b="1" dirty="0" smtClean="0">
                <a:latin typeface="Times New Roman" panose="02020603050405020304" pitchFamily="18" charset="0"/>
                <a:cs typeface="Times New Roman" panose="02020603050405020304" pitchFamily="18" charset="0"/>
              </a:rPr>
              <a:t>. </a:t>
            </a:r>
          </a:p>
          <a:p>
            <a:pPr fontAlgn="base"/>
            <a:r>
              <a:rPr lang="en-US" b="1" dirty="0" smtClean="0">
                <a:latin typeface="Times New Roman" panose="02020603050405020304" pitchFamily="18" charset="0"/>
                <a:cs typeface="Times New Roman" panose="02020603050405020304" pitchFamily="18" charset="0"/>
              </a:rPr>
              <a:t>  </a:t>
            </a:r>
            <a:r>
              <a:rPr lang="en-US" b="1" dirty="0" err="1" smtClean="0">
                <a:latin typeface="Times New Roman" panose="02020603050405020304" pitchFamily="18" charset="0"/>
                <a:cs typeface="Times New Roman" panose="02020603050405020304" pitchFamily="18" charset="0"/>
              </a:rPr>
              <a:t>Arduino</a:t>
            </a:r>
            <a:r>
              <a:rPr lang="en-US" b="1" dirty="0" smtClean="0">
                <a:latin typeface="Times New Roman" panose="02020603050405020304" pitchFamily="18" charset="0"/>
                <a:cs typeface="Times New Roman" panose="02020603050405020304" pitchFamily="18" charset="0"/>
              </a:rPr>
              <a:t> doesn’t need any operating system. All you need is a binary of the compiled source code.</a:t>
            </a:r>
          </a:p>
          <a:p>
            <a:pPr fontAlgn="base"/>
            <a:endParaRPr lang="en-US" b="1" dirty="0" smtClean="0">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Raspberry Pi comes with a </a:t>
            </a:r>
            <a:r>
              <a:rPr lang="en-US" b="1" dirty="0" smtClean="0">
                <a:highlight>
                  <a:srgbClr val="FFFF00"/>
                </a:highlight>
                <a:latin typeface="Times New Roman" panose="02020603050405020304" pitchFamily="18" charset="0"/>
                <a:cs typeface="Times New Roman" panose="02020603050405020304" pitchFamily="18" charset="0"/>
              </a:rPr>
              <a:t>fully functional operating system called Raspberry Pi OS </a:t>
            </a:r>
            <a:r>
              <a:rPr lang="en-US" b="1" dirty="0" smtClean="0">
                <a:latin typeface="Times New Roman" panose="02020603050405020304" pitchFamily="18" charset="0"/>
                <a:cs typeface="Times New Roman" panose="02020603050405020304" pitchFamily="18" charset="0"/>
              </a:rPr>
              <a:t>(previously known as </a:t>
            </a:r>
            <a:r>
              <a:rPr lang="en-US" b="1" dirty="0" err="1" smtClean="0">
                <a:latin typeface="Times New Roman" panose="02020603050405020304" pitchFamily="18" charset="0"/>
                <a:cs typeface="Times New Roman" panose="02020603050405020304" pitchFamily="18" charset="0"/>
              </a:rPr>
              <a:t>Raspbian</a:t>
            </a:r>
            <a:r>
              <a:rPr lang="en-US" b="1" dirty="0" smtClean="0">
                <a:latin typeface="Times New Roman" panose="02020603050405020304" pitchFamily="18" charset="0"/>
                <a:cs typeface="Times New Roman" panose="02020603050405020304" pitchFamily="18" charset="0"/>
              </a:rPr>
              <a:t> OS). Although Pi can use different operating systems, Linux is preferred by Raspberry Pi Foundation. You can install Android, if you want. </a:t>
            </a:r>
          </a:p>
          <a:p>
            <a:pPr fontAlgn="base"/>
            <a:endParaRPr lang="en-US" b="1" dirty="0" smtClean="0">
              <a:latin typeface="Times New Roman" panose="02020603050405020304" pitchFamily="18" charset="0"/>
              <a:cs typeface="Times New Roman" panose="02020603050405020304" pitchFamily="18" charset="0"/>
            </a:endParaRPr>
          </a:p>
          <a:p>
            <a:pPr fontAlgn="base"/>
            <a:r>
              <a:rPr lang="en-US" b="1" dirty="0" err="1" smtClean="0">
                <a:latin typeface="Times New Roman" panose="02020603050405020304" pitchFamily="18" charset="0"/>
                <a:cs typeface="Times New Roman" panose="02020603050405020304" pitchFamily="18" charset="0"/>
              </a:rPr>
              <a:t>Arduino</a:t>
            </a:r>
            <a:r>
              <a:rPr lang="en-US" b="1" dirty="0" smtClean="0">
                <a:latin typeface="Times New Roman" panose="02020603050405020304" pitchFamily="18" charset="0"/>
                <a:cs typeface="Times New Roman" panose="02020603050405020304" pitchFamily="18" charset="0"/>
              </a:rPr>
              <a:t> does not have any operating system. You just need a firmware instructing the Microcontroller what task to do.</a:t>
            </a:r>
          </a:p>
          <a:p>
            <a:pPr fontAlgn="base">
              <a:buFont typeface="Arial" panose="020B0604020202020204" pitchFamily="34" charset="0"/>
              <a:buChar char="•"/>
            </a:pPr>
            <a:endParaRPr lang="en-US" b="1" dirty="0" smtClean="0">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The clock speed of </a:t>
            </a:r>
            <a:r>
              <a:rPr lang="en-US" b="1" dirty="0" err="1" smtClean="0">
                <a:latin typeface="Times New Roman" panose="02020603050405020304" pitchFamily="18" charset="0"/>
                <a:cs typeface="Times New Roman" panose="02020603050405020304" pitchFamily="18" charset="0"/>
              </a:rPr>
              <a:t>Arduino</a:t>
            </a:r>
            <a:r>
              <a:rPr lang="en-US" b="1" dirty="0" smtClean="0">
                <a:latin typeface="Times New Roman" panose="02020603050405020304" pitchFamily="18" charset="0"/>
                <a:cs typeface="Times New Roman" panose="02020603050405020304" pitchFamily="18" charset="0"/>
              </a:rPr>
              <a:t> is 16 MHz while the clock speed of Raspberry Pi is around 1.2 GHz.</a:t>
            </a:r>
          </a:p>
          <a:p>
            <a:pPr fontAlgn="base">
              <a:buFont typeface="Arial" panose="020B0604020202020204" pitchFamily="34" charset="0"/>
              <a:buChar char="•"/>
            </a:pPr>
            <a:endParaRPr lang="en-US" b="1" dirty="0" smtClean="0">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lang="en-US" b="1" dirty="0" smtClean="0">
                <a:highlight>
                  <a:srgbClr val="FFFF00"/>
                </a:highlight>
                <a:latin typeface="Times New Roman" panose="02020603050405020304" pitchFamily="18" charset="0"/>
                <a:cs typeface="Times New Roman" panose="02020603050405020304" pitchFamily="18" charset="0"/>
              </a:rPr>
              <a:t>Raspberry Pi is good for developing software applications using Python</a:t>
            </a:r>
            <a:r>
              <a:rPr lang="en-US" b="1" dirty="0" smtClean="0">
                <a:latin typeface="Times New Roman" panose="02020603050405020304" pitchFamily="18" charset="0"/>
                <a:cs typeface="Times New Roman" panose="02020603050405020304" pitchFamily="18" charset="0"/>
              </a:rPr>
              <a:t>, </a:t>
            </a:r>
          </a:p>
          <a:p>
            <a:pPr fontAlgn="base">
              <a:buFont typeface="Arial" panose="020B0604020202020204" pitchFamily="34" charset="0"/>
              <a:buChar char="•"/>
            </a:pPr>
            <a:endParaRPr lang="en-US" b="1" dirty="0" smtClean="0">
              <a:latin typeface="Times New Roman" panose="02020603050405020304" pitchFamily="18" charset="0"/>
              <a:cs typeface="Times New Roman" panose="02020603050405020304" pitchFamily="18" charset="0"/>
            </a:endParaRPr>
          </a:p>
          <a:p>
            <a:pPr fontAlgn="base">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while </a:t>
            </a:r>
            <a:r>
              <a:rPr lang="en-US" b="1" dirty="0" err="1" smtClean="0">
                <a:latin typeface="Times New Roman" panose="02020603050405020304" pitchFamily="18" charset="0"/>
                <a:cs typeface="Times New Roman" panose="02020603050405020304" pitchFamily="18" charset="0"/>
              </a:rPr>
              <a:t>Arduino</a:t>
            </a:r>
            <a:r>
              <a:rPr lang="en-US" b="1" dirty="0" smtClean="0">
                <a:latin typeface="Times New Roman" panose="02020603050405020304" pitchFamily="18" charset="0"/>
                <a:cs typeface="Times New Roman" panose="02020603050405020304" pitchFamily="18" charset="0"/>
              </a:rPr>
              <a:t> is good for interfacing Sensors and controlling LEDs and Motors. </a:t>
            </a:r>
            <a:endParaRPr lang="en-IN" b="1" dirty="0" smtClean="0">
              <a:latin typeface="Times New Roman" panose="02020603050405020304" pitchFamily="18" charset="0"/>
              <a:cs typeface="Times New Roman" panose="02020603050405020304" pitchFamily="18" charset="0"/>
            </a:endParaRPr>
          </a:p>
          <a:p>
            <a:pPr fontAlgn="base"/>
            <a:endParaRPr lang="en-US"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97179"/>
            <a:ext cx="10465473" cy="996427"/>
          </a:xfrm>
          <a:prstGeom prst="rect">
            <a:avLst/>
          </a:prstGeom>
        </p:spPr>
        <p:txBody>
          <a:bodyPr vert="horz" wrap="square" lIns="0" tIns="11430" rIns="0" bIns="0" rtlCol="0">
            <a:spAutoFit/>
          </a:bodyPr>
          <a:lstStyle/>
          <a:p>
            <a:pPr marL="12700">
              <a:lnSpc>
                <a:spcPct val="100000"/>
              </a:lnSpc>
              <a:spcBef>
                <a:spcPts val="90"/>
              </a:spcBef>
            </a:pPr>
            <a:r>
              <a:rPr sz="3600" spc="-5" dirty="0">
                <a:highlight>
                  <a:srgbClr val="FFFF00"/>
                </a:highlight>
              </a:rPr>
              <a:t>Linux on Raspberry</a:t>
            </a:r>
            <a:r>
              <a:rPr sz="3600" spc="-55" dirty="0">
                <a:highlight>
                  <a:srgbClr val="FFFF00"/>
                </a:highlight>
              </a:rPr>
              <a:t> </a:t>
            </a:r>
            <a:r>
              <a:rPr sz="3600" spc="-5" dirty="0">
                <a:highlight>
                  <a:srgbClr val="FFFF00"/>
                </a:highlight>
              </a:rPr>
              <a:t>Pi</a:t>
            </a:r>
            <a:r>
              <a:rPr lang="en-US" sz="3600" spc="-5" dirty="0"/>
              <a:t/>
            </a:r>
            <a:br>
              <a:rPr lang="en-US" sz="3600" spc="-5" dirty="0"/>
            </a:br>
            <a:r>
              <a:rPr lang="en-US" sz="2800" spc="-5" dirty="0" err="1"/>
              <a:t>Rasberry</a:t>
            </a:r>
            <a:r>
              <a:rPr lang="en-US" sz="2800" spc="-5" dirty="0"/>
              <a:t> Pi supports various flavors on Linux including</a:t>
            </a:r>
            <a:endParaRPr sz="3600" spc="-5" dirty="0"/>
          </a:p>
        </p:txBody>
      </p:sp>
      <p:sp>
        <p:nvSpPr>
          <p:cNvPr id="3" name="object 3"/>
          <p:cNvSpPr txBox="1"/>
          <p:nvPr/>
        </p:nvSpPr>
        <p:spPr>
          <a:xfrm>
            <a:off x="881026" y="1357298"/>
            <a:ext cx="8571865" cy="5269391"/>
          </a:xfrm>
          <a:prstGeom prst="rect">
            <a:avLst/>
          </a:prstGeom>
        </p:spPr>
        <p:txBody>
          <a:bodyPr vert="horz" wrap="square" lIns="0" tIns="11430" rIns="0" bIns="0" rtlCol="0">
            <a:spAutoFit/>
          </a:bodyPr>
          <a:lstStyle/>
          <a:p>
            <a:pPr marL="316230" indent="-303530">
              <a:lnSpc>
                <a:spcPts val="2975"/>
              </a:lnSpc>
              <a:spcBef>
                <a:spcPts val="90"/>
              </a:spcBef>
              <a:buFont typeface="Arial"/>
              <a:buChar char="•"/>
              <a:tabLst>
                <a:tab pos="315595" algn="l"/>
                <a:tab pos="316230" algn="l"/>
              </a:tabLst>
            </a:pPr>
            <a:r>
              <a:rPr sz="2600" spc="-5" dirty="0">
                <a:solidFill>
                  <a:srgbClr val="0000FF"/>
                </a:solidFill>
                <a:latin typeface="Carlito"/>
                <a:cs typeface="Carlito"/>
              </a:rPr>
              <a:t>Raspbian</a:t>
            </a:r>
            <a:endParaRPr sz="2600" dirty="0">
              <a:solidFill>
                <a:srgbClr val="0000FF"/>
              </a:solidFill>
              <a:latin typeface="Carlito"/>
              <a:cs typeface="Carlito"/>
            </a:endParaRPr>
          </a:p>
          <a:p>
            <a:pPr marL="698500" lvl="1" indent="-228600">
              <a:lnSpc>
                <a:spcPts val="2490"/>
              </a:lnSpc>
              <a:buFont typeface="Arial"/>
              <a:buChar char="•"/>
              <a:tabLst>
                <a:tab pos="697865" algn="l"/>
                <a:tab pos="698500" algn="l"/>
              </a:tabLst>
            </a:pPr>
            <a:r>
              <a:rPr sz="2200" spc="-5" dirty="0">
                <a:latin typeface="Carlito"/>
                <a:cs typeface="Carlito"/>
              </a:rPr>
              <a:t>Raspbian Linux </a:t>
            </a:r>
            <a:r>
              <a:rPr sz="2200" dirty="0">
                <a:latin typeface="Carlito"/>
                <a:cs typeface="Carlito"/>
              </a:rPr>
              <a:t>is a </a:t>
            </a:r>
            <a:r>
              <a:rPr sz="2200" spc="-5" dirty="0">
                <a:latin typeface="Carlito"/>
                <a:cs typeface="Carlito"/>
              </a:rPr>
              <a:t>Debian Wheezy port optimized for Raspberry Pi.</a:t>
            </a:r>
            <a:endParaRPr sz="2200" dirty="0">
              <a:latin typeface="Carlito"/>
              <a:cs typeface="Carlito"/>
            </a:endParaRPr>
          </a:p>
          <a:p>
            <a:pPr marL="241300" indent="-228600">
              <a:lnSpc>
                <a:spcPts val="2975"/>
              </a:lnSpc>
              <a:spcBef>
                <a:spcPts val="60"/>
              </a:spcBef>
              <a:buFont typeface="Arial"/>
              <a:buChar char="•"/>
              <a:tabLst>
                <a:tab pos="241300" algn="l"/>
              </a:tabLst>
            </a:pPr>
            <a:r>
              <a:rPr sz="2600" spc="-5" dirty="0">
                <a:solidFill>
                  <a:srgbClr val="0000FF"/>
                </a:solidFill>
                <a:latin typeface="Carlito"/>
                <a:cs typeface="Carlito"/>
              </a:rPr>
              <a:t>Arch</a:t>
            </a:r>
            <a:endParaRPr sz="2600" dirty="0">
              <a:solidFill>
                <a:srgbClr val="0000FF"/>
              </a:solidFill>
              <a:latin typeface="Carlito"/>
              <a:cs typeface="Carlito"/>
            </a:endParaRPr>
          </a:p>
          <a:p>
            <a:pPr marL="698500" lvl="1" indent="-228600">
              <a:lnSpc>
                <a:spcPts val="2490"/>
              </a:lnSpc>
              <a:buFont typeface="Arial"/>
              <a:buChar char="•"/>
              <a:tabLst>
                <a:tab pos="697865" algn="l"/>
                <a:tab pos="698500" algn="l"/>
              </a:tabLst>
            </a:pPr>
            <a:r>
              <a:rPr sz="2200" spc="-5" dirty="0">
                <a:latin typeface="Carlito"/>
                <a:cs typeface="Carlito"/>
              </a:rPr>
              <a:t>Arch </a:t>
            </a:r>
            <a:r>
              <a:rPr sz="2200" dirty="0">
                <a:latin typeface="Carlito"/>
                <a:cs typeface="Carlito"/>
              </a:rPr>
              <a:t>is an </a:t>
            </a:r>
            <a:r>
              <a:rPr sz="2200" spc="-5" dirty="0">
                <a:latin typeface="Carlito"/>
                <a:cs typeface="Carlito"/>
              </a:rPr>
              <a:t>Arch Linux port for </a:t>
            </a:r>
            <a:r>
              <a:rPr sz="2200" dirty="0">
                <a:latin typeface="Carlito"/>
                <a:cs typeface="Carlito"/>
              </a:rPr>
              <a:t>AMD</a:t>
            </a:r>
            <a:r>
              <a:rPr sz="2200" spc="-50" dirty="0">
                <a:latin typeface="Carlito"/>
                <a:cs typeface="Carlito"/>
              </a:rPr>
              <a:t> </a:t>
            </a:r>
            <a:r>
              <a:rPr sz="2200" spc="-5" dirty="0">
                <a:latin typeface="Carlito"/>
                <a:cs typeface="Carlito"/>
              </a:rPr>
              <a:t>devices.</a:t>
            </a:r>
            <a:endParaRPr sz="2200" dirty="0">
              <a:latin typeface="Carlito"/>
              <a:cs typeface="Carlito"/>
            </a:endParaRPr>
          </a:p>
          <a:p>
            <a:pPr marL="241300" indent="-228600">
              <a:lnSpc>
                <a:spcPts val="2975"/>
              </a:lnSpc>
              <a:spcBef>
                <a:spcPts val="60"/>
              </a:spcBef>
              <a:buFont typeface="Arial"/>
              <a:buChar char="•"/>
              <a:tabLst>
                <a:tab pos="241300" algn="l"/>
              </a:tabLst>
            </a:pPr>
            <a:r>
              <a:rPr sz="2600" spc="-5" dirty="0">
                <a:solidFill>
                  <a:srgbClr val="0000FF"/>
                </a:solidFill>
                <a:latin typeface="Carlito"/>
                <a:cs typeface="Carlito"/>
              </a:rPr>
              <a:t>Pidora</a:t>
            </a:r>
            <a:endParaRPr sz="2600" dirty="0">
              <a:solidFill>
                <a:srgbClr val="0000FF"/>
              </a:solidFill>
              <a:latin typeface="Carlito"/>
              <a:cs typeface="Carlito"/>
            </a:endParaRPr>
          </a:p>
          <a:p>
            <a:pPr marL="698500" lvl="1" indent="-228600">
              <a:lnSpc>
                <a:spcPts val="2495"/>
              </a:lnSpc>
              <a:buFont typeface="Arial"/>
              <a:buChar char="•"/>
              <a:tabLst>
                <a:tab pos="697865" algn="l"/>
                <a:tab pos="698500" algn="l"/>
              </a:tabLst>
            </a:pPr>
            <a:r>
              <a:rPr sz="2200" spc="-5" dirty="0">
                <a:latin typeface="Carlito"/>
                <a:cs typeface="Carlito"/>
              </a:rPr>
              <a:t>Pidora Linux </a:t>
            </a:r>
            <a:r>
              <a:rPr sz="2200" dirty="0">
                <a:latin typeface="Carlito"/>
                <a:cs typeface="Carlito"/>
              </a:rPr>
              <a:t>is a </a:t>
            </a:r>
            <a:r>
              <a:rPr sz="2200" spc="-10" dirty="0">
                <a:latin typeface="Carlito"/>
                <a:cs typeface="Carlito"/>
              </a:rPr>
              <a:t>Fedora </a:t>
            </a:r>
            <a:r>
              <a:rPr sz="2200" spc="-5" dirty="0">
                <a:latin typeface="Carlito"/>
                <a:cs typeface="Carlito"/>
              </a:rPr>
              <a:t>Linux optimized for Raspberry</a:t>
            </a:r>
            <a:r>
              <a:rPr sz="2200" spc="-40" dirty="0">
                <a:latin typeface="Carlito"/>
                <a:cs typeface="Carlito"/>
              </a:rPr>
              <a:t> </a:t>
            </a:r>
            <a:r>
              <a:rPr sz="2200" spc="-5" dirty="0">
                <a:latin typeface="Carlito"/>
                <a:cs typeface="Carlito"/>
              </a:rPr>
              <a:t>Pi.</a:t>
            </a:r>
            <a:endParaRPr sz="2200" dirty="0">
              <a:latin typeface="Carlito"/>
              <a:cs typeface="Carlito"/>
            </a:endParaRPr>
          </a:p>
          <a:p>
            <a:pPr marL="241300" indent="-228600">
              <a:lnSpc>
                <a:spcPts val="2970"/>
              </a:lnSpc>
              <a:spcBef>
                <a:spcPts val="60"/>
              </a:spcBef>
              <a:buFont typeface="Arial"/>
              <a:buChar char="•"/>
              <a:tabLst>
                <a:tab pos="241300" algn="l"/>
              </a:tabLst>
            </a:pPr>
            <a:r>
              <a:rPr sz="2600" spc="-5" dirty="0">
                <a:solidFill>
                  <a:srgbClr val="0000FF"/>
                </a:solidFill>
                <a:latin typeface="Carlito"/>
                <a:cs typeface="Carlito"/>
              </a:rPr>
              <a:t>RaspBMC</a:t>
            </a:r>
            <a:endParaRPr sz="2600" dirty="0">
              <a:solidFill>
                <a:srgbClr val="0000FF"/>
              </a:solidFill>
              <a:latin typeface="Carlito"/>
              <a:cs typeface="Carlito"/>
            </a:endParaRPr>
          </a:p>
          <a:p>
            <a:pPr marL="698500" lvl="1" indent="-228600">
              <a:lnSpc>
                <a:spcPts val="2495"/>
              </a:lnSpc>
              <a:buFont typeface="Arial"/>
              <a:buChar char="•"/>
              <a:tabLst>
                <a:tab pos="697865" algn="l"/>
                <a:tab pos="698500" algn="l"/>
              </a:tabLst>
            </a:pPr>
            <a:r>
              <a:rPr sz="2200" spc="-5" dirty="0">
                <a:latin typeface="Carlito"/>
                <a:cs typeface="Carlito"/>
              </a:rPr>
              <a:t>RaspBMC </a:t>
            </a:r>
            <a:r>
              <a:rPr sz="2200" dirty="0">
                <a:latin typeface="Carlito"/>
                <a:cs typeface="Carlito"/>
              </a:rPr>
              <a:t>is an </a:t>
            </a:r>
            <a:r>
              <a:rPr sz="2200" spc="-5" dirty="0">
                <a:latin typeface="Carlito"/>
                <a:cs typeface="Carlito"/>
              </a:rPr>
              <a:t>XBMC media-center distribution for Raspberry</a:t>
            </a:r>
            <a:r>
              <a:rPr sz="2200" spc="-35" dirty="0">
                <a:latin typeface="Carlito"/>
                <a:cs typeface="Carlito"/>
              </a:rPr>
              <a:t> </a:t>
            </a:r>
            <a:r>
              <a:rPr sz="2200" spc="-5" dirty="0">
                <a:solidFill>
                  <a:srgbClr val="0000FF"/>
                </a:solidFill>
                <a:latin typeface="Carlito"/>
                <a:cs typeface="Carlito"/>
              </a:rPr>
              <a:t>Pi.</a:t>
            </a:r>
            <a:endParaRPr sz="2200" dirty="0">
              <a:solidFill>
                <a:srgbClr val="0000FF"/>
              </a:solidFill>
              <a:latin typeface="Carlito"/>
              <a:cs typeface="Carlito"/>
            </a:endParaRPr>
          </a:p>
          <a:p>
            <a:pPr marL="241300" indent="-228600">
              <a:lnSpc>
                <a:spcPts val="2970"/>
              </a:lnSpc>
              <a:spcBef>
                <a:spcPts val="60"/>
              </a:spcBef>
              <a:buFont typeface="Arial"/>
              <a:buChar char="•"/>
              <a:tabLst>
                <a:tab pos="241300" algn="l"/>
              </a:tabLst>
            </a:pPr>
            <a:r>
              <a:rPr sz="2600" spc="-10" dirty="0">
                <a:solidFill>
                  <a:srgbClr val="0000FF"/>
                </a:solidFill>
                <a:latin typeface="Carlito"/>
                <a:cs typeface="Carlito"/>
              </a:rPr>
              <a:t>OpenELEC</a:t>
            </a:r>
            <a:endParaRPr sz="2600" dirty="0">
              <a:solidFill>
                <a:srgbClr val="0000FF"/>
              </a:solidFill>
              <a:latin typeface="Carlito"/>
              <a:cs typeface="Carlito"/>
            </a:endParaRPr>
          </a:p>
          <a:p>
            <a:pPr marL="698500" lvl="1" indent="-228600">
              <a:lnSpc>
                <a:spcPts val="2495"/>
              </a:lnSpc>
              <a:buFont typeface="Arial"/>
              <a:buChar char="•"/>
              <a:tabLst>
                <a:tab pos="697865" algn="l"/>
                <a:tab pos="698500" algn="l"/>
              </a:tabLst>
            </a:pPr>
            <a:r>
              <a:rPr sz="2200" spc="-5" dirty="0">
                <a:latin typeface="Carlito"/>
                <a:cs typeface="Carlito"/>
              </a:rPr>
              <a:t>OpenELEC </a:t>
            </a:r>
            <a:r>
              <a:rPr sz="2200" dirty="0">
                <a:latin typeface="Carlito"/>
                <a:cs typeface="Carlito"/>
              </a:rPr>
              <a:t>is a fast and </a:t>
            </a:r>
            <a:r>
              <a:rPr sz="2200" spc="-5" dirty="0">
                <a:latin typeface="Carlito"/>
                <a:cs typeface="Carlito"/>
              </a:rPr>
              <a:t>user-friendly XBMC media-center</a:t>
            </a:r>
            <a:r>
              <a:rPr sz="2200" spc="-65" dirty="0">
                <a:latin typeface="Carlito"/>
                <a:cs typeface="Carlito"/>
              </a:rPr>
              <a:t> </a:t>
            </a:r>
            <a:r>
              <a:rPr sz="2200" spc="-5" dirty="0">
                <a:latin typeface="Carlito"/>
                <a:cs typeface="Carlito"/>
              </a:rPr>
              <a:t>distribution.</a:t>
            </a:r>
            <a:endParaRPr sz="2200" dirty="0">
              <a:latin typeface="Carlito"/>
              <a:cs typeface="Carlito"/>
            </a:endParaRPr>
          </a:p>
          <a:p>
            <a:pPr marL="241300" indent="-228600">
              <a:lnSpc>
                <a:spcPts val="2970"/>
              </a:lnSpc>
              <a:spcBef>
                <a:spcPts val="60"/>
              </a:spcBef>
              <a:buFont typeface="Arial"/>
              <a:buChar char="•"/>
              <a:tabLst>
                <a:tab pos="241300" algn="l"/>
              </a:tabLst>
            </a:pPr>
            <a:r>
              <a:rPr sz="2600" spc="-5" dirty="0">
                <a:solidFill>
                  <a:srgbClr val="0000FF"/>
                </a:solidFill>
                <a:latin typeface="Carlito"/>
                <a:cs typeface="Carlito"/>
              </a:rPr>
              <a:t>RISC</a:t>
            </a:r>
            <a:r>
              <a:rPr sz="2600" dirty="0">
                <a:solidFill>
                  <a:srgbClr val="0000FF"/>
                </a:solidFill>
                <a:latin typeface="Carlito"/>
                <a:cs typeface="Carlito"/>
              </a:rPr>
              <a:t> </a:t>
            </a:r>
            <a:r>
              <a:rPr sz="2600" spc="-5" dirty="0">
                <a:solidFill>
                  <a:srgbClr val="0000FF"/>
                </a:solidFill>
                <a:latin typeface="Carlito"/>
                <a:cs typeface="Carlito"/>
              </a:rPr>
              <a:t>OS</a:t>
            </a:r>
            <a:endParaRPr sz="2600" dirty="0">
              <a:solidFill>
                <a:srgbClr val="0000FF"/>
              </a:solidFill>
              <a:latin typeface="Carlito"/>
              <a:cs typeface="Carlito"/>
            </a:endParaRPr>
          </a:p>
          <a:p>
            <a:pPr marL="698500" lvl="1" indent="-228600">
              <a:lnSpc>
                <a:spcPts val="2495"/>
              </a:lnSpc>
              <a:buFont typeface="Arial"/>
              <a:buChar char="•"/>
              <a:tabLst>
                <a:tab pos="697865" algn="l"/>
                <a:tab pos="698500" algn="l"/>
              </a:tabLst>
            </a:pPr>
            <a:r>
              <a:rPr sz="2200" spc="-5" dirty="0">
                <a:latin typeface="Carlito"/>
                <a:cs typeface="Carlito"/>
              </a:rPr>
              <a:t>RISC </a:t>
            </a:r>
            <a:r>
              <a:rPr sz="2200" dirty="0">
                <a:latin typeface="Carlito"/>
                <a:cs typeface="Carlito"/>
              </a:rPr>
              <a:t>OS is a </a:t>
            </a:r>
            <a:r>
              <a:rPr sz="2200" spc="-5" dirty="0">
                <a:latin typeface="Carlito"/>
                <a:cs typeface="Carlito"/>
              </a:rPr>
              <a:t>very </a:t>
            </a:r>
            <a:r>
              <a:rPr sz="2200" dirty="0">
                <a:latin typeface="Carlito"/>
                <a:cs typeface="Carlito"/>
              </a:rPr>
              <a:t>fast and </a:t>
            </a:r>
            <a:r>
              <a:rPr sz="2200" spc="-5" dirty="0">
                <a:latin typeface="Carlito"/>
                <a:cs typeface="Carlito"/>
              </a:rPr>
              <a:t>compact operating</a:t>
            </a:r>
            <a:r>
              <a:rPr sz="2200" spc="-80" dirty="0">
                <a:latin typeface="Carlito"/>
                <a:cs typeface="Carlito"/>
              </a:rPr>
              <a:t> </a:t>
            </a:r>
            <a:r>
              <a:rPr sz="2200" spc="-5" dirty="0">
                <a:latin typeface="Carlito"/>
                <a:cs typeface="Carlito"/>
              </a:rPr>
              <a:t>system.</a:t>
            </a:r>
            <a:endParaRPr sz="2200" dirty="0">
              <a:latin typeface="Carlito"/>
              <a:cs typeface="Carlito"/>
            </a:endParaRPr>
          </a:p>
        </p:txBody>
      </p:sp>
      <p:sp>
        <p:nvSpPr>
          <p:cNvPr id="4" name="object 4"/>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sp>
        <p:nvSpPr>
          <p:cNvPr id="7" name="Slide Number Placeholder 6"/>
          <p:cNvSpPr>
            <a:spLocks noGrp="1"/>
          </p:cNvSpPr>
          <p:nvPr>
            <p:ph type="sldNum" sz="quarter" idx="7"/>
          </p:nvPr>
        </p:nvSpPr>
        <p:spPr/>
        <p:txBody>
          <a:bodyPr/>
          <a:lstStyle/>
          <a:p>
            <a:fld id="{B6F15528-21DE-4FAA-801E-634DDDAF4B2B}"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4113" y="46892"/>
            <a:ext cx="7579275" cy="1488869"/>
          </a:xfrm>
          <a:prstGeom prst="rect">
            <a:avLst/>
          </a:prstGeom>
          <a:solidFill>
            <a:srgbClr val="FFC000"/>
          </a:solidFill>
        </p:spPr>
        <p:txBody>
          <a:bodyPr vert="horz" wrap="square" lIns="0" tIns="11430" rIns="0" bIns="0" rtlCol="0">
            <a:spAutoFit/>
          </a:bodyPr>
          <a:lstStyle/>
          <a:p>
            <a:pPr marL="12700">
              <a:lnSpc>
                <a:spcPct val="100000"/>
              </a:lnSpc>
              <a:spcBef>
                <a:spcPts val="90"/>
              </a:spcBef>
            </a:pPr>
            <a:r>
              <a:rPr lang="en-IN" sz="3200" spc="-5" dirty="0" smtClean="0"/>
              <a:t/>
            </a:r>
            <a:br>
              <a:rPr lang="en-IN" sz="3200" spc="-5" dirty="0" smtClean="0"/>
            </a:br>
            <a:r>
              <a:rPr lang="en-IN" sz="3200" spc="-5" dirty="0" smtClean="0"/>
              <a:t>                </a:t>
            </a:r>
            <a:r>
              <a:rPr sz="3200" spc="-5" smtClean="0">
                <a:solidFill>
                  <a:srgbClr val="0000FF"/>
                </a:solidFill>
              </a:rPr>
              <a:t>Raspberry </a:t>
            </a:r>
            <a:r>
              <a:rPr sz="3200" spc="-5">
                <a:solidFill>
                  <a:srgbClr val="0000FF"/>
                </a:solidFill>
              </a:rPr>
              <a:t>Pi</a:t>
            </a:r>
            <a:r>
              <a:rPr sz="3200" spc="-55">
                <a:solidFill>
                  <a:srgbClr val="0000FF"/>
                </a:solidFill>
              </a:rPr>
              <a:t> </a:t>
            </a:r>
            <a:r>
              <a:rPr sz="3200" spc="-5" smtClean="0">
                <a:solidFill>
                  <a:srgbClr val="0000FF"/>
                </a:solidFill>
              </a:rPr>
              <a:t>GPIO</a:t>
            </a:r>
            <a:r>
              <a:rPr lang="en-IN" sz="3200" spc="-5" dirty="0" smtClean="0">
                <a:solidFill>
                  <a:srgbClr val="0000FF"/>
                </a:solidFill>
              </a:rPr>
              <a:t/>
            </a:r>
            <a:br>
              <a:rPr lang="en-IN" sz="3200" spc="-5" dirty="0" smtClean="0">
                <a:solidFill>
                  <a:srgbClr val="0000FF"/>
                </a:solidFill>
              </a:rPr>
            </a:br>
            <a:endParaRPr sz="3200" spc="-5" dirty="0">
              <a:solidFill>
                <a:srgbClr val="0000FF"/>
              </a:solidFill>
            </a:endParaRPr>
          </a:p>
        </p:txBody>
      </p:sp>
      <p:sp>
        <p:nvSpPr>
          <p:cNvPr id="9" name="TextBox 8">
            <a:extLst>
              <a:ext uri="{FF2B5EF4-FFF2-40B4-BE49-F238E27FC236}">
                <a16:creationId xmlns="" xmlns:a16="http://schemas.microsoft.com/office/drawing/2014/main" id="{757538C5-1C39-40C0-9F90-D13FBC0EC39F}"/>
              </a:ext>
            </a:extLst>
          </p:cNvPr>
          <p:cNvSpPr txBox="1"/>
          <p:nvPr/>
        </p:nvSpPr>
        <p:spPr>
          <a:xfrm>
            <a:off x="809588" y="2214554"/>
            <a:ext cx="10858576" cy="1200329"/>
          </a:xfrm>
          <a:prstGeom prst="rect">
            <a:avLst/>
          </a:prstGeom>
          <a:noFill/>
        </p:spPr>
        <p:txBody>
          <a:bodyPr wrap="square">
            <a:spAutoFit/>
          </a:bodyPr>
          <a:lstStyle/>
          <a:p>
            <a:endParaRPr lang="en-US" b="0" i="0" dirty="0" smtClean="0">
              <a:solidFill>
                <a:srgbClr val="202124"/>
              </a:solidFill>
              <a:effectLst/>
              <a:latin typeface="arial" panose="020B0604020202020204" pitchFamily="34" charset="0"/>
            </a:endParaRPr>
          </a:p>
          <a:p>
            <a:endParaRPr lang="en-US" dirty="0" smtClean="0">
              <a:solidFill>
                <a:srgbClr val="202124"/>
              </a:solidFill>
              <a:latin typeface="arial" panose="020B0604020202020204" pitchFamily="34" charset="0"/>
            </a:endParaRPr>
          </a:p>
          <a:p>
            <a:r>
              <a:rPr lang="en-US" b="0" i="0" dirty="0" smtClean="0">
                <a:solidFill>
                  <a:srgbClr val="202124"/>
                </a:solidFill>
                <a:effectLst/>
                <a:latin typeface="arial" panose="020B0604020202020204" pitchFamily="34" charset="0"/>
              </a:rPr>
              <a:t>One </a:t>
            </a:r>
            <a:r>
              <a:rPr lang="en-US" b="0" i="0" dirty="0">
                <a:solidFill>
                  <a:srgbClr val="202124"/>
                </a:solidFill>
                <a:effectLst/>
                <a:latin typeface="arial" panose="020B0604020202020204" pitchFamily="34" charset="0"/>
              </a:rPr>
              <a:t>powerful feature of the Raspberry Pi is the row of GPIO pins along the top edge of the board.</a:t>
            </a:r>
          </a:p>
          <a:p>
            <a:r>
              <a:rPr lang="en-US" b="1" i="0" dirty="0">
                <a:solidFill>
                  <a:srgbClr val="202124"/>
                </a:solidFill>
                <a:effectLst/>
                <a:latin typeface="arial" panose="020B0604020202020204" pitchFamily="34" charset="0"/>
              </a:rPr>
              <a:t>GPIO= General-Purpose Input/Output</a:t>
            </a:r>
            <a:endParaRPr lang="en-US" dirty="0"/>
          </a:p>
        </p:txBody>
      </p:sp>
      <p:sp>
        <p:nvSpPr>
          <p:cNvPr id="11" name="TextBox 10">
            <a:extLst>
              <a:ext uri="{FF2B5EF4-FFF2-40B4-BE49-F238E27FC236}">
                <a16:creationId xmlns="" xmlns:a16="http://schemas.microsoft.com/office/drawing/2014/main" id="{6E654B05-4CE6-4052-8E14-E72232504C56}"/>
              </a:ext>
            </a:extLst>
          </p:cNvPr>
          <p:cNvSpPr txBox="1"/>
          <p:nvPr/>
        </p:nvSpPr>
        <p:spPr>
          <a:xfrm>
            <a:off x="809588" y="3786190"/>
            <a:ext cx="10930014"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GPIO pins </a:t>
            </a:r>
            <a:r>
              <a:rPr lang="en-US" b="0" i="0" dirty="0">
                <a:solidFill>
                  <a:srgbClr val="202124"/>
                </a:solidFill>
                <a:effectLst/>
                <a:highlight>
                  <a:srgbClr val="FFFF00"/>
                </a:highlight>
                <a:latin typeface="arial" panose="020B0604020202020204" pitchFamily="34" charset="0"/>
              </a:rPr>
              <a:t>allow the Raspberry Pi to control and monitor the outside world </a:t>
            </a:r>
            <a:r>
              <a:rPr lang="en-US" b="0" i="0" dirty="0">
                <a:solidFill>
                  <a:srgbClr val="202124"/>
                </a:solidFill>
                <a:effectLst/>
                <a:latin typeface="arial" panose="020B0604020202020204" pitchFamily="34" charset="0"/>
              </a:rPr>
              <a:t>by being connected to electronic circuits</a:t>
            </a:r>
            <a:endParaRPr lang="en-US" dirty="0"/>
          </a:p>
        </p:txBody>
      </p:sp>
      <p:sp>
        <p:nvSpPr>
          <p:cNvPr id="7" name="Slide Number Placeholder 6"/>
          <p:cNvSpPr>
            <a:spLocks noGrp="1"/>
          </p:cNvSpPr>
          <p:nvPr>
            <p:ph type="sldNum" sz="quarter" idx="7"/>
          </p:nvPr>
        </p:nvSpPr>
        <p:spPr/>
        <p:txBody>
          <a:bodyPr/>
          <a:lstStyle/>
          <a:p>
            <a:fld id="{B6F15528-21DE-4FAA-801E-634DDDAF4B2B}"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7"/>
          </p:nvPr>
        </p:nvSpPr>
        <p:spPr/>
        <p:txBody>
          <a:bodyPr/>
          <a:lstStyle/>
          <a:p>
            <a:fld id="{B6F15528-21DE-4FAA-801E-634DDDAF4B2B}" type="slidenum">
              <a:rPr lang="en-US" smtClean="0"/>
              <a:pPr/>
              <a:t>24</a:t>
            </a:fld>
            <a:endParaRPr lang="en-US"/>
          </a:p>
        </p:txBody>
      </p:sp>
      <p:pic>
        <p:nvPicPr>
          <p:cNvPr id="4" name="Picture 3">
            <a:extLst>
              <a:ext uri="{FF2B5EF4-FFF2-40B4-BE49-F238E27FC236}">
                <a16:creationId xmlns="" xmlns:a16="http://schemas.microsoft.com/office/drawing/2014/main" id="{9F67FEA0-F87D-4D17-AD74-DBB71E6A49F9}"/>
              </a:ext>
            </a:extLst>
          </p:cNvPr>
          <p:cNvPicPr>
            <a:picLocks noChangeAspect="1"/>
          </p:cNvPicPr>
          <p:nvPr/>
        </p:nvPicPr>
        <p:blipFill>
          <a:blip r:embed="rId2"/>
          <a:stretch>
            <a:fillRect/>
          </a:stretch>
        </p:blipFill>
        <p:spPr>
          <a:xfrm>
            <a:off x="1381092" y="1571612"/>
            <a:ext cx="7667625" cy="473392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7"/>
          </p:nvPr>
        </p:nvSpPr>
        <p:spPr/>
        <p:txBody>
          <a:bodyPr/>
          <a:lstStyle/>
          <a:p>
            <a:fld id="{B6F15528-21DE-4FAA-801E-634DDDAF4B2B}" type="slidenum">
              <a:rPr lang="en-US" smtClean="0"/>
              <a:pPr/>
              <a:t>25</a:t>
            </a:fld>
            <a:endParaRPr lang="en-US"/>
          </a:p>
        </p:txBody>
      </p:sp>
      <p:graphicFrame>
        <p:nvGraphicFramePr>
          <p:cNvPr id="4" name="Table 3">
            <a:extLst>
              <a:ext uri="{FF2B5EF4-FFF2-40B4-BE49-F238E27FC236}">
                <a16:creationId xmlns="" xmlns:a16="http://schemas.microsoft.com/office/drawing/2014/main" id="{EF4F404E-518E-477B-88FA-1E4676ABAC46}"/>
              </a:ext>
            </a:extLst>
          </p:cNvPr>
          <p:cNvGraphicFramePr>
            <a:graphicFrameLocks noGrp="1"/>
          </p:cNvGraphicFramePr>
          <p:nvPr>
            <p:extLst>
              <p:ext uri="{D42A27DB-BD31-4B8C-83A1-F6EECF244321}">
                <p14:modId xmlns="" xmlns:p14="http://schemas.microsoft.com/office/powerpoint/2010/main" val="4267841314"/>
              </p:ext>
            </p:extLst>
          </p:nvPr>
        </p:nvGraphicFramePr>
        <p:xfrm>
          <a:off x="3381356" y="2571744"/>
          <a:ext cx="3733800" cy="2509067"/>
        </p:xfrm>
        <a:graphic>
          <a:graphicData uri="http://schemas.openxmlformats.org/drawingml/2006/table">
            <a:tbl>
              <a:tblPr>
                <a:tableStyleId>{35758FB7-9AC5-4552-8A53-C91805E547FA}</a:tableStyleId>
              </a:tblPr>
              <a:tblGrid>
                <a:gridCol w="538937">
                  <a:extLst>
                    <a:ext uri="{9D8B030D-6E8A-4147-A177-3AD203B41FA5}">
                      <a16:colId xmlns="" xmlns:a16="http://schemas.microsoft.com/office/drawing/2014/main" val="571250683"/>
                    </a:ext>
                  </a:extLst>
                </a:gridCol>
                <a:gridCol w="756463">
                  <a:extLst>
                    <a:ext uri="{9D8B030D-6E8A-4147-A177-3AD203B41FA5}">
                      <a16:colId xmlns="" xmlns:a16="http://schemas.microsoft.com/office/drawing/2014/main" val="2859496143"/>
                    </a:ext>
                  </a:extLst>
                </a:gridCol>
                <a:gridCol w="2438400">
                  <a:extLst>
                    <a:ext uri="{9D8B030D-6E8A-4147-A177-3AD203B41FA5}">
                      <a16:colId xmlns="" xmlns:a16="http://schemas.microsoft.com/office/drawing/2014/main" val="3156158068"/>
                    </a:ext>
                  </a:extLst>
                </a:gridCol>
              </a:tblGrid>
              <a:tr h="0">
                <a:tc>
                  <a:txBody>
                    <a:bodyPr/>
                    <a:lstStyle/>
                    <a:p>
                      <a:pPr algn="l" fontAlgn="ctr"/>
                      <a:r>
                        <a:rPr lang="en-US" sz="1200">
                          <a:effectLst/>
                        </a:rPr>
                        <a:t>3V3</a:t>
                      </a:r>
                    </a:p>
                  </a:txBody>
                  <a:tcPr marL="81708" marR="81708" marT="40854" marB="40854" anchor="ctr"/>
                </a:tc>
                <a:tc>
                  <a:txBody>
                    <a:bodyPr/>
                    <a:lstStyle/>
                    <a:p>
                      <a:pPr algn="l" fontAlgn="ctr"/>
                      <a:r>
                        <a:rPr lang="en-US" sz="1200" dirty="0">
                          <a:effectLst/>
                        </a:rPr>
                        <a:t>3.3 volts</a:t>
                      </a:r>
                    </a:p>
                  </a:txBody>
                  <a:tcPr marL="81708" marR="81708" marT="40854" marB="40854" anchor="ctr"/>
                </a:tc>
                <a:tc>
                  <a:txBody>
                    <a:bodyPr/>
                    <a:lstStyle/>
                    <a:p>
                      <a:pPr algn="l" fontAlgn="ctr"/>
                      <a:r>
                        <a:rPr lang="en-US" sz="1200" dirty="0">
                          <a:effectLst/>
                        </a:rPr>
                        <a:t>Anything connected to these pins will always get </a:t>
                      </a:r>
                      <a:r>
                        <a:rPr lang="en-US" sz="1200" dirty="0">
                          <a:effectLst/>
                          <a:highlight>
                            <a:srgbClr val="FFFF00"/>
                          </a:highlight>
                        </a:rPr>
                        <a:t>3.3V of power</a:t>
                      </a:r>
                    </a:p>
                  </a:txBody>
                  <a:tcPr marL="81708" marR="81708" marT="40854" marB="40854" anchor="ctr"/>
                </a:tc>
                <a:extLst>
                  <a:ext uri="{0D108BD9-81ED-4DB2-BD59-A6C34878D82A}">
                    <a16:rowId xmlns="" xmlns:a16="http://schemas.microsoft.com/office/drawing/2014/main" val="369812785"/>
                  </a:ext>
                </a:extLst>
              </a:tr>
              <a:tr h="723576">
                <a:tc>
                  <a:txBody>
                    <a:bodyPr/>
                    <a:lstStyle/>
                    <a:p>
                      <a:pPr algn="l" fontAlgn="ctr"/>
                      <a:r>
                        <a:rPr lang="en-US" sz="1200" dirty="0">
                          <a:effectLst/>
                        </a:rPr>
                        <a:t>5V</a:t>
                      </a:r>
                    </a:p>
                  </a:txBody>
                  <a:tcPr marL="81708" marR="81708" marT="40854" marB="40854" anchor="ctr"/>
                </a:tc>
                <a:tc>
                  <a:txBody>
                    <a:bodyPr/>
                    <a:lstStyle/>
                    <a:p>
                      <a:pPr algn="l" fontAlgn="ctr"/>
                      <a:r>
                        <a:rPr lang="en-US" sz="1200" dirty="0">
                          <a:effectLst/>
                        </a:rPr>
                        <a:t>5 volts</a:t>
                      </a:r>
                    </a:p>
                  </a:txBody>
                  <a:tcPr marL="81708" marR="81708" marT="40854" marB="40854" anchor="ctr"/>
                </a:tc>
                <a:tc>
                  <a:txBody>
                    <a:bodyPr/>
                    <a:lstStyle/>
                    <a:p>
                      <a:pPr algn="l" fontAlgn="ctr"/>
                      <a:r>
                        <a:rPr lang="en-US" sz="1200" dirty="0">
                          <a:effectLst/>
                        </a:rPr>
                        <a:t>Anything connected to these pins will always get </a:t>
                      </a:r>
                      <a:r>
                        <a:rPr lang="en-US" sz="1200" dirty="0">
                          <a:effectLst/>
                          <a:highlight>
                            <a:srgbClr val="FFFF00"/>
                          </a:highlight>
                        </a:rPr>
                        <a:t>5V of power</a:t>
                      </a:r>
                    </a:p>
                  </a:txBody>
                  <a:tcPr marL="81708" marR="81708" marT="40854" marB="40854" anchor="ctr"/>
                </a:tc>
                <a:extLst>
                  <a:ext uri="{0D108BD9-81ED-4DB2-BD59-A6C34878D82A}">
                    <a16:rowId xmlns="" xmlns:a16="http://schemas.microsoft.com/office/drawing/2014/main" val="1329499271"/>
                  </a:ext>
                </a:extLst>
              </a:tr>
              <a:tr h="389618">
                <a:tc>
                  <a:txBody>
                    <a:bodyPr/>
                    <a:lstStyle/>
                    <a:p>
                      <a:pPr algn="l" fontAlgn="ctr"/>
                      <a:r>
                        <a:rPr lang="en-US" sz="1200">
                          <a:effectLst/>
                        </a:rPr>
                        <a:t>GND</a:t>
                      </a:r>
                    </a:p>
                  </a:txBody>
                  <a:tcPr marL="81708" marR="81708" marT="40854" marB="40854" anchor="ctr"/>
                </a:tc>
                <a:tc>
                  <a:txBody>
                    <a:bodyPr/>
                    <a:lstStyle/>
                    <a:p>
                      <a:pPr algn="l" fontAlgn="ctr"/>
                      <a:r>
                        <a:rPr lang="en-US" sz="1200">
                          <a:effectLst/>
                        </a:rPr>
                        <a:t>ground</a:t>
                      </a:r>
                    </a:p>
                  </a:txBody>
                  <a:tcPr marL="81708" marR="81708" marT="40854" marB="40854" anchor="ctr"/>
                </a:tc>
                <a:tc>
                  <a:txBody>
                    <a:bodyPr/>
                    <a:lstStyle/>
                    <a:p>
                      <a:pPr algn="l" fontAlgn="ctr"/>
                      <a:r>
                        <a:rPr lang="en-US" sz="1200" dirty="0">
                          <a:effectLst/>
                        </a:rPr>
                        <a:t>Zero volts, used to complete a circuit</a:t>
                      </a:r>
                    </a:p>
                  </a:txBody>
                  <a:tcPr marL="81708" marR="81708" marT="40854" marB="40854" anchor="ctr"/>
                </a:tc>
                <a:extLst>
                  <a:ext uri="{0D108BD9-81ED-4DB2-BD59-A6C34878D82A}">
                    <a16:rowId xmlns="" xmlns:a16="http://schemas.microsoft.com/office/drawing/2014/main" val="2476270005"/>
                  </a:ext>
                </a:extLst>
              </a:tr>
              <a:tr h="890555">
                <a:tc>
                  <a:txBody>
                    <a:bodyPr/>
                    <a:lstStyle/>
                    <a:p>
                      <a:pPr algn="l" fontAlgn="ctr"/>
                      <a:r>
                        <a:rPr lang="en-US" sz="1200">
                          <a:effectLst/>
                        </a:rPr>
                        <a:t>GP2</a:t>
                      </a:r>
                    </a:p>
                  </a:txBody>
                  <a:tcPr marL="81708" marR="81708" marT="40854" marB="40854" anchor="ctr"/>
                </a:tc>
                <a:tc>
                  <a:txBody>
                    <a:bodyPr/>
                    <a:lstStyle/>
                    <a:p>
                      <a:pPr algn="l" fontAlgn="ctr"/>
                      <a:r>
                        <a:rPr lang="en-US" sz="1200">
                          <a:effectLst/>
                        </a:rPr>
                        <a:t>GPIO pin 2</a:t>
                      </a:r>
                    </a:p>
                  </a:txBody>
                  <a:tcPr marL="81708" marR="81708" marT="40854" marB="40854" anchor="ctr"/>
                </a:tc>
                <a:tc>
                  <a:txBody>
                    <a:bodyPr/>
                    <a:lstStyle/>
                    <a:p>
                      <a:pPr algn="l" fontAlgn="ctr"/>
                      <a:r>
                        <a:rPr lang="en-US" sz="1200" dirty="0">
                          <a:effectLst/>
                        </a:rPr>
                        <a:t>These pins are for general-purpose use and can be configured as input or output pins</a:t>
                      </a:r>
                    </a:p>
                  </a:txBody>
                  <a:tcPr marL="81708" marR="81708" marT="40854" marB="40854" anchor="ctr"/>
                </a:tc>
                <a:extLst>
                  <a:ext uri="{0D108BD9-81ED-4DB2-BD59-A6C34878D82A}">
                    <a16:rowId xmlns="" xmlns:a16="http://schemas.microsoft.com/office/drawing/2014/main" val="11074892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97179"/>
            <a:ext cx="5259070" cy="694690"/>
          </a:xfrm>
          <a:prstGeom prst="rect">
            <a:avLst/>
          </a:prstGeom>
        </p:spPr>
        <p:txBody>
          <a:bodyPr vert="horz" wrap="square" lIns="0" tIns="11430" rIns="0" bIns="0" rtlCol="0">
            <a:spAutoFit/>
          </a:bodyPr>
          <a:lstStyle/>
          <a:p>
            <a:pPr marL="12700">
              <a:lnSpc>
                <a:spcPct val="100000"/>
              </a:lnSpc>
              <a:spcBef>
                <a:spcPts val="90"/>
              </a:spcBef>
            </a:pPr>
            <a:r>
              <a:rPr spc="-5" dirty="0"/>
              <a:t>Raspberry Pi</a:t>
            </a:r>
            <a:r>
              <a:rPr spc="-40" dirty="0"/>
              <a:t> </a:t>
            </a:r>
            <a:r>
              <a:rPr spc="-5" dirty="0"/>
              <a:t>Interfaces</a:t>
            </a:r>
          </a:p>
        </p:txBody>
      </p:sp>
      <p:sp>
        <p:nvSpPr>
          <p:cNvPr id="3" name="object 3"/>
          <p:cNvSpPr txBox="1"/>
          <p:nvPr/>
        </p:nvSpPr>
        <p:spPr>
          <a:xfrm>
            <a:off x="916939" y="1768336"/>
            <a:ext cx="10100310" cy="4058803"/>
          </a:xfrm>
          <a:prstGeom prst="rect">
            <a:avLst/>
          </a:prstGeom>
        </p:spPr>
        <p:txBody>
          <a:bodyPr vert="horz" wrap="square" lIns="0" tIns="46990" rIns="0" bIns="0" rtlCol="0">
            <a:spAutoFit/>
          </a:bodyPr>
          <a:lstStyle/>
          <a:p>
            <a:pPr marL="321945" indent="-309245">
              <a:lnSpc>
                <a:spcPct val="100000"/>
              </a:lnSpc>
              <a:spcBef>
                <a:spcPts val="370"/>
              </a:spcBef>
              <a:buFont typeface="Arial"/>
              <a:buChar char="•"/>
              <a:tabLst>
                <a:tab pos="321310" algn="l"/>
                <a:tab pos="321945" algn="l"/>
              </a:tabLst>
            </a:pPr>
            <a:r>
              <a:rPr sz="2800" spc="-5" dirty="0">
                <a:latin typeface="Carlito"/>
                <a:cs typeface="Carlito"/>
              </a:rPr>
              <a:t>Serial</a:t>
            </a:r>
            <a:endParaRPr sz="2800" dirty="0">
              <a:latin typeface="Carlito"/>
              <a:cs typeface="Carlito"/>
            </a:endParaRPr>
          </a:p>
          <a:p>
            <a:pPr marL="698500" marR="233045" lvl="1" indent="-228600">
              <a:lnSpc>
                <a:spcPts val="2590"/>
              </a:lnSpc>
              <a:spcBef>
                <a:spcPts val="555"/>
              </a:spcBef>
              <a:buFont typeface="Arial"/>
              <a:buChar char="•"/>
              <a:tabLst>
                <a:tab pos="698500" algn="l"/>
              </a:tabLst>
            </a:pPr>
            <a:r>
              <a:rPr sz="2400" spc="-5" dirty="0">
                <a:latin typeface="Carlito"/>
                <a:cs typeface="Carlito"/>
              </a:rPr>
              <a:t>The serial interface on Raspberry </a:t>
            </a:r>
            <a:r>
              <a:rPr sz="2400" dirty="0">
                <a:latin typeface="Carlito"/>
                <a:cs typeface="Carlito"/>
              </a:rPr>
              <a:t>Pi </a:t>
            </a:r>
            <a:r>
              <a:rPr sz="2400" spc="-5" dirty="0">
                <a:latin typeface="Carlito"/>
                <a:cs typeface="Carlito"/>
              </a:rPr>
              <a:t>has </a:t>
            </a:r>
            <a:r>
              <a:rPr sz="2400" spc="-5" dirty="0">
                <a:solidFill>
                  <a:srgbClr val="FF0000"/>
                </a:solidFill>
                <a:latin typeface="Carlito"/>
                <a:cs typeface="Carlito"/>
              </a:rPr>
              <a:t>receive </a:t>
            </a:r>
            <a:r>
              <a:rPr sz="2400" dirty="0">
                <a:solidFill>
                  <a:srgbClr val="FF0000"/>
                </a:solidFill>
                <a:latin typeface="Carlito"/>
                <a:cs typeface="Carlito"/>
              </a:rPr>
              <a:t>(Rx) </a:t>
            </a:r>
            <a:r>
              <a:rPr sz="2400" spc="-5" dirty="0">
                <a:solidFill>
                  <a:srgbClr val="FF0000"/>
                </a:solidFill>
                <a:latin typeface="Carlito"/>
                <a:cs typeface="Carlito"/>
              </a:rPr>
              <a:t>and transmit </a:t>
            </a:r>
            <a:r>
              <a:rPr sz="2400" dirty="0">
                <a:solidFill>
                  <a:srgbClr val="FF0000"/>
                </a:solidFill>
                <a:latin typeface="Carlito"/>
                <a:cs typeface="Carlito"/>
              </a:rPr>
              <a:t>(Tx) </a:t>
            </a:r>
            <a:r>
              <a:rPr sz="2400" spc="-5" dirty="0">
                <a:solidFill>
                  <a:srgbClr val="FF0000"/>
                </a:solidFill>
                <a:latin typeface="Carlito"/>
                <a:cs typeface="Carlito"/>
              </a:rPr>
              <a:t>pins  </a:t>
            </a:r>
            <a:r>
              <a:rPr sz="2400" spc="-5" dirty="0">
                <a:latin typeface="Carlito"/>
                <a:cs typeface="Carlito"/>
              </a:rPr>
              <a:t>for communication with serial</a:t>
            </a:r>
            <a:r>
              <a:rPr sz="2400" spc="10" dirty="0">
                <a:latin typeface="Carlito"/>
                <a:cs typeface="Carlito"/>
              </a:rPr>
              <a:t> </a:t>
            </a:r>
            <a:r>
              <a:rPr sz="2400" spc="-5" dirty="0">
                <a:latin typeface="Carlito"/>
                <a:cs typeface="Carlito"/>
              </a:rPr>
              <a:t>peripherals.</a:t>
            </a:r>
            <a:endParaRPr sz="2400" dirty="0">
              <a:latin typeface="Carlito"/>
              <a:cs typeface="Carlito"/>
            </a:endParaRPr>
          </a:p>
          <a:p>
            <a:pPr marL="241300" indent="-228600">
              <a:lnSpc>
                <a:spcPct val="100000"/>
              </a:lnSpc>
              <a:spcBef>
                <a:spcPts val="605"/>
              </a:spcBef>
              <a:buFont typeface="Arial"/>
              <a:buChar char="•"/>
              <a:tabLst>
                <a:tab pos="241300" algn="l"/>
              </a:tabLst>
            </a:pPr>
            <a:r>
              <a:rPr sz="2800" spc="-5" dirty="0">
                <a:latin typeface="Carlito"/>
                <a:cs typeface="Carlito"/>
              </a:rPr>
              <a:t>SPI</a:t>
            </a:r>
            <a:endParaRPr sz="2800" dirty="0">
              <a:latin typeface="Carlito"/>
              <a:cs typeface="Carlito"/>
            </a:endParaRPr>
          </a:p>
          <a:p>
            <a:pPr marL="698500" marR="296545" lvl="1" indent="-228600">
              <a:lnSpc>
                <a:spcPts val="2590"/>
              </a:lnSpc>
              <a:spcBef>
                <a:spcPts val="555"/>
              </a:spcBef>
              <a:buFont typeface="Arial"/>
              <a:buChar char="•"/>
              <a:tabLst>
                <a:tab pos="698500" algn="l"/>
              </a:tabLst>
            </a:pPr>
            <a:r>
              <a:rPr sz="2400" spc="-5" dirty="0">
                <a:latin typeface="Carlito"/>
                <a:cs typeface="Carlito"/>
              </a:rPr>
              <a:t>Serial Peripheral Interface </a:t>
            </a:r>
            <a:r>
              <a:rPr sz="2400" dirty="0">
                <a:latin typeface="Carlito"/>
                <a:cs typeface="Carlito"/>
              </a:rPr>
              <a:t>(SPI) </a:t>
            </a:r>
            <a:r>
              <a:rPr sz="2400" spc="-5" dirty="0">
                <a:latin typeface="Carlito"/>
                <a:cs typeface="Carlito"/>
              </a:rPr>
              <a:t>is </a:t>
            </a:r>
            <a:r>
              <a:rPr sz="2400" dirty="0">
                <a:latin typeface="Carlito"/>
                <a:cs typeface="Carlito"/>
              </a:rPr>
              <a:t>a </a:t>
            </a:r>
            <a:r>
              <a:rPr sz="2400" spc="-5" dirty="0">
                <a:highlight>
                  <a:srgbClr val="FFFF00"/>
                </a:highlight>
                <a:latin typeface="Carlito"/>
                <a:cs typeface="Carlito"/>
              </a:rPr>
              <a:t>synchronous serial data protocol </a:t>
            </a:r>
            <a:r>
              <a:rPr sz="2400" spc="-5" dirty="0">
                <a:latin typeface="Carlito"/>
                <a:cs typeface="Carlito"/>
              </a:rPr>
              <a:t>used  for communicating with one or more peripheral</a:t>
            </a:r>
            <a:r>
              <a:rPr sz="2400" spc="30" dirty="0">
                <a:latin typeface="Carlito"/>
                <a:cs typeface="Carlito"/>
              </a:rPr>
              <a:t> </a:t>
            </a:r>
            <a:r>
              <a:rPr sz="2400" spc="-5" dirty="0">
                <a:latin typeface="Carlito"/>
                <a:cs typeface="Carlito"/>
              </a:rPr>
              <a:t>devices.</a:t>
            </a:r>
            <a:endParaRPr sz="2400" dirty="0">
              <a:latin typeface="Carlito"/>
              <a:cs typeface="Carlito"/>
            </a:endParaRPr>
          </a:p>
          <a:p>
            <a:pPr marL="321945" indent="-309245">
              <a:lnSpc>
                <a:spcPct val="100000"/>
              </a:lnSpc>
              <a:spcBef>
                <a:spcPts val="605"/>
              </a:spcBef>
              <a:buFont typeface="Arial"/>
              <a:buChar char="•"/>
              <a:tabLst>
                <a:tab pos="321310" algn="l"/>
                <a:tab pos="321945" algn="l"/>
              </a:tabLst>
            </a:pPr>
            <a:r>
              <a:rPr sz="2800" dirty="0">
                <a:latin typeface="Carlito"/>
                <a:cs typeface="Carlito"/>
              </a:rPr>
              <a:t>I2C</a:t>
            </a:r>
          </a:p>
          <a:p>
            <a:pPr marL="698500" marR="5080" lvl="1" indent="-228600">
              <a:lnSpc>
                <a:spcPts val="2590"/>
              </a:lnSpc>
              <a:spcBef>
                <a:spcPts val="555"/>
              </a:spcBef>
              <a:buFont typeface="Arial"/>
              <a:buChar char="•"/>
              <a:tabLst>
                <a:tab pos="698500" algn="l"/>
              </a:tabLst>
            </a:pPr>
            <a:r>
              <a:rPr sz="2400" spc="-5" dirty="0">
                <a:latin typeface="Carlito"/>
                <a:cs typeface="Carlito"/>
              </a:rPr>
              <a:t>The I2C interface pins on Raspberry </a:t>
            </a:r>
            <a:r>
              <a:rPr sz="2400" dirty="0">
                <a:latin typeface="Carlito"/>
                <a:cs typeface="Carlito"/>
              </a:rPr>
              <a:t>Pi </a:t>
            </a:r>
            <a:r>
              <a:rPr sz="2400" spc="-5" dirty="0">
                <a:latin typeface="Carlito"/>
                <a:cs typeface="Carlito"/>
              </a:rPr>
              <a:t>allow you </a:t>
            </a:r>
            <a:r>
              <a:rPr sz="2400" dirty="0">
                <a:latin typeface="Carlito"/>
                <a:cs typeface="Carlito"/>
              </a:rPr>
              <a:t>to </a:t>
            </a:r>
            <a:r>
              <a:rPr sz="2400" spc="-5" dirty="0">
                <a:latin typeface="Carlito"/>
                <a:cs typeface="Carlito"/>
              </a:rPr>
              <a:t>connect hardware  modules. I2C interface allows synchronous data transfer with just two pins </a:t>
            </a:r>
            <a:r>
              <a:rPr sz="2400" dirty="0">
                <a:latin typeface="Carlito"/>
                <a:cs typeface="Carlito"/>
              </a:rPr>
              <a:t>-  </a:t>
            </a:r>
            <a:r>
              <a:rPr sz="2400" spc="-15" dirty="0">
                <a:latin typeface="Carlito"/>
                <a:cs typeface="Carlito"/>
              </a:rPr>
              <a:t>SDA </a:t>
            </a:r>
            <a:r>
              <a:rPr sz="2400" spc="-5" dirty="0">
                <a:latin typeface="Carlito"/>
                <a:cs typeface="Carlito"/>
              </a:rPr>
              <a:t>(data line) and </a:t>
            </a:r>
            <a:r>
              <a:rPr sz="2400" dirty="0">
                <a:latin typeface="Carlito"/>
                <a:cs typeface="Carlito"/>
              </a:rPr>
              <a:t>SCL </a:t>
            </a:r>
            <a:r>
              <a:rPr sz="2400" spc="-5" dirty="0">
                <a:latin typeface="Carlito"/>
                <a:cs typeface="Carlito"/>
              </a:rPr>
              <a:t>(clock</a:t>
            </a:r>
            <a:r>
              <a:rPr sz="2400" spc="25" dirty="0">
                <a:latin typeface="Carlito"/>
                <a:cs typeface="Carlito"/>
              </a:rPr>
              <a:t> </a:t>
            </a:r>
            <a:r>
              <a:rPr sz="2400" spc="-5" dirty="0">
                <a:latin typeface="Carlito"/>
                <a:cs typeface="Carlito"/>
              </a:rPr>
              <a:t>line).</a:t>
            </a:r>
            <a:endParaRPr sz="2400" dirty="0">
              <a:latin typeface="Carlito"/>
              <a:cs typeface="Carlito"/>
            </a:endParaRPr>
          </a:p>
        </p:txBody>
      </p:sp>
      <p:sp>
        <p:nvSpPr>
          <p:cNvPr id="4" name="object 4"/>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sp>
        <p:nvSpPr>
          <p:cNvPr id="6" name="object 6"/>
          <p:cNvSpPr txBox="1"/>
          <p:nvPr/>
        </p:nvSpPr>
        <p:spPr>
          <a:xfrm>
            <a:off x="826604" y="6620836"/>
            <a:ext cx="3612515" cy="196215"/>
          </a:xfrm>
          <a:prstGeom prst="rect">
            <a:avLst/>
          </a:prstGeom>
        </p:spPr>
        <p:txBody>
          <a:bodyPr vert="horz" wrap="square" lIns="0" tIns="0" rIns="0" bIns="0" rtlCol="0">
            <a:spAutoFit/>
          </a:bodyPr>
          <a:lstStyle/>
          <a:p>
            <a:pPr marL="12700">
              <a:lnSpc>
                <a:spcPts val="1425"/>
              </a:lnSpc>
            </a:pPr>
            <a:r>
              <a:rPr sz="1200" spc="-5" dirty="0">
                <a:solidFill>
                  <a:srgbClr val="808080"/>
                </a:solidFill>
                <a:latin typeface="Arial"/>
                <a:cs typeface="Arial"/>
              </a:rPr>
              <a:t>Book website</a:t>
            </a:r>
            <a:r>
              <a:rPr sz="1200" spc="-5" dirty="0">
                <a:solidFill>
                  <a:srgbClr val="808080"/>
                </a:solidFill>
                <a:latin typeface="Arial"/>
                <a:cs typeface="Arial"/>
                <a:hlinkClick r:id="rId2"/>
              </a:rPr>
              <a:t>:</a:t>
            </a:r>
            <a:r>
              <a:rPr sz="1200" spc="-40" dirty="0">
                <a:solidFill>
                  <a:srgbClr val="808080"/>
                </a:solidFill>
                <a:latin typeface="Arial"/>
                <a:cs typeface="Arial"/>
                <a:hlinkClick r:id="rId2"/>
              </a:rPr>
              <a:t> </a:t>
            </a:r>
            <a:r>
              <a:rPr sz="1200" spc="-5" dirty="0">
                <a:solidFill>
                  <a:srgbClr val="808080"/>
                </a:solidFill>
                <a:latin typeface="Arial"/>
                <a:cs typeface="Arial"/>
                <a:hlinkClick r:id="rId2"/>
              </a:rPr>
              <a:t>http://www.internet-of-things-book.com</a:t>
            </a:r>
            <a:endParaRPr sz="1200">
              <a:latin typeface="Arial"/>
              <a:cs typeface="Arial"/>
            </a:endParaRPr>
          </a:p>
        </p:txBody>
      </p:sp>
      <p:sp>
        <p:nvSpPr>
          <p:cNvPr id="7" name="Slide Number Placeholder 6"/>
          <p:cNvSpPr>
            <a:spLocks noGrp="1"/>
          </p:cNvSpPr>
          <p:nvPr>
            <p:ph type="sldNum" sz="quarter" idx="7"/>
          </p:nvPr>
        </p:nvSpPr>
        <p:spPr/>
        <p:txBody>
          <a:bodyPr/>
          <a:lstStyle/>
          <a:p>
            <a:fld id="{B6F15528-21DE-4FAA-801E-634DDDAF4B2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3902" y="500042"/>
            <a:ext cx="5259070" cy="565539"/>
          </a:xfrm>
          <a:prstGeom prst="rect">
            <a:avLst/>
          </a:prstGeom>
        </p:spPr>
        <p:txBody>
          <a:bodyPr vert="horz" wrap="square" lIns="0" tIns="11430" rIns="0" bIns="0" rtlCol="0">
            <a:spAutoFit/>
          </a:bodyPr>
          <a:lstStyle/>
          <a:p>
            <a:pPr algn="l"/>
            <a:r>
              <a:rPr lang="en-US" sz="3600" b="1" i="0" dirty="0">
                <a:solidFill>
                  <a:srgbClr val="C51D4A"/>
                </a:solidFill>
                <a:effectLst/>
                <a:latin typeface="Rubik"/>
              </a:rPr>
              <a:t>Raspberry Pi OS</a:t>
            </a:r>
          </a:p>
        </p:txBody>
      </p:sp>
      <p:sp>
        <p:nvSpPr>
          <p:cNvPr id="3" name="object 3"/>
          <p:cNvSpPr txBox="1"/>
          <p:nvPr/>
        </p:nvSpPr>
        <p:spPr>
          <a:xfrm>
            <a:off x="809588" y="3571876"/>
            <a:ext cx="10100310" cy="2201885"/>
          </a:xfrm>
          <a:prstGeom prst="rect">
            <a:avLst/>
          </a:prstGeom>
        </p:spPr>
        <p:txBody>
          <a:bodyPr vert="horz" wrap="square" lIns="0" tIns="46990" rIns="0" bIns="0" rtlCol="0">
            <a:spAutoFit/>
          </a:bodyPr>
          <a:lstStyle/>
          <a:p>
            <a:r>
              <a:rPr lang="en-US" sz="2000" b="1" i="0" dirty="0">
                <a:solidFill>
                  <a:srgbClr val="333333"/>
                </a:solidFill>
                <a:effectLst/>
                <a:latin typeface="Helvetica Neue"/>
              </a:rPr>
              <a:t>Step 1: Download the Required Software and Files</a:t>
            </a:r>
          </a:p>
          <a:p>
            <a:pPr lvl="1"/>
            <a:r>
              <a:rPr lang="en-US" sz="2000" b="1" i="0" dirty="0">
                <a:solidFill>
                  <a:srgbClr val="333333"/>
                </a:solidFill>
                <a:effectLst/>
                <a:latin typeface="Helvetica Neue"/>
              </a:rPr>
              <a:t>Raspbian OS( </a:t>
            </a:r>
            <a:r>
              <a:rPr lang="en-US" sz="2000" b="1" i="0" dirty="0" err="1">
                <a:solidFill>
                  <a:srgbClr val="333333"/>
                </a:solidFill>
                <a:effectLst/>
                <a:latin typeface="Helvetica Neue"/>
              </a:rPr>
              <a:t>Rasberry</a:t>
            </a:r>
            <a:r>
              <a:rPr lang="en-US" sz="2000" b="1" i="0" dirty="0">
                <a:solidFill>
                  <a:srgbClr val="333333"/>
                </a:solidFill>
                <a:effectLst/>
                <a:latin typeface="Helvetica Neue"/>
              </a:rPr>
              <a:t> Pi OS): This is the Main operating system of the Pi. </a:t>
            </a:r>
          </a:p>
          <a:p>
            <a:pPr lvl="1"/>
            <a:r>
              <a:rPr lang="en-US" sz="2000" b="1" i="0" dirty="0">
                <a:solidFill>
                  <a:srgbClr val="333333"/>
                </a:solidFill>
                <a:effectLst/>
                <a:latin typeface="Helvetica Neue"/>
                <a:hlinkClick r:id="rId2"/>
              </a:rPr>
              <a:t>https://www.raspberrypi.org/downloads/raspbian/</a:t>
            </a:r>
            <a:endParaRPr lang="en-US" sz="2000" b="1" i="0" dirty="0">
              <a:solidFill>
                <a:srgbClr val="333333"/>
              </a:solidFill>
              <a:effectLst/>
              <a:latin typeface="Helvetica Neue"/>
            </a:endParaRPr>
          </a:p>
          <a:p>
            <a:pPr lvl="1"/>
            <a:r>
              <a:rPr lang="en-US" sz="2000" b="1" dirty="0">
                <a:solidFill>
                  <a:srgbClr val="333333"/>
                </a:solidFill>
                <a:latin typeface="Helvetica Neue"/>
              </a:rPr>
              <a:t> or  </a:t>
            </a:r>
            <a:r>
              <a:rPr lang="en-US" sz="2000" b="1" dirty="0">
                <a:solidFill>
                  <a:srgbClr val="333333"/>
                </a:solidFill>
                <a:latin typeface="Helvetica Neue"/>
                <a:hlinkClick r:id="rId3"/>
              </a:rPr>
              <a:t>https://www.raspberrypi.com/software/</a:t>
            </a:r>
            <a:endParaRPr lang="en-US" sz="2000" b="1" dirty="0">
              <a:solidFill>
                <a:srgbClr val="333333"/>
              </a:solidFill>
              <a:latin typeface="Helvetica Neue"/>
            </a:endParaRPr>
          </a:p>
          <a:p>
            <a:pPr lvl="1"/>
            <a:r>
              <a:rPr lang="en-US" sz="2000" b="0" i="0" dirty="0">
                <a:solidFill>
                  <a:srgbClr val="292929"/>
                </a:solidFill>
                <a:effectLst/>
                <a:latin typeface="charter"/>
              </a:rPr>
              <a:t>The imager tool is available on Windows, macOS, and Ubuntu. Images shown will be from a Mac, but the tool will work the same across the supported platforms.</a:t>
            </a:r>
            <a:endParaRPr lang="en-US" sz="2000" b="1" i="0" dirty="0">
              <a:solidFill>
                <a:srgbClr val="333333"/>
              </a:solidFill>
              <a:effectLst/>
              <a:latin typeface="Helvetica Neue"/>
            </a:endParaRPr>
          </a:p>
          <a:p>
            <a:endParaRPr lang="en-US" sz="2000" b="1" i="0" dirty="0">
              <a:solidFill>
                <a:srgbClr val="333333"/>
              </a:solidFill>
              <a:effectLst/>
              <a:latin typeface="Helvetica Neue"/>
            </a:endParaRPr>
          </a:p>
        </p:txBody>
      </p:sp>
      <p:sp>
        <p:nvSpPr>
          <p:cNvPr id="4" name="object 4"/>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sp>
        <p:nvSpPr>
          <p:cNvPr id="8" name="TextBox 7">
            <a:extLst>
              <a:ext uri="{FF2B5EF4-FFF2-40B4-BE49-F238E27FC236}">
                <a16:creationId xmlns="" xmlns:a16="http://schemas.microsoft.com/office/drawing/2014/main" id="{8D720B30-80B1-443D-9CD6-4ACEED784059}"/>
              </a:ext>
            </a:extLst>
          </p:cNvPr>
          <p:cNvSpPr txBox="1"/>
          <p:nvPr/>
        </p:nvSpPr>
        <p:spPr>
          <a:xfrm>
            <a:off x="952464" y="2214554"/>
            <a:ext cx="9644130" cy="923330"/>
          </a:xfrm>
          <a:prstGeom prst="rect">
            <a:avLst/>
          </a:prstGeom>
          <a:noFill/>
        </p:spPr>
        <p:txBody>
          <a:bodyPr wrap="square">
            <a:spAutoFit/>
          </a:bodyPr>
          <a:lstStyle/>
          <a:p>
            <a:r>
              <a:rPr lang="en-US" b="0" i="0" dirty="0">
                <a:solidFill>
                  <a:srgbClr val="222222"/>
                </a:solidFill>
                <a:effectLst/>
                <a:latin typeface="Rubik"/>
              </a:rPr>
              <a:t>Raspberry Pi needs an OS to work. Raspberry Pi OS previously called Raspbian is the  official supported operating system</a:t>
            </a:r>
            <a:r>
              <a:rPr lang="en-US" b="0" i="0" dirty="0" smtClean="0">
                <a:solidFill>
                  <a:srgbClr val="222222"/>
                </a:solidFill>
                <a:effectLst/>
                <a:latin typeface="Rubik"/>
              </a:rPr>
              <a:t>.</a:t>
            </a:r>
          </a:p>
          <a:p>
            <a:endParaRPr lang="en-US" dirty="0"/>
          </a:p>
        </p:txBody>
      </p:sp>
      <p:sp>
        <p:nvSpPr>
          <p:cNvPr id="7" name="Slide Number Placeholder 6"/>
          <p:cNvSpPr>
            <a:spLocks noGrp="1"/>
          </p:cNvSpPr>
          <p:nvPr>
            <p:ph type="sldNum" sz="quarter" idx="7"/>
          </p:nvPr>
        </p:nvSpPr>
        <p:spPr/>
        <p:txBody>
          <a:bodyPr/>
          <a:lstStyle/>
          <a:p>
            <a:fld id="{B6F15528-21DE-4FAA-801E-634DDDAF4B2B}" type="slidenum">
              <a:rPr lang="en-US" smtClean="0"/>
              <a:pPr/>
              <a:t>27</a:t>
            </a:fld>
            <a:endParaRPr lang="en-US"/>
          </a:p>
        </p:txBody>
      </p:sp>
    </p:spTree>
    <p:extLst>
      <p:ext uri="{BB962C8B-B14F-4D97-AF65-F5344CB8AC3E}">
        <p14:creationId xmlns="" xmlns:p14="http://schemas.microsoft.com/office/powerpoint/2010/main" val="37855905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fld id="{B6F15528-21DE-4FAA-801E-634DDDAF4B2B}" type="slidenum">
              <a:rPr lang="en-US" smtClean="0"/>
              <a:pPr/>
              <a:t>28</a:t>
            </a:fld>
            <a:endParaRPr lang="en-US"/>
          </a:p>
        </p:txBody>
      </p:sp>
      <p:pic>
        <p:nvPicPr>
          <p:cNvPr id="5" name="Picture 2">
            <a:extLst>
              <a:ext uri="{FF2B5EF4-FFF2-40B4-BE49-F238E27FC236}">
                <a16:creationId xmlns="" xmlns:a16="http://schemas.microsoft.com/office/drawing/2014/main" id="{782DE57F-8851-4CE8-9256-DEF52C0134CA}"/>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66844" y="1928802"/>
            <a:ext cx="6057900" cy="323850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405" y="40949"/>
            <a:ext cx="5259070" cy="565539"/>
          </a:xfrm>
          <a:prstGeom prst="rect">
            <a:avLst/>
          </a:prstGeom>
        </p:spPr>
        <p:txBody>
          <a:bodyPr vert="horz" wrap="square" lIns="0" tIns="11430" rIns="0" bIns="0" rtlCol="0">
            <a:spAutoFit/>
          </a:bodyPr>
          <a:lstStyle/>
          <a:p>
            <a:pPr algn="l"/>
            <a:r>
              <a:rPr lang="en-US" sz="3600" b="1" i="0" dirty="0">
                <a:solidFill>
                  <a:srgbClr val="C51D4A"/>
                </a:solidFill>
                <a:effectLst/>
                <a:latin typeface="Rubik"/>
              </a:rPr>
              <a:t>Raspberry Pi OS</a:t>
            </a:r>
          </a:p>
        </p:txBody>
      </p:sp>
      <p:sp>
        <p:nvSpPr>
          <p:cNvPr id="3" name="object 3"/>
          <p:cNvSpPr txBox="1"/>
          <p:nvPr/>
        </p:nvSpPr>
        <p:spPr>
          <a:xfrm>
            <a:off x="738150" y="4286256"/>
            <a:ext cx="10100310" cy="1278555"/>
          </a:xfrm>
          <a:prstGeom prst="rect">
            <a:avLst/>
          </a:prstGeom>
        </p:spPr>
        <p:txBody>
          <a:bodyPr vert="horz" wrap="square" lIns="0" tIns="46990" rIns="0" bIns="0" rtlCol="0">
            <a:spAutoFit/>
          </a:bodyPr>
          <a:lstStyle/>
          <a:p>
            <a:pPr algn="l"/>
            <a:r>
              <a:rPr lang="en-US" sz="2000" b="1" i="0" dirty="0">
                <a:solidFill>
                  <a:srgbClr val="333333"/>
                </a:solidFill>
                <a:effectLst/>
                <a:latin typeface="Helvetica Neue"/>
              </a:rPr>
              <a:t>Step 2: </a:t>
            </a:r>
            <a:r>
              <a:rPr lang="en-US" sz="2000" b="1" i="1" dirty="0">
                <a:solidFill>
                  <a:srgbClr val="292929"/>
                </a:solidFill>
                <a:effectLst/>
                <a:latin typeface="charter"/>
              </a:rPr>
              <a:t>Download the Raspberry Pi Imager for your operating system and follow the installation instructions.</a:t>
            </a:r>
            <a:endParaRPr lang="en-US" sz="2000" b="0" i="1" dirty="0">
              <a:solidFill>
                <a:srgbClr val="292929"/>
              </a:solidFill>
              <a:effectLst/>
              <a:latin typeface="charter"/>
            </a:endParaRPr>
          </a:p>
          <a:p>
            <a:pPr algn="l"/>
            <a:r>
              <a:rPr lang="en-US" sz="2000" b="1" i="1" dirty="0">
                <a:solidFill>
                  <a:srgbClr val="292929"/>
                </a:solidFill>
                <a:effectLst/>
                <a:latin typeface="charter"/>
              </a:rPr>
              <a:t>Launch Raspberry Pi Imager</a:t>
            </a:r>
            <a:endParaRPr lang="en-US" sz="2000" b="0" i="1" dirty="0">
              <a:solidFill>
                <a:srgbClr val="292929"/>
              </a:solidFill>
              <a:effectLst/>
              <a:latin typeface="charter"/>
            </a:endParaRPr>
          </a:p>
          <a:p>
            <a:endParaRPr lang="en-US" sz="2000" b="1" i="0" dirty="0">
              <a:solidFill>
                <a:srgbClr val="333333"/>
              </a:solidFill>
              <a:effectLst/>
              <a:latin typeface="Helvetica Neue"/>
            </a:endParaRPr>
          </a:p>
        </p:txBody>
      </p:sp>
      <p:sp>
        <p:nvSpPr>
          <p:cNvPr id="4" name="object 4"/>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sp>
        <p:nvSpPr>
          <p:cNvPr id="8" name="TextBox 7">
            <a:extLst>
              <a:ext uri="{FF2B5EF4-FFF2-40B4-BE49-F238E27FC236}">
                <a16:creationId xmlns="" xmlns:a16="http://schemas.microsoft.com/office/drawing/2014/main" id="{8D720B30-80B1-443D-9CD6-4ACEED784059}"/>
              </a:ext>
            </a:extLst>
          </p:cNvPr>
          <p:cNvSpPr txBox="1"/>
          <p:nvPr/>
        </p:nvSpPr>
        <p:spPr>
          <a:xfrm>
            <a:off x="1023902" y="2285992"/>
            <a:ext cx="9286940" cy="1200329"/>
          </a:xfrm>
          <a:prstGeom prst="rect">
            <a:avLst/>
          </a:prstGeom>
          <a:noFill/>
        </p:spPr>
        <p:txBody>
          <a:bodyPr wrap="square">
            <a:spAutoFit/>
          </a:bodyPr>
          <a:lstStyle/>
          <a:p>
            <a:r>
              <a:rPr lang="en-US" b="0" i="0" dirty="0">
                <a:solidFill>
                  <a:srgbClr val="222222"/>
                </a:solidFill>
                <a:effectLst/>
                <a:latin typeface="Rubik"/>
              </a:rPr>
              <a:t>Raspberry Pi needs an OS to work. Raspberry Pi OS previously called Raspbian is the  official supported operating system</a:t>
            </a:r>
            <a:r>
              <a:rPr lang="en-US" b="0" i="0" dirty="0" smtClean="0">
                <a:solidFill>
                  <a:srgbClr val="222222"/>
                </a:solidFill>
                <a:effectLst/>
                <a:latin typeface="Rubik"/>
              </a:rPr>
              <a:t>.</a:t>
            </a:r>
          </a:p>
          <a:p>
            <a:endParaRPr lang="en-US" dirty="0" smtClean="0">
              <a:solidFill>
                <a:srgbClr val="222222"/>
              </a:solidFill>
              <a:latin typeface="Rubik"/>
            </a:endParaRPr>
          </a:p>
          <a:p>
            <a:endParaRPr lang="en-US" dirty="0"/>
          </a:p>
        </p:txBody>
      </p:sp>
      <p:sp>
        <p:nvSpPr>
          <p:cNvPr id="7" name="Slide Number Placeholder 6"/>
          <p:cNvSpPr>
            <a:spLocks noGrp="1"/>
          </p:cNvSpPr>
          <p:nvPr>
            <p:ph type="sldNum" sz="quarter" idx="7"/>
          </p:nvPr>
        </p:nvSpPr>
        <p:spPr/>
        <p:txBody>
          <a:bodyPr/>
          <a:lstStyle/>
          <a:p>
            <a:fld id="{B6F15528-21DE-4FAA-801E-634DDDAF4B2B}" type="slidenum">
              <a:rPr lang="en-US" smtClean="0"/>
              <a:pPr/>
              <a:t>29</a:t>
            </a:fld>
            <a:endParaRPr lang="en-US"/>
          </a:p>
        </p:txBody>
      </p:sp>
    </p:spTree>
    <p:extLst>
      <p:ext uri="{BB962C8B-B14F-4D97-AF65-F5344CB8AC3E}">
        <p14:creationId xmlns="" xmlns:p14="http://schemas.microsoft.com/office/powerpoint/2010/main" val="2050579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97179"/>
            <a:ext cx="8465209" cy="694690"/>
          </a:xfrm>
          <a:prstGeom prst="rect">
            <a:avLst/>
          </a:prstGeom>
        </p:spPr>
        <p:txBody>
          <a:bodyPr vert="horz" wrap="square" lIns="0" tIns="11430" rIns="0" bIns="0" rtlCol="0">
            <a:spAutoFit/>
          </a:bodyPr>
          <a:lstStyle/>
          <a:p>
            <a:pPr marL="12700">
              <a:lnSpc>
                <a:spcPct val="100000"/>
              </a:lnSpc>
              <a:spcBef>
                <a:spcPts val="90"/>
              </a:spcBef>
            </a:pPr>
            <a:r>
              <a:rPr spc="-5" dirty="0">
                <a:solidFill>
                  <a:srgbClr val="0000FF"/>
                </a:solidFill>
              </a:rPr>
              <a:t>IoT Device</a:t>
            </a:r>
            <a:r>
              <a:rPr spc="-45" dirty="0">
                <a:solidFill>
                  <a:srgbClr val="0000FF"/>
                </a:solidFill>
              </a:rPr>
              <a:t> </a:t>
            </a:r>
            <a:r>
              <a:rPr spc="-5" dirty="0">
                <a:solidFill>
                  <a:srgbClr val="0000FF"/>
                </a:solidFill>
              </a:rPr>
              <a:t>Examples</a:t>
            </a:r>
          </a:p>
        </p:txBody>
      </p:sp>
      <p:sp>
        <p:nvSpPr>
          <p:cNvPr id="4" name="object 4"/>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pic>
        <p:nvPicPr>
          <p:cNvPr id="7" name="Picture 2" descr="An illustration Smart Home with IoT Devices">
            <a:extLst>
              <a:ext uri="{FF2B5EF4-FFF2-40B4-BE49-F238E27FC236}">
                <a16:creationId xmlns="" xmlns:a16="http://schemas.microsoft.com/office/drawing/2014/main" id="{49746E6A-CAF3-4ECE-AEB4-FA8EFFC89197}"/>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595538" y="1857364"/>
            <a:ext cx="5567043" cy="3962424"/>
          </a:xfrm>
          <a:prstGeom prst="rect">
            <a:avLst/>
          </a:prstGeom>
          <a:noFill/>
          <a:extLst>
            <a:ext uri="{909E8E84-426E-40DD-AFC4-6F175D3DCCD1}">
              <a14:hiddenFill xmlns="" xmlns:a14="http://schemas.microsoft.com/office/drawing/2010/main">
                <a:solidFill>
                  <a:srgbClr val="FFFFFF"/>
                </a:solidFill>
              </a14:hiddenFill>
            </a:ext>
          </a:extLst>
        </p:spPr>
      </p:pic>
      <p:sp>
        <p:nvSpPr>
          <p:cNvPr id="8" name="Slide Number Placeholder 7"/>
          <p:cNvSpPr>
            <a:spLocks noGrp="1"/>
          </p:cNvSpPr>
          <p:nvPr>
            <p:ph type="sldNum" sz="quarter" idx="7"/>
          </p:nvPr>
        </p:nvSpPr>
        <p:spPr/>
        <p:txBody>
          <a:bodyPr/>
          <a:lstStyle/>
          <a:p>
            <a:fld id="{B6F15528-21DE-4FAA-801E-634DDDAF4B2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fld id="{B6F15528-21DE-4FAA-801E-634DDDAF4B2B}" type="slidenum">
              <a:rPr lang="en-US" smtClean="0"/>
              <a:pPr/>
              <a:t>30</a:t>
            </a:fld>
            <a:endParaRPr lang="en-US"/>
          </a:p>
        </p:txBody>
      </p:sp>
      <p:pic>
        <p:nvPicPr>
          <p:cNvPr id="5" name="Picture 4">
            <a:extLst>
              <a:ext uri="{FF2B5EF4-FFF2-40B4-BE49-F238E27FC236}">
                <a16:creationId xmlns="" xmlns:a16="http://schemas.microsoft.com/office/drawing/2014/main" id="{0FE71986-7387-4E8B-A1FD-BC4987F134B0}"/>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309786" y="1928802"/>
            <a:ext cx="6448425" cy="418147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405" y="40949"/>
            <a:ext cx="5259070" cy="565539"/>
          </a:xfrm>
          <a:prstGeom prst="rect">
            <a:avLst/>
          </a:prstGeom>
        </p:spPr>
        <p:txBody>
          <a:bodyPr vert="horz" wrap="square" lIns="0" tIns="11430" rIns="0" bIns="0" rtlCol="0">
            <a:spAutoFit/>
          </a:bodyPr>
          <a:lstStyle/>
          <a:p>
            <a:pPr algn="l"/>
            <a:r>
              <a:rPr lang="en-US" sz="3600" b="1" i="0" dirty="0">
                <a:solidFill>
                  <a:srgbClr val="C51D4A"/>
                </a:solidFill>
                <a:effectLst/>
                <a:latin typeface="Rubik"/>
              </a:rPr>
              <a:t>Raspberry Pi OS</a:t>
            </a:r>
          </a:p>
        </p:txBody>
      </p:sp>
      <p:sp>
        <p:nvSpPr>
          <p:cNvPr id="3" name="object 3"/>
          <p:cNvSpPr txBox="1"/>
          <p:nvPr/>
        </p:nvSpPr>
        <p:spPr>
          <a:xfrm>
            <a:off x="881026" y="4143380"/>
            <a:ext cx="10100310" cy="970779"/>
          </a:xfrm>
          <a:prstGeom prst="rect">
            <a:avLst/>
          </a:prstGeom>
        </p:spPr>
        <p:txBody>
          <a:bodyPr vert="horz" wrap="square" lIns="0" tIns="46990" rIns="0" bIns="0" rtlCol="0">
            <a:spAutoFit/>
          </a:bodyPr>
          <a:lstStyle/>
          <a:p>
            <a:pPr algn="l"/>
            <a:r>
              <a:rPr lang="en-US" sz="2000" b="1" i="0" dirty="0">
                <a:solidFill>
                  <a:srgbClr val="333333"/>
                </a:solidFill>
                <a:effectLst/>
                <a:latin typeface="Helvetica Neue"/>
              </a:rPr>
              <a:t>Step 3: </a:t>
            </a:r>
            <a:r>
              <a:rPr lang="en-US" sz="2000" b="0" i="0" dirty="0">
                <a:solidFill>
                  <a:srgbClr val="292929"/>
                </a:solidFill>
                <a:effectLst/>
                <a:latin typeface="sohne"/>
              </a:rPr>
              <a:t>Choose SD Card</a:t>
            </a:r>
          </a:p>
          <a:p>
            <a:pPr algn="l"/>
            <a:r>
              <a:rPr lang="en-US" sz="2000" b="0" i="0" dirty="0">
                <a:solidFill>
                  <a:srgbClr val="292929"/>
                </a:solidFill>
                <a:effectLst/>
                <a:latin typeface="charter"/>
              </a:rPr>
              <a:t>You’ll now need your SD card connected to your computer to copy over the OS you chose</a:t>
            </a:r>
          </a:p>
          <a:p>
            <a:pPr algn="l"/>
            <a:r>
              <a:rPr lang="en-US" sz="2000" b="1" i="1" dirty="0">
                <a:solidFill>
                  <a:srgbClr val="292929"/>
                </a:solidFill>
                <a:effectLst/>
                <a:latin typeface="charter"/>
              </a:rPr>
              <a:t>Select CHOOSE SD CARD and select the SD card you have connected to your computer.</a:t>
            </a:r>
            <a:endParaRPr lang="en-US" sz="2000" b="1" i="0" dirty="0">
              <a:solidFill>
                <a:srgbClr val="333333"/>
              </a:solidFill>
              <a:effectLst/>
              <a:latin typeface="Helvetica Neue"/>
            </a:endParaRPr>
          </a:p>
        </p:txBody>
      </p:sp>
      <p:sp>
        <p:nvSpPr>
          <p:cNvPr id="4" name="object 4"/>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sp>
        <p:nvSpPr>
          <p:cNvPr id="8" name="TextBox 7">
            <a:extLst>
              <a:ext uri="{FF2B5EF4-FFF2-40B4-BE49-F238E27FC236}">
                <a16:creationId xmlns="" xmlns:a16="http://schemas.microsoft.com/office/drawing/2014/main" id="{8D720B30-80B1-443D-9CD6-4ACEED784059}"/>
              </a:ext>
            </a:extLst>
          </p:cNvPr>
          <p:cNvSpPr txBox="1"/>
          <p:nvPr/>
        </p:nvSpPr>
        <p:spPr>
          <a:xfrm>
            <a:off x="1166778" y="2285992"/>
            <a:ext cx="8782409" cy="646331"/>
          </a:xfrm>
          <a:prstGeom prst="rect">
            <a:avLst/>
          </a:prstGeom>
          <a:noFill/>
        </p:spPr>
        <p:txBody>
          <a:bodyPr wrap="square">
            <a:spAutoFit/>
          </a:bodyPr>
          <a:lstStyle/>
          <a:p>
            <a:r>
              <a:rPr lang="en-US" b="1" i="0" dirty="0">
                <a:solidFill>
                  <a:srgbClr val="222222"/>
                </a:solidFill>
                <a:effectLst/>
                <a:latin typeface="Rubik"/>
              </a:rPr>
              <a:t>Raspberry Pi needs an OS to work. Raspberry Pi OS previously called Raspbian is the  official supported operating system</a:t>
            </a:r>
            <a:r>
              <a:rPr lang="en-US" b="0" i="0" dirty="0">
                <a:solidFill>
                  <a:srgbClr val="222222"/>
                </a:solidFill>
                <a:effectLst/>
                <a:latin typeface="Rubik"/>
              </a:rPr>
              <a:t>.</a:t>
            </a:r>
            <a:endParaRPr lang="en-US" dirty="0"/>
          </a:p>
        </p:txBody>
      </p:sp>
      <p:sp>
        <p:nvSpPr>
          <p:cNvPr id="9" name="TextBox 8">
            <a:extLst>
              <a:ext uri="{FF2B5EF4-FFF2-40B4-BE49-F238E27FC236}">
                <a16:creationId xmlns="" xmlns:a16="http://schemas.microsoft.com/office/drawing/2014/main" id="{3C79C777-8F62-44D4-A848-004B4B29C9D3}"/>
              </a:ext>
            </a:extLst>
          </p:cNvPr>
          <p:cNvSpPr txBox="1"/>
          <p:nvPr/>
        </p:nvSpPr>
        <p:spPr>
          <a:xfrm>
            <a:off x="1670800" y="6073976"/>
            <a:ext cx="6147580" cy="369332"/>
          </a:xfrm>
          <a:prstGeom prst="rect">
            <a:avLst/>
          </a:prstGeom>
          <a:noFill/>
        </p:spPr>
        <p:txBody>
          <a:bodyPr wrap="square">
            <a:spAutoFit/>
          </a:bodyPr>
          <a:lstStyle/>
          <a:p>
            <a:r>
              <a:rPr lang="en-US" b="0" i="0" dirty="0">
                <a:solidFill>
                  <a:srgbClr val="292929"/>
                </a:solidFill>
                <a:effectLst/>
                <a:latin typeface="charter"/>
              </a:rPr>
              <a:t>You’re now ready to begin writing the OS to your SD card</a:t>
            </a:r>
            <a:endParaRPr lang="en-US" dirty="0"/>
          </a:p>
        </p:txBody>
      </p:sp>
      <p:sp>
        <p:nvSpPr>
          <p:cNvPr id="10" name="Slide Number Placeholder 9"/>
          <p:cNvSpPr>
            <a:spLocks noGrp="1"/>
          </p:cNvSpPr>
          <p:nvPr>
            <p:ph type="sldNum" sz="quarter" idx="7"/>
          </p:nvPr>
        </p:nvSpPr>
        <p:spPr/>
        <p:txBody>
          <a:bodyPr/>
          <a:lstStyle/>
          <a:p>
            <a:fld id="{B6F15528-21DE-4FAA-801E-634DDDAF4B2B}" type="slidenum">
              <a:rPr lang="en-US" smtClean="0"/>
              <a:pPr/>
              <a:t>31</a:t>
            </a:fld>
            <a:endParaRPr lang="en-US"/>
          </a:p>
        </p:txBody>
      </p:sp>
    </p:spTree>
    <p:extLst>
      <p:ext uri="{BB962C8B-B14F-4D97-AF65-F5344CB8AC3E}">
        <p14:creationId xmlns="" xmlns:p14="http://schemas.microsoft.com/office/powerpoint/2010/main" val="32607527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7"/>
          </p:nvPr>
        </p:nvSpPr>
        <p:spPr/>
        <p:txBody>
          <a:bodyPr/>
          <a:lstStyle/>
          <a:p>
            <a:fld id="{B6F15528-21DE-4FAA-801E-634DDDAF4B2B}" type="slidenum">
              <a:rPr lang="en-US" smtClean="0"/>
              <a:pPr/>
              <a:t>32</a:t>
            </a:fld>
            <a:endParaRPr lang="en-US"/>
          </a:p>
        </p:txBody>
      </p:sp>
      <p:pic>
        <p:nvPicPr>
          <p:cNvPr id="5" name="Picture 2">
            <a:extLst>
              <a:ext uri="{FF2B5EF4-FFF2-40B4-BE49-F238E27FC236}">
                <a16:creationId xmlns="" xmlns:a16="http://schemas.microsoft.com/office/drawing/2014/main" id="{C0AFBFEB-78A9-40EA-B4CC-19AD79FB414D}"/>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867025" y="1951849"/>
            <a:ext cx="6457950" cy="4210050"/>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405" y="40949"/>
            <a:ext cx="5259070" cy="565539"/>
          </a:xfrm>
          <a:prstGeom prst="rect">
            <a:avLst/>
          </a:prstGeom>
        </p:spPr>
        <p:txBody>
          <a:bodyPr vert="horz" wrap="square" lIns="0" tIns="11430" rIns="0" bIns="0" rtlCol="0">
            <a:spAutoFit/>
          </a:bodyPr>
          <a:lstStyle/>
          <a:p>
            <a:pPr algn="l"/>
            <a:r>
              <a:rPr lang="en-US" sz="3600" b="1" i="0" dirty="0">
                <a:solidFill>
                  <a:srgbClr val="C51D4A"/>
                </a:solidFill>
                <a:effectLst/>
                <a:latin typeface="Rubik"/>
              </a:rPr>
              <a:t>Raspberry Pi OS</a:t>
            </a:r>
          </a:p>
        </p:txBody>
      </p:sp>
      <p:sp>
        <p:nvSpPr>
          <p:cNvPr id="3" name="object 3"/>
          <p:cNvSpPr txBox="1"/>
          <p:nvPr/>
        </p:nvSpPr>
        <p:spPr>
          <a:xfrm>
            <a:off x="738150" y="2714620"/>
            <a:ext cx="10100310" cy="1278555"/>
          </a:xfrm>
          <a:prstGeom prst="rect">
            <a:avLst/>
          </a:prstGeom>
        </p:spPr>
        <p:txBody>
          <a:bodyPr vert="horz" wrap="square" lIns="0" tIns="46990" rIns="0" bIns="0" rtlCol="0">
            <a:spAutoFit/>
          </a:bodyPr>
          <a:lstStyle/>
          <a:p>
            <a:pPr algn="l"/>
            <a:r>
              <a:rPr lang="en-US" sz="2000" b="1" i="0" dirty="0">
                <a:solidFill>
                  <a:srgbClr val="333333"/>
                </a:solidFill>
                <a:effectLst/>
                <a:latin typeface="Helvetica Neue"/>
              </a:rPr>
              <a:t>Step 3: </a:t>
            </a:r>
            <a:r>
              <a:rPr lang="en-US" sz="2000" b="1" i="0" dirty="0">
                <a:solidFill>
                  <a:srgbClr val="292929"/>
                </a:solidFill>
                <a:effectLst/>
                <a:latin typeface="charter"/>
              </a:rPr>
              <a:t>Write to SD Card</a:t>
            </a:r>
          </a:p>
          <a:p>
            <a:pPr algn="l"/>
            <a:r>
              <a:rPr lang="en-US" sz="2000" b="0" i="0" dirty="0">
                <a:solidFill>
                  <a:srgbClr val="292929"/>
                </a:solidFill>
                <a:effectLst/>
                <a:latin typeface="charter"/>
              </a:rPr>
              <a:t>This step will write the selected OS to the SD card and run a verification that the copy was successful</a:t>
            </a:r>
          </a:p>
          <a:p>
            <a:pPr algn="l"/>
            <a:r>
              <a:rPr lang="en-US" sz="2000" b="1" i="1" dirty="0">
                <a:solidFill>
                  <a:srgbClr val="292929"/>
                </a:solidFill>
                <a:effectLst/>
                <a:latin typeface="charter"/>
              </a:rPr>
              <a:t>Select WRITE</a:t>
            </a:r>
            <a:endParaRPr lang="en-US" sz="2000" b="1" i="0" dirty="0">
              <a:solidFill>
                <a:srgbClr val="333333"/>
              </a:solidFill>
              <a:effectLst/>
              <a:latin typeface="Helvetica Neue"/>
            </a:endParaRPr>
          </a:p>
        </p:txBody>
      </p:sp>
      <p:sp>
        <p:nvSpPr>
          <p:cNvPr id="4" name="object 4"/>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sp>
        <p:nvSpPr>
          <p:cNvPr id="8" name="TextBox 7">
            <a:extLst>
              <a:ext uri="{FF2B5EF4-FFF2-40B4-BE49-F238E27FC236}">
                <a16:creationId xmlns="" xmlns:a16="http://schemas.microsoft.com/office/drawing/2014/main" id="{8D720B30-80B1-443D-9CD6-4ACEED784059}"/>
              </a:ext>
            </a:extLst>
          </p:cNvPr>
          <p:cNvSpPr txBox="1"/>
          <p:nvPr/>
        </p:nvSpPr>
        <p:spPr>
          <a:xfrm>
            <a:off x="738150" y="1571612"/>
            <a:ext cx="10429948" cy="646331"/>
          </a:xfrm>
          <a:prstGeom prst="rect">
            <a:avLst/>
          </a:prstGeom>
          <a:noFill/>
        </p:spPr>
        <p:txBody>
          <a:bodyPr wrap="square">
            <a:spAutoFit/>
          </a:bodyPr>
          <a:lstStyle/>
          <a:p>
            <a:r>
              <a:rPr lang="en-US" b="1" i="0" dirty="0">
                <a:solidFill>
                  <a:srgbClr val="222222"/>
                </a:solidFill>
                <a:effectLst/>
                <a:latin typeface="Rubik"/>
              </a:rPr>
              <a:t>Raspberry Pi needs an OS to work. Raspberry Pi OS previously called Raspbian is the  official supported operating system.</a:t>
            </a:r>
            <a:endParaRPr lang="en-US" b="1" dirty="0"/>
          </a:p>
        </p:txBody>
      </p:sp>
      <p:sp>
        <p:nvSpPr>
          <p:cNvPr id="11" name="TextBox 10">
            <a:extLst>
              <a:ext uri="{FF2B5EF4-FFF2-40B4-BE49-F238E27FC236}">
                <a16:creationId xmlns="" xmlns:a16="http://schemas.microsoft.com/office/drawing/2014/main" id="{7416BDE6-D929-41E8-B804-C0818DC2C67F}"/>
              </a:ext>
            </a:extLst>
          </p:cNvPr>
          <p:cNvSpPr txBox="1"/>
          <p:nvPr/>
        </p:nvSpPr>
        <p:spPr>
          <a:xfrm>
            <a:off x="1095340" y="5286388"/>
            <a:ext cx="10072758" cy="646331"/>
          </a:xfrm>
          <a:prstGeom prst="rect">
            <a:avLst/>
          </a:prstGeom>
          <a:noFill/>
        </p:spPr>
        <p:txBody>
          <a:bodyPr wrap="square">
            <a:spAutoFit/>
          </a:bodyPr>
          <a:lstStyle/>
          <a:p>
            <a:r>
              <a:rPr lang="en-US" b="1" i="0" dirty="0">
                <a:solidFill>
                  <a:srgbClr val="292929"/>
                </a:solidFill>
                <a:effectLst/>
                <a:latin typeface="charter"/>
              </a:rPr>
              <a:t>The OS has now been copied to your SD card. You are now ready to move on to booting your Raspberry Pi.</a:t>
            </a:r>
            <a:endParaRPr lang="en-US" b="1" dirty="0"/>
          </a:p>
        </p:txBody>
      </p:sp>
      <p:sp>
        <p:nvSpPr>
          <p:cNvPr id="9" name="Slide Number Placeholder 8"/>
          <p:cNvSpPr>
            <a:spLocks noGrp="1"/>
          </p:cNvSpPr>
          <p:nvPr>
            <p:ph type="sldNum" sz="quarter" idx="7"/>
          </p:nvPr>
        </p:nvSpPr>
        <p:spPr/>
        <p:txBody>
          <a:bodyPr/>
          <a:lstStyle/>
          <a:p>
            <a:fld id="{B6F15528-21DE-4FAA-801E-634DDDAF4B2B}" type="slidenum">
              <a:rPr lang="en-US" smtClean="0"/>
              <a:pPr/>
              <a:t>33</a:t>
            </a:fld>
            <a:endParaRPr lang="en-US"/>
          </a:p>
        </p:txBody>
      </p:sp>
    </p:spTree>
    <p:extLst>
      <p:ext uri="{BB962C8B-B14F-4D97-AF65-F5344CB8AC3E}">
        <p14:creationId xmlns="" xmlns:p14="http://schemas.microsoft.com/office/powerpoint/2010/main" val="27053522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fld id="{B6F15528-21DE-4FAA-801E-634DDDAF4B2B}" type="slidenum">
              <a:rPr lang="en-US" smtClean="0"/>
              <a:pPr/>
              <a:t>34</a:t>
            </a:fld>
            <a:endParaRPr lang="en-US"/>
          </a:p>
        </p:txBody>
      </p:sp>
      <p:pic>
        <p:nvPicPr>
          <p:cNvPr id="5" name="Picture 2">
            <a:extLst>
              <a:ext uri="{FF2B5EF4-FFF2-40B4-BE49-F238E27FC236}">
                <a16:creationId xmlns="" xmlns:a16="http://schemas.microsoft.com/office/drawing/2014/main" id="{5D612FB2-ED84-4EF5-A080-C26330F16DDB}"/>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881158" y="2071678"/>
            <a:ext cx="6429375" cy="4200525"/>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1026" y="571480"/>
            <a:ext cx="7286676" cy="565539"/>
          </a:xfrm>
          <a:prstGeom prst="rect">
            <a:avLst/>
          </a:prstGeom>
        </p:spPr>
        <p:txBody>
          <a:bodyPr vert="horz" wrap="square" lIns="0" tIns="11430" rIns="0" bIns="0" rtlCol="0">
            <a:spAutoFit/>
          </a:bodyPr>
          <a:lstStyle/>
          <a:p>
            <a:pPr algn="l"/>
            <a:r>
              <a:rPr lang="en-US" sz="3600" b="1" i="0" dirty="0">
                <a:solidFill>
                  <a:srgbClr val="C51D4A"/>
                </a:solidFill>
                <a:effectLst/>
                <a:latin typeface="Rubik"/>
              </a:rPr>
              <a:t>Raspberry Pi OS</a:t>
            </a:r>
          </a:p>
        </p:txBody>
      </p:sp>
      <p:sp>
        <p:nvSpPr>
          <p:cNvPr id="3" name="object 3"/>
          <p:cNvSpPr txBox="1"/>
          <p:nvPr/>
        </p:nvSpPr>
        <p:spPr>
          <a:xfrm>
            <a:off x="523836" y="2357430"/>
            <a:ext cx="10429948" cy="1278555"/>
          </a:xfrm>
          <a:prstGeom prst="rect">
            <a:avLst/>
          </a:prstGeom>
        </p:spPr>
        <p:txBody>
          <a:bodyPr vert="horz" wrap="square" lIns="0" tIns="46990" rIns="0" bIns="0" rtlCol="0">
            <a:spAutoFit/>
          </a:bodyPr>
          <a:lstStyle/>
          <a:p>
            <a:pPr algn="l"/>
            <a:r>
              <a:rPr lang="en-US" sz="2000" b="0" i="0" dirty="0">
                <a:solidFill>
                  <a:srgbClr val="292929"/>
                </a:solidFill>
                <a:effectLst/>
                <a:latin typeface="sohne"/>
              </a:rPr>
              <a:t>Step 5: </a:t>
            </a:r>
            <a:endParaRPr lang="en-US" sz="2000" b="0" i="0" dirty="0" smtClean="0">
              <a:solidFill>
                <a:srgbClr val="292929"/>
              </a:solidFill>
              <a:effectLst/>
              <a:latin typeface="sohne"/>
            </a:endParaRPr>
          </a:p>
          <a:p>
            <a:pPr algn="l"/>
            <a:endParaRPr lang="en-US" sz="2000" b="0" i="0" dirty="0" smtClean="0">
              <a:solidFill>
                <a:srgbClr val="292929"/>
              </a:solidFill>
              <a:effectLst/>
              <a:latin typeface="sohne"/>
            </a:endParaRPr>
          </a:p>
          <a:p>
            <a:pPr algn="l"/>
            <a:r>
              <a:rPr lang="en-US" sz="2000" b="1" i="0" dirty="0" smtClean="0">
                <a:solidFill>
                  <a:srgbClr val="292929"/>
                </a:solidFill>
                <a:effectLst/>
                <a:latin typeface="sohne"/>
              </a:rPr>
              <a:t>Booting </a:t>
            </a:r>
            <a:r>
              <a:rPr lang="en-US" sz="2000" b="1" i="0" dirty="0">
                <a:solidFill>
                  <a:srgbClr val="292929"/>
                </a:solidFill>
                <a:effectLst/>
                <a:latin typeface="sohne"/>
              </a:rPr>
              <a:t>Your Raspberry </a:t>
            </a:r>
            <a:r>
              <a:rPr lang="en-US" sz="2000" b="1" i="0" dirty="0" smtClean="0">
                <a:solidFill>
                  <a:srgbClr val="292929"/>
                </a:solidFill>
                <a:effectLst/>
                <a:latin typeface="sohne"/>
              </a:rPr>
              <a:t>Pi </a:t>
            </a:r>
            <a:r>
              <a:rPr lang="en-US" sz="2000" b="1" i="0" dirty="0" smtClean="0">
                <a:solidFill>
                  <a:srgbClr val="292929"/>
                </a:solidFill>
                <a:effectLst/>
                <a:latin typeface="charter"/>
              </a:rPr>
              <a:t>Insert </a:t>
            </a:r>
            <a:r>
              <a:rPr lang="en-US" sz="2000" b="1" i="0" dirty="0">
                <a:solidFill>
                  <a:srgbClr val="292929"/>
                </a:solidFill>
                <a:effectLst/>
                <a:latin typeface="charter"/>
              </a:rPr>
              <a:t>your </a:t>
            </a:r>
            <a:r>
              <a:rPr lang="en-US" sz="2000" b="1" i="0" dirty="0" err="1">
                <a:solidFill>
                  <a:srgbClr val="292929"/>
                </a:solidFill>
                <a:effectLst/>
                <a:latin typeface="charter"/>
              </a:rPr>
              <a:t>microSDHC</a:t>
            </a:r>
            <a:r>
              <a:rPr lang="en-US" sz="2000" b="1" i="0" dirty="0">
                <a:solidFill>
                  <a:srgbClr val="292929"/>
                </a:solidFill>
                <a:effectLst/>
                <a:latin typeface="charter"/>
              </a:rPr>
              <a:t> card into your Raspberry Pi. Then, hook up your Raspberry Pi to power, keyboard, mouse, and monitor.</a:t>
            </a:r>
            <a:endParaRPr lang="en-US" sz="2000" b="1" i="0" dirty="0">
              <a:solidFill>
                <a:srgbClr val="333333"/>
              </a:solidFill>
              <a:effectLst/>
              <a:latin typeface="Helvetica Neue"/>
            </a:endParaRPr>
          </a:p>
        </p:txBody>
      </p:sp>
      <p:sp>
        <p:nvSpPr>
          <p:cNvPr id="4" name="object 4"/>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sp>
        <p:nvSpPr>
          <p:cNvPr id="9" name="TextBox 8">
            <a:extLst>
              <a:ext uri="{FF2B5EF4-FFF2-40B4-BE49-F238E27FC236}">
                <a16:creationId xmlns="" xmlns:a16="http://schemas.microsoft.com/office/drawing/2014/main" id="{EA324ACD-8DF8-4485-AEED-711769243FB2}"/>
              </a:ext>
            </a:extLst>
          </p:cNvPr>
          <p:cNvSpPr txBox="1"/>
          <p:nvPr/>
        </p:nvSpPr>
        <p:spPr>
          <a:xfrm>
            <a:off x="666712" y="4429132"/>
            <a:ext cx="10672328" cy="646331"/>
          </a:xfrm>
          <a:prstGeom prst="rect">
            <a:avLst/>
          </a:prstGeom>
          <a:noFill/>
        </p:spPr>
        <p:txBody>
          <a:bodyPr wrap="square">
            <a:spAutoFit/>
          </a:bodyPr>
          <a:lstStyle/>
          <a:p>
            <a:r>
              <a:rPr lang="en-US" b="1" i="0" dirty="0">
                <a:solidFill>
                  <a:srgbClr val="292929"/>
                </a:solidFill>
                <a:effectLst/>
                <a:latin typeface="charter"/>
              </a:rPr>
              <a:t>You should be brought directly into the Raspberry Pi OS with a Welcome to Raspberry Pi dialog on the display.</a:t>
            </a:r>
            <a:endParaRPr lang="en-US" b="1" dirty="0"/>
          </a:p>
        </p:txBody>
      </p:sp>
      <p:sp>
        <p:nvSpPr>
          <p:cNvPr id="10" name="Slide Number Placeholder 9"/>
          <p:cNvSpPr>
            <a:spLocks noGrp="1"/>
          </p:cNvSpPr>
          <p:nvPr>
            <p:ph type="sldNum" sz="quarter" idx="7"/>
          </p:nvPr>
        </p:nvSpPr>
        <p:spPr/>
        <p:txBody>
          <a:bodyPr/>
          <a:lstStyle/>
          <a:p>
            <a:fld id="{B6F15528-21DE-4FAA-801E-634DDDAF4B2B}" type="slidenum">
              <a:rPr lang="en-US" smtClean="0"/>
              <a:pPr/>
              <a:t>35</a:t>
            </a:fld>
            <a:endParaRPr lang="en-US"/>
          </a:p>
        </p:txBody>
      </p:sp>
    </p:spTree>
    <p:extLst>
      <p:ext uri="{BB962C8B-B14F-4D97-AF65-F5344CB8AC3E}">
        <p14:creationId xmlns="" xmlns:p14="http://schemas.microsoft.com/office/powerpoint/2010/main" val="26735512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7"/>
          </p:nvPr>
        </p:nvSpPr>
        <p:spPr/>
        <p:txBody>
          <a:bodyPr/>
          <a:lstStyle/>
          <a:p>
            <a:fld id="{B6F15528-21DE-4FAA-801E-634DDDAF4B2B}" type="slidenum">
              <a:rPr lang="en-US" smtClean="0"/>
              <a:pPr/>
              <a:t>36</a:t>
            </a:fld>
            <a:endParaRPr lang="en-US"/>
          </a:p>
        </p:txBody>
      </p:sp>
      <p:pic>
        <p:nvPicPr>
          <p:cNvPr id="5" name="Picture 2">
            <a:extLst>
              <a:ext uri="{FF2B5EF4-FFF2-40B4-BE49-F238E27FC236}">
                <a16:creationId xmlns="" xmlns:a16="http://schemas.microsoft.com/office/drawing/2014/main" id="{FDBA62B5-A315-4AA6-A4E4-C1C30073ECD0}"/>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524100" y="2000240"/>
            <a:ext cx="6669145" cy="3749821"/>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1026" y="-142900"/>
            <a:ext cx="9211310" cy="1193917"/>
          </a:xfrm>
          <a:prstGeom prst="rect">
            <a:avLst/>
          </a:prstGeom>
        </p:spPr>
        <p:txBody>
          <a:bodyPr vert="horz" wrap="square" lIns="0" tIns="13970" rIns="0" bIns="0" rtlCol="0">
            <a:spAutoFit/>
          </a:bodyPr>
          <a:lstStyle/>
          <a:p>
            <a:pPr marL="12700">
              <a:lnSpc>
                <a:spcPts val="4560"/>
              </a:lnSpc>
              <a:spcBef>
                <a:spcPts val="110"/>
              </a:spcBef>
            </a:pPr>
            <a:r>
              <a:rPr lang="en-US" sz="4000" spc="-5" dirty="0" smtClean="0"/>
              <a:t/>
            </a:r>
            <a:br>
              <a:rPr lang="en-US" sz="4000" spc="-5" dirty="0" smtClean="0"/>
            </a:br>
            <a:r>
              <a:rPr lang="en-US" sz="4000" spc="-5" dirty="0" smtClean="0">
                <a:solidFill>
                  <a:srgbClr val="0000FF"/>
                </a:solidFill>
              </a:rPr>
              <a:t>Programming </a:t>
            </a:r>
            <a:r>
              <a:rPr lang="en-US" sz="4000" spc="-5" dirty="0">
                <a:solidFill>
                  <a:srgbClr val="0000FF"/>
                </a:solidFill>
              </a:rPr>
              <a:t>Raspberry Pi with Python</a:t>
            </a:r>
            <a:endParaRPr sz="4000" dirty="0">
              <a:solidFill>
                <a:srgbClr val="0000FF"/>
              </a:solidFill>
            </a:endParaRPr>
          </a:p>
        </p:txBody>
      </p:sp>
      <p:sp>
        <p:nvSpPr>
          <p:cNvPr id="6" name="object 6"/>
          <p:cNvSpPr txBox="1"/>
          <p:nvPr/>
        </p:nvSpPr>
        <p:spPr>
          <a:xfrm>
            <a:off x="238084" y="2071678"/>
            <a:ext cx="10648984" cy="1396536"/>
          </a:xfrm>
          <a:prstGeom prst="rect">
            <a:avLst/>
          </a:prstGeom>
        </p:spPr>
        <p:txBody>
          <a:bodyPr vert="horz" wrap="square" lIns="0" tIns="11430" rIns="0" bIns="0" rtlCol="0">
            <a:spAutoFit/>
          </a:bodyPr>
          <a:lstStyle/>
          <a:p>
            <a:pPr algn="l"/>
            <a:r>
              <a:rPr lang="en-US" b="0" i="0" dirty="0">
                <a:solidFill>
                  <a:srgbClr val="C00000"/>
                </a:solidFill>
                <a:effectLst/>
                <a:latin typeface="-apple-system"/>
              </a:rPr>
              <a:t>Step 1</a:t>
            </a:r>
            <a:r>
              <a:rPr lang="en-US" b="0" i="0" dirty="0" smtClean="0">
                <a:solidFill>
                  <a:srgbClr val="C00000"/>
                </a:solidFill>
                <a:effectLst/>
                <a:latin typeface="-apple-system"/>
              </a:rPr>
              <a:t>:</a:t>
            </a:r>
          </a:p>
          <a:p>
            <a:pPr algn="l"/>
            <a:endParaRPr lang="en-US" b="0" i="0" dirty="0" smtClean="0">
              <a:solidFill>
                <a:srgbClr val="C00000"/>
              </a:solidFill>
              <a:effectLst/>
              <a:latin typeface="-apple-system"/>
            </a:endParaRPr>
          </a:p>
          <a:p>
            <a:pPr algn="l"/>
            <a:r>
              <a:rPr lang="en-US" b="0" i="0" dirty="0" smtClean="0">
                <a:solidFill>
                  <a:srgbClr val="3A3A3A"/>
                </a:solidFill>
                <a:effectLst/>
                <a:latin typeface="-apple-system"/>
              </a:rPr>
              <a:t> </a:t>
            </a:r>
            <a:r>
              <a:rPr lang="en-US" b="1" i="0" dirty="0">
                <a:solidFill>
                  <a:srgbClr val="3A3A3A"/>
                </a:solidFill>
                <a:effectLst/>
                <a:latin typeface="-apple-system"/>
              </a:rPr>
              <a:t>Hardware setup</a:t>
            </a:r>
            <a:r>
              <a:rPr lang="en-US" b="0" i="0" dirty="0">
                <a:solidFill>
                  <a:srgbClr val="3A3A3A"/>
                </a:solidFill>
                <a:effectLst/>
                <a:latin typeface="-apple-system"/>
              </a:rPr>
              <a:t> – Make a circuit with your Raspberry Pi and the LED</a:t>
            </a:r>
          </a:p>
          <a:p>
            <a:pPr algn="l"/>
            <a:r>
              <a:rPr lang="en-US" b="0" i="0" dirty="0">
                <a:solidFill>
                  <a:srgbClr val="3A3A3A"/>
                </a:solidFill>
                <a:effectLst/>
                <a:latin typeface="-apple-system"/>
              </a:rPr>
              <a:t>First of all, make sure your Raspberry Pi is powered off. This is very important. </a:t>
            </a:r>
            <a:r>
              <a:rPr lang="en-US" b="1" i="0" dirty="0">
                <a:solidFill>
                  <a:srgbClr val="3A3A3A"/>
                </a:solidFill>
                <a:effectLst/>
                <a:latin typeface="-apple-system"/>
              </a:rPr>
              <a:t>Never plug/unplug any hardware component while your Pi is powered </a:t>
            </a:r>
            <a:r>
              <a:rPr lang="en-US" b="1" i="0" dirty="0" smtClean="0">
                <a:solidFill>
                  <a:srgbClr val="3A3A3A"/>
                </a:solidFill>
                <a:effectLst/>
                <a:latin typeface="-apple-system"/>
              </a:rPr>
              <a:t>on.</a:t>
            </a:r>
            <a:endParaRPr lang="en-US" b="0" i="0" dirty="0">
              <a:solidFill>
                <a:srgbClr val="3A3A3A"/>
              </a:solidFill>
              <a:effectLst/>
              <a:latin typeface="-apple-system"/>
            </a:endParaRPr>
          </a:p>
        </p:txBody>
      </p:sp>
      <p:sp>
        <p:nvSpPr>
          <p:cNvPr id="10" name="TextBox 9">
            <a:extLst>
              <a:ext uri="{FF2B5EF4-FFF2-40B4-BE49-F238E27FC236}">
                <a16:creationId xmlns="" xmlns:a16="http://schemas.microsoft.com/office/drawing/2014/main" id="{ED2B73B9-92C5-4596-9714-6E5770834BC9}"/>
              </a:ext>
            </a:extLst>
          </p:cNvPr>
          <p:cNvSpPr txBox="1"/>
          <p:nvPr/>
        </p:nvSpPr>
        <p:spPr>
          <a:xfrm>
            <a:off x="309522" y="1500174"/>
            <a:ext cx="6098344" cy="461665"/>
          </a:xfrm>
          <a:prstGeom prst="rect">
            <a:avLst/>
          </a:prstGeom>
          <a:noFill/>
        </p:spPr>
        <p:txBody>
          <a:bodyPr wrap="square">
            <a:spAutoFit/>
          </a:bodyPr>
          <a:lstStyle/>
          <a:p>
            <a:r>
              <a:rPr lang="en-US" sz="2400" b="1" spc="-5" dirty="0">
                <a:solidFill>
                  <a:srgbClr val="FF0000"/>
                </a:solidFill>
              </a:rPr>
              <a:t>Controlling </a:t>
            </a:r>
            <a:r>
              <a:rPr lang="en-US" sz="2400" b="1" dirty="0">
                <a:solidFill>
                  <a:srgbClr val="FF0000"/>
                </a:solidFill>
              </a:rPr>
              <a:t>LED with </a:t>
            </a:r>
            <a:r>
              <a:rPr lang="en-US" sz="2400" b="1" dirty="0" err="1">
                <a:solidFill>
                  <a:srgbClr val="FF0000"/>
                </a:solidFill>
              </a:rPr>
              <a:t>Rasberry</a:t>
            </a:r>
            <a:r>
              <a:rPr lang="en-US" sz="2400" b="1" dirty="0">
                <a:solidFill>
                  <a:srgbClr val="FF0000"/>
                </a:solidFill>
              </a:rPr>
              <a:t> Pi</a:t>
            </a:r>
          </a:p>
        </p:txBody>
      </p:sp>
      <p:sp>
        <p:nvSpPr>
          <p:cNvPr id="12" name="TextBox 11">
            <a:extLst>
              <a:ext uri="{FF2B5EF4-FFF2-40B4-BE49-F238E27FC236}">
                <a16:creationId xmlns="" xmlns:a16="http://schemas.microsoft.com/office/drawing/2014/main" id="{924AD8FB-5F2F-49CC-AD5B-0C343F314AA3}"/>
              </a:ext>
            </a:extLst>
          </p:cNvPr>
          <p:cNvSpPr txBox="1"/>
          <p:nvPr/>
        </p:nvSpPr>
        <p:spPr>
          <a:xfrm>
            <a:off x="358090" y="3429000"/>
            <a:ext cx="9452685" cy="2308324"/>
          </a:xfrm>
          <a:prstGeom prst="rect">
            <a:avLst/>
          </a:prstGeom>
          <a:noFill/>
        </p:spPr>
        <p:txBody>
          <a:bodyPr wrap="square">
            <a:spAutoFit/>
          </a:bodyPr>
          <a:lstStyle/>
          <a:p>
            <a:pPr algn="l"/>
            <a:endParaRPr lang="en-US" b="1" i="0" dirty="0" smtClean="0">
              <a:solidFill>
                <a:srgbClr val="C00000"/>
              </a:solidFill>
              <a:effectLst/>
              <a:latin typeface="-apple-system"/>
            </a:endParaRPr>
          </a:p>
          <a:p>
            <a:pPr algn="l"/>
            <a:r>
              <a:rPr lang="en-US" b="1" i="0" dirty="0" smtClean="0">
                <a:solidFill>
                  <a:srgbClr val="C00000"/>
                </a:solidFill>
                <a:effectLst/>
                <a:latin typeface="-apple-system"/>
              </a:rPr>
              <a:t>To </a:t>
            </a:r>
            <a:r>
              <a:rPr lang="en-US" b="1" i="0" dirty="0">
                <a:solidFill>
                  <a:srgbClr val="C00000"/>
                </a:solidFill>
                <a:effectLst/>
                <a:latin typeface="-apple-system"/>
              </a:rPr>
              <a:t>build this circuit you will need</a:t>
            </a:r>
            <a:r>
              <a:rPr lang="en-US" b="1" i="0" dirty="0" smtClean="0">
                <a:solidFill>
                  <a:srgbClr val="C00000"/>
                </a:solidFill>
                <a:effectLst/>
                <a:latin typeface="-apple-system"/>
              </a:rPr>
              <a:t>:</a:t>
            </a:r>
          </a:p>
          <a:p>
            <a:pPr marL="742950" lvl="1" indent="-285750">
              <a:buFont typeface="Wingdings" panose="05000000000000000000" pitchFamily="2" charset="2"/>
              <a:buChar char="§"/>
            </a:pPr>
            <a:endParaRPr lang="en-US" b="1" dirty="0" smtClean="0">
              <a:solidFill>
                <a:srgbClr val="3A3A3A"/>
              </a:solidFill>
              <a:latin typeface="-apple-system"/>
            </a:endParaRPr>
          </a:p>
          <a:p>
            <a:pPr marL="742950" lvl="1" indent="-285750">
              <a:buFont typeface="Wingdings" panose="05000000000000000000" pitchFamily="2" charset="2"/>
              <a:buChar char="§"/>
            </a:pPr>
            <a:r>
              <a:rPr lang="en-US" b="1" i="0" dirty="0" smtClean="0">
                <a:solidFill>
                  <a:srgbClr val="3A3A3A"/>
                </a:solidFill>
                <a:effectLst/>
                <a:latin typeface="-apple-system"/>
              </a:rPr>
              <a:t>A </a:t>
            </a:r>
            <a:r>
              <a:rPr lang="en-US" b="1" i="0" dirty="0">
                <a:solidFill>
                  <a:srgbClr val="3A3A3A"/>
                </a:solidFill>
                <a:effectLst/>
                <a:latin typeface="-apple-system"/>
              </a:rPr>
              <a:t>breadboard</a:t>
            </a:r>
          </a:p>
          <a:p>
            <a:pPr marL="742950" lvl="1" indent="-285750">
              <a:buFont typeface="Wingdings" panose="05000000000000000000" pitchFamily="2" charset="2"/>
              <a:buChar char="§"/>
            </a:pPr>
            <a:r>
              <a:rPr lang="en-US" b="1" i="0" dirty="0">
                <a:solidFill>
                  <a:srgbClr val="3A3A3A"/>
                </a:solidFill>
                <a:effectLst/>
                <a:latin typeface="-apple-system"/>
              </a:rPr>
              <a:t>A Raspberry Pi with GPIO header</a:t>
            </a:r>
          </a:p>
          <a:p>
            <a:pPr marL="742950" lvl="1" indent="-285750">
              <a:buFont typeface="Wingdings" panose="05000000000000000000" pitchFamily="2" charset="2"/>
              <a:buChar char="§"/>
            </a:pPr>
            <a:r>
              <a:rPr lang="en-US" b="1" i="0" dirty="0">
                <a:solidFill>
                  <a:srgbClr val="3A3A3A"/>
                </a:solidFill>
                <a:effectLst/>
                <a:latin typeface="-apple-system"/>
              </a:rPr>
              <a:t>1 LED – the color doesn’t matter</a:t>
            </a:r>
          </a:p>
          <a:p>
            <a:pPr marL="742950" lvl="1" indent="-285750">
              <a:buFont typeface="Wingdings" panose="05000000000000000000" pitchFamily="2" charset="2"/>
              <a:buChar char="§"/>
            </a:pPr>
            <a:r>
              <a:rPr lang="en-US" b="1" i="0" dirty="0">
                <a:solidFill>
                  <a:srgbClr val="3A3A3A"/>
                </a:solidFill>
                <a:effectLst/>
                <a:latin typeface="-apple-system"/>
              </a:rPr>
              <a:t>1 resistor</a:t>
            </a:r>
          </a:p>
          <a:p>
            <a:pPr marL="742950" lvl="1" indent="-285750">
              <a:buFont typeface="Wingdings" panose="05000000000000000000" pitchFamily="2" charset="2"/>
              <a:buChar char="§"/>
            </a:pPr>
            <a:r>
              <a:rPr lang="en-US" b="1" i="0" dirty="0">
                <a:solidFill>
                  <a:srgbClr val="3A3A3A"/>
                </a:solidFill>
                <a:effectLst/>
                <a:latin typeface="-apple-system"/>
              </a:rPr>
              <a:t>A set of male to female wires.</a:t>
            </a:r>
          </a:p>
        </p:txBody>
      </p:sp>
      <p:sp>
        <p:nvSpPr>
          <p:cNvPr id="7" name="Slide Number Placeholder 6"/>
          <p:cNvSpPr>
            <a:spLocks noGrp="1"/>
          </p:cNvSpPr>
          <p:nvPr>
            <p:ph type="sldNum" sz="quarter" idx="7"/>
          </p:nvPr>
        </p:nvSpPr>
        <p:spPr/>
        <p:txBody>
          <a:bodyPr/>
          <a:lstStyle/>
          <a:p>
            <a:fld id="{B6F15528-21DE-4FAA-801E-634DDDAF4B2B}"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fld id="{B6F15528-21DE-4FAA-801E-634DDDAF4B2B}" type="slidenum">
              <a:rPr lang="en-US" smtClean="0"/>
              <a:pPr/>
              <a:t>38</a:t>
            </a:fld>
            <a:endParaRPr lang="en-US"/>
          </a:p>
        </p:txBody>
      </p:sp>
      <p:pic>
        <p:nvPicPr>
          <p:cNvPr id="5" name="Picture 2" descr="Raspberry Pi 4 circuit with one LED">
            <a:extLst>
              <a:ext uri="{FF2B5EF4-FFF2-40B4-BE49-F238E27FC236}">
                <a16:creationId xmlns="" xmlns:a16="http://schemas.microsoft.com/office/drawing/2014/main" id="{87203644-EF73-40FA-BB08-1DAF68DEFE51}"/>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524100" y="1857364"/>
            <a:ext cx="5675131" cy="430600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9588" y="428604"/>
            <a:ext cx="9211310" cy="604012"/>
          </a:xfrm>
          <a:prstGeom prst="rect">
            <a:avLst/>
          </a:prstGeom>
        </p:spPr>
        <p:txBody>
          <a:bodyPr vert="horz" wrap="square" lIns="0" tIns="13970" rIns="0" bIns="0" rtlCol="0">
            <a:spAutoFit/>
          </a:bodyPr>
          <a:lstStyle/>
          <a:p>
            <a:pPr marL="12700">
              <a:lnSpc>
                <a:spcPts val="4560"/>
              </a:lnSpc>
              <a:spcBef>
                <a:spcPts val="110"/>
              </a:spcBef>
            </a:pPr>
            <a:r>
              <a:rPr lang="en-US" sz="4000" spc="-5" dirty="0">
                <a:solidFill>
                  <a:srgbClr val="0000FF"/>
                </a:solidFill>
              </a:rPr>
              <a:t>Programming Raspberry Pi with Python</a:t>
            </a:r>
            <a:endParaRPr sz="4000" dirty="0">
              <a:solidFill>
                <a:srgbClr val="0000FF"/>
              </a:solidFill>
            </a:endParaRPr>
          </a:p>
        </p:txBody>
      </p:sp>
      <p:sp>
        <p:nvSpPr>
          <p:cNvPr id="6" name="object 6"/>
          <p:cNvSpPr txBox="1"/>
          <p:nvPr/>
        </p:nvSpPr>
        <p:spPr>
          <a:xfrm>
            <a:off x="166646" y="2357430"/>
            <a:ext cx="11506240" cy="4874411"/>
          </a:xfrm>
          <a:prstGeom prst="rect">
            <a:avLst/>
          </a:prstGeom>
        </p:spPr>
        <p:txBody>
          <a:bodyPr vert="horz" wrap="square" lIns="0" tIns="11430" rIns="0" bIns="0" rtlCol="0">
            <a:spAutoFit/>
          </a:bodyPr>
          <a:lstStyle/>
          <a:p>
            <a:pPr algn="l"/>
            <a:r>
              <a:rPr lang="en-US" b="1" i="0" dirty="0">
                <a:solidFill>
                  <a:srgbClr val="C00000"/>
                </a:solidFill>
                <a:effectLst/>
                <a:latin typeface="-apple-system"/>
              </a:rPr>
              <a:t>Step </a:t>
            </a:r>
            <a:r>
              <a:rPr lang="en-US" b="1" dirty="0">
                <a:solidFill>
                  <a:srgbClr val="C00000"/>
                </a:solidFill>
                <a:latin typeface="-apple-system"/>
              </a:rPr>
              <a:t>2: </a:t>
            </a:r>
            <a:r>
              <a:rPr lang="en-US" b="1" i="0" dirty="0">
                <a:solidFill>
                  <a:srgbClr val="C00000"/>
                </a:solidFill>
                <a:effectLst/>
                <a:latin typeface="-apple-system"/>
              </a:rPr>
              <a:t> </a:t>
            </a:r>
            <a:r>
              <a:rPr lang="en-US" sz="2400" b="1" i="0" dirty="0">
                <a:solidFill>
                  <a:srgbClr val="C00000"/>
                </a:solidFill>
                <a:effectLst/>
                <a:latin typeface="-apple-system"/>
              </a:rPr>
              <a:t>Make a circuit with your Raspberry Pi and the </a:t>
            </a:r>
            <a:r>
              <a:rPr lang="en-US" sz="2400" b="1" i="0" dirty="0" smtClean="0">
                <a:solidFill>
                  <a:srgbClr val="C00000"/>
                </a:solidFill>
                <a:effectLst/>
                <a:latin typeface="-apple-system"/>
              </a:rPr>
              <a:t>LED</a:t>
            </a:r>
            <a:endParaRPr lang="en-US" b="1" i="0" dirty="0" smtClean="0">
              <a:solidFill>
                <a:srgbClr val="C00000"/>
              </a:solidFill>
              <a:effectLst/>
              <a:latin typeface="-apple-system"/>
            </a:endParaRPr>
          </a:p>
          <a:p>
            <a:pPr algn="l"/>
            <a:endParaRPr lang="en-US" b="0" i="0" dirty="0">
              <a:solidFill>
                <a:srgbClr val="3A3A3A"/>
              </a:solidFill>
              <a:effectLst/>
              <a:latin typeface="-apple-system"/>
            </a:endParaRPr>
          </a:p>
          <a:p>
            <a:pPr marL="342900" indent="-342900" algn="l">
              <a:buFont typeface="+mj-lt"/>
              <a:buAutoNum type="arabicPeriod"/>
            </a:pPr>
            <a:r>
              <a:rPr lang="en-US" sz="2000" b="1" i="0" dirty="0">
                <a:solidFill>
                  <a:srgbClr val="3A3A3A"/>
                </a:solidFill>
                <a:effectLst/>
                <a:latin typeface="-apple-system"/>
              </a:rPr>
              <a:t>Connect one wire between one </a:t>
            </a:r>
            <a:r>
              <a:rPr lang="en-US" sz="2000" b="1" i="0" dirty="0">
                <a:solidFill>
                  <a:srgbClr val="3A3A3A"/>
                </a:solidFill>
                <a:effectLst/>
                <a:highlight>
                  <a:srgbClr val="FFFF00"/>
                </a:highlight>
                <a:latin typeface="-apple-system"/>
              </a:rPr>
              <a:t>GND (ground)</a:t>
            </a:r>
            <a:r>
              <a:rPr lang="en-US" sz="2000" b="1" i="0" dirty="0">
                <a:solidFill>
                  <a:srgbClr val="3A3A3A"/>
                </a:solidFill>
                <a:effectLst/>
                <a:latin typeface="-apple-system"/>
              </a:rPr>
              <a:t> pin of the Raspberry Pi and the </a:t>
            </a:r>
            <a:r>
              <a:rPr lang="en-US" sz="2000" b="1" i="0" dirty="0">
                <a:solidFill>
                  <a:srgbClr val="3A3A3A"/>
                </a:solidFill>
                <a:effectLst/>
                <a:highlight>
                  <a:srgbClr val="FFFF00"/>
                </a:highlight>
                <a:latin typeface="-apple-system"/>
              </a:rPr>
              <a:t>blue line of the breadboard</a:t>
            </a:r>
            <a:r>
              <a:rPr lang="en-US" sz="2000" b="1" i="0" dirty="0">
                <a:solidFill>
                  <a:srgbClr val="3A3A3A"/>
                </a:solidFill>
                <a:effectLst/>
                <a:latin typeface="-apple-system"/>
              </a:rPr>
              <a:t>.</a:t>
            </a:r>
          </a:p>
          <a:p>
            <a:pPr marL="342900" indent="-342900" algn="l">
              <a:buFont typeface="+mj-lt"/>
              <a:buAutoNum type="arabicPeriod"/>
            </a:pPr>
            <a:r>
              <a:rPr lang="en-US" sz="2000" b="1" i="0" dirty="0">
                <a:solidFill>
                  <a:srgbClr val="3A3A3A"/>
                </a:solidFill>
                <a:effectLst/>
                <a:highlight>
                  <a:srgbClr val="00FFFF"/>
                </a:highlight>
                <a:latin typeface="-apple-system"/>
              </a:rPr>
              <a:t>Take the LED and check the 2 legs</a:t>
            </a:r>
            <a:r>
              <a:rPr lang="en-US" sz="2000" b="1" i="0" dirty="0">
                <a:solidFill>
                  <a:srgbClr val="3A3A3A"/>
                </a:solidFill>
                <a:effectLst/>
                <a:latin typeface="-apple-system"/>
              </a:rPr>
              <a:t>. You will see that one is shorter than the other. </a:t>
            </a:r>
            <a:r>
              <a:rPr lang="en-US" sz="2000" b="1" i="0" dirty="0">
                <a:solidFill>
                  <a:srgbClr val="3A3A3A"/>
                </a:solidFill>
                <a:effectLst/>
                <a:highlight>
                  <a:srgbClr val="00FFFF"/>
                </a:highlight>
                <a:latin typeface="-apple-system"/>
              </a:rPr>
              <a:t>Plug the shorter leg to the blue line (now connected to GND)</a:t>
            </a:r>
            <a:r>
              <a:rPr lang="en-US" sz="2000" b="1" i="0" dirty="0">
                <a:solidFill>
                  <a:srgbClr val="3A3A3A"/>
                </a:solidFill>
                <a:effectLst/>
                <a:latin typeface="-apple-system"/>
              </a:rPr>
              <a:t>, and the </a:t>
            </a:r>
            <a:r>
              <a:rPr lang="en-US" sz="2000" b="1" i="0" dirty="0">
                <a:solidFill>
                  <a:srgbClr val="3A3A3A"/>
                </a:solidFill>
                <a:effectLst/>
                <a:highlight>
                  <a:srgbClr val="00FFFF"/>
                </a:highlight>
                <a:latin typeface="-apple-system"/>
              </a:rPr>
              <a:t>longer to any other connector</a:t>
            </a:r>
            <a:r>
              <a:rPr lang="en-US" sz="2000" b="1" i="0" dirty="0">
                <a:solidFill>
                  <a:srgbClr val="3A3A3A"/>
                </a:solidFill>
                <a:effectLst/>
                <a:latin typeface="-apple-system"/>
              </a:rPr>
              <a:t>. You can either directly connect the shorter leg to the blue line, or add an additional short male-to-male connector (like in the picture), the result is the same.</a:t>
            </a:r>
          </a:p>
          <a:p>
            <a:pPr marL="342900" indent="-342900" algn="l">
              <a:buFont typeface="+mj-lt"/>
              <a:buAutoNum type="arabicPeriod"/>
            </a:pPr>
            <a:r>
              <a:rPr lang="en-US" sz="2000" b="1" i="0" dirty="0">
                <a:solidFill>
                  <a:srgbClr val="3A3A3A"/>
                </a:solidFill>
                <a:effectLst/>
                <a:highlight>
                  <a:srgbClr val="00FFFF"/>
                </a:highlight>
                <a:latin typeface="-apple-system"/>
              </a:rPr>
              <a:t>Plug one leg of the resistor to the same line as the longer leg of the LED</a:t>
            </a:r>
            <a:r>
              <a:rPr lang="en-US" sz="2000" b="1" i="0" dirty="0">
                <a:solidFill>
                  <a:srgbClr val="3A3A3A"/>
                </a:solidFill>
                <a:effectLst/>
                <a:latin typeface="-apple-system"/>
              </a:rPr>
              <a:t>, </a:t>
            </a:r>
            <a:r>
              <a:rPr lang="en-US" sz="2000" b="1" i="0" dirty="0">
                <a:solidFill>
                  <a:srgbClr val="3A3A3A"/>
                </a:solidFill>
                <a:effectLst/>
                <a:highlight>
                  <a:srgbClr val="FFFF00"/>
                </a:highlight>
                <a:latin typeface="-apple-system"/>
              </a:rPr>
              <a:t>and the other leg of the resistor to a different line.</a:t>
            </a:r>
          </a:p>
          <a:p>
            <a:pPr marL="342900" indent="-342900" algn="l">
              <a:buFont typeface="+mj-lt"/>
              <a:buAutoNum type="arabicPeriod"/>
            </a:pPr>
            <a:r>
              <a:rPr lang="en-US" sz="2000" b="1" i="0" dirty="0">
                <a:solidFill>
                  <a:srgbClr val="3A3A3A"/>
                </a:solidFill>
                <a:effectLst/>
                <a:latin typeface="-apple-system"/>
              </a:rPr>
              <a:t>Finally, to </a:t>
            </a:r>
            <a:r>
              <a:rPr lang="en-US" sz="2000" b="1" i="0" dirty="0">
                <a:solidFill>
                  <a:srgbClr val="3A3A3A"/>
                </a:solidFill>
                <a:effectLst/>
                <a:highlight>
                  <a:srgbClr val="FFFF00"/>
                </a:highlight>
                <a:latin typeface="-apple-system"/>
              </a:rPr>
              <a:t>close the circuit plug one wire between the same line as the other leg of the resistor,</a:t>
            </a:r>
            <a:r>
              <a:rPr lang="en-US" sz="2000" b="1" i="0" dirty="0">
                <a:solidFill>
                  <a:srgbClr val="3A3A3A"/>
                </a:solidFill>
                <a:effectLst/>
                <a:latin typeface="-apple-system"/>
              </a:rPr>
              <a:t> and the GPIO number 17 This is the 6th pin on the GPIO header, starting from the left, on the inside side</a:t>
            </a:r>
            <a:r>
              <a:rPr lang="en-US" sz="2000" b="1" i="0" dirty="0" smtClean="0">
                <a:solidFill>
                  <a:srgbClr val="3A3A3A"/>
                </a:solidFill>
                <a:effectLst/>
                <a:latin typeface="-apple-system"/>
              </a:rPr>
              <a:t>.</a:t>
            </a:r>
          </a:p>
          <a:p>
            <a:pPr marL="342900" indent="-342900" algn="l">
              <a:buFont typeface="+mj-lt"/>
              <a:buAutoNum type="arabicPeriod"/>
            </a:pPr>
            <a:endParaRPr lang="en-US" b="1" dirty="0" smtClean="0">
              <a:solidFill>
                <a:srgbClr val="3A3A3A"/>
              </a:solidFill>
              <a:latin typeface="-apple-system"/>
            </a:endParaRPr>
          </a:p>
          <a:p>
            <a:pPr marL="342900" indent="-342900" algn="l">
              <a:buFont typeface="+mj-lt"/>
              <a:buAutoNum type="arabicPeriod"/>
            </a:pPr>
            <a:endParaRPr lang="en-US" b="1" i="0" dirty="0" smtClean="0">
              <a:solidFill>
                <a:srgbClr val="3A3A3A"/>
              </a:solidFill>
              <a:effectLst/>
              <a:latin typeface="-apple-system"/>
            </a:endParaRPr>
          </a:p>
          <a:p>
            <a:pPr marL="342900" indent="-342900" algn="l"/>
            <a:endParaRPr lang="en-US" b="1" i="0" dirty="0">
              <a:solidFill>
                <a:srgbClr val="3A3A3A"/>
              </a:solidFill>
              <a:effectLst/>
              <a:latin typeface="-apple-system"/>
            </a:endParaRPr>
          </a:p>
        </p:txBody>
      </p:sp>
      <p:sp>
        <p:nvSpPr>
          <p:cNvPr id="10" name="TextBox 9">
            <a:extLst>
              <a:ext uri="{FF2B5EF4-FFF2-40B4-BE49-F238E27FC236}">
                <a16:creationId xmlns="" xmlns:a16="http://schemas.microsoft.com/office/drawing/2014/main" id="{ED2B73B9-92C5-4596-9714-6E5770834BC9}"/>
              </a:ext>
            </a:extLst>
          </p:cNvPr>
          <p:cNvSpPr txBox="1"/>
          <p:nvPr/>
        </p:nvSpPr>
        <p:spPr>
          <a:xfrm>
            <a:off x="380960" y="1500174"/>
            <a:ext cx="6098344" cy="584775"/>
          </a:xfrm>
          <a:prstGeom prst="rect">
            <a:avLst/>
          </a:prstGeom>
          <a:noFill/>
        </p:spPr>
        <p:txBody>
          <a:bodyPr wrap="square">
            <a:spAutoFit/>
          </a:bodyPr>
          <a:lstStyle/>
          <a:p>
            <a:r>
              <a:rPr lang="en-US" sz="3200" b="1" spc="-5" dirty="0">
                <a:solidFill>
                  <a:srgbClr val="C00000"/>
                </a:solidFill>
              </a:rPr>
              <a:t>Controlling </a:t>
            </a:r>
            <a:r>
              <a:rPr lang="en-US" sz="3200" b="1" dirty="0">
                <a:solidFill>
                  <a:srgbClr val="C00000"/>
                </a:solidFill>
              </a:rPr>
              <a:t>LED with </a:t>
            </a:r>
            <a:r>
              <a:rPr lang="en-US" sz="3200" b="1" dirty="0" smtClean="0">
                <a:solidFill>
                  <a:srgbClr val="C00000"/>
                </a:solidFill>
              </a:rPr>
              <a:t>Raspberry </a:t>
            </a:r>
            <a:r>
              <a:rPr lang="en-US" sz="3200" b="1" dirty="0">
                <a:solidFill>
                  <a:srgbClr val="C00000"/>
                </a:solidFill>
              </a:rPr>
              <a:t>Pi</a:t>
            </a:r>
          </a:p>
        </p:txBody>
      </p:sp>
      <p:sp>
        <p:nvSpPr>
          <p:cNvPr id="7" name="Slide Number Placeholder 6"/>
          <p:cNvSpPr>
            <a:spLocks noGrp="1"/>
          </p:cNvSpPr>
          <p:nvPr>
            <p:ph type="sldNum" sz="quarter" idx="7"/>
          </p:nvPr>
        </p:nvSpPr>
        <p:spPr/>
        <p:txBody>
          <a:bodyPr/>
          <a:lstStyle/>
          <a:p>
            <a:fld id="{B6F15528-21DE-4FAA-801E-634DDDAF4B2B}" type="slidenum">
              <a:rPr lang="en-US" smtClean="0"/>
              <a:pPr/>
              <a:t>39</a:t>
            </a:fld>
            <a:endParaRPr lang="en-US"/>
          </a:p>
        </p:txBody>
      </p:sp>
    </p:spTree>
    <p:extLst>
      <p:ext uri="{BB962C8B-B14F-4D97-AF65-F5344CB8AC3E}">
        <p14:creationId xmlns="" xmlns:p14="http://schemas.microsoft.com/office/powerpoint/2010/main" val="4186966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2398" y="1500174"/>
            <a:ext cx="11215766" cy="3654847"/>
          </a:xfrm>
        </p:spPr>
        <p:txBody>
          <a:bodyPr/>
          <a:lstStyle/>
          <a:p>
            <a:pPr marL="298450" marR="489584" indent="-285750">
              <a:lnSpc>
                <a:spcPts val="3020"/>
              </a:lnSpc>
              <a:spcBef>
                <a:spcPts val="490"/>
              </a:spcBef>
              <a:buFont typeface="Wingdings" panose="05000000000000000000" pitchFamily="2" charset="2"/>
              <a:buChar char="§"/>
              <a:tabLst>
                <a:tab pos="321310" algn="l"/>
                <a:tab pos="321945" algn="l"/>
              </a:tabLst>
            </a:pPr>
            <a:endParaRPr lang="en-US" spc="5" dirty="0" smtClean="0">
              <a:latin typeface="Carlito"/>
              <a:cs typeface="Carlito"/>
            </a:endParaRPr>
          </a:p>
          <a:p>
            <a:pPr marL="298450" marR="489584" indent="-285750">
              <a:lnSpc>
                <a:spcPts val="3020"/>
              </a:lnSpc>
              <a:spcBef>
                <a:spcPts val="490"/>
              </a:spcBef>
              <a:buFont typeface="Wingdings" panose="05000000000000000000" pitchFamily="2" charset="2"/>
              <a:buChar char="§"/>
              <a:tabLst>
                <a:tab pos="321310" algn="l"/>
                <a:tab pos="321945" algn="l"/>
              </a:tabLst>
            </a:pPr>
            <a:r>
              <a:rPr lang="en-US" spc="5" dirty="0" smtClean="0">
                <a:latin typeface="Carlito"/>
                <a:cs typeface="Carlito"/>
              </a:rPr>
              <a:t>A </a:t>
            </a:r>
            <a:r>
              <a:rPr lang="en-US" spc="-5" dirty="0" smtClean="0">
                <a:highlight>
                  <a:srgbClr val="FFFF00"/>
                </a:highlight>
                <a:latin typeface="Carlito"/>
                <a:cs typeface="Carlito"/>
              </a:rPr>
              <a:t>home automation </a:t>
            </a:r>
            <a:r>
              <a:rPr lang="en-US" dirty="0" smtClean="0">
                <a:highlight>
                  <a:srgbClr val="FFFF00"/>
                </a:highlight>
                <a:latin typeface="Carlito"/>
                <a:cs typeface="Carlito"/>
              </a:rPr>
              <a:t>device </a:t>
            </a:r>
            <a:r>
              <a:rPr lang="en-US" spc="-5" dirty="0" smtClean="0">
                <a:latin typeface="Carlito"/>
                <a:cs typeface="Carlito"/>
              </a:rPr>
              <a:t>that allows remotely monitoring the  status of appliances and controlling the</a:t>
            </a:r>
            <a:r>
              <a:rPr lang="en-US" spc="5" dirty="0" smtClean="0">
                <a:latin typeface="Carlito"/>
                <a:cs typeface="Carlito"/>
              </a:rPr>
              <a:t> </a:t>
            </a:r>
            <a:r>
              <a:rPr lang="en-US" spc="-5" dirty="0" smtClean="0">
                <a:latin typeface="Carlito"/>
                <a:cs typeface="Carlito"/>
              </a:rPr>
              <a:t>appliances.</a:t>
            </a:r>
            <a:endParaRPr lang="en-US" dirty="0" smtClean="0">
              <a:latin typeface="Carlito"/>
              <a:cs typeface="Carlito"/>
            </a:endParaRPr>
          </a:p>
          <a:p>
            <a:pPr marL="469900" marR="5080" indent="-457200">
              <a:lnSpc>
                <a:spcPts val="3020"/>
              </a:lnSpc>
              <a:spcBef>
                <a:spcPts val="1000"/>
              </a:spcBef>
              <a:buFont typeface="Wingdings" panose="05000000000000000000" pitchFamily="2" charset="2"/>
              <a:buChar char="§"/>
              <a:tabLst>
                <a:tab pos="241300" algn="l"/>
              </a:tabLst>
            </a:pPr>
            <a:r>
              <a:rPr lang="en-US" dirty="0" smtClean="0">
                <a:latin typeface="Carlito"/>
                <a:cs typeface="Carlito"/>
              </a:rPr>
              <a:t>An </a:t>
            </a:r>
            <a:r>
              <a:rPr lang="en-US" spc="-5" dirty="0" smtClean="0">
                <a:latin typeface="Carlito"/>
                <a:cs typeface="Carlito"/>
              </a:rPr>
              <a:t>industrial machine which </a:t>
            </a:r>
            <a:r>
              <a:rPr lang="en-US" spc="-5" dirty="0" smtClean="0">
                <a:highlight>
                  <a:srgbClr val="FFFF00"/>
                </a:highlight>
                <a:latin typeface="Carlito"/>
                <a:cs typeface="Carlito"/>
              </a:rPr>
              <a:t>sends information </a:t>
            </a:r>
            <a:r>
              <a:rPr lang="en-US" spc="-5" dirty="0" err="1" smtClean="0">
                <a:highlight>
                  <a:srgbClr val="FFFF00"/>
                </a:highlight>
                <a:latin typeface="Carlito"/>
                <a:cs typeface="Carlito"/>
              </a:rPr>
              <a:t>abouts</a:t>
            </a:r>
            <a:r>
              <a:rPr lang="en-US" spc="-5" dirty="0" smtClean="0">
                <a:highlight>
                  <a:srgbClr val="FFFF00"/>
                </a:highlight>
                <a:latin typeface="Carlito"/>
                <a:cs typeface="Carlito"/>
              </a:rPr>
              <a:t> </a:t>
            </a:r>
            <a:r>
              <a:rPr lang="en-US" dirty="0" smtClean="0">
                <a:highlight>
                  <a:srgbClr val="FFFF00"/>
                </a:highlight>
                <a:latin typeface="Carlito"/>
                <a:cs typeface="Carlito"/>
              </a:rPr>
              <a:t>its </a:t>
            </a:r>
            <a:r>
              <a:rPr lang="en-US" spc="-5" dirty="0" smtClean="0">
                <a:highlight>
                  <a:srgbClr val="FFFF00"/>
                </a:highlight>
                <a:latin typeface="Carlito"/>
                <a:cs typeface="Carlito"/>
              </a:rPr>
              <a:t>operation  </a:t>
            </a:r>
            <a:r>
              <a:rPr lang="en-US" spc="-5" dirty="0" smtClean="0">
                <a:latin typeface="Carlito"/>
                <a:cs typeface="Carlito"/>
              </a:rPr>
              <a:t>and health </a:t>
            </a:r>
            <a:r>
              <a:rPr lang="en-US" spc="-5" dirty="0" smtClean="0">
                <a:highlight>
                  <a:srgbClr val="FFFF00"/>
                </a:highlight>
                <a:latin typeface="Carlito"/>
                <a:cs typeface="Carlito"/>
              </a:rPr>
              <a:t>monitoring data </a:t>
            </a:r>
            <a:r>
              <a:rPr lang="en-US" dirty="0" smtClean="0">
                <a:highlight>
                  <a:srgbClr val="FFFF00"/>
                </a:highlight>
                <a:latin typeface="Carlito"/>
                <a:cs typeface="Carlito"/>
              </a:rPr>
              <a:t>to a</a:t>
            </a:r>
            <a:r>
              <a:rPr lang="en-US" spc="-10" dirty="0" smtClean="0">
                <a:highlight>
                  <a:srgbClr val="FFFF00"/>
                </a:highlight>
                <a:latin typeface="Carlito"/>
                <a:cs typeface="Carlito"/>
              </a:rPr>
              <a:t> </a:t>
            </a:r>
            <a:r>
              <a:rPr lang="en-US" spc="-5" dirty="0" smtClean="0">
                <a:highlight>
                  <a:srgbClr val="FFFF00"/>
                </a:highlight>
                <a:latin typeface="Carlito"/>
                <a:cs typeface="Carlito"/>
              </a:rPr>
              <a:t>server.</a:t>
            </a:r>
          </a:p>
          <a:p>
            <a:pPr marL="469900" marR="337820" indent="-457200">
              <a:lnSpc>
                <a:spcPts val="3020"/>
              </a:lnSpc>
              <a:spcBef>
                <a:spcPts val="1000"/>
              </a:spcBef>
              <a:buFont typeface="Wingdings" panose="05000000000000000000" pitchFamily="2" charset="2"/>
              <a:buChar char="§"/>
              <a:tabLst>
                <a:tab pos="241300" algn="l"/>
              </a:tabLst>
            </a:pPr>
            <a:r>
              <a:rPr lang="en-US" spc="5" dirty="0" smtClean="0">
                <a:latin typeface="Carlito"/>
                <a:cs typeface="Carlito"/>
              </a:rPr>
              <a:t>A </a:t>
            </a:r>
            <a:r>
              <a:rPr lang="en-US" spc="-5" dirty="0" smtClean="0">
                <a:highlight>
                  <a:srgbClr val="FFFF00"/>
                </a:highlight>
                <a:latin typeface="Carlito"/>
                <a:cs typeface="Carlito"/>
              </a:rPr>
              <a:t>car </a:t>
            </a:r>
            <a:r>
              <a:rPr lang="en-US" spc="-5" dirty="0" smtClean="0">
                <a:latin typeface="Carlito"/>
                <a:cs typeface="Carlito"/>
              </a:rPr>
              <a:t>which sends information about </a:t>
            </a:r>
            <a:r>
              <a:rPr lang="en-US" dirty="0" smtClean="0">
                <a:latin typeface="Carlito"/>
                <a:cs typeface="Carlito"/>
              </a:rPr>
              <a:t>its </a:t>
            </a:r>
            <a:r>
              <a:rPr lang="en-US" spc="-5" dirty="0" smtClean="0">
                <a:latin typeface="Carlito"/>
                <a:cs typeface="Carlito"/>
              </a:rPr>
              <a:t>location </a:t>
            </a:r>
            <a:r>
              <a:rPr lang="en-US" dirty="0" smtClean="0">
                <a:latin typeface="Carlito"/>
                <a:cs typeface="Carlito"/>
              </a:rPr>
              <a:t>to a </a:t>
            </a:r>
            <a:r>
              <a:rPr lang="en-US" spc="-5" dirty="0" smtClean="0">
                <a:latin typeface="Carlito"/>
                <a:cs typeface="Carlito"/>
              </a:rPr>
              <a:t>cloud-based  </a:t>
            </a:r>
            <a:r>
              <a:rPr lang="en-US" dirty="0" smtClean="0">
                <a:latin typeface="Carlito"/>
                <a:cs typeface="Carlito"/>
              </a:rPr>
              <a:t>service.</a:t>
            </a:r>
          </a:p>
          <a:p>
            <a:pPr marL="469900" marR="76835" indent="-457200">
              <a:lnSpc>
                <a:spcPts val="3020"/>
              </a:lnSpc>
              <a:spcBef>
                <a:spcPts val="1000"/>
              </a:spcBef>
              <a:buFont typeface="Wingdings" panose="05000000000000000000" pitchFamily="2" charset="2"/>
              <a:buChar char="§"/>
              <a:tabLst>
                <a:tab pos="241300" algn="l"/>
              </a:tabLst>
            </a:pPr>
            <a:r>
              <a:rPr lang="en-US" spc="5" dirty="0" smtClean="0">
                <a:latin typeface="Carlito"/>
                <a:cs typeface="Carlito"/>
              </a:rPr>
              <a:t>A </a:t>
            </a:r>
            <a:r>
              <a:rPr lang="en-US" spc="-5" dirty="0" smtClean="0">
                <a:highlight>
                  <a:srgbClr val="FFFF00"/>
                </a:highlight>
                <a:latin typeface="Carlito"/>
                <a:cs typeface="Carlito"/>
              </a:rPr>
              <a:t>wireless-enabled wearable </a:t>
            </a:r>
            <a:r>
              <a:rPr lang="en-US" dirty="0" smtClean="0">
                <a:highlight>
                  <a:srgbClr val="FFFF00"/>
                </a:highlight>
                <a:latin typeface="Carlito"/>
                <a:cs typeface="Carlito"/>
              </a:rPr>
              <a:t>device </a:t>
            </a:r>
            <a:r>
              <a:rPr lang="en-US" spc="-5" dirty="0" smtClean="0">
                <a:latin typeface="Carlito"/>
                <a:cs typeface="Carlito"/>
              </a:rPr>
              <a:t>that measures data about </a:t>
            </a:r>
            <a:r>
              <a:rPr lang="en-US" dirty="0" smtClean="0">
                <a:latin typeface="Carlito"/>
                <a:cs typeface="Carlito"/>
              </a:rPr>
              <a:t>a  </a:t>
            </a:r>
            <a:r>
              <a:rPr lang="en-US" spc="-5" dirty="0" smtClean="0">
                <a:latin typeface="Carlito"/>
                <a:cs typeface="Carlito"/>
              </a:rPr>
              <a:t>person such as the number of steps walked and sends the data </a:t>
            </a:r>
            <a:r>
              <a:rPr lang="en-US" dirty="0" smtClean="0">
                <a:latin typeface="Carlito"/>
                <a:cs typeface="Carlito"/>
              </a:rPr>
              <a:t>to a  </a:t>
            </a:r>
            <a:r>
              <a:rPr lang="en-US" spc="-5" dirty="0" smtClean="0">
                <a:latin typeface="Carlito"/>
                <a:cs typeface="Carlito"/>
              </a:rPr>
              <a:t>cloud-based</a:t>
            </a:r>
            <a:r>
              <a:rPr lang="en-US" spc="-10" dirty="0" smtClean="0">
                <a:latin typeface="Carlito"/>
                <a:cs typeface="Carlito"/>
              </a:rPr>
              <a:t> </a:t>
            </a:r>
            <a:r>
              <a:rPr lang="en-US" dirty="0" smtClean="0">
                <a:latin typeface="Carlito"/>
                <a:cs typeface="Carlito"/>
              </a:rPr>
              <a:t>service.</a:t>
            </a:r>
          </a:p>
          <a:p>
            <a:pPr marL="469900" marR="5080" indent="-457200">
              <a:lnSpc>
                <a:spcPts val="3020"/>
              </a:lnSpc>
              <a:spcBef>
                <a:spcPts val="1000"/>
              </a:spcBef>
              <a:buFont typeface="Wingdings" panose="05000000000000000000" pitchFamily="2" charset="2"/>
              <a:buChar char="§"/>
              <a:tabLst>
                <a:tab pos="241300" algn="l"/>
              </a:tabLst>
            </a:pPr>
            <a:endParaRPr lang="en-US" dirty="0">
              <a:highlight>
                <a:srgbClr val="FFFF00"/>
              </a:highlight>
              <a:latin typeface="Carlito"/>
              <a:cs typeface="Carlito"/>
            </a:endParaRPr>
          </a:p>
        </p:txBody>
      </p:sp>
      <p:sp>
        <p:nvSpPr>
          <p:cNvPr id="5" name="Slide Number Placeholder 4"/>
          <p:cNvSpPr>
            <a:spLocks noGrp="1"/>
          </p:cNvSpPr>
          <p:nvPr>
            <p:ph type="sldNum" sz="quarter" idx="7"/>
          </p:nvPr>
        </p:nvSpPr>
        <p:spPr/>
        <p:txBody>
          <a:bodyPr/>
          <a:lstStyle/>
          <a:p>
            <a:fld id="{B6F15528-21DE-4FAA-801E-634DDDAF4B2B}"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7"/>
          </p:nvPr>
        </p:nvSpPr>
        <p:spPr/>
        <p:txBody>
          <a:bodyPr/>
          <a:lstStyle/>
          <a:p>
            <a:fld id="{B6F15528-21DE-4FAA-801E-634DDDAF4B2B}" type="slidenum">
              <a:rPr lang="en-US" smtClean="0"/>
              <a:pPr/>
              <a:t>40</a:t>
            </a:fld>
            <a:endParaRPr lang="en-US"/>
          </a:p>
        </p:txBody>
      </p:sp>
      <p:pic>
        <p:nvPicPr>
          <p:cNvPr id="5" name="Picture 2" descr="Raspberry Pi 4 circuit with one LED">
            <a:extLst>
              <a:ext uri="{FF2B5EF4-FFF2-40B4-BE49-F238E27FC236}">
                <a16:creationId xmlns="" xmlns:a16="http://schemas.microsoft.com/office/drawing/2014/main" id="{87203644-EF73-40FA-BB08-1DAF68DEFE51}"/>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452662" y="1643050"/>
            <a:ext cx="5715040" cy="430600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3836" y="357166"/>
            <a:ext cx="9211310" cy="604012"/>
          </a:xfrm>
          <a:prstGeom prst="rect">
            <a:avLst/>
          </a:prstGeom>
        </p:spPr>
        <p:txBody>
          <a:bodyPr vert="horz" wrap="square" lIns="0" tIns="13970" rIns="0" bIns="0" rtlCol="0">
            <a:spAutoFit/>
          </a:bodyPr>
          <a:lstStyle/>
          <a:p>
            <a:pPr marL="12700">
              <a:lnSpc>
                <a:spcPts val="4560"/>
              </a:lnSpc>
              <a:spcBef>
                <a:spcPts val="110"/>
              </a:spcBef>
            </a:pPr>
            <a:r>
              <a:rPr lang="en-US" sz="4000" spc="-5" dirty="0">
                <a:solidFill>
                  <a:srgbClr val="0000FF"/>
                </a:solidFill>
              </a:rPr>
              <a:t>Programming Raspberry Pi with Python</a:t>
            </a:r>
            <a:endParaRPr sz="4000" dirty="0">
              <a:solidFill>
                <a:srgbClr val="0000FF"/>
              </a:solidFill>
            </a:endParaRPr>
          </a:p>
        </p:txBody>
      </p:sp>
      <p:sp>
        <p:nvSpPr>
          <p:cNvPr id="6" name="object 6"/>
          <p:cNvSpPr txBox="1"/>
          <p:nvPr/>
        </p:nvSpPr>
        <p:spPr>
          <a:xfrm>
            <a:off x="738150" y="2143116"/>
            <a:ext cx="10072758" cy="3058530"/>
          </a:xfrm>
          <a:prstGeom prst="rect">
            <a:avLst/>
          </a:prstGeom>
        </p:spPr>
        <p:txBody>
          <a:bodyPr vert="horz" wrap="square" lIns="0" tIns="11430" rIns="0" bIns="0" rtlCol="0">
            <a:spAutoFit/>
          </a:bodyPr>
          <a:lstStyle/>
          <a:p>
            <a:r>
              <a:rPr lang="en-US" b="1" i="0" dirty="0">
                <a:solidFill>
                  <a:srgbClr val="3A3A3A"/>
                </a:solidFill>
                <a:effectLst/>
                <a:latin typeface="-apple-system"/>
              </a:rPr>
              <a:t>Step 3</a:t>
            </a:r>
            <a:r>
              <a:rPr lang="en-US" b="1" i="0" dirty="0" smtClean="0">
                <a:solidFill>
                  <a:srgbClr val="3A3A3A"/>
                </a:solidFill>
                <a:effectLst/>
                <a:latin typeface="-apple-system"/>
              </a:rPr>
              <a:t>:</a:t>
            </a:r>
          </a:p>
          <a:p>
            <a:endParaRPr lang="en-US" b="1" dirty="0" smtClean="0">
              <a:solidFill>
                <a:srgbClr val="3A3A3A"/>
              </a:solidFill>
              <a:latin typeface="-apple-system"/>
            </a:endParaRPr>
          </a:p>
          <a:p>
            <a:r>
              <a:rPr lang="en-US" b="1" i="0" dirty="0" smtClean="0">
                <a:solidFill>
                  <a:srgbClr val="3A3A3A"/>
                </a:solidFill>
                <a:effectLst/>
                <a:latin typeface="-apple-system"/>
              </a:rPr>
              <a:t>Control </a:t>
            </a:r>
            <a:r>
              <a:rPr lang="en-US" b="1" i="0" dirty="0">
                <a:solidFill>
                  <a:srgbClr val="3A3A3A"/>
                </a:solidFill>
                <a:effectLst/>
                <a:latin typeface="-apple-system"/>
              </a:rPr>
              <a:t>the LED with Python 3 on Raspberry Pi OS</a:t>
            </a:r>
          </a:p>
          <a:p>
            <a:pPr algn="l"/>
            <a:r>
              <a:rPr lang="en-US" b="1" i="0" dirty="0">
                <a:solidFill>
                  <a:srgbClr val="3A3A3A"/>
                </a:solidFill>
                <a:effectLst/>
                <a:latin typeface="-apple-system"/>
              </a:rPr>
              <a:t> </a:t>
            </a:r>
            <a:endParaRPr lang="en-US" b="1" i="0" dirty="0" smtClean="0">
              <a:solidFill>
                <a:srgbClr val="3A3A3A"/>
              </a:solidFill>
              <a:effectLst/>
              <a:latin typeface="-apple-system"/>
            </a:endParaRPr>
          </a:p>
          <a:p>
            <a:pPr algn="l"/>
            <a:r>
              <a:rPr lang="en-US" b="1" i="0" dirty="0" smtClean="0">
                <a:solidFill>
                  <a:srgbClr val="3A3A3A"/>
                </a:solidFill>
                <a:effectLst/>
                <a:latin typeface="-apple-system"/>
              </a:rPr>
              <a:t>Open</a:t>
            </a:r>
            <a:r>
              <a:rPr lang="en-US" b="1" i="0" dirty="0">
                <a:solidFill>
                  <a:srgbClr val="3A3A3A"/>
                </a:solidFill>
                <a:effectLst/>
                <a:latin typeface="-apple-system"/>
              </a:rPr>
              <a:t> </a:t>
            </a:r>
            <a:r>
              <a:rPr lang="en-US" b="1" i="0" u="none" strike="noStrike" dirty="0" err="1">
                <a:solidFill>
                  <a:srgbClr val="1E73BE"/>
                </a:solidFill>
                <a:effectLst/>
                <a:latin typeface="-apple-system"/>
                <a:hlinkClick r:id="rId2"/>
              </a:rPr>
              <a:t>Thonny</a:t>
            </a:r>
            <a:r>
              <a:rPr lang="en-US" b="1" i="0" u="none" strike="noStrike" dirty="0">
                <a:solidFill>
                  <a:srgbClr val="1E73BE"/>
                </a:solidFill>
                <a:effectLst/>
                <a:latin typeface="-apple-system"/>
                <a:hlinkClick r:id="rId2"/>
              </a:rPr>
              <a:t> IDE</a:t>
            </a:r>
            <a:r>
              <a:rPr lang="en-US" b="1" i="0" dirty="0">
                <a:solidFill>
                  <a:srgbClr val="3A3A3A"/>
                </a:solidFill>
                <a:effectLst/>
                <a:latin typeface="-apple-system"/>
              </a:rPr>
              <a:t> on Raspberry Pi OS (Menu &gt; Programming &gt; </a:t>
            </a:r>
            <a:r>
              <a:rPr lang="en-US" b="1" i="0" dirty="0" err="1">
                <a:solidFill>
                  <a:srgbClr val="3A3A3A"/>
                </a:solidFill>
                <a:effectLst/>
                <a:latin typeface="-apple-system"/>
              </a:rPr>
              <a:t>Thonny</a:t>
            </a:r>
            <a:r>
              <a:rPr lang="en-US" b="1" i="0" dirty="0">
                <a:solidFill>
                  <a:srgbClr val="3A3A3A"/>
                </a:solidFill>
                <a:effectLst/>
                <a:latin typeface="-apple-system"/>
              </a:rPr>
              <a:t> Python IDE) or any other </a:t>
            </a:r>
            <a:r>
              <a:rPr lang="en-US" b="1" i="0" dirty="0" smtClean="0">
                <a:solidFill>
                  <a:srgbClr val="3A3A3A"/>
                </a:solidFill>
                <a:effectLst/>
                <a:latin typeface="-apple-system"/>
              </a:rPr>
              <a:t>  </a:t>
            </a:r>
          </a:p>
          <a:p>
            <a:pPr algn="l"/>
            <a:endParaRPr lang="en-US" b="1" dirty="0" smtClean="0">
              <a:solidFill>
                <a:srgbClr val="3A3A3A"/>
              </a:solidFill>
              <a:latin typeface="-apple-system"/>
            </a:endParaRPr>
          </a:p>
          <a:p>
            <a:pPr algn="l"/>
            <a:r>
              <a:rPr lang="en-US" b="1" i="0" dirty="0" smtClean="0">
                <a:solidFill>
                  <a:srgbClr val="3A3A3A"/>
                </a:solidFill>
                <a:effectLst/>
                <a:latin typeface="-apple-system"/>
              </a:rPr>
              <a:t>    IDE/text </a:t>
            </a:r>
            <a:r>
              <a:rPr lang="en-US" b="1" i="0" dirty="0">
                <a:solidFill>
                  <a:srgbClr val="3A3A3A"/>
                </a:solidFill>
                <a:effectLst/>
                <a:latin typeface="-apple-system"/>
              </a:rPr>
              <a:t>editor you like.</a:t>
            </a:r>
          </a:p>
          <a:p>
            <a:pPr algn="l"/>
            <a:endParaRPr lang="en-US" b="1" dirty="0">
              <a:solidFill>
                <a:srgbClr val="3A3A3A"/>
              </a:solidFill>
              <a:latin typeface="-apple-system"/>
            </a:endParaRPr>
          </a:p>
          <a:p>
            <a:r>
              <a:rPr lang="en-US" b="1" i="0" dirty="0">
                <a:solidFill>
                  <a:srgbClr val="3A3A3A"/>
                </a:solidFill>
                <a:effectLst/>
                <a:latin typeface="-apple-system"/>
              </a:rPr>
              <a:t>PYTHON Code Simple control of the LED</a:t>
            </a:r>
          </a:p>
          <a:p>
            <a:pPr algn="l"/>
            <a:endParaRPr lang="en-US" b="0" i="0" dirty="0">
              <a:solidFill>
                <a:srgbClr val="3A3A3A"/>
              </a:solidFill>
              <a:effectLst/>
              <a:latin typeface="-apple-system"/>
            </a:endParaRPr>
          </a:p>
        </p:txBody>
      </p:sp>
      <p:sp>
        <p:nvSpPr>
          <p:cNvPr id="10" name="TextBox 9">
            <a:extLst>
              <a:ext uri="{FF2B5EF4-FFF2-40B4-BE49-F238E27FC236}">
                <a16:creationId xmlns="" xmlns:a16="http://schemas.microsoft.com/office/drawing/2014/main" id="{ED2B73B9-92C5-4596-9714-6E5770834BC9}"/>
              </a:ext>
            </a:extLst>
          </p:cNvPr>
          <p:cNvSpPr txBox="1"/>
          <p:nvPr/>
        </p:nvSpPr>
        <p:spPr>
          <a:xfrm>
            <a:off x="666712" y="1500174"/>
            <a:ext cx="6098344" cy="400110"/>
          </a:xfrm>
          <a:prstGeom prst="rect">
            <a:avLst/>
          </a:prstGeom>
          <a:noFill/>
        </p:spPr>
        <p:txBody>
          <a:bodyPr wrap="square">
            <a:spAutoFit/>
          </a:bodyPr>
          <a:lstStyle/>
          <a:p>
            <a:r>
              <a:rPr lang="en-US" sz="2000" b="1" spc="-5" dirty="0">
                <a:solidFill>
                  <a:srgbClr val="C00000"/>
                </a:solidFill>
              </a:rPr>
              <a:t>Controlling </a:t>
            </a:r>
            <a:r>
              <a:rPr lang="en-US" sz="2000" b="1" dirty="0">
                <a:solidFill>
                  <a:srgbClr val="C00000"/>
                </a:solidFill>
              </a:rPr>
              <a:t>LED with </a:t>
            </a:r>
            <a:r>
              <a:rPr lang="en-US" sz="2000" b="1" dirty="0" err="1">
                <a:solidFill>
                  <a:srgbClr val="C00000"/>
                </a:solidFill>
              </a:rPr>
              <a:t>Rasberry</a:t>
            </a:r>
            <a:r>
              <a:rPr lang="en-US" sz="2000" b="1" dirty="0">
                <a:solidFill>
                  <a:srgbClr val="C00000"/>
                </a:solidFill>
              </a:rPr>
              <a:t> Pi</a:t>
            </a:r>
          </a:p>
        </p:txBody>
      </p:sp>
      <p:sp>
        <p:nvSpPr>
          <p:cNvPr id="9" name="Slide Number Placeholder 8"/>
          <p:cNvSpPr>
            <a:spLocks noGrp="1"/>
          </p:cNvSpPr>
          <p:nvPr>
            <p:ph type="sldNum" sz="quarter" idx="7"/>
          </p:nvPr>
        </p:nvSpPr>
        <p:spPr/>
        <p:txBody>
          <a:bodyPr/>
          <a:lstStyle/>
          <a:p>
            <a:fld id="{B6F15528-21DE-4FAA-801E-634DDDAF4B2B}" type="slidenum">
              <a:rPr lang="en-US" smtClean="0"/>
              <a:pPr/>
              <a:t>41</a:t>
            </a:fld>
            <a:endParaRPr lang="en-US"/>
          </a:p>
        </p:txBody>
      </p:sp>
    </p:spTree>
    <p:extLst>
      <p:ext uri="{BB962C8B-B14F-4D97-AF65-F5344CB8AC3E}">
        <p14:creationId xmlns="" xmlns:p14="http://schemas.microsoft.com/office/powerpoint/2010/main" val="14527017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fld id="{B6F15528-21DE-4FAA-801E-634DDDAF4B2B}" type="slidenum">
              <a:rPr lang="en-US" smtClean="0"/>
              <a:pPr/>
              <a:t>42</a:t>
            </a:fld>
            <a:endParaRPr lang="en-US"/>
          </a:p>
        </p:txBody>
      </p:sp>
      <p:sp>
        <p:nvSpPr>
          <p:cNvPr id="5" name="TextBox 4">
            <a:extLst>
              <a:ext uri="{FF2B5EF4-FFF2-40B4-BE49-F238E27FC236}">
                <a16:creationId xmlns="" xmlns:a16="http://schemas.microsoft.com/office/drawing/2014/main" id="{C8232F58-7C25-41CA-82E5-4DF7FEC0B159}"/>
              </a:ext>
            </a:extLst>
          </p:cNvPr>
          <p:cNvSpPr txBox="1"/>
          <p:nvPr/>
        </p:nvSpPr>
        <p:spPr>
          <a:xfrm>
            <a:off x="452398" y="5072074"/>
            <a:ext cx="9848880" cy="369332"/>
          </a:xfrm>
          <a:prstGeom prst="rect">
            <a:avLst/>
          </a:prstGeom>
          <a:noFill/>
        </p:spPr>
        <p:txBody>
          <a:bodyPr wrap="square">
            <a:spAutoFit/>
          </a:bodyPr>
          <a:lstStyle/>
          <a:p>
            <a:r>
              <a:rPr lang="en-US" b="1" i="0" dirty="0">
                <a:solidFill>
                  <a:srgbClr val="3A3A3A"/>
                </a:solidFill>
                <a:effectLst/>
                <a:latin typeface="-apple-system"/>
              </a:rPr>
              <a:t>This program will power on the LED for one second, and then power it off.</a:t>
            </a:r>
            <a:endParaRPr lang="en-US" b="1" dirty="0"/>
          </a:p>
        </p:txBody>
      </p:sp>
      <p:sp>
        <p:nvSpPr>
          <p:cNvPr id="6" name="TextBox 5">
            <a:extLst>
              <a:ext uri="{FF2B5EF4-FFF2-40B4-BE49-F238E27FC236}">
                <a16:creationId xmlns="" xmlns:a16="http://schemas.microsoft.com/office/drawing/2014/main" id="{D24E2076-6C26-420E-A785-664834945F30}"/>
              </a:ext>
            </a:extLst>
          </p:cNvPr>
          <p:cNvSpPr txBox="1"/>
          <p:nvPr/>
        </p:nvSpPr>
        <p:spPr>
          <a:xfrm>
            <a:off x="595274" y="1857364"/>
            <a:ext cx="9613756" cy="2585323"/>
          </a:xfrm>
          <a:prstGeom prst="rect">
            <a:avLst/>
          </a:prstGeom>
          <a:noFill/>
        </p:spPr>
        <p:txBody>
          <a:bodyPr wrap="square">
            <a:spAutoFit/>
          </a:bodyPr>
          <a:lstStyle/>
          <a:p>
            <a:pPr algn="l"/>
            <a:r>
              <a:rPr lang="en-US" i="0" dirty="0">
                <a:solidFill>
                  <a:srgbClr val="286491"/>
                </a:solidFill>
                <a:effectLst/>
                <a:latin typeface="inherit"/>
              </a:rPr>
              <a:t>import</a:t>
            </a:r>
            <a:r>
              <a:rPr lang="en-US" i="0" dirty="0">
                <a:solidFill>
                  <a:srgbClr val="000000"/>
                </a:solidFill>
                <a:effectLst/>
                <a:latin typeface="inherit"/>
              </a:rPr>
              <a:t> </a:t>
            </a:r>
            <a:r>
              <a:rPr lang="en-US" i="0" dirty="0" err="1">
                <a:solidFill>
                  <a:srgbClr val="000000"/>
                </a:solidFill>
                <a:effectLst/>
                <a:latin typeface="inherit"/>
              </a:rPr>
              <a:t>RPi.GPIO</a:t>
            </a:r>
            <a:r>
              <a:rPr lang="en-US" i="0" dirty="0">
                <a:solidFill>
                  <a:srgbClr val="000000"/>
                </a:solidFill>
                <a:effectLst/>
                <a:latin typeface="inherit"/>
              </a:rPr>
              <a:t> </a:t>
            </a:r>
            <a:r>
              <a:rPr lang="en-US" i="0" dirty="0">
                <a:solidFill>
                  <a:srgbClr val="286491"/>
                </a:solidFill>
                <a:effectLst/>
                <a:latin typeface="inherit"/>
              </a:rPr>
              <a:t>as</a:t>
            </a:r>
            <a:r>
              <a:rPr lang="en-US" i="0" dirty="0">
                <a:solidFill>
                  <a:srgbClr val="000000"/>
                </a:solidFill>
                <a:effectLst/>
                <a:latin typeface="inherit"/>
              </a:rPr>
              <a:t> GPIO</a:t>
            </a:r>
            <a:endParaRPr lang="en-US" i="0" dirty="0">
              <a:solidFill>
                <a:srgbClr val="AAAAAA"/>
              </a:solidFill>
              <a:effectLst/>
              <a:latin typeface="Source Code Pro" panose="020B0604020202020204" pitchFamily="49" charset="0"/>
            </a:endParaRPr>
          </a:p>
          <a:p>
            <a:pPr algn="l"/>
            <a:r>
              <a:rPr lang="en-US" i="0" dirty="0">
                <a:solidFill>
                  <a:srgbClr val="286491"/>
                </a:solidFill>
                <a:effectLst/>
                <a:latin typeface="inherit"/>
              </a:rPr>
              <a:t>import</a:t>
            </a:r>
            <a:r>
              <a:rPr lang="en-US" i="0" dirty="0">
                <a:solidFill>
                  <a:srgbClr val="000000"/>
                </a:solidFill>
                <a:effectLst/>
                <a:latin typeface="inherit"/>
              </a:rPr>
              <a:t> time</a:t>
            </a:r>
            <a:endParaRPr lang="en-US" i="0" dirty="0">
              <a:solidFill>
                <a:srgbClr val="AAAAAA"/>
              </a:solidFill>
              <a:effectLst/>
              <a:latin typeface="Source Code Pro" panose="020B0604020202020204" pitchFamily="49" charset="0"/>
            </a:endParaRPr>
          </a:p>
          <a:p>
            <a:pPr algn="l"/>
            <a:r>
              <a:rPr lang="en-US" i="0" dirty="0">
                <a:solidFill>
                  <a:srgbClr val="000000"/>
                </a:solidFill>
                <a:effectLst/>
                <a:latin typeface="inherit"/>
              </a:rPr>
              <a:t>LED_PIN = </a:t>
            </a:r>
            <a:r>
              <a:rPr lang="en-US" i="0" dirty="0">
                <a:solidFill>
                  <a:srgbClr val="009999"/>
                </a:solidFill>
                <a:effectLst/>
                <a:latin typeface="inherit"/>
              </a:rPr>
              <a:t>17</a:t>
            </a:r>
            <a:endParaRPr lang="en-US" i="0" dirty="0">
              <a:solidFill>
                <a:srgbClr val="AAAAAA"/>
              </a:solidFill>
              <a:effectLst/>
              <a:latin typeface="Source Code Pro" panose="020B0604020202020204" pitchFamily="49" charset="0"/>
            </a:endParaRPr>
          </a:p>
          <a:p>
            <a:pPr algn="l"/>
            <a:r>
              <a:rPr lang="en-US" i="0" dirty="0" err="1">
                <a:solidFill>
                  <a:srgbClr val="000000"/>
                </a:solidFill>
                <a:effectLst/>
                <a:latin typeface="inherit"/>
              </a:rPr>
              <a:t>GPIO.</a:t>
            </a:r>
            <a:r>
              <a:rPr lang="en-US" i="0" dirty="0" err="1">
                <a:solidFill>
                  <a:srgbClr val="0086B3"/>
                </a:solidFill>
                <a:effectLst/>
                <a:latin typeface="inherit"/>
              </a:rPr>
              <a:t>setmode</a:t>
            </a:r>
            <a:r>
              <a:rPr lang="en-US" i="0" dirty="0">
                <a:solidFill>
                  <a:srgbClr val="777777"/>
                </a:solidFill>
                <a:effectLst/>
                <a:latin typeface="inherit"/>
              </a:rPr>
              <a:t>(</a:t>
            </a:r>
            <a:r>
              <a:rPr lang="en-US" i="0" dirty="0">
                <a:solidFill>
                  <a:srgbClr val="000000"/>
                </a:solidFill>
                <a:effectLst/>
                <a:latin typeface="inherit"/>
              </a:rPr>
              <a:t>GPIO.BCM</a:t>
            </a:r>
            <a:r>
              <a:rPr lang="en-US" i="0" dirty="0">
                <a:solidFill>
                  <a:srgbClr val="777777"/>
                </a:solidFill>
                <a:effectLst/>
                <a:latin typeface="inherit"/>
              </a:rPr>
              <a:t>)</a:t>
            </a:r>
            <a:endParaRPr lang="en-US" i="0" dirty="0">
              <a:solidFill>
                <a:srgbClr val="AAAAAA"/>
              </a:solidFill>
              <a:effectLst/>
              <a:latin typeface="Source Code Pro" panose="020B0604020202020204" pitchFamily="49" charset="0"/>
            </a:endParaRPr>
          </a:p>
          <a:p>
            <a:pPr algn="l"/>
            <a:r>
              <a:rPr lang="en-US" i="0" dirty="0" err="1">
                <a:solidFill>
                  <a:srgbClr val="000000"/>
                </a:solidFill>
                <a:effectLst/>
                <a:latin typeface="inherit"/>
              </a:rPr>
              <a:t>GPIO.</a:t>
            </a:r>
            <a:r>
              <a:rPr lang="en-US" i="0" dirty="0" err="1">
                <a:solidFill>
                  <a:srgbClr val="0086B3"/>
                </a:solidFill>
                <a:effectLst/>
                <a:latin typeface="inherit"/>
              </a:rPr>
              <a:t>setup</a:t>
            </a:r>
            <a:r>
              <a:rPr lang="en-US" i="0" dirty="0">
                <a:solidFill>
                  <a:srgbClr val="777777"/>
                </a:solidFill>
                <a:effectLst/>
                <a:latin typeface="inherit"/>
              </a:rPr>
              <a:t>(</a:t>
            </a:r>
            <a:r>
              <a:rPr lang="en-US" i="0" dirty="0">
                <a:solidFill>
                  <a:srgbClr val="000000"/>
                </a:solidFill>
                <a:effectLst/>
                <a:latin typeface="inherit"/>
              </a:rPr>
              <a:t>LED_PIN, GPIO.OUT</a:t>
            </a:r>
            <a:r>
              <a:rPr lang="en-US" i="0" dirty="0">
                <a:solidFill>
                  <a:srgbClr val="777777"/>
                </a:solidFill>
                <a:effectLst/>
                <a:latin typeface="inherit"/>
              </a:rPr>
              <a:t>)</a:t>
            </a:r>
            <a:endParaRPr lang="en-US" i="0" dirty="0">
              <a:solidFill>
                <a:srgbClr val="AAAAAA"/>
              </a:solidFill>
              <a:effectLst/>
              <a:latin typeface="Source Code Pro" panose="020B0604020202020204" pitchFamily="49" charset="0"/>
            </a:endParaRPr>
          </a:p>
          <a:p>
            <a:pPr algn="l"/>
            <a:r>
              <a:rPr lang="en-US" i="0" dirty="0" err="1">
                <a:solidFill>
                  <a:srgbClr val="000000"/>
                </a:solidFill>
                <a:effectLst/>
                <a:latin typeface="inherit"/>
              </a:rPr>
              <a:t>GPIO.</a:t>
            </a:r>
            <a:r>
              <a:rPr lang="en-US" i="0" dirty="0" err="1">
                <a:solidFill>
                  <a:srgbClr val="0086B3"/>
                </a:solidFill>
                <a:effectLst/>
                <a:latin typeface="inherit"/>
              </a:rPr>
              <a:t>output</a:t>
            </a:r>
            <a:r>
              <a:rPr lang="en-US" i="0" dirty="0">
                <a:solidFill>
                  <a:srgbClr val="777777"/>
                </a:solidFill>
                <a:effectLst/>
                <a:latin typeface="inherit"/>
              </a:rPr>
              <a:t>(</a:t>
            </a:r>
            <a:r>
              <a:rPr lang="en-US" i="0" dirty="0">
                <a:solidFill>
                  <a:srgbClr val="000000"/>
                </a:solidFill>
                <a:effectLst/>
                <a:latin typeface="inherit"/>
              </a:rPr>
              <a:t>LED_PIN, GPIO.HIGH</a:t>
            </a:r>
            <a:r>
              <a:rPr lang="en-US" i="0" dirty="0">
                <a:solidFill>
                  <a:srgbClr val="777777"/>
                </a:solidFill>
                <a:effectLst/>
                <a:latin typeface="inherit"/>
              </a:rPr>
              <a:t>)</a:t>
            </a:r>
            <a:endParaRPr lang="en-US" i="0" dirty="0">
              <a:solidFill>
                <a:srgbClr val="AAAAAA"/>
              </a:solidFill>
              <a:effectLst/>
              <a:latin typeface="Source Code Pro" panose="020B0604020202020204" pitchFamily="49" charset="0"/>
            </a:endParaRPr>
          </a:p>
          <a:p>
            <a:pPr algn="l"/>
            <a:r>
              <a:rPr lang="en-US" i="0" dirty="0" err="1">
                <a:solidFill>
                  <a:srgbClr val="000000"/>
                </a:solidFill>
                <a:effectLst/>
                <a:latin typeface="inherit"/>
              </a:rPr>
              <a:t>time.</a:t>
            </a:r>
            <a:r>
              <a:rPr lang="en-US" i="0" dirty="0" err="1">
                <a:solidFill>
                  <a:srgbClr val="0086B3"/>
                </a:solidFill>
                <a:effectLst/>
                <a:latin typeface="inherit"/>
              </a:rPr>
              <a:t>sleep</a:t>
            </a:r>
            <a:r>
              <a:rPr lang="en-US" i="0" dirty="0">
                <a:solidFill>
                  <a:srgbClr val="777777"/>
                </a:solidFill>
                <a:effectLst/>
                <a:latin typeface="inherit"/>
              </a:rPr>
              <a:t>(</a:t>
            </a:r>
            <a:r>
              <a:rPr lang="en-US" i="0" dirty="0">
                <a:solidFill>
                  <a:srgbClr val="009999"/>
                </a:solidFill>
                <a:effectLst/>
                <a:latin typeface="inherit"/>
              </a:rPr>
              <a:t>1</a:t>
            </a:r>
            <a:r>
              <a:rPr lang="en-US" i="0" dirty="0">
                <a:solidFill>
                  <a:srgbClr val="777777"/>
                </a:solidFill>
                <a:effectLst/>
                <a:latin typeface="inherit"/>
              </a:rPr>
              <a:t>)</a:t>
            </a:r>
            <a:endParaRPr lang="en-US" i="0" dirty="0">
              <a:solidFill>
                <a:srgbClr val="AAAAAA"/>
              </a:solidFill>
              <a:effectLst/>
              <a:latin typeface="Source Code Pro" panose="020B0604020202020204" pitchFamily="49" charset="0"/>
            </a:endParaRPr>
          </a:p>
          <a:p>
            <a:pPr algn="l"/>
            <a:r>
              <a:rPr lang="en-US" i="0" dirty="0" err="1">
                <a:solidFill>
                  <a:srgbClr val="000000"/>
                </a:solidFill>
                <a:effectLst/>
                <a:latin typeface="inherit"/>
              </a:rPr>
              <a:t>GPIO.</a:t>
            </a:r>
            <a:r>
              <a:rPr lang="en-US" i="0" dirty="0" err="1">
                <a:solidFill>
                  <a:srgbClr val="0086B3"/>
                </a:solidFill>
                <a:effectLst/>
                <a:latin typeface="inherit"/>
              </a:rPr>
              <a:t>output</a:t>
            </a:r>
            <a:r>
              <a:rPr lang="en-US" i="0" dirty="0">
                <a:solidFill>
                  <a:srgbClr val="777777"/>
                </a:solidFill>
                <a:effectLst/>
                <a:latin typeface="inherit"/>
              </a:rPr>
              <a:t>(</a:t>
            </a:r>
            <a:r>
              <a:rPr lang="en-US" i="0" dirty="0">
                <a:solidFill>
                  <a:srgbClr val="000000"/>
                </a:solidFill>
                <a:effectLst/>
                <a:latin typeface="inherit"/>
              </a:rPr>
              <a:t>LED_PIN, GPIO.LOW</a:t>
            </a:r>
            <a:r>
              <a:rPr lang="en-US" i="0" dirty="0">
                <a:solidFill>
                  <a:srgbClr val="777777"/>
                </a:solidFill>
                <a:effectLst/>
                <a:latin typeface="inherit"/>
              </a:rPr>
              <a:t>)</a:t>
            </a:r>
            <a:endParaRPr lang="en-US" i="0" dirty="0">
              <a:solidFill>
                <a:srgbClr val="AAAAAA"/>
              </a:solidFill>
              <a:effectLst/>
              <a:latin typeface="Source Code Pro" panose="020B0604020202020204" pitchFamily="49" charset="0"/>
            </a:endParaRPr>
          </a:p>
          <a:p>
            <a:pPr algn="l"/>
            <a:r>
              <a:rPr lang="en-US" i="0" dirty="0" err="1">
                <a:solidFill>
                  <a:srgbClr val="000000"/>
                </a:solidFill>
                <a:effectLst/>
                <a:latin typeface="inherit"/>
              </a:rPr>
              <a:t>GPIO.</a:t>
            </a:r>
            <a:r>
              <a:rPr lang="en-US" i="0" dirty="0" err="1">
                <a:solidFill>
                  <a:srgbClr val="0086B3"/>
                </a:solidFill>
                <a:effectLst/>
                <a:latin typeface="inherit"/>
              </a:rPr>
              <a:t>cleanup</a:t>
            </a:r>
            <a:r>
              <a:rPr lang="en-US" i="0" dirty="0">
                <a:solidFill>
                  <a:srgbClr val="777777"/>
                </a:solidFill>
                <a:effectLst/>
                <a:latin typeface="inherit"/>
              </a:rPr>
              <a:t>()</a:t>
            </a:r>
            <a:endParaRPr lang="en-US" i="0" dirty="0">
              <a:solidFill>
                <a:srgbClr val="AAAAAA"/>
              </a:solidFill>
              <a:effectLst/>
              <a:latin typeface="Source Code Pro" panose="020B0604020202020204"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7"/>
          </p:nvPr>
        </p:nvSpPr>
        <p:spPr/>
        <p:txBody>
          <a:bodyPr/>
          <a:lstStyle/>
          <a:p>
            <a:fld id="{B6F15528-21DE-4FAA-801E-634DDDAF4B2B}" type="slidenum">
              <a:rPr lang="en-US" smtClean="0"/>
              <a:pPr/>
              <a:t>43</a:t>
            </a:fld>
            <a:endParaRPr lang="en-US"/>
          </a:p>
        </p:txBody>
      </p:sp>
      <p:pic>
        <p:nvPicPr>
          <p:cNvPr id="5" name="Picture 2" descr="Raspberry Pi 4 circuit with one LED">
            <a:extLst>
              <a:ext uri="{FF2B5EF4-FFF2-40B4-BE49-F238E27FC236}">
                <a16:creationId xmlns="" xmlns:a16="http://schemas.microsoft.com/office/drawing/2014/main" id="{87203644-EF73-40FA-BB08-1DAF68DEFE51}"/>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666976" y="1785926"/>
            <a:ext cx="5675131" cy="430600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58420"/>
            <a:ext cx="9211310" cy="604012"/>
          </a:xfrm>
          <a:prstGeom prst="rect">
            <a:avLst/>
          </a:prstGeom>
        </p:spPr>
        <p:txBody>
          <a:bodyPr vert="horz" wrap="square" lIns="0" tIns="13970" rIns="0" bIns="0" rtlCol="0">
            <a:spAutoFit/>
          </a:bodyPr>
          <a:lstStyle/>
          <a:p>
            <a:pPr marL="12700">
              <a:lnSpc>
                <a:spcPts val="4560"/>
              </a:lnSpc>
              <a:spcBef>
                <a:spcPts val="110"/>
              </a:spcBef>
            </a:pPr>
            <a:r>
              <a:rPr lang="en-US" sz="4000" spc="-5" dirty="0">
                <a:solidFill>
                  <a:srgbClr val="0000FF"/>
                </a:solidFill>
              </a:rPr>
              <a:t>Programming Raspberry Pi with Python</a:t>
            </a:r>
            <a:endParaRPr sz="4000" dirty="0">
              <a:solidFill>
                <a:srgbClr val="0000FF"/>
              </a:solidFill>
            </a:endParaRPr>
          </a:p>
        </p:txBody>
      </p:sp>
      <p:sp>
        <p:nvSpPr>
          <p:cNvPr id="6" name="object 6"/>
          <p:cNvSpPr txBox="1"/>
          <p:nvPr/>
        </p:nvSpPr>
        <p:spPr>
          <a:xfrm>
            <a:off x="304800" y="1629411"/>
            <a:ext cx="10791860" cy="1673535"/>
          </a:xfrm>
          <a:prstGeom prst="rect">
            <a:avLst/>
          </a:prstGeom>
        </p:spPr>
        <p:txBody>
          <a:bodyPr vert="horz" wrap="square" lIns="0" tIns="11430" rIns="0" bIns="0" rtlCol="0">
            <a:spAutoFit/>
          </a:bodyPr>
          <a:lstStyle/>
          <a:p>
            <a:r>
              <a:rPr lang="en-US" b="1" i="0" dirty="0">
                <a:solidFill>
                  <a:srgbClr val="3A3A3A"/>
                </a:solidFill>
                <a:effectLst/>
                <a:latin typeface="-apple-system"/>
              </a:rPr>
              <a:t>Step 3: Control the LED with Python 3 on Raspberry Pi OS</a:t>
            </a:r>
          </a:p>
          <a:p>
            <a:pPr algn="l"/>
            <a:r>
              <a:rPr lang="en-US" b="0" i="0" dirty="0">
                <a:solidFill>
                  <a:srgbClr val="3A3A3A"/>
                </a:solidFill>
                <a:effectLst/>
                <a:latin typeface="-apple-system"/>
              </a:rPr>
              <a:t> Open </a:t>
            </a:r>
            <a:r>
              <a:rPr lang="en-US" b="0" i="0" u="none" strike="noStrike" dirty="0" err="1">
                <a:solidFill>
                  <a:srgbClr val="1E73BE"/>
                </a:solidFill>
                <a:effectLst/>
                <a:latin typeface="-apple-system"/>
                <a:hlinkClick r:id="rId2"/>
              </a:rPr>
              <a:t>Thonny</a:t>
            </a:r>
            <a:r>
              <a:rPr lang="en-US" b="0" i="0" u="none" strike="noStrike" dirty="0">
                <a:solidFill>
                  <a:srgbClr val="1E73BE"/>
                </a:solidFill>
                <a:effectLst/>
                <a:latin typeface="-apple-system"/>
                <a:hlinkClick r:id="rId2"/>
              </a:rPr>
              <a:t> IDE</a:t>
            </a:r>
            <a:r>
              <a:rPr lang="en-US" b="0" i="0" dirty="0">
                <a:solidFill>
                  <a:srgbClr val="3A3A3A"/>
                </a:solidFill>
                <a:effectLst/>
                <a:latin typeface="-apple-system"/>
              </a:rPr>
              <a:t> on Raspberry Pi OS (Menu &gt; Programming &gt; </a:t>
            </a:r>
            <a:r>
              <a:rPr lang="en-US" b="0" i="0" dirty="0" err="1">
                <a:solidFill>
                  <a:srgbClr val="3A3A3A"/>
                </a:solidFill>
                <a:effectLst/>
                <a:latin typeface="-apple-system"/>
              </a:rPr>
              <a:t>Thonny</a:t>
            </a:r>
            <a:r>
              <a:rPr lang="en-US" b="0" i="0" dirty="0">
                <a:solidFill>
                  <a:srgbClr val="3A3A3A"/>
                </a:solidFill>
                <a:effectLst/>
                <a:latin typeface="-apple-system"/>
              </a:rPr>
              <a:t> Python IDE) or any other IDE/text editor you like.</a:t>
            </a:r>
          </a:p>
          <a:p>
            <a:pPr algn="l"/>
            <a:endParaRPr lang="en-US" dirty="0">
              <a:solidFill>
                <a:srgbClr val="3A3A3A"/>
              </a:solidFill>
              <a:latin typeface="-apple-system"/>
            </a:endParaRPr>
          </a:p>
          <a:p>
            <a:r>
              <a:rPr lang="en-US" b="1" i="0" dirty="0">
                <a:solidFill>
                  <a:srgbClr val="3A3A3A"/>
                </a:solidFill>
                <a:effectLst/>
                <a:latin typeface="-apple-system"/>
              </a:rPr>
              <a:t>PYTHON Code Simple control of the LED</a:t>
            </a:r>
          </a:p>
          <a:p>
            <a:pPr algn="l"/>
            <a:endParaRPr lang="en-US" b="0" i="0" dirty="0">
              <a:solidFill>
                <a:srgbClr val="3A3A3A"/>
              </a:solidFill>
              <a:effectLst/>
              <a:latin typeface="-apple-system"/>
            </a:endParaRPr>
          </a:p>
        </p:txBody>
      </p:sp>
      <p:sp>
        <p:nvSpPr>
          <p:cNvPr id="10" name="TextBox 9">
            <a:extLst>
              <a:ext uri="{FF2B5EF4-FFF2-40B4-BE49-F238E27FC236}">
                <a16:creationId xmlns="" xmlns:a16="http://schemas.microsoft.com/office/drawing/2014/main" id="{ED2B73B9-92C5-4596-9714-6E5770834BC9}"/>
              </a:ext>
            </a:extLst>
          </p:cNvPr>
          <p:cNvSpPr txBox="1"/>
          <p:nvPr/>
        </p:nvSpPr>
        <p:spPr>
          <a:xfrm>
            <a:off x="809588" y="785794"/>
            <a:ext cx="6098344" cy="400110"/>
          </a:xfrm>
          <a:prstGeom prst="rect">
            <a:avLst/>
          </a:prstGeom>
          <a:noFill/>
        </p:spPr>
        <p:txBody>
          <a:bodyPr wrap="square">
            <a:spAutoFit/>
          </a:bodyPr>
          <a:lstStyle/>
          <a:p>
            <a:r>
              <a:rPr lang="en-US" sz="2000" b="1" spc="-5" dirty="0">
                <a:solidFill>
                  <a:srgbClr val="C00000"/>
                </a:solidFill>
              </a:rPr>
              <a:t>Controlling </a:t>
            </a:r>
            <a:r>
              <a:rPr lang="en-US" sz="2000" b="1" dirty="0">
                <a:solidFill>
                  <a:srgbClr val="C00000"/>
                </a:solidFill>
              </a:rPr>
              <a:t>LED with </a:t>
            </a:r>
            <a:r>
              <a:rPr lang="en-US" sz="2000" b="1" dirty="0" err="1">
                <a:solidFill>
                  <a:srgbClr val="C00000"/>
                </a:solidFill>
              </a:rPr>
              <a:t>Rasberry</a:t>
            </a:r>
            <a:r>
              <a:rPr lang="en-US" sz="2000" b="1" dirty="0">
                <a:solidFill>
                  <a:srgbClr val="C00000"/>
                </a:solidFill>
              </a:rPr>
              <a:t> Pi</a:t>
            </a:r>
          </a:p>
        </p:txBody>
      </p:sp>
      <p:sp>
        <p:nvSpPr>
          <p:cNvPr id="8" name="TextBox 7">
            <a:extLst>
              <a:ext uri="{FF2B5EF4-FFF2-40B4-BE49-F238E27FC236}">
                <a16:creationId xmlns="" xmlns:a16="http://schemas.microsoft.com/office/drawing/2014/main" id="{D24E2076-6C26-420E-A785-664834945F30}"/>
              </a:ext>
            </a:extLst>
          </p:cNvPr>
          <p:cNvSpPr txBox="1"/>
          <p:nvPr/>
        </p:nvSpPr>
        <p:spPr>
          <a:xfrm>
            <a:off x="268458" y="3025946"/>
            <a:ext cx="6098344" cy="2585323"/>
          </a:xfrm>
          <a:prstGeom prst="rect">
            <a:avLst/>
          </a:prstGeom>
          <a:noFill/>
        </p:spPr>
        <p:txBody>
          <a:bodyPr wrap="square">
            <a:spAutoFit/>
          </a:bodyPr>
          <a:lstStyle/>
          <a:p>
            <a:pPr algn="l"/>
            <a:r>
              <a:rPr lang="en-US" b="1" i="0" dirty="0">
                <a:solidFill>
                  <a:srgbClr val="286491"/>
                </a:solidFill>
                <a:effectLst/>
                <a:latin typeface="inherit"/>
              </a:rPr>
              <a:t>import</a:t>
            </a:r>
            <a:r>
              <a:rPr lang="en-US" b="0" i="0" dirty="0">
                <a:solidFill>
                  <a:srgbClr val="000000"/>
                </a:solidFill>
                <a:effectLst/>
                <a:latin typeface="inherit"/>
              </a:rPr>
              <a:t> </a:t>
            </a:r>
            <a:r>
              <a:rPr lang="en-US" b="0" i="0" dirty="0" err="1">
                <a:solidFill>
                  <a:srgbClr val="000000"/>
                </a:solidFill>
                <a:effectLst/>
                <a:latin typeface="inherit"/>
              </a:rPr>
              <a:t>RPi.GPIO</a:t>
            </a:r>
            <a:r>
              <a:rPr lang="en-US" b="0" i="0" dirty="0">
                <a:solidFill>
                  <a:srgbClr val="000000"/>
                </a:solidFill>
                <a:effectLst/>
                <a:latin typeface="inherit"/>
              </a:rPr>
              <a:t> </a:t>
            </a:r>
            <a:r>
              <a:rPr lang="en-US" b="1" i="0" dirty="0">
                <a:solidFill>
                  <a:srgbClr val="286491"/>
                </a:solidFill>
                <a:effectLst/>
                <a:latin typeface="inherit"/>
              </a:rPr>
              <a:t>as</a:t>
            </a:r>
            <a:r>
              <a:rPr lang="en-US" b="0" i="0" dirty="0">
                <a:solidFill>
                  <a:srgbClr val="000000"/>
                </a:solidFill>
                <a:effectLst/>
                <a:latin typeface="inherit"/>
              </a:rPr>
              <a:t> GPIO</a:t>
            </a:r>
            <a:endParaRPr lang="en-US" b="0" i="0" dirty="0">
              <a:solidFill>
                <a:srgbClr val="AAAAAA"/>
              </a:solidFill>
              <a:effectLst/>
              <a:latin typeface="Source Code Pro" panose="020B0604020202020204" pitchFamily="49" charset="0"/>
            </a:endParaRPr>
          </a:p>
          <a:p>
            <a:pPr algn="l"/>
            <a:r>
              <a:rPr lang="en-US" b="1" i="0" dirty="0">
                <a:solidFill>
                  <a:srgbClr val="286491"/>
                </a:solidFill>
                <a:effectLst/>
                <a:latin typeface="inherit"/>
              </a:rPr>
              <a:t>import</a:t>
            </a:r>
            <a:r>
              <a:rPr lang="en-US" b="0" i="0" dirty="0">
                <a:solidFill>
                  <a:srgbClr val="000000"/>
                </a:solidFill>
                <a:effectLst/>
                <a:latin typeface="inherit"/>
              </a:rPr>
              <a:t> time</a:t>
            </a:r>
            <a:endParaRPr lang="en-US" b="0" i="0" dirty="0">
              <a:solidFill>
                <a:srgbClr val="AAAAAA"/>
              </a:solidFill>
              <a:effectLst/>
              <a:latin typeface="Source Code Pro" panose="020B0604020202020204" pitchFamily="49" charset="0"/>
            </a:endParaRPr>
          </a:p>
          <a:p>
            <a:pPr algn="l"/>
            <a:r>
              <a:rPr lang="en-US" b="0" i="0" dirty="0">
                <a:solidFill>
                  <a:srgbClr val="000000"/>
                </a:solidFill>
                <a:effectLst/>
                <a:latin typeface="inherit"/>
              </a:rPr>
              <a:t>LED_PIN = </a:t>
            </a:r>
            <a:r>
              <a:rPr lang="en-US" b="0" i="0" dirty="0">
                <a:solidFill>
                  <a:srgbClr val="009999"/>
                </a:solidFill>
                <a:effectLst/>
                <a:latin typeface="inherit"/>
              </a:rPr>
              <a:t>17</a:t>
            </a:r>
            <a:endParaRPr lang="en-US" b="0" i="0" dirty="0">
              <a:solidFill>
                <a:srgbClr val="AAAAAA"/>
              </a:solidFill>
              <a:effectLst/>
              <a:latin typeface="Source Code Pro" panose="020B0604020202020204" pitchFamily="49" charset="0"/>
            </a:endParaRPr>
          </a:p>
          <a:p>
            <a:pPr algn="l"/>
            <a:r>
              <a:rPr lang="en-US" b="0" i="0" dirty="0" err="1">
                <a:solidFill>
                  <a:srgbClr val="000000"/>
                </a:solidFill>
                <a:effectLst/>
                <a:latin typeface="inherit"/>
              </a:rPr>
              <a:t>GPIO.</a:t>
            </a:r>
            <a:r>
              <a:rPr lang="en-US" b="0" i="0" dirty="0" err="1">
                <a:solidFill>
                  <a:srgbClr val="0086B3"/>
                </a:solidFill>
                <a:effectLst/>
                <a:latin typeface="inherit"/>
              </a:rPr>
              <a:t>setmode</a:t>
            </a:r>
            <a:r>
              <a:rPr lang="en-US" b="0" i="0" dirty="0">
                <a:solidFill>
                  <a:srgbClr val="777777"/>
                </a:solidFill>
                <a:effectLst/>
                <a:latin typeface="inherit"/>
              </a:rPr>
              <a:t>(</a:t>
            </a:r>
            <a:r>
              <a:rPr lang="en-US" b="0" i="0" dirty="0">
                <a:solidFill>
                  <a:srgbClr val="000000"/>
                </a:solidFill>
                <a:effectLst/>
                <a:latin typeface="inherit"/>
              </a:rPr>
              <a:t>GPIO.BCM</a:t>
            </a:r>
            <a:r>
              <a:rPr lang="en-US" b="0" i="0" dirty="0">
                <a:solidFill>
                  <a:srgbClr val="777777"/>
                </a:solidFill>
                <a:effectLst/>
                <a:latin typeface="inherit"/>
              </a:rPr>
              <a:t>)</a:t>
            </a:r>
            <a:endParaRPr lang="en-US" b="0" i="0" dirty="0">
              <a:solidFill>
                <a:srgbClr val="AAAAAA"/>
              </a:solidFill>
              <a:effectLst/>
              <a:latin typeface="Source Code Pro" panose="020B0604020202020204" pitchFamily="49" charset="0"/>
            </a:endParaRPr>
          </a:p>
          <a:p>
            <a:pPr algn="l"/>
            <a:r>
              <a:rPr lang="en-US" b="0" i="0" dirty="0" err="1">
                <a:solidFill>
                  <a:srgbClr val="000000"/>
                </a:solidFill>
                <a:effectLst/>
                <a:latin typeface="inherit"/>
              </a:rPr>
              <a:t>GPIO.</a:t>
            </a:r>
            <a:r>
              <a:rPr lang="en-US" b="0" i="0" dirty="0" err="1">
                <a:solidFill>
                  <a:srgbClr val="0086B3"/>
                </a:solidFill>
                <a:effectLst/>
                <a:latin typeface="inherit"/>
              </a:rPr>
              <a:t>setup</a:t>
            </a:r>
            <a:r>
              <a:rPr lang="en-US" b="0" i="0" dirty="0">
                <a:solidFill>
                  <a:srgbClr val="777777"/>
                </a:solidFill>
                <a:effectLst/>
                <a:latin typeface="inherit"/>
              </a:rPr>
              <a:t>(</a:t>
            </a:r>
            <a:r>
              <a:rPr lang="en-US" b="0" i="0" dirty="0">
                <a:solidFill>
                  <a:srgbClr val="000000"/>
                </a:solidFill>
                <a:effectLst/>
                <a:latin typeface="inherit"/>
              </a:rPr>
              <a:t>LED_PIN, GPIO.OUT</a:t>
            </a:r>
            <a:r>
              <a:rPr lang="en-US" b="0" i="0" dirty="0">
                <a:solidFill>
                  <a:srgbClr val="777777"/>
                </a:solidFill>
                <a:effectLst/>
                <a:latin typeface="inherit"/>
              </a:rPr>
              <a:t>)</a:t>
            </a:r>
            <a:endParaRPr lang="en-US" b="0" i="0" dirty="0">
              <a:solidFill>
                <a:srgbClr val="AAAAAA"/>
              </a:solidFill>
              <a:effectLst/>
              <a:latin typeface="Source Code Pro" panose="020B0604020202020204" pitchFamily="49" charset="0"/>
            </a:endParaRPr>
          </a:p>
          <a:p>
            <a:pPr algn="l"/>
            <a:r>
              <a:rPr lang="en-US" b="0" i="0" dirty="0" err="1">
                <a:solidFill>
                  <a:srgbClr val="000000"/>
                </a:solidFill>
                <a:effectLst/>
                <a:latin typeface="inherit"/>
              </a:rPr>
              <a:t>GPIO.</a:t>
            </a:r>
            <a:r>
              <a:rPr lang="en-US" b="0" i="0" dirty="0" err="1">
                <a:solidFill>
                  <a:srgbClr val="0086B3"/>
                </a:solidFill>
                <a:effectLst/>
                <a:latin typeface="inherit"/>
              </a:rPr>
              <a:t>output</a:t>
            </a:r>
            <a:r>
              <a:rPr lang="en-US" b="0" i="0" dirty="0">
                <a:solidFill>
                  <a:srgbClr val="777777"/>
                </a:solidFill>
                <a:effectLst/>
                <a:latin typeface="inherit"/>
              </a:rPr>
              <a:t>(</a:t>
            </a:r>
            <a:r>
              <a:rPr lang="en-US" b="0" i="0" dirty="0">
                <a:solidFill>
                  <a:srgbClr val="000000"/>
                </a:solidFill>
                <a:effectLst/>
                <a:latin typeface="inherit"/>
              </a:rPr>
              <a:t>LED_PIN, GPIO.HIGH</a:t>
            </a:r>
            <a:r>
              <a:rPr lang="en-US" b="0" i="0" dirty="0">
                <a:solidFill>
                  <a:srgbClr val="777777"/>
                </a:solidFill>
                <a:effectLst/>
                <a:latin typeface="inherit"/>
              </a:rPr>
              <a:t>)</a:t>
            </a:r>
            <a:endParaRPr lang="en-US" b="0" i="0" dirty="0">
              <a:solidFill>
                <a:srgbClr val="AAAAAA"/>
              </a:solidFill>
              <a:effectLst/>
              <a:latin typeface="Source Code Pro" panose="020B0604020202020204" pitchFamily="49" charset="0"/>
            </a:endParaRPr>
          </a:p>
          <a:p>
            <a:pPr algn="l"/>
            <a:r>
              <a:rPr lang="en-US" b="0" i="0" dirty="0" err="1">
                <a:solidFill>
                  <a:srgbClr val="000000"/>
                </a:solidFill>
                <a:effectLst/>
                <a:latin typeface="inherit"/>
              </a:rPr>
              <a:t>time.</a:t>
            </a:r>
            <a:r>
              <a:rPr lang="en-US" b="0" i="0" dirty="0" err="1">
                <a:solidFill>
                  <a:srgbClr val="0086B3"/>
                </a:solidFill>
                <a:effectLst/>
                <a:latin typeface="inherit"/>
              </a:rPr>
              <a:t>sleep</a:t>
            </a:r>
            <a:r>
              <a:rPr lang="en-US" b="0" i="0" dirty="0">
                <a:solidFill>
                  <a:srgbClr val="777777"/>
                </a:solidFill>
                <a:effectLst/>
                <a:latin typeface="inherit"/>
              </a:rPr>
              <a:t>(</a:t>
            </a:r>
            <a:r>
              <a:rPr lang="en-US" b="0" i="0" dirty="0">
                <a:solidFill>
                  <a:srgbClr val="009999"/>
                </a:solidFill>
                <a:effectLst/>
                <a:latin typeface="inherit"/>
              </a:rPr>
              <a:t>1</a:t>
            </a:r>
            <a:r>
              <a:rPr lang="en-US" b="0" i="0" dirty="0">
                <a:solidFill>
                  <a:srgbClr val="777777"/>
                </a:solidFill>
                <a:effectLst/>
                <a:latin typeface="inherit"/>
              </a:rPr>
              <a:t>)</a:t>
            </a:r>
            <a:endParaRPr lang="en-US" b="0" i="0" dirty="0">
              <a:solidFill>
                <a:srgbClr val="AAAAAA"/>
              </a:solidFill>
              <a:effectLst/>
              <a:latin typeface="Source Code Pro" panose="020B0604020202020204" pitchFamily="49" charset="0"/>
            </a:endParaRPr>
          </a:p>
          <a:p>
            <a:pPr algn="l"/>
            <a:r>
              <a:rPr lang="en-US" b="0" i="0" dirty="0" err="1">
                <a:solidFill>
                  <a:srgbClr val="000000"/>
                </a:solidFill>
                <a:effectLst/>
                <a:latin typeface="inherit"/>
              </a:rPr>
              <a:t>GPIO.</a:t>
            </a:r>
            <a:r>
              <a:rPr lang="en-US" b="0" i="0" dirty="0" err="1">
                <a:solidFill>
                  <a:srgbClr val="0086B3"/>
                </a:solidFill>
                <a:effectLst/>
                <a:latin typeface="inherit"/>
              </a:rPr>
              <a:t>output</a:t>
            </a:r>
            <a:r>
              <a:rPr lang="en-US" b="0" i="0" dirty="0">
                <a:solidFill>
                  <a:srgbClr val="777777"/>
                </a:solidFill>
                <a:effectLst/>
                <a:latin typeface="inherit"/>
              </a:rPr>
              <a:t>(</a:t>
            </a:r>
            <a:r>
              <a:rPr lang="en-US" b="0" i="0" dirty="0">
                <a:solidFill>
                  <a:srgbClr val="000000"/>
                </a:solidFill>
                <a:effectLst/>
                <a:latin typeface="inherit"/>
              </a:rPr>
              <a:t>LED_PIN, GPIO.LOW</a:t>
            </a:r>
            <a:r>
              <a:rPr lang="en-US" b="0" i="0" dirty="0">
                <a:solidFill>
                  <a:srgbClr val="777777"/>
                </a:solidFill>
                <a:effectLst/>
                <a:latin typeface="inherit"/>
              </a:rPr>
              <a:t>)</a:t>
            </a:r>
            <a:endParaRPr lang="en-US" b="0" i="0" dirty="0">
              <a:solidFill>
                <a:srgbClr val="AAAAAA"/>
              </a:solidFill>
              <a:effectLst/>
              <a:latin typeface="Source Code Pro" panose="020B0604020202020204" pitchFamily="49" charset="0"/>
            </a:endParaRPr>
          </a:p>
          <a:p>
            <a:pPr algn="l"/>
            <a:r>
              <a:rPr lang="en-US" b="0" i="0" dirty="0" err="1">
                <a:solidFill>
                  <a:srgbClr val="000000"/>
                </a:solidFill>
                <a:effectLst/>
                <a:latin typeface="inherit"/>
              </a:rPr>
              <a:t>GPIO.</a:t>
            </a:r>
            <a:r>
              <a:rPr lang="en-US" b="0" i="0" dirty="0" err="1">
                <a:solidFill>
                  <a:srgbClr val="0086B3"/>
                </a:solidFill>
                <a:effectLst/>
                <a:latin typeface="inherit"/>
              </a:rPr>
              <a:t>cleanup</a:t>
            </a:r>
            <a:r>
              <a:rPr lang="en-US" b="0" i="0" dirty="0">
                <a:solidFill>
                  <a:srgbClr val="777777"/>
                </a:solidFill>
                <a:effectLst/>
                <a:latin typeface="inherit"/>
              </a:rPr>
              <a:t>()</a:t>
            </a:r>
            <a:endParaRPr lang="en-US" b="0" i="0" dirty="0">
              <a:solidFill>
                <a:srgbClr val="AAAAAA"/>
              </a:solidFill>
              <a:effectLst/>
              <a:latin typeface="Source Code Pro" panose="020B0604020202020204" pitchFamily="49" charset="0"/>
            </a:endParaRPr>
          </a:p>
        </p:txBody>
      </p:sp>
      <p:sp>
        <p:nvSpPr>
          <p:cNvPr id="11" name="TextBox 10">
            <a:extLst>
              <a:ext uri="{FF2B5EF4-FFF2-40B4-BE49-F238E27FC236}">
                <a16:creationId xmlns="" xmlns:a16="http://schemas.microsoft.com/office/drawing/2014/main" id="{C8232F58-7C25-41CA-82E5-4DF7FEC0B159}"/>
              </a:ext>
            </a:extLst>
          </p:cNvPr>
          <p:cNvSpPr txBox="1"/>
          <p:nvPr/>
        </p:nvSpPr>
        <p:spPr>
          <a:xfrm>
            <a:off x="595274" y="5857892"/>
            <a:ext cx="9572692" cy="369332"/>
          </a:xfrm>
          <a:prstGeom prst="rect">
            <a:avLst/>
          </a:prstGeom>
          <a:noFill/>
        </p:spPr>
        <p:txBody>
          <a:bodyPr wrap="square">
            <a:spAutoFit/>
          </a:bodyPr>
          <a:lstStyle/>
          <a:p>
            <a:r>
              <a:rPr lang="en-US" b="1" i="0" dirty="0">
                <a:solidFill>
                  <a:srgbClr val="3A3A3A"/>
                </a:solidFill>
                <a:effectLst/>
                <a:latin typeface="-apple-system"/>
              </a:rPr>
              <a:t>This program will power on the LED for one second, and then power it off.</a:t>
            </a:r>
            <a:endParaRPr lang="en-US" b="1" dirty="0"/>
          </a:p>
        </p:txBody>
      </p:sp>
      <p:grpSp>
        <p:nvGrpSpPr>
          <p:cNvPr id="3" name="Group 8">
            <a:extLst>
              <a:ext uri="{FF2B5EF4-FFF2-40B4-BE49-F238E27FC236}">
                <a16:creationId xmlns="" xmlns:a16="http://schemas.microsoft.com/office/drawing/2014/main" id="{86E67991-C086-4C3A-9022-874F991F7F8D}"/>
              </a:ext>
            </a:extLst>
          </p:cNvPr>
          <p:cNvGrpSpPr/>
          <p:nvPr/>
        </p:nvGrpSpPr>
        <p:grpSpPr>
          <a:xfrm>
            <a:off x="91994" y="2973905"/>
            <a:ext cx="5430600" cy="658080"/>
            <a:chOff x="153665" y="3042277"/>
            <a:chExt cx="5430600" cy="658080"/>
          </a:xfrm>
        </p:grpSpPr>
        <mc:AlternateContent xmlns:mc="http://schemas.openxmlformats.org/markup-compatibility/2006">
          <mc:Choice xmlns="" xmlns:p14="http://schemas.microsoft.com/office/powerpoint/2010/main" Requires="p14">
            <p:contentPart p14:bwMode="auto" r:id="rId3">
              <p14:nvContentPartPr>
                <p14:cNvPr id="4" name="Ink 3">
                  <a:extLst>
                    <a:ext uri="{FF2B5EF4-FFF2-40B4-BE49-F238E27FC236}">
                      <a16:creationId xmlns:a16="http://schemas.microsoft.com/office/drawing/2014/main" id="{C1BD276A-8A57-4139-A01D-394ACCB5C32D}"/>
                    </a:ext>
                  </a:extLst>
                </p14:cNvPr>
                <p14:cNvContentPartPr/>
                <p14:nvPr/>
              </p14:nvContentPartPr>
              <p14:xfrm>
                <a:off x="153665" y="3042277"/>
                <a:ext cx="2802240" cy="658080"/>
              </p14:xfrm>
            </p:contentPart>
          </mc:Choice>
          <mc:Fallback>
            <p:pic>
              <p:nvPicPr>
                <p:cNvPr id="4" name="Ink 3">
                  <a:extLst>
                    <a:ext uri="{FF2B5EF4-FFF2-40B4-BE49-F238E27FC236}">
                      <a16:creationId xmlns:p14="http://schemas.microsoft.com/office/powerpoint/2010/main" xmlns="" xmlns:a16="http://schemas.microsoft.com/office/drawing/2014/main" id="{C1BD276A-8A57-4139-A01D-394ACCB5C32D}"/>
                    </a:ext>
                  </a:extLst>
                </p:cNvPr>
                <p:cNvPicPr/>
                <p:nvPr/>
              </p:nvPicPr>
              <p:blipFill>
                <a:blip r:embed="rId4"/>
                <a:stretch>
                  <a:fillRect/>
                </a:stretch>
              </p:blipFill>
              <p:spPr>
                <a:xfrm>
                  <a:off x="144665" y="3033277"/>
                  <a:ext cx="2819880" cy="6757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5">
              <p14:nvContentPartPr>
                <p14:cNvPr id="5" name="Ink 4">
                  <a:extLst>
                    <a:ext uri="{FF2B5EF4-FFF2-40B4-BE49-F238E27FC236}">
                      <a16:creationId xmlns:a16="http://schemas.microsoft.com/office/drawing/2014/main" id="{EDC82BEE-980A-49FC-ABAC-C5403E3E1A96}"/>
                    </a:ext>
                  </a:extLst>
                </p14:cNvPr>
                <p14:cNvContentPartPr/>
                <p14:nvPr/>
              </p14:nvContentPartPr>
              <p14:xfrm>
                <a:off x="2798945" y="3305077"/>
                <a:ext cx="2770560" cy="141120"/>
              </p14:xfrm>
            </p:contentPart>
          </mc:Choice>
          <mc:Fallback>
            <p:pic>
              <p:nvPicPr>
                <p:cNvPr id="5" name="Ink 4">
                  <a:extLst>
                    <a:ext uri="{FF2B5EF4-FFF2-40B4-BE49-F238E27FC236}">
                      <a16:creationId xmlns:p14="http://schemas.microsoft.com/office/powerpoint/2010/main" xmlns="" xmlns:a16="http://schemas.microsoft.com/office/drawing/2014/main" id="{EDC82BEE-980A-49FC-ABAC-C5403E3E1A96}"/>
                    </a:ext>
                  </a:extLst>
                </p:cNvPr>
                <p:cNvPicPr/>
                <p:nvPr/>
              </p:nvPicPr>
              <p:blipFill>
                <a:blip r:embed="rId6"/>
                <a:stretch>
                  <a:fillRect/>
                </a:stretch>
              </p:blipFill>
              <p:spPr>
                <a:xfrm>
                  <a:off x="2790305" y="3296437"/>
                  <a:ext cx="2788200" cy="1587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7">
              <p14:nvContentPartPr>
                <p14:cNvPr id="7" name="Ink 6">
                  <a:extLst>
                    <a:ext uri="{FF2B5EF4-FFF2-40B4-BE49-F238E27FC236}">
                      <a16:creationId xmlns:a16="http://schemas.microsoft.com/office/drawing/2014/main" id="{5C53D556-BA20-4280-92E5-BBCF187D919D}"/>
                    </a:ext>
                  </a:extLst>
                </p14:cNvPr>
                <p14:cNvContentPartPr/>
                <p14:nvPr/>
              </p14:nvContentPartPr>
              <p14:xfrm>
                <a:off x="5373305" y="3193117"/>
                <a:ext cx="210960" cy="294480"/>
              </p14:xfrm>
            </p:contentPart>
          </mc:Choice>
          <mc:Fallback>
            <p:pic>
              <p:nvPicPr>
                <p:cNvPr id="7" name="Ink 6">
                  <a:extLst>
                    <a:ext uri="{FF2B5EF4-FFF2-40B4-BE49-F238E27FC236}">
                      <a16:creationId xmlns:p14="http://schemas.microsoft.com/office/powerpoint/2010/main" xmlns="" xmlns:a16="http://schemas.microsoft.com/office/drawing/2014/main" id="{5C53D556-BA20-4280-92E5-BBCF187D919D}"/>
                    </a:ext>
                  </a:extLst>
                </p:cNvPr>
                <p:cNvPicPr/>
                <p:nvPr/>
              </p:nvPicPr>
              <p:blipFill>
                <a:blip r:embed="rId8"/>
                <a:stretch>
                  <a:fillRect/>
                </a:stretch>
              </p:blipFill>
              <p:spPr>
                <a:xfrm>
                  <a:off x="5364665" y="3184117"/>
                  <a:ext cx="228600" cy="312120"/>
                </a:xfrm>
                <a:prstGeom prst="rect">
                  <a:avLst/>
                </a:prstGeom>
              </p:spPr>
            </p:pic>
          </mc:Fallback>
        </mc:AlternateContent>
      </p:grpSp>
      <p:sp>
        <p:nvSpPr>
          <p:cNvPr id="14" name="TextBox 13">
            <a:extLst>
              <a:ext uri="{FF2B5EF4-FFF2-40B4-BE49-F238E27FC236}">
                <a16:creationId xmlns="" xmlns:a16="http://schemas.microsoft.com/office/drawing/2014/main" id="{B7A177D2-3F8D-46E5-B2B4-94A2509BC0AE}"/>
              </a:ext>
            </a:extLst>
          </p:cNvPr>
          <p:cNvSpPr txBox="1"/>
          <p:nvPr/>
        </p:nvSpPr>
        <p:spPr>
          <a:xfrm>
            <a:off x="5524496" y="2786058"/>
            <a:ext cx="6098344" cy="923330"/>
          </a:xfrm>
          <a:prstGeom prst="rect">
            <a:avLst/>
          </a:prstGeom>
          <a:solidFill>
            <a:schemeClr val="accent1">
              <a:lumMod val="20000"/>
              <a:lumOff val="80000"/>
            </a:schemeClr>
          </a:solidFill>
        </p:spPr>
        <p:txBody>
          <a:bodyPr wrap="square">
            <a:spAutoFit/>
          </a:bodyPr>
          <a:lstStyle/>
          <a:p>
            <a:r>
              <a:rPr lang="en-US" b="1" i="0" dirty="0">
                <a:solidFill>
                  <a:srgbClr val="3A3A3A"/>
                </a:solidFill>
                <a:effectLst/>
                <a:latin typeface="-apple-system"/>
              </a:rPr>
              <a:t>import the </a:t>
            </a:r>
            <a:r>
              <a:rPr lang="en-US" b="1" i="0" dirty="0" err="1">
                <a:solidFill>
                  <a:srgbClr val="3A3A3A"/>
                </a:solidFill>
                <a:effectLst/>
                <a:latin typeface="-apple-system"/>
              </a:rPr>
              <a:t>RPi.GPIO</a:t>
            </a:r>
            <a:r>
              <a:rPr lang="en-US" b="1" i="0" dirty="0">
                <a:solidFill>
                  <a:srgbClr val="3A3A3A"/>
                </a:solidFill>
                <a:effectLst/>
                <a:latin typeface="-apple-system"/>
              </a:rPr>
              <a:t> Python module which will allow us to control all GPIOs from the Raspberry Pi’s GPIO header</a:t>
            </a:r>
            <a:endParaRPr lang="en-US" b="1" dirty="0"/>
          </a:p>
        </p:txBody>
      </p:sp>
      <p:grpSp>
        <p:nvGrpSpPr>
          <p:cNvPr id="9" name="Group 16">
            <a:extLst>
              <a:ext uri="{FF2B5EF4-FFF2-40B4-BE49-F238E27FC236}">
                <a16:creationId xmlns="" xmlns:a16="http://schemas.microsoft.com/office/drawing/2014/main" id="{80B3A3F3-767F-4215-BF15-C578E7BD7EF9}"/>
              </a:ext>
            </a:extLst>
          </p:cNvPr>
          <p:cNvGrpSpPr/>
          <p:nvPr/>
        </p:nvGrpSpPr>
        <p:grpSpPr>
          <a:xfrm>
            <a:off x="122345" y="3543757"/>
            <a:ext cx="5308200" cy="589320"/>
            <a:chOff x="122345" y="3543757"/>
            <a:chExt cx="5308200" cy="589320"/>
          </a:xfrm>
        </p:grpSpPr>
        <mc:AlternateContent xmlns:mc="http://schemas.openxmlformats.org/markup-compatibility/2006">
          <mc:Choice xmlns="" xmlns:p14="http://schemas.microsoft.com/office/powerpoint/2010/main" Requires="p14">
            <p:contentPart p14:bwMode="auto" r:id="rId9">
              <p14:nvContentPartPr>
                <p14:cNvPr id="13" name="Ink 12">
                  <a:extLst>
                    <a:ext uri="{FF2B5EF4-FFF2-40B4-BE49-F238E27FC236}">
                      <a16:creationId xmlns:a16="http://schemas.microsoft.com/office/drawing/2014/main" id="{17BD37DC-8407-4685-9A30-7FF2053A326D}"/>
                    </a:ext>
                  </a:extLst>
                </p14:cNvPr>
                <p14:cNvContentPartPr/>
                <p14:nvPr/>
              </p14:nvContentPartPr>
              <p14:xfrm>
                <a:off x="122345" y="3543757"/>
                <a:ext cx="2599920" cy="382680"/>
              </p14:xfrm>
            </p:contentPart>
          </mc:Choice>
          <mc:Fallback>
            <p:pic>
              <p:nvPicPr>
                <p:cNvPr id="13" name="Ink 12">
                  <a:extLst>
                    <a:ext uri="{FF2B5EF4-FFF2-40B4-BE49-F238E27FC236}">
                      <a16:creationId xmlns:p14="http://schemas.microsoft.com/office/powerpoint/2010/main" xmlns="" xmlns:a16="http://schemas.microsoft.com/office/drawing/2014/main" id="{17BD37DC-8407-4685-9A30-7FF2053A326D}"/>
                    </a:ext>
                  </a:extLst>
                </p:cNvPr>
                <p:cNvPicPr/>
                <p:nvPr/>
              </p:nvPicPr>
              <p:blipFill>
                <a:blip r:embed="rId10"/>
                <a:stretch>
                  <a:fillRect/>
                </a:stretch>
              </p:blipFill>
              <p:spPr>
                <a:xfrm>
                  <a:off x="113345" y="3534757"/>
                  <a:ext cx="2617560" cy="4003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1">
              <p14:nvContentPartPr>
                <p14:cNvPr id="15" name="Ink 14">
                  <a:extLst>
                    <a:ext uri="{FF2B5EF4-FFF2-40B4-BE49-F238E27FC236}">
                      <a16:creationId xmlns:a16="http://schemas.microsoft.com/office/drawing/2014/main" id="{B426A4B8-5612-440A-A7D6-66BF6147DB46}"/>
                    </a:ext>
                  </a:extLst>
                </p14:cNvPr>
                <p14:cNvContentPartPr/>
                <p14:nvPr/>
              </p14:nvContentPartPr>
              <p14:xfrm>
                <a:off x="2531465" y="3725917"/>
                <a:ext cx="2899080" cy="200880"/>
              </p14:xfrm>
            </p:contentPart>
          </mc:Choice>
          <mc:Fallback>
            <p:pic>
              <p:nvPicPr>
                <p:cNvPr id="15" name="Ink 14">
                  <a:extLst>
                    <a:ext uri="{FF2B5EF4-FFF2-40B4-BE49-F238E27FC236}">
                      <a16:creationId xmlns:p14="http://schemas.microsoft.com/office/powerpoint/2010/main" xmlns="" xmlns:a16="http://schemas.microsoft.com/office/drawing/2014/main" id="{B426A4B8-5612-440A-A7D6-66BF6147DB46}"/>
                    </a:ext>
                  </a:extLst>
                </p:cNvPr>
                <p:cNvPicPr/>
                <p:nvPr/>
              </p:nvPicPr>
              <p:blipFill>
                <a:blip r:embed="rId12"/>
                <a:stretch>
                  <a:fillRect/>
                </a:stretch>
              </p:blipFill>
              <p:spPr>
                <a:xfrm>
                  <a:off x="2522825" y="3716917"/>
                  <a:ext cx="2916720" cy="21852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3">
              <p14:nvContentPartPr>
                <p14:cNvPr id="16" name="Ink 15">
                  <a:extLst>
                    <a:ext uri="{FF2B5EF4-FFF2-40B4-BE49-F238E27FC236}">
                      <a16:creationId xmlns:a16="http://schemas.microsoft.com/office/drawing/2014/main" id="{961B56E6-95EE-4B1F-9EAA-ABDB7CE8F5C9}"/>
                    </a:ext>
                  </a:extLst>
                </p14:cNvPr>
                <p14:cNvContentPartPr/>
                <p14:nvPr/>
              </p14:nvContentPartPr>
              <p14:xfrm>
                <a:off x="5148665" y="3811957"/>
                <a:ext cx="270360" cy="321120"/>
              </p14:xfrm>
            </p:contentPart>
          </mc:Choice>
          <mc:Fallback>
            <p:pic>
              <p:nvPicPr>
                <p:cNvPr id="16" name="Ink 15">
                  <a:extLst>
                    <a:ext uri="{FF2B5EF4-FFF2-40B4-BE49-F238E27FC236}">
                      <a16:creationId xmlns:p14="http://schemas.microsoft.com/office/powerpoint/2010/main" xmlns="" xmlns:a16="http://schemas.microsoft.com/office/drawing/2014/main" id="{961B56E6-95EE-4B1F-9EAA-ABDB7CE8F5C9}"/>
                    </a:ext>
                  </a:extLst>
                </p:cNvPr>
                <p:cNvPicPr/>
                <p:nvPr/>
              </p:nvPicPr>
              <p:blipFill>
                <a:blip r:embed="rId14"/>
                <a:stretch>
                  <a:fillRect/>
                </a:stretch>
              </p:blipFill>
              <p:spPr>
                <a:xfrm>
                  <a:off x="5139665" y="3802957"/>
                  <a:ext cx="288000" cy="338760"/>
                </a:xfrm>
                <a:prstGeom prst="rect">
                  <a:avLst/>
                </a:prstGeom>
              </p:spPr>
            </p:pic>
          </mc:Fallback>
        </mc:AlternateContent>
      </p:grpSp>
      <p:sp>
        <p:nvSpPr>
          <p:cNvPr id="20" name="TextBox 19">
            <a:extLst>
              <a:ext uri="{FF2B5EF4-FFF2-40B4-BE49-F238E27FC236}">
                <a16:creationId xmlns="" xmlns:a16="http://schemas.microsoft.com/office/drawing/2014/main" id="{6B034A6F-BEB7-481A-A043-9E680B4AE90F}"/>
              </a:ext>
            </a:extLst>
          </p:cNvPr>
          <p:cNvSpPr txBox="1"/>
          <p:nvPr/>
        </p:nvSpPr>
        <p:spPr>
          <a:xfrm>
            <a:off x="5453058" y="3857628"/>
            <a:ext cx="6098344" cy="646331"/>
          </a:xfrm>
          <a:prstGeom prst="rect">
            <a:avLst/>
          </a:prstGeom>
          <a:solidFill>
            <a:schemeClr val="accent3">
              <a:lumMod val="20000"/>
              <a:lumOff val="80000"/>
            </a:schemeClr>
          </a:solidFill>
        </p:spPr>
        <p:txBody>
          <a:bodyPr wrap="square">
            <a:spAutoFit/>
          </a:bodyPr>
          <a:lstStyle/>
          <a:p>
            <a:r>
              <a:rPr lang="en-US" b="0" i="0" dirty="0">
                <a:solidFill>
                  <a:srgbClr val="3A3A3A"/>
                </a:solidFill>
                <a:effectLst/>
                <a:latin typeface="-apple-system"/>
              </a:rPr>
              <a:t>create a “constant” global variable containing the GPIO number for the LED</a:t>
            </a:r>
            <a:endParaRPr lang="en-US" dirty="0"/>
          </a:p>
        </p:txBody>
      </p:sp>
      <p:grpSp>
        <p:nvGrpSpPr>
          <p:cNvPr id="12" name="Group 23">
            <a:extLst>
              <a:ext uri="{FF2B5EF4-FFF2-40B4-BE49-F238E27FC236}">
                <a16:creationId xmlns="" xmlns:a16="http://schemas.microsoft.com/office/drawing/2014/main" id="{3217F0C5-4A27-4175-AC84-A716022223C1}"/>
              </a:ext>
            </a:extLst>
          </p:cNvPr>
          <p:cNvGrpSpPr/>
          <p:nvPr/>
        </p:nvGrpSpPr>
        <p:grpSpPr>
          <a:xfrm>
            <a:off x="95705" y="4401637"/>
            <a:ext cx="5403600" cy="945720"/>
            <a:chOff x="95705" y="4401637"/>
            <a:chExt cx="5403600" cy="945720"/>
          </a:xfrm>
        </p:grpSpPr>
        <mc:AlternateContent xmlns:mc="http://schemas.openxmlformats.org/markup-compatibility/2006">
          <mc:Choice xmlns="" xmlns:p14="http://schemas.microsoft.com/office/powerpoint/2010/main" Requires="p14">
            <p:contentPart p14:bwMode="auto" r:id="rId15">
              <p14:nvContentPartPr>
                <p14:cNvPr id="21" name="Ink 20">
                  <a:extLst>
                    <a:ext uri="{FF2B5EF4-FFF2-40B4-BE49-F238E27FC236}">
                      <a16:creationId xmlns:a16="http://schemas.microsoft.com/office/drawing/2014/main" id="{99C8C62A-1164-45E9-8A7F-6ECB0A7DA9F6}"/>
                    </a:ext>
                  </a:extLst>
                </p14:cNvPr>
                <p14:cNvContentPartPr/>
                <p14:nvPr/>
              </p14:nvContentPartPr>
              <p14:xfrm>
                <a:off x="95705" y="4401637"/>
                <a:ext cx="3830400" cy="945720"/>
              </p14:xfrm>
            </p:contentPart>
          </mc:Choice>
          <mc:Fallback>
            <p:pic>
              <p:nvPicPr>
                <p:cNvPr id="21" name="Ink 20">
                  <a:extLst>
                    <a:ext uri="{FF2B5EF4-FFF2-40B4-BE49-F238E27FC236}">
                      <a16:creationId xmlns:p14="http://schemas.microsoft.com/office/powerpoint/2010/main" xmlns="" xmlns:a16="http://schemas.microsoft.com/office/drawing/2014/main" id="{99C8C62A-1164-45E9-8A7F-6ECB0A7DA9F6}"/>
                    </a:ext>
                  </a:extLst>
                </p:cNvPr>
                <p:cNvPicPr/>
                <p:nvPr/>
              </p:nvPicPr>
              <p:blipFill>
                <a:blip r:embed="rId16"/>
                <a:stretch>
                  <a:fillRect/>
                </a:stretch>
              </p:blipFill>
              <p:spPr>
                <a:xfrm>
                  <a:off x="86705" y="4392637"/>
                  <a:ext cx="3848040" cy="96336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7">
              <p14:nvContentPartPr>
                <p14:cNvPr id="22" name="Ink 21">
                  <a:extLst>
                    <a:ext uri="{FF2B5EF4-FFF2-40B4-BE49-F238E27FC236}">
                      <a16:creationId xmlns:a16="http://schemas.microsoft.com/office/drawing/2014/main" id="{2DDDE4EE-10DA-4BF1-B385-0CFAFA1B9561}"/>
                    </a:ext>
                  </a:extLst>
                </p14:cNvPr>
                <p14:cNvContentPartPr/>
                <p14:nvPr/>
              </p14:nvContentPartPr>
              <p14:xfrm>
                <a:off x="3727385" y="4909237"/>
                <a:ext cx="1771920" cy="360"/>
              </p14:xfrm>
            </p:contentPart>
          </mc:Choice>
          <mc:Fallback>
            <p:pic>
              <p:nvPicPr>
                <p:cNvPr id="22" name="Ink 21">
                  <a:extLst>
                    <a:ext uri="{FF2B5EF4-FFF2-40B4-BE49-F238E27FC236}">
                      <a16:creationId xmlns:p14="http://schemas.microsoft.com/office/powerpoint/2010/main" xmlns="" xmlns:a16="http://schemas.microsoft.com/office/drawing/2014/main" id="{2DDDE4EE-10DA-4BF1-B385-0CFAFA1B9561}"/>
                    </a:ext>
                  </a:extLst>
                </p:cNvPr>
                <p:cNvPicPr/>
                <p:nvPr/>
              </p:nvPicPr>
              <p:blipFill>
                <a:blip r:embed="rId18"/>
                <a:stretch>
                  <a:fillRect/>
                </a:stretch>
              </p:blipFill>
              <p:spPr>
                <a:xfrm>
                  <a:off x="3718385" y="4900597"/>
                  <a:ext cx="1789560" cy="18000"/>
                </a:xfrm>
                <a:prstGeom prst="rect">
                  <a:avLst/>
                </a:prstGeom>
              </p:spPr>
            </p:pic>
          </mc:Fallback>
        </mc:AlternateContent>
        <mc:AlternateContent xmlns:mc="http://schemas.openxmlformats.org/markup-compatibility/2006">
          <mc:Choice xmlns="" xmlns:p14="http://schemas.microsoft.com/office/powerpoint/2010/main" Requires="p14">
            <p:contentPart p14:bwMode="auto" r:id="rId19">
              <p14:nvContentPartPr>
                <p14:cNvPr id="23" name="Ink 22">
                  <a:extLst>
                    <a:ext uri="{FF2B5EF4-FFF2-40B4-BE49-F238E27FC236}">
                      <a16:creationId xmlns:a16="http://schemas.microsoft.com/office/drawing/2014/main" id="{16FEC873-3708-486A-9FDA-2D881A5733B7}"/>
                    </a:ext>
                  </a:extLst>
                </p14:cNvPr>
                <p14:cNvContentPartPr/>
                <p14:nvPr/>
              </p14:nvContentPartPr>
              <p14:xfrm>
                <a:off x="5232545" y="4782877"/>
                <a:ext cx="187920" cy="351000"/>
              </p14:xfrm>
            </p:contentPart>
          </mc:Choice>
          <mc:Fallback>
            <p:pic>
              <p:nvPicPr>
                <p:cNvPr id="23" name="Ink 22">
                  <a:extLst>
                    <a:ext uri="{FF2B5EF4-FFF2-40B4-BE49-F238E27FC236}">
                      <a16:creationId xmlns:p14="http://schemas.microsoft.com/office/powerpoint/2010/main" xmlns="" xmlns:a16="http://schemas.microsoft.com/office/drawing/2014/main" id="{16FEC873-3708-486A-9FDA-2D881A5733B7}"/>
                    </a:ext>
                  </a:extLst>
                </p:cNvPr>
                <p:cNvPicPr/>
                <p:nvPr/>
              </p:nvPicPr>
              <p:blipFill>
                <a:blip r:embed="rId20"/>
                <a:stretch>
                  <a:fillRect/>
                </a:stretch>
              </p:blipFill>
              <p:spPr>
                <a:xfrm>
                  <a:off x="5223545" y="4773877"/>
                  <a:ext cx="205560" cy="368640"/>
                </a:xfrm>
                <a:prstGeom prst="rect">
                  <a:avLst/>
                </a:prstGeom>
              </p:spPr>
            </p:pic>
          </mc:Fallback>
        </mc:AlternateContent>
      </p:grpSp>
      <p:sp>
        <p:nvSpPr>
          <p:cNvPr id="27" name="TextBox 26">
            <a:extLst>
              <a:ext uri="{FF2B5EF4-FFF2-40B4-BE49-F238E27FC236}">
                <a16:creationId xmlns="" xmlns:a16="http://schemas.microsoft.com/office/drawing/2014/main" id="{F5D3B4D5-F45B-4C54-BC61-5ED9044981C6}"/>
              </a:ext>
            </a:extLst>
          </p:cNvPr>
          <p:cNvSpPr txBox="1"/>
          <p:nvPr/>
        </p:nvSpPr>
        <p:spPr>
          <a:xfrm>
            <a:off x="5524496" y="4572008"/>
            <a:ext cx="6098344" cy="1200329"/>
          </a:xfrm>
          <a:prstGeom prst="rect">
            <a:avLst/>
          </a:prstGeom>
          <a:solidFill>
            <a:schemeClr val="accent2">
              <a:lumMod val="20000"/>
              <a:lumOff val="80000"/>
            </a:schemeClr>
          </a:solidFill>
        </p:spPr>
        <p:txBody>
          <a:bodyPr wrap="square">
            <a:spAutoFit/>
          </a:bodyPr>
          <a:lstStyle/>
          <a:p>
            <a:r>
              <a:rPr lang="en-US" b="0" i="0" dirty="0">
                <a:solidFill>
                  <a:srgbClr val="3A3A3A"/>
                </a:solidFill>
                <a:effectLst/>
                <a:latin typeface="-apple-system"/>
              </a:rPr>
              <a:t>All the setup is finished, we can power on/off the LED. To do that you just have to use one simple command: </a:t>
            </a:r>
            <a:r>
              <a:rPr lang="en-US" b="0" i="0" dirty="0" err="1">
                <a:solidFill>
                  <a:srgbClr val="3A3A3A"/>
                </a:solidFill>
                <a:effectLst/>
                <a:latin typeface="-apple-system"/>
              </a:rPr>
              <a:t>GPIO.output</a:t>
            </a:r>
            <a:r>
              <a:rPr lang="en-US" b="0" i="0" dirty="0">
                <a:solidFill>
                  <a:srgbClr val="3A3A3A"/>
                </a:solidFill>
                <a:effectLst/>
                <a:latin typeface="-apple-system"/>
              </a:rPr>
              <a:t>(), with either GPIO.HIGH to power on the LED, or GPIO.LOW to power off the LED.</a:t>
            </a:r>
            <a:endParaRPr lang="en-US" dirty="0"/>
          </a:p>
        </p:txBody>
      </p:sp>
    </p:spTree>
    <p:extLst>
      <p:ext uri="{BB962C8B-B14F-4D97-AF65-F5344CB8AC3E}">
        <p14:creationId xmlns="" xmlns:p14="http://schemas.microsoft.com/office/powerpoint/2010/main" val="24887226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8" y="58420"/>
            <a:ext cx="11036978" cy="1185545"/>
          </a:xfrm>
          <a:prstGeom prst="rect">
            <a:avLst/>
          </a:prstGeom>
        </p:spPr>
        <p:txBody>
          <a:bodyPr vert="horz" wrap="square" lIns="0" tIns="13970" rIns="0" bIns="0" rtlCol="0">
            <a:spAutoFit/>
          </a:bodyPr>
          <a:lstStyle/>
          <a:p>
            <a:pPr marL="12700">
              <a:lnSpc>
                <a:spcPts val="4560"/>
              </a:lnSpc>
              <a:spcBef>
                <a:spcPts val="110"/>
              </a:spcBef>
            </a:pPr>
            <a:r>
              <a:rPr sz="4000" spc="-5" dirty="0">
                <a:solidFill>
                  <a:srgbClr val="0000FF"/>
                </a:solidFill>
              </a:rPr>
              <a:t>Raspberry Pi Example:</a:t>
            </a:r>
            <a:endParaRPr sz="4000" dirty="0">
              <a:solidFill>
                <a:srgbClr val="0000FF"/>
              </a:solidFill>
            </a:endParaRPr>
          </a:p>
          <a:p>
            <a:pPr marL="12700">
              <a:lnSpc>
                <a:spcPts val="4560"/>
              </a:lnSpc>
            </a:pPr>
            <a:r>
              <a:rPr sz="4000" spc="-5" dirty="0">
                <a:solidFill>
                  <a:srgbClr val="0000FF"/>
                </a:solidFill>
              </a:rPr>
              <a:t>Interfacing </a:t>
            </a:r>
            <a:r>
              <a:rPr sz="4000" dirty="0">
                <a:solidFill>
                  <a:srgbClr val="0000FF"/>
                </a:solidFill>
              </a:rPr>
              <a:t>LED </a:t>
            </a:r>
            <a:r>
              <a:rPr sz="4000" spc="-5" dirty="0">
                <a:solidFill>
                  <a:srgbClr val="0000FF"/>
                </a:solidFill>
              </a:rPr>
              <a:t>and switch with Raspberry</a:t>
            </a:r>
            <a:r>
              <a:rPr sz="4000" spc="-30" dirty="0">
                <a:solidFill>
                  <a:srgbClr val="0000FF"/>
                </a:solidFill>
              </a:rPr>
              <a:t> </a:t>
            </a:r>
            <a:r>
              <a:rPr sz="4000" spc="-5" dirty="0">
                <a:solidFill>
                  <a:srgbClr val="0000FF"/>
                </a:solidFill>
              </a:rPr>
              <a:t>Pi</a:t>
            </a:r>
            <a:endParaRPr sz="4000" dirty="0">
              <a:solidFill>
                <a:srgbClr val="0000FF"/>
              </a:solidFill>
            </a:endParaRPr>
          </a:p>
        </p:txBody>
      </p:sp>
      <p:grpSp>
        <p:nvGrpSpPr>
          <p:cNvPr id="3" name="object 3"/>
          <p:cNvGrpSpPr/>
          <p:nvPr/>
        </p:nvGrpSpPr>
        <p:grpSpPr>
          <a:xfrm>
            <a:off x="0" y="0"/>
            <a:ext cx="8446080" cy="6858000"/>
            <a:chOff x="0" y="0"/>
            <a:chExt cx="8446080" cy="6858000"/>
          </a:xfrm>
        </p:grpSpPr>
        <p:sp>
          <p:nvSpPr>
            <p:cNvPr id="4" name="object 4"/>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sp>
          <p:nvSpPr>
            <p:cNvPr id="5" name="object 5"/>
            <p:cNvSpPr/>
            <p:nvPr/>
          </p:nvSpPr>
          <p:spPr>
            <a:xfrm>
              <a:off x="2238348" y="1928802"/>
              <a:ext cx="6207732" cy="4242057"/>
            </a:xfrm>
            <a:prstGeom prst="rect">
              <a:avLst/>
            </a:prstGeom>
            <a:blipFill>
              <a:blip r:embed="rId2" cstate="print"/>
              <a:stretch>
                <a:fillRect/>
              </a:stretch>
            </a:blipFill>
          </p:spPr>
          <p:txBody>
            <a:bodyPr wrap="square" lIns="0" tIns="0" rIns="0" bIns="0" rtlCol="0"/>
            <a:lstStyle/>
            <a:p>
              <a:endParaRPr/>
            </a:p>
          </p:txBody>
        </p:sp>
      </p:grpSp>
      <p:sp>
        <p:nvSpPr>
          <p:cNvPr id="6" name="Slide Number Placeholder 5"/>
          <p:cNvSpPr>
            <a:spLocks noGrp="1"/>
          </p:cNvSpPr>
          <p:nvPr>
            <p:ph type="sldNum" sz="quarter" idx="7"/>
          </p:nvPr>
        </p:nvSpPr>
        <p:spPr/>
        <p:txBody>
          <a:bodyPr/>
          <a:lstStyle/>
          <a:p>
            <a:fld id="{B6F15528-21DE-4FAA-801E-634DDDAF4B2B}" type="slidenum">
              <a:rPr lang="en-US" smtClean="0"/>
              <a:pPr/>
              <a:t>45</a:t>
            </a:fld>
            <a:endParaRPr lang="en-US"/>
          </a:p>
        </p:txBody>
      </p:sp>
    </p:spTree>
    <p:extLst>
      <p:ext uri="{BB962C8B-B14F-4D97-AF65-F5344CB8AC3E}">
        <p14:creationId xmlns="" xmlns:p14="http://schemas.microsoft.com/office/powerpoint/2010/main" val="476087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1026" y="214290"/>
            <a:ext cx="9358378" cy="565539"/>
          </a:xfrm>
          <a:prstGeom prst="rect">
            <a:avLst/>
          </a:prstGeom>
          <a:solidFill>
            <a:srgbClr val="FFC000"/>
          </a:solidFill>
        </p:spPr>
        <p:txBody>
          <a:bodyPr vert="horz" wrap="square" lIns="0" tIns="11430" rIns="0" bIns="0" rtlCol="0">
            <a:spAutoFit/>
          </a:bodyPr>
          <a:lstStyle/>
          <a:p>
            <a:pPr marL="12700">
              <a:lnSpc>
                <a:spcPct val="100000"/>
              </a:lnSpc>
              <a:spcBef>
                <a:spcPts val="90"/>
              </a:spcBef>
            </a:pPr>
            <a:r>
              <a:rPr sz="3600" spc="-5" dirty="0"/>
              <a:t>Basic building blocks of an IoT</a:t>
            </a:r>
            <a:r>
              <a:rPr sz="3600" spc="-10" dirty="0"/>
              <a:t> </a:t>
            </a:r>
            <a:r>
              <a:rPr sz="3600" spc="-5" dirty="0"/>
              <a:t>Device</a:t>
            </a:r>
          </a:p>
        </p:txBody>
      </p:sp>
      <p:sp>
        <p:nvSpPr>
          <p:cNvPr id="3" name="object 3"/>
          <p:cNvSpPr txBox="1"/>
          <p:nvPr/>
        </p:nvSpPr>
        <p:spPr>
          <a:xfrm>
            <a:off x="309522" y="1500174"/>
            <a:ext cx="11501518" cy="5169364"/>
          </a:xfrm>
          <a:prstGeom prst="rect">
            <a:avLst/>
          </a:prstGeom>
        </p:spPr>
        <p:txBody>
          <a:bodyPr vert="horz" wrap="square" lIns="0" tIns="13970" rIns="0" bIns="0" rtlCol="0">
            <a:spAutoFit/>
          </a:bodyPr>
          <a:lstStyle/>
          <a:p>
            <a:pPr marL="12700">
              <a:lnSpc>
                <a:spcPts val="3325"/>
              </a:lnSpc>
              <a:spcBef>
                <a:spcPts val="110"/>
              </a:spcBef>
              <a:tabLst>
                <a:tab pos="241300" algn="l"/>
              </a:tabLst>
            </a:pPr>
            <a:r>
              <a:rPr lang="en-US" sz="2800" spc="-5" dirty="0">
                <a:latin typeface="Carlito"/>
                <a:cs typeface="Carlito"/>
              </a:rPr>
              <a:t>An IoT device consists of number of modules based on functional attributes such as..</a:t>
            </a:r>
          </a:p>
          <a:p>
            <a:pPr marL="241300" indent="-228600">
              <a:lnSpc>
                <a:spcPts val="3325"/>
              </a:lnSpc>
              <a:spcBef>
                <a:spcPts val="110"/>
              </a:spcBef>
              <a:buFont typeface="Arial"/>
              <a:buChar char="•"/>
              <a:tabLst>
                <a:tab pos="241300" algn="l"/>
              </a:tabLst>
            </a:pPr>
            <a:endParaRPr lang="en-US" sz="2800" spc="-5" dirty="0" smtClean="0">
              <a:solidFill>
                <a:srgbClr val="FF0000"/>
              </a:solidFill>
              <a:latin typeface="Carlito"/>
              <a:cs typeface="Carlito"/>
            </a:endParaRPr>
          </a:p>
          <a:p>
            <a:pPr marL="241300" indent="-228600">
              <a:lnSpc>
                <a:spcPts val="3325"/>
              </a:lnSpc>
              <a:spcBef>
                <a:spcPts val="110"/>
              </a:spcBef>
              <a:buFont typeface="Arial"/>
              <a:buChar char="•"/>
              <a:tabLst>
                <a:tab pos="241300" algn="l"/>
              </a:tabLst>
            </a:pPr>
            <a:r>
              <a:rPr sz="2800" spc="-5" smtClean="0">
                <a:solidFill>
                  <a:srgbClr val="C00000"/>
                </a:solidFill>
                <a:latin typeface="Carlito"/>
                <a:cs typeface="Carlito"/>
              </a:rPr>
              <a:t>Sensing</a:t>
            </a:r>
            <a:endParaRPr sz="2800" dirty="0">
              <a:solidFill>
                <a:srgbClr val="C00000"/>
              </a:solidFill>
              <a:latin typeface="Carlito"/>
              <a:cs typeface="Carlito"/>
            </a:endParaRPr>
          </a:p>
          <a:p>
            <a:pPr marL="767715" lvl="1" indent="-297815">
              <a:lnSpc>
                <a:spcPts val="2845"/>
              </a:lnSpc>
              <a:buFont typeface="Arial"/>
              <a:buChar char="•"/>
              <a:tabLst>
                <a:tab pos="767080" algn="l"/>
                <a:tab pos="767715" algn="l"/>
              </a:tabLst>
            </a:pPr>
            <a:r>
              <a:rPr sz="2400" spc="-5" dirty="0">
                <a:latin typeface="Carlito"/>
                <a:cs typeface="Carlito"/>
              </a:rPr>
              <a:t>Sensors </a:t>
            </a:r>
            <a:r>
              <a:rPr sz="2400" dirty="0">
                <a:latin typeface="Carlito"/>
                <a:cs typeface="Carlito"/>
              </a:rPr>
              <a:t>can </a:t>
            </a:r>
            <a:r>
              <a:rPr sz="2400" spc="-5" dirty="0">
                <a:latin typeface="Carlito"/>
                <a:cs typeface="Carlito"/>
              </a:rPr>
              <a:t>be either </a:t>
            </a:r>
            <a:r>
              <a:rPr sz="2400" spc="-5" dirty="0">
                <a:solidFill>
                  <a:srgbClr val="FF0000"/>
                </a:solidFill>
                <a:latin typeface="Carlito"/>
                <a:cs typeface="Carlito"/>
              </a:rPr>
              <a:t>on-board the IoT device </a:t>
            </a:r>
            <a:r>
              <a:rPr sz="2400" spc="-5" dirty="0">
                <a:latin typeface="Carlito"/>
                <a:cs typeface="Carlito"/>
              </a:rPr>
              <a:t>or </a:t>
            </a:r>
            <a:r>
              <a:rPr sz="2400" spc="-5" dirty="0">
                <a:solidFill>
                  <a:srgbClr val="FF0000"/>
                </a:solidFill>
                <a:latin typeface="Carlito"/>
                <a:cs typeface="Carlito"/>
              </a:rPr>
              <a:t>attached </a:t>
            </a:r>
            <a:r>
              <a:rPr sz="2400" dirty="0">
                <a:solidFill>
                  <a:srgbClr val="FF0000"/>
                </a:solidFill>
                <a:latin typeface="Carlito"/>
                <a:cs typeface="Carlito"/>
              </a:rPr>
              <a:t>to </a:t>
            </a:r>
            <a:r>
              <a:rPr sz="2400" spc="-5" dirty="0">
                <a:solidFill>
                  <a:srgbClr val="FF0000"/>
                </a:solidFill>
                <a:latin typeface="Carlito"/>
                <a:cs typeface="Carlito"/>
              </a:rPr>
              <a:t>the</a:t>
            </a:r>
            <a:r>
              <a:rPr sz="2400" spc="85" dirty="0">
                <a:solidFill>
                  <a:srgbClr val="FF0000"/>
                </a:solidFill>
                <a:latin typeface="Carlito"/>
                <a:cs typeface="Carlito"/>
              </a:rPr>
              <a:t> </a:t>
            </a:r>
            <a:r>
              <a:rPr sz="2400" spc="-5" dirty="0">
                <a:solidFill>
                  <a:srgbClr val="FF0000"/>
                </a:solidFill>
                <a:latin typeface="Carlito"/>
                <a:cs typeface="Carlito"/>
              </a:rPr>
              <a:t>device</a:t>
            </a:r>
            <a:r>
              <a:rPr sz="2400" spc="-5" dirty="0">
                <a:latin typeface="Carlito"/>
                <a:cs typeface="Carlito"/>
              </a:rPr>
              <a:t>.</a:t>
            </a:r>
            <a:r>
              <a:rPr lang="en-US" sz="2400" spc="-5" dirty="0">
                <a:latin typeface="Carlito"/>
                <a:cs typeface="Carlito"/>
              </a:rPr>
              <a:t> </a:t>
            </a:r>
          </a:p>
          <a:p>
            <a:pPr marL="767715" lvl="1" indent="-297815">
              <a:lnSpc>
                <a:spcPts val="2845"/>
              </a:lnSpc>
              <a:buFont typeface="Arial"/>
              <a:buChar char="•"/>
              <a:tabLst>
                <a:tab pos="767080" algn="l"/>
                <a:tab pos="767715" algn="l"/>
              </a:tabLst>
            </a:pPr>
            <a:r>
              <a:rPr lang="en-US" sz="2400" spc="-5" dirty="0">
                <a:latin typeface="Carlito"/>
                <a:cs typeface="Carlito"/>
              </a:rPr>
              <a:t>Ex temperature, humidity, light intensity.</a:t>
            </a:r>
            <a:endParaRPr sz="2400" dirty="0">
              <a:latin typeface="Carlito"/>
              <a:cs typeface="Carlito"/>
            </a:endParaRPr>
          </a:p>
          <a:p>
            <a:pPr marL="241300" indent="-228600">
              <a:lnSpc>
                <a:spcPts val="3325"/>
              </a:lnSpc>
              <a:spcBef>
                <a:spcPts val="315"/>
              </a:spcBef>
              <a:tabLst>
                <a:tab pos="241300" algn="l"/>
              </a:tabLst>
            </a:pPr>
            <a:endParaRPr lang="en-US" sz="2800" spc="-5" dirty="0" smtClean="0">
              <a:solidFill>
                <a:srgbClr val="FF0000"/>
              </a:solidFill>
              <a:latin typeface="Carlito"/>
              <a:cs typeface="Carlito"/>
            </a:endParaRPr>
          </a:p>
          <a:p>
            <a:pPr marL="241300" indent="-228600">
              <a:lnSpc>
                <a:spcPts val="3325"/>
              </a:lnSpc>
              <a:spcBef>
                <a:spcPts val="315"/>
              </a:spcBef>
              <a:buFont typeface="Arial"/>
              <a:buChar char="•"/>
              <a:tabLst>
                <a:tab pos="241300" algn="l"/>
              </a:tabLst>
            </a:pPr>
            <a:r>
              <a:rPr sz="2800" spc="-5" smtClean="0">
                <a:solidFill>
                  <a:srgbClr val="C00000"/>
                </a:solidFill>
                <a:latin typeface="Carlito"/>
                <a:cs typeface="Carlito"/>
              </a:rPr>
              <a:t>Actuation</a:t>
            </a:r>
            <a:endParaRPr sz="2800" dirty="0">
              <a:solidFill>
                <a:srgbClr val="C00000"/>
              </a:solidFill>
              <a:latin typeface="Carlito"/>
              <a:cs typeface="Carlito"/>
            </a:endParaRPr>
          </a:p>
          <a:p>
            <a:pPr marL="767715" lvl="1" indent="-297815">
              <a:lnSpc>
                <a:spcPts val="2805"/>
              </a:lnSpc>
              <a:buFont typeface="Arial"/>
              <a:buChar char="•"/>
              <a:tabLst>
                <a:tab pos="767080" algn="l"/>
                <a:tab pos="767715" algn="l"/>
              </a:tabLst>
            </a:pPr>
            <a:r>
              <a:rPr sz="2400" spc="-5" dirty="0">
                <a:latin typeface="Carlito"/>
                <a:cs typeface="Carlito"/>
              </a:rPr>
              <a:t>IoT devices </a:t>
            </a:r>
            <a:r>
              <a:rPr sz="2400" dirty="0">
                <a:latin typeface="Carlito"/>
                <a:cs typeface="Carlito"/>
              </a:rPr>
              <a:t>can </a:t>
            </a:r>
            <a:r>
              <a:rPr sz="2400" spc="-5" dirty="0">
                <a:latin typeface="Carlito"/>
                <a:cs typeface="Carlito"/>
              </a:rPr>
              <a:t>have various types of actuators attached that </a:t>
            </a:r>
            <a:r>
              <a:rPr sz="2400" spc="-5" dirty="0">
                <a:highlight>
                  <a:srgbClr val="FFFF00"/>
                </a:highlight>
                <a:latin typeface="Carlito"/>
                <a:cs typeface="Carlito"/>
              </a:rPr>
              <a:t>allow</a:t>
            </a:r>
            <a:r>
              <a:rPr sz="2400" spc="100" dirty="0">
                <a:highlight>
                  <a:srgbClr val="FFFF00"/>
                </a:highlight>
                <a:latin typeface="Carlito"/>
                <a:cs typeface="Carlito"/>
              </a:rPr>
              <a:t> </a:t>
            </a:r>
            <a:r>
              <a:rPr sz="2400" spc="-5" dirty="0">
                <a:highlight>
                  <a:srgbClr val="FFFF00"/>
                </a:highlight>
                <a:latin typeface="Carlito"/>
                <a:cs typeface="Carlito"/>
              </a:rPr>
              <a:t>taking</a:t>
            </a:r>
            <a:r>
              <a:rPr lang="en-US" sz="2400" spc="-5" dirty="0">
                <a:highlight>
                  <a:srgbClr val="FFFF00"/>
                </a:highlight>
                <a:latin typeface="Carlito"/>
                <a:cs typeface="Carlito"/>
              </a:rPr>
              <a:t> </a:t>
            </a:r>
            <a:r>
              <a:rPr sz="2400" spc="-5" dirty="0">
                <a:highlight>
                  <a:srgbClr val="FFFF00"/>
                </a:highlight>
                <a:latin typeface="Carlito"/>
                <a:cs typeface="Carlito"/>
              </a:rPr>
              <a:t>actio</a:t>
            </a:r>
            <a:r>
              <a:rPr sz="2400" spc="-5" dirty="0">
                <a:latin typeface="Carlito"/>
                <a:cs typeface="Carlito"/>
              </a:rPr>
              <a:t>ns upon the </a:t>
            </a:r>
            <a:r>
              <a:rPr sz="2400" spc="-5" dirty="0">
                <a:highlight>
                  <a:srgbClr val="FFFF00"/>
                </a:highlight>
                <a:latin typeface="Carlito"/>
                <a:cs typeface="Carlito"/>
              </a:rPr>
              <a:t>physical entities </a:t>
            </a:r>
            <a:r>
              <a:rPr sz="2400" spc="-5" dirty="0">
                <a:latin typeface="Carlito"/>
                <a:cs typeface="Carlito"/>
              </a:rPr>
              <a:t>in the vicinity of the</a:t>
            </a:r>
            <a:r>
              <a:rPr sz="2400" spc="55" dirty="0">
                <a:latin typeface="Carlito"/>
                <a:cs typeface="Carlito"/>
              </a:rPr>
              <a:t> </a:t>
            </a:r>
            <a:r>
              <a:rPr sz="2400" spc="-5" dirty="0">
                <a:latin typeface="Carlito"/>
                <a:cs typeface="Carlito"/>
              </a:rPr>
              <a:t>device.</a:t>
            </a:r>
            <a:r>
              <a:rPr lang="en-US" sz="2400" spc="-5" dirty="0">
                <a:latin typeface="Carlito"/>
                <a:cs typeface="Carlito"/>
              </a:rPr>
              <a:t> Ex. On/off based on the commands send to the </a:t>
            </a:r>
            <a:r>
              <a:rPr lang="en-US" sz="2400" spc="-5" dirty="0" smtClean="0">
                <a:latin typeface="Carlito"/>
                <a:cs typeface="Carlito"/>
              </a:rPr>
              <a:t>device</a:t>
            </a:r>
          </a:p>
          <a:p>
            <a:pPr marL="767715" lvl="1" indent="-297815">
              <a:lnSpc>
                <a:spcPts val="2805"/>
              </a:lnSpc>
              <a:buFont typeface="Arial"/>
              <a:buChar char="•"/>
              <a:tabLst>
                <a:tab pos="767080" algn="l"/>
                <a:tab pos="767715" algn="l"/>
              </a:tabLst>
            </a:pPr>
            <a:endParaRPr lang="en-US" sz="2400" spc="-5" dirty="0" smtClean="0">
              <a:latin typeface="Carlito"/>
              <a:cs typeface="Carlito"/>
            </a:endParaRPr>
          </a:p>
          <a:p>
            <a:pPr marL="767715" lvl="1" indent="-297815">
              <a:lnSpc>
                <a:spcPts val="2805"/>
              </a:lnSpc>
              <a:buFont typeface="Arial"/>
              <a:buChar char="•"/>
              <a:tabLst>
                <a:tab pos="767080" algn="l"/>
                <a:tab pos="767715" algn="l"/>
              </a:tabLst>
            </a:pPr>
            <a:endParaRPr sz="2400" dirty="0">
              <a:latin typeface="Carlito"/>
              <a:cs typeface="Carlito"/>
            </a:endParaRPr>
          </a:p>
        </p:txBody>
      </p:sp>
      <p:sp>
        <p:nvSpPr>
          <p:cNvPr id="4" name="object 4"/>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sp>
        <p:nvSpPr>
          <p:cNvPr id="6" name="Slide Number Placeholder 5"/>
          <p:cNvSpPr>
            <a:spLocks noGrp="1"/>
          </p:cNvSpPr>
          <p:nvPr>
            <p:ph type="sldNum" sz="quarter" idx="7"/>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6938" y="1571612"/>
            <a:ext cx="10751225" cy="4769511"/>
          </a:xfrm>
        </p:spPr>
        <p:txBody>
          <a:bodyPr/>
          <a:lstStyle/>
          <a:p>
            <a:pPr marL="241300" indent="-228600">
              <a:lnSpc>
                <a:spcPts val="3325"/>
              </a:lnSpc>
              <a:spcBef>
                <a:spcPts val="315"/>
              </a:spcBef>
              <a:buFont typeface="Arial"/>
              <a:buChar char="•"/>
              <a:tabLst>
                <a:tab pos="241300" algn="l"/>
              </a:tabLst>
            </a:pPr>
            <a:endParaRPr lang="en-US" sz="2800" spc="-5" dirty="0" smtClean="0">
              <a:solidFill>
                <a:srgbClr val="FF0000"/>
              </a:solidFill>
              <a:latin typeface="Carlito"/>
              <a:cs typeface="Carlito"/>
            </a:endParaRPr>
          </a:p>
          <a:p>
            <a:pPr marL="241300" indent="-228600">
              <a:lnSpc>
                <a:spcPts val="3325"/>
              </a:lnSpc>
              <a:spcBef>
                <a:spcPts val="315"/>
              </a:spcBef>
              <a:buFont typeface="Arial"/>
              <a:buChar char="•"/>
              <a:tabLst>
                <a:tab pos="241300" algn="l"/>
              </a:tabLst>
            </a:pPr>
            <a:r>
              <a:rPr lang="en-US" sz="2800" spc="-5" dirty="0" smtClean="0">
                <a:solidFill>
                  <a:srgbClr val="C00000"/>
                </a:solidFill>
                <a:latin typeface="Carlito"/>
                <a:cs typeface="Carlito"/>
              </a:rPr>
              <a:t>Communication</a:t>
            </a:r>
            <a:endParaRPr lang="en-US" sz="2800" dirty="0" smtClean="0">
              <a:solidFill>
                <a:srgbClr val="C00000"/>
              </a:solidFill>
              <a:latin typeface="Carlito"/>
              <a:cs typeface="Carlito"/>
            </a:endParaRPr>
          </a:p>
          <a:p>
            <a:pPr marL="698500" marR="5080" lvl="1" indent="-228600">
              <a:lnSpc>
                <a:spcPct val="79900"/>
              </a:lnSpc>
              <a:spcBef>
                <a:spcPts val="540"/>
              </a:spcBef>
              <a:buFont typeface="Arial"/>
              <a:buChar char="•"/>
              <a:tabLst>
                <a:tab pos="767080" algn="l"/>
                <a:tab pos="767715" algn="l"/>
              </a:tabLst>
            </a:pPr>
            <a:r>
              <a:rPr lang="en-US" dirty="0" smtClean="0"/>
              <a:t>	</a:t>
            </a:r>
            <a:r>
              <a:rPr lang="en-US" sz="2400" spc="-5" dirty="0" smtClean="0">
                <a:latin typeface="Carlito"/>
                <a:cs typeface="Carlito"/>
              </a:rPr>
              <a:t>Communication modules are responsible for </a:t>
            </a:r>
            <a:r>
              <a:rPr lang="en-US" sz="2400" spc="-5" dirty="0" smtClean="0">
                <a:highlight>
                  <a:srgbClr val="FFFF00"/>
                </a:highlight>
                <a:latin typeface="Carlito"/>
                <a:cs typeface="Carlito"/>
              </a:rPr>
              <a:t>sending collected data </a:t>
            </a:r>
            <a:r>
              <a:rPr lang="en-US" sz="2400" dirty="0" smtClean="0">
                <a:latin typeface="Carlito"/>
                <a:cs typeface="Carlito"/>
              </a:rPr>
              <a:t>to </a:t>
            </a:r>
            <a:r>
              <a:rPr lang="en-US" sz="2400" spc="-5" dirty="0" smtClean="0">
                <a:latin typeface="Carlito"/>
                <a:cs typeface="Carlito"/>
              </a:rPr>
              <a:t>other  devices or cloud-based servers/storage and receiving data from other devices  and commands from remote</a:t>
            </a:r>
            <a:r>
              <a:rPr lang="en-US" sz="2400" spc="10" dirty="0" smtClean="0">
                <a:latin typeface="Carlito"/>
                <a:cs typeface="Carlito"/>
              </a:rPr>
              <a:t> </a:t>
            </a:r>
            <a:r>
              <a:rPr lang="en-US" sz="2400" spc="-5" dirty="0" smtClean="0">
                <a:latin typeface="Carlito"/>
                <a:cs typeface="Carlito"/>
              </a:rPr>
              <a:t>applications.</a:t>
            </a:r>
            <a:endParaRPr lang="en-US" sz="2400" dirty="0" smtClean="0">
              <a:latin typeface="Carlito"/>
              <a:cs typeface="Carlito"/>
            </a:endParaRPr>
          </a:p>
          <a:p>
            <a:pPr marL="321945" indent="-309245">
              <a:lnSpc>
                <a:spcPts val="3325"/>
              </a:lnSpc>
              <a:spcBef>
                <a:spcPts val="315"/>
              </a:spcBef>
              <a:buFont typeface="Arial"/>
              <a:buChar char="•"/>
              <a:tabLst>
                <a:tab pos="321310" algn="l"/>
                <a:tab pos="321945" algn="l"/>
              </a:tabLst>
            </a:pPr>
            <a:endParaRPr lang="en-US" sz="2800" spc="-5" dirty="0" smtClean="0">
              <a:solidFill>
                <a:srgbClr val="C00000"/>
              </a:solidFill>
              <a:latin typeface="Carlito"/>
              <a:cs typeface="Carlito"/>
            </a:endParaRPr>
          </a:p>
          <a:p>
            <a:pPr marL="321945" indent="-309245">
              <a:lnSpc>
                <a:spcPts val="3325"/>
              </a:lnSpc>
              <a:spcBef>
                <a:spcPts val="315"/>
              </a:spcBef>
              <a:buFont typeface="Arial"/>
              <a:buChar char="•"/>
              <a:tabLst>
                <a:tab pos="321310" algn="l"/>
                <a:tab pos="321945" algn="l"/>
              </a:tabLst>
            </a:pPr>
            <a:r>
              <a:rPr lang="en-US" sz="2800" spc="-5" dirty="0" smtClean="0">
                <a:solidFill>
                  <a:srgbClr val="C00000"/>
                </a:solidFill>
                <a:latin typeface="Carlito"/>
                <a:cs typeface="Carlito"/>
              </a:rPr>
              <a:t>Analysis </a:t>
            </a:r>
            <a:r>
              <a:rPr lang="en-US" sz="2800" spc="5" dirty="0" smtClean="0">
                <a:solidFill>
                  <a:srgbClr val="C00000"/>
                </a:solidFill>
                <a:latin typeface="Carlito"/>
                <a:cs typeface="Carlito"/>
              </a:rPr>
              <a:t>&amp;</a:t>
            </a:r>
            <a:r>
              <a:rPr lang="en-US" sz="2800" spc="-10" dirty="0" smtClean="0">
                <a:solidFill>
                  <a:srgbClr val="C00000"/>
                </a:solidFill>
                <a:latin typeface="Carlito"/>
                <a:cs typeface="Carlito"/>
              </a:rPr>
              <a:t> </a:t>
            </a:r>
            <a:r>
              <a:rPr lang="en-US" sz="2800" spc="-5" dirty="0" smtClean="0">
                <a:solidFill>
                  <a:srgbClr val="C00000"/>
                </a:solidFill>
                <a:latin typeface="Carlito"/>
                <a:cs typeface="Carlito"/>
              </a:rPr>
              <a:t>Processing</a:t>
            </a:r>
          </a:p>
          <a:p>
            <a:pPr marL="698500" marR="532130" lvl="1" indent="-228600">
              <a:lnSpc>
                <a:spcPct val="79900"/>
              </a:lnSpc>
              <a:spcBef>
                <a:spcPts val="545"/>
              </a:spcBef>
              <a:buFont typeface="Arial"/>
              <a:buChar char="•"/>
              <a:tabLst>
                <a:tab pos="767080" algn="l"/>
                <a:tab pos="767715" algn="l"/>
              </a:tabLst>
            </a:pPr>
            <a:r>
              <a:rPr lang="en-US" dirty="0" smtClean="0"/>
              <a:t>	</a:t>
            </a:r>
            <a:r>
              <a:rPr lang="en-US" sz="2400" spc="-5" dirty="0" smtClean="0">
                <a:latin typeface="Carlito"/>
                <a:cs typeface="Carlito"/>
              </a:rPr>
              <a:t>Analysis and processing modules are responsible for </a:t>
            </a:r>
            <a:r>
              <a:rPr lang="en-US" sz="2400" spc="-5" dirty="0" smtClean="0">
                <a:highlight>
                  <a:srgbClr val="FFFF00"/>
                </a:highlight>
                <a:latin typeface="Carlito"/>
                <a:cs typeface="Carlito"/>
              </a:rPr>
              <a:t>making sense of the  collected data.</a:t>
            </a:r>
          </a:p>
          <a:p>
            <a:pPr marL="698500" marR="532130" lvl="1" indent="-228600">
              <a:lnSpc>
                <a:spcPct val="79900"/>
              </a:lnSpc>
              <a:spcBef>
                <a:spcPts val="545"/>
              </a:spcBef>
              <a:buFont typeface="Arial"/>
              <a:buChar char="•"/>
              <a:tabLst>
                <a:tab pos="767080" algn="l"/>
                <a:tab pos="767715" algn="l"/>
              </a:tabLst>
            </a:pPr>
            <a:endParaRPr lang="en-US" sz="2400" spc="-5" dirty="0" smtClean="0">
              <a:highlight>
                <a:srgbClr val="FFFF00"/>
              </a:highlight>
              <a:latin typeface="Carlito"/>
              <a:cs typeface="Carlito"/>
            </a:endParaRPr>
          </a:p>
          <a:p>
            <a:pPr marL="698500" marR="532130" lvl="1" indent="-228600">
              <a:lnSpc>
                <a:spcPct val="79900"/>
              </a:lnSpc>
              <a:spcBef>
                <a:spcPts val="545"/>
              </a:spcBef>
              <a:buFont typeface="Arial"/>
              <a:buChar char="•"/>
              <a:tabLst>
                <a:tab pos="767080" algn="l"/>
                <a:tab pos="767715" algn="l"/>
              </a:tabLst>
            </a:pPr>
            <a:endParaRPr lang="en-US" sz="2400" spc="-5" dirty="0" smtClean="0">
              <a:highlight>
                <a:srgbClr val="FFFF00"/>
              </a:highlight>
              <a:latin typeface="Carlito"/>
              <a:cs typeface="Carlito"/>
            </a:endParaRPr>
          </a:p>
          <a:p>
            <a:pPr marL="698500" marR="532130" lvl="1" indent="-228600">
              <a:lnSpc>
                <a:spcPct val="79900"/>
              </a:lnSpc>
              <a:spcBef>
                <a:spcPts val="545"/>
              </a:spcBef>
              <a:buFont typeface="Arial"/>
              <a:buChar char="•"/>
              <a:tabLst>
                <a:tab pos="767080" algn="l"/>
                <a:tab pos="767715" algn="l"/>
              </a:tabLst>
            </a:pPr>
            <a:endParaRPr lang="en-US" sz="2400" dirty="0" smtClean="0">
              <a:highlight>
                <a:srgbClr val="FFFF00"/>
              </a:highlight>
              <a:latin typeface="Carlito"/>
              <a:cs typeface="Carlito"/>
            </a:endParaRPr>
          </a:p>
          <a:p>
            <a:endParaRPr lang="en-US"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0" y="0"/>
            <a:ext cx="192405" cy="6858000"/>
          </a:xfrm>
          <a:custGeom>
            <a:avLst/>
            <a:gdLst/>
            <a:ahLst/>
            <a:cxnLst/>
            <a:rect l="l" t="t" r="r" b="b"/>
            <a:pathLst>
              <a:path w="192405" h="6858000">
                <a:moveTo>
                  <a:pt x="0" y="6858000"/>
                </a:moveTo>
                <a:lnTo>
                  <a:pt x="0" y="0"/>
                </a:lnTo>
                <a:lnTo>
                  <a:pt x="192023" y="0"/>
                </a:lnTo>
                <a:lnTo>
                  <a:pt x="192023" y="6858000"/>
                </a:lnTo>
                <a:lnTo>
                  <a:pt x="0" y="6858000"/>
                </a:lnTo>
                <a:close/>
              </a:path>
            </a:pathLst>
          </a:custGeom>
          <a:solidFill>
            <a:srgbClr val="FDBC09"/>
          </a:solidFill>
        </p:spPr>
        <p:txBody>
          <a:bodyPr wrap="square" lIns="0" tIns="0" rIns="0" bIns="0" rtlCol="0"/>
          <a:lstStyle/>
          <a:p>
            <a:endParaRPr/>
          </a:p>
        </p:txBody>
      </p:sp>
      <p:sp>
        <p:nvSpPr>
          <p:cNvPr id="5" name="TextBox 4">
            <a:extLst>
              <a:ext uri="{FF2B5EF4-FFF2-40B4-BE49-F238E27FC236}">
                <a16:creationId xmlns="" xmlns:a16="http://schemas.microsoft.com/office/drawing/2014/main" id="{E93E92BB-BBBF-4B28-A9BD-1FE6915447CB}"/>
              </a:ext>
            </a:extLst>
          </p:cNvPr>
          <p:cNvSpPr txBox="1"/>
          <p:nvPr/>
        </p:nvSpPr>
        <p:spPr>
          <a:xfrm>
            <a:off x="666712" y="1357298"/>
            <a:ext cx="10287072" cy="2585323"/>
          </a:xfrm>
          <a:prstGeom prst="rect">
            <a:avLst/>
          </a:prstGeom>
          <a:noFill/>
        </p:spPr>
        <p:txBody>
          <a:bodyPr wrap="square">
            <a:spAutoFit/>
          </a:bodyPr>
          <a:lstStyle/>
          <a:p>
            <a:pPr algn="just"/>
            <a:r>
              <a:rPr lang="en-US" b="0" i="0" dirty="0">
                <a:solidFill>
                  <a:srgbClr val="202124"/>
                </a:solidFill>
                <a:effectLst/>
                <a:latin typeface="arial" panose="020B0604020202020204" pitchFamily="34" charset="0"/>
              </a:rPr>
              <a:t>1.) A temperature sensor is </a:t>
            </a:r>
            <a:r>
              <a:rPr lang="en-US" b="1" i="0" dirty="0">
                <a:solidFill>
                  <a:srgbClr val="202124"/>
                </a:solidFill>
                <a:effectLst/>
                <a:latin typeface="arial" panose="020B0604020202020204" pitchFamily="34" charset="0"/>
              </a:rPr>
              <a:t>a </a:t>
            </a:r>
            <a:r>
              <a:rPr lang="en-US" b="1" i="0" dirty="0">
                <a:solidFill>
                  <a:srgbClr val="C00000"/>
                </a:solidFill>
                <a:effectLst/>
                <a:latin typeface="arial" panose="020B0604020202020204" pitchFamily="34" charset="0"/>
              </a:rPr>
              <a:t>device used to measure temperature</a:t>
            </a:r>
            <a:r>
              <a:rPr lang="en-US" b="0" i="0" dirty="0">
                <a:solidFill>
                  <a:srgbClr val="202124"/>
                </a:solidFill>
                <a:effectLst/>
                <a:latin typeface="arial" panose="020B0604020202020204" pitchFamily="34" charset="0"/>
              </a:rPr>
              <a:t>. This can be air temperature, liquid temperature or the temperature of solid matter. There are different types of temperature sensors available and they each use different technologies and principles to take the temperature measurement.</a:t>
            </a:r>
          </a:p>
          <a:p>
            <a:pPr algn="just"/>
            <a:endParaRPr lang="en-US" dirty="0">
              <a:solidFill>
                <a:srgbClr val="202124"/>
              </a:solidFill>
              <a:latin typeface="arial" panose="020B0604020202020204" pitchFamily="34" charset="0"/>
            </a:endParaRPr>
          </a:p>
          <a:p>
            <a:pPr algn="just"/>
            <a:endParaRPr lang="en-US" dirty="0">
              <a:solidFill>
                <a:srgbClr val="202124"/>
              </a:solidFill>
              <a:latin typeface="arial" panose="020B0604020202020204" pitchFamily="34" charset="0"/>
            </a:endParaRPr>
          </a:p>
          <a:p>
            <a:pPr algn="just"/>
            <a:endParaRPr lang="en-US" b="1" i="0" dirty="0">
              <a:solidFill>
                <a:srgbClr val="202124"/>
              </a:solidFill>
              <a:effectLst/>
              <a:latin typeface="arial" panose="020B0604020202020204" pitchFamily="34" charset="0"/>
            </a:endParaRPr>
          </a:p>
          <a:p>
            <a:pPr algn="just"/>
            <a:endParaRPr lang="en-US" b="1" dirty="0">
              <a:solidFill>
                <a:srgbClr val="202124"/>
              </a:solidFill>
              <a:latin typeface="arial" panose="020B0604020202020204" pitchFamily="34" charset="0"/>
            </a:endParaRPr>
          </a:p>
          <a:p>
            <a:pPr algn="just"/>
            <a:endParaRPr lang="en-US" b="1" dirty="0">
              <a:solidFill>
                <a:srgbClr val="202124"/>
              </a:solidFill>
              <a:latin typeface="arial" panose="020B0604020202020204" pitchFamily="34" charset="0"/>
            </a:endParaRPr>
          </a:p>
        </p:txBody>
      </p:sp>
      <p:pic>
        <p:nvPicPr>
          <p:cNvPr id="6" name="Picture 5">
            <a:extLst>
              <a:ext uri="{FF2B5EF4-FFF2-40B4-BE49-F238E27FC236}">
                <a16:creationId xmlns="" xmlns:a16="http://schemas.microsoft.com/office/drawing/2014/main" id="{0EBF5D36-97A0-4584-9394-47235DC7A5F7}"/>
              </a:ext>
            </a:extLst>
          </p:cNvPr>
          <p:cNvPicPr>
            <a:picLocks noChangeAspect="1"/>
          </p:cNvPicPr>
          <p:nvPr/>
        </p:nvPicPr>
        <p:blipFill>
          <a:blip r:embed="rId2"/>
          <a:stretch>
            <a:fillRect/>
          </a:stretch>
        </p:blipFill>
        <p:spPr>
          <a:xfrm>
            <a:off x="3667108" y="3000372"/>
            <a:ext cx="2924175" cy="1952625"/>
          </a:xfrm>
          <a:prstGeom prst="rect">
            <a:avLst/>
          </a:prstGeom>
        </p:spPr>
      </p:pic>
      <p:sp>
        <p:nvSpPr>
          <p:cNvPr id="11" name="TextBox 10">
            <a:extLst>
              <a:ext uri="{FF2B5EF4-FFF2-40B4-BE49-F238E27FC236}">
                <a16:creationId xmlns="" xmlns:a16="http://schemas.microsoft.com/office/drawing/2014/main" id="{4A10E7F2-6394-4D54-892D-68E516BFB158}"/>
              </a:ext>
            </a:extLst>
          </p:cNvPr>
          <p:cNvSpPr txBox="1"/>
          <p:nvPr/>
        </p:nvSpPr>
        <p:spPr>
          <a:xfrm>
            <a:off x="738150" y="285728"/>
            <a:ext cx="10001320" cy="584775"/>
          </a:xfrm>
          <a:prstGeom prst="rect">
            <a:avLst/>
          </a:prstGeom>
          <a:solidFill>
            <a:srgbClr val="FFC000"/>
          </a:solidFill>
        </p:spPr>
        <p:txBody>
          <a:bodyPr wrap="square" rtlCol="0">
            <a:spAutoFit/>
          </a:bodyPr>
          <a:lstStyle/>
          <a:p>
            <a:r>
              <a:rPr lang="en-US" sz="3200" dirty="0">
                <a:solidFill>
                  <a:srgbClr val="0000FF"/>
                </a:solidFill>
              </a:rPr>
              <a:t>Different types of sensors</a:t>
            </a:r>
          </a:p>
        </p:txBody>
      </p:sp>
      <p:sp>
        <p:nvSpPr>
          <p:cNvPr id="9" name="Slide Number Placeholder 8"/>
          <p:cNvSpPr>
            <a:spLocks noGrp="1"/>
          </p:cNvSpPr>
          <p:nvPr>
            <p:ph type="sldNum" sz="quarter" idx="7"/>
          </p:nvPr>
        </p:nvSpPr>
        <p:spPr/>
        <p:txBody>
          <a:bodyPr/>
          <a:lstStyle/>
          <a:p>
            <a:fld id="{B6F15528-21DE-4FAA-801E-634DDDAF4B2B}" type="slidenum">
              <a:rPr lang="en-US" smtClean="0"/>
              <a:pPr/>
              <a:t>7</a:t>
            </a:fld>
            <a:endParaRPr lang="en-US"/>
          </a:p>
        </p:txBody>
      </p:sp>
    </p:spTree>
    <p:extLst>
      <p:ext uri="{BB962C8B-B14F-4D97-AF65-F5344CB8AC3E}">
        <p14:creationId xmlns="" xmlns:p14="http://schemas.microsoft.com/office/powerpoint/2010/main" val="1869988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6939" y="1768336"/>
            <a:ext cx="10358120" cy="4431983"/>
          </a:xfrm>
        </p:spPr>
        <p:txBody>
          <a:bodyPr/>
          <a:lstStyle/>
          <a:p>
            <a:r>
              <a:rPr lang="en-US" dirty="0" smtClean="0">
                <a:solidFill>
                  <a:srgbClr val="202124"/>
                </a:solidFill>
                <a:latin typeface="arial" panose="020B0604020202020204" pitchFamily="34" charset="0"/>
              </a:rPr>
              <a:t>2) A </a:t>
            </a:r>
            <a:r>
              <a:rPr lang="en-US" b="1" dirty="0" smtClean="0">
                <a:solidFill>
                  <a:srgbClr val="202124"/>
                </a:solidFill>
                <a:latin typeface="arial" panose="020B0604020202020204" pitchFamily="34" charset="0"/>
              </a:rPr>
              <a:t>h</a:t>
            </a:r>
            <a:r>
              <a:rPr lang="en-US" b="1" dirty="0" smtClean="0">
                <a:solidFill>
                  <a:srgbClr val="202124"/>
                </a:solidFill>
                <a:highlight>
                  <a:srgbClr val="FFFF00"/>
                </a:highlight>
                <a:latin typeface="arial" panose="020B0604020202020204" pitchFamily="34" charset="0"/>
              </a:rPr>
              <a:t>umidity</a:t>
            </a:r>
            <a:r>
              <a:rPr lang="en-US" dirty="0" smtClean="0">
                <a:solidFill>
                  <a:srgbClr val="202124"/>
                </a:solidFill>
                <a:highlight>
                  <a:srgbClr val="FFFF00"/>
                </a:highlight>
                <a:latin typeface="arial" panose="020B0604020202020204" pitchFamily="34" charset="0"/>
              </a:rPr>
              <a:t> </a:t>
            </a:r>
            <a:r>
              <a:rPr lang="en-US" b="1" dirty="0" smtClean="0">
                <a:solidFill>
                  <a:srgbClr val="202124"/>
                </a:solidFill>
                <a:highlight>
                  <a:srgbClr val="FFFF00"/>
                </a:highlight>
                <a:latin typeface="arial" panose="020B0604020202020204" pitchFamily="34" charset="0"/>
              </a:rPr>
              <a:t>sensor</a:t>
            </a:r>
            <a:r>
              <a:rPr lang="en-US" dirty="0" smtClean="0">
                <a:solidFill>
                  <a:srgbClr val="202124"/>
                </a:solidFill>
                <a:highlight>
                  <a:srgbClr val="FFFF00"/>
                </a:highlight>
                <a:latin typeface="arial" panose="020B0604020202020204" pitchFamily="34" charset="0"/>
              </a:rPr>
              <a:t> </a:t>
            </a:r>
            <a:r>
              <a:rPr lang="en-US" dirty="0" smtClean="0">
                <a:solidFill>
                  <a:srgbClr val="202124"/>
                </a:solidFill>
                <a:latin typeface="arial" panose="020B0604020202020204" pitchFamily="34" charset="0"/>
              </a:rPr>
              <a:t>is </a:t>
            </a:r>
            <a:r>
              <a:rPr lang="en-US" b="1" dirty="0" smtClean="0">
                <a:solidFill>
                  <a:srgbClr val="202124"/>
                </a:solidFill>
                <a:latin typeface="arial" panose="020B0604020202020204" pitchFamily="34" charset="0"/>
              </a:rPr>
              <a:t>an electronic device that measures the humidity in its environment and converts its findings into a corresponding electrical signal.</a:t>
            </a:r>
          </a:p>
          <a:p>
            <a:endParaRPr lang="en-US" b="1" dirty="0" smtClean="0">
              <a:solidFill>
                <a:srgbClr val="202124"/>
              </a:solidFill>
              <a:latin typeface="arial" panose="020B0604020202020204" pitchFamily="34" charset="0"/>
            </a:endParaRPr>
          </a:p>
          <a:p>
            <a:endParaRPr lang="en-US" b="1" dirty="0" smtClean="0">
              <a:solidFill>
                <a:srgbClr val="202124"/>
              </a:solidFill>
              <a:latin typeface="arial" panose="020B0604020202020204" pitchFamily="34" charset="0"/>
            </a:endParaRPr>
          </a:p>
          <a:p>
            <a:endParaRPr lang="en-US" b="1" dirty="0" smtClean="0">
              <a:solidFill>
                <a:srgbClr val="202124"/>
              </a:solidFill>
              <a:latin typeface="arial" panose="020B0604020202020204" pitchFamily="34" charset="0"/>
            </a:endParaRPr>
          </a:p>
          <a:p>
            <a:endParaRPr lang="en-US" b="1" dirty="0" smtClean="0">
              <a:solidFill>
                <a:srgbClr val="202124"/>
              </a:solidFill>
              <a:latin typeface="arial" panose="020B0604020202020204" pitchFamily="34" charset="0"/>
            </a:endParaRPr>
          </a:p>
          <a:p>
            <a:endParaRPr lang="en-US" b="1" dirty="0" smtClean="0">
              <a:solidFill>
                <a:srgbClr val="202124"/>
              </a:solidFill>
              <a:latin typeface="arial" panose="020B0604020202020204" pitchFamily="34" charset="0"/>
            </a:endParaRPr>
          </a:p>
          <a:p>
            <a:endParaRPr lang="en-US" b="1" dirty="0" smtClean="0">
              <a:solidFill>
                <a:srgbClr val="202124"/>
              </a:solidFill>
              <a:latin typeface="arial" panose="020B0604020202020204" pitchFamily="34" charset="0"/>
            </a:endParaRPr>
          </a:p>
          <a:p>
            <a:endParaRPr lang="en-US" b="1" dirty="0" smtClean="0">
              <a:solidFill>
                <a:srgbClr val="202124"/>
              </a:solidFill>
              <a:latin typeface="arial" panose="020B0604020202020204" pitchFamily="34" charset="0"/>
            </a:endParaRPr>
          </a:p>
          <a:p>
            <a:endParaRPr lang="en-US" b="1" dirty="0" smtClean="0">
              <a:solidFill>
                <a:srgbClr val="202124"/>
              </a:solidFill>
              <a:latin typeface="arial" panose="020B0604020202020204" pitchFamily="34" charset="0"/>
            </a:endParaRPr>
          </a:p>
          <a:p>
            <a:endParaRPr lang="en-US" b="1" dirty="0" smtClean="0">
              <a:solidFill>
                <a:srgbClr val="202124"/>
              </a:solidFill>
              <a:latin typeface="arial" panose="020B0604020202020204" pitchFamily="34" charset="0"/>
            </a:endParaRPr>
          </a:p>
          <a:p>
            <a:endParaRPr lang="en-US" b="1" dirty="0" smtClean="0">
              <a:solidFill>
                <a:srgbClr val="202124"/>
              </a:solidFill>
              <a:latin typeface="arial" panose="020B0604020202020204" pitchFamily="34" charset="0"/>
            </a:endParaRPr>
          </a:p>
          <a:p>
            <a:endParaRPr lang="en-US" b="1" dirty="0" smtClean="0">
              <a:solidFill>
                <a:srgbClr val="202124"/>
              </a:solidFill>
              <a:latin typeface="arial" panose="020B0604020202020204" pitchFamily="34" charset="0"/>
            </a:endParaRPr>
          </a:p>
          <a:p>
            <a:endParaRPr lang="en-US" b="1" dirty="0" smtClean="0">
              <a:solidFill>
                <a:srgbClr val="202124"/>
              </a:solidFill>
              <a:latin typeface="arial" panose="020B0604020202020204" pitchFamily="34" charset="0"/>
            </a:endParaRPr>
          </a:p>
          <a:p>
            <a:endParaRPr lang="en-US" b="1" dirty="0" smtClean="0">
              <a:solidFill>
                <a:srgbClr val="202124"/>
              </a:solidFill>
              <a:latin typeface="arial" panose="020B0604020202020204" pitchFamily="34" charset="0"/>
            </a:endParaRPr>
          </a:p>
          <a:p>
            <a:endParaRPr lang="en-US"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8</a:t>
            </a:fld>
            <a:endParaRPr lang="en-US"/>
          </a:p>
        </p:txBody>
      </p:sp>
      <p:pic>
        <p:nvPicPr>
          <p:cNvPr id="5" name="Picture 4">
            <a:extLst>
              <a:ext uri="{FF2B5EF4-FFF2-40B4-BE49-F238E27FC236}">
                <a16:creationId xmlns="" xmlns:a16="http://schemas.microsoft.com/office/drawing/2014/main" id="{803320A5-914B-4A04-9536-B2272882C77B}"/>
              </a:ext>
            </a:extLst>
          </p:cNvPr>
          <p:cNvPicPr>
            <a:picLocks noChangeAspect="1"/>
          </p:cNvPicPr>
          <p:nvPr/>
        </p:nvPicPr>
        <p:blipFill>
          <a:blip r:embed="rId2"/>
          <a:stretch>
            <a:fillRect/>
          </a:stretch>
        </p:blipFill>
        <p:spPr>
          <a:xfrm>
            <a:off x="3738546" y="2786058"/>
            <a:ext cx="2790825" cy="21431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6939" y="1768336"/>
            <a:ext cx="10358120" cy="3160862"/>
          </a:xfrm>
        </p:spPr>
        <p:txBody>
          <a:bodyPr/>
          <a:lstStyle/>
          <a:p>
            <a:pPr algn="just"/>
            <a:r>
              <a:rPr lang="en-US" dirty="0" smtClean="0">
                <a:solidFill>
                  <a:srgbClr val="4D5156"/>
                </a:solidFill>
                <a:latin typeface="arial" panose="020B0604020202020204" pitchFamily="34" charset="0"/>
              </a:rPr>
              <a:t>3</a:t>
            </a:r>
            <a:r>
              <a:rPr lang="en-US" dirty="0" smtClean="0">
                <a:solidFill>
                  <a:srgbClr val="202124"/>
                </a:solidFill>
                <a:latin typeface="arial" panose="020B0604020202020204" pitchFamily="34" charset="0"/>
              </a:rPr>
              <a:t>) A </a:t>
            </a:r>
            <a:r>
              <a:rPr lang="en-US" b="1" dirty="0" smtClean="0">
                <a:solidFill>
                  <a:srgbClr val="202124"/>
                </a:solidFill>
                <a:highlight>
                  <a:srgbClr val="FFFF00"/>
                </a:highlight>
                <a:latin typeface="arial" panose="020B0604020202020204" pitchFamily="34" charset="0"/>
              </a:rPr>
              <a:t>proximity sensor </a:t>
            </a:r>
            <a:r>
              <a:rPr lang="en-US" dirty="0" smtClean="0">
                <a:solidFill>
                  <a:srgbClr val="202124"/>
                </a:solidFill>
                <a:latin typeface="arial" panose="020B0604020202020204" pitchFamily="34" charset="0"/>
              </a:rPr>
              <a:t>is a sensor able to detect the presence of nearby objects without any physical contact</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7"/>
          </p:nvPr>
        </p:nvSpPr>
        <p:spPr/>
        <p:txBody>
          <a:bodyPr/>
          <a:lstStyle/>
          <a:p>
            <a:fld id="{B6F15528-21DE-4FAA-801E-634DDDAF4B2B}" type="slidenum">
              <a:rPr lang="en-US" smtClean="0"/>
              <a:pPr/>
              <a:t>9</a:t>
            </a:fld>
            <a:endParaRPr lang="en-US"/>
          </a:p>
        </p:txBody>
      </p:sp>
      <p:pic>
        <p:nvPicPr>
          <p:cNvPr id="5" name="Picture 4">
            <a:extLst>
              <a:ext uri="{FF2B5EF4-FFF2-40B4-BE49-F238E27FC236}">
                <a16:creationId xmlns="" xmlns:a16="http://schemas.microsoft.com/office/drawing/2014/main" id="{238FDA91-488A-44B9-8966-E402AB947E1E}"/>
              </a:ext>
            </a:extLst>
          </p:cNvPr>
          <p:cNvPicPr>
            <a:picLocks noChangeAspect="1"/>
          </p:cNvPicPr>
          <p:nvPr/>
        </p:nvPicPr>
        <p:blipFill>
          <a:blip r:embed="rId2"/>
          <a:stretch>
            <a:fillRect/>
          </a:stretch>
        </p:blipFill>
        <p:spPr>
          <a:xfrm>
            <a:off x="3024167" y="2500306"/>
            <a:ext cx="2428892" cy="21621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80808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379</TotalTime>
  <Words>1793</Words>
  <Application>Microsoft Office PowerPoint</Application>
  <PresentationFormat>Custom</PresentationFormat>
  <Paragraphs>358</Paragraphs>
  <Slides>45</Slides>
  <Notes>0</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IoT Physical Devices &amp; Endpoints</vt:lpstr>
      <vt:lpstr>What is an IoT Device</vt:lpstr>
      <vt:lpstr>IoT Device Examples</vt:lpstr>
      <vt:lpstr>Slide 4</vt:lpstr>
      <vt:lpstr>Basic building blocks of an IoT Device</vt:lpstr>
      <vt:lpstr>Slide 6</vt:lpstr>
      <vt:lpstr>Slide 7</vt:lpstr>
      <vt:lpstr>Slide 8</vt:lpstr>
      <vt:lpstr>Slide 9</vt:lpstr>
      <vt:lpstr>Slide 10</vt:lpstr>
      <vt:lpstr>Different types of sensors </vt:lpstr>
      <vt:lpstr>Slide 12</vt:lpstr>
      <vt:lpstr>Block diagram of an IoT Device</vt:lpstr>
      <vt:lpstr>Exemplary Device: Raspberry Pi</vt:lpstr>
      <vt:lpstr>Raspberry Pi</vt:lpstr>
      <vt:lpstr>Raspberry Pi</vt:lpstr>
      <vt:lpstr>Raspberry Pi</vt:lpstr>
      <vt:lpstr>Raspberry Pi</vt:lpstr>
      <vt:lpstr>Raspberry Pi</vt:lpstr>
      <vt:lpstr>Raspberry Pi</vt:lpstr>
      <vt:lpstr>Raspberry Pi</vt:lpstr>
      <vt:lpstr>Linux on Raspberry Pi Rasberry Pi supports various flavors on Linux including</vt:lpstr>
      <vt:lpstr>                 Raspberry Pi GPIO </vt:lpstr>
      <vt:lpstr>Slide 24</vt:lpstr>
      <vt:lpstr>Slide 25</vt:lpstr>
      <vt:lpstr>Raspberry Pi Interfaces</vt:lpstr>
      <vt:lpstr>Raspberry Pi OS</vt:lpstr>
      <vt:lpstr>Slide 28</vt:lpstr>
      <vt:lpstr>Raspberry Pi OS</vt:lpstr>
      <vt:lpstr>Slide 30</vt:lpstr>
      <vt:lpstr>Raspberry Pi OS</vt:lpstr>
      <vt:lpstr>Slide 32</vt:lpstr>
      <vt:lpstr>Raspberry Pi OS</vt:lpstr>
      <vt:lpstr>Slide 34</vt:lpstr>
      <vt:lpstr>Raspberry Pi OS</vt:lpstr>
      <vt:lpstr>Slide 36</vt:lpstr>
      <vt:lpstr> Programming Raspberry Pi with Python</vt:lpstr>
      <vt:lpstr>Slide 38</vt:lpstr>
      <vt:lpstr>Programming Raspberry Pi with Python</vt:lpstr>
      <vt:lpstr>Slide 40</vt:lpstr>
      <vt:lpstr>Programming Raspberry Pi with Python</vt:lpstr>
      <vt:lpstr>Slide 42</vt:lpstr>
      <vt:lpstr>Slide 43</vt:lpstr>
      <vt:lpstr>Programming Raspberry Pi with Python</vt:lpstr>
      <vt:lpstr>Raspberry Pi Example: Interfacing LED and switch with Raspberry Pi</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Anandareddy Choppa</cp:lastModifiedBy>
  <cp:revision>73</cp:revision>
  <dcterms:created xsi:type="dcterms:W3CDTF">2020-07-12T11:07:22Z</dcterms:created>
  <dcterms:modified xsi:type="dcterms:W3CDTF">2023-09-25T04:18:46Z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2018-01-17T00:00:00Z</vt:filetime>
  </property>
  <property fmtid="{D5CDD505-2E9C-101B-9397-08002B2CF9AE}" pid="3" name="LastSaved">
    <vt:filetime>2020-07-12T00:00:00Z</vt:filetime>
  </property>
</Properties>
</file>