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312" r:id="rId5"/>
    <p:sldId id="259" r:id="rId6"/>
    <p:sldId id="260" r:id="rId7"/>
    <p:sldId id="262" r:id="rId8"/>
    <p:sldId id="314" r:id="rId9"/>
    <p:sldId id="313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72" y="-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90500" y="0"/>
            <a:ext cx="12001500" cy="1419225"/>
          </a:xfrm>
          <a:custGeom>
            <a:avLst/>
            <a:gdLst/>
            <a:ahLst/>
            <a:cxnLst/>
            <a:rect l="l" t="t" r="r" b="b"/>
            <a:pathLst>
              <a:path w="12001500" h="1419225">
                <a:moveTo>
                  <a:pt x="0" y="1418844"/>
                </a:moveTo>
                <a:lnTo>
                  <a:pt x="12001500" y="1418844"/>
                </a:lnTo>
                <a:lnTo>
                  <a:pt x="12001500" y="0"/>
                </a:lnTo>
                <a:lnTo>
                  <a:pt x="0" y="0"/>
                </a:lnTo>
                <a:lnTo>
                  <a:pt x="0" y="1418844"/>
                </a:lnTo>
                <a:close/>
              </a:path>
            </a:pathLst>
          </a:custGeom>
          <a:solidFill>
            <a:srgbClr val="DAF3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083552" y="1606296"/>
            <a:ext cx="4498975" cy="4525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90500" y="0"/>
            <a:ext cx="12001500" cy="1283335"/>
          </a:xfrm>
          <a:custGeom>
            <a:avLst/>
            <a:gdLst/>
            <a:ahLst/>
            <a:cxnLst/>
            <a:rect l="l" t="t" r="r" b="b"/>
            <a:pathLst>
              <a:path w="12001500" h="1283335">
                <a:moveTo>
                  <a:pt x="0" y="1283208"/>
                </a:moveTo>
                <a:lnTo>
                  <a:pt x="12001500" y="1283208"/>
                </a:lnTo>
                <a:lnTo>
                  <a:pt x="12001500" y="0"/>
                </a:lnTo>
                <a:lnTo>
                  <a:pt x="0" y="0"/>
                </a:lnTo>
                <a:lnTo>
                  <a:pt x="0" y="1283208"/>
                </a:lnTo>
                <a:close/>
              </a:path>
            </a:pathLst>
          </a:custGeom>
          <a:solidFill>
            <a:srgbClr val="DAF3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90500" cy="6858000"/>
          </a:xfrm>
          <a:custGeom>
            <a:avLst/>
            <a:gdLst/>
            <a:ahLst/>
            <a:cxnLst/>
            <a:rect l="l" t="t" r="r" b="b"/>
            <a:pathLst>
              <a:path w="190500" h="6858000">
                <a:moveTo>
                  <a:pt x="190499" y="6857998"/>
                </a:moveTo>
                <a:lnTo>
                  <a:pt x="190499" y="0"/>
                </a:lnTo>
                <a:lnTo>
                  <a:pt x="0" y="0"/>
                </a:lnTo>
                <a:lnTo>
                  <a:pt x="0" y="6857998"/>
                </a:lnTo>
                <a:lnTo>
                  <a:pt x="190499" y="6857998"/>
                </a:lnTo>
                <a:close/>
              </a:path>
            </a:pathLst>
          </a:custGeom>
          <a:solidFill>
            <a:srgbClr val="FDB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69261" y="609676"/>
            <a:ext cx="8253476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heavy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82444" y="1103503"/>
            <a:ext cx="7627111" cy="233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dzone.com/articles/iot-project-tutorial-smart-plant-system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952464" y="1103502"/>
            <a:ext cx="10572824" cy="24109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" algn="ctr">
              <a:lnSpc>
                <a:spcPts val="6155"/>
              </a:lnSpc>
              <a:spcBef>
                <a:spcPts val="100"/>
              </a:spcBef>
            </a:pPr>
            <a:r>
              <a:rPr spc="-235"/>
              <a:t>Unit</a:t>
            </a:r>
            <a:r>
              <a:rPr spc="-409"/>
              <a:t> </a:t>
            </a:r>
            <a:r>
              <a:rPr lang="en-US" spc="-95" dirty="0" smtClean="0"/>
              <a:t>5</a:t>
            </a:r>
          </a:p>
          <a:p>
            <a:pPr marL="3810" algn="ctr">
              <a:lnSpc>
                <a:spcPts val="6155"/>
              </a:lnSpc>
              <a:spcBef>
                <a:spcPts val="100"/>
              </a:spcBef>
            </a:pPr>
            <a:endParaRPr spc="-95" dirty="0"/>
          </a:p>
          <a:p>
            <a:pPr marL="15875" marR="5080" indent="5715" algn="ctr">
              <a:lnSpc>
                <a:spcPts val="5830"/>
              </a:lnSpc>
              <a:spcBef>
                <a:spcPts val="409"/>
              </a:spcBef>
            </a:pPr>
            <a:r>
              <a:rPr sz="3600" spc="-280" dirty="0"/>
              <a:t>IoT </a:t>
            </a:r>
            <a:r>
              <a:rPr sz="3600" spc="-340" dirty="0"/>
              <a:t>Physical </a:t>
            </a:r>
            <a:r>
              <a:rPr sz="3600" spc="-330" dirty="0"/>
              <a:t>Servers, </a:t>
            </a:r>
            <a:r>
              <a:rPr sz="3600" spc="-265" dirty="0"/>
              <a:t>Cloud  </a:t>
            </a:r>
            <a:r>
              <a:rPr sz="3600" spc="-305" dirty="0"/>
              <a:t>Offerings </a:t>
            </a:r>
            <a:r>
              <a:rPr sz="3600" spc="-200" dirty="0"/>
              <a:t>&amp; </a:t>
            </a:r>
            <a:r>
              <a:rPr sz="3600" spc="-280" dirty="0"/>
              <a:t>IoT Case</a:t>
            </a:r>
            <a:r>
              <a:rPr sz="3600" spc="-1285" dirty="0"/>
              <a:t> </a:t>
            </a:r>
            <a:r>
              <a:rPr sz="3600" spc="-265" dirty="0"/>
              <a:t>Studies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90500" cy="6858000"/>
          </a:xfrm>
          <a:custGeom>
            <a:avLst/>
            <a:gdLst/>
            <a:ahLst/>
            <a:cxnLst/>
            <a:rect l="l" t="t" r="r" b="b"/>
            <a:pathLst>
              <a:path w="190500" h="6858000">
                <a:moveTo>
                  <a:pt x="190499" y="6857998"/>
                </a:moveTo>
                <a:lnTo>
                  <a:pt x="190499" y="0"/>
                </a:lnTo>
                <a:lnTo>
                  <a:pt x="0" y="0"/>
                </a:lnTo>
                <a:lnTo>
                  <a:pt x="0" y="6857998"/>
                </a:lnTo>
                <a:lnTo>
                  <a:pt x="190499" y="6857998"/>
                </a:lnTo>
                <a:close/>
              </a:path>
            </a:pathLst>
          </a:custGeom>
          <a:solidFill>
            <a:srgbClr val="FDBC0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190500" y="0"/>
              <a:ext cx="12001500" cy="1283335"/>
            </a:xfrm>
            <a:custGeom>
              <a:avLst/>
              <a:gdLst/>
              <a:ahLst/>
              <a:cxnLst/>
              <a:rect l="l" t="t" r="r" b="b"/>
              <a:pathLst>
                <a:path w="12001500" h="1283335">
                  <a:moveTo>
                    <a:pt x="0" y="1283208"/>
                  </a:moveTo>
                  <a:lnTo>
                    <a:pt x="12001500" y="1283208"/>
                  </a:lnTo>
                  <a:lnTo>
                    <a:pt x="12001500" y="0"/>
                  </a:lnTo>
                  <a:lnTo>
                    <a:pt x="0" y="0"/>
                  </a:lnTo>
                  <a:lnTo>
                    <a:pt x="0" y="1283208"/>
                  </a:lnTo>
                  <a:close/>
                </a:path>
              </a:pathLst>
            </a:custGeom>
            <a:solidFill>
              <a:srgbClr val="DAF3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90500" cy="6858000"/>
            </a:xfrm>
            <a:custGeom>
              <a:avLst/>
              <a:gdLst/>
              <a:ahLst/>
              <a:cxnLst/>
              <a:rect l="l" t="t" r="r" b="b"/>
              <a:pathLst>
                <a:path w="190500" h="6858000">
                  <a:moveTo>
                    <a:pt x="190499" y="6857998"/>
                  </a:moveTo>
                  <a:lnTo>
                    <a:pt x="190499" y="0"/>
                  </a:lnTo>
                  <a:lnTo>
                    <a:pt x="0" y="0"/>
                  </a:lnTo>
                  <a:lnTo>
                    <a:pt x="0" y="6857998"/>
                  </a:lnTo>
                  <a:lnTo>
                    <a:pt x="190499" y="6857998"/>
                  </a:lnTo>
                  <a:close/>
                </a:path>
              </a:pathLst>
            </a:custGeom>
            <a:solidFill>
              <a:srgbClr val="FDB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7407" y="113995"/>
            <a:ext cx="599567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u="none" dirty="0">
                <a:latin typeface="Arial"/>
                <a:cs typeface="Arial"/>
              </a:rPr>
              <a:t>Xively </a:t>
            </a:r>
            <a:r>
              <a:rPr sz="3600" u="none" spc="-5" dirty="0">
                <a:latin typeface="Arial"/>
                <a:cs typeface="Arial"/>
              </a:rPr>
              <a:t>Cloud</a:t>
            </a:r>
            <a:r>
              <a:rPr sz="3600" u="none" spc="-65" dirty="0">
                <a:latin typeface="Arial"/>
                <a:cs typeface="Arial"/>
              </a:rPr>
              <a:t> </a:t>
            </a:r>
            <a:r>
              <a:rPr sz="3600" u="none" dirty="0">
                <a:latin typeface="Arial"/>
                <a:cs typeface="Arial"/>
              </a:rPr>
              <a:t>Services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77723" y="1370075"/>
            <a:ext cx="11866245" cy="5327650"/>
            <a:chOff x="77723" y="1370075"/>
            <a:chExt cx="11866245" cy="5327650"/>
          </a:xfrm>
        </p:grpSpPr>
        <p:sp>
          <p:nvSpPr>
            <p:cNvPr id="7" name="object 7"/>
            <p:cNvSpPr/>
            <p:nvPr/>
          </p:nvSpPr>
          <p:spPr>
            <a:xfrm>
              <a:off x="445007" y="1376171"/>
              <a:ext cx="11492865" cy="669290"/>
            </a:xfrm>
            <a:custGeom>
              <a:avLst/>
              <a:gdLst/>
              <a:ahLst/>
              <a:cxnLst/>
              <a:rect l="l" t="t" r="r" b="b"/>
              <a:pathLst>
                <a:path w="11492865" h="669289">
                  <a:moveTo>
                    <a:pt x="0" y="111505"/>
                  </a:moveTo>
                  <a:lnTo>
                    <a:pt x="8762" y="68097"/>
                  </a:lnTo>
                  <a:lnTo>
                    <a:pt x="32659" y="32654"/>
                  </a:lnTo>
                  <a:lnTo>
                    <a:pt x="68103" y="8761"/>
                  </a:lnTo>
                  <a:lnTo>
                    <a:pt x="111506" y="0"/>
                  </a:lnTo>
                  <a:lnTo>
                    <a:pt x="11380978" y="0"/>
                  </a:lnTo>
                  <a:lnTo>
                    <a:pt x="11424386" y="8761"/>
                  </a:lnTo>
                  <a:lnTo>
                    <a:pt x="11459829" y="32654"/>
                  </a:lnTo>
                  <a:lnTo>
                    <a:pt x="11483722" y="68097"/>
                  </a:lnTo>
                  <a:lnTo>
                    <a:pt x="11492484" y="111505"/>
                  </a:lnTo>
                  <a:lnTo>
                    <a:pt x="11492484" y="557529"/>
                  </a:lnTo>
                  <a:lnTo>
                    <a:pt x="11483722" y="600938"/>
                  </a:lnTo>
                  <a:lnTo>
                    <a:pt x="11459829" y="636381"/>
                  </a:lnTo>
                  <a:lnTo>
                    <a:pt x="11424386" y="660274"/>
                  </a:lnTo>
                  <a:lnTo>
                    <a:pt x="11380978" y="669036"/>
                  </a:lnTo>
                  <a:lnTo>
                    <a:pt x="111506" y="669036"/>
                  </a:lnTo>
                  <a:lnTo>
                    <a:pt x="68103" y="660274"/>
                  </a:lnTo>
                  <a:lnTo>
                    <a:pt x="32659" y="636381"/>
                  </a:lnTo>
                  <a:lnTo>
                    <a:pt x="8762" y="600938"/>
                  </a:lnTo>
                  <a:lnTo>
                    <a:pt x="0" y="557529"/>
                  </a:lnTo>
                  <a:lnTo>
                    <a:pt x="0" y="111505"/>
                  </a:lnTo>
                  <a:close/>
                </a:path>
              </a:pathLst>
            </a:custGeom>
            <a:ln w="12192">
              <a:solidFill>
                <a:srgbClr val="0085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28649" y="2152588"/>
              <a:ext cx="5098568" cy="45446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295" y="5657087"/>
              <a:ext cx="6525895" cy="830580"/>
            </a:xfrm>
            <a:custGeom>
              <a:avLst/>
              <a:gdLst/>
              <a:ahLst/>
              <a:cxnLst/>
              <a:rect l="l" t="t" r="r" b="b"/>
              <a:pathLst>
                <a:path w="6525895" h="830579">
                  <a:moveTo>
                    <a:pt x="6525768" y="0"/>
                  </a:moveTo>
                  <a:lnTo>
                    <a:pt x="0" y="0"/>
                  </a:lnTo>
                  <a:lnTo>
                    <a:pt x="0" y="830580"/>
                  </a:lnTo>
                  <a:lnTo>
                    <a:pt x="6525768" y="830580"/>
                  </a:lnTo>
                  <a:lnTo>
                    <a:pt x="6525768" y="0"/>
                  </a:lnTo>
                  <a:close/>
                </a:path>
              </a:pathLst>
            </a:custGeom>
            <a:solidFill>
              <a:srgbClr val="0085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295" y="5657087"/>
              <a:ext cx="6525895" cy="830580"/>
            </a:xfrm>
            <a:custGeom>
              <a:avLst/>
              <a:gdLst/>
              <a:ahLst/>
              <a:cxnLst/>
              <a:rect l="l" t="t" r="r" b="b"/>
              <a:pathLst>
                <a:path w="6525895" h="830579">
                  <a:moveTo>
                    <a:pt x="0" y="830580"/>
                  </a:moveTo>
                  <a:lnTo>
                    <a:pt x="6525768" y="830580"/>
                  </a:lnTo>
                  <a:lnTo>
                    <a:pt x="6525768" y="0"/>
                  </a:lnTo>
                  <a:lnTo>
                    <a:pt x="0" y="0"/>
                  </a:lnTo>
                  <a:lnTo>
                    <a:pt x="0" y="830580"/>
                  </a:lnTo>
                  <a:close/>
                </a:path>
              </a:pathLst>
            </a:custGeom>
            <a:ln w="9144">
              <a:solidFill>
                <a:srgbClr val="0085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84200" y="1486026"/>
            <a:ext cx="10798810" cy="501970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26185">
              <a:lnSpc>
                <a:spcPct val="100000"/>
              </a:lnSpc>
              <a:spcBef>
                <a:spcPts val="110"/>
              </a:spcBef>
            </a:pPr>
            <a:r>
              <a:rPr sz="2650" b="1" dirty="0">
                <a:solidFill>
                  <a:srgbClr val="0085CF"/>
                </a:solidFill>
                <a:latin typeface="Arial"/>
                <a:cs typeface="Arial"/>
              </a:rPr>
              <a:t>Commercial </a:t>
            </a:r>
            <a:r>
              <a:rPr sz="2650" b="1" spc="5" dirty="0">
                <a:solidFill>
                  <a:srgbClr val="0085CF"/>
                </a:solidFill>
                <a:latin typeface="Arial"/>
                <a:cs typeface="Arial"/>
              </a:rPr>
              <a:t>Platform as a </a:t>
            </a:r>
            <a:r>
              <a:rPr sz="2650" b="1" dirty="0">
                <a:solidFill>
                  <a:srgbClr val="0085CF"/>
                </a:solidFill>
                <a:latin typeface="Arial"/>
                <a:cs typeface="Arial"/>
              </a:rPr>
              <a:t>Service </a:t>
            </a:r>
            <a:r>
              <a:rPr sz="2650" b="1" spc="5" dirty="0">
                <a:solidFill>
                  <a:srgbClr val="0085CF"/>
                </a:solidFill>
                <a:latin typeface="Arial"/>
                <a:cs typeface="Arial"/>
              </a:rPr>
              <a:t>for the Internet of</a:t>
            </a:r>
            <a:r>
              <a:rPr sz="2650" b="1" spc="75" dirty="0">
                <a:solidFill>
                  <a:srgbClr val="0085CF"/>
                </a:solidFill>
                <a:latin typeface="Arial"/>
                <a:cs typeface="Arial"/>
              </a:rPr>
              <a:t> </a:t>
            </a:r>
            <a:r>
              <a:rPr sz="2650" b="1" spc="5" dirty="0">
                <a:solidFill>
                  <a:srgbClr val="0085CF"/>
                </a:solidFill>
                <a:latin typeface="Arial"/>
                <a:cs typeface="Arial"/>
              </a:rPr>
              <a:t>Things</a:t>
            </a:r>
            <a:endParaRPr sz="26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 dirty="0">
              <a:latin typeface="Arial"/>
              <a:cs typeface="Arial"/>
            </a:endParaRPr>
          </a:p>
          <a:p>
            <a:pPr marL="730250" marR="4930140" indent="-457200">
              <a:lnSpc>
                <a:spcPct val="131900"/>
              </a:lnSpc>
              <a:spcBef>
                <a:spcPts val="5"/>
              </a:spcBef>
              <a:buChar char="•"/>
              <a:tabLst>
                <a:tab pos="730250" algn="l"/>
                <a:tab pos="730885" algn="l"/>
              </a:tabLst>
            </a:pPr>
            <a:r>
              <a:rPr sz="2100" spc="10" dirty="0">
                <a:solidFill>
                  <a:srgbClr val="51616E"/>
                </a:solidFill>
                <a:latin typeface="Arial"/>
                <a:cs typeface="Arial"/>
              </a:rPr>
              <a:t>Supports </a:t>
            </a:r>
            <a:r>
              <a:rPr sz="2100" spc="10" dirty="0">
                <a:solidFill>
                  <a:srgbClr val="51616E"/>
                </a:solidFill>
                <a:highlight>
                  <a:srgbClr val="FFFF00"/>
                </a:highlight>
                <a:latin typeface="Arial"/>
                <a:cs typeface="Arial"/>
              </a:rPr>
              <a:t>hundreds of platforms</a:t>
            </a:r>
            <a:r>
              <a:rPr sz="2100" spc="10" dirty="0">
                <a:solidFill>
                  <a:srgbClr val="51616E"/>
                </a:solidFill>
                <a:latin typeface="Arial"/>
                <a:cs typeface="Arial"/>
              </a:rPr>
              <a:t>, </a:t>
            </a:r>
            <a:r>
              <a:rPr sz="2100" spc="10" dirty="0">
                <a:solidFill>
                  <a:srgbClr val="51616E"/>
                </a:solidFill>
                <a:highlight>
                  <a:srgbClr val="FFFF00"/>
                </a:highlight>
                <a:latin typeface="Arial"/>
                <a:cs typeface="Arial"/>
              </a:rPr>
              <a:t>millions of  gateways </a:t>
            </a:r>
            <a:r>
              <a:rPr sz="2100" spc="15" dirty="0">
                <a:solidFill>
                  <a:srgbClr val="51616E"/>
                </a:solidFill>
                <a:latin typeface="Arial"/>
                <a:cs typeface="Arial"/>
              </a:rPr>
              <a:t>and </a:t>
            </a:r>
            <a:r>
              <a:rPr sz="2100" spc="10" dirty="0">
                <a:solidFill>
                  <a:srgbClr val="51616E"/>
                </a:solidFill>
                <a:highlight>
                  <a:srgbClr val="FFFF00"/>
                </a:highlight>
                <a:latin typeface="Arial"/>
                <a:cs typeface="Arial"/>
              </a:rPr>
              <a:t>billions of </a:t>
            </a:r>
            <a:r>
              <a:rPr sz="2100" spc="15" dirty="0">
                <a:solidFill>
                  <a:srgbClr val="51616E"/>
                </a:solidFill>
                <a:highlight>
                  <a:srgbClr val="FFFF00"/>
                </a:highlight>
                <a:latin typeface="Arial"/>
                <a:cs typeface="Arial"/>
              </a:rPr>
              <a:t>smart</a:t>
            </a:r>
            <a:r>
              <a:rPr sz="2100" spc="-100" dirty="0">
                <a:solidFill>
                  <a:srgbClr val="51616E"/>
                </a:solidFill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51616E"/>
                </a:solidFill>
                <a:highlight>
                  <a:srgbClr val="FFFF00"/>
                </a:highlight>
                <a:latin typeface="Arial"/>
                <a:cs typeface="Arial"/>
              </a:rPr>
              <a:t>devices</a:t>
            </a:r>
            <a:endParaRPr sz="2100" dirty="0">
              <a:highlight>
                <a:srgbClr val="FFFF00"/>
              </a:highlight>
              <a:latin typeface="Arial"/>
              <a:cs typeface="Arial"/>
            </a:endParaRPr>
          </a:p>
          <a:p>
            <a:pPr marL="730250" indent="-457834">
              <a:lnSpc>
                <a:spcPct val="100000"/>
              </a:lnSpc>
              <a:spcBef>
                <a:spcPts val="1605"/>
              </a:spcBef>
              <a:buChar char="•"/>
              <a:tabLst>
                <a:tab pos="730250" algn="l"/>
                <a:tab pos="730885" algn="l"/>
              </a:tabLst>
            </a:pPr>
            <a:r>
              <a:rPr sz="2100" spc="15" dirty="0">
                <a:solidFill>
                  <a:srgbClr val="51616E"/>
                </a:solidFill>
                <a:latin typeface="Arial"/>
                <a:cs typeface="Arial"/>
              </a:rPr>
              <a:t>Comprehensive and secure</a:t>
            </a:r>
            <a:r>
              <a:rPr sz="2100" spc="-70" dirty="0">
                <a:solidFill>
                  <a:srgbClr val="51616E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51616E"/>
                </a:solidFill>
                <a:latin typeface="Arial"/>
                <a:cs typeface="Arial"/>
              </a:rPr>
              <a:t>infrastructure</a:t>
            </a:r>
            <a:endParaRPr sz="2100" dirty="0">
              <a:latin typeface="Arial"/>
              <a:cs typeface="Arial"/>
            </a:endParaRPr>
          </a:p>
          <a:p>
            <a:pPr marL="730250">
              <a:lnSpc>
                <a:spcPct val="100000"/>
              </a:lnSpc>
              <a:spcBef>
                <a:spcPts val="819"/>
              </a:spcBef>
            </a:pPr>
            <a:r>
              <a:rPr sz="2100" spc="15" dirty="0">
                <a:solidFill>
                  <a:srgbClr val="51616E"/>
                </a:solidFill>
                <a:latin typeface="Arial"/>
                <a:cs typeface="Arial"/>
              </a:rPr>
              <a:t>services</a:t>
            </a:r>
            <a:endParaRPr sz="2100" dirty="0">
              <a:latin typeface="Arial"/>
              <a:cs typeface="Arial"/>
            </a:endParaRPr>
          </a:p>
          <a:p>
            <a:pPr marL="730250" indent="-457834">
              <a:lnSpc>
                <a:spcPct val="100000"/>
              </a:lnSpc>
              <a:spcBef>
                <a:spcPts val="1605"/>
              </a:spcBef>
              <a:buChar char="•"/>
              <a:tabLst>
                <a:tab pos="730250" algn="l"/>
                <a:tab pos="730885" algn="l"/>
              </a:tabLst>
            </a:pPr>
            <a:r>
              <a:rPr sz="2100" spc="15" dirty="0">
                <a:solidFill>
                  <a:srgbClr val="51616E"/>
                </a:solidFill>
                <a:latin typeface="Arial"/>
                <a:cs typeface="Arial"/>
              </a:rPr>
              <a:t>Online </a:t>
            </a:r>
            <a:r>
              <a:rPr sz="2100" spc="10" dirty="0">
                <a:solidFill>
                  <a:srgbClr val="51616E"/>
                </a:solidFill>
                <a:latin typeface="Arial"/>
                <a:cs typeface="Arial"/>
              </a:rPr>
              <a:t>development </a:t>
            </a:r>
            <a:r>
              <a:rPr sz="2100" spc="15" dirty="0">
                <a:solidFill>
                  <a:srgbClr val="51616E"/>
                </a:solidFill>
                <a:latin typeface="Arial"/>
                <a:cs typeface="Arial"/>
              </a:rPr>
              <a:t>tools and dev</a:t>
            </a:r>
            <a:r>
              <a:rPr sz="2100" spc="-95" dirty="0">
                <a:solidFill>
                  <a:srgbClr val="51616E"/>
                </a:solidFill>
                <a:latin typeface="Arial"/>
                <a:cs typeface="Arial"/>
              </a:rPr>
              <a:t> </a:t>
            </a:r>
            <a:r>
              <a:rPr sz="2100" spc="15" dirty="0">
                <a:solidFill>
                  <a:srgbClr val="51616E"/>
                </a:solidFill>
                <a:latin typeface="Arial"/>
                <a:cs typeface="Arial"/>
              </a:rPr>
              <a:t>center</a:t>
            </a:r>
            <a:endParaRPr sz="2100" dirty="0">
              <a:latin typeface="Arial"/>
              <a:cs typeface="Arial"/>
            </a:endParaRPr>
          </a:p>
          <a:p>
            <a:pPr marL="730250" indent="-457834">
              <a:lnSpc>
                <a:spcPct val="100000"/>
              </a:lnSpc>
              <a:spcBef>
                <a:spcPts val="1600"/>
              </a:spcBef>
              <a:buChar char="•"/>
              <a:tabLst>
                <a:tab pos="730250" algn="l"/>
                <a:tab pos="730885" algn="l"/>
              </a:tabLst>
            </a:pPr>
            <a:r>
              <a:rPr sz="2100" spc="15" dirty="0">
                <a:solidFill>
                  <a:srgbClr val="51616E"/>
                </a:solidFill>
                <a:latin typeface="Arial"/>
                <a:cs typeface="Arial"/>
              </a:rPr>
              <a:t>Best </a:t>
            </a:r>
            <a:r>
              <a:rPr sz="2100" spc="10" dirty="0">
                <a:solidFill>
                  <a:srgbClr val="51616E"/>
                </a:solidFill>
                <a:latin typeface="Arial"/>
                <a:cs typeface="Arial"/>
              </a:rPr>
              <a:t>of breed</a:t>
            </a:r>
            <a:r>
              <a:rPr sz="2100" spc="-50" dirty="0">
                <a:solidFill>
                  <a:srgbClr val="51616E"/>
                </a:solidFill>
                <a:latin typeface="Arial"/>
                <a:cs typeface="Arial"/>
              </a:rPr>
              <a:t> </a:t>
            </a:r>
            <a:r>
              <a:rPr sz="2100" spc="10" dirty="0">
                <a:solidFill>
                  <a:srgbClr val="51616E"/>
                </a:solidFill>
                <a:latin typeface="Arial"/>
                <a:cs typeface="Arial"/>
              </a:rPr>
              <a:t>approach</a:t>
            </a:r>
            <a:endParaRPr sz="2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Arial"/>
              <a:cs typeface="Arial"/>
            </a:endParaRPr>
          </a:p>
          <a:p>
            <a:pPr marL="983615" marR="4483735" indent="-971550">
              <a:lnSpc>
                <a:spcPct val="100000"/>
              </a:lnSpc>
              <a:spcBef>
                <a:spcPts val="196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Built on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LogMeIn’s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Gravity platform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connecting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255+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devices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55+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users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190500" y="0"/>
              <a:ext cx="12001500" cy="1283335"/>
            </a:xfrm>
            <a:custGeom>
              <a:avLst/>
              <a:gdLst/>
              <a:ahLst/>
              <a:cxnLst/>
              <a:rect l="l" t="t" r="r" b="b"/>
              <a:pathLst>
                <a:path w="12001500" h="1283335">
                  <a:moveTo>
                    <a:pt x="0" y="1283208"/>
                  </a:moveTo>
                  <a:lnTo>
                    <a:pt x="12001500" y="1283208"/>
                  </a:lnTo>
                  <a:lnTo>
                    <a:pt x="12001500" y="0"/>
                  </a:lnTo>
                  <a:lnTo>
                    <a:pt x="0" y="0"/>
                  </a:lnTo>
                  <a:lnTo>
                    <a:pt x="0" y="1283208"/>
                  </a:lnTo>
                  <a:close/>
                </a:path>
              </a:pathLst>
            </a:custGeom>
            <a:solidFill>
              <a:srgbClr val="DAF3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90500" cy="6858000"/>
            </a:xfrm>
            <a:custGeom>
              <a:avLst/>
              <a:gdLst/>
              <a:ahLst/>
              <a:cxnLst/>
              <a:rect l="l" t="t" r="r" b="b"/>
              <a:pathLst>
                <a:path w="190500" h="6858000">
                  <a:moveTo>
                    <a:pt x="190499" y="6857998"/>
                  </a:moveTo>
                  <a:lnTo>
                    <a:pt x="190499" y="0"/>
                  </a:lnTo>
                  <a:lnTo>
                    <a:pt x="0" y="0"/>
                  </a:lnTo>
                  <a:lnTo>
                    <a:pt x="0" y="6857998"/>
                  </a:lnTo>
                  <a:lnTo>
                    <a:pt x="190499" y="6857998"/>
                  </a:lnTo>
                  <a:close/>
                </a:path>
              </a:pathLst>
            </a:custGeom>
            <a:solidFill>
              <a:srgbClr val="FDB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4893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285" dirty="0"/>
              <a:t>Xively</a:t>
            </a:r>
            <a:r>
              <a:rPr u="none" spc="-495" dirty="0"/>
              <a:t> </a:t>
            </a:r>
            <a:r>
              <a:rPr u="none" spc="-250" dirty="0"/>
              <a:t>…Contd…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1000" y="1491931"/>
            <a:ext cx="11658600" cy="3489417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Xively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dirty="0">
                <a:latin typeface="Carlito"/>
                <a:cs typeface="Carlito"/>
              </a:rPr>
              <a:t>an </a:t>
            </a:r>
            <a:r>
              <a:rPr sz="2800" spc="-5" dirty="0">
                <a:highlight>
                  <a:srgbClr val="FFFF00"/>
                </a:highlight>
                <a:latin typeface="Carlito"/>
                <a:cs typeface="Carlito"/>
              </a:rPr>
              <a:t>IoT </a:t>
            </a:r>
            <a:r>
              <a:rPr sz="2800" spc="-10" dirty="0">
                <a:highlight>
                  <a:srgbClr val="FFFF00"/>
                </a:highlight>
                <a:latin typeface="Carlito"/>
                <a:cs typeface="Carlito"/>
              </a:rPr>
              <a:t>Cloud</a:t>
            </a:r>
            <a:r>
              <a:rPr sz="2800" spc="5" dirty="0">
                <a:highlight>
                  <a:srgbClr val="FFFF00"/>
                </a:highlight>
                <a:latin typeface="Carlito"/>
                <a:cs typeface="Carlito"/>
              </a:rPr>
              <a:t> </a:t>
            </a:r>
            <a:r>
              <a:rPr sz="2800" spc="-20" dirty="0">
                <a:highlight>
                  <a:srgbClr val="FFFF00"/>
                </a:highlight>
                <a:latin typeface="Carlito"/>
                <a:cs typeface="Carlito"/>
              </a:rPr>
              <a:t>Platform</a:t>
            </a:r>
            <a:endParaRPr sz="2800" dirty="0">
              <a:highlight>
                <a:srgbClr val="FFFF00"/>
              </a:highlight>
              <a:latin typeface="Carlito"/>
              <a:cs typeface="Carlito"/>
            </a:endParaRPr>
          </a:p>
          <a:p>
            <a:pPr marL="241300" marR="549910" indent="-229235">
              <a:lnSpc>
                <a:spcPts val="3030"/>
              </a:lnSpc>
              <a:spcBef>
                <a:spcPts val="10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It is an </a:t>
            </a:r>
            <a:r>
              <a:rPr sz="2800" spc="-10" dirty="0">
                <a:latin typeface="Carlito"/>
                <a:cs typeface="Carlito"/>
              </a:rPr>
              <a:t>enterprise </a:t>
            </a:r>
            <a:r>
              <a:rPr sz="2800" spc="-20" dirty="0">
                <a:latin typeface="Carlito"/>
                <a:cs typeface="Carlito"/>
              </a:rPr>
              <a:t>platform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0" dirty="0">
                <a:highlight>
                  <a:srgbClr val="FFFF00"/>
                </a:highlight>
                <a:latin typeface="Carlito"/>
                <a:cs typeface="Carlito"/>
              </a:rPr>
              <a:t>building, </a:t>
            </a:r>
            <a:r>
              <a:rPr sz="2800" dirty="0">
                <a:highlight>
                  <a:srgbClr val="FFFF00"/>
                </a:highlight>
                <a:latin typeface="Carlito"/>
                <a:cs typeface="Carlito"/>
              </a:rPr>
              <a:t>managing, </a:t>
            </a:r>
            <a:r>
              <a:rPr sz="2800" spc="-5" dirty="0">
                <a:highlight>
                  <a:srgbClr val="FFFF00"/>
                </a:highlight>
                <a:latin typeface="Carlito"/>
                <a:cs typeface="Carlito"/>
              </a:rPr>
              <a:t>and </a:t>
            </a:r>
            <a:r>
              <a:rPr sz="2800" spc="-10" dirty="0">
                <a:highlight>
                  <a:srgbClr val="FFFF00"/>
                </a:highlight>
                <a:latin typeface="Carlito"/>
                <a:cs typeface="Carlito"/>
              </a:rPr>
              <a:t>deriving  business value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15" dirty="0">
                <a:latin typeface="Carlito"/>
                <a:cs typeface="Carlito"/>
              </a:rPr>
              <a:t>connected</a:t>
            </a:r>
            <a:r>
              <a:rPr sz="2800" spc="1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products.</a:t>
            </a:r>
            <a:endParaRPr sz="2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It also </a:t>
            </a:r>
            <a:r>
              <a:rPr sz="2800" spc="-15" dirty="0">
                <a:latin typeface="Carlito"/>
                <a:cs typeface="Carlito"/>
              </a:rPr>
              <a:t>provides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5" dirty="0">
                <a:highlight>
                  <a:srgbClr val="FFFF00"/>
                </a:highlight>
                <a:latin typeface="Carlito"/>
                <a:cs typeface="Carlito"/>
              </a:rPr>
              <a:t>cloud </a:t>
            </a:r>
            <a:r>
              <a:rPr sz="2800" spc="-10" dirty="0">
                <a:highlight>
                  <a:srgbClr val="FFFF00"/>
                </a:highlight>
                <a:latin typeface="Carlito"/>
                <a:cs typeface="Carlito"/>
              </a:rPr>
              <a:t>base </a:t>
            </a:r>
            <a:r>
              <a:rPr sz="2800" spc="-5" dirty="0">
                <a:highlight>
                  <a:srgbClr val="FFFF00"/>
                </a:highlight>
                <a:latin typeface="Carlito"/>
                <a:cs typeface="Carlito"/>
              </a:rPr>
              <a:t>API </a:t>
            </a:r>
            <a:r>
              <a:rPr sz="2800" spc="-5" dirty="0">
                <a:latin typeface="Carlito"/>
                <a:cs typeface="Carlito"/>
              </a:rPr>
              <a:t>with an</a:t>
            </a:r>
            <a:r>
              <a:rPr sz="2800" spc="12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SDK</a:t>
            </a:r>
            <a:endParaRPr sz="2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0" dirty="0">
                <a:latin typeface="Carlito"/>
                <a:cs typeface="Carlito"/>
              </a:rPr>
              <a:t>supports </a:t>
            </a:r>
            <a:r>
              <a:rPr sz="2800" spc="-15" dirty="0">
                <a:latin typeface="Carlito"/>
                <a:cs typeface="Carlito"/>
              </a:rPr>
              <a:t>platforms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technologies </a:t>
            </a:r>
            <a:r>
              <a:rPr sz="2800" spc="-25" dirty="0">
                <a:latin typeface="Carlito"/>
                <a:cs typeface="Carlito"/>
              </a:rPr>
              <a:t>like </a:t>
            </a:r>
            <a:r>
              <a:rPr sz="2800" spc="-15" dirty="0">
                <a:highlight>
                  <a:srgbClr val="FFFF00"/>
                </a:highlight>
                <a:latin typeface="Carlito"/>
                <a:cs typeface="Carlito"/>
              </a:rPr>
              <a:t>Android, </a:t>
            </a:r>
            <a:r>
              <a:rPr sz="2800" spc="-20" dirty="0">
                <a:highlight>
                  <a:srgbClr val="FFFF00"/>
                </a:highlight>
                <a:latin typeface="Carlito"/>
                <a:cs typeface="Carlito"/>
              </a:rPr>
              <a:t>Arduino, </a:t>
            </a:r>
            <a:r>
              <a:rPr sz="2800" spc="-5" dirty="0">
                <a:highlight>
                  <a:srgbClr val="FFFF00"/>
                </a:highlight>
                <a:latin typeface="Carlito"/>
                <a:cs typeface="Carlito"/>
              </a:rPr>
              <a:t>C</a:t>
            </a:r>
            <a:r>
              <a:rPr sz="2800" spc="290" dirty="0">
                <a:highlight>
                  <a:srgbClr val="FFFF00"/>
                </a:highlight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etc.</a:t>
            </a:r>
            <a:endParaRPr sz="2800" dirty="0">
              <a:latin typeface="Carlito"/>
              <a:cs typeface="Carlito"/>
            </a:endParaRPr>
          </a:p>
          <a:p>
            <a:pPr marL="241300" marR="38735" indent="-229235">
              <a:lnSpc>
                <a:spcPts val="3020"/>
              </a:lnSpc>
              <a:spcBef>
                <a:spcPts val="10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Xively </a:t>
            </a:r>
            <a:r>
              <a:rPr sz="2800" spc="-5" dirty="0">
                <a:latin typeface="Carlito"/>
                <a:cs typeface="Carlito"/>
              </a:rPr>
              <a:t>is a </a:t>
            </a:r>
            <a:r>
              <a:rPr sz="2800" spc="-20" dirty="0">
                <a:highlight>
                  <a:srgbClr val="FFFF00"/>
                </a:highlight>
                <a:latin typeface="Carlito"/>
                <a:cs typeface="Carlito"/>
              </a:rPr>
              <a:t>PaaS </a:t>
            </a:r>
            <a:r>
              <a:rPr sz="2800" spc="-15" dirty="0">
                <a:highlight>
                  <a:srgbClr val="FFFF00"/>
                </a:highlight>
                <a:latin typeface="Carlito"/>
                <a:cs typeface="Carlito"/>
              </a:rPr>
              <a:t>(Platform </a:t>
            </a:r>
            <a:r>
              <a:rPr sz="2800" spc="-5" dirty="0">
                <a:highlight>
                  <a:srgbClr val="FFFF00"/>
                </a:highlight>
                <a:latin typeface="Carlito"/>
                <a:cs typeface="Carlito"/>
              </a:rPr>
              <a:t>as a Service)</a:t>
            </a:r>
            <a:r>
              <a:rPr sz="2800" spc="-5" dirty="0">
                <a:latin typeface="Carlito"/>
                <a:cs typeface="Carlito"/>
              </a:rPr>
              <a:t> which </a:t>
            </a:r>
            <a:r>
              <a:rPr sz="2800" spc="-15" dirty="0">
                <a:latin typeface="Carlito"/>
                <a:cs typeface="Carlito"/>
              </a:rPr>
              <a:t>exposes </a:t>
            </a:r>
            <a:r>
              <a:rPr sz="2800" spc="-5" dirty="0">
                <a:latin typeface="Carlito"/>
                <a:cs typeface="Carlito"/>
              </a:rPr>
              <a:t>its service </a:t>
            </a:r>
            <a:r>
              <a:rPr sz="2800" spc="-10" dirty="0">
                <a:latin typeface="Carlito"/>
                <a:cs typeface="Carlito"/>
              </a:rPr>
              <a:t>via  RESTful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API</a:t>
            </a:r>
            <a:endParaRPr sz="280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0" dirty="0">
                <a:latin typeface="Carlito"/>
                <a:cs typeface="Carlito"/>
              </a:rPr>
              <a:t>supports </a:t>
            </a:r>
            <a:r>
              <a:rPr sz="2800" spc="-5" dirty="0">
                <a:latin typeface="Carlito"/>
                <a:cs typeface="Carlito"/>
              </a:rPr>
              <a:t>messaging service </a:t>
            </a:r>
            <a:r>
              <a:rPr sz="2800" spc="-10" dirty="0">
                <a:latin typeface="Carlito"/>
                <a:cs typeface="Carlito"/>
              </a:rPr>
              <a:t>based </a:t>
            </a:r>
            <a:r>
              <a:rPr sz="2800" spc="-5" dirty="0">
                <a:latin typeface="Carlito"/>
                <a:cs typeface="Carlito"/>
              </a:rPr>
              <a:t>on</a:t>
            </a:r>
            <a:r>
              <a:rPr sz="2800" spc="1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MQTT</a:t>
            </a:r>
            <a:r>
              <a:rPr lang="en-US" sz="2800" spc="-10" dirty="0">
                <a:latin typeface="Carlito"/>
                <a:cs typeface="Carlito"/>
              </a:rPr>
              <a:t>- MQ Telemetry Transport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u="none" spc="-210" dirty="0"/>
              <a:t>Case </a:t>
            </a:r>
            <a:r>
              <a:rPr u="none" spc="-235" dirty="0"/>
              <a:t>Study: </a:t>
            </a:r>
            <a:r>
              <a:rPr u="none" spc="-254" dirty="0"/>
              <a:t>“</a:t>
            </a:r>
            <a:r>
              <a:rPr spc="-254" dirty="0">
                <a:solidFill>
                  <a:srgbClr val="0462C1"/>
                </a:solidFill>
                <a:hlinkClick r:id="rId2"/>
              </a:rPr>
              <a:t>Smart </a:t>
            </a:r>
            <a:r>
              <a:rPr spc="-250" dirty="0">
                <a:solidFill>
                  <a:srgbClr val="0462C1"/>
                </a:solidFill>
                <a:hlinkClick r:id="rId2"/>
              </a:rPr>
              <a:t>Plant </a:t>
            </a:r>
            <a:r>
              <a:rPr spc="-275" dirty="0">
                <a:solidFill>
                  <a:srgbClr val="0462C1"/>
                </a:solidFill>
                <a:hlinkClick r:id="rId2"/>
              </a:rPr>
              <a:t>System</a:t>
            </a:r>
            <a:r>
              <a:rPr u="none" spc="-275" dirty="0"/>
              <a:t>“</a:t>
            </a:r>
            <a:r>
              <a:rPr u="none" spc="-830" dirty="0"/>
              <a:t> </a:t>
            </a:r>
            <a:r>
              <a:rPr u="none" spc="-229" dirty="0"/>
              <a:t>[3]</a:t>
            </a:r>
          </a:p>
        </p:txBody>
      </p:sp>
      <p:sp>
        <p:nvSpPr>
          <p:cNvPr id="3" name="object 3"/>
          <p:cNvSpPr/>
          <p:nvPr/>
        </p:nvSpPr>
        <p:spPr>
          <a:xfrm>
            <a:off x="1903476" y="1525524"/>
            <a:ext cx="8598408" cy="4837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190500" y="0"/>
              <a:ext cx="12001500" cy="1283335"/>
            </a:xfrm>
            <a:custGeom>
              <a:avLst/>
              <a:gdLst/>
              <a:ahLst/>
              <a:cxnLst/>
              <a:rect l="l" t="t" r="r" b="b"/>
              <a:pathLst>
                <a:path w="12001500" h="1283335">
                  <a:moveTo>
                    <a:pt x="0" y="1283208"/>
                  </a:moveTo>
                  <a:lnTo>
                    <a:pt x="12001500" y="1283208"/>
                  </a:lnTo>
                  <a:lnTo>
                    <a:pt x="12001500" y="0"/>
                  </a:lnTo>
                  <a:lnTo>
                    <a:pt x="0" y="0"/>
                  </a:lnTo>
                  <a:lnTo>
                    <a:pt x="0" y="1283208"/>
                  </a:lnTo>
                  <a:close/>
                </a:path>
              </a:pathLst>
            </a:custGeom>
            <a:solidFill>
              <a:srgbClr val="DAF3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90500" cy="6858000"/>
            </a:xfrm>
            <a:custGeom>
              <a:avLst/>
              <a:gdLst/>
              <a:ahLst/>
              <a:cxnLst/>
              <a:rect l="l" t="t" r="r" b="b"/>
              <a:pathLst>
                <a:path w="190500" h="6858000">
                  <a:moveTo>
                    <a:pt x="190499" y="6857998"/>
                  </a:moveTo>
                  <a:lnTo>
                    <a:pt x="190499" y="0"/>
                  </a:lnTo>
                  <a:lnTo>
                    <a:pt x="0" y="0"/>
                  </a:lnTo>
                  <a:lnTo>
                    <a:pt x="0" y="6857998"/>
                  </a:lnTo>
                  <a:lnTo>
                    <a:pt x="190499" y="6857998"/>
                  </a:lnTo>
                  <a:close/>
                </a:path>
              </a:pathLst>
            </a:custGeom>
            <a:solidFill>
              <a:srgbClr val="FDB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5430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135" dirty="0"/>
              <a:t>D</a:t>
            </a:r>
            <a:r>
              <a:rPr u="none" spc="-150" dirty="0"/>
              <a:t>e</a:t>
            </a:r>
            <a:r>
              <a:rPr u="none" spc="-360" dirty="0"/>
              <a:t>t</a:t>
            </a:r>
            <a:r>
              <a:rPr u="none" spc="-235" dirty="0"/>
              <a:t>ails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6939" y="1707918"/>
            <a:ext cx="9586595" cy="34778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This </a:t>
            </a:r>
            <a:r>
              <a:rPr sz="2800" spc="-5" dirty="0">
                <a:latin typeface="Carlito"/>
                <a:cs typeface="Carlito"/>
              </a:rPr>
              <a:t>IoT </a:t>
            </a:r>
            <a:r>
              <a:rPr sz="2800" spc="-15" dirty="0">
                <a:latin typeface="Carlito"/>
                <a:cs typeface="Carlito"/>
              </a:rPr>
              <a:t>project </a:t>
            </a:r>
            <a:r>
              <a:rPr sz="2800" spc="-10" dirty="0">
                <a:latin typeface="Carlito"/>
                <a:cs typeface="Carlito"/>
              </a:rPr>
              <a:t>uses </a:t>
            </a:r>
            <a:r>
              <a:rPr sz="2800" spc="-15" dirty="0">
                <a:latin typeface="Carlito"/>
                <a:cs typeface="Carlito"/>
              </a:rPr>
              <a:t>Arduino </a:t>
            </a:r>
            <a:r>
              <a:rPr sz="2800" spc="-5" dirty="0">
                <a:latin typeface="Carlito"/>
                <a:cs typeface="Carlito"/>
              </a:rPr>
              <a:t>Uno and a </a:t>
            </a:r>
            <a:r>
              <a:rPr sz="2800" spc="-10" dirty="0">
                <a:latin typeface="Carlito"/>
                <a:cs typeface="Carlito"/>
              </a:rPr>
              <a:t>set </a:t>
            </a:r>
            <a:r>
              <a:rPr sz="2800" spc="-5" dirty="0">
                <a:latin typeface="Carlito"/>
                <a:cs typeface="Carlito"/>
              </a:rPr>
              <a:t>of</a:t>
            </a:r>
            <a:r>
              <a:rPr sz="2800" spc="17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sensors: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DHT11: </a:t>
            </a:r>
            <a:r>
              <a:rPr sz="2800" spc="-40" dirty="0">
                <a:latin typeface="Carlito"/>
                <a:cs typeface="Carlito"/>
              </a:rPr>
              <a:t>Temperature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humidity</a:t>
            </a:r>
            <a:r>
              <a:rPr sz="2800" spc="1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sensor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TEMT6000: </a:t>
            </a:r>
            <a:r>
              <a:rPr sz="2800" spc="-15" dirty="0">
                <a:latin typeface="Carlito"/>
                <a:cs typeface="Carlito"/>
              </a:rPr>
              <a:t>Light intensity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sensor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YL-38 + YL-69: </a:t>
            </a:r>
            <a:r>
              <a:rPr sz="2800" spc="-10" dirty="0">
                <a:latin typeface="Carlito"/>
                <a:cs typeface="Carlito"/>
              </a:rPr>
              <a:t>Soil </a:t>
            </a:r>
            <a:r>
              <a:rPr sz="2800" spc="-15" dirty="0">
                <a:latin typeface="Carlito"/>
                <a:cs typeface="Carlito"/>
              </a:rPr>
              <a:t>moisture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sensor</a:t>
            </a:r>
            <a:endParaRPr sz="2800">
              <a:latin typeface="Carlito"/>
              <a:cs typeface="Carlito"/>
            </a:endParaRPr>
          </a:p>
          <a:p>
            <a:pPr marL="241300" marR="5080" indent="-229235">
              <a:lnSpc>
                <a:spcPts val="3030"/>
              </a:lnSpc>
              <a:spcBef>
                <a:spcPts val="10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60" dirty="0">
                <a:latin typeface="Carlito"/>
                <a:cs typeface="Carlito"/>
              </a:rPr>
              <a:t>We </a:t>
            </a:r>
            <a:r>
              <a:rPr sz="2800" spc="-20" dirty="0">
                <a:latin typeface="Carlito"/>
                <a:cs typeface="Carlito"/>
              </a:rPr>
              <a:t>want to </a:t>
            </a:r>
            <a:r>
              <a:rPr sz="2800" spc="-5" dirty="0">
                <a:latin typeface="Carlito"/>
                <a:cs typeface="Carlito"/>
              </a:rPr>
              <a:t>send all </a:t>
            </a:r>
            <a:r>
              <a:rPr sz="2800" spc="-10" dirty="0">
                <a:latin typeface="Carlito"/>
                <a:cs typeface="Carlito"/>
              </a:rPr>
              <a:t>values </a:t>
            </a:r>
            <a:r>
              <a:rPr sz="2800" spc="-15" dirty="0">
                <a:latin typeface="Carlito"/>
                <a:cs typeface="Carlito"/>
              </a:rPr>
              <a:t>read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5" dirty="0">
                <a:latin typeface="Carlito"/>
                <a:cs typeface="Carlito"/>
              </a:rPr>
              <a:t>these </a:t>
            </a:r>
            <a:r>
              <a:rPr sz="2800" spc="-15" dirty="0">
                <a:latin typeface="Carlito"/>
                <a:cs typeface="Carlito"/>
              </a:rPr>
              <a:t>sensors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5" dirty="0">
                <a:latin typeface="Carlito"/>
                <a:cs typeface="Carlito"/>
              </a:rPr>
              <a:t>Xively </a:t>
            </a:r>
            <a:r>
              <a:rPr sz="2800" spc="-5" dirty="0">
                <a:latin typeface="Carlito"/>
                <a:cs typeface="Carlito"/>
              </a:rPr>
              <a:t>and  </a:t>
            </a:r>
            <a:r>
              <a:rPr sz="2800" spc="-20" dirty="0">
                <a:latin typeface="Carlito"/>
                <a:cs typeface="Carlito"/>
              </a:rPr>
              <a:t>create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dashboard </a:t>
            </a:r>
            <a:r>
              <a:rPr sz="2800" spc="-5" dirty="0">
                <a:latin typeface="Carlito"/>
                <a:cs typeface="Carlito"/>
              </a:rPr>
              <a:t>so </a:t>
            </a:r>
            <a:r>
              <a:rPr sz="2800" spc="-15" dirty="0">
                <a:latin typeface="Carlito"/>
                <a:cs typeface="Carlito"/>
              </a:rPr>
              <a:t>we can </a:t>
            </a:r>
            <a:r>
              <a:rPr sz="2800" spc="-10" dirty="0">
                <a:latin typeface="Carlito"/>
                <a:cs typeface="Carlito"/>
              </a:rPr>
              <a:t>monitor </a:t>
            </a:r>
            <a:r>
              <a:rPr sz="2800" spc="-5" dirty="0">
                <a:latin typeface="Carlito"/>
                <a:cs typeface="Carlito"/>
              </a:rPr>
              <a:t>these</a:t>
            </a:r>
            <a:r>
              <a:rPr sz="2800" spc="14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parameters.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Code </a:t>
            </a:r>
            <a:r>
              <a:rPr sz="2800" spc="-5" dirty="0">
                <a:latin typeface="Carlito"/>
                <a:cs typeface="Carlito"/>
              </a:rPr>
              <a:t>:</a:t>
            </a:r>
            <a:r>
              <a:rPr sz="2800" spc="15" dirty="0">
                <a:solidFill>
                  <a:srgbClr val="0462C1"/>
                </a:solidFill>
                <a:latin typeface="Carlito"/>
                <a:cs typeface="Carlito"/>
              </a:rPr>
              <a:t> </a:t>
            </a:r>
            <a:r>
              <a:rPr sz="2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</a:rPr>
              <a:t>Download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6950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210" dirty="0"/>
              <a:t>Results </a:t>
            </a:r>
            <a:r>
              <a:rPr u="none" spc="-204" dirty="0"/>
              <a:t>by</a:t>
            </a:r>
            <a:r>
              <a:rPr u="none" spc="-505" dirty="0"/>
              <a:t> </a:t>
            </a:r>
            <a:r>
              <a:rPr u="none" spc="-270" dirty="0"/>
              <a:t>Xively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11929" y="1522857"/>
            <a:ext cx="9894570" cy="5335270"/>
            <a:chOff x="1011929" y="1522857"/>
            <a:chExt cx="9894570" cy="5335270"/>
          </a:xfrm>
        </p:grpSpPr>
        <p:sp>
          <p:nvSpPr>
            <p:cNvPr id="4" name="object 4"/>
            <p:cNvSpPr/>
            <p:nvPr/>
          </p:nvSpPr>
          <p:spPr>
            <a:xfrm>
              <a:off x="6429027" y="1538815"/>
              <a:ext cx="4477463" cy="262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1929" y="1522857"/>
              <a:ext cx="4476380" cy="26384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88061" y="4285134"/>
              <a:ext cx="4476013" cy="25728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0"/>
            <a:ext cx="12001500" cy="1419225"/>
          </a:xfrm>
          <a:custGeom>
            <a:avLst/>
            <a:gdLst/>
            <a:ahLst/>
            <a:cxnLst/>
            <a:rect l="l" t="t" r="r" b="b"/>
            <a:pathLst>
              <a:path w="12001500" h="1419225">
                <a:moveTo>
                  <a:pt x="0" y="1418844"/>
                </a:moveTo>
                <a:lnTo>
                  <a:pt x="12001500" y="1418844"/>
                </a:lnTo>
                <a:lnTo>
                  <a:pt x="12001500" y="0"/>
                </a:lnTo>
                <a:lnTo>
                  <a:pt x="0" y="0"/>
                </a:lnTo>
                <a:lnTo>
                  <a:pt x="0" y="1418844"/>
                </a:lnTo>
                <a:close/>
              </a:path>
            </a:pathLst>
          </a:custGeom>
          <a:solidFill>
            <a:srgbClr val="DAF3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74422"/>
            <a:ext cx="7610475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u="none" spc="-15" dirty="0">
                <a:latin typeface="Carlito"/>
                <a:cs typeface="Carlito"/>
              </a:rPr>
              <a:t>Amazon </a:t>
            </a:r>
            <a:r>
              <a:rPr sz="4000" u="none" spc="-25" dirty="0">
                <a:latin typeface="Carlito"/>
                <a:cs typeface="Carlito"/>
              </a:rPr>
              <a:t>EC2 </a:t>
            </a:r>
            <a:r>
              <a:rPr sz="4000" u="none" spc="-15" dirty="0">
                <a:latin typeface="Carlito"/>
                <a:cs typeface="Carlito"/>
              </a:rPr>
              <a:t>(Elastic </a:t>
            </a:r>
            <a:r>
              <a:rPr sz="4000" u="none" spc="-10" dirty="0">
                <a:latin typeface="Carlito"/>
                <a:cs typeface="Carlito"/>
              </a:rPr>
              <a:t>Compute Cloud)  </a:t>
            </a:r>
            <a:r>
              <a:rPr sz="4000" u="none" spc="5" dirty="0">
                <a:latin typeface="Carlito"/>
                <a:cs typeface="Carlito"/>
              </a:rPr>
              <a:t>Python</a:t>
            </a:r>
            <a:r>
              <a:rPr sz="4000" u="none" spc="-10" dirty="0">
                <a:latin typeface="Carlito"/>
                <a:cs typeface="Carlito"/>
              </a:rPr>
              <a:t> </a:t>
            </a:r>
            <a:r>
              <a:rPr sz="4000" u="none" spc="-15" dirty="0">
                <a:latin typeface="Carlito"/>
                <a:cs typeface="Carlito"/>
              </a:rPr>
              <a:t>Example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802638"/>
            <a:ext cx="10335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 indent="-2978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09880" algn="l"/>
                <a:tab pos="310515" algn="l"/>
              </a:tabLst>
            </a:pPr>
            <a:r>
              <a:rPr sz="2400" spc="-10" dirty="0">
                <a:latin typeface="Carlito"/>
                <a:cs typeface="Carlito"/>
              </a:rPr>
              <a:t>Boto </a:t>
            </a:r>
            <a:r>
              <a:rPr sz="2400" dirty="0">
                <a:latin typeface="Carlito"/>
                <a:cs typeface="Carlito"/>
              </a:rPr>
              <a:t>is a Python </a:t>
            </a:r>
            <a:r>
              <a:rPr sz="2400" spc="-10" dirty="0">
                <a:latin typeface="Carlito"/>
                <a:cs typeface="Carlito"/>
              </a:rPr>
              <a:t>package that provides interfaces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Amazon </a:t>
            </a:r>
            <a:r>
              <a:rPr sz="2400" spc="-30" dirty="0">
                <a:latin typeface="Carlito"/>
                <a:cs typeface="Carlito"/>
              </a:rPr>
              <a:t>Web </a:t>
            </a:r>
            <a:r>
              <a:rPr sz="2400" dirty="0">
                <a:latin typeface="Carlito"/>
                <a:cs typeface="Carlito"/>
              </a:rPr>
              <a:t>Services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(AWS)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90500" cy="6858000"/>
          </a:xfrm>
          <a:custGeom>
            <a:avLst/>
            <a:gdLst/>
            <a:ahLst/>
            <a:cxnLst/>
            <a:rect l="l" t="t" r="r" b="b"/>
            <a:pathLst>
              <a:path w="190500" h="6858000">
                <a:moveTo>
                  <a:pt x="190499" y="6857998"/>
                </a:moveTo>
                <a:lnTo>
                  <a:pt x="190499" y="0"/>
                </a:lnTo>
                <a:lnTo>
                  <a:pt x="0" y="0"/>
                </a:lnTo>
                <a:lnTo>
                  <a:pt x="0" y="6857998"/>
                </a:lnTo>
                <a:lnTo>
                  <a:pt x="190499" y="6857998"/>
                </a:lnTo>
                <a:close/>
              </a:path>
            </a:pathLst>
          </a:custGeom>
          <a:solidFill>
            <a:srgbClr val="FDB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54623" y="2516123"/>
            <a:ext cx="5430520" cy="3416935"/>
          </a:xfrm>
          <a:prstGeom prst="rect">
            <a:avLst/>
          </a:prstGeom>
          <a:solidFill>
            <a:srgbClr val="DAF3FD"/>
          </a:solidFill>
        </p:spPr>
        <p:txBody>
          <a:bodyPr vert="horz" wrap="square" lIns="0" tIns="374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5"/>
              </a:spcBef>
            </a:pPr>
            <a:r>
              <a:rPr sz="1200" b="1" dirty="0">
                <a:latin typeface="Carlito"/>
                <a:cs typeface="Carlito"/>
              </a:rPr>
              <a:t>#Python </a:t>
            </a:r>
            <a:r>
              <a:rPr sz="1200" b="1" spc="-5" dirty="0">
                <a:latin typeface="Carlito"/>
                <a:cs typeface="Carlito"/>
              </a:rPr>
              <a:t>program for launching an EC2</a:t>
            </a:r>
            <a:r>
              <a:rPr sz="1200" b="1" spc="20" dirty="0">
                <a:latin typeface="Carlito"/>
                <a:cs typeface="Carlito"/>
              </a:rPr>
              <a:t> </a:t>
            </a:r>
            <a:r>
              <a:rPr sz="1200" b="1" spc="-5" dirty="0">
                <a:latin typeface="Carlito"/>
                <a:cs typeface="Carlito"/>
              </a:rPr>
              <a:t>instance</a:t>
            </a:r>
            <a:endParaRPr sz="12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import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boto.ec2</a:t>
            </a:r>
            <a:endParaRPr sz="1200">
              <a:latin typeface="Carlito"/>
              <a:cs typeface="Carlito"/>
            </a:endParaRPr>
          </a:p>
          <a:p>
            <a:pPr marL="91440" marR="3204210">
              <a:lnSpc>
                <a:spcPct val="100000"/>
              </a:lnSpc>
            </a:pPr>
            <a:r>
              <a:rPr sz="1200" spc="-10" dirty="0">
                <a:latin typeface="Carlito"/>
                <a:cs typeface="Carlito"/>
              </a:rPr>
              <a:t>from </a:t>
            </a:r>
            <a:r>
              <a:rPr sz="1200" dirty="0">
                <a:latin typeface="Carlito"/>
                <a:cs typeface="Carlito"/>
              </a:rPr>
              <a:t>time import </a:t>
            </a:r>
            <a:r>
              <a:rPr sz="1200" spc="-5" dirty="0">
                <a:latin typeface="Carlito"/>
                <a:cs typeface="Carlito"/>
              </a:rPr>
              <a:t>sleep  ACCESS_KEY="&lt;enter access </a:t>
            </a:r>
            <a:r>
              <a:rPr sz="1200" spc="-15" dirty="0">
                <a:latin typeface="Carlito"/>
                <a:cs typeface="Carlito"/>
              </a:rPr>
              <a:t>key&gt;"  </a:t>
            </a:r>
            <a:r>
              <a:rPr sz="1200" spc="-5" dirty="0">
                <a:latin typeface="Carlito"/>
                <a:cs typeface="Carlito"/>
              </a:rPr>
              <a:t>SECRET_KEY="&lt;enter </a:t>
            </a:r>
            <a:r>
              <a:rPr sz="1200" spc="-10" dirty="0">
                <a:latin typeface="Carlito"/>
                <a:cs typeface="Carlito"/>
              </a:rPr>
              <a:t>secret</a:t>
            </a:r>
            <a:r>
              <a:rPr sz="1200" spc="-30" dirty="0">
                <a:latin typeface="Carlito"/>
                <a:cs typeface="Carlito"/>
              </a:rPr>
              <a:t> </a:t>
            </a:r>
            <a:r>
              <a:rPr sz="1200" spc="-15" dirty="0">
                <a:latin typeface="Carlito"/>
                <a:cs typeface="Carlito"/>
              </a:rPr>
              <a:t>key&gt;"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Carlito"/>
              <a:cs typeface="Carlito"/>
            </a:endParaRPr>
          </a:p>
          <a:p>
            <a:pPr marL="91440" marR="375539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REGION="us-east-1"  </a:t>
            </a:r>
            <a:r>
              <a:rPr sz="1200" dirty="0">
                <a:latin typeface="Carlito"/>
                <a:cs typeface="Carlito"/>
              </a:rPr>
              <a:t>AMI_ID =</a:t>
            </a:r>
            <a:r>
              <a:rPr sz="1200" spc="-9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"ami-d0f89fb9"</a:t>
            </a:r>
            <a:endParaRPr sz="1200">
              <a:latin typeface="Carlito"/>
              <a:cs typeface="Carlito"/>
            </a:endParaRPr>
          </a:p>
          <a:p>
            <a:pPr marL="91440" marR="274828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EC2_KEY_HANDLE </a:t>
            </a:r>
            <a:r>
              <a:rPr sz="1200" dirty="0">
                <a:latin typeface="Carlito"/>
                <a:cs typeface="Carlito"/>
              </a:rPr>
              <a:t>= </a:t>
            </a:r>
            <a:r>
              <a:rPr sz="1200" spc="-5" dirty="0">
                <a:latin typeface="Carlito"/>
                <a:cs typeface="Carlito"/>
              </a:rPr>
              <a:t>"&lt;enter </a:t>
            </a:r>
            <a:r>
              <a:rPr sz="1200" spc="-20" dirty="0">
                <a:latin typeface="Carlito"/>
                <a:cs typeface="Carlito"/>
              </a:rPr>
              <a:t>key </a:t>
            </a:r>
            <a:r>
              <a:rPr sz="1200" dirty="0">
                <a:latin typeface="Carlito"/>
                <a:cs typeface="Carlito"/>
              </a:rPr>
              <a:t>handle&gt;"  </a:t>
            </a:r>
            <a:r>
              <a:rPr sz="1200" spc="-10" dirty="0">
                <a:latin typeface="Carlito"/>
                <a:cs typeface="Carlito"/>
              </a:rPr>
              <a:t>INSTANCE_TYPE="t1.micro"</a:t>
            </a:r>
            <a:endParaRPr sz="120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SECGROUP_HANDLE="default"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conn </a:t>
            </a:r>
            <a:r>
              <a:rPr sz="1200" dirty="0">
                <a:latin typeface="Carlito"/>
                <a:cs typeface="Carlito"/>
              </a:rPr>
              <a:t>= </a:t>
            </a:r>
            <a:r>
              <a:rPr sz="1200" spc="-5" dirty="0">
                <a:latin typeface="Carlito"/>
                <a:cs typeface="Carlito"/>
              </a:rPr>
              <a:t>boto.ec2.connect_to_region(REGION, </a:t>
            </a:r>
            <a:r>
              <a:rPr sz="1200" spc="-15" dirty="0">
                <a:latin typeface="Carlito"/>
                <a:cs typeface="Carlito"/>
              </a:rPr>
              <a:t>aws_access_key_id=ACCESS_KEY,</a:t>
            </a:r>
            <a:endParaRPr sz="1200">
              <a:latin typeface="Carlito"/>
              <a:cs typeface="Carlito"/>
            </a:endParaRPr>
          </a:p>
          <a:p>
            <a:pPr marL="2362200">
              <a:lnSpc>
                <a:spcPct val="100000"/>
              </a:lnSpc>
            </a:pPr>
            <a:r>
              <a:rPr sz="1200" spc="-10" dirty="0">
                <a:latin typeface="Carlito"/>
                <a:cs typeface="Carlito"/>
              </a:rPr>
              <a:t>aws_secret_access_key=SECRET_KEY)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reservation </a:t>
            </a:r>
            <a:r>
              <a:rPr sz="1200" dirty="0">
                <a:latin typeface="Carlito"/>
                <a:cs typeface="Carlito"/>
              </a:rPr>
              <a:t>= </a:t>
            </a:r>
            <a:r>
              <a:rPr sz="1200" spc="-5" dirty="0">
                <a:latin typeface="Carlito"/>
                <a:cs typeface="Carlito"/>
              </a:rPr>
              <a:t>conn.run_instances(image_id=AMI_ID,</a:t>
            </a:r>
            <a:r>
              <a:rPr sz="1200" spc="-5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key_name=EC2_KEY_HANDLE,</a:t>
            </a:r>
            <a:endParaRPr sz="1200">
              <a:latin typeface="Carlito"/>
              <a:cs typeface="Carlito"/>
            </a:endParaRPr>
          </a:p>
          <a:p>
            <a:pPr marL="2186940" marR="554355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instance_type=INSTANCE_TYPE,  security_groups </a:t>
            </a:r>
            <a:r>
              <a:rPr sz="1200" dirty="0">
                <a:latin typeface="Carlito"/>
                <a:cs typeface="Carlito"/>
              </a:rPr>
              <a:t>= [ </a:t>
            </a:r>
            <a:r>
              <a:rPr sz="1200" spc="-5" dirty="0">
                <a:latin typeface="Carlito"/>
                <a:cs typeface="Carlito"/>
              </a:rPr>
              <a:t>SECGROUP_HANDLE, </a:t>
            </a:r>
            <a:r>
              <a:rPr sz="1200" dirty="0">
                <a:latin typeface="Carlito"/>
                <a:cs typeface="Carlito"/>
              </a:rPr>
              <a:t>]</a:t>
            </a:r>
            <a:r>
              <a:rPr sz="1200" spc="-6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)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4074" y="2611881"/>
            <a:ext cx="408876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Carlito"/>
                <a:cs typeface="Carlito"/>
              </a:rPr>
              <a:t>In this </a:t>
            </a:r>
            <a:r>
              <a:rPr sz="1600" spc="-10" dirty="0">
                <a:latin typeface="Carlito"/>
                <a:cs typeface="Carlito"/>
              </a:rPr>
              <a:t>example, </a:t>
            </a:r>
            <a:r>
              <a:rPr sz="1600" spc="-5" dirty="0">
                <a:latin typeface="Carlito"/>
                <a:cs typeface="Carlito"/>
              </a:rPr>
              <a:t>a </a:t>
            </a:r>
            <a:r>
              <a:rPr sz="1600" spc="-10" dirty="0">
                <a:latin typeface="Carlito"/>
                <a:cs typeface="Carlito"/>
              </a:rPr>
              <a:t>connection to </a:t>
            </a:r>
            <a:r>
              <a:rPr sz="1600" spc="-15" dirty="0">
                <a:latin typeface="Carlito"/>
                <a:cs typeface="Carlito"/>
              </a:rPr>
              <a:t>EC2 </a:t>
            </a:r>
            <a:r>
              <a:rPr sz="1600" spc="-5" dirty="0">
                <a:latin typeface="Carlito"/>
                <a:cs typeface="Carlito"/>
              </a:rPr>
              <a:t>service is  </a:t>
            </a:r>
            <a:r>
              <a:rPr sz="1600" spc="-15" dirty="0">
                <a:latin typeface="Carlito"/>
                <a:cs typeface="Carlito"/>
              </a:rPr>
              <a:t>ﬁrst </a:t>
            </a:r>
            <a:r>
              <a:rPr sz="1600" spc="-5" dirty="0">
                <a:latin typeface="Carlito"/>
                <a:cs typeface="Carlito"/>
              </a:rPr>
              <a:t>established </a:t>
            </a:r>
            <a:r>
              <a:rPr sz="1600" spc="-10" dirty="0">
                <a:latin typeface="Carlito"/>
                <a:cs typeface="Carlito"/>
              </a:rPr>
              <a:t>by </a:t>
            </a:r>
            <a:r>
              <a:rPr sz="1600" spc="-5" dirty="0">
                <a:latin typeface="Carlito"/>
                <a:cs typeface="Carlito"/>
              </a:rPr>
              <a:t>calling the  </a:t>
            </a:r>
            <a:r>
              <a:rPr sz="1600" i="1" spc="-10" dirty="0">
                <a:latin typeface="Carlito"/>
                <a:cs typeface="Carlito"/>
              </a:rPr>
              <a:t>boto.ec2.connect_to_region</a:t>
            </a:r>
            <a:r>
              <a:rPr sz="1600" i="1" spc="6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function.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4074" y="3587622"/>
            <a:ext cx="428879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5" dirty="0">
                <a:latin typeface="Carlito"/>
                <a:cs typeface="Carlito"/>
              </a:rPr>
              <a:t>EC2 </a:t>
            </a:r>
            <a:r>
              <a:rPr sz="1600" spc="-10" dirty="0">
                <a:latin typeface="Carlito"/>
                <a:cs typeface="Carlito"/>
              </a:rPr>
              <a:t>region, </a:t>
            </a:r>
            <a:r>
              <a:rPr sz="1600" spc="-30" dirty="0">
                <a:latin typeface="Carlito"/>
                <a:cs typeface="Carlito"/>
              </a:rPr>
              <a:t>AWS </a:t>
            </a:r>
            <a:r>
              <a:rPr sz="1600" spc="-5" dirty="0">
                <a:latin typeface="Carlito"/>
                <a:cs typeface="Carlito"/>
              </a:rPr>
              <a:t>access </a:t>
            </a:r>
            <a:r>
              <a:rPr sz="1600" spc="-30" dirty="0">
                <a:latin typeface="Carlito"/>
                <a:cs typeface="Carlito"/>
              </a:rPr>
              <a:t>key </a:t>
            </a:r>
            <a:r>
              <a:rPr sz="1600" spc="-5" dirty="0">
                <a:latin typeface="Carlito"/>
                <a:cs typeface="Carlito"/>
              </a:rPr>
              <a:t>and </a:t>
            </a:r>
            <a:r>
              <a:rPr sz="1600" spc="-30" dirty="0">
                <a:latin typeface="Carlito"/>
                <a:cs typeface="Carlito"/>
              </a:rPr>
              <a:t>AWS </a:t>
            </a:r>
            <a:r>
              <a:rPr sz="1600" spc="-15" dirty="0">
                <a:latin typeface="Carlito"/>
                <a:cs typeface="Carlito"/>
              </a:rPr>
              <a:t>secret  </a:t>
            </a:r>
            <a:r>
              <a:rPr sz="1600" spc="-30" dirty="0">
                <a:latin typeface="Carlito"/>
                <a:cs typeface="Carlito"/>
              </a:rPr>
              <a:t>key </a:t>
            </a:r>
            <a:r>
              <a:rPr sz="1600" spc="-15" dirty="0">
                <a:latin typeface="Carlito"/>
                <a:cs typeface="Carlito"/>
              </a:rPr>
              <a:t>are </a:t>
            </a:r>
            <a:r>
              <a:rPr sz="1600" spc="-10" dirty="0">
                <a:latin typeface="Carlito"/>
                <a:cs typeface="Carlito"/>
              </a:rPr>
              <a:t>passed to </a:t>
            </a:r>
            <a:r>
              <a:rPr sz="1600" spc="-5" dirty="0">
                <a:latin typeface="Carlito"/>
                <a:cs typeface="Carlito"/>
              </a:rPr>
              <a:t>this function. After </a:t>
            </a:r>
            <a:r>
              <a:rPr sz="1600" spc="-10" dirty="0">
                <a:latin typeface="Carlito"/>
                <a:cs typeface="Carlito"/>
              </a:rPr>
              <a:t>connecting  to </a:t>
            </a:r>
            <a:r>
              <a:rPr sz="1600" spc="-15" dirty="0">
                <a:latin typeface="Carlito"/>
                <a:cs typeface="Carlito"/>
              </a:rPr>
              <a:t>EC2 </a:t>
            </a:r>
            <a:r>
              <a:rPr sz="1600" spc="-5" dirty="0">
                <a:latin typeface="Carlito"/>
                <a:cs typeface="Carlito"/>
              </a:rPr>
              <a:t>, a </a:t>
            </a:r>
            <a:r>
              <a:rPr sz="1600" spc="-10" dirty="0">
                <a:latin typeface="Carlito"/>
                <a:cs typeface="Carlito"/>
              </a:rPr>
              <a:t>new instance </a:t>
            </a:r>
            <a:r>
              <a:rPr sz="1600" spc="-5" dirty="0">
                <a:latin typeface="Carlito"/>
                <a:cs typeface="Carlito"/>
              </a:rPr>
              <a:t>is launched using </a:t>
            </a:r>
            <a:r>
              <a:rPr sz="1600" spc="-10" dirty="0">
                <a:latin typeface="Carlito"/>
                <a:cs typeface="Carlito"/>
              </a:rPr>
              <a:t>the  </a:t>
            </a:r>
            <a:r>
              <a:rPr sz="1600" i="1" spc="-10" dirty="0">
                <a:latin typeface="Carlito"/>
                <a:cs typeface="Carlito"/>
              </a:rPr>
              <a:t>conn.run_instances</a:t>
            </a:r>
            <a:r>
              <a:rPr sz="1600" i="1" spc="6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function.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4074" y="4807077"/>
            <a:ext cx="41300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AMI-ID, instance </a:t>
            </a:r>
            <a:r>
              <a:rPr sz="1600" spc="-5" dirty="0">
                <a:latin typeface="Carlito"/>
                <a:cs typeface="Carlito"/>
              </a:rPr>
              <a:t>type, </a:t>
            </a:r>
            <a:r>
              <a:rPr sz="1600" spc="-15" dirty="0">
                <a:latin typeface="Carlito"/>
                <a:cs typeface="Carlito"/>
              </a:rPr>
              <a:t>EC2 </a:t>
            </a:r>
            <a:r>
              <a:rPr sz="1600" spc="-30" dirty="0">
                <a:latin typeface="Carlito"/>
                <a:cs typeface="Carlito"/>
              </a:rPr>
              <a:t>key </a:t>
            </a:r>
            <a:r>
              <a:rPr sz="1600" spc="-5" dirty="0">
                <a:latin typeface="Carlito"/>
                <a:cs typeface="Carlito"/>
              </a:rPr>
              <a:t>handle and  </a:t>
            </a:r>
            <a:r>
              <a:rPr sz="1600" spc="-10" dirty="0">
                <a:latin typeface="Carlito"/>
                <a:cs typeface="Carlito"/>
              </a:rPr>
              <a:t>security group </a:t>
            </a:r>
            <a:r>
              <a:rPr sz="1600" spc="-15" dirty="0">
                <a:latin typeface="Carlito"/>
                <a:cs typeface="Carlito"/>
              </a:rPr>
              <a:t>are </a:t>
            </a:r>
            <a:r>
              <a:rPr sz="1600" spc="-10" dirty="0">
                <a:latin typeface="Carlito"/>
                <a:cs typeface="Carlito"/>
              </a:rPr>
              <a:t>passed to </a:t>
            </a:r>
            <a:r>
              <a:rPr sz="1600" spc="-5" dirty="0">
                <a:latin typeface="Carlito"/>
                <a:cs typeface="Carlito"/>
              </a:rPr>
              <a:t>this</a:t>
            </a:r>
            <a:r>
              <a:rPr sz="1600" spc="6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function.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0337"/>
            <a:ext cx="88519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15" dirty="0">
                <a:latin typeface="Carlito"/>
                <a:cs typeface="Carlito"/>
              </a:rPr>
              <a:t>Amazon </a:t>
            </a:r>
            <a:r>
              <a:rPr u="none" spc="-10" dirty="0">
                <a:latin typeface="Carlito"/>
                <a:cs typeface="Carlito"/>
              </a:rPr>
              <a:t>AutoScaling </a:t>
            </a:r>
            <a:r>
              <a:rPr u="none" dirty="0">
                <a:latin typeface="Carlito"/>
                <a:cs typeface="Carlito"/>
              </a:rPr>
              <a:t>– </a:t>
            </a:r>
            <a:r>
              <a:rPr u="none" spc="5" dirty="0">
                <a:latin typeface="Carlito"/>
                <a:cs typeface="Carlito"/>
              </a:rPr>
              <a:t>Python</a:t>
            </a:r>
            <a:r>
              <a:rPr u="none" spc="25" dirty="0">
                <a:latin typeface="Carlito"/>
                <a:cs typeface="Carlito"/>
              </a:rPr>
              <a:t> </a:t>
            </a:r>
            <a:r>
              <a:rPr u="none" spc="-15" dirty="0">
                <a:latin typeface="Carlito"/>
                <a:cs typeface="Carlito"/>
              </a:rPr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0500" cy="6858000"/>
          </a:xfrm>
          <a:custGeom>
            <a:avLst/>
            <a:gdLst/>
            <a:ahLst/>
            <a:cxnLst/>
            <a:rect l="l" t="t" r="r" b="b"/>
            <a:pathLst>
              <a:path w="190500" h="6858000">
                <a:moveTo>
                  <a:pt x="190499" y="6857998"/>
                </a:moveTo>
                <a:lnTo>
                  <a:pt x="190499" y="0"/>
                </a:lnTo>
                <a:lnTo>
                  <a:pt x="0" y="0"/>
                </a:lnTo>
                <a:lnTo>
                  <a:pt x="0" y="6857998"/>
                </a:lnTo>
                <a:lnTo>
                  <a:pt x="190499" y="6857998"/>
                </a:lnTo>
                <a:close/>
              </a:path>
            </a:pathLst>
          </a:custGeom>
          <a:solidFill>
            <a:srgbClr val="FDB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83552" y="1606296"/>
            <a:ext cx="4498975" cy="4525010"/>
          </a:xfrm>
          <a:prstGeom prst="rect">
            <a:avLst/>
          </a:prstGeom>
          <a:solidFill>
            <a:srgbClr val="DAF3FD"/>
          </a:solidFill>
        </p:spPr>
        <p:txBody>
          <a:bodyPr vert="horz" wrap="square" lIns="0" tIns="368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0"/>
              </a:spcBef>
            </a:pPr>
            <a:r>
              <a:rPr sz="1200" b="1" dirty="0">
                <a:latin typeface="Carlito"/>
                <a:cs typeface="Carlito"/>
              </a:rPr>
              <a:t>#Python </a:t>
            </a:r>
            <a:r>
              <a:rPr sz="1200" b="1" spc="-5" dirty="0">
                <a:latin typeface="Carlito"/>
                <a:cs typeface="Carlito"/>
              </a:rPr>
              <a:t>program for creating an AutoScaling group </a:t>
            </a:r>
            <a:r>
              <a:rPr sz="1200" b="1" dirty="0">
                <a:latin typeface="Carlito"/>
                <a:cs typeface="Carlito"/>
              </a:rPr>
              <a:t>(code</a:t>
            </a:r>
            <a:r>
              <a:rPr sz="1200" b="1" spc="20" dirty="0">
                <a:latin typeface="Carlito"/>
                <a:cs typeface="Carlito"/>
              </a:rPr>
              <a:t> </a:t>
            </a:r>
            <a:r>
              <a:rPr sz="1200" b="1" spc="-10" dirty="0">
                <a:latin typeface="Carlito"/>
                <a:cs typeface="Carlito"/>
              </a:rPr>
              <a:t>excerpt)</a:t>
            </a:r>
            <a:endParaRPr sz="120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import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boto.ec2.autoscale</a:t>
            </a:r>
            <a:endParaRPr sz="120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:</a:t>
            </a:r>
            <a:endParaRPr sz="120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print </a:t>
            </a:r>
            <a:r>
              <a:rPr sz="1200" dirty="0">
                <a:latin typeface="Carlito"/>
                <a:cs typeface="Carlito"/>
              </a:rPr>
              <a:t>"Connecting </a:t>
            </a:r>
            <a:r>
              <a:rPr sz="1200" spc="-5" dirty="0">
                <a:latin typeface="Carlito"/>
                <a:cs typeface="Carlito"/>
              </a:rPr>
              <a:t>to Autoscaling</a:t>
            </a:r>
            <a:r>
              <a:rPr sz="1200" spc="-6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Service"</a:t>
            </a:r>
            <a:endParaRPr sz="1200">
              <a:latin typeface="Carlito"/>
              <a:cs typeface="Carlito"/>
            </a:endParaRPr>
          </a:p>
          <a:p>
            <a:pPr marL="196850" marR="987425" indent="-10541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conn </a:t>
            </a:r>
            <a:r>
              <a:rPr sz="1200" dirty="0">
                <a:latin typeface="Carlito"/>
                <a:cs typeface="Carlito"/>
              </a:rPr>
              <a:t>= </a:t>
            </a:r>
            <a:r>
              <a:rPr sz="1200" spc="-5" dirty="0">
                <a:latin typeface="Carlito"/>
                <a:cs typeface="Carlito"/>
              </a:rPr>
              <a:t>boto.ec2.autoscale.connect_to_region(REGION,  </a:t>
            </a:r>
            <a:r>
              <a:rPr sz="1200" spc="-15" dirty="0">
                <a:latin typeface="Carlito"/>
                <a:cs typeface="Carlito"/>
              </a:rPr>
              <a:t>aws_access_key_id=ACCESS_KEY,  </a:t>
            </a:r>
            <a:r>
              <a:rPr sz="1200" spc="-5" dirty="0">
                <a:latin typeface="Carlito"/>
                <a:cs typeface="Carlito"/>
              </a:rPr>
              <a:t>aws_secret_access_key=SECRET_KEY)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print "Creating </a:t>
            </a:r>
            <a:r>
              <a:rPr sz="1200" dirty="0">
                <a:latin typeface="Carlito"/>
                <a:cs typeface="Carlito"/>
              </a:rPr>
              <a:t>launch</a:t>
            </a:r>
            <a:r>
              <a:rPr sz="1200" spc="-85" dirty="0">
                <a:latin typeface="Carlito"/>
                <a:cs typeface="Carlito"/>
              </a:rPr>
              <a:t> </a:t>
            </a:r>
            <a:r>
              <a:rPr sz="1200" spc="-10" dirty="0">
                <a:latin typeface="Carlito"/>
                <a:cs typeface="Carlito"/>
              </a:rPr>
              <a:t>configuration"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lc = </a:t>
            </a:r>
            <a:r>
              <a:rPr sz="1200" spc="-5" dirty="0">
                <a:latin typeface="Carlito"/>
                <a:cs typeface="Carlito"/>
              </a:rPr>
              <a:t>LaunchConfiguration(name='My-Launch-Config-2',</a:t>
            </a:r>
            <a:endParaRPr sz="1200">
              <a:latin typeface="Carlito"/>
              <a:cs typeface="Carlito"/>
            </a:endParaRPr>
          </a:p>
          <a:p>
            <a:pPr marL="2835275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image_id=AMI_ID,</a:t>
            </a:r>
            <a:endParaRPr sz="1200">
              <a:latin typeface="Carlito"/>
              <a:cs typeface="Carlito"/>
            </a:endParaRPr>
          </a:p>
          <a:p>
            <a:pPr marL="1006475" marR="1510030">
              <a:lnSpc>
                <a:spcPct val="200000"/>
              </a:lnSpc>
              <a:spcBef>
                <a:spcPts val="5"/>
              </a:spcBef>
            </a:pPr>
            <a:r>
              <a:rPr sz="1200" spc="-5" dirty="0">
                <a:latin typeface="Carlito"/>
                <a:cs typeface="Carlito"/>
              </a:rPr>
              <a:t>key_name=EC2_KEY_HANDLE,  </a:t>
            </a:r>
            <a:r>
              <a:rPr sz="1200" spc="-10" dirty="0">
                <a:latin typeface="Carlito"/>
                <a:cs typeface="Carlito"/>
              </a:rPr>
              <a:t>instance_type=INSTANCE_TYPE,</a:t>
            </a:r>
            <a:endParaRPr sz="1200">
              <a:latin typeface="Carlito"/>
              <a:cs typeface="Carlito"/>
            </a:endParaRPr>
          </a:p>
          <a:p>
            <a:pPr marL="2835275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security_groups </a:t>
            </a:r>
            <a:r>
              <a:rPr sz="1200" dirty="0">
                <a:latin typeface="Carlito"/>
                <a:cs typeface="Carlito"/>
              </a:rPr>
              <a:t>=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[</a:t>
            </a:r>
            <a:endParaRPr sz="120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SECGROUP_HANDLE,</a:t>
            </a:r>
            <a:r>
              <a:rPr sz="1200" spc="2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])</a:t>
            </a:r>
            <a:endParaRPr sz="120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</a:pPr>
            <a:r>
              <a:rPr sz="1200" spc="-10" dirty="0">
                <a:latin typeface="Carlito"/>
                <a:cs typeface="Carlito"/>
              </a:rPr>
              <a:t>conn.create_launch_configuration(lc)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print "Creating auto-scaling</a:t>
            </a:r>
            <a:r>
              <a:rPr sz="1200" spc="-9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group"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rlito"/>
              <a:cs typeface="Carlito"/>
            </a:endParaRPr>
          </a:p>
          <a:p>
            <a:pPr marL="860425" marR="1344295" indent="-76835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arlito"/>
                <a:cs typeface="Carlito"/>
              </a:rPr>
              <a:t>ag = </a:t>
            </a:r>
            <a:r>
              <a:rPr sz="1200" spc="-5" dirty="0">
                <a:latin typeface="Carlito"/>
                <a:cs typeface="Carlito"/>
              </a:rPr>
              <a:t>AutoScalingGroup(group_name='My-Group',  availability_zones=['us-east-1b'],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31277" y="6020816"/>
            <a:ext cx="26625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launch_config=lc, min_size=1,</a:t>
            </a:r>
            <a:r>
              <a:rPr sz="1200" spc="-5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max_size=2,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1764538"/>
            <a:ext cx="5803265" cy="4413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ts val="2345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rlito"/>
                <a:cs typeface="Carlito"/>
              </a:rPr>
              <a:t>AutoScaling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Service</a:t>
            </a:r>
            <a:endParaRPr sz="2000">
              <a:latin typeface="Carlito"/>
              <a:cs typeface="Carlito"/>
            </a:endParaRPr>
          </a:p>
          <a:p>
            <a:pPr marL="698500" marR="5080" lvl="1" indent="-228600">
              <a:lnSpc>
                <a:spcPct val="70000"/>
              </a:lnSpc>
              <a:spcBef>
                <a:spcPts val="55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700" dirty="0">
                <a:latin typeface="Carlito"/>
                <a:cs typeface="Carlito"/>
              </a:rPr>
              <a:t>A connection </a:t>
            </a:r>
            <a:r>
              <a:rPr sz="1700" spc="-5" dirty="0">
                <a:latin typeface="Carlito"/>
                <a:cs typeface="Carlito"/>
              </a:rPr>
              <a:t>to </a:t>
            </a:r>
            <a:r>
              <a:rPr sz="1700" dirty="0">
                <a:latin typeface="Carlito"/>
                <a:cs typeface="Carlito"/>
              </a:rPr>
              <a:t>the </a:t>
            </a:r>
            <a:r>
              <a:rPr sz="1700" spc="-5" dirty="0">
                <a:latin typeface="Carlito"/>
                <a:cs typeface="Carlito"/>
              </a:rPr>
              <a:t>AutoScaling </a:t>
            </a:r>
            <a:r>
              <a:rPr sz="1700" dirty="0">
                <a:latin typeface="Carlito"/>
                <a:cs typeface="Carlito"/>
              </a:rPr>
              <a:t>service is </a:t>
            </a:r>
            <a:r>
              <a:rPr sz="1700" spc="-10" dirty="0">
                <a:latin typeface="Carlito"/>
                <a:cs typeface="Carlito"/>
              </a:rPr>
              <a:t>first </a:t>
            </a:r>
            <a:r>
              <a:rPr sz="1700" spc="-5" dirty="0">
                <a:latin typeface="Carlito"/>
                <a:cs typeface="Carlito"/>
              </a:rPr>
              <a:t>established  by </a:t>
            </a:r>
            <a:r>
              <a:rPr sz="1700" dirty="0">
                <a:latin typeface="Carlito"/>
                <a:cs typeface="Carlito"/>
              </a:rPr>
              <a:t>calling the </a:t>
            </a:r>
            <a:r>
              <a:rPr sz="1700" i="1" spc="-5" dirty="0">
                <a:latin typeface="Carlito"/>
                <a:cs typeface="Carlito"/>
              </a:rPr>
              <a:t>boto.ec2.autoscale.connect_to_region  </a:t>
            </a:r>
            <a:r>
              <a:rPr sz="1700" dirty="0">
                <a:latin typeface="Carlito"/>
                <a:cs typeface="Carlito"/>
              </a:rPr>
              <a:t>function.</a:t>
            </a:r>
            <a:endParaRPr sz="17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ts val="2345"/>
              </a:lnSpc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rlito"/>
                <a:cs typeface="Carlito"/>
              </a:rPr>
              <a:t>Launch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Configuration</a:t>
            </a:r>
            <a:endParaRPr sz="2000">
              <a:latin typeface="Carlito"/>
              <a:cs typeface="Carlito"/>
            </a:endParaRPr>
          </a:p>
          <a:p>
            <a:pPr marL="698500" marR="41275" lvl="1" indent="-228600">
              <a:lnSpc>
                <a:spcPct val="70000"/>
              </a:lnSpc>
              <a:spcBef>
                <a:spcPts val="55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700" spc="-5" dirty="0">
                <a:latin typeface="Carlito"/>
                <a:cs typeface="Carlito"/>
              </a:rPr>
              <a:t>After </a:t>
            </a:r>
            <a:r>
              <a:rPr sz="1700" dirty="0">
                <a:latin typeface="Carlito"/>
                <a:cs typeface="Carlito"/>
              </a:rPr>
              <a:t>connecting </a:t>
            </a:r>
            <a:r>
              <a:rPr sz="1700" spc="-5" dirty="0">
                <a:latin typeface="Carlito"/>
                <a:cs typeface="Carlito"/>
              </a:rPr>
              <a:t>to </a:t>
            </a:r>
            <a:r>
              <a:rPr sz="1700" dirty="0">
                <a:latin typeface="Carlito"/>
                <a:cs typeface="Carlito"/>
              </a:rPr>
              <a:t>the </a:t>
            </a:r>
            <a:r>
              <a:rPr sz="1700" spc="-5" dirty="0">
                <a:latin typeface="Carlito"/>
                <a:cs typeface="Carlito"/>
              </a:rPr>
              <a:t>AutoScaling </a:t>
            </a:r>
            <a:r>
              <a:rPr sz="1700" dirty="0">
                <a:latin typeface="Carlito"/>
                <a:cs typeface="Carlito"/>
              </a:rPr>
              <a:t>service, a </a:t>
            </a:r>
            <a:r>
              <a:rPr sz="1700" spc="-5" dirty="0">
                <a:latin typeface="Carlito"/>
                <a:cs typeface="Carlito"/>
              </a:rPr>
              <a:t>new </a:t>
            </a:r>
            <a:r>
              <a:rPr sz="1700" dirty="0">
                <a:latin typeface="Carlito"/>
                <a:cs typeface="Carlito"/>
              </a:rPr>
              <a:t>launch  </a:t>
            </a:r>
            <a:r>
              <a:rPr sz="1700" spc="-5" dirty="0">
                <a:latin typeface="Carlito"/>
                <a:cs typeface="Carlito"/>
              </a:rPr>
              <a:t>configuration </a:t>
            </a:r>
            <a:r>
              <a:rPr sz="1700" dirty="0">
                <a:latin typeface="Carlito"/>
                <a:cs typeface="Carlito"/>
              </a:rPr>
              <a:t>is </a:t>
            </a:r>
            <a:r>
              <a:rPr sz="1700" spc="-10" dirty="0">
                <a:latin typeface="Carlito"/>
                <a:cs typeface="Carlito"/>
              </a:rPr>
              <a:t>created </a:t>
            </a:r>
            <a:r>
              <a:rPr sz="1700" spc="-5" dirty="0">
                <a:latin typeface="Carlito"/>
                <a:cs typeface="Carlito"/>
              </a:rPr>
              <a:t>by </a:t>
            </a:r>
            <a:r>
              <a:rPr sz="1700" dirty="0">
                <a:latin typeface="Carlito"/>
                <a:cs typeface="Carlito"/>
              </a:rPr>
              <a:t>calling  </a:t>
            </a:r>
            <a:r>
              <a:rPr sz="1700" i="1" spc="-5" dirty="0">
                <a:latin typeface="Carlito"/>
                <a:cs typeface="Carlito"/>
              </a:rPr>
              <a:t>conn.create_launch_con </a:t>
            </a:r>
            <a:r>
              <a:rPr sz="1700" i="1" dirty="0">
                <a:latin typeface="Carlito"/>
                <a:cs typeface="Carlito"/>
              </a:rPr>
              <a:t>f iguration</a:t>
            </a:r>
            <a:r>
              <a:rPr sz="1700" dirty="0">
                <a:latin typeface="Carlito"/>
                <a:cs typeface="Carlito"/>
              </a:rPr>
              <a:t>. Launch </a:t>
            </a:r>
            <a:r>
              <a:rPr sz="1700" spc="-10" dirty="0">
                <a:latin typeface="Carlito"/>
                <a:cs typeface="Carlito"/>
              </a:rPr>
              <a:t>configuration  </a:t>
            </a:r>
            <a:r>
              <a:rPr sz="1700" spc="-5" dirty="0">
                <a:latin typeface="Carlito"/>
                <a:cs typeface="Carlito"/>
              </a:rPr>
              <a:t>contains instructions on how to </a:t>
            </a:r>
            <a:r>
              <a:rPr sz="1700" dirty="0">
                <a:latin typeface="Carlito"/>
                <a:cs typeface="Carlito"/>
              </a:rPr>
              <a:t>launch </a:t>
            </a:r>
            <a:r>
              <a:rPr sz="1700" spc="-5" dirty="0">
                <a:latin typeface="Carlito"/>
                <a:cs typeface="Carlito"/>
              </a:rPr>
              <a:t>new instances  including </a:t>
            </a:r>
            <a:r>
              <a:rPr sz="1700" dirty="0">
                <a:latin typeface="Carlito"/>
                <a:cs typeface="Carlito"/>
              </a:rPr>
              <a:t>the </a:t>
            </a:r>
            <a:r>
              <a:rPr sz="1700" spc="-10" dirty="0">
                <a:latin typeface="Carlito"/>
                <a:cs typeface="Carlito"/>
              </a:rPr>
              <a:t>AMI-ID, </a:t>
            </a:r>
            <a:r>
              <a:rPr sz="1700" spc="-5" dirty="0">
                <a:latin typeface="Carlito"/>
                <a:cs typeface="Carlito"/>
              </a:rPr>
              <a:t>instance </a:t>
            </a:r>
            <a:r>
              <a:rPr sz="1700" dirty="0">
                <a:latin typeface="Carlito"/>
                <a:cs typeface="Carlito"/>
              </a:rPr>
              <a:t>type, security </a:t>
            </a:r>
            <a:r>
              <a:rPr sz="1700" spc="-10" dirty="0">
                <a:latin typeface="Carlito"/>
                <a:cs typeface="Carlito"/>
              </a:rPr>
              <a:t>groups,</a:t>
            </a:r>
            <a:r>
              <a:rPr sz="1700" spc="-8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etc.</a:t>
            </a:r>
            <a:endParaRPr sz="17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ts val="2345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rlito"/>
                <a:cs typeface="Carlito"/>
              </a:rPr>
              <a:t>AutoScaling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Group</a:t>
            </a:r>
            <a:endParaRPr sz="2000">
              <a:latin typeface="Carlito"/>
              <a:cs typeface="Carlito"/>
            </a:endParaRPr>
          </a:p>
          <a:p>
            <a:pPr marL="698500" marR="26034" lvl="1" indent="-228600">
              <a:lnSpc>
                <a:spcPct val="70000"/>
              </a:lnSpc>
              <a:spcBef>
                <a:spcPts val="55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700" spc="-5" dirty="0">
                <a:latin typeface="Carlito"/>
                <a:cs typeface="Carlito"/>
              </a:rPr>
              <a:t>After creating </a:t>
            </a:r>
            <a:r>
              <a:rPr sz="1700" dirty="0">
                <a:latin typeface="Carlito"/>
                <a:cs typeface="Carlito"/>
              </a:rPr>
              <a:t>a launch </a:t>
            </a:r>
            <a:r>
              <a:rPr sz="1700" spc="-10" dirty="0">
                <a:latin typeface="Carlito"/>
                <a:cs typeface="Carlito"/>
              </a:rPr>
              <a:t>configuration, </a:t>
            </a:r>
            <a:r>
              <a:rPr sz="1700" dirty="0">
                <a:latin typeface="Carlito"/>
                <a:cs typeface="Carlito"/>
              </a:rPr>
              <a:t>it is then </a:t>
            </a:r>
            <a:r>
              <a:rPr sz="1700" spc="-5" dirty="0">
                <a:latin typeface="Carlito"/>
                <a:cs typeface="Carlito"/>
              </a:rPr>
              <a:t>associated  </a:t>
            </a:r>
            <a:r>
              <a:rPr sz="1700" dirty="0">
                <a:latin typeface="Carlito"/>
                <a:cs typeface="Carlito"/>
              </a:rPr>
              <a:t>with a </a:t>
            </a:r>
            <a:r>
              <a:rPr sz="1700" spc="-5" dirty="0">
                <a:latin typeface="Carlito"/>
                <a:cs typeface="Carlito"/>
              </a:rPr>
              <a:t>new AutoScaling </a:t>
            </a:r>
            <a:r>
              <a:rPr sz="1700" spc="-10" dirty="0">
                <a:latin typeface="Carlito"/>
                <a:cs typeface="Carlito"/>
              </a:rPr>
              <a:t>group. </a:t>
            </a:r>
            <a:r>
              <a:rPr sz="1700" spc="-5" dirty="0">
                <a:latin typeface="Carlito"/>
                <a:cs typeface="Carlito"/>
              </a:rPr>
              <a:t>The AutoScaling group </a:t>
            </a:r>
            <a:r>
              <a:rPr sz="1700" dirty="0">
                <a:latin typeface="Carlito"/>
                <a:cs typeface="Carlito"/>
              </a:rPr>
              <a:t>is  </a:t>
            </a:r>
            <a:r>
              <a:rPr sz="1700" spc="-10" dirty="0">
                <a:latin typeface="Carlito"/>
                <a:cs typeface="Carlito"/>
              </a:rPr>
              <a:t>created </a:t>
            </a:r>
            <a:r>
              <a:rPr sz="1700" spc="-5" dirty="0">
                <a:latin typeface="Carlito"/>
                <a:cs typeface="Carlito"/>
              </a:rPr>
              <a:t>by </a:t>
            </a:r>
            <a:r>
              <a:rPr sz="1700" dirty="0">
                <a:latin typeface="Carlito"/>
                <a:cs typeface="Carlito"/>
              </a:rPr>
              <a:t>calling </a:t>
            </a:r>
            <a:r>
              <a:rPr sz="1700" i="1" spc="-5" dirty="0">
                <a:latin typeface="Carlito"/>
                <a:cs typeface="Carlito"/>
              </a:rPr>
              <a:t>conn.create_auto_scaling_group</a:t>
            </a:r>
            <a:r>
              <a:rPr sz="1700" spc="-5" dirty="0">
                <a:latin typeface="Carlito"/>
                <a:cs typeface="Carlito"/>
              </a:rPr>
              <a:t>. There  are settings </a:t>
            </a:r>
            <a:r>
              <a:rPr sz="1700" spc="-15" dirty="0">
                <a:latin typeface="Carlito"/>
                <a:cs typeface="Carlito"/>
              </a:rPr>
              <a:t>for </a:t>
            </a:r>
            <a:r>
              <a:rPr sz="1700" dirty="0">
                <a:latin typeface="Carlito"/>
                <a:cs typeface="Carlito"/>
              </a:rPr>
              <a:t>the </a:t>
            </a:r>
            <a:r>
              <a:rPr sz="1700" spc="-5" dirty="0">
                <a:latin typeface="Carlito"/>
                <a:cs typeface="Carlito"/>
              </a:rPr>
              <a:t>AutoScaling group </a:t>
            </a:r>
            <a:r>
              <a:rPr sz="1700" dirty="0">
                <a:latin typeface="Carlito"/>
                <a:cs typeface="Carlito"/>
              </a:rPr>
              <a:t>such as the  maximum and minimum number of </a:t>
            </a:r>
            <a:r>
              <a:rPr sz="1700" spc="-5" dirty="0">
                <a:latin typeface="Carlito"/>
                <a:cs typeface="Carlito"/>
              </a:rPr>
              <a:t>instances </a:t>
            </a:r>
            <a:r>
              <a:rPr sz="1700" dirty="0">
                <a:latin typeface="Carlito"/>
                <a:cs typeface="Carlito"/>
              </a:rPr>
              <a:t>in the  </a:t>
            </a:r>
            <a:r>
              <a:rPr sz="1700" spc="-5" dirty="0">
                <a:latin typeface="Carlito"/>
                <a:cs typeface="Carlito"/>
              </a:rPr>
              <a:t>group, </a:t>
            </a:r>
            <a:r>
              <a:rPr sz="1700" dirty="0">
                <a:latin typeface="Carlito"/>
                <a:cs typeface="Carlito"/>
              </a:rPr>
              <a:t>the launch </a:t>
            </a:r>
            <a:r>
              <a:rPr sz="1700" spc="-10" dirty="0">
                <a:latin typeface="Carlito"/>
                <a:cs typeface="Carlito"/>
              </a:rPr>
              <a:t>configuration, </a:t>
            </a:r>
            <a:r>
              <a:rPr sz="1700" spc="-5" dirty="0">
                <a:latin typeface="Carlito"/>
                <a:cs typeface="Carlito"/>
              </a:rPr>
              <a:t>availability zones,  optional </a:t>
            </a:r>
            <a:r>
              <a:rPr sz="1700" dirty="0">
                <a:latin typeface="Carlito"/>
                <a:cs typeface="Carlito"/>
              </a:rPr>
              <a:t>load balancer </a:t>
            </a:r>
            <a:r>
              <a:rPr sz="1700" spc="-5" dirty="0">
                <a:latin typeface="Carlito"/>
                <a:cs typeface="Carlito"/>
              </a:rPr>
              <a:t>to </a:t>
            </a:r>
            <a:r>
              <a:rPr sz="1700" dirty="0">
                <a:latin typeface="Carlito"/>
                <a:cs typeface="Carlito"/>
              </a:rPr>
              <a:t>use with the </a:t>
            </a:r>
            <a:r>
              <a:rPr sz="1700" spc="-5" dirty="0">
                <a:latin typeface="Carlito"/>
                <a:cs typeface="Carlito"/>
              </a:rPr>
              <a:t>group,</a:t>
            </a:r>
            <a:r>
              <a:rPr sz="1700" spc="-175" dirty="0">
                <a:latin typeface="Carlito"/>
                <a:cs typeface="Carlito"/>
              </a:rPr>
              <a:t> </a:t>
            </a:r>
            <a:r>
              <a:rPr sz="1700" spc="-10" dirty="0">
                <a:latin typeface="Carlito"/>
                <a:cs typeface="Carlito"/>
              </a:rPr>
              <a:t>etc.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62927" y="6203696"/>
            <a:ext cx="42132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29764" indent="76835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connection=conn)  </a:t>
            </a:r>
            <a:r>
              <a:rPr sz="1200" spc="-20" dirty="0">
                <a:latin typeface="Carlito"/>
                <a:cs typeface="Carlito"/>
              </a:rPr>
              <a:t>c</a:t>
            </a:r>
            <a:r>
              <a:rPr sz="1200" spc="-5" dirty="0">
                <a:latin typeface="Carlito"/>
                <a:cs typeface="Carlito"/>
              </a:rPr>
              <a:t>o</a:t>
            </a:r>
            <a:r>
              <a:rPr sz="1200" spc="5" dirty="0">
                <a:latin typeface="Carlito"/>
                <a:cs typeface="Carlito"/>
              </a:rPr>
              <a:t>n</a:t>
            </a:r>
            <a:r>
              <a:rPr sz="1200" dirty="0">
                <a:latin typeface="Carlito"/>
                <a:cs typeface="Carlito"/>
              </a:rPr>
              <a:t>n</a:t>
            </a:r>
            <a:r>
              <a:rPr sz="1200" spc="-5" dirty="0">
                <a:latin typeface="Carlito"/>
                <a:cs typeface="Carlito"/>
              </a:rPr>
              <a:t>.</a:t>
            </a:r>
            <a:r>
              <a:rPr sz="1200" spc="-10" dirty="0">
                <a:latin typeface="Carlito"/>
                <a:cs typeface="Carlito"/>
              </a:rPr>
              <a:t>c</a:t>
            </a:r>
            <a:r>
              <a:rPr sz="1200" spc="-15" dirty="0">
                <a:latin typeface="Carlito"/>
                <a:cs typeface="Carlito"/>
              </a:rPr>
              <a:t>r</a:t>
            </a:r>
            <a:r>
              <a:rPr sz="1200" dirty="0">
                <a:latin typeface="Carlito"/>
                <a:cs typeface="Carlito"/>
              </a:rPr>
              <a:t>e</a:t>
            </a:r>
            <a:r>
              <a:rPr sz="1200" spc="-10" dirty="0">
                <a:latin typeface="Carlito"/>
                <a:cs typeface="Carlito"/>
              </a:rPr>
              <a:t>at</a:t>
            </a:r>
            <a:r>
              <a:rPr sz="1200" dirty="0">
                <a:latin typeface="Carlito"/>
                <a:cs typeface="Carlito"/>
              </a:rPr>
              <a:t>e_a</a:t>
            </a:r>
            <a:r>
              <a:rPr sz="1200" spc="5" dirty="0">
                <a:latin typeface="Carlito"/>
                <a:cs typeface="Carlito"/>
              </a:rPr>
              <a:t>u</a:t>
            </a:r>
            <a:r>
              <a:rPr sz="1200" spc="-10" dirty="0">
                <a:latin typeface="Carlito"/>
                <a:cs typeface="Carlito"/>
              </a:rPr>
              <a:t>t</a:t>
            </a:r>
            <a:r>
              <a:rPr sz="1200" spc="-5" dirty="0">
                <a:latin typeface="Carlito"/>
                <a:cs typeface="Carlito"/>
              </a:rPr>
              <a:t>o</a:t>
            </a:r>
            <a:r>
              <a:rPr sz="1200" dirty="0">
                <a:latin typeface="Carlito"/>
                <a:cs typeface="Carlito"/>
              </a:rPr>
              <a:t>_</a:t>
            </a:r>
            <a:r>
              <a:rPr sz="1200" spc="-5" dirty="0">
                <a:latin typeface="Carlito"/>
                <a:cs typeface="Carlito"/>
              </a:rPr>
              <a:t>s</a:t>
            </a:r>
            <a:r>
              <a:rPr sz="1200" spc="-20" dirty="0">
                <a:latin typeface="Carlito"/>
                <a:cs typeface="Carlito"/>
              </a:rPr>
              <a:t>c</a:t>
            </a:r>
            <a:r>
              <a:rPr sz="1200" dirty="0">
                <a:latin typeface="Carlito"/>
                <a:cs typeface="Carlito"/>
              </a:rPr>
              <a:t>ali</a:t>
            </a:r>
            <a:r>
              <a:rPr sz="1200" spc="5" dirty="0">
                <a:latin typeface="Carlito"/>
                <a:cs typeface="Carlito"/>
              </a:rPr>
              <a:t>n</a:t>
            </a:r>
            <a:r>
              <a:rPr sz="1200" dirty="0">
                <a:latin typeface="Carlito"/>
                <a:cs typeface="Carlito"/>
              </a:rPr>
              <a:t>g_g</a:t>
            </a:r>
            <a:r>
              <a:rPr sz="1200" spc="-35" dirty="0">
                <a:latin typeface="Carlito"/>
                <a:cs typeface="Carlito"/>
              </a:rPr>
              <a:t>r</a:t>
            </a:r>
            <a:r>
              <a:rPr sz="1200" spc="-5" dirty="0">
                <a:latin typeface="Carlito"/>
                <a:cs typeface="Carlito"/>
              </a:rPr>
              <a:t>o</a:t>
            </a:r>
            <a:r>
              <a:rPr sz="1200" spc="5" dirty="0">
                <a:latin typeface="Carlito"/>
                <a:cs typeface="Carlito"/>
              </a:rPr>
              <a:t>u</a:t>
            </a:r>
            <a:r>
              <a:rPr sz="1200" dirty="0">
                <a:latin typeface="Carlito"/>
                <a:cs typeface="Carlito"/>
              </a:rPr>
              <a:t>p</a:t>
            </a:r>
            <a:r>
              <a:rPr sz="1200" spc="-5" dirty="0">
                <a:latin typeface="Carlito"/>
                <a:cs typeface="Carlito"/>
              </a:rPr>
              <a:t>(</a:t>
            </a:r>
            <a:r>
              <a:rPr sz="1200" dirty="0">
                <a:latin typeface="Carlito"/>
                <a:cs typeface="Carlito"/>
              </a:rPr>
              <a:t>a</a:t>
            </a:r>
            <a:r>
              <a:rPr sz="1200" spc="-5" dirty="0">
                <a:latin typeface="Carlito"/>
                <a:cs typeface="Carlito"/>
              </a:rPr>
              <a:t>g</a:t>
            </a:r>
            <a:r>
              <a:rPr sz="1200" dirty="0">
                <a:latin typeface="Carlito"/>
                <a:cs typeface="Carlito"/>
              </a:rPr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0"/>
            <a:ext cx="12001500" cy="1419225"/>
          </a:xfrm>
          <a:custGeom>
            <a:avLst/>
            <a:gdLst/>
            <a:ahLst/>
            <a:cxnLst/>
            <a:rect l="l" t="t" r="r" b="b"/>
            <a:pathLst>
              <a:path w="12001500" h="1419225">
                <a:moveTo>
                  <a:pt x="0" y="1418844"/>
                </a:moveTo>
                <a:lnTo>
                  <a:pt x="12001500" y="1418844"/>
                </a:lnTo>
                <a:lnTo>
                  <a:pt x="12001500" y="0"/>
                </a:lnTo>
                <a:lnTo>
                  <a:pt x="0" y="0"/>
                </a:lnTo>
                <a:lnTo>
                  <a:pt x="0" y="1418844"/>
                </a:lnTo>
                <a:close/>
              </a:path>
            </a:pathLst>
          </a:custGeom>
          <a:solidFill>
            <a:srgbClr val="DAF3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10337"/>
            <a:ext cx="88519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15" dirty="0">
                <a:latin typeface="Carlito"/>
                <a:cs typeface="Carlito"/>
              </a:rPr>
              <a:t>Amazon </a:t>
            </a:r>
            <a:r>
              <a:rPr u="none" spc="-10" dirty="0">
                <a:latin typeface="Carlito"/>
                <a:cs typeface="Carlito"/>
              </a:rPr>
              <a:t>AutoScaling </a:t>
            </a:r>
            <a:r>
              <a:rPr u="none" dirty="0">
                <a:latin typeface="Carlito"/>
                <a:cs typeface="Carlito"/>
              </a:rPr>
              <a:t>– </a:t>
            </a:r>
            <a:r>
              <a:rPr u="none" spc="5" dirty="0">
                <a:latin typeface="Carlito"/>
                <a:cs typeface="Carlito"/>
              </a:rPr>
              <a:t>Python</a:t>
            </a:r>
            <a:r>
              <a:rPr u="none" spc="25" dirty="0">
                <a:latin typeface="Carlito"/>
                <a:cs typeface="Carlito"/>
              </a:rPr>
              <a:t> </a:t>
            </a:r>
            <a:r>
              <a:rPr u="none" spc="-15" dirty="0">
                <a:latin typeface="Carlito"/>
                <a:cs typeface="Carlito"/>
              </a:rPr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90500" cy="6858000"/>
          </a:xfrm>
          <a:custGeom>
            <a:avLst/>
            <a:gdLst/>
            <a:ahLst/>
            <a:cxnLst/>
            <a:rect l="l" t="t" r="r" b="b"/>
            <a:pathLst>
              <a:path w="190500" h="6858000">
                <a:moveTo>
                  <a:pt x="190499" y="6857998"/>
                </a:moveTo>
                <a:lnTo>
                  <a:pt x="190499" y="0"/>
                </a:lnTo>
                <a:lnTo>
                  <a:pt x="0" y="0"/>
                </a:lnTo>
                <a:lnTo>
                  <a:pt x="0" y="6857998"/>
                </a:lnTo>
                <a:lnTo>
                  <a:pt x="190499" y="6857998"/>
                </a:lnTo>
                <a:close/>
              </a:path>
            </a:pathLst>
          </a:custGeom>
          <a:solidFill>
            <a:srgbClr val="FDB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83552" y="1813560"/>
            <a:ext cx="4498975" cy="3230880"/>
          </a:xfrm>
          <a:prstGeom prst="rect">
            <a:avLst/>
          </a:prstGeom>
          <a:solidFill>
            <a:srgbClr val="DAF3FD"/>
          </a:solidFill>
        </p:spPr>
        <p:txBody>
          <a:bodyPr vert="horz" wrap="square" lIns="0" tIns="3619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5"/>
              </a:spcBef>
            </a:pPr>
            <a:r>
              <a:rPr sz="1200" b="1" spc="-5" dirty="0">
                <a:latin typeface="Carlito"/>
                <a:cs typeface="Carlito"/>
              </a:rPr>
              <a:t>#Creating AutoScaling</a:t>
            </a:r>
            <a:r>
              <a:rPr sz="1200" b="1" spc="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policies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Carlito"/>
                <a:cs typeface="Carlito"/>
              </a:rPr>
              <a:t>scale_up_policy </a:t>
            </a:r>
            <a:r>
              <a:rPr sz="1200" dirty="0">
                <a:latin typeface="Carlito"/>
                <a:cs typeface="Carlito"/>
              </a:rPr>
              <a:t>= </a:t>
            </a:r>
            <a:r>
              <a:rPr sz="1200" spc="-5" dirty="0">
                <a:latin typeface="Carlito"/>
                <a:cs typeface="Carlito"/>
              </a:rPr>
              <a:t>ScalingPolicy(name='scale_up',</a:t>
            </a:r>
            <a:endParaRPr sz="1200">
              <a:latin typeface="Carlito"/>
              <a:cs typeface="Carlito"/>
            </a:endParaRPr>
          </a:p>
          <a:p>
            <a:pPr marL="1006475" marR="1139825">
              <a:lnSpc>
                <a:spcPct val="200000"/>
              </a:lnSpc>
            </a:pPr>
            <a:r>
              <a:rPr sz="1200" spc="-5" dirty="0">
                <a:latin typeface="Carlito"/>
                <a:cs typeface="Carlito"/>
              </a:rPr>
              <a:t>adjustment_type='ChangeInCapacity',  as_name='My-Group',  scaling_adjustment=1,  cooldown=180)</a:t>
            </a:r>
            <a:endParaRPr sz="1200">
              <a:latin typeface="Carlito"/>
              <a:cs typeface="Carlito"/>
            </a:endParaRPr>
          </a:p>
          <a:p>
            <a:pPr marL="1006475" marR="979805" indent="-915035">
              <a:lnSpc>
                <a:spcPct val="200000"/>
              </a:lnSpc>
              <a:spcBef>
                <a:spcPts val="5"/>
              </a:spcBef>
            </a:pPr>
            <a:r>
              <a:rPr sz="1200" spc="-5" dirty="0">
                <a:latin typeface="Carlito"/>
                <a:cs typeface="Carlito"/>
              </a:rPr>
              <a:t>scale_down_policy </a:t>
            </a:r>
            <a:r>
              <a:rPr sz="1200" dirty="0">
                <a:latin typeface="Carlito"/>
                <a:cs typeface="Carlito"/>
              </a:rPr>
              <a:t>= </a:t>
            </a:r>
            <a:r>
              <a:rPr sz="1200" spc="-5" dirty="0">
                <a:latin typeface="Carlito"/>
                <a:cs typeface="Carlito"/>
              </a:rPr>
              <a:t>ScalingPolicy(name='scale_down',  adjustment_type='ChangeInCapacity',</a:t>
            </a:r>
            <a:endParaRPr sz="1200">
              <a:latin typeface="Carlito"/>
              <a:cs typeface="Carlito"/>
            </a:endParaRPr>
          </a:p>
          <a:p>
            <a:pPr marL="2835275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as_name='My-Group',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77581" y="4947030"/>
            <a:ext cx="14668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scaling_adjustment=-1,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62927" y="5312486"/>
            <a:ext cx="295846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cooldown=180)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conn.create_scaling_policy(scale_up_policy)  conn.create_scaling_policy(scale_down_policy)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1811782"/>
            <a:ext cx="22923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rlito"/>
                <a:cs typeface="Carlito"/>
              </a:rPr>
              <a:t>AutoScaling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Policies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4394" y="2154682"/>
            <a:ext cx="5323205" cy="2155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05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Carlito"/>
                <a:cs typeface="Carlito"/>
              </a:rPr>
              <a:t>After </a:t>
            </a:r>
            <a:r>
              <a:rPr sz="1800" spc="-10" dirty="0">
                <a:latin typeface="Carlito"/>
                <a:cs typeface="Carlito"/>
              </a:rPr>
              <a:t>creating </a:t>
            </a:r>
            <a:r>
              <a:rPr sz="1800" dirty="0">
                <a:latin typeface="Carlito"/>
                <a:cs typeface="Carlito"/>
              </a:rPr>
              <a:t>an </a:t>
            </a:r>
            <a:r>
              <a:rPr sz="1800" spc="-10" dirty="0">
                <a:latin typeface="Carlito"/>
                <a:cs typeface="Carlito"/>
              </a:rPr>
              <a:t>AutoScaling group,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policies</a:t>
            </a:r>
            <a:r>
              <a:rPr sz="1800" spc="10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for</a:t>
            </a:r>
            <a:endParaRPr sz="1800">
              <a:latin typeface="Carlito"/>
              <a:cs typeface="Carlito"/>
            </a:endParaRPr>
          </a:p>
          <a:p>
            <a:pPr marL="241300">
              <a:lnSpc>
                <a:spcPts val="2050"/>
              </a:lnSpc>
            </a:pPr>
            <a:r>
              <a:rPr sz="1800" spc="-10" dirty="0">
                <a:latin typeface="Carlito"/>
                <a:cs typeface="Carlito"/>
              </a:rPr>
              <a:t>scaling </a:t>
            </a:r>
            <a:r>
              <a:rPr sz="1800" spc="-5" dirty="0">
                <a:latin typeface="Carlito"/>
                <a:cs typeface="Carlito"/>
              </a:rPr>
              <a:t>up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10" dirty="0">
                <a:latin typeface="Carlito"/>
                <a:cs typeface="Carlito"/>
              </a:rPr>
              <a:t>scaling </a:t>
            </a:r>
            <a:r>
              <a:rPr sz="1800" spc="-5" dirty="0">
                <a:latin typeface="Carlito"/>
                <a:cs typeface="Carlito"/>
              </a:rPr>
              <a:t>down </a:t>
            </a:r>
            <a:r>
              <a:rPr sz="1800" spc="-10" dirty="0">
                <a:latin typeface="Carlito"/>
                <a:cs typeface="Carlito"/>
              </a:rPr>
              <a:t>are</a:t>
            </a:r>
            <a:r>
              <a:rPr sz="1800" spc="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defined.</a:t>
            </a:r>
            <a:endParaRPr sz="1800">
              <a:latin typeface="Carlito"/>
              <a:cs typeface="Carlito"/>
            </a:endParaRPr>
          </a:p>
          <a:p>
            <a:pPr marL="241300" marR="5080" indent="-228600">
              <a:lnSpc>
                <a:spcPts val="1939"/>
              </a:lnSpc>
              <a:spcBef>
                <a:spcPts val="53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Carlito"/>
                <a:cs typeface="Carlito"/>
              </a:rPr>
              <a:t>In </a:t>
            </a:r>
            <a:r>
              <a:rPr sz="1800" spc="-5" dirty="0">
                <a:latin typeface="Carlito"/>
                <a:cs typeface="Carlito"/>
              </a:rPr>
              <a:t>this </a:t>
            </a:r>
            <a:r>
              <a:rPr sz="1800" spc="-10" dirty="0">
                <a:latin typeface="Carlito"/>
                <a:cs typeface="Carlito"/>
              </a:rPr>
              <a:t>example,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scale up </a:t>
            </a:r>
            <a:r>
              <a:rPr sz="1800" spc="-10" dirty="0">
                <a:latin typeface="Carlito"/>
                <a:cs typeface="Carlito"/>
              </a:rPr>
              <a:t>policy </a:t>
            </a:r>
            <a:r>
              <a:rPr sz="1800" spc="-5" dirty="0">
                <a:latin typeface="Carlito"/>
                <a:cs typeface="Carlito"/>
              </a:rPr>
              <a:t>with adjustment </a:t>
            </a:r>
            <a:r>
              <a:rPr sz="1800" dirty="0">
                <a:latin typeface="Carlito"/>
                <a:cs typeface="Carlito"/>
              </a:rPr>
              <a:t>type  </a:t>
            </a:r>
            <a:r>
              <a:rPr sz="1800" i="1" spc="-5" dirty="0">
                <a:latin typeface="Carlito"/>
                <a:cs typeface="Carlito"/>
              </a:rPr>
              <a:t>ChangeInCapacity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i="1" spc="-10" dirty="0">
                <a:latin typeface="Carlito"/>
                <a:cs typeface="Carlito"/>
              </a:rPr>
              <a:t>scaling_ad justment </a:t>
            </a:r>
            <a:r>
              <a:rPr sz="1800" dirty="0">
                <a:latin typeface="Carlito"/>
                <a:cs typeface="Carlito"/>
              </a:rPr>
              <a:t>= 1 </a:t>
            </a:r>
            <a:r>
              <a:rPr sz="1800" spc="-5" dirty="0">
                <a:latin typeface="Carlito"/>
                <a:cs typeface="Carlito"/>
              </a:rPr>
              <a:t>is  defined.</a:t>
            </a:r>
            <a:endParaRPr sz="1800">
              <a:latin typeface="Carlito"/>
              <a:cs typeface="Carlito"/>
            </a:endParaRPr>
          </a:p>
          <a:p>
            <a:pPr marL="241300" marR="353060" indent="-228600">
              <a:lnSpc>
                <a:spcPts val="1939"/>
              </a:lnSpc>
              <a:spcBef>
                <a:spcPts val="5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20" dirty="0">
                <a:latin typeface="Carlito"/>
                <a:cs typeface="Carlito"/>
              </a:rPr>
              <a:t>Similarly,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scale down </a:t>
            </a:r>
            <a:r>
              <a:rPr sz="1800" spc="-10" dirty="0">
                <a:latin typeface="Carlito"/>
                <a:cs typeface="Carlito"/>
              </a:rPr>
              <a:t>policy </a:t>
            </a:r>
            <a:r>
              <a:rPr sz="1800" spc="-5" dirty="0">
                <a:latin typeface="Carlito"/>
                <a:cs typeface="Carlito"/>
              </a:rPr>
              <a:t>with adjustment </a:t>
            </a:r>
            <a:r>
              <a:rPr sz="1800" dirty="0">
                <a:latin typeface="Carlito"/>
                <a:cs typeface="Carlito"/>
              </a:rPr>
              <a:t>type  </a:t>
            </a:r>
            <a:r>
              <a:rPr sz="1800" i="1" spc="-5" dirty="0">
                <a:latin typeface="Carlito"/>
                <a:cs typeface="Carlito"/>
              </a:rPr>
              <a:t>ChangeInCapacity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i="1" spc="-10" dirty="0">
                <a:latin typeface="Carlito"/>
                <a:cs typeface="Carlito"/>
              </a:rPr>
              <a:t>scaling_ad justment </a:t>
            </a:r>
            <a:r>
              <a:rPr sz="1800" dirty="0">
                <a:latin typeface="Carlito"/>
                <a:cs typeface="Carlito"/>
              </a:rPr>
              <a:t>= </a:t>
            </a:r>
            <a:r>
              <a:rPr sz="1800" spc="-5" dirty="0">
                <a:latin typeface="Carlito"/>
                <a:cs typeface="Carlito"/>
              </a:rPr>
              <a:t>−1 is  defined.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0"/>
            <a:ext cx="12001500" cy="1419225"/>
          </a:xfrm>
          <a:custGeom>
            <a:avLst/>
            <a:gdLst/>
            <a:ahLst/>
            <a:cxnLst/>
            <a:rect l="l" t="t" r="r" b="b"/>
            <a:pathLst>
              <a:path w="12001500" h="1419225">
                <a:moveTo>
                  <a:pt x="0" y="1418844"/>
                </a:moveTo>
                <a:lnTo>
                  <a:pt x="12001500" y="1418844"/>
                </a:lnTo>
                <a:lnTo>
                  <a:pt x="12001500" y="0"/>
                </a:lnTo>
                <a:lnTo>
                  <a:pt x="0" y="0"/>
                </a:lnTo>
                <a:lnTo>
                  <a:pt x="0" y="1418844"/>
                </a:lnTo>
                <a:close/>
              </a:path>
            </a:pathLst>
          </a:custGeom>
          <a:solidFill>
            <a:srgbClr val="DAF3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10337"/>
            <a:ext cx="88519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15" dirty="0">
                <a:latin typeface="Carlito"/>
                <a:cs typeface="Carlito"/>
              </a:rPr>
              <a:t>Amazon </a:t>
            </a:r>
            <a:r>
              <a:rPr u="none" spc="-10" dirty="0">
                <a:latin typeface="Carlito"/>
                <a:cs typeface="Carlito"/>
              </a:rPr>
              <a:t>AutoScaling </a:t>
            </a:r>
            <a:r>
              <a:rPr u="none" dirty="0">
                <a:latin typeface="Carlito"/>
                <a:cs typeface="Carlito"/>
              </a:rPr>
              <a:t>– </a:t>
            </a:r>
            <a:r>
              <a:rPr u="none" spc="5" dirty="0">
                <a:latin typeface="Carlito"/>
                <a:cs typeface="Carlito"/>
              </a:rPr>
              <a:t>Python</a:t>
            </a:r>
            <a:r>
              <a:rPr u="none" spc="25" dirty="0">
                <a:latin typeface="Carlito"/>
                <a:cs typeface="Carlito"/>
              </a:rPr>
              <a:t> </a:t>
            </a:r>
            <a:r>
              <a:rPr u="none" spc="-15" dirty="0">
                <a:latin typeface="Carlito"/>
                <a:cs typeface="Carlito"/>
              </a:rPr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90500" cy="6858000"/>
          </a:xfrm>
          <a:custGeom>
            <a:avLst/>
            <a:gdLst/>
            <a:ahLst/>
            <a:cxnLst/>
            <a:rect l="l" t="t" r="r" b="b"/>
            <a:pathLst>
              <a:path w="190500" h="6858000">
                <a:moveTo>
                  <a:pt x="190499" y="6857998"/>
                </a:moveTo>
                <a:lnTo>
                  <a:pt x="190499" y="0"/>
                </a:lnTo>
                <a:lnTo>
                  <a:pt x="0" y="0"/>
                </a:lnTo>
                <a:lnTo>
                  <a:pt x="0" y="6857998"/>
                </a:lnTo>
                <a:lnTo>
                  <a:pt x="190499" y="6857998"/>
                </a:lnTo>
                <a:close/>
              </a:path>
            </a:pathLst>
          </a:custGeom>
          <a:solidFill>
            <a:srgbClr val="FDB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83552" y="1606296"/>
            <a:ext cx="4498975" cy="4709160"/>
          </a:xfrm>
          <a:prstGeom prst="rect">
            <a:avLst/>
          </a:prstGeom>
          <a:solidFill>
            <a:srgbClr val="DAF3FD"/>
          </a:solidFill>
        </p:spPr>
        <p:txBody>
          <a:bodyPr vert="horz" wrap="square" lIns="0" tIns="368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0"/>
              </a:spcBef>
            </a:pPr>
            <a:r>
              <a:rPr sz="1200" spc="-5" dirty="0">
                <a:latin typeface="Carlito"/>
                <a:cs typeface="Carlito"/>
              </a:rPr>
              <a:t>#</a:t>
            </a:r>
            <a:r>
              <a:rPr sz="1200" b="1" spc="-5" dirty="0">
                <a:latin typeface="Carlito"/>
                <a:cs typeface="Carlito"/>
              </a:rPr>
              <a:t>Connecting to</a:t>
            </a:r>
            <a:r>
              <a:rPr sz="1200" b="1" spc="15" dirty="0">
                <a:latin typeface="Carlito"/>
                <a:cs typeface="Carlito"/>
              </a:rPr>
              <a:t> </a:t>
            </a:r>
            <a:r>
              <a:rPr sz="1200" b="1" spc="-10" dirty="0">
                <a:latin typeface="Carlito"/>
                <a:cs typeface="Carlito"/>
              </a:rPr>
              <a:t>CloudWatch</a:t>
            </a:r>
            <a:endParaRPr sz="120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cloudwatch </a:t>
            </a:r>
            <a:r>
              <a:rPr sz="1200" dirty="0">
                <a:latin typeface="Carlito"/>
                <a:cs typeface="Carlito"/>
              </a:rPr>
              <a:t>=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boto.ec2.cloudwatch.connect_to_region(REGION,</a:t>
            </a:r>
            <a:endParaRPr sz="1200">
              <a:latin typeface="Carlito"/>
              <a:cs typeface="Carlito"/>
            </a:endParaRPr>
          </a:p>
          <a:p>
            <a:pPr marL="2025650" marR="133350">
              <a:lnSpc>
                <a:spcPct val="100000"/>
              </a:lnSpc>
            </a:pPr>
            <a:r>
              <a:rPr sz="1200" spc="-10" dirty="0">
                <a:latin typeface="Carlito"/>
                <a:cs typeface="Carlito"/>
              </a:rPr>
              <a:t>aws_access_key_id=ACCESS_KEY,  </a:t>
            </a:r>
            <a:r>
              <a:rPr sz="1200" spc="-15" dirty="0">
                <a:latin typeface="Carlito"/>
                <a:cs typeface="Carlito"/>
              </a:rPr>
              <a:t>a</a:t>
            </a:r>
            <a:r>
              <a:rPr sz="1200" spc="-20" dirty="0">
                <a:latin typeface="Carlito"/>
                <a:cs typeface="Carlito"/>
              </a:rPr>
              <a:t>w</a:t>
            </a:r>
            <a:r>
              <a:rPr sz="1200" spc="-5" dirty="0">
                <a:latin typeface="Carlito"/>
                <a:cs typeface="Carlito"/>
              </a:rPr>
              <a:t>s_sec</a:t>
            </a:r>
            <a:r>
              <a:rPr sz="1200" spc="-15" dirty="0">
                <a:latin typeface="Carlito"/>
                <a:cs typeface="Carlito"/>
              </a:rPr>
              <a:t>r</a:t>
            </a:r>
            <a:r>
              <a:rPr sz="1200" spc="-10" dirty="0">
                <a:latin typeface="Carlito"/>
                <a:cs typeface="Carlito"/>
              </a:rPr>
              <a:t>e</a:t>
            </a:r>
            <a:r>
              <a:rPr sz="1200" dirty="0">
                <a:latin typeface="Carlito"/>
                <a:cs typeface="Carlito"/>
              </a:rPr>
              <a:t>t</a:t>
            </a:r>
            <a:r>
              <a:rPr sz="1200" spc="-5" dirty="0">
                <a:latin typeface="Carlito"/>
                <a:cs typeface="Carlito"/>
              </a:rPr>
              <a:t>_</a:t>
            </a:r>
            <a:r>
              <a:rPr sz="1200" dirty="0">
                <a:latin typeface="Carlito"/>
                <a:cs typeface="Carlito"/>
              </a:rPr>
              <a:t>a</a:t>
            </a:r>
            <a:r>
              <a:rPr sz="1200" spc="-5" dirty="0">
                <a:latin typeface="Carlito"/>
                <a:cs typeface="Carlito"/>
              </a:rPr>
              <a:t>cc</a:t>
            </a:r>
            <a:r>
              <a:rPr sz="1200" dirty="0">
                <a:latin typeface="Carlito"/>
                <a:cs typeface="Carlito"/>
              </a:rPr>
              <a:t>ess_</a:t>
            </a:r>
            <a:r>
              <a:rPr sz="1200" spc="-40" dirty="0">
                <a:latin typeface="Carlito"/>
                <a:cs typeface="Carlito"/>
              </a:rPr>
              <a:t>k</a:t>
            </a:r>
            <a:r>
              <a:rPr sz="1200" spc="-10" dirty="0">
                <a:latin typeface="Carlito"/>
                <a:cs typeface="Carlito"/>
              </a:rPr>
              <a:t>e</a:t>
            </a:r>
            <a:r>
              <a:rPr sz="1200" dirty="0">
                <a:latin typeface="Carlito"/>
                <a:cs typeface="Carlito"/>
              </a:rPr>
              <a:t>y</a:t>
            </a:r>
            <a:r>
              <a:rPr sz="1200" spc="-5" dirty="0">
                <a:latin typeface="Carlito"/>
                <a:cs typeface="Carlito"/>
              </a:rPr>
              <a:t>=</a:t>
            </a:r>
            <a:r>
              <a:rPr sz="1200" dirty="0">
                <a:latin typeface="Carlito"/>
                <a:cs typeface="Carlito"/>
              </a:rPr>
              <a:t>S</a:t>
            </a:r>
            <a:r>
              <a:rPr sz="1200" spc="-10" dirty="0">
                <a:latin typeface="Carlito"/>
                <a:cs typeface="Carlito"/>
              </a:rPr>
              <a:t>E</a:t>
            </a:r>
            <a:r>
              <a:rPr sz="1200" spc="-5" dirty="0">
                <a:latin typeface="Carlito"/>
                <a:cs typeface="Carlito"/>
              </a:rPr>
              <a:t>C</a:t>
            </a:r>
            <a:r>
              <a:rPr sz="1200" dirty="0">
                <a:latin typeface="Carlito"/>
                <a:cs typeface="Carlito"/>
              </a:rPr>
              <a:t>RET_KE</a:t>
            </a:r>
            <a:r>
              <a:rPr sz="1200" spc="5" dirty="0">
                <a:latin typeface="Carlito"/>
                <a:cs typeface="Carlito"/>
              </a:rPr>
              <a:t>Y</a:t>
            </a:r>
            <a:r>
              <a:rPr sz="1200" dirty="0">
                <a:latin typeface="Carlito"/>
                <a:cs typeface="Carlito"/>
              </a:rPr>
              <a:t>)</a:t>
            </a:r>
            <a:endParaRPr sz="120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alarm_dimensions = </a:t>
            </a:r>
            <a:r>
              <a:rPr sz="1200" spc="-5" dirty="0">
                <a:latin typeface="Carlito"/>
                <a:cs typeface="Carlito"/>
              </a:rPr>
              <a:t>{"AutoScalingGroupName":</a:t>
            </a:r>
            <a:r>
              <a:rPr sz="1200" spc="-5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'My-Group'}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</a:pPr>
            <a:r>
              <a:rPr sz="1200" b="1" spc="-5" dirty="0">
                <a:latin typeface="Carlito"/>
                <a:cs typeface="Carlito"/>
              </a:rPr>
              <a:t>#Creating scale-up</a:t>
            </a:r>
            <a:r>
              <a:rPr sz="1200" b="1" dirty="0">
                <a:latin typeface="Carlito"/>
                <a:cs typeface="Carlito"/>
              </a:rPr>
              <a:t> </a:t>
            </a:r>
            <a:r>
              <a:rPr sz="1200" b="1" spc="-5" dirty="0">
                <a:latin typeface="Carlito"/>
                <a:cs typeface="Carlito"/>
              </a:rPr>
              <a:t>alarm</a:t>
            </a:r>
            <a:endParaRPr sz="1200">
              <a:latin typeface="Carlito"/>
              <a:cs typeface="Carlito"/>
            </a:endParaRPr>
          </a:p>
          <a:p>
            <a:pPr marL="511175" marR="868680" indent="-41910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scale_up_alarm </a:t>
            </a:r>
            <a:r>
              <a:rPr sz="1200" dirty="0">
                <a:latin typeface="Carlito"/>
                <a:cs typeface="Carlito"/>
              </a:rPr>
              <a:t>= </a:t>
            </a:r>
            <a:r>
              <a:rPr sz="1200" spc="-5" dirty="0">
                <a:latin typeface="Carlito"/>
                <a:cs typeface="Carlito"/>
              </a:rPr>
              <a:t>MetricAlarm(  name='scale_up_on_cpu', namespace='AWS/EC2',  metric='CPUUtilization', </a:t>
            </a:r>
            <a:r>
              <a:rPr sz="1200" spc="-10" dirty="0">
                <a:latin typeface="Carlito"/>
                <a:cs typeface="Carlito"/>
              </a:rPr>
              <a:t>statistic='Average',  </a:t>
            </a:r>
            <a:r>
              <a:rPr sz="1200" spc="-5" dirty="0">
                <a:latin typeface="Carlito"/>
                <a:cs typeface="Carlito"/>
              </a:rPr>
              <a:t>comparison='&gt;',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threshold='70',</a:t>
            </a:r>
            <a:endParaRPr sz="1200">
              <a:latin typeface="Carlito"/>
              <a:cs typeface="Carlito"/>
            </a:endParaRPr>
          </a:p>
          <a:p>
            <a:pPr marL="511175" marR="123698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period='60', evaluation_periods=2,  alarm_actions=[scale_up_policy.policy_arn],  dimensions=alarm_dimensions)</a:t>
            </a:r>
            <a:endParaRPr sz="120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Carlito"/>
                <a:cs typeface="Carlito"/>
              </a:rPr>
              <a:t>cloudwatch.create_alarm(scale_up_alarm)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</a:pPr>
            <a:r>
              <a:rPr sz="1200" b="1" spc="-5" dirty="0">
                <a:latin typeface="Carlito"/>
                <a:cs typeface="Carlito"/>
              </a:rPr>
              <a:t>#Creating scale-down</a:t>
            </a:r>
            <a:r>
              <a:rPr sz="1200" b="1" dirty="0">
                <a:latin typeface="Carlito"/>
                <a:cs typeface="Carlito"/>
              </a:rPr>
              <a:t> </a:t>
            </a:r>
            <a:r>
              <a:rPr sz="1200" b="1" spc="-5" dirty="0">
                <a:latin typeface="Carlito"/>
                <a:cs typeface="Carlito"/>
              </a:rPr>
              <a:t>alarm</a:t>
            </a:r>
            <a:endParaRPr sz="1200">
              <a:latin typeface="Carlito"/>
              <a:cs typeface="Carlito"/>
            </a:endParaRPr>
          </a:p>
          <a:p>
            <a:pPr marL="511175" marR="678180" indent="-41910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scale_down_alarm </a:t>
            </a:r>
            <a:r>
              <a:rPr sz="1200" dirty="0">
                <a:latin typeface="Carlito"/>
                <a:cs typeface="Carlito"/>
              </a:rPr>
              <a:t>= </a:t>
            </a:r>
            <a:r>
              <a:rPr sz="1200" spc="-5" dirty="0">
                <a:latin typeface="Carlito"/>
                <a:cs typeface="Carlito"/>
              </a:rPr>
              <a:t>MetricAlarm(  name='scale_down_on_cpu', namespace='AWS/EC2',  metric='CPUUtilization', </a:t>
            </a:r>
            <a:r>
              <a:rPr sz="1200" spc="-10" dirty="0">
                <a:latin typeface="Carlito"/>
                <a:cs typeface="Carlito"/>
              </a:rPr>
              <a:t>statistic='Average',  </a:t>
            </a:r>
            <a:r>
              <a:rPr sz="1200" spc="-5" dirty="0">
                <a:latin typeface="Carlito"/>
                <a:cs typeface="Carlito"/>
              </a:rPr>
              <a:t>comparison='&lt;',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threshold='40',</a:t>
            </a:r>
            <a:endParaRPr sz="1200">
              <a:latin typeface="Carlito"/>
              <a:cs typeface="Carlito"/>
            </a:endParaRPr>
          </a:p>
          <a:p>
            <a:pPr marL="511175" marR="104775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period='60', evaluation_periods=2,  alarm_actions=[scale_down_policy.policy_arn],  dimensions=alarm_dimensions)</a:t>
            </a:r>
            <a:endParaRPr sz="120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cloudwatch.create_alarm(scale_down_alarm)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1811782"/>
            <a:ext cx="22834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15" dirty="0">
                <a:latin typeface="Carlito"/>
                <a:cs typeface="Carlito"/>
              </a:rPr>
              <a:t>CloudWatch</a:t>
            </a:r>
            <a:r>
              <a:rPr sz="2000" spc="-8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Alarms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4394" y="2154682"/>
            <a:ext cx="5332730" cy="31426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170180" indent="-228600">
              <a:lnSpc>
                <a:spcPct val="90100"/>
              </a:lnSpc>
              <a:spcBef>
                <a:spcPts val="3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Carlito"/>
                <a:cs typeface="Carlito"/>
              </a:rPr>
              <a:t>With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scaling </a:t>
            </a:r>
            <a:r>
              <a:rPr sz="1800" spc="-5" dirty="0">
                <a:latin typeface="Carlito"/>
                <a:cs typeface="Carlito"/>
              </a:rPr>
              <a:t>policies defined,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next </a:t>
            </a:r>
            <a:r>
              <a:rPr sz="1800" spc="-15" dirty="0">
                <a:latin typeface="Carlito"/>
                <a:cs typeface="Carlito"/>
              </a:rPr>
              <a:t>step </a:t>
            </a:r>
            <a:r>
              <a:rPr sz="1800" spc="-5" dirty="0">
                <a:latin typeface="Carlito"/>
                <a:cs typeface="Carlito"/>
              </a:rPr>
              <a:t>is </a:t>
            </a:r>
            <a:r>
              <a:rPr sz="1800" spc="-10" dirty="0">
                <a:latin typeface="Carlito"/>
                <a:cs typeface="Carlito"/>
              </a:rPr>
              <a:t>to  </a:t>
            </a:r>
            <a:r>
              <a:rPr sz="1800" spc="-15" dirty="0">
                <a:latin typeface="Carlito"/>
                <a:cs typeface="Carlito"/>
              </a:rPr>
              <a:t>create </a:t>
            </a:r>
            <a:r>
              <a:rPr sz="1800" spc="-10" dirty="0">
                <a:latin typeface="Carlito"/>
                <a:cs typeface="Carlito"/>
              </a:rPr>
              <a:t>Amazon </a:t>
            </a:r>
            <a:r>
              <a:rPr sz="1800" spc="-15" dirty="0">
                <a:latin typeface="Carlito"/>
                <a:cs typeface="Carlito"/>
              </a:rPr>
              <a:t>CloudWatch </a:t>
            </a:r>
            <a:r>
              <a:rPr sz="1800" spc="-5" dirty="0">
                <a:latin typeface="Carlito"/>
                <a:cs typeface="Carlito"/>
              </a:rPr>
              <a:t>alarms that trigger these  policies.</a:t>
            </a:r>
            <a:endParaRPr sz="1800">
              <a:latin typeface="Carlito"/>
              <a:cs typeface="Carlito"/>
            </a:endParaRPr>
          </a:p>
          <a:p>
            <a:pPr marL="241300" marR="5080" indent="-228600">
              <a:lnSpc>
                <a:spcPct val="90000"/>
              </a:lnSpc>
              <a:spcBef>
                <a:spcPts val="5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Carlito"/>
                <a:cs typeface="Carlito"/>
              </a:rPr>
              <a:t>The scale up alarm is defined using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CPUUtilization  </a:t>
            </a:r>
            <a:r>
              <a:rPr sz="1800" spc="-5" dirty="0">
                <a:latin typeface="Carlito"/>
                <a:cs typeface="Carlito"/>
              </a:rPr>
              <a:t>metric with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5" dirty="0">
                <a:latin typeface="Carlito"/>
                <a:cs typeface="Carlito"/>
              </a:rPr>
              <a:t>Average statistic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threshold </a:t>
            </a:r>
            <a:r>
              <a:rPr sz="1800" spc="-10" dirty="0">
                <a:latin typeface="Carlito"/>
                <a:cs typeface="Carlito"/>
              </a:rPr>
              <a:t>greater  </a:t>
            </a:r>
            <a:r>
              <a:rPr sz="1800" dirty="0">
                <a:latin typeface="Carlito"/>
                <a:cs typeface="Carlito"/>
              </a:rPr>
              <a:t>70% </a:t>
            </a:r>
            <a:r>
              <a:rPr sz="1800" spc="-15" dirty="0">
                <a:latin typeface="Carlito"/>
                <a:cs typeface="Carlito"/>
              </a:rPr>
              <a:t>for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period of </a:t>
            </a:r>
            <a:r>
              <a:rPr sz="1800" dirty="0">
                <a:latin typeface="Carlito"/>
                <a:cs typeface="Carlito"/>
              </a:rPr>
              <a:t>60 sec. </a:t>
            </a:r>
            <a:r>
              <a:rPr sz="1800" spc="-5" dirty="0">
                <a:latin typeface="Carlito"/>
                <a:cs typeface="Carlito"/>
              </a:rPr>
              <a:t>The scale up </a:t>
            </a:r>
            <a:r>
              <a:rPr sz="1800" spc="-10" dirty="0">
                <a:latin typeface="Carlito"/>
                <a:cs typeface="Carlito"/>
              </a:rPr>
              <a:t>policy </a:t>
            </a:r>
            <a:r>
              <a:rPr sz="1800" spc="-15" dirty="0">
                <a:latin typeface="Carlito"/>
                <a:cs typeface="Carlito"/>
              </a:rPr>
              <a:t>created  </a:t>
            </a:r>
            <a:r>
              <a:rPr sz="1800" spc="-5" dirty="0">
                <a:latin typeface="Carlito"/>
                <a:cs typeface="Carlito"/>
              </a:rPr>
              <a:t>previously is </a:t>
            </a:r>
            <a:r>
              <a:rPr sz="1800" spc="-10" dirty="0">
                <a:latin typeface="Carlito"/>
                <a:cs typeface="Carlito"/>
              </a:rPr>
              <a:t>associated </a:t>
            </a:r>
            <a:r>
              <a:rPr sz="1800" spc="-5" dirty="0">
                <a:latin typeface="Carlito"/>
                <a:cs typeface="Carlito"/>
              </a:rPr>
              <a:t>with this alarm. This </a:t>
            </a:r>
            <a:r>
              <a:rPr sz="1800" dirty="0">
                <a:latin typeface="Carlito"/>
                <a:cs typeface="Carlito"/>
              </a:rPr>
              <a:t>alarm </a:t>
            </a:r>
            <a:r>
              <a:rPr sz="1800" spc="-5" dirty="0">
                <a:latin typeface="Carlito"/>
                <a:cs typeface="Carlito"/>
              </a:rPr>
              <a:t>is  triggered </a:t>
            </a:r>
            <a:r>
              <a:rPr sz="1800" dirty="0">
                <a:latin typeface="Carlito"/>
                <a:cs typeface="Carlito"/>
              </a:rPr>
              <a:t>when the </a:t>
            </a:r>
            <a:r>
              <a:rPr sz="1800" spc="-15" dirty="0">
                <a:latin typeface="Carlito"/>
                <a:cs typeface="Carlito"/>
              </a:rPr>
              <a:t>average </a:t>
            </a:r>
            <a:r>
              <a:rPr sz="1800" spc="-5" dirty="0">
                <a:latin typeface="Carlito"/>
                <a:cs typeface="Carlito"/>
              </a:rPr>
              <a:t>CPU </a:t>
            </a:r>
            <a:r>
              <a:rPr sz="1800" spc="-10" dirty="0">
                <a:latin typeface="Carlito"/>
                <a:cs typeface="Carlito"/>
              </a:rPr>
              <a:t>utilization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  </a:t>
            </a:r>
            <a:r>
              <a:rPr sz="1800" spc="-10" dirty="0">
                <a:latin typeface="Carlito"/>
                <a:cs typeface="Carlito"/>
              </a:rPr>
              <a:t>instances </a:t>
            </a:r>
            <a:r>
              <a:rPr sz="1800" spc="-5" dirty="0">
                <a:latin typeface="Carlito"/>
                <a:cs typeface="Carlito"/>
              </a:rPr>
              <a:t>in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group becomes greater </a:t>
            </a:r>
            <a:r>
              <a:rPr sz="1800" dirty="0">
                <a:latin typeface="Carlito"/>
                <a:cs typeface="Carlito"/>
              </a:rPr>
              <a:t>than 70% </a:t>
            </a:r>
            <a:r>
              <a:rPr sz="1800" spc="-20" dirty="0">
                <a:latin typeface="Carlito"/>
                <a:cs typeface="Carlito"/>
              </a:rPr>
              <a:t>for  </a:t>
            </a:r>
            <a:r>
              <a:rPr sz="1800" spc="-10" dirty="0">
                <a:latin typeface="Carlito"/>
                <a:cs typeface="Carlito"/>
              </a:rPr>
              <a:t>more </a:t>
            </a:r>
            <a:r>
              <a:rPr sz="1800" dirty="0">
                <a:latin typeface="Carlito"/>
                <a:cs typeface="Carlito"/>
              </a:rPr>
              <a:t>than 60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seconds.</a:t>
            </a:r>
            <a:endParaRPr sz="1800">
              <a:latin typeface="Carlito"/>
              <a:cs typeface="Carlito"/>
            </a:endParaRPr>
          </a:p>
          <a:p>
            <a:pPr marL="241300" marR="271780" indent="-228600">
              <a:lnSpc>
                <a:spcPts val="1939"/>
              </a:lnSpc>
              <a:spcBef>
                <a:spcPts val="52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Carlito"/>
                <a:cs typeface="Carlito"/>
              </a:rPr>
              <a:t>The scale down alarm is defined in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similar manner  with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threshold </a:t>
            </a:r>
            <a:r>
              <a:rPr sz="1800" dirty="0">
                <a:latin typeface="Carlito"/>
                <a:cs typeface="Carlito"/>
              </a:rPr>
              <a:t>less than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50%.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0"/>
            <a:ext cx="12001500" cy="1419225"/>
          </a:xfrm>
          <a:custGeom>
            <a:avLst/>
            <a:gdLst/>
            <a:ahLst/>
            <a:cxnLst/>
            <a:rect l="l" t="t" r="r" b="b"/>
            <a:pathLst>
              <a:path w="12001500" h="1419225">
                <a:moveTo>
                  <a:pt x="0" y="1418844"/>
                </a:moveTo>
                <a:lnTo>
                  <a:pt x="12001500" y="1418844"/>
                </a:lnTo>
                <a:lnTo>
                  <a:pt x="12001500" y="0"/>
                </a:lnTo>
                <a:lnTo>
                  <a:pt x="0" y="0"/>
                </a:lnTo>
                <a:lnTo>
                  <a:pt x="0" y="1418844"/>
                </a:lnTo>
                <a:close/>
              </a:path>
            </a:pathLst>
          </a:custGeom>
          <a:solidFill>
            <a:srgbClr val="DAF3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74422"/>
            <a:ext cx="7378700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u="none" spc="-15" dirty="0">
                <a:latin typeface="Carlito"/>
                <a:cs typeface="Carlito"/>
              </a:rPr>
              <a:t>Amazon </a:t>
            </a:r>
            <a:r>
              <a:rPr sz="4000" u="none" spc="-5" dirty="0">
                <a:latin typeface="Carlito"/>
                <a:cs typeface="Carlito"/>
              </a:rPr>
              <a:t>S3 </a:t>
            </a:r>
            <a:r>
              <a:rPr sz="4000" u="none" spc="-10" dirty="0">
                <a:latin typeface="Carlito"/>
                <a:cs typeface="Carlito"/>
              </a:rPr>
              <a:t>(Simple </a:t>
            </a:r>
            <a:r>
              <a:rPr sz="4000" u="none" spc="-30" dirty="0">
                <a:latin typeface="Carlito"/>
                <a:cs typeface="Carlito"/>
              </a:rPr>
              <a:t>Storage </a:t>
            </a:r>
            <a:r>
              <a:rPr sz="4000" u="none" spc="-5" dirty="0">
                <a:latin typeface="Carlito"/>
                <a:cs typeface="Carlito"/>
              </a:rPr>
              <a:t>Service)  </a:t>
            </a:r>
            <a:r>
              <a:rPr sz="4000" u="none" spc="5" dirty="0">
                <a:latin typeface="Carlito"/>
                <a:cs typeface="Carlito"/>
              </a:rPr>
              <a:t>Python</a:t>
            </a:r>
            <a:r>
              <a:rPr sz="4000" u="none" spc="-10" dirty="0">
                <a:latin typeface="Carlito"/>
                <a:cs typeface="Carlito"/>
              </a:rPr>
              <a:t> </a:t>
            </a:r>
            <a:r>
              <a:rPr sz="4000" u="none" spc="-15" dirty="0">
                <a:latin typeface="Carlito"/>
                <a:cs typeface="Carlito"/>
              </a:rPr>
              <a:t>Example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90500" cy="6858000"/>
          </a:xfrm>
          <a:custGeom>
            <a:avLst/>
            <a:gdLst/>
            <a:ahLst/>
            <a:cxnLst/>
            <a:rect l="l" t="t" r="r" b="b"/>
            <a:pathLst>
              <a:path w="190500" h="6858000">
                <a:moveTo>
                  <a:pt x="190499" y="6857998"/>
                </a:moveTo>
                <a:lnTo>
                  <a:pt x="190499" y="0"/>
                </a:lnTo>
                <a:lnTo>
                  <a:pt x="0" y="0"/>
                </a:lnTo>
                <a:lnTo>
                  <a:pt x="0" y="6857998"/>
                </a:lnTo>
                <a:lnTo>
                  <a:pt x="190499" y="6857998"/>
                </a:lnTo>
                <a:close/>
              </a:path>
            </a:pathLst>
          </a:custGeom>
          <a:solidFill>
            <a:srgbClr val="FDB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82923" y="2976372"/>
            <a:ext cx="5217160" cy="2677795"/>
          </a:xfrm>
          <a:prstGeom prst="rect">
            <a:avLst/>
          </a:prstGeom>
          <a:solidFill>
            <a:srgbClr val="DAF3FD"/>
          </a:solidFill>
        </p:spPr>
        <p:txBody>
          <a:bodyPr vert="horz" wrap="square" lIns="0" tIns="381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sz="1200" b="1" dirty="0">
                <a:latin typeface="Carlito"/>
                <a:cs typeface="Carlito"/>
              </a:rPr>
              <a:t># Python </a:t>
            </a:r>
            <a:r>
              <a:rPr sz="1200" b="1" spc="-5" dirty="0">
                <a:latin typeface="Carlito"/>
                <a:cs typeface="Carlito"/>
              </a:rPr>
              <a:t>program for </a:t>
            </a:r>
            <a:r>
              <a:rPr sz="1200" b="1" dirty="0">
                <a:latin typeface="Carlito"/>
                <a:cs typeface="Carlito"/>
              </a:rPr>
              <a:t>uploading a </a:t>
            </a:r>
            <a:r>
              <a:rPr sz="1200" b="1" spc="-5" dirty="0">
                <a:latin typeface="Carlito"/>
                <a:cs typeface="Carlito"/>
              </a:rPr>
              <a:t>ﬁle to an </a:t>
            </a:r>
            <a:r>
              <a:rPr sz="1200" b="1" dirty="0">
                <a:latin typeface="Carlito"/>
                <a:cs typeface="Carlito"/>
              </a:rPr>
              <a:t>S3</a:t>
            </a:r>
            <a:r>
              <a:rPr sz="1200" b="1" spc="10" dirty="0">
                <a:latin typeface="Carlito"/>
                <a:cs typeface="Carlito"/>
              </a:rPr>
              <a:t> </a:t>
            </a:r>
            <a:r>
              <a:rPr sz="1200" b="1" spc="-10" dirty="0">
                <a:latin typeface="Carlito"/>
                <a:cs typeface="Carlito"/>
              </a:rPr>
              <a:t>bucket</a:t>
            </a:r>
            <a:endParaRPr sz="120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import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boto.s3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rlito"/>
              <a:cs typeface="Carlito"/>
            </a:endParaRPr>
          </a:p>
          <a:p>
            <a:pPr marL="267970" marR="1725295" indent="-175895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conn </a:t>
            </a:r>
            <a:r>
              <a:rPr sz="1200" dirty="0">
                <a:latin typeface="Carlito"/>
                <a:cs typeface="Carlito"/>
              </a:rPr>
              <a:t>= </a:t>
            </a:r>
            <a:r>
              <a:rPr sz="1200" spc="-5" dirty="0">
                <a:latin typeface="Carlito"/>
                <a:cs typeface="Carlito"/>
              </a:rPr>
              <a:t>boto.connect_s3(aws_access_key_id='&lt;enter&gt;',  </a:t>
            </a:r>
            <a:r>
              <a:rPr sz="1200" spc="-10" dirty="0">
                <a:latin typeface="Carlito"/>
                <a:cs typeface="Carlito"/>
              </a:rPr>
              <a:t>aws_secret_access_key='&lt;enter&gt;')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rlito"/>
              <a:cs typeface="Carlito"/>
            </a:endParaRPr>
          </a:p>
          <a:p>
            <a:pPr marL="232410" marR="3108325" indent="-14097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def percent_cb(complete, </a:t>
            </a:r>
            <a:r>
              <a:rPr sz="1200" spc="-10" dirty="0">
                <a:latin typeface="Carlito"/>
                <a:cs typeface="Carlito"/>
              </a:rPr>
              <a:t>total):  </a:t>
            </a:r>
            <a:r>
              <a:rPr sz="1200" spc="-5" dirty="0">
                <a:latin typeface="Carlito"/>
                <a:cs typeface="Carlito"/>
              </a:rPr>
              <a:t>print</a:t>
            </a:r>
            <a:r>
              <a:rPr sz="1200" spc="-4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('.')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Carlito"/>
              <a:cs typeface="Carlito"/>
            </a:endParaRPr>
          </a:p>
          <a:p>
            <a:pPr marL="1007110" marR="1312545" indent="-915035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def </a:t>
            </a:r>
            <a:r>
              <a:rPr sz="1200" spc="-10" dirty="0">
                <a:latin typeface="Carlito"/>
                <a:cs typeface="Carlito"/>
              </a:rPr>
              <a:t>upload_to_s3_bucket_path(bucketname, </a:t>
            </a:r>
            <a:r>
              <a:rPr sz="1200" spc="-5" dirty="0">
                <a:latin typeface="Carlito"/>
                <a:cs typeface="Carlito"/>
              </a:rPr>
              <a:t>path, filename):  </a:t>
            </a:r>
            <a:r>
              <a:rPr sz="1200" spc="-10" dirty="0">
                <a:latin typeface="Carlito"/>
                <a:cs typeface="Carlito"/>
              </a:rPr>
              <a:t>mybucket </a:t>
            </a:r>
            <a:r>
              <a:rPr sz="1200" dirty="0">
                <a:latin typeface="Carlito"/>
                <a:cs typeface="Carlito"/>
              </a:rPr>
              <a:t>= </a:t>
            </a:r>
            <a:r>
              <a:rPr sz="1200" spc="-10" dirty="0">
                <a:latin typeface="Carlito"/>
                <a:cs typeface="Carlito"/>
              </a:rPr>
              <a:t>conn.get_bucket(bucketname)  </a:t>
            </a:r>
            <a:r>
              <a:rPr sz="1200" spc="-5" dirty="0">
                <a:latin typeface="Carlito"/>
                <a:cs typeface="Carlito"/>
              </a:rPr>
              <a:t>fullkeyname=os.path.join(path,filename)</a:t>
            </a:r>
            <a:endParaRPr sz="1200">
              <a:latin typeface="Carlito"/>
              <a:cs typeface="Carlito"/>
            </a:endParaRPr>
          </a:p>
          <a:p>
            <a:pPr marL="1007110" marR="548640">
              <a:lnSpc>
                <a:spcPct val="100000"/>
              </a:lnSpc>
            </a:pPr>
            <a:r>
              <a:rPr sz="1200" spc="-20" dirty="0">
                <a:latin typeface="Carlito"/>
                <a:cs typeface="Carlito"/>
              </a:rPr>
              <a:t>key </a:t>
            </a:r>
            <a:r>
              <a:rPr sz="1200" dirty="0">
                <a:latin typeface="Carlito"/>
                <a:cs typeface="Carlito"/>
              </a:rPr>
              <a:t>= </a:t>
            </a:r>
            <a:r>
              <a:rPr sz="1200" spc="-10" dirty="0">
                <a:latin typeface="Carlito"/>
                <a:cs typeface="Carlito"/>
              </a:rPr>
              <a:t>mybucket.new_key(fullkeyname)  key.set_contents_from_filename(filename,</a:t>
            </a:r>
            <a:r>
              <a:rPr sz="1200" spc="2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cb=percent_cb,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62553" y="5562396"/>
            <a:ext cx="8077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num_c</a:t>
            </a:r>
            <a:r>
              <a:rPr sz="1200" spc="10" dirty="0">
                <a:latin typeface="Carlito"/>
                <a:cs typeface="Carlito"/>
              </a:rPr>
              <a:t>b</a:t>
            </a:r>
            <a:r>
              <a:rPr sz="1200" spc="-5" dirty="0">
                <a:latin typeface="Carlito"/>
                <a:cs typeface="Carlito"/>
              </a:rPr>
              <a:t>=</a:t>
            </a:r>
            <a:r>
              <a:rPr sz="1200" dirty="0">
                <a:latin typeface="Carlito"/>
                <a:cs typeface="Carlito"/>
              </a:rPr>
              <a:t>10)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1811782"/>
            <a:ext cx="10441305" cy="1006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ts val="228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Carlito"/>
                <a:cs typeface="Carlito"/>
              </a:rPr>
              <a:t>In </a:t>
            </a: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spc="-15" dirty="0">
                <a:latin typeface="Carlito"/>
                <a:cs typeface="Carlito"/>
              </a:rPr>
              <a:t>example, </a:t>
            </a:r>
            <a:r>
              <a:rPr sz="2000" dirty="0">
                <a:latin typeface="Carlito"/>
                <a:cs typeface="Carlito"/>
              </a:rPr>
              <a:t>a connection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S3 </a:t>
            </a:r>
            <a:r>
              <a:rPr sz="2000" dirty="0">
                <a:latin typeface="Carlito"/>
                <a:cs typeface="Carlito"/>
              </a:rPr>
              <a:t>service is </a:t>
            </a:r>
            <a:r>
              <a:rPr sz="2000" spc="-20" dirty="0">
                <a:latin typeface="Carlito"/>
                <a:cs typeface="Carlito"/>
              </a:rPr>
              <a:t>first </a:t>
            </a:r>
            <a:r>
              <a:rPr sz="2000" spc="-10" dirty="0">
                <a:latin typeface="Carlito"/>
                <a:cs typeface="Carlito"/>
              </a:rPr>
              <a:t>established </a:t>
            </a:r>
            <a:r>
              <a:rPr sz="2000" spc="-5" dirty="0">
                <a:latin typeface="Carlito"/>
                <a:cs typeface="Carlito"/>
              </a:rPr>
              <a:t>by calling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195" dirty="0">
                <a:latin typeface="Carlito"/>
                <a:cs typeface="Carlito"/>
              </a:rPr>
              <a:t> </a:t>
            </a:r>
            <a:r>
              <a:rPr sz="2000" i="1" spc="-5" dirty="0">
                <a:latin typeface="Carlito"/>
                <a:cs typeface="Carlito"/>
              </a:rPr>
              <a:t>boto.connect_s3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ts val="2280"/>
              </a:lnSpc>
            </a:pPr>
            <a:r>
              <a:rPr sz="2000" dirty="0">
                <a:latin typeface="Carlito"/>
                <a:cs typeface="Carlito"/>
              </a:rPr>
              <a:t>function.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i="1" spc="-10" dirty="0">
                <a:latin typeface="Carlito"/>
                <a:cs typeface="Carlito"/>
              </a:rPr>
              <a:t>upload_to_s3_bucket_path </a:t>
            </a:r>
            <a:r>
              <a:rPr sz="2000" dirty="0">
                <a:latin typeface="Carlito"/>
                <a:cs typeface="Carlito"/>
              </a:rPr>
              <a:t>function </a:t>
            </a:r>
            <a:r>
              <a:rPr sz="2000" spc="-5" dirty="0">
                <a:latin typeface="Carlito"/>
                <a:cs typeface="Carlito"/>
              </a:rPr>
              <a:t>uploads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file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the S3 </a:t>
            </a:r>
            <a:r>
              <a:rPr sz="2000" spc="-15" dirty="0">
                <a:latin typeface="Carlito"/>
                <a:cs typeface="Carlito"/>
              </a:rPr>
              <a:t>bucket </a:t>
            </a:r>
            <a:r>
              <a:rPr sz="2000" spc="-5" dirty="0">
                <a:latin typeface="Carlito"/>
                <a:cs typeface="Carlito"/>
              </a:rPr>
              <a:t>specified </a:t>
            </a:r>
            <a:r>
              <a:rPr sz="2000" spc="-10" dirty="0">
                <a:latin typeface="Carlito"/>
                <a:cs typeface="Carlito"/>
              </a:rPr>
              <a:t>at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1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specified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5844" y="2761614"/>
            <a:ext cx="5619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p</a:t>
            </a:r>
            <a:r>
              <a:rPr sz="2000" spc="-25" dirty="0">
                <a:latin typeface="Carlito"/>
                <a:cs typeface="Carlito"/>
              </a:rPr>
              <a:t>a</a:t>
            </a:r>
            <a:r>
              <a:rPr sz="2000" dirty="0">
                <a:latin typeface="Carlito"/>
                <a:cs typeface="Carlito"/>
              </a:rPr>
              <a:t>th.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1"/>
            <a:ext cx="12001500" cy="697230"/>
          </a:xfrm>
          <a:custGeom>
            <a:avLst/>
            <a:gdLst/>
            <a:ahLst/>
            <a:cxnLst/>
            <a:rect l="l" t="t" r="r" b="b"/>
            <a:pathLst>
              <a:path w="12001500" h="1419225">
                <a:moveTo>
                  <a:pt x="0" y="1418844"/>
                </a:moveTo>
                <a:lnTo>
                  <a:pt x="12001500" y="1418844"/>
                </a:lnTo>
                <a:lnTo>
                  <a:pt x="12001500" y="0"/>
                </a:lnTo>
                <a:lnTo>
                  <a:pt x="0" y="0"/>
                </a:lnTo>
                <a:lnTo>
                  <a:pt x="0" y="1418844"/>
                </a:lnTo>
                <a:close/>
              </a:path>
            </a:pathLst>
          </a:custGeom>
          <a:solidFill>
            <a:srgbClr val="DAF3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1"/>
            <a:ext cx="17970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254" dirty="0"/>
              <a:t>Content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746250"/>
            <a:ext cx="5661025" cy="418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Introduction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Cloud </a:t>
            </a:r>
            <a:r>
              <a:rPr sz="2400" spc="-20" dirty="0">
                <a:latin typeface="Carlito"/>
                <a:cs typeface="Carlito"/>
              </a:rPr>
              <a:t>Storage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Models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Communication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API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5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5" dirty="0">
                <a:latin typeface="Carlito"/>
                <a:cs typeface="Carlito"/>
              </a:rPr>
              <a:t>WAMP: </a:t>
            </a:r>
            <a:r>
              <a:rPr sz="2400" spc="-10" dirty="0">
                <a:latin typeface="Carlito"/>
                <a:cs typeface="Carlito"/>
              </a:rPr>
              <a:t>AutoBahn </a:t>
            </a:r>
            <a:r>
              <a:rPr sz="2400" spc="-20" dirty="0">
                <a:latin typeface="Carlito"/>
                <a:cs typeface="Carlito"/>
              </a:rPr>
              <a:t>for</a:t>
            </a:r>
            <a:r>
              <a:rPr sz="2400" spc="-5" dirty="0">
                <a:latin typeface="Carlito"/>
                <a:cs typeface="Carlito"/>
              </a:rPr>
              <a:t> IoT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Xively </a:t>
            </a:r>
            <a:r>
              <a:rPr sz="2400" spc="-5" dirty="0">
                <a:latin typeface="Carlito"/>
                <a:cs typeface="Carlito"/>
              </a:rPr>
              <a:t>Cloud </a:t>
            </a:r>
            <a:r>
              <a:rPr sz="2400" spc="-20" dirty="0">
                <a:latin typeface="Carlito"/>
                <a:cs typeface="Carlito"/>
              </a:rPr>
              <a:t>for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IoT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Carlito"/>
                <a:cs typeface="Carlito"/>
              </a:rPr>
              <a:t>Python </a:t>
            </a:r>
            <a:r>
              <a:rPr sz="2400" spc="-30" dirty="0">
                <a:latin typeface="Carlito"/>
                <a:cs typeface="Carlito"/>
              </a:rPr>
              <a:t>Web </a:t>
            </a:r>
            <a:r>
              <a:rPr sz="2400" spc="-5" dirty="0">
                <a:latin typeface="Carlito"/>
                <a:cs typeface="Carlito"/>
              </a:rPr>
              <a:t>Application </a:t>
            </a:r>
            <a:r>
              <a:rPr sz="2400" spc="-10" dirty="0">
                <a:latin typeface="Carlito"/>
                <a:cs typeface="Carlito"/>
              </a:rPr>
              <a:t>Framework: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Djanjo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Amazon </a:t>
            </a:r>
            <a:r>
              <a:rPr sz="2400" spc="-30" dirty="0">
                <a:latin typeface="Carlito"/>
                <a:cs typeface="Carlito"/>
              </a:rPr>
              <a:t>Web </a:t>
            </a:r>
            <a:r>
              <a:rPr sz="2400" dirty="0">
                <a:latin typeface="Carlito"/>
                <a:cs typeface="Carlito"/>
              </a:rPr>
              <a:t>Services </a:t>
            </a:r>
            <a:r>
              <a:rPr sz="2400" spc="-20" dirty="0">
                <a:latin typeface="Carlito"/>
                <a:cs typeface="Carlito"/>
              </a:rPr>
              <a:t>for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IoT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3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SkyNet IoT </a:t>
            </a:r>
            <a:r>
              <a:rPr sz="2400" dirty="0">
                <a:latin typeface="Carlito"/>
                <a:cs typeface="Carlito"/>
              </a:rPr>
              <a:t>Messaging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Platform.</a:t>
            </a:r>
            <a:endParaRPr sz="2400">
              <a:latin typeface="Carlito"/>
              <a:cs typeface="Carlito"/>
            </a:endParaRPr>
          </a:p>
          <a:p>
            <a:pPr marL="241300" indent="-229235">
              <a:lnSpc>
                <a:spcPts val="2775"/>
              </a:lnSpc>
              <a:spcBef>
                <a:spcPts val="13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5" dirty="0">
                <a:latin typeface="Carlito"/>
                <a:cs typeface="Carlito"/>
              </a:rPr>
              <a:t>Case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Studies:</a:t>
            </a:r>
            <a:endParaRPr sz="2400">
              <a:latin typeface="Carlito"/>
              <a:cs typeface="Carlito"/>
            </a:endParaRPr>
          </a:p>
          <a:p>
            <a:pPr marL="698500" lvl="1" indent="-229235">
              <a:lnSpc>
                <a:spcPts val="218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rlito"/>
                <a:cs typeface="Carlito"/>
              </a:rPr>
              <a:t>Home Intrusion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Detection,</a:t>
            </a:r>
            <a:endParaRPr sz="2000">
              <a:latin typeface="Carlito"/>
              <a:cs typeface="Carlito"/>
            </a:endParaRPr>
          </a:p>
          <a:p>
            <a:pPr marL="698500" lvl="1" indent="-229235">
              <a:lnSpc>
                <a:spcPts val="218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15" dirty="0">
                <a:latin typeface="Carlito"/>
                <a:cs typeface="Carlito"/>
              </a:rPr>
              <a:t>Weather </a:t>
            </a:r>
            <a:r>
              <a:rPr sz="2000" spc="-5" dirty="0">
                <a:latin typeface="Carlito"/>
                <a:cs typeface="Carlito"/>
              </a:rPr>
              <a:t>Monitoring </a:t>
            </a:r>
            <a:r>
              <a:rPr sz="2000" spc="-15" dirty="0">
                <a:latin typeface="Carlito"/>
                <a:cs typeface="Carlito"/>
              </a:rPr>
              <a:t>System,</a:t>
            </a:r>
            <a:endParaRPr sz="2000">
              <a:latin typeface="Carlito"/>
              <a:cs typeface="Carlito"/>
            </a:endParaRPr>
          </a:p>
          <a:p>
            <a:pPr marL="698500" lvl="1" indent="-229235">
              <a:lnSpc>
                <a:spcPts val="218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Carlito"/>
                <a:cs typeface="Carlito"/>
              </a:rPr>
              <a:t>Air </a:t>
            </a:r>
            <a:r>
              <a:rPr sz="2000" spc="-10" dirty="0">
                <a:latin typeface="Carlito"/>
                <a:cs typeface="Carlito"/>
              </a:rPr>
              <a:t>Pollution </a:t>
            </a:r>
            <a:r>
              <a:rPr sz="2000" spc="-5" dirty="0">
                <a:latin typeface="Carlito"/>
                <a:cs typeface="Carlito"/>
              </a:rPr>
              <a:t>Monitoring,</a:t>
            </a:r>
            <a:endParaRPr sz="2000">
              <a:latin typeface="Carlito"/>
              <a:cs typeface="Carlito"/>
            </a:endParaRPr>
          </a:p>
          <a:p>
            <a:pPr marL="698500" lvl="1" indent="-229235">
              <a:lnSpc>
                <a:spcPts val="2295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5" dirty="0">
                <a:latin typeface="Carlito"/>
                <a:cs typeface="Carlito"/>
              </a:rPr>
              <a:t>Smart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Irrigation.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90500" cy="6858000"/>
          </a:xfrm>
          <a:custGeom>
            <a:avLst/>
            <a:gdLst/>
            <a:ahLst/>
            <a:cxnLst/>
            <a:rect l="l" t="t" r="r" b="b"/>
            <a:pathLst>
              <a:path w="190500" h="6858000">
                <a:moveTo>
                  <a:pt x="190499" y="6857998"/>
                </a:moveTo>
                <a:lnTo>
                  <a:pt x="190499" y="0"/>
                </a:lnTo>
                <a:lnTo>
                  <a:pt x="0" y="0"/>
                </a:lnTo>
                <a:lnTo>
                  <a:pt x="0" y="6857998"/>
                </a:lnTo>
                <a:lnTo>
                  <a:pt x="190499" y="6857998"/>
                </a:lnTo>
                <a:close/>
              </a:path>
            </a:pathLst>
          </a:custGeom>
          <a:solidFill>
            <a:srgbClr val="FDBC0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0"/>
            <a:ext cx="12001500" cy="1419225"/>
          </a:xfrm>
          <a:custGeom>
            <a:avLst/>
            <a:gdLst/>
            <a:ahLst/>
            <a:cxnLst/>
            <a:rect l="l" t="t" r="r" b="b"/>
            <a:pathLst>
              <a:path w="12001500" h="1419225">
                <a:moveTo>
                  <a:pt x="0" y="1418844"/>
                </a:moveTo>
                <a:lnTo>
                  <a:pt x="12001500" y="1418844"/>
                </a:lnTo>
                <a:lnTo>
                  <a:pt x="12001500" y="0"/>
                </a:lnTo>
                <a:lnTo>
                  <a:pt x="0" y="0"/>
                </a:lnTo>
                <a:lnTo>
                  <a:pt x="0" y="1418844"/>
                </a:lnTo>
                <a:close/>
              </a:path>
            </a:pathLst>
          </a:custGeom>
          <a:solidFill>
            <a:srgbClr val="DAF3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74422"/>
            <a:ext cx="8728075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u="none" spc="-15" dirty="0">
                <a:latin typeface="Carlito"/>
                <a:cs typeface="Carlito"/>
              </a:rPr>
              <a:t>Amazon </a:t>
            </a:r>
            <a:r>
              <a:rPr sz="4000" u="none" spc="-5" dirty="0">
                <a:latin typeface="Carlito"/>
                <a:cs typeface="Carlito"/>
              </a:rPr>
              <a:t>RDS </a:t>
            </a:r>
            <a:r>
              <a:rPr sz="4000" u="none" spc="-15" dirty="0">
                <a:latin typeface="Carlito"/>
                <a:cs typeface="Carlito"/>
              </a:rPr>
              <a:t>(Relational Database </a:t>
            </a:r>
            <a:r>
              <a:rPr sz="4000" u="none" spc="-5" dirty="0">
                <a:latin typeface="Carlito"/>
                <a:cs typeface="Carlito"/>
              </a:rPr>
              <a:t>Service)  </a:t>
            </a:r>
            <a:r>
              <a:rPr sz="4000" u="none" spc="5" dirty="0">
                <a:latin typeface="Carlito"/>
                <a:cs typeface="Carlito"/>
              </a:rPr>
              <a:t>Python</a:t>
            </a:r>
            <a:r>
              <a:rPr sz="4000" u="none" spc="-10" dirty="0">
                <a:latin typeface="Carlito"/>
                <a:cs typeface="Carlito"/>
              </a:rPr>
              <a:t> </a:t>
            </a:r>
            <a:r>
              <a:rPr sz="4000" u="none" spc="-15" dirty="0">
                <a:latin typeface="Carlito"/>
                <a:cs typeface="Carlito"/>
              </a:rPr>
              <a:t>Example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90500" cy="6858000"/>
          </a:xfrm>
          <a:custGeom>
            <a:avLst/>
            <a:gdLst/>
            <a:ahLst/>
            <a:cxnLst/>
            <a:rect l="l" t="t" r="r" b="b"/>
            <a:pathLst>
              <a:path w="190500" h="6858000">
                <a:moveTo>
                  <a:pt x="190499" y="6857998"/>
                </a:moveTo>
                <a:lnTo>
                  <a:pt x="190499" y="0"/>
                </a:lnTo>
                <a:lnTo>
                  <a:pt x="0" y="0"/>
                </a:lnTo>
                <a:lnTo>
                  <a:pt x="0" y="6857998"/>
                </a:lnTo>
                <a:lnTo>
                  <a:pt x="190499" y="6857998"/>
                </a:lnTo>
                <a:close/>
              </a:path>
            </a:pathLst>
          </a:custGeom>
          <a:solidFill>
            <a:srgbClr val="FDB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83552" y="1606296"/>
            <a:ext cx="4498975" cy="4893945"/>
          </a:xfrm>
          <a:prstGeom prst="rect">
            <a:avLst/>
          </a:prstGeom>
          <a:solidFill>
            <a:srgbClr val="DAF3FD"/>
          </a:solidFill>
        </p:spPr>
        <p:txBody>
          <a:bodyPr vert="horz" wrap="square" lIns="0" tIns="368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0"/>
              </a:spcBef>
            </a:pPr>
            <a:r>
              <a:rPr sz="1200" b="1" dirty="0">
                <a:latin typeface="Carlito"/>
                <a:cs typeface="Carlito"/>
              </a:rPr>
              <a:t>#Python </a:t>
            </a:r>
            <a:r>
              <a:rPr sz="1200" b="1" spc="-5" dirty="0">
                <a:latin typeface="Carlito"/>
                <a:cs typeface="Carlito"/>
              </a:rPr>
              <a:t>program for launching an RDS instance</a:t>
            </a:r>
            <a:r>
              <a:rPr sz="1200" b="1" spc="40" dirty="0">
                <a:latin typeface="Carlito"/>
                <a:cs typeface="Carlito"/>
              </a:rPr>
              <a:t> </a:t>
            </a:r>
            <a:r>
              <a:rPr sz="1200" b="1" spc="-10" dirty="0">
                <a:latin typeface="Carlito"/>
                <a:cs typeface="Carlito"/>
              </a:rPr>
              <a:t>(excerpt)</a:t>
            </a:r>
            <a:endParaRPr sz="120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import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boto.rds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rlito"/>
              <a:cs typeface="Carlito"/>
            </a:endParaRPr>
          </a:p>
          <a:p>
            <a:pPr marL="92075" marR="249491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Carlito"/>
                <a:cs typeface="Carlito"/>
              </a:rPr>
              <a:t>ACCESS_KEY="&lt;enter&gt;"  SECRET_KEY="&lt;enter&gt;"  REGION="us-east-1"  </a:t>
            </a:r>
            <a:r>
              <a:rPr sz="1200" spc="-10" dirty="0">
                <a:latin typeface="Carlito"/>
                <a:cs typeface="Carlito"/>
              </a:rPr>
              <a:t>INSTANCE_TYPE="db.t1.micro"  </a:t>
            </a:r>
            <a:r>
              <a:rPr sz="1200" dirty="0">
                <a:latin typeface="Carlito"/>
                <a:cs typeface="Carlito"/>
              </a:rPr>
              <a:t>ID = </a:t>
            </a:r>
            <a:r>
              <a:rPr sz="1200" spc="-5" dirty="0">
                <a:latin typeface="Carlito"/>
                <a:cs typeface="Carlito"/>
              </a:rPr>
              <a:t>"MySQL-db-instance-3"  </a:t>
            </a:r>
            <a:r>
              <a:rPr sz="1200" dirty="0">
                <a:latin typeface="Carlito"/>
                <a:cs typeface="Carlito"/>
              </a:rPr>
              <a:t>USERNAME = </a:t>
            </a:r>
            <a:r>
              <a:rPr sz="1200" spc="-5" dirty="0">
                <a:latin typeface="Carlito"/>
                <a:cs typeface="Carlito"/>
              </a:rPr>
              <a:t>'root'</a:t>
            </a:r>
            <a:endParaRPr sz="1200">
              <a:latin typeface="Carlito"/>
              <a:cs typeface="Carlito"/>
            </a:endParaRPr>
          </a:p>
          <a:p>
            <a:pPr marL="92075" marR="2886075">
              <a:lnSpc>
                <a:spcPct val="100000"/>
              </a:lnSpc>
            </a:pPr>
            <a:r>
              <a:rPr sz="1200" spc="-15" dirty="0">
                <a:latin typeface="Carlito"/>
                <a:cs typeface="Carlito"/>
              </a:rPr>
              <a:t>PASSWORD </a:t>
            </a:r>
            <a:r>
              <a:rPr sz="1200" dirty="0">
                <a:latin typeface="Carlito"/>
                <a:cs typeface="Carlito"/>
              </a:rPr>
              <a:t>=</a:t>
            </a:r>
            <a:r>
              <a:rPr sz="1200" spc="-55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'password'  DB_PORT </a:t>
            </a:r>
            <a:r>
              <a:rPr sz="1200" dirty="0">
                <a:latin typeface="Carlito"/>
                <a:cs typeface="Carlito"/>
              </a:rPr>
              <a:t>= 3306</a:t>
            </a:r>
            <a:endParaRPr sz="120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DB_SIZE </a:t>
            </a:r>
            <a:r>
              <a:rPr sz="1200" dirty="0">
                <a:latin typeface="Carlito"/>
                <a:cs typeface="Carlito"/>
              </a:rPr>
              <a:t>= 5</a:t>
            </a:r>
            <a:endParaRPr sz="120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DB_ENGINE </a:t>
            </a:r>
            <a:r>
              <a:rPr sz="1200" dirty="0">
                <a:latin typeface="Carlito"/>
                <a:cs typeface="Carlito"/>
              </a:rPr>
              <a:t>=</a:t>
            </a:r>
            <a:r>
              <a:rPr sz="1200" spc="-5" dirty="0">
                <a:latin typeface="Carlito"/>
                <a:cs typeface="Carlito"/>
              </a:rPr>
              <a:t> 'MySQL5.1'</a:t>
            </a:r>
            <a:endParaRPr sz="1200">
              <a:latin typeface="Carlito"/>
              <a:cs typeface="Carlito"/>
            </a:endParaRPr>
          </a:p>
          <a:p>
            <a:pPr marL="92075" marR="249301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arlito"/>
                <a:cs typeface="Carlito"/>
              </a:rPr>
              <a:t>DB_NAME = </a:t>
            </a:r>
            <a:r>
              <a:rPr sz="1200" spc="-5" dirty="0">
                <a:latin typeface="Carlito"/>
                <a:cs typeface="Carlito"/>
              </a:rPr>
              <a:t>'mytestdb'  S</a:t>
            </a:r>
            <a:r>
              <a:rPr sz="1200" spc="-10" dirty="0">
                <a:latin typeface="Carlito"/>
                <a:cs typeface="Carlito"/>
              </a:rPr>
              <a:t>E</a:t>
            </a:r>
            <a:r>
              <a:rPr sz="1200" spc="-20" dirty="0">
                <a:latin typeface="Carlito"/>
                <a:cs typeface="Carlito"/>
              </a:rPr>
              <a:t>C</a:t>
            </a:r>
            <a:r>
              <a:rPr sz="1200" dirty="0">
                <a:latin typeface="Carlito"/>
                <a:cs typeface="Carlito"/>
              </a:rPr>
              <a:t>G</a:t>
            </a:r>
            <a:r>
              <a:rPr sz="1200" spc="-20" dirty="0">
                <a:latin typeface="Carlito"/>
                <a:cs typeface="Carlito"/>
              </a:rPr>
              <a:t>R</a:t>
            </a:r>
            <a:r>
              <a:rPr sz="1200" spc="-5" dirty="0">
                <a:latin typeface="Carlito"/>
                <a:cs typeface="Carlito"/>
              </a:rPr>
              <a:t>OU</a:t>
            </a:r>
            <a:r>
              <a:rPr sz="1200" dirty="0">
                <a:latin typeface="Carlito"/>
                <a:cs typeface="Carlito"/>
              </a:rPr>
              <a:t>P</a:t>
            </a:r>
            <a:r>
              <a:rPr sz="1200" spc="5" dirty="0">
                <a:latin typeface="Carlito"/>
                <a:cs typeface="Carlito"/>
              </a:rPr>
              <a:t>_</a:t>
            </a:r>
            <a:r>
              <a:rPr sz="1200" spc="-5" dirty="0">
                <a:latin typeface="Carlito"/>
                <a:cs typeface="Carlito"/>
              </a:rPr>
              <a:t>H</a:t>
            </a:r>
            <a:r>
              <a:rPr sz="1200" dirty="0">
                <a:latin typeface="Carlito"/>
                <a:cs typeface="Carlito"/>
              </a:rPr>
              <a:t>A</a:t>
            </a:r>
            <a:r>
              <a:rPr sz="1200" spc="5" dirty="0">
                <a:latin typeface="Carlito"/>
                <a:cs typeface="Carlito"/>
              </a:rPr>
              <a:t>N</a:t>
            </a:r>
            <a:r>
              <a:rPr sz="1200" dirty="0">
                <a:latin typeface="Carlito"/>
                <a:cs typeface="Carlito"/>
              </a:rPr>
              <a:t>D</a:t>
            </a:r>
            <a:r>
              <a:rPr sz="1200" spc="-5" dirty="0">
                <a:latin typeface="Carlito"/>
                <a:cs typeface="Carlito"/>
              </a:rPr>
              <a:t>LE</a:t>
            </a:r>
            <a:r>
              <a:rPr sz="1200" dirty="0">
                <a:latin typeface="Carlito"/>
                <a:cs typeface="Carlito"/>
              </a:rPr>
              <a:t>="d</a:t>
            </a:r>
            <a:r>
              <a:rPr sz="1200" spc="-10" dirty="0">
                <a:latin typeface="Carlito"/>
                <a:cs typeface="Carlito"/>
              </a:rPr>
              <a:t>e</a:t>
            </a:r>
            <a:r>
              <a:rPr sz="1200" spc="-20" dirty="0">
                <a:latin typeface="Carlito"/>
                <a:cs typeface="Carlito"/>
              </a:rPr>
              <a:t>f</a:t>
            </a:r>
            <a:r>
              <a:rPr sz="1200" dirty="0">
                <a:latin typeface="Carlito"/>
                <a:cs typeface="Carlito"/>
              </a:rPr>
              <a:t>a</a:t>
            </a:r>
            <a:r>
              <a:rPr sz="1200" spc="5" dirty="0">
                <a:latin typeface="Carlito"/>
                <a:cs typeface="Carlito"/>
              </a:rPr>
              <a:t>u</a:t>
            </a:r>
            <a:r>
              <a:rPr sz="1200" dirty="0">
                <a:latin typeface="Carlito"/>
                <a:cs typeface="Carlito"/>
              </a:rPr>
              <a:t>l</a:t>
            </a:r>
            <a:r>
              <a:rPr sz="1200" spc="5" dirty="0">
                <a:latin typeface="Carlito"/>
                <a:cs typeface="Carlito"/>
              </a:rPr>
              <a:t>t</a:t>
            </a:r>
            <a:r>
              <a:rPr sz="1200" dirty="0">
                <a:latin typeface="Carlito"/>
                <a:cs typeface="Carlito"/>
              </a:rPr>
              <a:t>"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</a:pPr>
            <a:r>
              <a:rPr sz="1200" b="1" spc="-5" dirty="0">
                <a:latin typeface="Carlito"/>
                <a:cs typeface="Carlito"/>
              </a:rPr>
              <a:t>#Connecting to</a:t>
            </a:r>
            <a:r>
              <a:rPr sz="1200" b="1" spc="5" dirty="0">
                <a:latin typeface="Carlito"/>
                <a:cs typeface="Carlito"/>
              </a:rPr>
              <a:t> </a:t>
            </a:r>
            <a:r>
              <a:rPr sz="1200" b="1" spc="-5" dirty="0">
                <a:latin typeface="Carlito"/>
                <a:cs typeface="Carlito"/>
              </a:rPr>
              <a:t>RDS</a:t>
            </a:r>
            <a:endParaRPr sz="1200">
              <a:latin typeface="Carlito"/>
              <a:cs typeface="Carlito"/>
            </a:endParaRPr>
          </a:p>
          <a:p>
            <a:pPr marL="196850" marR="1608455" indent="-10541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conn </a:t>
            </a:r>
            <a:r>
              <a:rPr sz="1200" dirty="0">
                <a:latin typeface="Carlito"/>
                <a:cs typeface="Carlito"/>
              </a:rPr>
              <a:t>= </a:t>
            </a:r>
            <a:r>
              <a:rPr sz="1200" spc="-5" dirty="0">
                <a:latin typeface="Carlito"/>
                <a:cs typeface="Carlito"/>
              </a:rPr>
              <a:t>boto.rds.connect_to_region(REGION,  </a:t>
            </a:r>
            <a:r>
              <a:rPr sz="1200" spc="-15" dirty="0">
                <a:latin typeface="Carlito"/>
                <a:cs typeface="Carlito"/>
              </a:rPr>
              <a:t>aws_access_key_id=ACCESS_KEY,  </a:t>
            </a:r>
            <a:r>
              <a:rPr sz="1200" spc="-5" dirty="0">
                <a:latin typeface="Carlito"/>
                <a:cs typeface="Carlito"/>
              </a:rPr>
              <a:t>aws_secret_access_key=SECRET_KEY)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</a:pPr>
            <a:r>
              <a:rPr sz="1200" b="1" spc="-5" dirty="0">
                <a:latin typeface="Carlito"/>
                <a:cs typeface="Carlito"/>
              </a:rPr>
              <a:t>#Creating an RDS</a:t>
            </a:r>
            <a:r>
              <a:rPr sz="1200" b="1" dirty="0">
                <a:latin typeface="Carlito"/>
                <a:cs typeface="Carlito"/>
              </a:rPr>
              <a:t> </a:t>
            </a:r>
            <a:r>
              <a:rPr sz="1200" b="1" spc="-5" dirty="0">
                <a:latin typeface="Carlito"/>
                <a:cs typeface="Carlito"/>
              </a:rPr>
              <a:t>instance</a:t>
            </a:r>
            <a:endParaRPr sz="1200">
              <a:latin typeface="Carlito"/>
              <a:cs typeface="Carlito"/>
            </a:endParaRPr>
          </a:p>
          <a:p>
            <a:pPr marL="92075" marR="544195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db = </a:t>
            </a:r>
            <a:r>
              <a:rPr sz="1200" spc="-10" dirty="0">
                <a:latin typeface="Carlito"/>
                <a:cs typeface="Carlito"/>
              </a:rPr>
              <a:t>conn.create_dbinstance(ID, </a:t>
            </a:r>
            <a:r>
              <a:rPr sz="1200" spc="-5" dirty="0">
                <a:latin typeface="Carlito"/>
                <a:cs typeface="Carlito"/>
              </a:rPr>
              <a:t>DB_SIZE, </a:t>
            </a:r>
            <a:r>
              <a:rPr sz="1200" spc="-10" dirty="0">
                <a:latin typeface="Carlito"/>
                <a:cs typeface="Carlito"/>
              </a:rPr>
              <a:t>INSTANCE_TYPE,  </a:t>
            </a:r>
            <a:r>
              <a:rPr sz="1200" spc="-5" dirty="0">
                <a:latin typeface="Carlito"/>
                <a:cs typeface="Carlito"/>
              </a:rPr>
              <a:t>USERNAME, </a:t>
            </a:r>
            <a:r>
              <a:rPr sz="1200" spc="-20" dirty="0">
                <a:latin typeface="Carlito"/>
                <a:cs typeface="Carlito"/>
              </a:rPr>
              <a:t>PASSWORD, </a:t>
            </a:r>
            <a:r>
              <a:rPr sz="1200" spc="-15" dirty="0">
                <a:latin typeface="Carlito"/>
                <a:cs typeface="Carlito"/>
              </a:rPr>
              <a:t>port=DB_PORT,</a:t>
            </a:r>
            <a:r>
              <a:rPr sz="1200" spc="9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engine=DB_ENGINE,</a:t>
            </a:r>
            <a:endParaRPr sz="120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db_name=DB_NAME, security_groups </a:t>
            </a:r>
            <a:r>
              <a:rPr sz="1200" dirty="0">
                <a:latin typeface="Carlito"/>
                <a:cs typeface="Carlito"/>
              </a:rPr>
              <a:t>= [ </a:t>
            </a:r>
            <a:r>
              <a:rPr sz="1200" spc="-5" dirty="0">
                <a:latin typeface="Carlito"/>
                <a:cs typeface="Carlito"/>
              </a:rPr>
              <a:t>SECGROUP_HANDLE, </a:t>
            </a:r>
            <a:r>
              <a:rPr sz="1200" dirty="0">
                <a:latin typeface="Carlito"/>
                <a:cs typeface="Carlito"/>
              </a:rPr>
              <a:t>]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)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1811782"/>
            <a:ext cx="5701665" cy="40049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293370" indent="-229235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Carlito"/>
                <a:cs typeface="Carlito"/>
              </a:rPr>
              <a:t>In this </a:t>
            </a:r>
            <a:r>
              <a:rPr sz="2000" spc="-10" dirty="0">
                <a:latin typeface="Carlito"/>
                <a:cs typeface="Carlito"/>
              </a:rPr>
              <a:t>example, </a:t>
            </a:r>
            <a:r>
              <a:rPr sz="2000" dirty="0">
                <a:latin typeface="Carlito"/>
                <a:cs typeface="Carlito"/>
              </a:rPr>
              <a:t>a connection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the RDS service is  </a:t>
            </a:r>
            <a:r>
              <a:rPr sz="2000" spc="-20" dirty="0">
                <a:latin typeface="Carlito"/>
                <a:cs typeface="Carlito"/>
              </a:rPr>
              <a:t>ﬁrst </a:t>
            </a:r>
            <a:r>
              <a:rPr sz="2000" spc="-10" dirty="0">
                <a:latin typeface="Carlito"/>
                <a:cs typeface="Carlito"/>
              </a:rPr>
              <a:t>established </a:t>
            </a:r>
            <a:r>
              <a:rPr sz="2000" spc="-5" dirty="0">
                <a:latin typeface="Carlito"/>
                <a:cs typeface="Carlito"/>
              </a:rPr>
              <a:t>by calling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5" dirty="0">
                <a:latin typeface="Carlito"/>
                <a:cs typeface="Carlito"/>
              </a:rPr>
              <a:t>b</a:t>
            </a:r>
            <a:r>
              <a:rPr sz="2000" i="1" spc="-5" dirty="0">
                <a:latin typeface="Carlito"/>
                <a:cs typeface="Carlito"/>
              </a:rPr>
              <a:t>oto.rds.connect_to_region</a:t>
            </a:r>
            <a:r>
              <a:rPr sz="2000" i="1" spc="-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function.</a:t>
            </a:r>
            <a:endParaRPr sz="2000">
              <a:latin typeface="Carlito"/>
              <a:cs typeface="Carlito"/>
            </a:endParaRPr>
          </a:p>
          <a:p>
            <a:pPr marL="241300" marR="80645" indent="-229235">
              <a:lnSpc>
                <a:spcPts val="216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dirty="0">
                <a:latin typeface="Carlito"/>
                <a:cs typeface="Carlito"/>
              </a:rPr>
              <a:t>RDS </a:t>
            </a:r>
            <a:r>
              <a:rPr sz="2000" spc="-5" dirty="0">
                <a:latin typeface="Carlito"/>
                <a:cs typeface="Carlito"/>
              </a:rPr>
              <a:t>region, </a:t>
            </a:r>
            <a:r>
              <a:rPr sz="2000" spc="-25" dirty="0">
                <a:latin typeface="Carlito"/>
                <a:cs typeface="Carlito"/>
              </a:rPr>
              <a:t>AWS </a:t>
            </a:r>
            <a:r>
              <a:rPr sz="2000" dirty="0">
                <a:latin typeface="Carlito"/>
                <a:cs typeface="Carlito"/>
              </a:rPr>
              <a:t>access </a:t>
            </a:r>
            <a:r>
              <a:rPr sz="2000" spc="-25" dirty="0">
                <a:latin typeface="Carlito"/>
                <a:cs typeface="Carlito"/>
              </a:rPr>
              <a:t>key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25" dirty="0">
                <a:latin typeface="Carlito"/>
                <a:cs typeface="Carlito"/>
              </a:rPr>
              <a:t>AWS </a:t>
            </a:r>
            <a:r>
              <a:rPr sz="2000" spc="-10" dirty="0">
                <a:latin typeface="Carlito"/>
                <a:cs typeface="Carlito"/>
              </a:rPr>
              <a:t>secret </a:t>
            </a:r>
            <a:r>
              <a:rPr sz="2000" spc="-25" dirty="0">
                <a:latin typeface="Carlito"/>
                <a:cs typeface="Carlito"/>
              </a:rPr>
              <a:t>key  </a:t>
            </a:r>
            <a:r>
              <a:rPr sz="2000" spc="-10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passed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this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function.</a:t>
            </a:r>
            <a:endParaRPr sz="2000">
              <a:latin typeface="Carlito"/>
              <a:cs typeface="Carlito"/>
            </a:endParaRPr>
          </a:p>
          <a:p>
            <a:pPr marL="241300" marR="5080" indent="-229235">
              <a:lnSpc>
                <a:spcPts val="216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rlito"/>
                <a:cs typeface="Carlito"/>
              </a:rPr>
              <a:t>After </a:t>
            </a:r>
            <a:r>
              <a:rPr sz="2000" dirty="0">
                <a:latin typeface="Carlito"/>
                <a:cs typeface="Carlito"/>
              </a:rPr>
              <a:t>connecting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the RDS service, the  </a:t>
            </a:r>
            <a:r>
              <a:rPr sz="2000" i="1" spc="-10" dirty="0">
                <a:latin typeface="Carlito"/>
                <a:cs typeface="Carlito"/>
              </a:rPr>
              <a:t>conn.create_dbinstance </a:t>
            </a:r>
            <a:r>
              <a:rPr sz="2000" dirty="0">
                <a:latin typeface="Carlito"/>
                <a:cs typeface="Carlito"/>
              </a:rPr>
              <a:t>function is </a:t>
            </a:r>
            <a:r>
              <a:rPr sz="2000" spc="-5" dirty="0">
                <a:latin typeface="Carlito"/>
                <a:cs typeface="Carlito"/>
              </a:rPr>
              <a:t>called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launch a  </a:t>
            </a:r>
            <a:r>
              <a:rPr sz="2000" spc="-5" dirty="0">
                <a:latin typeface="Carlito"/>
                <a:cs typeface="Carlito"/>
              </a:rPr>
              <a:t>new </a:t>
            </a:r>
            <a:r>
              <a:rPr sz="2000" dirty="0">
                <a:latin typeface="Carlito"/>
                <a:cs typeface="Carlito"/>
              </a:rPr>
              <a:t>RDS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instance.</a:t>
            </a:r>
            <a:endParaRPr sz="2000">
              <a:latin typeface="Carlito"/>
              <a:cs typeface="Carlito"/>
            </a:endParaRPr>
          </a:p>
          <a:p>
            <a:pPr marL="241300" marR="231775" indent="-229235">
              <a:lnSpc>
                <a:spcPts val="216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dirty="0">
                <a:latin typeface="Carlito"/>
                <a:cs typeface="Carlito"/>
              </a:rPr>
              <a:t>input </a:t>
            </a:r>
            <a:r>
              <a:rPr sz="2000" spc="-15" dirty="0">
                <a:latin typeface="Carlito"/>
                <a:cs typeface="Carlito"/>
              </a:rPr>
              <a:t>parameters to </a:t>
            </a:r>
            <a:r>
              <a:rPr sz="2000" dirty="0">
                <a:latin typeface="Carlito"/>
                <a:cs typeface="Carlito"/>
              </a:rPr>
              <a:t>this function include the  </a:t>
            </a:r>
            <a:r>
              <a:rPr sz="2000" spc="-5" dirty="0">
                <a:latin typeface="Carlito"/>
                <a:cs typeface="Carlito"/>
              </a:rPr>
              <a:t>instance </a:t>
            </a:r>
            <a:r>
              <a:rPr sz="2000" spc="-15" dirty="0">
                <a:latin typeface="Carlito"/>
                <a:cs typeface="Carlito"/>
              </a:rPr>
              <a:t>ID, </a:t>
            </a:r>
            <a:r>
              <a:rPr sz="2000" spc="-5" dirty="0">
                <a:latin typeface="Carlito"/>
                <a:cs typeface="Carlito"/>
              </a:rPr>
              <a:t>database </a:t>
            </a:r>
            <a:r>
              <a:rPr sz="2000" spc="-15" dirty="0">
                <a:latin typeface="Carlito"/>
                <a:cs typeface="Carlito"/>
              </a:rPr>
              <a:t>size, </a:t>
            </a:r>
            <a:r>
              <a:rPr sz="2000" spc="-5" dirty="0">
                <a:latin typeface="Carlito"/>
                <a:cs typeface="Carlito"/>
              </a:rPr>
              <a:t>instance </a:t>
            </a:r>
            <a:r>
              <a:rPr sz="2000" dirty="0">
                <a:latin typeface="Carlito"/>
                <a:cs typeface="Carlito"/>
              </a:rPr>
              <a:t>type, </a:t>
            </a:r>
            <a:r>
              <a:rPr sz="2000" spc="-5" dirty="0">
                <a:latin typeface="Carlito"/>
                <a:cs typeface="Carlito"/>
              </a:rPr>
              <a:t>database  username, database </a:t>
            </a:r>
            <a:r>
              <a:rPr sz="2000" spc="-10" dirty="0">
                <a:latin typeface="Carlito"/>
                <a:cs typeface="Carlito"/>
              </a:rPr>
              <a:t>password, </a:t>
            </a:r>
            <a:r>
              <a:rPr sz="2000" spc="-5" dirty="0">
                <a:latin typeface="Carlito"/>
                <a:cs typeface="Carlito"/>
              </a:rPr>
              <a:t>database port,  database </a:t>
            </a:r>
            <a:r>
              <a:rPr sz="2000" dirty="0">
                <a:latin typeface="Carlito"/>
                <a:cs typeface="Carlito"/>
              </a:rPr>
              <a:t>engine (e.g., MySQL5.1), </a:t>
            </a:r>
            <a:r>
              <a:rPr sz="2000" spc="-5" dirty="0">
                <a:latin typeface="Carlito"/>
                <a:cs typeface="Carlito"/>
              </a:rPr>
              <a:t>database name,  </a:t>
            </a:r>
            <a:r>
              <a:rPr sz="2000" dirty="0">
                <a:latin typeface="Carlito"/>
                <a:cs typeface="Carlito"/>
              </a:rPr>
              <a:t>security </a:t>
            </a:r>
            <a:r>
              <a:rPr sz="2000" spc="-10" dirty="0">
                <a:latin typeface="Carlito"/>
                <a:cs typeface="Carlito"/>
              </a:rPr>
              <a:t>groups,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etc.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0"/>
            <a:ext cx="12001500" cy="1419225"/>
          </a:xfrm>
          <a:custGeom>
            <a:avLst/>
            <a:gdLst/>
            <a:ahLst/>
            <a:cxnLst/>
            <a:rect l="l" t="t" r="r" b="b"/>
            <a:pathLst>
              <a:path w="12001500" h="1419225">
                <a:moveTo>
                  <a:pt x="0" y="1418844"/>
                </a:moveTo>
                <a:lnTo>
                  <a:pt x="12001500" y="1418844"/>
                </a:lnTo>
                <a:lnTo>
                  <a:pt x="12001500" y="0"/>
                </a:lnTo>
                <a:lnTo>
                  <a:pt x="0" y="0"/>
                </a:lnTo>
                <a:lnTo>
                  <a:pt x="0" y="1418844"/>
                </a:lnTo>
                <a:close/>
              </a:path>
            </a:pathLst>
          </a:custGeom>
          <a:solidFill>
            <a:srgbClr val="DAF3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74422"/>
            <a:ext cx="9756140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u="none" spc="-15" dirty="0">
                <a:latin typeface="Carlito"/>
                <a:cs typeface="Carlito"/>
              </a:rPr>
              <a:t>Amazon </a:t>
            </a:r>
            <a:r>
              <a:rPr sz="4000" u="none" spc="-5" dirty="0">
                <a:latin typeface="Carlito"/>
                <a:cs typeface="Carlito"/>
              </a:rPr>
              <a:t>DynamoDB –Non </a:t>
            </a:r>
            <a:r>
              <a:rPr sz="4000" u="none" spc="-15" dirty="0">
                <a:latin typeface="Carlito"/>
                <a:cs typeface="Carlito"/>
              </a:rPr>
              <a:t>Relational Databases  </a:t>
            </a:r>
            <a:r>
              <a:rPr sz="4000" u="none" spc="5" dirty="0">
                <a:latin typeface="Carlito"/>
                <a:cs typeface="Carlito"/>
              </a:rPr>
              <a:t>Python</a:t>
            </a:r>
            <a:r>
              <a:rPr sz="4000" u="none" spc="-10" dirty="0">
                <a:latin typeface="Carlito"/>
                <a:cs typeface="Carlito"/>
              </a:rPr>
              <a:t> </a:t>
            </a:r>
            <a:r>
              <a:rPr sz="4000" u="none" spc="-15" dirty="0">
                <a:latin typeface="Carlito"/>
                <a:cs typeface="Carlito"/>
              </a:rPr>
              <a:t>Example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90500" cy="6858000"/>
          </a:xfrm>
          <a:custGeom>
            <a:avLst/>
            <a:gdLst/>
            <a:ahLst/>
            <a:cxnLst/>
            <a:rect l="l" t="t" r="r" b="b"/>
            <a:pathLst>
              <a:path w="190500" h="6858000">
                <a:moveTo>
                  <a:pt x="190499" y="6857998"/>
                </a:moveTo>
                <a:lnTo>
                  <a:pt x="190499" y="0"/>
                </a:lnTo>
                <a:lnTo>
                  <a:pt x="0" y="0"/>
                </a:lnTo>
                <a:lnTo>
                  <a:pt x="0" y="6857998"/>
                </a:lnTo>
                <a:lnTo>
                  <a:pt x="190499" y="6857998"/>
                </a:lnTo>
                <a:close/>
              </a:path>
            </a:pathLst>
          </a:custGeom>
          <a:solidFill>
            <a:srgbClr val="FDB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83552" y="1606296"/>
            <a:ext cx="4498975" cy="4893945"/>
          </a:xfrm>
          <a:prstGeom prst="rect">
            <a:avLst/>
          </a:prstGeom>
          <a:solidFill>
            <a:srgbClr val="DAF3FD"/>
          </a:solidFill>
        </p:spPr>
        <p:txBody>
          <a:bodyPr vert="horz" wrap="square" lIns="0" tIns="368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0"/>
              </a:spcBef>
            </a:pPr>
            <a:r>
              <a:rPr sz="1200" b="1" dirty="0">
                <a:latin typeface="Carlito"/>
                <a:cs typeface="Carlito"/>
              </a:rPr>
              <a:t># Python </a:t>
            </a:r>
            <a:r>
              <a:rPr sz="1200" b="1" spc="-5" dirty="0">
                <a:latin typeface="Carlito"/>
                <a:cs typeface="Carlito"/>
              </a:rPr>
              <a:t>program for creating </a:t>
            </a:r>
            <a:r>
              <a:rPr sz="1200" b="1" dirty="0">
                <a:latin typeface="Carlito"/>
                <a:cs typeface="Carlito"/>
              </a:rPr>
              <a:t>a </a:t>
            </a:r>
            <a:r>
              <a:rPr sz="1200" b="1" spc="-5" dirty="0">
                <a:latin typeface="Carlito"/>
                <a:cs typeface="Carlito"/>
              </a:rPr>
              <a:t>DynamoDB table</a:t>
            </a:r>
            <a:r>
              <a:rPr sz="1200" b="1" spc="10" dirty="0">
                <a:latin typeface="Carlito"/>
                <a:cs typeface="Carlito"/>
              </a:rPr>
              <a:t> </a:t>
            </a:r>
            <a:r>
              <a:rPr sz="1200" b="1" spc="-10" dirty="0">
                <a:latin typeface="Carlito"/>
                <a:cs typeface="Carlito"/>
              </a:rPr>
              <a:t>(excerpt)</a:t>
            </a:r>
            <a:endParaRPr sz="120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</a:pPr>
            <a:r>
              <a:rPr sz="1200" dirty="0">
                <a:latin typeface="Carlito"/>
                <a:cs typeface="Carlito"/>
              </a:rPr>
              <a:t>import</a:t>
            </a:r>
            <a:r>
              <a:rPr sz="1200" spc="-20" dirty="0">
                <a:latin typeface="Carlito"/>
                <a:cs typeface="Carlito"/>
              </a:rPr>
              <a:t> </a:t>
            </a:r>
            <a:r>
              <a:rPr sz="1200" spc="-5" dirty="0">
                <a:latin typeface="Carlito"/>
                <a:cs typeface="Carlito"/>
              </a:rPr>
              <a:t>boto.dynamodb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rlito"/>
              <a:cs typeface="Carlito"/>
            </a:endParaRPr>
          </a:p>
          <a:p>
            <a:pPr marL="92075" marR="2947035" algn="just">
              <a:lnSpc>
                <a:spcPct val="100000"/>
              </a:lnSpc>
              <a:spcBef>
                <a:spcPts val="5"/>
              </a:spcBef>
            </a:pPr>
            <a:r>
              <a:rPr sz="1200" spc="-15" dirty="0">
                <a:latin typeface="Carlito"/>
                <a:cs typeface="Carlito"/>
              </a:rPr>
              <a:t>A</a:t>
            </a:r>
            <a:r>
              <a:rPr sz="1200" spc="-5" dirty="0">
                <a:latin typeface="Carlito"/>
                <a:cs typeface="Carlito"/>
              </a:rPr>
              <a:t>CC</a:t>
            </a:r>
            <a:r>
              <a:rPr sz="1200" spc="-10" dirty="0">
                <a:latin typeface="Carlito"/>
                <a:cs typeface="Carlito"/>
              </a:rPr>
              <a:t>E</a:t>
            </a:r>
            <a:r>
              <a:rPr sz="1200" spc="-5" dirty="0">
                <a:latin typeface="Carlito"/>
                <a:cs typeface="Carlito"/>
              </a:rPr>
              <a:t>SS</a:t>
            </a:r>
            <a:r>
              <a:rPr sz="1200" dirty="0">
                <a:latin typeface="Carlito"/>
                <a:cs typeface="Carlito"/>
              </a:rPr>
              <a:t>_KE</a:t>
            </a:r>
            <a:r>
              <a:rPr sz="1200" spc="5" dirty="0">
                <a:latin typeface="Carlito"/>
                <a:cs typeface="Carlito"/>
              </a:rPr>
              <a:t>Y</a:t>
            </a:r>
            <a:r>
              <a:rPr sz="1200" spc="-5" dirty="0">
                <a:latin typeface="Carlito"/>
                <a:cs typeface="Carlito"/>
              </a:rPr>
              <a:t>="</a:t>
            </a:r>
            <a:r>
              <a:rPr sz="1200" dirty="0">
                <a:latin typeface="Carlito"/>
                <a:cs typeface="Carlito"/>
              </a:rPr>
              <a:t>&lt;e</a:t>
            </a:r>
            <a:r>
              <a:rPr sz="1200" spc="-5" dirty="0">
                <a:latin typeface="Carlito"/>
                <a:cs typeface="Carlito"/>
              </a:rPr>
              <a:t>n</a:t>
            </a:r>
            <a:r>
              <a:rPr sz="1200" spc="-10" dirty="0">
                <a:latin typeface="Carlito"/>
                <a:cs typeface="Carlito"/>
              </a:rPr>
              <a:t>t</a:t>
            </a:r>
            <a:r>
              <a:rPr sz="1200" dirty="0">
                <a:latin typeface="Carlito"/>
                <a:cs typeface="Carlito"/>
              </a:rPr>
              <a:t>er</a:t>
            </a:r>
            <a:r>
              <a:rPr sz="1200" spc="-5" dirty="0">
                <a:latin typeface="Carlito"/>
                <a:cs typeface="Carlito"/>
              </a:rPr>
              <a:t>&gt;"  SECRET_KEY="&lt;enter&gt;"  REGION="us-east-1"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</a:pPr>
            <a:r>
              <a:rPr sz="1200" b="1" spc="-5" dirty="0">
                <a:latin typeface="Carlito"/>
                <a:cs typeface="Carlito"/>
              </a:rPr>
              <a:t>#Connecting to</a:t>
            </a:r>
            <a:r>
              <a:rPr sz="1200" b="1" spc="15" dirty="0">
                <a:latin typeface="Carlito"/>
                <a:cs typeface="Carlito"/>
              </a:rPr>
              <a:t> </a:t>
            </a:r>
            <a:r>
              <a:rPr sz="1200" b="1" spc="-5" dirty="0">
                <a:latin typeface="Carlito"/>
                <a:cs typeface="Carlito"/>
              </a:rPr>
              <a:t>DynamoDB</a:t>
            </a:r>
            <a:endParaRPr sz="1200">
              <a:latin typeface="Carlito"/>
              <a:cs typeface="Carlito"/>
            </a:endParaRPr>
          </a:p>
          <a:p>
            <a:pPr marL="196850" marR="1171575" indent="-10541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conn </a:t>
            </a:r>
            <a:r>
              <a:rPr sz="1200" dirty="0">
                <a:latin typeface="Carlito"/>
                <a:cs typeface="Carlito"/>
              </a:rPr>
              <a:t>= </a:t>
            </a:r>
            <a:r>
              <a:rPr sz="1200" spc="-5" dirty="0">
                <a:latin typeface="Carlito"/>
                <a:cs typeface="Carlito"/>
              </a:rPr>
              <a:t>boto.dynamodb.connect_to_region(REGION,  </a:t>
            </a:r>
            <a:r>
              <a:rPr sz="1200" spc="-15" dirty="0">
                <a:latin typeface="Carlito"/>
                <a:cs typeface="Carlito"/>
              </a:rPr>
              <a:t>aws_access_key_id=ACCESS_KEY,  </a:t>
            </a:r>
            <a:r>
              <a:rPr sz="1200" spc="-5" dirty="0">
                <a:latin typeface="Carlito"/>
                <a:cs typeface="Carlito"/>
              </a:rPr>
              <a:t>aws_secret_access_key=SECRET_KEY)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rlito"/>
              <a:cs typeface="Carlito"/>
            </a:endParaRPr>
          </a:p>
          <a:p>
            <a:pPr marL="370840" marR="2057400" indent="-27940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table_schema </a:t>
            </a:r>
            <a:r>
              <a:rPr sz="1200" dirty="0">
                <a:latin typeface="Carlito"/>
                <a:cs typeface="Carlito"/>
              </a:rPr>
              <a:t>= </a:t>
            </a:r>
            <a:r>
              <a:rPr sz="1200" spc="-5" dirty="0">
                <a:latin typeface="Carlito"/>
                <a:cs typeface="Carlito"/>
              </a:rPr>
              <a:t>conn.create_schema(  hash_key_name='msgid',  </a:t>
            </a:r>
            <a:r>
              <a:rPr sz="1200" spc="-10" dirty="0">
                <a:latin typeface="Carlito"/>
                <a:cs typeface="Carlito"/>
              </a:rPr>
              <a:t>hash_key_proto_value=str,  range_key_name='date',  range_key_proto_value=str</a:t>
            </a:r>
            <a:endParaRPr sz="1200">
              <a:latin typeface="Carlito"/>
              <a:cs typeface="Carlito"/>
            </a:endParaRPr>
          </a:p>
          <a:p>
            <a:pPr marL="23177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arlito"/>
                <a:cs typeface="Carlito"/>
              </a:rPr>
              <a:t>)</a:t>
            </a:r>
            <a:endParaRPr sz="1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rlito"/>
              <a:cs typeface="Carlito"/>
            </a:endParaRPr>
          </a:p>
          <a:p>
            <a:pPr marL="92075">
              <a:lnSpc>
                <a:spcPct val="100000"/>
              </a:lnSpc>
            </a:pPr>
            <a:r>
              <a:rPr sz="1200" b="1" spc="-5" dirty="0">
                <a:latin typeface="Carlito"/>
                <a:cs typeface="Carlito"/>
              </a:rPr>
              <a:t>#Creating table </a:t>
            </a:r>
            <a:r>
              <a:rPr sz="1200" b="1" dirty="0">
                <a:latin typeface="Carlito"/>
                <a:cs typeface="Carlito"/>
              </a:rPr>
              <a:t>with</a:t>
            </a:r>
            <a:r>
              <a:rPr sz="1200" b="1" spc="-10" dirty="0">
                <a:latin typeface="Carlito"/>
                <a:cs typeface="Carlito"/>
              </a:rPr>
              <a:t> </a:t>
            </a:r>
            <a:r>
              <a:rPr sz="1200" b="1" spc="-5" dirty="0">
                <a:latin typeface="Carlito"/>
                <a:cs typeface="Carlito"/>
              </a:rPr>
              <a:t>schema</a:t>
            </a:r>
            <a:endParaRPr sz="1200">
              <a:latin typeface="Carlito"/>
              <a:cs typeface="Carlito"/>
            </a:endParaRPr>
          </a:p>
          <a:p>
            <a:pPr marL="370840" marR="2662555" indent="-279400">
              <a:lnSpc>
                <a:spcPct val="100000"/>
              </a:lnSpc>
            </a:pPr>
            <a:r>
              <a:rPr sz="1200" spc="-5" dirty="0">
                <a:latin typeface="Carlito"/>
                <a:cs typeface="Carlito"/>
              </a:rPr>
              <a:t>table </a:t>
            </a:r>
            <a:r>
              <a:rPr sz="1200" dirty="0">
                <a:latin typeface="Carlito"/>
                <a:cs typeface="Carlito"/>
              </a:rPr>
              <a:t>= </a:t>
            </a:r>
            <a:r>
              <a:rPr sz="1200" spc="-5" dirty="0">
                <a:latin typeface="Carlito"/>
                <a:cs typeface="Carlito"/>
              </a:rPr>
              <a:t>conn.create_table(  name='my-test-table',  schema=table_schema,  read_units=1,  write_units=1</a:t>
            </a:r>
            <a:endParaRPr sz="1200">
              <a:latin typeface="Carlito"/>
              <a:cs typeface="Carlito"/>
            </a:endParaRPr>
          </a:p>
          <a:p>
            <a:pPr marL="231775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arlito"/>
                <a:cs typeface="Carlito"/>
              </a:rPr>
              <a:t>)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1811782"/>
            <a:ext cx="5739130" cy="345567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81025" indent="-229235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Carlito"/>
                <a:cs typeface="Carlito"/>
              </a:rPr>
              <a:t>In </a:t>
            </a:r>
            <a:r>
              <a:rPr sz="2000" spc="-5" dirty="0">
                <a:latin typeface="Carlito"/>
                <a:cs typeface="Carlito"/>
              </a:rPr>
              <a:t>this </a:t>
            </a:r>
            <a:r>
              <a:rPr sz="2000" spc="-10" dirty="0">
                <a:latin typeface="Carlito"/>
                <a:cs typeface="Carlito"/>
              </a:rPr>
              <a:t>example, </a:t>
            </a:r>
            <a:r>
              <a:rPr sz="2000" dirty="0">
                <a:latin typeface="Carlito"/>
                <a:cs typeface="Carlito"/>
              </a:rPr>
              <a:t>a connection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DynamoDB  </a:t>
            </a:r>
            <a:r>
              <a:rPr sz="2000" dirty="0">
                <a:latin typeface="Carlito"/>
                <a:cs typeface="Carlito"/>
              </a:rPr>
              <a:t>service is </a:t>
            </a:r>
            <a:r>
              <a:rPr sz="2000" spc="-20" dirty="0">
                <a:latin typeface="Carlito"/>
                <a:cs typeface="Carlito"/>
              </a:rPr>
              <a:t>ﬁrst </a:t>
            </a:r>
            <a:r>
              <a:rPr sz="2000" spc="-10" dirty="0">
                <a:latin typeface="Carlito"/>
                <a:cs typeface="Carlito"/>
              </a:rPr>
              <a:t>established </a:t>
            </a:r>
            <a:r>
              <a:rPr sz="2000" spc="-5" dirty="0">
                <a:latin typeface="Carlito"/>
                <a:cs typeface="Carlito"/>
              </a:rPr>
              <a:t>by calling  </a:t>
            </a:r>
            <a:r>
              <a:rPr sz="2000" i="1" spc="-5" dirty="0">
                <a:latin typeface="Carlito"/>
                <a:cs typeface="Carlito"/>
              </a:rPr>
              <a:t>boto.dynamodb.connect_to_region</a:t>
            </a:r>
            <a:r>
              <a:rPr sz="2000" spc="-5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 marL="241300" marR="5080" indent="-229235">
              <a:lnSpc>
                <a:spcPts val="216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rlito"/>
                <a:cs typeface="Carlito"/>
              </a:rPr>
              <a:t>After </a:t>
            </a:r>
            <a:r>
              <a:rPr sz="2000" dirty="0">
                <a:latin typeface="Carlito"/>
                <a:cs typeface="Carlito"/>
              </a:rPr>
              <a:t>connecting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DynamoDB </a:t>
            </a:r>
            <a:r>
              <a:rPr sz="2000" dirty="0">
                <a:latin typeface="Carlito"/>
                <a:cs typeface="Carlito"/>
              </a:rPr>
              <a:t>service, a </a:t>
            </a:r>
            <a:r>
              <a:rPr sz="2000" spc="-5" dirty="0">
                <a:latin typeface="Carlito"/>
                <a:cs typeface="Carlito"/>
              </a:rPr>
              <a:t>schema 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new table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created </a:t>
            </a:r>
            <a:r>
              <a:rPr sz="2000" spc="-5" dirty="0">
                <a:latin typeface="Carlito"/>
                <a:cs typeface="Carlito"/>
              </a:rPr>
              <a:t>by calling  </a:t>
            </a:r>
            <a:r>
              <a:rPr sz="2000" i="1" spc="-5" dirty="0">
                <a:latin typeface="Carlito"/>
                <a:cs typeface="Carlito"/>
              </a:rPr>
              <a:t>conn.create_schema</a:t>
            </a:r>
            <a:r>
              <a:rPr sz="2000" spc="-5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ts val="2280"/>
              </a:lnSpc>
              <a:spcBef>
                <a:spcPts val="73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rlito"/>
                <a:cs typeface="Carlito"/>
              </a:rPr>
              <a:t>The schema </a:t>
            </a:r>
            <a:r>
              <a:rPr sz="2000" dirty="0">
                <a:latin typeface="Carlito"/>
                <a:cs typeface="Carlito"/>
              </a:rPr>
              <a:t>includes the </a:t>
            </a:r>
            <a:r>
              <a:rPr sz="2000" spc="-5" dirty="0">
                <a:latin typeface="Carlito"/>
                <a:cs typeface="Carlito"/>
              </a:rPr>
              <a:t>hash </a:t>
            </a:r>
            <a:r>
              <a:rPr sz="2000" spc="-25" dirty="0">
                <a:latin typeface="Carlito"/>
                <a:cs typeface="Carlito"/>
              </a:rPr>
              <a:t>key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range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key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ts val="2280"/>
              </a:lnSpc>
            </a:pPr>
            <a:r>
              <a:rPr sz="2000" spc="-5" dirty="0">
                <a:latin typeface="Carlito"/>
                <a:cs typeface="Carlito"/>
              </a:rPr>
              <a:t>names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types.</a:t>
            </a:r>
            <a:endParaRPr sz="2000">
              <a:latin typeface="Carlito"/>
              <a:cs typeface="Carlito"/>
            </a:endParaRPr>
          </a:p>
          <a:p>
            <a:pPr marL="241300" marR="299085" indent="-229235">
              <a:lnSpc>
                <a:spcPts val="2160"/>
              </a:lnSpc>
              <a:spcBef>
                <a:spcPts val="103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DynamoDB table </a:t>
            </a:r>
            <a:r>
              <a:rPr sz="2000" dirty="0">
                <a:latin typeface="Carlito"/>
                <a:cs typeface="Carlito"/>
              </a:rPr>
              <a:t>is then </a:t>
            </a:r>
            <a:r>
              <a:rPr sz="2000" spc="-10" dirty="0">
                <a:latin typeface="Carlito"/>
                <a:cs typeface="Carlito"/>
              </a:rPr>
              <a:t>created </a:t>
            </a:r>
            <a:r>
              <a:rPr sz="2000" spc="-5" dirty="0">
                <a:latin typeface="Carlito"/>
                <a:cs typeface="Carlito"/>
              </a:rPr>
              <a:t>by calling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i="1" spc="-5" dirty="0">
                <a:latin typeface="Carlito"/>
                <a:cs typeface="Carlito"/>
              </a:rPr>
              <a:t>conn.create_table </a:t>
            </a:r>
            <a:r>
              <a:rPr sz="2000" dirty="0">
                <a:latin typeface="Carlito"/>
                <a:cs typeface="Carlito"/>
              </a:rPr>
              <a:t>function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table schema,  </a:t>
            </a:r>
            <a:r>
              <a:rPr sz="2000" spc="-10" dirty="0">
                <a:latin typeface="Carlito"/>
                <a:cs typeface="Carlito"/>
              </a:rPr>
              <a:t>read </a:t>
            </a:r>
            <a:r>
              <a:rPr sz="2000" spc="-5" dirty="0">
                <a:latin typeface="Carlito"/>
                <a:cs typeface="Carlito"/>
              </a:rPr>
              <a:t>units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write </a:t>
            </a:r>
            <a:r>
              <a:rPr sz="2000" dirty="0">
                <a:latin typeface="Carlito"/>
                <a:cs typeface="Carlito"/>
              </a:rPr>
              <a:t>units as input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parameters.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0"/>
            <a:ext cx="12001500" cy="1419225"/>
          </a:xfrm>
          <a:custGeom>
            <a:avLst/>
            <a:gdLst/>
            <a:ahLst/>
            <a:cxnLst/>
            <a:rect l="l" t="t" r="r" b="b"/>
            <a:pathLst>
              <a:path w="12001500" h="1419225">
                <a:moveTo>
                  <a:pt x="0" y="1418844"/>
                </a:moveTo>
                <a:lnTo>
                  <a:pt x="12001500" y="1418844"/>
                </a:lnTo>
                <a:lnTo>
                  <a:pt x="12001500" y="0"/>
                </a:lnTo>
                <a:lnTo>
                  <a:pt x="0" y="0"/>
                </a:lnTo>
                <a:lnTo>
                  <a:pt x="0" y="1418844"/>
                </a:lnTo>
                <a:close/>
              </a:path>
            </a:pathLst>
          </a:custGeom>
          <a:solidFill>
            <a:srgbClr val="DAF3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3432" y="310337"/>
            <a:ext cx="841015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10" dirty="0">
                <a:latin typeface="Carlito"/>
                <a:cs typeface="Carlito"/>
              </a:rPr>
              <a:t>Python </a:t>
            </a:r>
            <a:r>
              <a:rPr u="none" spc="-25" dirty="0">
                <a:latin typeface="Carlito"/>
                <a:cs typeface="Carlito"/>
              </a:rPr>
              <a:t>Packages </a:t>
            </a:r>
            <a:r>
              <a:rPr u="none" dirty="0">
                <a:latin typeface="Carlito"/>
                <a:cs typeface="Carlito"/>
              </a:rPr>
              <a:t>of</a:t>
            </a:r>
            <a:r>
              <a:rPr u="none" spc="-65" dirty="0">
                <a:latin typeface="Carlito"/>
                <a:cs typeface="Carlito"/>
              </a:rPr>
              <a:t> </a:t>
            </a:r>
            <a:r>
              <a:rPr u="none" spc="-20" dirty="0">
                <a:latin typeface="Carlito"/>
                <a:cs typeface="Carlito"/>
              </a:rPr>
              <a:t>Interest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90500" cy="6858000"/>
          </a:xfrm>
          <a:custGeom>
            <a:avLst/>
            <a:gdLst/>
            <a:ahLst/>
            <a:cxnLst/>
            <a:rect l="l" t="t" r="r" b="b"/>
            <a:pathLst>
              <a:path w="190500" h="6858000">
                <a:moveTo>
                  <a:pt x="190499" y="6857998"/>
                </a:moveTo>
                <a:lnTo>
                  <a:pt x="190499" y="0"/>
                </a:lnTo>
                <a:lnTo>
                  <a:pt x="0" y="0"/>
                </a:lnTo>
                <a:lnTo>
                  <a:pt x="0" y="6857998"/>
                </a:lnTo>
                <a:lnTo>
                  <a:pt x="190499" y="6857998"/>
                </a:lnTo>
                <a:close/>
              </a:path>
            </a:pathLst>
          </a:custGeom>
          <a:solidFill>
            <a:srgbClr val="FDB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39" y="1770633"/>
            <a:ext cx="10531475" cy="4264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ts val="226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900" spc="-5" dirty="0">
                <a:latin typeface="Carlito"/>
                <a:cs typeface="Carlito"/>
              </a:rPr>
              <a:t>JSON</a:t>
            </a:r>
            <a:endParaRPr sz="1900">
              <a:latin typeface="Carlito"/>
              <a:cs typeface="Carlito"/>
            </a:endParaRPr>
          </a:p>
          <a:p>
            <a:pPr marL="698500" marR="10160" lvl="1" indent="-228600">
              <a:lnSpc>
                <a:spcPct val="70000"/>
              </a:lnSpc>
              <a:spcBef>
                <a:spcPts val="51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500" spc="-10" dirty="0">
                <a:latin typeface="Carlito"/>
                <a:cs typeface="Carlito"/>
              </a:rPr>
              <a:t>JavaScript </a:t>
            </a:r>
            <a:r>
              <a:rPr sz="1500" spc="-5" dirty="0">
                <a:latin typeface="Carlito"/>
                <a:cs typeface="Carlito"/>
              </a:rPr>
              <a:t>Object Notation (JSON) </a:t>
            </a:r>
            <a:r>
              <a:rPr sz="1500" dirty="0">
                <a:latin typeface="Carlito"/>
                <a:cs typeface="Carlito"/>
              </a:rPr>
              <a:t>is an </a:t>
            </a:r>
            <a:r>
              <a:rPr sz="1500" spc="-10" dirty="0">
                <a:latin typeface="Carlito"/>
                <a:cs typeface="Carlito"/>
              </a:rPr>
              <a:t>easy to </a:t>
            </a:r>
            <a:r>
              <a:rPr sz="1500" spc="-5" dirty="0">
                <a:latin typeface="Carlito"/>
                <a:cs typeface="Carlito"/>
              </a:rPr>
              <a:t>read </a:t>
            </a:r>
            <a:r>
              <a:rPr sz="1500" dirty="0">
                <a:latin typeface="Carlito"/>
                <a:cs typeface="Carlito"/>
              </a:rPr>
              <a:t>and </a:t>
            </a:r>
            <a:r>
              <a:rPr sz="1500" spc="-5" dirty="0">
                <a:latin typeface="Carlito"/>
                <a:cs typeface="Carlito"/>
              </a:rPr>
              <a:t>write </a:t>
            </a:r>
            <a:r>
              <a:rPr sz="1500" spc="-10" dirty="0">
                <a:latin typeface="Carlito"/>
                <a:cs typeface="Carlito"/>
              </a:rPr>
              <a:t>data-interchange format. </a:t>
            </a:r>
            <a:r>
              <a:rPr sz="1500" dirty="0">
                <a:latin typeface="Carlito"/>
                <a:cs typeface="Carlito"/>
              </a:rPr>
              <a:t>JSON is </a:t>
            </a:r>
            <a:r>
              <a:rPr sz="1500" spc="-5" dirty="0">
                <a:latin typeface="Carlito"/>
                <a:cs typeface="Carlito"/>
              </a:rPr>
              <a:t>used </a:t>
            </a:r>
            <a:r>
              <a:rPr sz="1500" dirty="0">
                <a:latin typeface="Carlito"/>
                <a:cs typeface="Carlito"/>
              </a:rPr>
              <a:t>as an </a:t>
            </a:r>
            <a:r>
              <a:rPr sz="1500" spc="-5" dirty="0">
                <a:latin typeface="Carlito"/>
                <a:cs typeface="Carlito"/>
              </a:rPr>
              <a:t>alternative </a:t>
            </a:r>
            <a:r>
              <a:rPr sz="1500" spc="-10" dirty="0">
                <a:latin typeface="Carlito"/>
                <a:cs typeface="Carlito"/>
              </a:rPr>
              <a:t>to </a:t>
            </a:r>
            <a:r>
              <a:rPr sz="1500" spc="-5" dirty="0">
                <a:latin typeface="Carlito"/>
                <a:cs typeface="Carlito"/>
              </a:rPr>
              <a:t>XML  </a:t>
            </a:r>
            <a:r>
              <a:rPr sz="1500" dirty="0">
                <a:latin typeface="Carlito"/>
                <a:cs typeface="Carlito"/>
              </a:rPr>
              <a:t>and is </a:t>
            </a:r>
            <a:r>
              <a:rPr sz="1500" spc="-10" dirty="0">
                <a:latin typeface="Carlito"/>
                <a:cs typeface="Carlito"/>
              </a:rPr>
              <a:t>easy </a:t>
            </a:r>
            <a:r>
              <a:rPr sz="1500" spc="-15" dirty="0">
                <a:latin typeface="Carlito"/>
                <a:cs typeface="Carlito"/>
              </a:rPr>
              <a:t>for </a:t>
            </a:r>
            <a:r>
              <a:rPr sz="1500" dirty="0">
                <a:latin typeface="Carlito"/>
                <a:cs typeface="Carlito"/>
              </a:rPr>
              <a:t>machines </a:t>
            </a:r>
            <a:r>
              <a:rPr sz="1500" spc="-10" dirty="0">
                <a:latin typeface="Carlito"/>
                <a:cs typeface="Carlito"/>
              </a:rPr>
              <a:t>to </a:t>
            </a:r>
            <a:r>
              <a:rPr sz="1500" spc="-5" dirty="0">
                <a:latin typeface="Carlito"/>
                <a:cs typeface="Carlito"/>
              </a:rPr>
              <a:t>parse </a:t>
            </a:r>
            <a:r>
              <a:rPr sz="1500" dirty="0">
                <a:latin typeface="Carlito"/>
                <a:cs typeface="Carlito"/>
              </a:rPr>
              <a:t>and </a:t>
            </a:r>
            <a:r>
              <a:rPr sz="1500" spc="-10" dirty="0">
                <a:latin typeface="Carlito"/>
                <a:cs typeface="Carlito"/>
              </a:rPr>
              <a:t>generate. </a:t>
            </a:r>
            <a:r>
              <a:rPr sz="1500" dirty="0">
                <a:latin typeface="Carlito"/>
                <a:cs typeface="Carlito"/>
              </a:rPr>
              <a:t>JSON is built </a:t>
            </a:r>
            <a:r>
              <a:rPr sz="1500" spc="-5" dirty="0">
                <a:latin typeface="Carlito"/>
                <a:cs typeface="Carlito"/>
              </a:rPr>
              <a:t>on two structures: </a:t>
            </a:r>
            <a:r>
              <a:rPr sz="1500" dirty="0">
                <a:latin typeface="Carlito"/>
                <a:cs typeface="Carlito"/>
              </a:rPr>
              <a:t>a </a:t>
            </a:r>
            <a:r>
              <a:rPr sz="1500" spc="-5" dirty="0">
                <a:latin typeface="Carlito"/>
                <a:cs typeface="Carlito"/>
              </a:rPr>
              <a:t>collection of name–value pairs </a:t>
            </a:r>
            <a:r>
              <a:rPr sz="1500" dirty="0">
                <a:latin typeface="Carlito"/>
                <a:cs typeface="Carlito"/>
              </a:rPr>
              <a:t>(e.g., a Python  dictionary) and </a:t>
            </a:r>
            <a:r>
              <a:rPr sz="1500" spc="-10" dirty="0">
                <a:latin typeface="Carlito"/>
                <a:cs typeface="Carlito"/>
              </a:rPr>
              <a:t>ordered </a:t>
            </a:r>
            <a:r>
              <a:rPr sz="1500" spc="-5" dirty="0">
                <a:latin typeface="Carlito"/>
                <a:cs typeface="Carlito"/>
              </a:rPr>
              <a:t>lists of </a:t>
            </a:r>
            <a:r>
              <a:rPr sz="1500" spc="-10" dirty="0">
                <a:latin typeface="Carlito"/>
                <a:cs typeface="Carlito"/>
              </a:rPr>
              <a:t>values </a:t>
            </a:r>
            <a:r>
              <a:rPr sz="1500" dirty="0">
                <a:latin typeface="Carlito"/>
                <a:cs typeface="Carlito"/>
              </a:rPr>
              <a:t>(e.g., a Python</a:t>
            </a:r>
            <a:r>
              <a:rPr sz="1500" spc="-80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list).</a:t>
            </a:r>
            <a:endParaRPr sz="1500">
              <a:latin typeface="Carlito"/>
              <a:cs typeface="Carlito"/>
            </a:endParaRPr>
          </a:p>
          <a:p>
            <a:pPr marL="241300" indent="-229235">
              <a:lnSpc>
                <a:spcPts val="2260"/>
              </a:lnSpc>
              <a:spcBef>
                <a:spcPts val="32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900" spc="-10" dirty="0">
                <a:latin typeface="Carlito"/>
                <a:cs typeface="Carlito"/>
              </a:rPr>
              <a:t>XML</a:t>
            </a:r>
            <a:endParaRPr sz="1900">
              <a:latin typeface="Carlito"/>
              <a:cs typeface="Carlito"/>
            </a:endParaRPr>
          </a:p>
          <a:p>
            <a:pPr marL="698500" marR="5080" lvl="1" indent="-228600">
              <a:lnSpc>
                <a:spcPct val="70000"/>
              </a:lnSpc>
              <a:spcBef>
                <a:spcPts val="52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500" spc="-5" dirty="0">
                <a:latin typeface="Carlito"/>
                <a:cs typeface="Carlito"/>
              </a:rPr>
              <a:t>XML (Extensible Markup Language) </a:t>
            </a:r>
            <a:r>
              <a:rPr sz="1500" dirty="0">
                <a:latin typeface="Carlito"/>
                <a:cs typeface="Carlito"/>
              </a:rPr>
              <a:t>is a </a:t>
            </a:r>
            <a:r>
              <a:rPr sz="1500" spc="-10" dirty="0">
                <a:latin typeface="Carlito"/>
                <a:cs typeface="Carlito"/>
              </a:rPr>
              <a:t>data format </a:t>
            </a:r>
            <a:r>
              <a:rPr sz="1500" spc="-15" dirty="0">
                <a:latin typeface="Carlito"/>
                <a:cs typeface="Carlito"/>
              </a:rPr>
              <a:t>for </a:t>
            </a:r>
            <a:r>
              <a:rPr sz="1500" spc="-5" dirty="0">
                <a:latin typeface="Carlito"/>
                <a:cs typeface="Carlito"/>
              </a:rPr>
              <a:t>structured document interchange. The </a:t>
            </a:r>
            <a:r>
              <a:rPr sz="1500" dirty="0">
                <a:latin typeface="Carlito"/>
                <a:cs typeface="Carlito"/>
              </a:rPr>
              <a:t>Python minidom </a:t>
            </a:r>
            <a:r>
              <a:rPr sz="1500" spc="-5" dirty="0">
                <a:latin typeface="Carlito"/>
                <a:cs typeface="Carlito"/>
              </a:rPr>
              <a:t>library provides  </a:t>
            </a:r>
            <a:r>
              <a:rPr sz="1500" dirty="0">
                <a:latin typeface="Carlito"/>
                <a:cs typeface="Carlito"/>
              </a:rPr>
              <a:t>a minimal </a:t>
            </a:r>
            <a:r>
              <a:rPr sz="1500" spc="-5" dirty="0">
                <a:latin typeface="Carlito"/>
                <a:cs typeface="Carlito"/>
              </a:rPr>
              <a:t>implementation of </a:t>
            </a:r>
            <a:r>
              <a:rPr sz="1500" dirty="0">
                <a:latin typeface="Carlito"/>
                <a:cs typeface="Carlito"/>
              </a:rPr>
              <a:t>the </a:t>
            </a:r>
            <a:r>
              <a:rPr sz="1500" spc="-5" dirty="0">
                <a:latin typeface="Carlito"/>
                <a:cs typeface="Carlito"/>
              </a:rPr>
              <a:t>Document Object </a:t>
            </a:r>
            <a:r>
              <a:rPr sz="1500" dirty="0">
                <a:latin typeface="Carlito"/>
                <a:cs typeface="Carlito"/>
              </a:rPr>
              <a:t>Model </a:t>
            </a:r>
            <a:r>
              <a:rPr sz="1500" spc="-10" dirty="0">
                <a:latin typeface="Carlito"/>
                <a:cs typeface="Carlito"/>
              </a:rPr>
              <a:t>interface </a:t>
            </a:r>
            <a:r>
              <a:rPr sz="1500" dirty="0">
                <a:latin typeface="Carlito"/>
                <a:cs typeface="Carlito"/>
              </a:rPr>
              <a:t>and has an </a:t>
            </a:r>
            <a:r>
              <a:rPr sz="1500" spc="-5" dirty="0">
                <a:latin typeface="Carlito"/>
                <a:cs typeface="Carlito"/>
              </a:rPr>
              <a:t>API similar </a:t>
            </a:r>
            <a:r>
              <a:rPr sz="1500" spc="-10" dirty="0">
                <a:latin typeface="Carlito"/>
                <a:cs typeface="Carlito"/>
              </a:rPr>
              <a:t>to </a:t>
            </a:r>
            <a:r>
              <a:rPr sz="1500" spc="-5" dirty="0">
                <a:latin typeface="Carlito"/>
                <a:cs typeface="Carlito"/>
              </a:rPr>
              <a:t>that </a:t>
            </a:r>
            <a:r>
              <a:rPr sz="1500" dirty="0">
                <a:latin typeface="Carlito"/>
                <a:cs typeface="Carlito"/>
              </a:rPr>
              <a:t>in </a:t>
            </a:r>
            <a:r>
              <a:rPr sz="1500" spc="-5" dirty="0">
                <a:latin typeface="Carlito"/>
                <a:cs typeface="Carlito"/>
              </a:rPr>
              <a:t>other</a:t>
            </a:r>
            <a:r>
              <a:rPr sz="1500" spc="-75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languages.</a:t>
            </a:r>
            <a:endParaRPr sz="1500">
              <a:latin typeface="Carlito"/>
              <a:cs typeface="Carlito"/>
            </a:endParaRPr>
          </a:p>
          <a:p>
            <a:pPr marL="241300" indent="-229235">
              <a:lnSpc>
                <a:spcPts val="2260"/>
              </a:lnSpc>
              <a:spcBef>
                <a:spcPts val="32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900" spc="-5" dirty="0">
                <a:latin typeface="Carlito"/>
                <a:cs typeface="Carlito"/>
              </a:rPr>
              <a:t>HTTPLib &amp;</a:t>
            </a:r>
            <a:r>
              <a:rPr sz="1900" spc="3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URLLib</a:t>
            </a:r>
            <a:endParaRPr sz="1900">
              <a:latin typeface="Carlito"/>
              <a:cs typeface="Carlito"/>
            </a:endParaRPr>
          </a:p>
          <a:p>
            <a:pPr marL="698500" lvl="1" indent="-229235">
              <a:lnSpc>
                <a:spcPts val="178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500" dirty="0">
                <a:latin typeface="Carlito"/>
                <a:cs typeface="Carlito"/>
              </a:rPr>
              <a:t>HTTPLib2 and URLLib2 </a:t>
            </a:r>
            <a:r>
              <a:rPr sz="1500" spc="-10" dirty="0">
                <a:latin typeface="Carlito"/>
                <a:cs typeface="Carlito"/>
              </a:rPr>
              <a:t>are </a:t>
            </a:r>
            <a:r>
              <a:rPr sz="1500" dirty="0">
                <a:latin typeface="Carlito"/>
                <a:cs typeface="Carlito"/>
              </a:rPr>
              <a:t>Python </a:t>
            </a:r>
            <a:r>
              <a:rPr sz="1500" spc="-5" dirty="0">
                <a:latin typeface="Carlito"/>
                <a:cs typeface="Carlito"/>
              </a:rPr>
              <a:t>libraries used </a:t>
            </a:r>
            <a:r>
              <a:rPr sz="1500" dirty="0">
                <a:latin typeface="Carlito"/>
                <a:cs typeface="Carlito"/>
              </a:rPr>
              <a:t>in </a:t>
            </a:r>
            <a:r>
              <a:rPr sz="1500" spc="-5" dirty="0">
                <a:latin typeface="Carlito"/>
                <a:cs typeface="Carlito"/>
              </a:rPr>
              <a:t>network/internet</a:t>
            </a:r>
            <a:r>
              <a:rPr sz="1500" spc="-100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programming.</a:t>
            </a:r>
            <a:endParaRPr sz="1500">
              <a:latin typeface="Carlito"/>
              <a:cs typeface="Carlito"/>
            </a:endParaRPr>
          </a:p>
          <a:p>
            <a:pPr marL="241300" indent="-229235">
              <a:lnSpc>
                <a:spcPts val="2260"/>
              </a:lnSpc>
              <a:spcBef>
                <a:spcPts val="32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900" spc="-10" dirty="0">
                <a:latin typeface="Carlito"/>
                <a:cs typeface="Carlito"/>
              </a:rPr>
              <a:t>SMTPLib</a:t>
            </a:r>
            <a:endParaRPr sz="1900">
              <a:latin typeface="Carlito"/>
              <a:cs typeface="Carlito"/>
            </a:endParaRPr>
          </a:p>
          <a:p>
            <a:pPr marL="698500" marR="178435" lvl="1" indent="-228600">
              <a:lnSpc>
                <a:spcPct val="70000"/>
              </a:lnSpc>
              <a:spcBef>
                <a:spcPts val="51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500" spc="-5" dirty="0">
                <a:latin typeface="Carlito"/>
                <a:cs typeface="Carlito"/>
              </a:rPr>
              <a:t>Simple </a:t>
            </a:r>
            <a:r>
              <a:rPr sz="1500" dirty="0">
                <a:latin typeface="Carlito"/>
                <a:cs typeface="Carlito"/>
              </a:rPr>
              <a:t>Mail </a:t>
            </a:r>
            <a:r>
              <a:rPr sz="1500" spc="-25" dirty="0">
                <a:latin typeface="Carlito"/>
                <a:cs typeface="Carlito"/>
              </a:rPr>
              <a:t>Transfer </a:t>
            </a:r>
            <a:r>
              <a:rPr sz="1500" spc="-10" dirty="0">
                <a:latin typeface="Carlito"/>
                <a:cs typeface="Carlito"/>
              </a:rPr>
              <a:t>Protocol </a:t>
            </a:r>
            <a:r>
              <a:rPr sz="1500" spc="-5" dirty="0">
                <a:latin typeface="Carlito"/>
                <a:cs typeface="Carlito"/>
              </a:rPr>
              <a:t>(SMTP) </a:t>
            </a:r>
            <a:r>
              <a:rPr sz="1500" dirty="0">
                <a:latin typeface="Carlito"/>
                <a:cs typeface="Carlito"/>
              </a:rPr>
              <a:t>is a </a:t>
            </a:r>
            <a:r>
              <a:rPr sz="1500" spc="-10" dirty="0">
                <a:latin typeface="Carlito"/>
                <a:cs typeface="Carlito"/>
              </a:rPr>
              <a:t>protocol </a:t>
            </a:r>
            <a:r>
              <a:rPr sz="1500" spc="-5" dirty="0">
                <a:latin typeface="Carlito"/>
                <a:cs typeface="Carlito"/>
              </a:rPr>
              <a:t>which handles sending </a:t>
            </a:r>
            <a:r>
              <a:rPr sz="1500" dirty="0">
                <a:latin typeface="Carlito"/>
                <a:cs typeface="Carlito"/>
              </a:rPr>
              <a:t>email and </a:t>
            </a:r>
            <a:r>
              <a:rPr sz="1500" spc="-5" dirty="0">
                <a:latin typeface="Carlito"/>
                <a:cs typeface="Carlito"/>
              </a:rPr>
              <a:t>routing email </a:t>
            </a:r>
            <a:r>
              <a:rPr sz="1500" spc="-10" dirty="0">
                <a:latin typeface="Carlito"/>
                <a:cs typeface="Carlito"/>
              </a:rPr>
              <a:t>between </a:t>
            </a:r>
            <a:r>
              <a:rPr sz="1500" dirty="0">
                <a:latin typeface="Carlito"/>
                <a:cs typeface="Carlito"/>
              </a:rPr>
              <a:t>mail </a:t>
            </a:r>
            <a:r>
              <a:rPr sz="1500" spc="-10" dirty="0">
                <a:latin typeface="Carlito"/>
                <a:cs typeface="Carlito"/>
              </a:rPr>
              <a:t>servers. </a:t>
            </a:r>
            <a:r>
              <a:rPr sz="1500" spc="-5" dirty="0">
                <a:latin typeface="Carlito"/>
                <a:cs typeface="Carlito"/>
              </a:rPr>
              <a:t>The  </a:t>
            </a:r>
            <a:r>
              <a:rPr sz="1500" dirty="0">
                <a:latin typeface="Carlito"/>
                <a:cs typeface="Carlito"/>
              </a:rPr>
              <a:t>Python </a:t>
            </a:r>
            <a:r>
              <a:rPr sz="1500" spc="-5" dirty="0">
                <a:latin typeface="Carlito"/>
                <a:cs typeface="Carlito"/>
              </a:rPr>
              <a:t>SMTPLib </a:t>
            </a:r>
            <a:r>
              <a:rPr sz="1500" dirty="0">
                <a:latin typeface="Carlito"/>
                <a:cs typeface="Carlito"/>
              </a:rPr>
              <a:t>module </a:t>
            </a:r>
            <a:r>
              <a:rPr sz="1500" spc="-10" dirty="0">
                <a:latin typeface="Carlito"/>
                <a:cs typeface="Carlito"/>
              </a:rPr>
              <a:t>provides </a:t>
            </a:r>
            <a:r>
              <a:rPr sz="1500" dirty="0">
                <a:latin typeface="Carlito"/>
                <a:cs typeface="Carlito"/>
              </a:rPr>
              <a:t>an </a:t>
            </a:r>
            <a:r>
              <a:rPr sz="1500" spc="-5" dirty="0">
                <a:latin typeface="Carlito"/>
                <a:cs typeface="Carlito"/>
              </a:rPr>
              <a:t>SMTP client session object that can be used </a:t>
            </a:r>
            <a:r>
              <a:rPr sz="1500" spc="-10" dirty="0">
                <a:latin typeface="Carlito"/>
                <a:cs typeface="Carlito"/>
              </a:rPr>
              <a:t>to </a:t>
            </a:r>
            <a:r>
              <a:rPr sz="1500" spc="-5" dirty="0">
                <a:latin typeface="Carlito"/>
                <a:cs typeface="Carlito"/>
              </a:rPr>
              <a:t>send</a:t>
            </a:r>
            <a:r>
              <a:rPr sz="1500" spc="-40" dirty="0">
                <a:latin typeface="Carlito"/>
                <a:cs typeface="Carlito"/>
              </a:rPr>
              <a:t> </a:t>
            </a:r>
            <a:r>
              <a:rPr sz="1500" dirty="0">
                <a:latin typeface="Carlito"/>
                <a:cs typeface="Carlito"/>
              </a:rPr>
              <a:t>email.</a:t>
            </a:r>
            <a:endParaRPr sz="1500">
              <a:latin typeface="Carlito"/>
              <a:cs typeface="Carlito"/>
            </a:endParaRPr>
          </a:p>
          <a:p>
            <a:pPr marL="241300" indent="-229235">
              <a:lnSpc>
                <a:spcPts val="2260"/>
              </a:lnSpc>
              <a:spcBef>
                <a:spcPts val="32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900" spc="-5" dirty="0">
                <a:latin typeface="Carlito"/>
                <a:cs typeface="Carlito"/>
              </a:rPr>
              <a:t>NumPy</a:t>
            </a:r>
            <a:endParaRPr sz="1900">
              <a:latin typeface="Carlito"/>
              <a:cs typeface="Carlito"/>
            </a:endParaRPr>
          </a:p>
          <a:p>
            <a:pPr marL="698500" marR="666115" lvl="1" indent="-228600">
              <a:lnSpc>
                <a:spcPct val="70000"/>
              </a:lnSpc>
              <a:spcBef>
                <a:spcPts val="51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500" dirty="0">
                <a:latin typeface="Carlito"/>
                <a:cs typeface="Carlito"/>
              </a:rPr>
              <a:t>NumPy is a </a:t>
            </a:r>
            <a:r>
              <a:rPr sz="1500" spc="-5" dirty="0">
                <a:latin typeface="Carlito"/>
                <a:cs typeface="Carlito"/>
              </a:rPr>
              <a:t>package </a:t>
            </a:r>
            <a:r>
              <a:rPr sz="1500" spc="-15" dirty="0">
                <a:latin typeface="Carlito"/>
                <a:cs typeface="Carlito"/>
              </a:rPr>
              <a:t>for </a:t>
            </a:r>
            <a:r>
              <a:rPr sz="1500" spc="-5" dirty="0">
                <a:latin typeface="Carlito"/>
                <a:cs typeface="Carlito"/>
              </a:rPr>
              <a:t>scientific computing </a:t>
            </a:r>
            <a:r>
              <a:rPr sz="1500" dirty="0">
                <a:latin typeface="Carlito"/>
                <a:cs typeface="Carlito"/>
              </a:rPr>
              <a:t>in Python. NumPy </a:t>
            </a:r>
            <a:r>
              <a:rPr sz="1500" spc="-5" dirty="0">
                <a:latin typeface="Carlito"/>
                <a:cs typeface="Carlito"/>
              </a:rPr>
              <a:t>provides support </a:t>
            </a:r>
            <a:r>
              <a:rPr sz="1500" spc="-15" dirty="0">
                <a:latin typeface="Carlito"/>
                <a:cs typeface="Carlito"/>
              </a:rPr>
              <a:t>for </a:t>
            </a:r>
            <a:r>
              <a:rPr sz="1500" spc="-10" dirty="0">
                <a:latin typeface="Carlito"/>
                <a:cs typeface="Carlito"/>
              </a:rPr>
              <a:t>large </a:t>
            </a:r>
            <a:r>
              <a:rPr sz="1500" dirty="0">
                <a:latin typeface="Carlito"/>
                <a:cs typeface="Carlito"/>
              </a:rPr>
              <a:t>multi-dimensional </a:t>
            </a:r>
            <a:r>
              <a:rPr sz="1500" spc="-15" dirty="0">
                <a:latin typeface="Carlito"/>
                <a:cs typeface="Carlito"/>
              </a:rPr>
              <a:t>arrays </a:t>
            </a:r>
            <a:r>
              <a:rPr sz="1500" dirty="0">
                <a:latin typeface="Carlito"/>
                <a:cs typeface="Carlito"/>
              </a:rPr>
              <a:t>and  </a:t>
            </a:r>
            <a:r>
              <a:rPr sz="1500" spc="-5" dirty="0">
                <a:latin typeface="Carlito"/>
                <a:cs typeface="Carlito"/>
              </a:rPr>
              <a:t>matrices.</a:t>
            </a:r>
            <a:endParaRPr sz="1500">
              <a:latin typeface="Carlito"/>
              <a:cs typeface="Carlito"/>
            </a:endParaRPr>
          </a:p>
          <a:p>
            <a:pPr marL="241300" indent="-229235">
              <a:lnSpc>
                <a:spcPts val="2260"/>
              </a:lnSpc>
              <a:spcBef>
                <a:spcPts val="32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1900" spc="-5" dirty="0">
                <a:latin typeface="Carlito"/>
                <a:cs typeface="Carlito"/>
              </a:rPr>
              <a:t>Scikit-learn</a:t>
            </a:r>
            <a:endParaRPr sz="1900">
              <a:latin typeface="Carlito"/>
              <a:cs typeface="Carlito"/>
            </a:endParaRPr>
          </a:p>
          <a:p>
            <a:pPr marL="698500" marR="188595" lvl="1" indent="-228600">
              <a:lnSpc>
                <a:spcPct val="70000"/>
              </a:lnSpc>
              <a:spcBef>
                <a:spcPts val="52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500" spc="-5" dirty="0">
                <a:latin typeface="Carlito"/>
                <a:cs typeface="Carlito"/>
              </a:rPr>
              <a:t>Scikit-learn </a:t>
            </a:r>
            <a:r>
              <a:rPr sz="1500" dirty="0">
                <a:latin typeface="Carlito"/>
                <a:cs typeface="Carlito"/>
              </a:rPr>
              <a:t>is an </a:t>
            </a:r>
            <a:r>
              <a:rPr sz="1500" spc="-5" dirty="0">
                <a:latin typeface="Carlito"/>
                <a:cs typeface="Carlito"/>
              </a:rPr>
              <a:t>open source </a:t>
            </a:r>
            <a:r>
              <a:rPr sz="1500" dirty="0">
                <a:latin typeface="Carlito"/>
                <a:cs typeface="Carlito"/>
              </a:rPr>
              <a:t>machine learning </a:t>
            </a:r>
            <a:r>
              <a:rPr sz="1500" spc="-5" dirty="0">
                <a:latin typeface="Carlito"/>
                <a:cs typeface="Carlito"/>
              </a:rPr>
              <a:t>library </a:t>
            </a:r>
            <a:r>
              <a:rPr sz="1500" spc="-15" dirty="0">
                <a:latin typeface="Carlito"/>
                <a:cs typeface="Carlito"/>
              </a:rPr>
              <a:t>for </a:t>
            </a:r>
            <a:r>
              <a:rPr sz="1500" dirty="0">
                <a:latin typeface="Carlito"/>
                <a:cs typeface="Carlito"/>
              </a:rPr>
              <a:t>Python </a:t>
            </a:r>
            <a:r>
              <a:rPr sz="1500" spc="-5" dirty="0">
                <a:latin typeface="Carlito"/>
                <a:cs typeface="Carlito"/>
              </a:rPr>
              <a:t>that provides implementations of various </a:t>
            </a:r>
            <a:r>
              <a:rPr sz="1500" dirty="0">
                <a:latin typeface="Carlito"/>
                <a:cs typeface="Carlito"/>
              </a:rPr>
              <a:t>machine learning  </a:t>
            </a:r>
            <a:r>
              <a:rPr sz="1500" spc="-5" dirty="0">
                <a:latin typeface="Carlito"/>
                <a:cs typeface="Carlito"/>
              </a:rPr>
              <a:t>algorithms </a:t>
            </a:r>
            <a:r>
              <a:rPr sz="1500" spc="-15" dirty="0">
                <a:latin typeface="Carlito"/>
                <a:cs typeface="Carlito"/>
              </a:rPr>
              <a:t>for </a:t>
            </a:r>
            <a:r>
              <a:rPr sz="1500" spc="-5" dirty="0">
                <a:latin typeface="Carlito"/>
                <a:cs typeface="Carlito"/>
              </a:rPr>
              <a:t>classification, clustering, regression </a:t>
            </a:r>
            <a:r>
              <a:rPr sz="1500" dirty="0">
                <a:latin typeface="Carlito"/>
                <a:cs typeface="Carlito"/>
              </a:rPr>
              <a:t>and dimension </a:t>
            </a:r>
            <a:r>
              <a:rPr sz="1500" spc="-5" dirty="0">
                <a:latin typeface="Carlito"/>
                <a:cs typeface="Carlito"/>
              </a:rPr>
              <a:t>reduction</a:t>
            </a:r>
            <a:r>
              <a:rPr sz="1500" spc="-45" dirty="0">
                <a:latin typeface="Carlito"/>
                <a:cs typeface="Carlito"/>
              </a:rPr>
              <a:t> </a:t>
            </a:r>
            <a:r>
              <a:rPr sz="1500" spc="-5" dirty="0">
                <a:latin typeface="Carlito"/>
                <a:cs typeface="Carlito"/>
              </a:rPr>
              <a:t>problems.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0"/>
            <a:ext cx="12001500" cy="1419225"/>
          </a:xfrm>
          <a:custGeom>
            <a:avLst/>
            <a:gdLst/>
            <a:ahLst/>
            <a:cxnLst/>
            <a:rect l="l" t="t" r="r" b="b"/>
            <a:pathLst>
              <a:path w="12001500" h="1419225">
                <a:moveTo>
                  <a:pt x="0" y="1418844"/>
                </a:moveTo>
                <a:lnTo>
                  <a:pt x="12001500" y="1418844"/>
                </a:lnTo>
                <a:lnTo>
                  <a:pt x="12001500" y="0"/>
                </a:lnTo>
                <a:lnTo>
                  <a:pt x="0" y="0"/>
                </a:lnTo>
                <a:lnTo>
                  <a:pt x="0" y="1418844"/>
                </a:lnTo>
                <a:close/>
              </a:path>
            </a:pathLst>
          </a:custGeom>
          <a:solidFill>
            <a:srgbClr val="DAF3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1239" y="348437"/>
            <a:ext cx="9385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none" spc="5" dirty="0">
                <a:latin typeface="Carlito"/>
                <a:cs typeface="Carlito"/>
              </a:rPr>
              <a:t>Python </a:t>
            </a:r>
            <a:r>
              <a:rPr sz="4000" u="none" spc="-55" dirty="0">
                <a:latin typeface="Carlito"/>
                <a:cs typeface="Carlito"/>
              </a:rPr>
              <a:t>Web </a:t>
            </a:r>
            <a:r>
              <a:rPr sz="4000" u="none" spc="-10" dirty="0">
                <a:latin typeface="Carlito"/>
                <a:cs typeface="Carlito"/>
              </a:rPr>
              <a:t>Application </a:t>
            </a:r>
            <a:r>
              <a:rPr sz="4000" u="none" spc="-20" dirty="0">
                <a:latin typeface="Carlito"/>
                <a:cs typeface="Carlito"/>
              </a:rPr>
              <a:t>Framework </a:t>
            </a:r>
            <a:r>
              <a:rPr sz="4000" u="none" spc="-5" dirty="0">
                <a:latin typeface="Carlito"/>
                <a:cs typeface="Carlito"/>
              </a:rPr>
              <a:t>–</a:t>
            </a:r>
            <a:r>
              <a:rPr sz="4000" u="none" spc="20" dirty="0">
                <a:latin typeface="Carlito"/>
                <a:cs typeface="Carlito"/>
              </a:rPr>
              <a:t> </a:t>
            </a:r>
            <a:r>
              <a:rPr sz="4000" u="none" spc="-10" dirty="0">
                <a:latin typeface="Carlito"/>
                <a:cs typeface="Carlito"/>
              </a:rPr>
              <a:t>Django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90500" cy="6858000"/>
          </a:xfrm>
          <a:custGeom>
            <a:avLst/>
            <a:gdLst/>
            <a:ahLst/>
            <a:cxnLst/>
            <a:rect l="l" t="t" r="r" b="b"/>
            <a:pathLst>
              <a:path w="190500" h="6858000">
                <a:moveTo>
                  <a:pt x="190499" y="6857998"/>
                </a:moveTo>
                <a:lnTo>
                  <a:pt x="190499" y="0"/>
                </a:lnTo>
                <a:lnTo>
                  <a:pt x="0" y="0"/>
                </a:lnTo>
                <a:lnTo>
                  <a:pt x="0" y="6857998"/>
                </a:lnTo>
                <a:lnTo>
                  <a:pt x="190499" y="6857998"/>
                </a:lnTo>
                <a:close/>
              </a:path>
            </a:pathLst>
          </a:custGeom>
          <a:solidFill>
            <a:srgbClr val="FDB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39" y="1716379"/>
            <a:ext cx="10542270" cy="420687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rlito"/>
                <a:cs typeface="Carlito"/>
              </a:rPr>
              <a:t>Django </a:t>
            </a:r>
            <a:r>
              <a:rPr sz="2000" dirty="0">
                <a:latin typeface="Carlito"/>
                <a:cs typeface="Carlito"/>
              </a:rPr>
              <a:t>is an </a:t>
            </a:r>
            <a:r>
              <a:rPr sz="2000" spc="-5" dirty="0">
                <a:latin typeface="Carlito"/>
                <a:cs typeface="Carlito"/>
              </a:rPr>
              <a:t>open </a:t>
            </a:r>
            <a:r>
              <a:rPr sz="2000" spc="-10" dirty="0">
                <a:latin typeface="Carlito"/>
                <a:cs typeface="Carlito"/>
              </a:rPr>
              <a:t>source </a:t>
            </a:r>
            <a:r>
              <a:rPr sz="2000" spc="-5" dirty="0">
                <a:latin typeface="Carlito"/>
                <a:cs typeface="Carlito"/>
              </a:rPr>
              <a:t>web application </a:t>
            </a:r>
            <a:r>
              <a:rPr sz="2000" spc="-10" dirty="0">
                <a:latin typeface="Carlito"/>
                <a:cs typeface="Carlito"/>
              </a:rPr>
              <a:t>framework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spc="-10" dirty="0">
                <a:latin typeface="Carlito"/>
                <a:cs typeface="Carlito"/>
              </a:rPr>
              <a:t>developing </a:t>
            </a:r>
            <a:r>
              <a:rPr sz="2000" spc="-5" dirty="0">
                <a:latin typeface="Carlito"/>
                <a:cs typeface="Carlito"/>
              </a:rPr>
              <a:t>web applications </a:t>
            </a:r>
            <a:r>
              <a:rPr sz="2000" dirty="0">
                <a:latin typeface="Carlito"/>
                <a:cs typeface="Carlito"/>
              </a:rPr>
              <a:t>in</a:t>
            </a:r>
            <a:r>
              <a:rPr sz="2000" spc="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Python.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ts val="2280"/>
              </a:lnSpc>
              <a:spcBef>
                <a:spcPts val="75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web application </a:t>
            </a:r>
            <a:r>
              <a:rPr sz="2000" spc="-10" dirty="0">
                <a:latin typeface="Carlito"/>
                <a:cs typeface="Carlito"/>
              </a:rPr>
              <a:t>framework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10" dirty="0">
                <a:latin typeface="Carlito"/>
                <a:cs typeface="Carlito"/>
              </a:rPr>
              <a:t>general </a:t>
            </a:r>
            <a:r>
              <a:rPr sz="2000" dirty="0">
                <a:latin typeface="Carlito"/>
                <a:cs typeface="Carlito"/>
              </a:rPr>
              <a:t>is a </a:t>
            </a:r>
            <a:r>
              <a:rPr sz="2000" spc="-5" dirty="0">
                <a:latin typeface="Carlito"/>
                <a:cs typeface="Carlito"/>
              </a:rPr>
              <a:t>collection of solutions, packages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best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practices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ts val="2280"/>
              </a:lnSpc>
            </a:pPr>
            <a:r>
              <a:rPr sz="2000" spc="-5" dirty="0">
                <a:latin typeface="Carlito"/>
                <a:cs typeface="Carlito"/>
              </a:rPr>
              <a:t>that allows </a:t>
            </a:r>
            <a:r>
              <a:rPr sz="2000" spc="-10" dirty="0">
                <a:latin typeface="Carlito"/>
                <a:cs typeface="Carlito"/>
              </a:rPr>
              <a:t>development </a:t>
            </a:r>
            <a:r>
              <a:rPr sz="2000" dirty="0">
                <a:latin typeface="Carlito"/>
                <a:cs typeface="Carlito"/>
              </a:rPr>
              <a:t>of </a:t>
            </a:r>
            <a:r>
              <a:rPr sz="2000" spc="-5" dirty="0">
                <a:latin typeface="Carlito"/>
                <a:cs typeface="Carlito"/>
              </a:rPr>
              <a:t>web applications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dynamic</a:t>
            </a:r>
            <a:r>
              <a:rPr sz="2000" spc="-10" dirty="0">
                <a:latin typeface="Carlito"/>
                <a:cs typeface="Carlito"/>
              </a:rPr>
              <a:t> websites.</a:t>
            </a:r>
            <a:endParaRPr sz="2000">
              <a:latin typeface="Carlito"/>
              <a:cs typeface="Carlito"/>
            </a:endParaRPr>
          </a:p>
          <a:p>
            <a:pPr marL="241300" marR="467995" indent="-229235">
              <a:lnSpc>
                <a:spcPts val="216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rlito"/>
                <a:cs typeface="Carlito"/>
              </a:rPr>
              <a:t>Django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based on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Model–Template–View </a:t>
            </a:r>
            <a:r>
              <a:rPr sz="2000" spc="-10" dirty="0">
                <a:latin typeface="Carlito"/>
                <a:cs typeface="Carlito"/>
              </a:rPr>
              <a:t>architecture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provides separation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5" dirty="0">
                <a:latin typeface="Carlito"/>
                <a:cs typeface="Carlito"/>
              </a:rPr>
              <a:t>data  </a:t>
            </a:r>
            <a:r>
              <a:rPr sz="2000" dirty="0">
                <a:latin typeface="Carlito"/>
                <a:cs typeface="Carlito"/>
              </a:rPr>
              <a:t>model </a:t>
            </a:r>
            <a:r>
              <a:rPr sz="2000" spc="-15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business rules </a:t>
            </a:r>
            <a:r>
              <a:rPr sz="2000" dirty="0">
                <a:latin typeface="Carlito"/>
                <a:cs typeface="Carlito"/>
              </a:rPr>
              <a:t>and the </a:t>
            </a:r>
            <a:r>
              <a:rPr sz="2000" spc="-5" dirty="0">
                <a:latin typeface="Carlito"/>
                <a:cs typeface="Carlito"/>
              </a:rPr>
              <a:t>user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interface.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rlito"/>
                <a:cs typeface="Carlito"/>
              </a:rPr>
              <a:t>Django </a:t>
            </a:r>
            <a:r>
              <a:rPr sz="2000" spc="-10" dirty="0">
                <a:latin typeface="Carlito"/>
                <a:cs typeface="Carlito"/>
              </a:rPr>
              <a:t>provides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unified </a:t>
            </a:r>
            <a:r>
              <a:rPr sz="2000" dirty="0">
                <a:latin typeface="Carlito"/>
                <a:cs typeface="Carlito"/>
              </a:rPr>
              <a:t>API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database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backend.</a:t>
            </a:r>
            <a:endParaRPr sz="2000">
              <a:latin typeface="Carlito"/>
              <a:cs typeface="Carlito"/>
            </a:endParaRPr>
          </a:p>
          <a:p>
            <a:pPr marL="241300" indent="-229235">
              <a:lnSpc>
                <a:spcPts val="228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rlito"/>
                <a:cs typeface="Carlito"/>
              </a:rPr>
              <a:t>Thus, web applications built </a:t>
            </a:r>
            <a:r>
              <a:rPr sz="2000" dirty="0">
                <a:latin typeface="Carlito"/>
                <a:cs typeface="Carlito"/>
              </a:rPr>
              <a:t>with </a:t>
            </a:r>
            <a:r>
              <a:rPr sz="2000" spc="-5" dirty="0">
                <a:latin typeface="Carlito"/>
                <a:cs typeface="Carlito"/>
              </a:rPr>
              <a:t>Django can </a:t>
            </a:r>
            <a:r>
              <a:rPr sz="2000" spc="-10" dirty="0">
                <a:latin typeface="Carlito"/>
                <a:cs typeface="Carlito"/>
              </a:rPr>
              <a:t>work </a:t>
            </a:r>
            <a:r>
              <a:rPr sz="2000" dirty="0">
                <a:latin typeface="Carlito"/>
                <a:cs typeface="Carlito"/>
              </a:rPr>
              <a:t>with </a:t>
            </a:r>
            <a:r>
              <a:rPr sz="2000" spc="-15" dirty="0">
                <a:latin typeface="Carlito"/>
                <a:cs typeface="Carlito"/>
              </a:rPr>
              <a:t>different </a:t>
            </a:r>
            <a:r>
              <a:rPr sz="2000" spc="-5" dirty="0">
                <a:latin typeface="Carlito"/>
                <a:cs typeface="Carlito"/>
              </a:rPr>
              <a:t>databases </a:t>
            </a:r>
            <a:r>
              <a:rPr sz="2000" dirty="0">
                <a:latin typeface="Carlito"/>
                <a:cs typeface="Carlito"/>
              </a:rPr>
              <a:t>without </a:t>
            </a:r>
            <a:r>
              <a:rPr sz="2000" spc="-5" dirty="0">
                <a:latin typeface="Carlito"/>
                <a:cs typeface="Carlito"/>
              </a:rPr>
              <a:t>requiring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any</a:t>
            </a:r>
            <a:endParaRPr sz="2000">
              <a:latin typeface="Carlito"/>
              <a:cs typeface="Carlito"/>
            </a:endParaRPr>
          </a:p>
          <a:p>
            <a:pPr marL="241300">
              <a:lnSpc>
                <a:spcPts val="2280"/>
              </a:lnSpc>
            </a:pPr>
            <a:r>
              <a:rPr sz="2000" spc="-5" dirty="0">
                <a:latin typeface="Carlito"/>
                <a:cs typeface="Carlito"/>
              </a:rPr>
              <a:t>code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changes.</a:t>
            </a:r>
            <a:endParaRPr sz="2000">
              <a:latin typeface="Carlito"/>
              <a:cs typeface="Carlito"/>
            </a:endParaRPr>
          </a:p>
          <a:p>
            <a:pPr marL="241300" marR="5080" indent="-229235">
              <a:lnSpc>
                <a:spcPts val="216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Carlito"/>
                <a:cs typeface="Carlito"/>
              </a:rPr>
              <a:t>With this </a:t>
            </a:r>
            <a:r>
              <a:rPr sz="2000" spc="-10" dirty="0">
                <a:latin typeface="Carlito"/>
                <a:cs typeface="Carlito"/>
              </a:rPr>
              <a:t>flexibility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5" dirty="0">
                <a:latin typeface="Carlito"/>
                <a:cs typeface="Carlito"/>
              </a:rPr>
              <a:t>web application </a:t>
            </a:r>
            <a:r>
              <a:rPr sz="2000" dirty="0">
                <a:latin typeface="Carlito"/>
                <a:cs typeface="Carlito"/>
              </a:rPr>
              <a:t>design </a:t>
            </a:r>
            <a:r>
              <a:rPr sz="2000" spc="-5" dirty="0">
                <a:latin typeface="Carlito"/>
                <a:cs typeface="Carlito"/>
              </a:rPr>
              <a:t>combined with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powerful capabilities of </a:t>
            </a:r>
            <a:r>
              <a:rPr sz="2000" dirty="0">
                <a:latin typeface="Carlito"/>
                <a:cs typeface="Carlito"/>
              </a:rPr>
              <a:t>the Python  language and the </a:t>
            </a:r>
            <a:r>
              <a:rPr sz="2000" spc="5" dirty="0">
                <a:latin typeface="Carlito"/>
                <a:cs typeface="Carlito"/>
              </a:rPr>
              <a:t>Python </a:t>
            </a:r>
            <a:r>
              <a:rPr sz="2000" spc="-15" dirty="0">
                <a:latin typeface="Carlito"/>
                <a:cs typeface="Carlito"/>
              </a:rPr>
              <a:t>ecosystem, </a:t>
            </a:r>
            <a:r>
              <a:rPr sz="2000" spc="-5" dirty="0">
                <a:latin typeface="Carlito"/>
                <a:cs typeface="Carlito"/>
              </a:rPr>
              <a:t>Django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best suited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cloud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applications.</a:t>
            </a:r>
            <a:endParaRPr sz="2000">
              <a:latin typeface="Carlito"/>
              <a:cs typeface="Carlito"/>
            </a:endParaRPr>
          </a:p>
          <a:p>
            <a:pPr marL="241300" marR="139700" indent="-229235">
              <a:lnSpc>
                <a:spcPts val="216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rlito"/>
                <a:cs typeface="Carlito"/>
              </a:rPr>
              <a:t>Django </a:t>
            </a:r>
            <a:r>
              <a:rPr sz="2000" spc="-10" dirty="0">
                <a:latin typeface="Carlito"/>
                <a:cs typeface="Carlito"/>
              </a:rPr>
              <a:t>consists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an </a:t>
            </a:r>
            <a:r>
              <a:rPr sz="2000" spc="-5" dirty="0">
                <a:latin typeface="Carlito"/>
                <a:cs typeface="Carlito"/>
              </a:rPr>
              <a:t>object-relational </a:t>
            </a:r>
            <a:r>
              <a:rPr sz="2000" spc="-25" dirty="0">
                <a:latin typeface="Carlito"/>
                <a:cs typeface="Carlito"/>
              </a:rPr>
              <a:t>mapper,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web </a:t>
            </a:r>
            <a:r>
              <a:rPr sz="2000" spc="-10" dirty="0">
                <a:latin typeface="Carlito"/>
                <a:cs typeface="Carlito"/>
              </a:rPr>
              <a:t>templating </a:t>
            </a:r>
            <a:r>
              <a:rPr sz="2000" spc="-20" dirty="0">
                <a:latin typeface="Carlito"/>
                <a:cs typeface="Carlito"/>
              </a:rPr>
              <a:t>system </a:t>
            </a:r>
            <a:r>
              <a:rPr sz="2000" dirty="0">
                <a:latin typeface="Carlito"/>
                <a:cs typeface="Carlito"/>
              </a:rPr>
              <a:t>and a </a:t>
            </a:r>
            <a:r>
              <a:rPr sz="2000" spc="-10" dirty="0">
                <a:latin typeface="Carlito"/>
                <a:cs typeface="Carlito"/>
              </a:rPr>
              <a:t>regular-expression-  </a:t>
            </a:r>
            <a:r>
              <a:rPr sz="2000" spc="-5" dirty="0">
                <a:latin typeface="Carlito"/>
                <a:cs typeface="Carlito"/>
              </a:rPr>
              <a:t>based </a:t>
            </a:r>
            <a:r>
              <a:rPr sz="2000" dirty="0">
                <a:latin typeface="Carlito"/>
                <a:cs typeface="Carlito"/>
              </a:rPr>
              <a:t>URL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dispatcher.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0"/>
            <a:ext cx="12001500" cy="1419225"/>
          </a:xfrm>
          <a:custGeom>
            <a:avLst/>
            <a:gdLst/>
            <a:ahLst/>
            <a:cxnLst/>
            <a:rect l="l" t="t" r="r" b="b"/>
            <a:pathLst>
              <a:path w="12001500" h="1419225">
                <a:moveTo>
                  <a:pt x="0" y="1418844"/>
                </a:moveTo>
                <a:lnTo>
                  <a:pt x="12001500" y="1418844"/>
                </a:lnTo>
                <a:lnTo>
                  <a:pt x="12001500" y="0"/>
                </a:lnTo>
                <a:lnTo>
                  <a:pt x="0" y="0"/>
                </a:lnTo>
                <a:lnTo>
                  <a:pt x="0" y="1418844"/>
                </a:lnTo>
                <a:close/>
              </a:path>
            </a:pathLst>
          </a:custGeom>
          <a:solidFill>
            <a:srgbClr val="DAF3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10337"/>
            <a:ext cx="45618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5" dirty="0">
                <a:latin typeface="Carlito"/>
                <a:cs typeface="Carlito"/>
              </a:rPr>
              <a:t>Django</a:t>
            </a:r>
            <a:r>
              <a:rPr u="none" spc="-65" dirty="0">
                <a:latin typeface="Carlito"/>
                <a:cs typeface="Carlito"/>
              </a:rPr>
              <a:t> </a:t>
            </a:r>
            <a:r>
              <a:rPr u="none" spc="-15" dirty="0">
                <a:latin typeface="Carlito"/>
                <a:cs typeface="Carlito"/>
              </a:rPr>
              <a:t>Architecture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90500" cy="6858000"/>
          </a:xfrm>
          <a:custGeom>
            <a:avLst/>
            <a:gdLst/>
            <a:ahLst/>
            <a:cxnLst/>
            <a:rect l="l" t="t" r="r" b="b"/>
            <a:pathLst>
              <a:path w="190500" h="6858000">
                <a:moveTo>
                  <a:pt x="190499" y="6857998"/>
                </a:moveTo>
                <a:lnTo>
                  <a:pt x="190499" y="0"/>
                </a:lnTo>
                <a:lnTo>
                  <a:pt x="0" y="0"/>
                </a:lnTo>
                <a:lnTo>
                  <a:pt x="0" y="6857998"/>
                </a:lnTo>
                <a:lnTo>
                  <a:pt x="190499" y="6857998"/>
                </a:lnTo>
                <a:close/>
              </a:path>
            </a:pathLst>
          </a:custGeom>
          <a:solidFill>
            <a:srgbClr val="FDB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39" y="1811782"/>
            <a:ext cx="10528935" cy="3886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rlito"/>
                <a:cs typeface="Carlito"/>
              </a:rPr>
              <a:t>Django uses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5" dirty="0">
                <a:latin typeface="Carlito"/>
                <a:cs typeface="Carlito"/>
              </a:rPr>
              <a:t>Model–Template–View </a:t>
            </a:r>
            <a:r>
              <a:rPr sz="2000" dirty="0">
                <a:latin typeface="Carlito"/>
                <a:cs typeface="Carlito"/>
              </a:rPr>
              <a:t>(MTV)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framework.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Carlito"/>
                <a:cs typeface="Carlito"/>
              </a:rPr>
              <a:t>Model</a:t>
            </a:r>
            <a:endParaRPr sz="2000">
              <a:latin typeface="Carlito"/>
              <a:cs typeface="Carlito"/>
            </a:endParaRPr>
          </a:p>
          <a:p>
            <a:pPr marL="698500" marR="5080" lvl="1" indent="-228600">
              <a:lnSpc>
                <a:spcPts val="1730"/>
              </a:lnSpc>
              <a:spcBef>
                <a:spcPts val="54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model </a:t>
            </a:r>
            <a:r>
              <a:rPr sz="1600" spc="-5" dirty="0">
                <a:latin typeface="Carlito"/>
                <a:cs typeface="Carlito"/>
              </a:rPr>
              <a:t>acts as a definition of </a:t>
            </a:r>
            <a:r>
              <a:rPr sz="1600" spc="-10" dirty="0">
                <a:latin typeface="Carlito"/>
                <a:cs typeface="Carlito"/>
              </a:rPr>
              <a:t>some </a:t>
            </a:r>
            <a:r>
              <a:rPr sz="1600" spc="-15" dirty="0">
                <a:latin typeface="Carlito"/>
                <a:cs typeface="Carlito"/>
              </a:rPr>
              <a:t>stored data </a:t>
            </a:r>
            <a:r>
              <a:rPr sz="1600" spc="-5" dirty="0">
                <a:latin typeface="Carlito"/>
                <a:cs typeface="Carlito"/>
              </a:rPr>
              <a:t>and handles the </a:t>
            </a:r>
            <a:r>
              <a:rPr sz="1600" spc="-10" dirty="0">
                <a:latin typeface="Carlito"/>
                <a:cs typeface="Carlito"/>
              </a:rPr>
              <a:t>interactions </a:t>
            </a:r>
            <a:r>
              <a:rPr sz="1600" spc="-5" dirty="0">
                <a:latin typeface="Carlito"/>
                <a:cs typeface="Carlito"/>
              </a:rPr>
              <a:t>with the </a:t>
            </a:r>
            <a:r>
              <a:rPr sz="1600" spc="-10" dirty="0">
                <a:latin typeface="Carlito"/>
                <a:cs typeface="Carlito"/>
              </a:rPr>
              <a:t>database. </a:t>
            </a:r>
            <a:r>
              <a:rPr sz="1600" spc="-5" dirty="0">
                <a:latin typeface="Carlito"/>
                <a:cs typeface="Carlito"/>
              </a:rPr>
              <a:t>In a </a:t>
            </a:r>
            <a:r>
              <a:rPr sz="1600" spc="-10" dirty="0">
                <a:latin typeface="Carlito"/>
                <a:cs typeface="Carlito"/>
              </a:rPr>
              <a:t>web  application,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5" dirty="0">
                <a:latin typeface="Carlito"/>
                <a:cs typeface="Carlito"/>
              </a:rPr>
              <a:t>data </a:t>
            </a:r>
            <a:r>
              <a:rPr sz="1600" spc="-10" dirty="0">
                <a:latin typeface="Carlito"/>
                <a:cs typeface="Carlito"/>
              </a:rPr>
              <a:t>can </a:t>
            </a:r>
            <a:r>
              <a:rPr sz="1600" spc="-5" dirty="0">
                <a:latin typeface="Carlito"/>
                <a:cs typeface="Carlito"/>
              </a:rPr>
              <a:t>be </a:t>
            </a:r>
            <a:r>
              <a:rPr sz="1600" spc="-15" dirty="0">
                <a:latin typeface="Carlito"/>
                <a:cs typeface="Carlito"/>
              </a:rPr>
              <a:t>stored </a:t>
            </a:r>
            <a:r>
              <a:rPr sz="1600" spc="-5" dirty="0">
                <a:latin typeface="Carlito"/>
                <a:cs typeface="Carlito"/>
              </a:rPr>
              <a:t>in a </a:t>
            </a:r>
            <a:r>
              <a:rPr sz="1600" spc="-10" dirty="0">
                <a:latin typeface="Carlito"/>
                <a:cs typeface="Carlito"/>
              </a:rPr>
              <a:t>relational database, non-relational </a:t>
            </a:r>
            <a:r>
              <a:rPr sz="1600" spc="-5" dirty="0">
                <a:latin typeface="Carlito"/>
                <a:cs typeface="Carlito"/>
              </a:rPr>
              <a:t>database, an </a:t>
            </a:r>
            <a:r>
              <a:rPr sz="1600" spc="-10" dirty="0">
                <a:latin typeface="Carlito"/>
                <a:cs typeface="Carlito"/>
              </a:rPr>
              <a:t>XML </a:t>
            </a:r>
            <a:r>
              <a:rPr sz="1600" spc="-5" dirty="0">
                <a:latin typeface="Carlito"/>
                <a:cs typeface="Carlito"/>
              </a:rPr>
              <a:t>file, </a:t>
            </a:r>
            <a:r>
              <a:rPr sz="1600" spc="-15" dirty="0">
                <a:latin typeface="Carlito"/>
                <a:cs typeface="Carlito"/>
              </a:rPr>
              <a:t>etc. </a:t>
            </a:r>
            <a:r>
              <a:rPr sz="1600" spc="-5" dirty="0">
                <a:latin typeface="Carlito"/>
                <a:cs typeface="Carlito"/>
              </a:rPr>
              <a:t>A Django model </a:t>
            </a:r>
            <a:r>
              <a:rPr sz="1600" dirty="0">
                <a:latin typeface="Carlito"/>
                <a:cs typeface="Carlito"/>
              </a:rPr>
              <a:t>is  </a:t>
            </a:r>
            <a:r>
              <a:rPr sz="1600" spc="-5" dirty="0">
                <a:latin typeface="Carlito"/>
                <a:cs typeface="Carlito"/>
              </a:rPr>
              <a:t>a Python class </a:t>
            </a:r>
            <a:r>
              <a:rPr sz="1600" spc="-10" dirty="0">
                <a:latin typeface="Carlito"/>
                <a:cs typeface="Carlito"/>
              </a:rPr>
              <a:t>that </a:t>
            </a:r>
            <a:r>
              <a:rPr sz="1600" spc="-5" dirty="0">
                <a:latin typeface="Carlito"/>
                <a:cs typeface="Carlito"/>
              </a:rPr>
              <a:t>outlines the </a:t>
            </a:r>
            <a:r>
              <a:rPr sz="1600" spc="-10" dirty="0">
                <a:latin typeface="Carlito"/>
                <a:cs typeface="Carlito"/>
              </a:rPr>
              <a:t>variables </a:t>
            </a:r>
            <a:r>
              <a:rPr sz="1600" spc="-5" dirty="0">
                <a:latin typeface="Carlito"/>
                <a:cs typeface="Carlito"/>
              </a:rPr>
              <a:t>and </a:t>
            </a:r>
            <a:r>
              <a:rPr sz="1600" spc="-10" dirty="0">
                <a:latin typeface="Carlito"/>
                <a:cs typeface="Carlito"/>
              </a:rPr>
              <a:t>methods </a:t>
            </a:r>
            <a:r>
              <a:rPr sz="1600" spc="-15" dirty="0">
                <a:latin typeface="Carlito"/>
                <a:cs typeface="Carlito"/>
              </a:rPr>
              <a:t>for </a:t>
            </a:r>
            <a:r>
              <a:rPr sz="1600" spc="-5" dirty="0">
                <a:latin typeface="Carlito"/>
                <a:cs typeface="Carlito"/>
              </a:rPr>
              <a:t>a particular type of</a:t>
            </a:r>
            <a:r>
              <a:rPr sz="1600" spc="9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data.</a:t>
            </a:r>
            <a:endParaRPr sz="16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30" dirty="0">
                <a:latin typeface="Carlito"/>
                <a:cs typeface="Carlito"/>
              </a:rPr>
              <a:t>Template</a:t>
            </a:r>
            <a:endParaRPr sz="2000">
              <a:latin typeface="Carlito"/>
              <a:cs typeface="Carlito"/>
            </a:endParaRPr>
          </a:p>
          <a:p>
            <a:pPr marL="698500" marR="558800" lvl="1" indent="-228600">
              <a:lnSpc>
                <a:spcPts val="1730"/>
              </a:lnSpc>
              <a:spcBef>
                <a:spcPts val="55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600" spc="-5" dirty="0">
                <a:latin typeface="Carlito"/>
                <a:cs typeface="Carlito"/>
              </a:rPr>
              <a:t>In a typical Django </a:t>
            </a:r>
            <a:r>
              <a:rPr sz="1600" spc="-10" dirty="0">
                <a:latin typeface="Carlito"/>
                <a:cs typeface="Carlito"/>
              </a:rPr>
              <a:t>web application,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template </a:t>
            </a:r>
            <a:r>
              <a:rPr sz="1600" spc="-5" dirty="0">
                <a:latin typeface="Carlito"/>
                <a:cs typeface="Carlito"/>
              </a:rPr>
              <a:t>is simply an HTML </a:t>
            </a:r>
            <a:r>
              <a:rPr sz="1600" spc="-10" dirty="0">
                <a:latin typeface="Carlito"/>
                <a:cs typeface="Carlito"/>
              </a:rPr>
              <a:t>page </a:t>
            </a:r>
            <a:r>
              <a:rPr sz="1600" spc="-5" dirty="0">
                <a:latin typeface="Carlito"/>
                <a:cs typeface="Carlito"/>
              </a:rPr>
              <a:t>with a </a:t>
            </a:r>
            <a:r>
              <a:rPr sz="1600" spc="-20" dirty="0">
                <a:latin typeface="Carlito"/>
                <a:cs typeface="Carlito"/>
              </a:rPr>
              <a:t>few extra </a:t>
            </a:r>
            <a:r>
              <a:rPr sz="1600" spc="-5" dirty="0">
                <a:latin typeface="Carlito"/>
                <a:cs typeface="Carlito"/>
              </a:rPr>
              <a:t>placeholders. </a:t>
            </a:r>
            <a:r>
              <a:rPr sz="1600" spc="-20" dirty="0">
                <a:latin typeface="Carlito"/>
                <a:cs typeface="Carlito"/>
              </a:rPr>
              <a:t>Django’s  </a:t>
            </a:r>
            <a:r>
              <a:rPr sz="1600" spc="-10" dirty="0">
                <a:latin typeface="Carlito"/>
                <a:cs typeface="Carlito"/>
              </a:rPr>
              <a:t>template </a:t>
            </a:r>
            <a:r>
              <a:rPr sz="1600" spc="-5" dirty="0">
                <a:latin typeface="Carlito"/>
                <a:cs typeface="Carlito"/>
              </a:rPr>
              <a:t>language </a:t>
            </a:r>
            <a:r>
              <a:rPr sz="1600" spc="-10" dirty="0">
                <a:latin typeface="Carlito"/>
                <a:cs typeface="Carlito"/>
              </a:rPr>
              <a:t>can </a:t>
            </a:r>
            <a:r>
              <a:rPr sz="1600" spc="-5" dirty="0">
                <a:latin typeface="Carlito"/>
                <a:cs typeface="Carlito"/>
              </a:rPr>
              <a:t>be </a:t>
            </a:r>
            <a:r>
              <a:rPr sz="1600" spc="-10" dirty="0">
                <a:latin typeface="Carlito"/>
                <a:cs typeface="Carlito"/>
              </a:rPr>
              <a:t>used to </a:t>
            </a:r>
            <a:r>
              <a:rPr sz="1600" spc="-15" dirty="0">
                <a:latin typeface="Carlito"/>
                <a:cs typeface="Carlito"/>
              </a:rPr>
              <a:t>create </a:t>
            </a:r>
            <a:r>
              <a:rPr sz="1600" spc="-10" dirty="0">
                <a:latin typeface="Carlito"/>
                <a:cs typeface="Carlito"/>
              </a:rPr>
              <a:t>various </a:t>
            </a:r>
            <a:r>
              <a:rPr sz="1600" spc="-15" dirty="0">
                <a:latin typeface="Carlito"/>
                <a:cs typeface="Carlito"/>
              </a:rPr>
              <a:t>forms </a:t>
            </a:r>
            <a:r>
              <a:rPr sz="1600" spc="-5" dirty="0">
                <a:latin typeface="Carlito"/>
                <a:cs typeface="Carlito"/>
              </a:rPr>
              <a:t>of </a:t>
            </a:r>
            <a:r>
              <a:rPr sz="1600" spc="-15" dirty="0">
                <a:latin typeface="Carlito"/>
                <a:cs typeface="Carlito"/>
              </a:rPr>
              <a:t>text </a:t>
            </a:r>
            <a:r>
              <a:rPr sz="1600" spc="-5" dirty="0">
                <a:latin typeface="Carlito"/>
                <a:cs typeface="Carlito"/>
              </a:rPr>
              <a:t>files (XML, email, </a:t>
            </a:r>
            <a:r>
              <a:rPr sz="1600" spc="-10" dirty="0">
                <a:latin typeface="Carlito"/>
                <a:cs typeface="Carlito"/>
              </a:rPr>
              <a:t>CSS, Javascript, </a:t>
            </a:r>
            <a:r>
              <a:rPr sz="1600" spc="-45" dirty="0">
                <a:latin typeface="Carlito"/>
                <a:cs typeface="Carlito"/>
              </a:rPr>
              <a:t>CSV, </a:t>
            </a:r>
            <a:r>
              <a:rPr sz="1600" spc="-10" dirty="0">
                <a:latin typeface="Carlito"/>
                <a:cs typeface="Carlito"/>
              </a:rPr>
              <a:t>etc.).</a:t>
            </a:r>
            <a:endParaRPr sz="16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  <a:tab pos="241935" algn="l"/>
              </a:tabLst>
            </a:pPr>
            <a:r>
              <a:rPr sz="2000" spc="-10" dirty="0">
                <a:latin typeface="Carlito"/>
                <a:cs typeface="Carlito"/>
              </a:rPr>
              <a:t>View</a:t>
            </a:r>
            <a:endParaRPr sz="2000">
              <a:latin typeface="Carlito"/>
              <a:cs typeface="Carlito"/>
            </a:endParaRPr>
          </a:p>
          <a:p>
            <a:pPr marL="698500" marR="123189" lvl="1" indent="-228600">
              <a:lnSpc>
                <a:spcPts val="1730"/>
              </a:lnSpc>
              <a:spcBef>
                <a:spcPts val="54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view </a:t>
            </a:r>
            <a:r>
              <a:rPr sz="1600" spc="-5" dirty="0">
                <a:latin typeface="Carlito"/>
                <a:cs typeface="Carlito"/>
              </a:rPr>
              <a:t>ties the model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template.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view </a:t>
            </a:r>
            <a:r>
              <a:rPr sz="1600" spc="-5" dirty="0">
                <a:latin typeface="Carlito"/>
                <a:cs typeface="Carlito"/>
              </a:rPr>
              <a:t>is </a:t>
            </a:r>
            <a:r>
              <a:rPr sz="1600" spc="-10" dirty="0">
                <a:latin typeface="Carlito"/>
                <a:cs typeface="Carlito"/>
              </a:rPr>
              <a:t>where </a:t>
            </a:r>
            <a:r>
              <a:rPr sz="1600" spc="-15" dirty="0">
                <a:latin typeface="Carlito"/>
                <a:cs typeface="Carlito"/>
              </a:rPr>
              <a:t>you </a:t>
            </a:r>
            <a:r>
              <a:rPr sz="1600" spc="-10" dirty="0">
                <a:latin typeface="Carlito"/>
                <a:cs typeface="Carlito"/>
              </a:rPr>
              <a:t>write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code that </a:t>
            </a:r>
            <a:r>
              <a:rPr sz="1600" spc="-5" dirty="0">
                <a:latin typeface="Carlito"/>
                <a:cs typeface="Carlito"/>
              </a:rPr>
              <a:t>actually </a:t>
            </a:r>
            <a:r>
              <a:rPr sz="1600" spc="-15" dirty="0">
                <a:latin typeface="Carlito"/>
                <a:cs typeface="Carlito"/>
              </a:rPr>
              <a:t>generates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web </a:t>
            </a:r>
            <a:r>
              <a:rPr sz="1600" spc="-5" dirty="0">
                <a:latin typeface="Carlito"/>
                <a:cs typeface="Carlito"/>
              </a:rPr>
              <a:t>pages.  </a:t>
            </a:r>
            <a:r>
              <a:rPr sz="1600" spc="-10" dirty="0">
                <a:latin typeface="Carlito"/>
                <a:cs typeface="Carlito"/>
              </a:rPr>
              <a:t>View determines </a:t>
            </a:r>
            <a:r>
              <a:rPr sz="1600" spc="-5" dirty="0">
                <a:latin typeface="Carlito"/>
                <a:cs typeface="Carlito"/>
              </a:rPr>
              <a:t>what </a:t>
            </a:r>
            <a:r>
              <a:rPr sz="1600" spc="-15" dirty="0">
                <a:latin typeface="Carlito"/>
                <a:cs typeface="Carlito"/>
              </a:rPr>
              <a:t>data </a:t>
            </a:r>
            <a:r>
              <a:rPr sz="1600" spc="-5" dirty="0">
                <a:latin typeface="Carlito"/>
                <a:cs typeface="Carlito"/>
              </a:rPr>
              <a:t>is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be </a:t>
            </a:r>
            <a:r>
              <a:rPr sz="1600" spc="-10" dirty="0">
                <a:latin typeface="Carlito"/>
                <a:cs typeface="Carlito"/>
              </a:rPr>
              <a:t>displayed, </a:t>
            </a:r>
            <a:r>
              <a:rPr sz="1600" spc="-15" dirty="0">
                <a:latin typeface="Carlito"/>
                <a:cs typeface="Carlito"/>
              </a:rPr>
              <a:t>retrieves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5" dirty="0">
                <a:latin typeface="Carlito"/>
                <a:cs typeface="Carlito"/>
              </a:rPr>
              <a:t>data from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0" dirty="0">
                <a:latin typeface="Carlito"/>
                <a:cs typeface="Carlito"/>
              </a:rPr>
              <a:t>database </a:t>
            </a:r>
            <a:r>
              <a:rPr sz="1600" spc="-5" dirty="0">
                <a:latin typeface="Carlito"/>
                <a:cs typeface="Carlito"/>
              </a:rPr>
              <a:t>and </a:t>
            </a:r>
            <a:r>
              <a:rPr sz="1600" spc="-10" dirty="0">
                <a:latin typeface="Carlito"/>
                <a:cs typeface="Carlito"/>
              </a:rPr>
              <a:t>passes </a:t>
            </a:r>
            <a:r>
              <a:rPr sz="1600" spc="-5" dirty="0">
                <a:latin typeface="Carlito"/>
                <a:cs typeface="Carlito"/>
              </a:rPr>
              <a:t>the </a:t>
            </a:r>
            <a:r>
              <a:rPr sz="1600" spc="-15" dirty="0">
                <a:latin typeface="Carlito"/>
                <a:cs typeface="Carlito"/>
              </a:rPr>
              <a:t>data </a:t>
            </a:r>
            <a:r>
              <a:rPr sz="1600" spc="-1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the  </a:t>
            </a:r>
            <a:r>
              <a:rPr sz="1600" spc="-10" dirty="0">
                <a:latin typeface="Carlito"/>
                <a:cs typeface="Carlito"/>
              </a:rPr>
              <a:t>template.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190500" y="0"/>
              <a:ext cx="12001500" cy="1419225"/>
            </a:xfrm>
            <a:custGeom>
              <a:avLst/>
              <a:gdLst/>
              <a:ahLst/>
              <a:cxnLst/>
              <a:rect l="l" t="t" r="r" b="b"/>
              <a:pathLst>
                <a:path w="12001500" h="1419225">
                  <a:moveTo>
                    <a:pt x="0" y="1418844"/>
                  </a:moveTo>
                  <a:lnTo>
                    <a:pt x="12001500" y="1418844"/>
                  </a:lnTo>
                  <a:lnTo>
                    <a:pt x="12001500" y="0"/>
                  </a:lnTo>
                  <a:lnTo>
                    <a:pt x="0" y="0"/>
                  </a:lnTo>
                  <a:lnTo>
                    <a:pt x="0" y="1418844"/>
                  </a:lnTo>
                  <a:close/>
                </a:path>
              </a:pathLst>
            </a:custGeom>
            <a:solidFill>
              <a:srgbClr val="DAF3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90500" cy="6858000"/>
            </a:xfrm>
            <a:custGeom>
              <a:avLst/>
              <a:gdLst/>
              <a:ahLst/>
              <a:cxnLst/>
              <a:rect l="l" t="t" r="r" b="b"/>
              <a:pathLst>
                <a:path w="190500" h="6858000">
                  <a:moveTo>
                    <a:pt x="190499" y="6857998"/>
                  </a:moveTo>
                  <a:lnTo>
                    <a:pt x="190499" y="0"/>
                  </a:lnTo>
                  <a:lnTo>
                    <a:pt x="0" y="0"/>
                  </a:lnTo>
                  <a:lnTo>
                    <a:pt x="0" y="6857998"/>
                  </a:lnTo>
                  <a:lnTo>
                    <a:pt x="190499" y="6857998"/>
                  </a:lnTo>
                  <a:close/>
                </a:path>
              </a:pathLst>
            </a:custGeom>
            <a:solidFill>
              <a:srgbClr val="FDB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9244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204" dirty="0"/>
              <a:t>Django </a:t>
            </a:r>
            <a:r>
              <a:rPr u="none" spc="-295" dirty="0"/>
              <a:t>Project</a:t>
            </a:r>
            <a:r>
              <a:rPr u="none" spc="-495" dirty="0"/>
              <a:t> </a:t>
            </a:r>
            <a:r>
              <a:rPr u="none" spc="-250" dirty="0"/>
              <a:t>Layout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6939" y="1707918"/>
            <a:ext cx="4229100" cy="411670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10" dirty="0">
                <a:latin typeface="Carlito"/>
                <a:cs typeface="Carlito"/>
              </a:rPr>
              <a:t>django-admin.py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startproject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20" dirty="0">
                <a:latin typeface="Carlito"/>
                <a:cs typeface="Carlito"/>
              </a:rPr>
              <a:t>&lt;PROJECT_ROOT&gt;</a:t>
            </a:r>
            <a:endParaRPr sz="28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665"/>
              </a:spcBef>
            </a:pPr>
            <a:r>
              <a:rPr sz="2800" spc="-10" dirty="0">
                <a:latin typeface="Carlito"/>
                <a:cs typeface="Carlito"/>
              </a:rPr>
              <a:t>manage.py</a:t>
            </a:r>
            <a:endParaRPr sz="28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660"/>
              </a:spcBef>
            </a:pPr>
            <a:r>
              <a:rPr sz="2800" spc="-15" dirty="0">
                <a:latin typeface="Carlito"/>
                <a:cs typeface="Carlito"/>
              </a:rPr>
              <a:t>&lt;PROJECT_DIR&gt;</a:t>
            </a:r>
            <a:endParaRPr sz="2800">
              <a:latin typeface="Carlito"/>
              <a:cs typeface="Carlito"/>
            </a:endParaRPr>
          </a:p>
          <a:p>
            <a:pPr marL="1841500" marR="772795">
              <a:lnSpc>
                <a:spcPct val="119800"/>
              </a:lnSpc>
              <a:spcBef>
                <a:spcPts val="5"/>
              </a:spcBef>
              <a:tabLst>
                <a:tab pos="2195195" algn="l"/>
                <a:tab pos="3014980" algn="l"/>
              </a:tabLst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	</a:t>
            </a:r>
            <a:r>
              <a:rPr sz="2800" spc="-5" dirty="0">
                <a:latin typeface="Carlito"/>
                <a:cs typeface="Carlito"/>
              </a:rPr>
              <a:t>i</a:t>
            </a:r>
            <a:r>
              <a:rPr sz="2800" spc="-20" dirty="0">
                <a:latin typeface="Carlito"/>
                <a:cs typeface="Carlito"/>
              </a:rPr>
              <a:t>n</a:t>
            </a:r>
            <a:r>
              <a:rPr sz="2800" spc="-5" dirty="0">
                <a:latin typeface="Carlito"/>
                <a:cs typeface="Carlito"/>
              </a:rPr>
              <a:t>i</a:t>
            </a:r>
            <a:r>
              <a:rPr sz="2800" spc="-15" dirty="0">
                <a:latin typeface="Carlito"/>
                <a:cs typeface="Carlito"/>
              </a:rPr>
              <a:t>t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	</a:t>
            </a:r>
            <a:r>
              <a:rPr sz="2800" spc="-5" dirty="0">
                <a:latin typeface="Carlito"/>
                <a:cs typeface="Carlito"/>
              </a:rPr>
              <a:t>.</a:t>
            </a:r>
            <a:r>
              <a:rPr sz="2800" spc="-25" dirty="0">
                <a:latin typeface="Carlito"/>
                <a:cs typeface="Carlito"/>
              </a:rPr>
              <a:t>py  </a:t>
            </a:r>
            <a:r>
              <a:rPr sz="2800" spc="-10" dirty="0">
                <a:latin typeface="Carlito"/>
                <a:cs typeface="Carlito"/>
              </a:rPr>
              <a:t>settings.py  urls.py  wsgi.py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190500" y="0"/>
              <a:ext cx="12001500" cy="1419225"/>
            </a:xfrm>
            <a:custGeom>
              <a:avLst/>
              <a:gdLst/>
              <a:ahLst/>
              <a:cxnLst/>
              <a:rect l="l" t="t" r="r" b="b"/>
              <a:pathLst>
                <a:path w="12001500" h="1419225">
                  <a:moveTo>
                    <a:pt x="0" y="1418844"/>
                  </a:moveTo>
                  <a:lnTo>
                    <a:pt x="12001500" y="1418844"/>
                  </a:lnTo>
                  <a:lnTo>
                    <a:pt x="12001500" y="0"/>
                  </a:lnTo>
                  <a:lnTo>
                    <a:pt x="0" y="0"/>
                  </a:lnTo>
                  <a:lnTo>
                    <a:pt x="0" y="1418844"/>
                  </a:lnTo>
                  <a:close/>
                </a:path>
              </a:pathLst>
            </a:custGeom>
            <a:solidFill>
              <a:srgbClr val="DAF3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90500" cy="6858000"/>
            </a:xfrm>
            <a:custGeom>
              <a:avLst/>
              <a:gdLst/>
              <a:ahLst/>
              <a:cxnLst/>
              <a:rect l="l" t="t" r="r" b="b"/>
              <a:pathLst>
                <a:path w="190500" h="6858000">
                  <a:moveTo>
                    <a:pt x="190499" y="6857998"/>
                  </a:moveTo>
                  <a:lnTo>
                    <a:pt x="190499" y="0"/>
                  </a:lnTo>
                  <a:lnTo>
                    <a:pt x="0" y="0"/>
                  </a:lnTo>
                  <a:lnTo>
                    <a:pt x="0" y="6857998"/>
                  </a:lnTo>
                  <a:lnTo>
                    <a:pt x="190499" y="6857998"/>
                  </a:lnTo>
                  <a:close/>
                </a:path>
              </a:pathLst>
            </a:custGeom>
            <a:solidFill>
              <a:srgbClr val="FDBC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4415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235" dirty="0"/>
              <a:t>settings.py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6939" y="1707918"/>
            <a:ext cx="10330180" cy="30073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Defines settings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Django</a:t>
            </a:r>
            <a:r>
              <a:rPr sz="2800" spc="14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application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rlito"/>
                <a:cs typeface="Carlito"/>
              </a:rPr>
              <a:t>Referenced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10" dirty="0">
                <a:latin typeface="Carlito"/>
                <a:cs typeface="Carlito"/>
              </a:rPr>
              <a:t>wsgi.py </a:t>
            </a:r>
            <a:r>
              <a:rPr sz="2800" spc="-20" dirty="0">
                <a:latin typeface="Carlito"/>
                <a:cs typeface="Carlito"/>
              </a:rPr>
              <a:t>to bootstrap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project</a:t>
            </a:r>
            <a:r>
              <a:rPr sz="2800" spc="14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loading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30" dirty="0">
                <a:latin typeface="Carlito"/>
                <a:cs typeface="Carlito"/>
              </a:rPr>
              <a:t>Techniques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5" dirty="0">
                <a:latin typeface="Carlito"/>
                <a:cs typeface="Carlito"/>
              </a:rPr>
              <a:t>managing </a:t>
            </a:r>
            <a:r>
              <a:rPr sz="2800" spc="-15" dirty="0">
                <a:latin typeface="Carlito"/>
                <a:cs typeface="Carlito"/>
              </a:rPr>
              <a:t>dev </a:t>
            </a:r>
            <a:r>
              <a:rPr sz="2800" spc="-10" dirty="0">
                <a:latin typeface="Carlito"/>
                <a:cs typeface="Carlito"/>
              </a:rPr>
              <a:t>vs </a:t>
            </a:r>
            <a:r>
              <a:rPr sz="2800" spc="-20" dirty="0">
                <a:latin typeface="Carlito"/>
                <a:cs typeface="Carlito"/>
              </a:rPr>
              <a:t>prod</a:t>
            </a:r>
            <a:r>
              <a:rPr sz="2800" spc="1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settings:</a:t>
            </a:r>
            <a:endParaRPr sz="2800">
              <a:latin typeface="Carlito"/>
              <a:cs typeface="Carlito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7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5" dirty="0">
                <a:latin typeface="Carlito"/>
                <a:cs typeface="Carlito"/>
              </a:rPr>
              <a:t>Create </a:t>
            </a:r>
            <a:r>
              <a:rPr sz="2400" spc="-25" dirty="0">
                <a:latin typeface="Carlito"/>
                <a:cs typeface="Carlito"/>
              </a:rPr>
              <a:t>settings-dev.py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settings-prod.py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use </a:t>
            </a:r>
            <a:r>
              <a:rPr sz="2400" spc="-10" dirty="0">
                <a:latin typeface="Carlito"/>
                <a:cs typeface="Carlito"/>
              </a:rPr>
              <a:t>symlink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link </a:t>
            </a:r>
            <a:r>
              <a:rPr sz="2400" spc="-10" dirty="0">
                <a:latin typeface="Carlito"/>
                <a:cs typeface="Carlito"/>
              </a:rPr>
              <a:t>settings.py 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correct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settings</a:t>
            </a:r>
            <a:endParaRPr sz="2400">
              <a:latin typeface="Carlito"/>
              <a:cs typeface="Carlito"/>
            </a:endParaRPr>
          </a:p>
          <a:p>
            <a:pPr marL="698500" marR="1068070" lvl="1" indent="-228600">
              <a:lnSpc>
                <a:spcPts val="2590"/>
              </a:lnSpc>
              <a:spcBef>
                <a:spcPts val="50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15" dirty="0">
                <a:latin typeface="Carlito"/>
                <a:cs typeface="Carlito"/>
              </a:rPr>
              <a:t>Factor </a:t>
            </a:r>
            <a:r>
              <a:rPr sz="2400" spc="-5" dirty="0">
                <a:latin typeface="Carlito"/>
                <a:cs typeface="Carlito"/>
              </a:rPr>
              <a:t>out </a:t>
            </a:r>
            <a:r>
              <a:rPr sz="2400" spc="-10" dirty="0">
                <a:latin typeface="Carlito"/>
                <a:cs typeface="Carlito"/>
              </a:rPr>
              <a:t>common settings </a:t>
            </a:r>
            <a:r>
              <a:rPr sz="2400" spc="-15" dirty="0">
                <a:latin typeface="Carlito"/>
                <a:cs typeface="Carlito"/>
              </a:rPr>
              <a:t>into </a:t>
            </a:r>
            <a:r>
              <a:rPr sz="2400" spc="-5" dirty="0">
                <a:latin typeface="Carlito"/>
                <a:cs typeface="Carlito"/>
              </a:rPr>
              <a:t>base-settings.py </a:t>
            </a:r>
            <a:r>
              <a:rPr sz="2400" dirty="0">
                <a:latin typeface="Carlito"/>
                <a:cs typeface="Carlito"/>
              </a:rPr>
              <a:t>and import. </a:t>
            </a:r>
            <a:r>
              <a:rPr sz="2400" spc="-5" dirty="0">
                <a:latin typeface="Carlito"/>
                <a:cs typeface="Carlito"/>
              </a:rPr>
              <a:t>Use  </a:t>
            </a:r>
            <a:r>
              <a:rPr sz="2400" spc="-10" dirty="0">
                <a:latin typeface="Carlito"/>
                <a:cs typeface="Carlito"/>
              </a:rPr>
              <a:t>conditionals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load </a:t>
            </a:r>
            <a:r>
              <a:rPr sz="2400" spc="-10" dirty="0">
                <a:latin typeface="Carlito"/>
                <a:cs typeface="Carlito"/>
              </a:rPr>
              <a:t>correct settings </a:t>
            </a:r>
            <a:r>
              <a:rPr sz="2400" spc="-5" dirty="0">
                <a:latin typeface="Carlito"/>
                <a:cs typeface="Carlito"/>
              </a:rPr>
              <a:t>based on DEBUG or other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setting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269" y="123901"/>
            <a:ext cx="39630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210" dirty="0"/>
              <a:t>Sample</a:t>
            </a:r>
            <a:r>
              <a:rPr u="none" spc="-409" dirty="0"/>
              <a:t> </a:t>
            </a:r>
            <a:r>
              <a:rPr u="none" spc="-210" dirty="0"/>
              <a:t>Settings…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28622" y="888238"/>
            <a:ext cx="4350385" cy="48704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890905">
              <a:lnSpc>
                <a:spcPct val="101899"/>
              </a:lnSpc>
              <a:spcBef>
                <a:spcPts val="45"/>
              </a:spcBef>
            </a:pPr>
            <a:r>
              <a:rPr sz="2600" spc="-5" dirty="0">
                <a:latin typeface="Carlito"/>
                <a:cs typeface="Carlito"/>
              </a:rPr>
              <a:t>DEBUG </a:t>
            </a:r>
            <a:r>
              <a:rPr sz="2600" dirty="0">
                <a:latin typeface="Carlito"/>
                <a:cs typeface="Carlito"/>
              </a:rPr>
              <a:t>= </a:t>
            </a:r>
            <a:r>
              <a:rPr sz="2600" spc="-40" dirty="0">
                <a:latin typeface="Carlito"/>
                <a:cs typeface="Carlito"/>
              </a:rPr>
              <a:t>True  </a:t>
            </a:r>
            <a:r>
              <a:rPr sz="2600" spc="-15" dirty="0">
                <a:latin typeface="Carlito"/>
                <a:cs typeface="Carlito"/>
              </a:rPr>
              <a:t>TEMPLATE_DEBUG </a:t>
            </a:r>
            <a:r>
              <a:rPr sz="2600" dirty="0">
                <a:latin typeface="Carlito"/>
                <a:cs typeface="Carlito"/>
              </a:rPr>
              <a:t>=</a:t>
            </a:r>
            <a:r>
              <a:rPr sz="2600" spc="-114" dirty="0">
                <a:latin typeface="Carlito"/>
                <a:cs typeface="Carlito"/>
              </a:rPr>
              <a:t> </a:t>
            </a:r>
            <a:r>
              <a:rPr sz="2600" spc="-40" dirty="0">
                <a:latin typeface="Carlito"/>
                <a:cs typeface="Carlito"/>
              </a:rPr>
              <a:t>True  </a:t>
            </a:r>
            <a:r>
              <a:rPr sz="2600" spc="-10" dirty="0">
                <a:latin typeface="Carlito"/>
                <a:cs typeface="Carlito"/>
              </a:rPr>
              <a:t>ALLOWED_HOSTS </a:t>
            </a:r>
            <a:r>
              <a:rPr sz="2600" dirty="0">
                <a:latin typeface="Carlito"/>
                <a:cs typeface="Carlito"/>
              </a:rPr>
              <a:t>=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[]</a:t>
            </a:r>
            <a:endParaRPr sz="2600">
              <a:latin typeface="Carlito"/>
              <a:cs typeface="Carlito"/>
            </a:endParaRPr>
          </a:p>
          <a:p>
            <a:pPr marL="12700" marR="1202055">
              <a:lnSpc>
                <a:spcPct val="102000"/>
              </a:lnSpc>
              <a:spcBef>
                <a:spcPts val="10"/>
              </a:spcBef>
            </a:pPr>
            <a:r>
              <a:rPr sz="2600" dirty="0">
                <a:latin typeface="Carlito"/>
                <a:cs typeface="Carlito"/>
              </a:rPr>
              <a:t># </a:t>
            </a:r>
            <a:r>
              <a:rPr sz="2600" spc="-5" dirty="0">
                <a:latin typeface="Carlito"/>
                <a:cs typeface="Carlito"/>
              </a:rPr>
              <a:t>Application</a:t>
            </a:r>
            <a:r>
              <a:rPr sz="2600" spc="-9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definition  </a:t>
            </a:r>
            <a:r>
              <a:rPr sz="2600" spc="-20" dirty="0">
                <a:latin typeface="Carlito"/>
                <a:cs typeface="Carlito"/>
              </a:rPr>
              <a:t>INSTALLED_APPS </a:t>
            </a:r>
            <a:r>
              <a:rPr sz="2600" dirty="0">
                <a:latin typeface="Carlito"/>
                <a:cs typeface="Carlito"/>
              </a:rPr>
              <a:t>=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(</a:t>
            </a:r>
            <a:endParaRPr sz="2600">
              <a:latin typeface="Carlito"/>
              <a:cs typeface="Carlito"/>
            </a:endParaRPr>
          </a:p>
          <a:p>
            <a:pPr marL="311150">
              <a:lnSpc>
                <a:spcPct val="100000"/>
              </a:lnSpc>
              <a:spcBef>
                <a:spcPts val="60"/>
              </a:spcBef>
            </a:pPr>
            <a:r>
              <a:rPr sz="2600" spc="-5" dirty="0">
                <a:latin typeface="Carlito"/>
                <a:cs typeface="Carlito"/>
              </a:rPr>
              <a:t>'django.contrib.admin',</a:t>
            </a:r>
            <a:endParaRPr sz="2600">
              <a:latin typeface="Carlito"/>
              <a:cs typeface="Carlito"/>
            </a:endParaRPr>
          </a:p>
          <a:p>
            <a:pPr marL="311150" marR="5080">
              <a:lnSpc>
                <a:spcPct val="102000"/>
              </a:lnSpc>
              <a:spcBef>
                <a:spcPts val="5"/>
              </a:spcBef>
            </a:pPr>
            <a:r>
              <a:rPr sz="2600" spc="-5" dirty="0">
                <a:latin typeface="Carlito"/>
                <a:cs typeface="Carlito"/>
              </a:rPr>
              <a:t>'django.contrib.auth',  </a:t>
            </a:r>
            <a:r>
              <a:rPr sz="2600" spc="-10" dirty="0">
                <a:latin typeface="Carlito"/>
                <a:cs typeface="Carlito"/>
              </a:rPr>
              <a:t>'django.contrib.contenttypes',  </a:t>
            </a:r>
            <a:r>
              <a:rPr sz="2600" spc="-5" dirty="0">
                <a:latin typeface="Carlito"/>
                <a:cs typeface="Carlito"/>
              </a:rPr>
              <a:t>'django.contrib.sessions',  'django.contrib.messages',  'django.contrib.staticfiles',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2600" dirty="0">
                <a:latin typeface="Carlito"/>
                <a:cs typeface="Carlito"/>
              </a:rPr>
              <a:t>)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8371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204" dirty="0"/>
              <a:t>Django</a:t>
            </a:r>
            <a:r>
              <a:rPr u="none" spc="-385" dirty="0"/>
              <a:t> </a:t>
            </a:r>
            <a:r>
              <a:rPr u="none" spc="-140" dirty="0"/>
              <a:t>Apps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5947410" cy="424942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Reusable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modules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django-admin.py </a:t>
            </a:r>
            <a:r>
              <a:rPr sz="2800" spc="-20" dirty="0">
                <a:latin typeface="Carlito"/>
                <a:cs typeface="Carlito"/>
              </a:rPr>
              <a:t>startapp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&lt;app_name&gt;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ts val="3190"/>
              </a:lnSpc>
              <a:spcBef>
                <a:spcPts val="6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rlito"/>
                <a:cs typeface="Carlito"/>
              </a:rPr>
              <a:t>Creates </a:t>
            </a:r>
            <a:r>
              <a:rPr sz="2800" spc="-15" dirty="0">
                <a:latin typeface="Carlito"/>
                <a:cs typeface="Carlito"/>
              </a:rPr>
              <a:t>stub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layout:</a:t>
            </a:r>
            <a:endParaRPr sz="2800">
              <a:latin typeface="Carlito"/>
              <a:cs typeface="Carlito"/>
            </a:endParaRPr>
          </a:p>
          <a:p>
            <a:pPr marL="241300">
              <a:lnSpc>
                <a:spcPts val="3025"/>
              </a:lnSpc>
            </a:pPr>
            <a:r>
              <a:rPr sz="2800" spc="-20" dirty="0">
                <a:latin typeface="Carlito"/>
                <a:cs typeface="Carlito"/>
              </a:rPr>
              <a:t>&lt;APP_ROOT&gt;</a:t>
            </a:r>
            <a:endParaRPr sz="2800">
              <a:latin typeface="Carlito"/>
              <a:cs typeface="Carlito"/>
            </a:endParaRPr>
          </a:p>
          <a:p>
            <a:pPr marL="927100" marR="3523615">
              <a:lnSpc>
                <a:spcPts val="3030"/>
              </a:lnSpc>
              <a:spcBef>
                <a:spcPts val="204"/>
              </a:spcBef>
            </a:pPr>
            <a:r>
              <a:rPr sz="2800" spc="-10" dirty="0">
                <a:latin typeface="Carlito"/>
                <a:cs typeface="Carlito"/>
              </a:rPr>
              <a:t>admin.py  </a:t>
            </a:r>
            <a:r>
              <a:rPr sz="2800" spc="-5" dirty="0">
                <a:latin typeface="Carlito"/>
                <a:cs typeface="Carlito"/>
              </a:rPr>
              <a:t>mode</a:t>
            </a:r>
            <a:r>
              <a:rPr sz="2800" spc="-20" dirty="0">
                <a:latin typeface="Carlito"/>
                <a:cs typeface="Carlito"/>
              </a:rPr>
              <a:t>l</a:t>
            </a:r>
            <a:r>
              <a:rPr sz="2800" spc="-10" dirty="0">
                <a:latin typeface="Carlito"/>
                <a:cs typeface="Carlito"/>
              </a:rPr>
              <a:t>s.</a:t>
            </a:r>
            <a:r>
              <a:rPr sz="2800" spc="-20" dirty="0">
                <a:latin typeface="Carlito"/>
                <a:cs typeface="Carlito"/>
              </a:rPr>
              <a:t>p</a:t>
            </a:r>
            <a:r>
              <a:rPr sz="2800" spc="-5" dirty="0">
                <a:latin typeface="Carlito"/>
                <a:cs typeface="Carlito"/>
              </a:rPr>
              <a:t>y</a:t>
            </a:r>
            <a:endParaRPr sz="2800">
              <a:latin typeface="Carlito"/>
              <a:cs typeface="Carlito"/>
            </a:endParaRPr>
          </a:p>
          <a:p>
            <a:pPr marL="927100">
              <a:lnSpc>
                <a:spcPts val="2805"/>
              </a:lnSpc>
            </a:pPr>
            <a:r>
              <a:rPr sz="2800" spc="-15" dirty="0">
                <a:latin typeface="Carlito"/>
                <a:cs typeface="Carlito"/>
              </a:rPr>
              <a:t>templates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(directory)</a:t>
            </a:r>
            <a:endParaRPr sz="2800">
              <a:latin typeface="Carlito"/>
              <a:cs typeface="Carlito"/>
            </a:endParaRPr>
          </a:p>
          <a:p>
            <a:pPr marL="927100" marR="3770629">
              <a:lnSpc>
                <a:spcPct val="90000"/>
              </a:lnSpc>
              <a:spcBef>
                <a:spcPts val="170"/>
              </a:spcBef>
            </a:pPr>
            <a:r>
              <a:rPr sz="2800" spc="-15" dirty="0">
                <a:latin typeface="Carlito"/>
                <a:cs typeface="Carlito"/>
              </a:rPr>
              <a:t>tests.py  </a:t>
            </a:r>
            <a:r>
              <a:rPr sz="2800" spc="-5" dirty="0">
                <a:latin typeface="Carlito"/>
                <a:cs typeface="Carlito"/>
              </a:rPr>
              <a:t>v</a:t>
            </a:r>
            <a:r>
              <a:rPr sz="2800" spc="-20" dirty="0">
                <a:latin typeface="Carlito"/>
                <a:cs typeface="Carlito"/>
              </a:rPr>
              <a:t>i</a:t>
            </a:r>
            <a:r>
              <a:rPr sz="2800" spc="-15" dirty="0">
                <a:latin typeface="Carlito"/>
                <a:cs typeface="Carlito"/>
              </a:rPr>
              <a:t>e</a:t>
            </a:r>
            <a:r>
              <a:rPr sz="2800" spc="-25" dirty="0">
                <a:latin typeface="Carlito"/>
                <a:cs typeface="Carlito"/>
              </a:rPr>
              <a:t>w</a:t>
            </a:r>
            <a:r>
              <a:rPr sz="2800" spc="-10" dirty="0">
                <a:latin typeface="Carlito"/>
                <a:cs typeface="Carlito"/>
              </a:rPr>
              <a:t>s.</a:t>
            </a:r>
            <a:r>
              <a:rPr sz="2800" spc="-20" dirty="0">
                <a:latin typeface="Carlito"/>
                <a:cs typeface="Carlito"/>
              </a:rPr>
              <a:t>p</a:t>
            </a:r>
            <a:r>
              <a:rPr sz="2800" spc="-5" dirty="0">
                <a:latin typeface="Carlito"/>
                <a:cs typeface="Carlito"/>
              </a:rPr>
              <a:t>y  </a:t>
            </a:r>
            <a:r>
              <a:rPr sz="2800" spc="-10" dirty="0">
                <a:latin typeface="Carlito"/>
                <a:cs typeface="Carlito"/>
              </a:rPr>
              <a:t>urls.py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39915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204" dirty="0"/>
              <a:t>Django</a:t>
            </a:r>
            <a:r>
              <a:rPr u="none" spc="-385" dirty="0"/>
              <a:t> </a:t>
            </a:r>
            <a:r>
              <a:rPr u="none" spc="-4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6990080" cy="36042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Defined </a:t>
            </a:r>
            <a:r>
              <a:rPr sz="2800" spc="-5" dirty="0">
                <a:latin typeface="Carlito"/>
                <a:cs typeface="Carlito"/>
              </a:rPr>
              <a:t>in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models.py</a:t>
            </a:r>
            <a:endParaRPr sz="2800">
              <a:latin typeface="Carlito"/>
              <a:cs typeface="Carlito"/>
            </a:endParaRPr>
          </a:p>
          <a:p>
            <a:pPr marL="12700" marR="5080">
              <a:lnSpc>
                <a:spcPct val="119700"/>
              </a:lnSpc>
              <a:spcBef>
                <a:spcPts val="1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5" dirty="0">
                <a:latin typeface="Carlito"/>
                <a:cs typeface="Carlito"/>
              </a:rPr>
              <a:t>Typically </a:t>
            </a:r>
            <a:r>
              <a:rPr sz="2800" spc="-5" dirty="0">
                <a:latin typeface="Carlito"/>
                <a:cs typeface="Carlito"/>
              </a:rPr>
              <a:t>inherit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10" dirty="0">
                <a:latin typeface="Carlito"/>
                <a:cs typeface="Carlito"/>
              </a:rPr>
              <a:t>django.db.models.Model  Example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Model:</a:t>
            </a:r>
            <a:endParaRPr sz="2800">
              <a:latin typeface="Carlito"/>
              <a:cs typeface="Carlito"/>
            </a:endParaRPr>
          </a:p>
          <a:p>
            <a:pPr marL="12700" marR="2310130">
              <a:lnSpc>
                <a:spcPts val="4029"/>
              </a:lnSpc>
              <a:spcBef>
                <a:spcPts val="235"/>
              </a:spcBef>
            </a:pP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10" dirty="0">
                <a:latin typeface="Carlito"/>
                <a:cs typeface="Carlito"/>
              </a:rPr>
              <a:t>django.db import </a:t>
            </a:r>
            <a:r>
              <a:rPr sz="2800" spc="-5" dirty="0">
                <a:latin typeface="Carlito"/>
                <a:cs typeface="Carlito"/>
              </a:rPr>
              <a:t>models  class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TestModel(models.Model):</a:t>
            </a:r>
            <a:endParaRPr sz="2800">
              <a:latin typeface="Carlito"/>
              <a:cs typeface="Carlito"/>
            </a:endParaRPr>
          </a:p>
          <a:p>
            <a:pPr marL="335915" marR="379095">
              <a:lnSpc>
                <a:spcPts val="4020"/>
              </a:lnSpc>
            </a:pPr>
            <a:r>
              <a:rPr sz="2800" spc="-10" dirty="0">
                <a:latin typeface="Carlito"/>
                <a:cs typeface="Carlito"/>
              </a:rPr>
              <a:t>name </a:t>
            </a:r>
            <a:r>
              <a:rPr sz="2800" spc="-5" dirty="0">
                <a:latin typeface="Carlito"/>
                <a:cs typeface="Carlito"/>
              </a:rPr>
              <a:t>= </a:t>
            </a:r>
            <a:r>
              <a:rPr sz="2800" spc="-15" dirty="0">
                <a:latin typeface="Carlito"/>
                <a:cs typeface="Carlito"/>
              </a:rPr>
              <a:t>models.CharField(max_length </a:t>
            </a:r>
            <a:r>
              <a:rPr sz="2800" spc="-5" dirty="0">
                <a:latin typeface="Carlito"/>
                <a:cs typeface="Carlito"/>
              </a:rPr>
              <a:t>= 20)  </a:t>
            </a:r>
            <a:r>
              <a:rPr sz="2800" spc="-10" dirty="0">
                <a:latin typeface="Carlito"/>
                <a:cs typeface="Carlito"/>
              </a:rPr>
              <a:t>age </a:t>
            </a:r>
            <a:r>
              <a:rPr sz="2800" spc="-5" dirty="0">
                <a:latin typeface="Carlito"/>
                <a:cs typeface="Carlito"/>
              </a:rPr>
              <a:t>=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models.IntegerField()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0"/>
            <a:ext cx="12001500" cy="1419225"/>
          </a:xfrm>
          <a:custGeom>
            <a:avLst/>
            <a:gdLst/>
            <a:ahLst/>
            <a:cxnLst/>
            <a:rect l="l" t="t" r="r" b="b"/>
            <a:pathLst>
              <a:path w="12001500" h="1419225">
                <a:moveTo>
                  <a:pt x="0" y="1418844"/>
                </a:moveTo>
                <a:lnTo>
                  <a:pt x="12001500" y="1418844"/>
                </a:lnTo>
                <a:lnTo>
                  <a:pt x="12001500" y="0"/>
                </a:lnTo>
                <a:lnTo>
                  <a:pt x="0" y="0"/>
                </a:lnTo>
                <a:lnTo>
                  <a:pt x="0" y="1418844"/>
                </a:lnTo>
                <a:close/>
              </a:path>
            </a:pathLst>
          </a:custGeom>
          <a:solidFill>
            <a:srgbClr val="DAF3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84550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195" dirty="0"/>
              <a:t>Introduction </a:t>
            </a:r>
            <a:r>
              <a:rPr u="none" spc="-204" dirty="0"/>
              <a:t>to </a:t>
            </a:r>
            <a:r>
              <a:rPr u="none" spc="-195" dirty="0"/>
              <a:t>Cloud </a:t>
            </a:r>
            <a:r>
              <a:rPr u="none" spc="-210" dirty="0"/>
              <a:t>Storage</a:t>
            </a:r>
            <a:r>
              <a:rPr u="none" spc="-800" dirty="0"/>
              <a:t> </a:t>
            </a:r>
            <a:r>
              <a:rPr u="none" spc="-45" dirty="0"/>
              <a:t>Models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4800" y="1426259"/>
            <a:ext cx="11811000" cy="4982774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375"/>
              </a:spcBef>
              <a:tabLst>
                <a:tab pos="241935" algn="l"/>
              </a:tabLst>
            </a:pPr>
            <a:r>
              <a:rPr lang="en-US" sz="2400" spc="-20" dirty="0">
                <a:solidFill>
                  <a:srgbClr val="FF0000"/>
                </a:solidFill>
                <a:latin typeface="Carlito"/>
                <a:cs typeface="Carlito"/>
              </a:rPr>
              <a:t>Cloud computing:</a:t>
            </a:r>
          </a:p>
          <a:p>
            <a:pPr marL="354965" indent="-342900">
              <a:lnSpc>
                <a:spcPct val="10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tabLst>
                <a:tab pos="241935" algn="l"/>
              </a:tabLst>
            </a:pPr>
            <a:r>
              <a:rPr lang="en-US" sz="2400" spc="-20" dirty="0">
                <a:latin typeface="Carlito"/>
                <a:cs typeface="Carlito"/>
              </a:rPr>
              <a:t>The Internet of Things (IoT) involves the internet-connected devices we </a:t>
            </a:r>
            <a:r>
              <a:rPr lang="en-US" sz="2400" spc="-20" dirty="0">
                <a:solidFill>
                  <a:srgbClr val="FF0000"/>
                </a:solidFill>
                <a:latin typeface="Carlito"/>
                <a:cs typeface="Carlito"/>
              </a:rPr>
              <a:t>use to perform the processes and services </a:t>
            </a:r>
            <a:r>
              <a:rPr lang="en-US" sz="2400" spc="-20" dirty="0">
                <a:latin typeface="Carlito"/>
                <a:cs typeface="Carlito"/>
              </a:rPr>
              <a:t>that support our way of life. Another component set to help IoT succeed is cloud computing, which acts as a sort of front end.</a:t>
            </a:r>
          </a:p>
          <a:p>
            <a:pPr marL="354965" indent="-342900">
              <a:lnSpc>
                <a:spcPct val="10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tabLst>
                <a:tab pos="241935" algn="l"/>
              </a:tabLst>
            </a:pP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Cloud computing is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delivery of different services through the Internet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These resources include tools and applications like data storage, servers, databases, networking, and software</a:t>
            </a:r>
            <a:r>
              <a:rPr lang="en-US" sz="2400" b="0" i="0" spc="-20" dirty="0">
                <a:solidFill>
                  <a:srgbClr val="202124"/>
                </a:solidFill>
                <a:effectLst/>
                <a:latin typeface="Carlito"/>
              </a:rPr>
              <a:t>.</a:t>
            </a:r>
          </a:p>
          <a:p>
            <a:pPr marL="354965" indent="-342900">
              <a:lnSpc>
                <a:spcPct val="10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tabLst>
                <a:tab pos="241935" algn="l"/>
              </a:tabLst>
            </a:pPr>
            <a:r>
              <a:rPr lang="en-US" sz="2400" spc="-20" dirty="0">
                <a:solidFill>
                  <a:srgbClr val="202124"/>
                </a:solidFill>
                <a:latin typeface="Carlito"/>
              </a:rPr>
              <a:t>ex. </a:t>
            </a:r>
            <a:r>
              <a:rPr lang="en-US" sz="2400" spc="-20" dirty="0">
                <a:solidFill>
                  <a:srgbClr val="00B0F0"/>
                </a:solidFill>
                <a:latin typeface="Carlito"/>
              </a:rPr>
              <a:t>Google photos- </a:t>
            </a:r>
            <a:r>
              <a:rPr lang="en-US" sz="2400" spc="-20" dirty="0">
                <a:solidFill>
                  <a:srgbClr val="202124"/>
                </a:solidFill>
                <a:latin typeface="Carlito"/>
              </a:rPr>
              <a:t>You can use Google Photos to upload your photos to internet-based storage. </a:t>
            </a:r>
          </a:p>
          <a:p>
            <a:pPr marL="354965" indent="-342900">
              <a:lnSpc>
                <a:spcPct val="10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tabLst>
                <a:tab pos="241935" algn="l"/>
              </a:tabLst>
            </a:pPr>
            <a:r>
              <a:rPr lang="en-US" sz="2400" b="0" i="0" spc="-20" dirty="0">
                <a:solidFill>
                  <a:srgbClr val="202124"/>
                </a:solidFill>
                <a:effectLst/>
                <a:latin typeface="Carlito"/>
              </a:rPr>
              <a:t>In truth, </a:t>
            </a:r>
            <a:r>
              <a:rPr lang="en-US" sz="2400" b="0" i="0" spc="-20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Carlito"/>
              </a:rPr>
              <a:t>cloud computing and IoT are tightly coupled</a:t>
            </a:r>
            <a:r>
              <a:rPr lang="en-US" sz="2400" b="0" i="0" spc="-20" dirty="0">
                <a:solidFill>
                  <a:srgbClr val="202124"/>
                </a:solidFill>
                <a:effectLst/>
                <a:latin typeface="Carlito"/>
              </a:rPr>
              <a:t>. The growth of IoT and the rapid development of associated technologies create a widespread connection of ―things. This has lead to the </a:t>
            </a:r>
            <a:r>
              <a:rPr lang="en-US" sz="2400" b="0" i="0" spc="-20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Carlito"/>
              </a:rPr>
              <a:t>production of large amounts of data</a:t>
            </a:r>
            <a:r>
              <a:rPr lang="en-US" sz="2400" b="0" i="0" spc="-20" dirty="0">
                <a:solidFill>
                  <a:srgbClr val="202124"/>
                </a:solidFill>
                <a:effectLst/>
                <a:latin typeface="Carlito"/>
              </a:rPr>
              <a:t>, which </a:t>
            </a:r>
            <a:r>
              <a:rPr lang="en-US" sz="2400" b="0" i="0" spc="-20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Carlito"/>
              </a:rPr>
              <a:t>needs to be stored, processed and accessed.</a:t>
            </a:r>
          </a:p>
          <a:p>
            <a:pPr marL="241300" indent="-229235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1935" algn="l"/>
              </a:tabLst>
            </a:pP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90500" cy="6858000"/>
          </a:xfrm>
          <a:custGeom>
            <a:avLst/>
            <a:gdLst/>
            <a:ahLst/>
            <a:cxnLst/>
            <a:rect l="l" t="t" r="r" b="b"/>
            <a:pathLst>
              <a:path w="190500" h="6858000">
                <a:moveTo>
                  <a:pt x="190499" y="6857998"/>
                </a:moveTo>
                <a:lnTo>
                  <a:pt x="190499" y="0"/>
                </a:lnTo>
                <a:lnTo>
                  <a:pt x="0" y="0"/>
                </a:lnTo>
                <a:lnTo>
                  <a:pt x="0" y="6857998"/>
                </a:lnTo>
                <a:lnTo>
                  <a:pt x="190499" y="6857998"/>
                </a:lnTo>
                <a:close/>
              </a:path>
            </a:pathLst>
          </a:custGeom>
          <a:solidFill>
            <a:srgbClr val="FDBC0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5591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45" dirty="0"/>
              <a:t>Models</a:t>
            </a:r>
            <a:r>
              <a:rPr u="none" spc="-395" dirty="0"/>
              <a:t> </a:t>
            </a:r>
            <a:r>
              <a:rPr u="none" spc="-295" dirty="0"/>
              <a:t>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644380" cy="33921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  <a:tab pos="6010910" algn="l"/>
              </a:tabLst>
            </a:pPr>
            <a:r>
              <a:rPr sz="2800" spc="-20" dirty="0">
                <a:latin typeface="Carlito"/>
                <a:cs typeface="Carlito"/>
              </a:rPr>
              <a:t>Default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set </a:t>
            </a:r>
            <a:r>
              <a:rPr sz="2800" spc="-35" dirty="0">
                <a:latin typeface="Carlito"/>
                <a:cs typeface="Carlito"/>
              </a:rPr>
              <a:t>NOT </a:t>
            </a:r>
            <a:r>
              <a:rPr sz="2800" spc="-5" dirty="0">
                <a:latin typeface="Carlito"/>
                <a:cs typeface="Carlito"/>
              </a:rPr>
              <a:t>NULL on</a:t>
            </a:r>
            <a:r>
              <a:rPr sz="2800" spc="18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all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fields.	Override </a:t>
            </a:r>
            <a:r>
              <a:rPr sz="2800" spc="-15" dirty="0">
                <a:latin typeface="Carlito"/>
                <a:cs typeface="Carlito"/>
              </a:rPr>
              <a:t>by </a:t>
            </a:r>
            <a:r>
              <a:rPr sz="2800" spc="-10" dirty="0">
                <a:latin typeface="Carlito"/>
                <a:cs typeface="Carlito"/>
              </a:rPr>
              <a:t>adding null </a:t>
            </a:r>
            <a:r>
              <a:rPr sz="2800" spc="-5" dirty="0">
                <a:latin typeface="Carlito"/>
                <a:cs typeface="Carlito"/>
              </a:rPr>
              <a:t>=  </a:t>
            </a:r>
            <a:r>
              <a:rPr sz="2800" spc="-50" dirty="0">
                <a:latin typeface="Carlito"/>
                <a:cs typeface="Carlito"/>
              </a:rPr>
              <a:t>True </a:t>
            </a:r>
            <a:r>
              <a:rPr sz="2800" spc="-15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field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definition:</a:t>
            </a:r>
            <a:endParaRPr sz="28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635"/>
              </a:spcBef>
            </a:pPr>
            <a:r>
              <a:rPr sz="2800" spc="-10" dirty="0">
                <a:latin typeface="Carlito"/>
                <a:cs typeface="Carlito"/>
              </a:rPr>
              <a:t>name </a:t>
            </a:r>
            <a:r>
              <a:rPr sz="2800" spc="-5" dirty="0">
                <a:latin typeface="Carlito"/>
                <a:cs typeface="Carlito"/>
              </a:rPr>
              <a:t>= </a:t>
            </a:r>
            <a:r>
              <a:rPr sz="2800" spc="-10" dirty="0">
                <a:latin typeface="Carlito"/>
                <a:cs typeface="Carlito"/>
              </a:rPr>
              <a:t>models.CharField(max_length=20, null </a:t>
            </a:r>
            <a:r>
              <a:rPr sz="2800" spc="-5" dirty="0">
                <a:latin typeface="Carlito"/>
                <a:cs typeface="Carlito"/>
              </a:rPr>
              <a:t>=</a:t>
            </a:r>
            <a:r>
              <a:rPr sz="2800" spc="130" dirty="0">
                <a:latin typeface="Carlito"/>
                <a:cs typeface="Carlito"/>
              </a:rPr>
              <a:t> </a:t>
            </a:r>
            <a:r>
              <a:rPr sz="2800" spc="-35" dirty="0">
                <a:latin typeface="Carlito"/>
                <a:cs typeface="Carlito"/>
              </a:rPr>
              <a:t>True)</a:t>
            </a:r>
            <a:endParaRPr sz="2800">
              <a:latin typeface="Carlito"/>
              <a:cs typeface="Carlito"/>
            </a:endParaRPr>
          </a:p>
          <a:p>
            <a:pPr marL="241935" marR="2325370" indent="-241935">
              <a:lnSpc>
                <a:spcPct val="119600"/>
              </a:lnSpc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Relationships defined through </a:t>
            </a:r>
            <a:r>
              <a:rPr sz="2800" spc="-10" dirty="0">
                <a:latin typeface="Carlito"/>
                <a:cs typeface="Carlito"/>
              </a:rPr>
              <a:t>special field </a:t>
            </a:r>
            <a:r>
              <a:rPr sz="2800" spc="-5" dirty="0">
                <a:latin typeface="Carlito"/>
                <a:cs typeface="Carlito"/>
              </a:rPr>
              <a:t>types:  </a:t>
            </a:r>
            <a:r>
              <a:rPr sz="2800" spc="-20" dirty="0">
                <a:latin typeface="Carlito"/>
                <a:cs typeface="Carlito"/>
              </a:rPr>
              <a:t>models.OneToOneField(model)</a:t>
            </a:r>
            <a:endParaRPr sz="2800">
              <a:latin typeface="Carlito"/>
              <a:cs typeface="Carlito"/>
            </a:endParaRPr>
          </a:p>
          <a:p>
            <a:pPr marL="927100" marR="3789679">
              <a:lnSpc>
                <a:spcPct val="119600"/>
              </a:lnSpc>
              <a:spcBef>
                <a:spcPts val="15"/>
              </a:spcBef>
            </a:pPr>
            <a:r>
              <a:rPr sz="2800" spc="-15" dirty="0">
                <a:latin typeface="Carlito"/>
                <a:cs typeface="Carlito"/>
              </a:rPr>
              <a:t>models.ForeignKey(model)  </a:t>
            </a:r>
            <a:r>
              <a:rPr sz="2800" spc="-20" dirty="0">
                <a:latin typeface="Carlito"/>
                <a:cs typeface="Carlito"/>
              </a:rPr>
              <a:t>models.ManyToManyField(model)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3089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45" dirty="0"/>
              <a:t>Models</a:t>
            </a:r>
            <a:r>
              <a:rPr u="none" spc="-385" dirty="0"/>
              <a:t> </a:t>
            </a:r>
            <a:r>
              <a:rPr u="none" spc="-270" dirty="0"/>
              <a:t>(cont’)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10098405" cy="39884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  <a:tab pos="4770120" algn="l"/>
              </a:tabLst>
            </a:pPr>
            <a:r>
              <a:rPr sz="2800" spc="-5" dirty="0">
                <a:latin typeface="Carlito"/>
                <a:cs typeface="Carlito"/>
              </a:rPr>
              <a:t>Need </a:t>
            </a:r>
            <a:r>
              <a:rPr sz="2800" spc="-10" dirty="0">
                <a:latin typeface="Carlito"/>
                <a:cs typeface="Carlito"/>
              </a:rPr>
              <a:t>Nulls </a:t>
            </a:r>
            <a:r>
              <a:rPr sz="2800" spc="-5" dirty="0">
                <a:latin typeface="Carlito"/>
                <a:cs typeface="Carlito"/>
              </a:rPr>
              <a:t>in a</a:t>
            </a:r>
            <a:r>
              <a:rPr sz="2800" spc="10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Boolean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Field?	</a:t>
            </a:r>
            <a:r>
              <a:rPr sz="2800" spc="-5" dirty="0">
                <a:latin typeface="Carlito"/>
                <a:cs typeface="Carlito"/>
              </a:rPr>
              <a:t>Use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models.NullBooleanField()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Set </a:t>
            </a:r>
            <a:r>
              <a:rPr sz="2800" spc="-20" dirty="0">
                <a:latin typeface="Carlito"/>
                <a:cs typeface="Carlito"/>
              </a:rPr>
              <a:t>Default </a:t>
            </a:r>
            <a:r>
              <a:rPr sz="2800" spc="-15" dirty="0">
                <a:latin typeface="Carlito"/>
                <a:cs typeface="Carlito"/>
              </a:rPr>
              <a:t>value </a:t>
            </a:r>
            <a:r>
              <a:rPr sz="2800" spc="-5" dirty="0">
                <a:latin typeface="Carlito"/>
                <a:cs typeface="Carlito"/>
              </a:rPr>
              <a:t>with</a:t>
            </a:r>
            <a:r>
              <a:rPr sz="2800" spc="5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“default”:</a:t>
            </a:r>
            <a:endParaRPr sz="28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665"/>
              </a:spcBef>
            </a:pPr>
            <a:r>
              <a:rPr sz="2800" spc="-15" dirty="0">
                <a:latin typeface="Carlito"/>
                <a:cs typeface="Carlito"/>
              </a:rPr>
              <a:t>count </a:t>
            </a:r>
            <a:r>
              <a:rPr sz="2800" spc="-5" dirty="0">
                <a:latin typeface="Carlito"/>
                <a:cs typeface="Carlito"/>
              </a:rPr>
              <a:t>= </a:t>
            </a:r>
            <a:r>
              <a:rPr sz="2800" spc="-15" dirty="0">
                <a:latin typeface="Carlito"/>
                <a:cs typeface="Carlito"/>
              </a:rPr>
              <a:t>models.IntegerField(default </a:t>
            </a:r>
            <a:r>
              <a:rPr sz="2800" spc="-5" dirty="0">
                <a:latin typeface="Carlito"/>
                <a:cs typeface="Carlito"/>
              </a:rPr>
              <a:t>=</a:t>
            </a:r>
            <a:r>
              <a:rPr sz="2800" spc="114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0)</a:t>
            </a:r>
            <a:endParaRPr sz="2800">
              <a:latin typeface="Carlito"/>
              <a:cs typeface="Carlito"/>
            </a:endParaRPr>
          </a:p>
          <a:p>
            <a:pPr marL="241300" marR="5080" indent="-229235">
              <a:lnSpc>
                <a:spcPts val="3020"/>
              </a:lnSpc>
              <a:spcBef>
                <a:spcPts val="104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Use a inner </a:t>
            </a:r>
            <a:r>
              <a:rPr sz="2800" spc="-20" dirty="0">
                <a:latin typeface="Carlito"/>
                <a:cs typeface="Carlito"/>
              </a:rPr>
              <a:t>Meta </a:t>
            </a:r>
            <a:r>
              <a:rPr sz="2800" spc="-5" dirty="0">
                <a:latin typeface="Carlito"/>
                <a:cs typeface="Carlito"/>
              </a:rPr>
              <a:t>class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5" dirty="0">
                <a:latin typeface="Carlito"/>
                <a:cs typeface="Carlito"/>
              </a:rPr>
              <a:t>define </a:t>
            </a:r>
            <a:r>
              <a:rPr sz="2800" spc="-5" dirty="0">
                <a:latin typeface="Carlito"/>
                <a:cs typeface="Carlito"/>
              </a:rPr>
              <a:t>additional </a:t>
            </a:r>
            <a:r>
              <a:rPr sz="2800" spc="-10" dirty="0">
                <a:latin typeface="Carlito"/>
                <a:cs typeface="Carlito"/>
              </a:rPr>
              <a:t>options, </a:t>
            </a:r>
            <a:r>
              <a:rPr sz="2800" spc="-5" dirty="0">
                <a:latin typeface="Carlito"/>
                <a:cs typeface="Carlito"/>
              </a:rPr>
              <a:t>especially </a:t>
            </a:r>
            <a:r>
              <a:rPr sz="2800" spc="-15" dirty="0">
                <a:latin typeface="Carlito"/>
                <a:cs typeface="Carlito"/>
              </a:rPr>
              <a:t>useful 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20" dirty="0">
                <a:latin typeface="Carlito"/>
                <a:cs typeface="Carlito"/>
              </a:rPr>
              <a:t>abstract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classes:</a:t>
            </a:r>
            <a:endParaRPr sz="2800">
              <a:latin typeface="Carlito"/>
              <a:cs typeface="Carlito"/>
            </a:endParaRPr>
          </a:p>
          <a:p>
            <a:pPr marL="2164715" marR="3589020" indent="-323215">
              <a:lnSpc>
                <a:spcPts val="4020"/>
              </a:lnSpc>
              <a:spcBef>
                <a:spcPts val="220"/>
              </a:spcBef>
            </a:pPr>
            <a:r>
              <a:rPr sz="2800" spc="-5" dirty="0">
                <a:latin typeface="Carlito"/>
                <a:cs typeface="Carlito"/>
              </a:rPr>
              <a:t>class </a:t>
            </a:r>
            <a:r>
              <a:rPr sz="2800" spc="-20" dirty="0">
                <a:latin typeface="Carlito"/>
                <a:cs typeface="Carlito"/>
              </a:rPr>
              <a:t>TestModel(models.Model):  </a:t>
            </a:r>
            <a:r>
              <a:rPr sz="2800" spc="-5" dirty="0">
                <a:latin typeface="Carlito"/>
                <a:cs typeface="Carlito"/>
              </a:rPr>
              <a:t>class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Meta:</a:t>
            </a:r>
            <a:endParaRPr sz="2800">
              <a:latin typeface="Carlito"/>
              <a:cs typeface="Carlito"/>
            </a:endParaRPr>
          </a:p>
          <a:p>
            <a:pPr marL="2360930">
              <a:lnSpc>
                <a:spcPct val="100000"/>
              </a:lnSpc>
              <a:spcBef>
                <a:spcPts val="415"/>
              </a:spcBef>
            </a:pPr>
            <a:r>
              <a:rPr sz="2800" spc="-20" dirty="0">
                <a:latin typeface="Carlito"/>
                <a:cs typeface="Carlito"/>
              </a:rPr>
              <a:t>abstract </a:t>
            </a:r>
            <a:r>
              <a:rPr sz="2800" spc="-5" dirty="0">
                <a:latin typeface="Carlito"/>
                <a:cs typeface="Carlito"/>
              </a:rPr>
              <a:t>=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50" dirty="0">
                <a:latin typeface="Carlito"/>
                <a:cs typeface="Carlito"/>
              </a:rPr>
              <a:t>True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6296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35" dirty="0"/>
              <a:t>Model</a:t>
            </a:r>
            <a:r>
              <a:rPr u="none" spc="-400" dirty="0"/>
              <a:t> </a:t>
            </a:r>
            <a:r>
              <a:rPr u="none" spc="-5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8359775" cy="29673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5" dirty="0">
                <a:latin typeface="Carlito"/>
                <a:cs typeface="Carlito"/>
              </a:rPr>
              <a:t>model.save(self, </a:t>
            </a:r>
            <a:r>
              <a:rPr sz="2800" spc="-10" dirty="0">
                <a:latin typeface="Carlito"/>
                <a:cs typeface="Carlito"/>
              </a:rPr>
              <a:t>*args,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**kwargs)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rlito"/>
                <a:cs typeface="Carlito"/>
              </a:rPr>
              <a:t>model.delete(self, </a:t>
            </a:r>
            <a:r>
              <a:rPr sz="2800" spc="-10" dirty="0">
                <a:latin typeface="Carlito"/>
                <a:cs typeface="Carlito"/>
              </a:rPr>
              <a:t>*args,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**kwargs)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model.get_absolute_url(self)</a:t>
            </a:r>
            <a:endParaRPr sz="2800">
              <a:latin typeface="Carlito"/>
              <a:cs typeface="Carlito"/>
            </a:endParaRPr>
          </a:p>
          <a:p>
            <a:pPr marL="241300" marR="2922270" indent="-229235">
              <a:lnSpc>
                <a:spcPts val="3020"/>
              </a:lnSpc>
              <a:spcBef>
                <a:spcPts val="1040"/>
              </a:spcBef>
              <a:buFont typeface="Arial"/>
              <a:buChar char="•"/>
              <a:tabLst>
                <a:tab pos="241935" algn="l"/>
                <a:tab pos="1598930" algn="l"/>
                <a:tab pos="2330450" algn="l"/>
                <a:tab pos="3106420" algn="l"/>
              </a:tabLst>
            </a:pPr>
            <a:r>
              <a:rPr sz="2800" spc="-10" dirty="0">
                <a:latin typeface="Carlito"/>
                <a:cs typeface="Carlito"/>
              </a:rPr>
              <a:t>model.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	</a:t>
            </a:r>
            <a:r>
              <a:rPr sz="2800" spc="-20" dirty="0">
                <a:latin typeface="Carlito"/>
                <a:cs typeface="Carlito"/>
              </a:rPr>
              <a:t>str</a:t>
            </a: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	</a:t>
            </a:r>
            <a:r>
              <a:rPr sz="2800" spc="-5" dirty="0">
                <a:latin typeface="Carlito"/>
                <a:cs typeface="Carlito"/>
              </a:rPr>
              <a:t>(self) [Python 3]  model.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	</a:t>
            </a:r>
            <a:r>
              <a:rPr sz="2800" spc="-10" dirty="0">
                <a:latin typeface="Carlito"/>
                <a:cs typeface="Carlito"/>
              </a:rPr>
              <a:t>unicode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	</a:t>
            </a:r>
            <a:r>
              <a:rPr sz="2800" dirty="0">
                <a:latin typeface="Carlito"/>
                <a:cs typeface="Carlito"/>
              </a:rPr>
              <a:t>(self) </a:t>
            </a:r>
            <a:r>
              <a:rPr sz="2800" spc="-5" dirty="0">
                <a:latin typeface="Carlito"/>
                <a:cs typeface="Carlito"/>
              </a:rPr>
              <a:t>[Python</a:t>
            </a:r>
            <a:r>
              <a:rPr sz="2800" spc="4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2]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Override </a:t>
            </a:r>
            <a:r>
              <a:rPr sz="2800" spc="-5" dirty="0">
                <a:latin typeface="Carlito"/>
                <a:cs typeface="Carlito"/>
              </a:rPr>
              <a:t>with super(MODEL, </a:t>
            </a:r>
            <a:r>
              <a:rPr sz="2800" spc="-10" dirty="0">
                <a:latin typeface="Carlito"/>
                <a:cs typeface="Carlito"/>
              </a:rPr>
              <a:t>self).save(*args,</a:t>
            </a:r>
            <a:r>
              <a:rPr sz="2800" spc="1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**kwargs)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2157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245" dirty="0"/>
              <a:t>Activating </a:t>
            </a:r>
            <a:r>
              <a:rPr u="none" spc="-240" dirty="0"/>
              <a:t>a</a:t>
            </a:r>
            <a:r>
              <a:rPr u="none" spc="-480" dirty="0"/>
              <a:t> </a:t>
            </a:r>
            <a:r>
              <a:rPr u="none" spc="-3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6962140" cy="28613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Add the app </a:t>
            </a:r>
            <a:r>
              <a:rPr sz="2800" spc="-20" dirty="0">
                <a:latin typeface="Carlito"/>
                <a:cs typeface="Carlito"/>
              </a:rPr>
              <a:t>to INSTALLED_APPS </a:t>
            </a:r>
            <a:r>
              <a:rPr sz="2800" spc="-5" dirty="0">
                <a:latin typeface="Carlito"/>
                <a:cs typeface="Carlito"/>
              </a:rPr>
              <a:t>in</a:t>
            </a:r>
            <a:r>
              <a:rPr sz="2800" spc="8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settings.py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Run </a:t>
            </a:r>
            <a:r>
              <a:rPr sz="2800" spc="-10" dirty="0">
                <a:latin typeface="Carlito"/>
                <a:cs typeface="Carlito"/>
              </a:rPr>
              <a:t>manage.py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validate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Run </a:t>
            </a:r>
            <a:r>
              <a:rPr sz="2800" spc="-10" dirty="0">
                <a:latin typeface="Carlito"/>
                <a:cs typeface="Carlito"/>
              </a:rPr>
              <a:t>manage.py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syncdb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Migrations</a:t>
            </a:r>
            <a:endParaRPr sz="28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20" dirty="0">
                <a:latin typeface="Carlito"/>
                <a:cs typeface="Carlito"/>
              </a:rPr>
              <a:t>Write </a:t>
            </a:r>
            <a:r>
              <a:rPr sz="2400" spc="-10" dirty="0">
                <a:latin typeface="Carlito"/>
                <a:cs typeface="Carlito"/>
              </a:rPr>
              <a:t>custom </a:t>
            </a:r>
            <a:r>
              <a:rPr sz="2400" spc="-5" dirty="0">
                <a:latin typeface="Carlito"/>
                <a:cs typeface="Carlito"/>
              </a:rPr>
              <a:t>script or </a:t>
            </a:r>
            <a:r>
              <a:rPr sz="2400" dirty="0">
                <a:latin typeface="Carlito"/>
                <a:cs typeface="Carlito"/>
              </a:rPr>
              <a:t>manually </a:t>
            </a:r>
            <a:r>
              <a:rPr sz="2400" spc="-5" dirty="0">
                <a:latin typeface="Carlito"/>
                <a:cs typeface="Carlito"/>
              </a:rPr>
              <a:t>handle</a:t>
            </a:r>
            <a:r>
              <a:rPr sz="2400" spc="-10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migrations</a:t>
            </a:r>
            <a:endParaRPr sz="24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9135" algn="l"/>
              </a:tabLst>
            </a:pPr>
            <a:r>
              <a:rPr sz="2400" spc="-5" dirty="0">
                <a:latin typeface="Carlito"/>
                <a:cs typeface="Carlito"/>
              </a:rPr>
              <a:t>Use South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8766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235" dirty="0"/>
              <a:t>Selecting</a:t>
            </a:r>
            <a:r>
              <a:rPr u="none" spc="-385" dirty="0"/>
              <a:t> </a:t>
            </a:r>
            <a:r>
              <a:rPr u="none" spc="-254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10101580" cy="30968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Models include a </a:t>
            </a:r>
            <a:r>
              <a:rPr sz="2800" spc="-20" dirty="0">
                <a:latin typeface="Carlito"/>
                <a:cs typeface="Carlito"/>
              </a:rPr>
              <a:t>default </a:t>
            </a:r>
            <a:r>
              <a:rPr sz="2800" spc="-5" dirty="0">
                <a:latin typeface="Carlito"/>
                <a:cs typeface="Carlito"/>
              </a:rPr>
              <a:t>manager </a:t>
            </a:r>
            <a:r>
              <a:rPr sz="2800" spc="-10" dirty="0">
                <a:latin typeface="Carlito"/>
                <a:cs typeface="Carlito"/>
              </a:rPr>
              <a:t>called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objects</a:t>
            </a:r>
            <a:endParaRPr sz="2800">
              <a:latin typeface="Carlito"/>
              <a:cs typeface="Carlito"/>
            </a:endParaRPr>
          </a:p>
          <a:p>
            <a:pPr marL="241935" marR="1893570" indent="-241935">
              <a:lnSpc>
                <a:spcPts val="3030"/>
              </a:lnSpc>
              <a:spcBef>
                <a:spcPts val="10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Manager methods allow selecting </a:t>
            </a:r>
            <a:r>
              <a:rPr sz="2800" spc="-5" dirty="0">
                <a:latin typeface="Carlito"/>
                <a:cs typeface="Carlito"/>
              </a:rPr>
              <a:t>all or some </a:t>
            </a:r>
            <a:r>
              <a:rPr sz="2800" spc="-15" dirty="0">
                <a:latin typeface="Carlito"/>
                <a:cs typeface="Carlito"/>
              </a:rPr>
              <a:t>instances  </a:t>
            </a:r>
            <a:r>
              <a:rPr sz="2800" spc="-5" dirty="0">
                <a:latin typeface="Carlito"/>
                <a:cs typeface="Carlito"/>
              </a:rPr>
              <a:t>Question.objects.all()</a:t>
            </a:r>
            <a:endParaRPr sz="2800">
              <a:latin typeface="Carlito"/>
              <a:cs typeface="Carlito"/>
            </a:endParaRPr>
          </a:p>
          <a:p>
            <a:pPr marL="927100">
              <a:lnSpc>
                <a:spcPts val="2805"/>
              </a:lnSpc>
            </a:pPr>
            <a:r>
              <a:rPr sz="2800" spc="-5" dirty="0">
                <a:latin typeface="Carlito"/>
                <a:cs typeface="Carlito"/>
              </a:rPr>
              <a:t>Question.objects.get(pk =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1)</a:t>
            </a:r>
            <a:endParaRPr sz="2800">
              <a:latin typeface="Carlito"/>
              <a:cs typeface="Carlito"/>
            </a:endParaRPr>
          </a:p>
          <a:p>
            <a:pPr marL="927100" marR="5080" indent="914400">
              <a:lnSpc>
                <a:spcPts val="3020"/>
              </a:lnSpc>
              <a:spcBef>
                <a:spcPts val="215"/>
              </a:spcBef>
              <a:tabLst>
                <a:tab pos="6517640" algn="l"/>
              </a:tabLst>
            </a:pPr>
            <a:r>
              <a:rPr sz="2800" spc="-5" dirty="0">
                <a:latin typeface="Carlito"/>
                <a:cs typeface="Carlito"/>
              </a:rPr>
              <a:t>Use </a:t>
            </a:r>
            <a:r>
              <a:rPr sz="2800" dirty="0">
                <a:latin typeface="Carlito"/>
                <a:cs typeface="Carlito"/>
              </a:rPr>
              <a:t>try </a:t>
            </a:r>
            <a:r>
              <a:rPr sz="2800" spc="-10" dirty="0">
                <a:latin typeface="Carlito"/>
                <a:cs typeface="Carlito"/>
              </a:rPr>
              <a:t>block, </a:t>
            </a:r>
            <a:r>
              <a:rPr sz="2800" spc="-20" dirty="0">
                <a:latin typeface="Carlito"/>
                <a:cs typeface="Carlito"/>
              </a:rPr>
              <a:t>throws </a:t>
            </a:r>
            <a:r>
              <a:rPr sz="2800" spc="-10" dirty="0">
                <a:latin typeface="Carlito"/>
                <a:cs typeface="Carlito"/>
              </a:rPr>
              <a:t>DoesNotExist </a:t>
            </a:r>
            <a:r>
              <a:rPr sz="2800" spc="-20" dirty="0">
                <a:latin typeface="Carlito"/>
                <a:cs typeface="Carlito"/>
              </a:rPr>
              <a:t>exception </a:t>
            </a:r>
            <a:r>
              <a:rPr sz="2800" spc="-5" dirty="0">
                <a:latin typeface="Carlito"/>
                <a:cs typeface="Carlito"/>
              </a:rPr>
              <a:t>if no </a:t>
            </a:r>
            <a:r>
              <a:rPr sz="2800" spc="-20" dirty="0">
                <a:latin typeface="Carlito"/>
                <a:cs typeface="Carlito"/>
              </a:rPr>
              <a:t>match  </a:t>
            </a:r>
            <a:r>
              <a:rPr sz="2800" spc="-15" dirty="0">
                <a:latin typeface="Carlito"/>
                <a:cs typeface="Carlito"/>
              </a:rPr>
              <a:t>Question.objects.filter(created_date</a:t>
            </a:r>
            <a:r>
              <a:rPr sz="2800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	</a:t>
            </a:r>
            <a:r>
              <a:rPr sz="2800" spc="-10" dirty="0">
                <a:latin typeface="Carlito"/>
                <a:cs typeface="Carlito"/>
              </a:rPr>
              <a:t>lt </a:t>
            </a:r>
            <a:r>
              <a:rPr sz="2800" spc="-5" dirty="0">
                <a:latin typeface="Carlito"/>
                <a:cs typeface="Carlito"/>
              </a:rPr>
              <a:t>=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‘2014-01-01’)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Returns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QuerySet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4160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200" dirty="0"/>
              <a:t>Introspecting </a:t>
            </a:r>
            <a:r>
              <a:rPr u="none" spc="-270" dirty="0"/>
              <a:t>Legacy</a:t>
            </a:r>
            <a:r>
              <a:rPr u="none" spc="-560" dirty="0"/>
              <a:t> </a:t>
            </a:r>
            <a:r>
              <a:rPr u="none" spc="-4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7992109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manage.py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inspectdb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Cut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20" dirty="0">
                <a:latin typeface="Carlito"/>
                <a:cs typeface="Carlito"/>
              </a:rPr>
              <a:t>paste generated </a:t>
            </a:r>
            <a:r>
              <a:rPr sz="2800" spc="-10" dirty="0">
                <a:latin typeface="Carlito"/>
                <a:cs typeface="Carlito"/>
              </a:rPr>
              <a:t>code </a:t>
            </a:r>
            <a:r>
              <a:rPr sz="2800" spc="-20" dirty="0">
                <a:latin typeface="Carlito"/>
                <a:cs typeface="Carlito"/>
              </a:rPr>
              <a:t>into </a:t>
            </a:r>
            <a:r>
              <a:rPr sz="2800" spc="-10" dirty="0">
                <a:latin typeface="Carlito"/>
                <a:cs typeface="Carlito"/>
              </a:rPr>
              <a:t>models.py </a:t>
            </a:r>
            <a:r>
              <a:rPr sz="2800" spc="-5" dirty="0">
                <a:latin typeface="Carlito"/>
                <a:cs typeface="Carlito"/>
              </a:rPr>
              <a:t>–</a:t>
            </a:r>
            <a:r>
              <a:rPr sz="2800" spc="204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Easy!!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5990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265" dirty="0"/>
              <a:t>Full</a:t>
            </a:r>
            <a:r>
              <a:rPr u="none" spc="-390" dirty="0"/>
              <a:t> </a:t>
            </a:r>
            <a:r>
              <a:rPr u="none" spc="-210" dirty="0"/>
              <a:t>Sample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7106"/>
            <a:ext cx="7851140" cy="415607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 marR="3614420">
              <a:lnSpc>
                <a:spcPct val="70000"/>
              </a:lnSpc>
              <a:spcBef>
                <a:spcPts val="1040"/>
              </a:spcBef>
            </a:pPr>
            <a:r>
              <a:rPr sz="2600" spc="-10" dirty="0">
                <a:latin typeface="Carlito"/>
                <a:cs typeface="Carlito"/>
              </a:rPr>
              <a:t>from </a:t>
            </a:r>
            <a:r>
              <a:rPr sz="2600" spc="-5" dirty="0">
                <a:latin typeface="Carlito"/>
                <a:cs typeface="Carlito"/>
              </a:rPr>
              <a:t>django.db </a:t>
            </a:r>
            <a:r>
              <a:rPr sz="2600" dirty="0">
                <a:latin typeface="Carlito"/>
                <a:cs typeface="Carlito"/>
              </a:rPr>
              <a:t>import </a:t>
            </a:r>
            <a:r>
              <a:rPr sz="2600" spc="-5" dirty="0">
                <a:latin typeface="Carlito"/>
                <a:cs typeface="Carlito"/>
              </a:rPr>
              <a:t>models  </a:t>
            </a:r>
            <a:r>
              <a:rPr sz="2600" spc="-10" dirty="0">
                <a:latin typeface="Carlito"/>
                <a:cs typeface="Carlito"/>
              </a:rPr>
              <a:t>from datetime </a:t>
            </a:r>
            <a:r>
              <a:rPr sz="2600" dirty="0">
                <a:latin typeface="Carlito"/>
                <a:cs typeface="Carlito"/>
              </a:rPr>
              <a:t>import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datetime</a:t>
            </a:r>
            <a:endParaRPr sz="2600">
              <a:latin typeface="Carlito"/>
              <a:cs typeface="Carlito"/>
            </a:endParaRPr>
          </a:p>
          <a:p>
            <a:pPr marL="311150" marR="1518285" indent="-299085">
              <a:lnSpc>
                <a:spcPct val="70000"/>
              </a:lnSpc>
              <a:spcBef>
                <a:spcPts val="994"/>
              </a:spcBef>
            </a:pPr>
            <a:r>
              <a:rPr sz="2600" dirty="0">
                <a:latin typeface="Carlito"/>
                <a:cs typeface="Carlito"/>
              </a:rPr>
              <a:t>class </a:t>
            </a:r>
            <a:r>
              <a:rPr sz="2600" spc="-5" dirty="0">
                <a:latin typeface="Carlito"/>
                <a:cs typeface="Carlito"/>
              </a:rPr>
              <a:t>TimestampedModel(models.Model):  </a:t>
            </a:r>
            <a:r>
              <a:rPr sz="2600" spc="-10" dirty="0">
                <a:latin typeface="Carlito"/>
                <a:cs typeface="Carlito"/>
              </a:rPr>
              <a:t>created_datetime </a:t>
            </a:r>
            <a:r>
              <a:rPr sz="2600" dirty="0">
                <a:latin typeface="Carlito"/>
                <a:cs typeface="Carlito"/>
              </a:rPr>
              <a:t>= </a:t>
            </a:r>
            <a:r>
              <a:rPr sz="2600" spc="-5" dirty="0">
                <a:latin typeface="Carlito"/>
                <a:cs typeface="Carlito"/>
              </a:rPr>
              <a:t>models.DateTimeField()  </a:t>
            </a:r>
            <a:r>
              <a:rPr sz="2600" spc="-10" dirty="0">
                <a:latin typeface="Carlito"/>
                <a:cs typeface="Carlito"/>
              </a:rPr>
              <a:t>updated_datetime </a:t>
            </a:r>
            <a:r>
              <a:rPr sz="2600" dirty="0">
                <a:latin typeface="Carlito"/>
                <a:cs typeface="Carlito"/>
              </a:rPr>
              <a:t>=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models.DateTimeField()</a:t>
            </a:r>
            <a:endParaRPr sz="2600">
              <a:latin typeface="Carlito"/>
              <a:cs typeface="Carlito"/>
            </a:endParaRPr>
          </a:p>
          <a:p>
            <a:pPr marL="610235" marR="3392804" indent="-299085">
              <a:lnSpc>
                <a:spcPct val="70000"/>
              </a:lnSpc>
              <a:spcBef>
                <a:spcPts val="2185"/>
              </a:spcBef>
            </a:pPr>
            <a:r>
              <a:rPr sz="2600" spc="-10" dirty="0">
                <a:latin typeface="Carlito"/>
                <a:cs typeface="Carlito"/>
              </a:rPr>
              <a:t>def </a:t>
            </a:r>
            <a:r>
              <a:rPr sz="2600" spc="-25" dirty="0">
                <a:latin typeface="Carlito"/>
                <a:cs typeface="Carlito"/>
              </a:rPr>
              <a:t>save(self, </a:t>
            </a:r>
            <a:r>
              <a:rPr sz="2600" spc="-10" dirty="0">
                <a:latin typeface="Carlito"/>
                <a:cs typeface="Carlito"/>
              </a:rPr>
              <a:t>*args, **kwargs):  </a:t>
            </a:r>
            <a:r>
              <a:rPr sz="2600" dirty="0">
                <a:latin typeface="Carlito"/>
                <a:cs typeface="Carlito"/>
              </a:rPr>
              <a:t>if </a:t>
            </a:r>
            <a:r>
              <a:rPr sz="2600" spc="-30" dirty="0">
                <a:latin typeface="Carlito"/>
                <a:cs typeface="Carlito"/>
              </a:rPr>
              <a:t>self.id </a:t>
            </a:r>
            <a:r>
              <a:rPr sz="2600" dirty="0">
                <a:latin typeface="Carlito"/>
                <a:cs typeface="Carlito"/>
              </a:rPr>
              <a:t>is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None:</a:t>
            </a:r>
            <a:endParaRPr sz="2600">
              <a:latin typeface="Carlito"/>
              <a:cs typeface="Carlito"/>
            </a:endParaRPr>
          </a:p>
          <a:p>
            <a:pPr marL="610235" marR="5080" indent="297180">
              <a:lnSpc>
                <a:spcPct val="70000"/>
              </a:lnSpc>
            </a:pPr>
            <a:r>
              <a:rPr sz="2600" spc="-20" dirty="0">
                <a:latin typeface="Carlito"/>
                <a:cs typeface="Carlito"/>
              </a:rPr>
              <a:t>self.created_datetime </a:t>
            </a:r>
            <a:r>
              <a:rPr sz="2600" dirty="0">
                <a:latin typeface="Carlito"/>
                <a:cs typeface="Carlito"/>
              </a:rPr>
              <a:t>= </a:t>
            </a:r>
            <a:r>
              <a:rPr sz="2600" spc="-5" dirty="0">
                <a:latin typeface="Carlito"/>
                <a:cs typeface="Carlito"/>
              </a:rPr>
              <a:t>datetime.now()  </a:t>
            </a:r>
            <a:r>
              <a:rPr sz="2600" spc="-10" dirty="0">
                <a:latin typeface="Carlito"/>
                <a:cs typeface="Carlito"/>
              </a:rPr>
              <a:t>updated_datetime </a:t>
            </a:r>
            <a:r>
              <a:rPr sz="2600" dirty="0">
                <a:latin typeface="Carlito"/>
                <a:cs typeface="Carlito"/>
              </a:rPr>
              <a:t>= </a:t>
            </a:r>
            <a:r>
              <a:rPr sz="2600" spc="-5" dirty="0">
                <a:latin typeface="Carlito"/>
                <a:cs typeface="Carlito"/>
              </a:rPr>
              <a:t>datetime.now()  </a:t>
            </a:r>
            <a:r>
              <a:rPr sz="2600" spc="-10" dirty="0">
                <a:latin typeface="Carlito"/>
                <a:cs typeface="Carlito"/>
              </a:rPr>
              <a:t>super(TimestampedModel,self).save(*args,</a:t>
            </a:r>
            <a:r>
              <a:rPr sz="2600" spc="6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**kwargs)</a:t>
            </a:r>
            <a:endParaRPr sz="2600">
              <a:latin typeface="Carlito"/>
              <a:cs typeface="Carlito"/>
            </a:endParaRPr>
          </a:p>
          <a:p>
            <a:pPr marL="610235" marR="5238115" indent="-299085">
              <a:lnSpc>
                <a:spcPct val="70100"/>
              </a:lnSpc>
              <a:spcBef>
                <a:spcPts val="2180"/>
              </a:spcBef>
            </a:pPr>
            <a:r>
              <a:rPr sz="2600" dirty="0">
                <a:latin typeface="Carlito"/>
                <a:cs typeface="Carlito"/>
              </a:rPr>
              <a:t>class </a:t>
            </a:r>
            <a:r>
              <a:rPr sz="2600" spc="-10" dirty="0">
                <a:latin typeface="Carlito"/>
                <a:cs typeface="Carlito"/>
              </a:rPr>
              <a:t>Meta:  abstract </a:t>
            </a:r>
            <a:r>
              <a:rPr sz="2600" dirty="0">
                <a:latin typeface="Carlito"/>
                <a:cs typeface="Carlito"/>
              </a:rPr>
              <a:t>=</a:t>
            </a:r>
            <a:r>
              <a:rPr sz="2600" spc="-90" dirty="0">
                <a:latin typeface="Carlito"/>
                <a:cs typeface="Carlito"/>
              </a:rPr>
              <a:t> </a:t>
            </a:r>
            <a:r>
              <a:rPr sz="2600" spc="-40" dirty="0">
                <a:latin typeface="Carlito"/>
                <a:cs typeface="Carlito"/>
              </a:rPr>
              <a:t>True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4589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265" dirty="0"/>
              <a:t>Full </a:t>
            </a:r>
            <a:r>
              <a:rPr u="none" spc="-210" dirty="0"/>
              <a:t>Sample</a:t>
            </a:r>
            <a:r>
              <a:rPr u="none" spc="-450" dirty="0"/>
              <a:t> </a:t>
            </a:r>
            <a:r>
              <a:rPr u="none" spc="-295" dirty="0"/>
              <a:t>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797750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90"/>
              </a:lnSpc>
              <a:spcBef>
                <a:spcPts val="95"/>
              </a:spcBef>
            </a:pPr>
            <a:r>
              <a:rPr sz="2800" spc="-5" dirty="0">
                <a:latin typeface="Carlito"/>
                <a:cs typeface="Carlito"/>
              </a:rPr>
              <a:t>class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Question(TimestampedModel):</a:t>
            </a:r>
            <a:endParaRPr sz="2800">
              <a:latin typeface="Carlito"/>
              <a:cs typeface="Carlito"/>
            </a:endParaRPr>
          </a:p>
          <a:p>
            <a:pPr marL="335915">
              <a:lnSpc>
                <a:spcPts val="3190"/>
              </a:lnSpc>
            </a:pPr>
            <a:r>
              <a:rPr sz="2800" spc="-15" dirty="0">
                <a:latin typeface="Carlito"/>
                <a:cs typeface="Carlito"/>
              </a:rPr>
              <a:t>question_text </a:t>
            </a:r>
            <a:r>
              <a:rPr sz="2800" spc="-5" dirty="0">
                <a:latin typeface="Carlito"/>
                <a:cs typeface="Carlito"/>
              </a:rPr>
              <a:t>= </a:t>
            </a:r>
            <a:r>
              <a:rPr sz="2800" spc="-10" dirty="0">
                <a:latin typeface="Carlito"/>
                <a:cs typeface="Carlito"/>
              </a:rPr>
              <a:t>models.CharField(max_length </a:t>
            </a:r>
            <a:r>
              <a:rPr sz="2800" spc="-5" dirty="0">
                <a:latin typeface="Carlito"/>
                <a:cs typeface="Carlito"/>
              </a:rPr>
              <a:t>=</a:t>
            </a:r>
            <a:r>
              <a:rPr sz="2800" spc="13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200)</a:t>
            </a:r>
            <a:endParaRPr sz="2800">
              <a:latin typeface="Carlito"/>
              <a:cs typeface="Carlito"/>
            </a:endParaRPr>
          </a:p>
          <a:p>
            <a:pPr marL="335915">
              <a:lnSpc>
                <a:spcPts val="3190"/>
              </a:lnSpc>
              <a:spcBef>
                <a:spcPts val="675"/>
              </a:spcBef>
              <a:tabLst>
                <a:tab pos="1239520" algn="l"/>
                <a:tab pos="1969770" algn="l"/>
              </a:tabLst>
            </a:pPr>
            <a:r>
              <a:rPr sz="2800" spc="-15" dirty="0">
                <a:latin typeface="Carlito"/>
                <a:cs typeface="Carlito"/>
              </a:rPr>
              <a:t>def</a:t>
            </a:r>
            <a:r>
              <a:rPr sz="2800" u="heavy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	</a:t>
            </a:r>
            <a:r>
              <a:rPr sz="2800" spc="-20" dirty="0">
                <a:latin typeface="Carlito"/>
                <a:cs typeface="Carlito"/>
              </a:rPr>
              <a:t>str</a:t>
            </a: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	</a:t>
            </a:r>
            <a:r>
              <a:rPr sz="2800" spc="-5" dirty="0">
                <a:latin typeface="Carlito"/>
                <a:cs typeface="Carlito"/>
              </a:rPr>
              <a:t>(self):</a:t>
            </a:r>
            <a:endParaRPr sz="2800">
              <a:latin typeface="Carlito"/>
              <a:cs typeface="Carlito"/>
            </a:endParaRPr>
          </a:p>
          <a:p>
            <a:pPr marL="660400">
              <a:lnSpc>
                <a:spcPts val="3190"/>
              </a:lnSpc>
            </a:pPr>
            <a:r>
              <a:rPr sz="2800" spc="-15" dirty="0">
                <a:latin typeface="Carlito"/>
                <a:cs typeface="Carlito"/>
              </a:rPr>
              <a:t>return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self.question_text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3917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200" dirty="0"/>
              <a:t>Function </a:t>
            </a:r>
            <a:r>
              <a:rPr u="none" spc="-290" dirty="0"/>
              <a:t>vs. </a:t>
            </a:r>
            <a:r>
              <a:rPr u="none" spc="-204" dirty="0"/>
              <a:t>Class</a:t>
            </a:r>
            <a:r>
              <a:rPr u="none" spc="-540" dirty="0"/>
              <a:t> </a:t>
            </a:r>
            <a:r>
              <a:rPr u="none" spc="-210" dirty="0"/>
              <a:t>Views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9999345" cy="23285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Django allows two styles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views </a:t>
            </a:r>
            <a:r>
              <a:rPr sz="2800" spc="-5" dirty="0">
                <a:latin typeface="Carlito"/>
                <a:cs typeface="Carlito"/>
              </a:rPr>
              <a:t>– functions or class </a:t>
            </a:r>
            <a:r>
              <a:rPr sz="2800" spc="-10" dirty="0">
                <a:latin typeface="Carlito"/>
                <a:cs typeface="Carlito"/>
              </a:rPr>
              <a:t>based</a:t>
            </a:r>
            <a:r>
              <a:rPr sz="2800" spc="15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views</a:t>
            </a:r>
            <a:endParaRPr sz="2800">
              <a:latin typeface="Carlito"/>
              <a:cs typeface="Carlito"/>
            </a:endParaRPr>
          </a:p>
          <a:p>
            <a:pPr marL="241300" marR="353695" indent="-229235">
              <a:lnSpc>
                <a:spcPts val="3030"/>
              </a:lnSpc>
              <a:spcBef>
                <a:spcPts val="10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Functions – </a:t>
            </a:r>
            <a:r>
              <a:rPr sz="2800" spc="-35" dirty="0">
                <a:latin typeface="Carlito"/>
                <a:cs typeface="Carlito"/>
              </a:rPr>
              <a:t>take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request </a:t>
            </a:r>
            <a:r>
              <a:rPr sz="2800" spc="-5" dirty="0">
                <a:latin typeface="Carlito"/>
                <a:cs typeface="Carlito"/>
              </a:rPr>
              <a:t>object as the </a:t>
            </a:r>
            <a:r>
              <a:rPr sz="2800" spc="-25" dirty="0">
                <a:latin typeface="Carlito"/>
                <a:cs typeface="Carlito"/>
              </a:rPr>
              <a:t>first </a:t>
            </a:r>
            <a:r>
              <a:rPr sz="2800" spc="-15" dirty="0">
                <a:latin typeface="Carlito"/>
                <a:cs typeface="Carlito"/>
              </a:rPr>
              <a:t>parameter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must  return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response</a:t>
            </a:r>
            <a:r>
              <a:rPr sz="2800" spc="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object</a:t>
            </a:r>
            <a:endParaRPr sz="2800">
              <a:latin typeface="Carlito"/>
              <a:cs typeface="Carlito"/>
            </a:endParaRPr>
          </a:p>
          <a:p>
            <a:pPr marL="241300" marR="5080" indent="-229235">
              <a:lnSpc>
                <a:spcPts val="3020"/>
              </a:lnSpc>
              <a:spcBef>
                <a:spcPts val="994"/>
              </a:spcBef>
              <a:buFont typeface="Arial"/>
              <a:buChar char="•"/>
              <a:tabLst>
                <a:tab pos="241935" algn="l"/>
                <a:tab pos="9440545" algn="l"/>
              </a:tabLst>
            </a:pPr>
            <a:r>
              <a:rPr sz="2800" spc="-10" dirty="0">
                <a:latin typeface="Carlito"/>
                <a:cs typeface="Carlito"/>
              </a:rPr>
              <a:t>C</a:t>
            </a:r>
            <a:r>
              <a:rPr sz="2800" spc="-15" dirty="0">
                <a:latin typeface="Carlito"/>
                <a:cs typeface="Carlito"/>
              </a:rPr>
              <a:t>l</a:t>
            </a:r>
            <a:r>
              <a:rPr sz="2800" spc="-5" dirty="0">
                <a:latin typeface="Carlito"/>
                <a:cs typeface="Carlito"/>
              </a:rPr>
              <a:t>ass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base</a:t>
            </a:r>
            <a:r>
              <a:rPr sz="2800" spc="-5" dirty="0">
                <a:latin typeface="Carlito"/>
                <a:cs typeface="Carlito"/>
              </a:rPr>
              <a:t>d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v</a:t>
            </a:r>
            <a:r>
              <a:rPr sz="2800" spc="-20" dirty="0">
                <a:latin typeface="Carlito"/>
                <a:cs typeface="Carlito"/>
              </a:rPr>
              <a:t>i</a:t>
            </a:r>
            <a:r>
              <a:rPr sz="2800" spc="-15" dirty="0">
                <a:latin typeface="Carlito"/>
                <a:cs typeface="Carlito"/>
              </a:rPr>
              <a:t>e</a:t>
            </a:r>
            <a:r>
              <a:rPr sz="2800" spc="-25" dirty="0">
                <a:latin typeface="Carlito"/>
                <a:cs typeface="Carlito"/>
              </a:rPr>
              <a:t>w</a:t>
            </a:r>
            <a:r>
              <a:rPr sz="2800" spc="-5" dirty="0">
                <a:latin typeface="Carlito"/>
                <a:cs typeface="Carlito"/>
              </a:rPr>
              <a:t>s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–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al</a:t>
            </a:r>
            <a:r>
              <a:rPr sz="2800" spc="-15" dirty="0">
                <a:latin typeface="Carlito"/>
                <a:cs typeface="Carlito"/>
              </a:rPr>
              <a:t>lo</a:t>
            </a:r>
            <a:r>
              <a:rPr sz="2800" spc="-5" dirty="0">
                <a:latin typeface="Carlito"/>
                <a:cs typeface="Carlito"/>
              </a:rPr>
              <a:t>w </a:t>
            </a:r>
            <a:r>
              <a:rPr sz="2800" spc="-10" dirty="0">
                <a:latin typeface="Carlito"/>
                <a:cs typeface="Carlito"/>
              </a:rPr>
              <a:t>CRU</a:t>
            </a:r>
            <a:r>
              <a:rPr sz="2800" spc="-5" dirty="0">
                <a:latin typeface="Carlito"/>
                <a:cs typeface="Carlito"/>
              </a:rPr>
              <a:t>D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ope</a:t>
            </a:r>
            <a:r>
              <a:rPr sz="2800" spc="-75" dirty="0">
                <a:latin typeface="Carlito"/>
                <a:cs typeface="Carlito"/>
              </a:rPr>
              <a:t>r</a:t>
            </a:r>
            <a:r>
              <a:rPr sz="2800" spc="-25" dirty="0">
                <a:latin typeface="Carlito"/>
                <a:cs typeface="Carlito"/>
              </a:rPr>
              <a:t>a</a:t>
            </a:r>
            <a:r>
              <a:rPr sz="2800" spc="-5" dirty="0">
                <a:latin typeface="Carlito"/>
                <a:cs typeface="Carlito"/>
              </a:rPr>
              <a:t>tio</a:t>
            </a:r>
            <a:r>
              <a:rPr sz="2800" spc="-15" dirty="0">
                <a:latin typeface="Carlito"/>
                <a:cs typeface="Carlito"/>
              </a:rPr>
              <a:t>n</a:t>
            </a:r>
            <a:r>
              <a:rPr sz="2800" spc="-5" dirty="0">
                <a:latin typeface="Carlito"/>
                <a:cs typeface="Carlito"/>
              </a:rPr>
              <a:t>s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with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</a:t>
            </a:r>
            <a:r>
              <a:rPr sz="2800" spc="-15" dirty="0">
                <a:latin typeface="Carlito"/>
                <a:cs typeface="Carlito"/>
              </a:rPr>
              <a:t>i</a:t>
            </a:r>
            <a:r>
              <a:rPr sz="2800" spc="-10" dirty="0">
                <a:latin typeface="Carlito"/>
                <a:cs typeface="Carlito"/>
              </a:rPr>
              <a:t>n</a:t>
            </a:r>
            <a:r>
              <a:rPr sz="2800" spc="-20" dirty="0">
                <a:latin typeface="Carlito"/>
                <a:cs typeface="Carlito"/>
              </a:rPr>
              <a:t>i</a:t>
            </a:r>
            <a:r>
              <a:rPr sz="2800" spc="-5" dirty="0">
                <a:latin typeface="Carlito"/>
                <a:cs typeface="Carlito"/>
              </a:rPr>
              <a:t>mal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c</a:t>
            </a:r>
            <a:r>
              <a:rPr sz="2800" spc="-10" dirty="0">
                <a:latin typeface="Carlito"/>
                <a:cs typeface="Carlito"/>
              </a:rPr>
              <a:t>ode</a:t>
            </a:r>
            <a:r>
              <a:rPr sz="2800" spc="-5" dirty="0">
                <a:latin typeface="Carlito"/>
                <a:cs typeface="Carlito"/>
              </a:rPr>
              <a:t>.</a:t>
            </a:r>
            <a:r>
              <a:rPr sz="2800" dirty="0">
                <a:latin typeface="Carlito"/>
                <a:cs typeface="Carlito"/>
              </a:rPr>
              <a:t>	</a:t>
            </a:r>
            <a:r>
              <a:rPr sz="2800" spc="-10" dirty="0">
                <a:latin typeface="Carlito"/>
                <a:cs typeface="Carlito"/>
              </a:rPr>
              <a:t>Can  inherit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10" dirty="0">
                <a:latin typeface="Carlito"/>
                <a:cs typeface="Carlito"/>
              </a:rPr>
              <a:t>multiple generic view </a:t>
            </a:r>
            <a:r>
              <a:rPr sz="2800" spc="-5" dirty="0">
                <a:latin typeface="Carlito"/>
                <a:cs typeface="Carlito"/>
              </a:rPr>
              <a:t>classes </a:t>
            </a:r>
            <a:r>
              <a:rPr sz="2800" spc="-10" dirty="0">
                <a:latin typeface="Carlito"/>
                <a:cs typeface="Carlito"/>
              </a:rPr>
              <a:t>(i.e.</a:t>
            </a:r>
            <a:r>
              <a:rPr sz="2800" spc="1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Mixins)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82156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210" dirty="0"/>
              <a:t>Sample </a:t>
            </a:r>
            <a:r>
              <a:rPr u="none" spc="575" dirty="0"/>
              <a:t>–</a:t>
            </a:r>
            <a:r>
              <a:rPr u="none" spc="-935" dirty="0"/>
              <a:t> </a:t>
            </a:r>
            <a:r>
              <a:rPr u="none" spc="-204" dirty="0"/>
              <a:t>Viewing </a:t>
            </a:r>
            <a:r>
              <a:rPr u="none" spc="-240" dirty="0"/>
              <a:t>a </a:t>
            </a:r>
            <a:r>
              <a:rPr u="none" spc="-275" dirty="0"/>
              <a:t>List </a:t>
            </a:r>
            <a:r>
              <a:rPr u="none" spc="-190" dirty="0"/>
              <a:t>of </a:t>
            </a:r>
            <a:r>
              <a:rPr u="none" spc="-155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7415530" cy="33540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Function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based: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ts val="3195"/>
              </a:lnSpc>
              <a:spcBef>
                <a:spcPts val="670"/>
              </a:spcBef>
            </a:pP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10" dirty="0">
                <a:latin typeface="Carlito"/>
                <a:cs typeface="Carlito"/>
              </a:rPr>
              <a:t>.models import</a:t>
            </a:r>
            <a:r>
              <a:rPr sz="2800" spc="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Question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ts val="3195"/>
              </a:lnSpc>
            </a:pP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10" dirty="0">
                <a:latin typeface="Carlito"/>
                <a:cs typeface="Carlito"/>
              </a:rPr>
              <a:t>django.shortcuts import</a:t>
            </a:r>
            <a:r>
              <a:rPr sz="2800" spc="114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render_to_response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Carlito"/>
              <a:cs typeface="Carlito"/>
            </a:endParaRPr>
          </a:p>
          <a:p>
            <a:pPr marL="335915" marR="2247265" indent="-323850">
              <a:lnSpc>
                <a:spcPts val="3020"/>
              </a:lnSpc>
            </a:pPr>
            <a:r>
              <a:rPr sz="2800" spc="-15" dirty="0">
                <a:latin typeface="Carlito"/>
                <a:cs typeface="Carlito"/>
              </a:rPr>
              <a:t>def question_list(request):  </a:t>
            </a:r>
            <a:r>
              <a:rPr sz="2800" spc="-10" dirty="0">
                <a:latin typeface="Carlito"/>
                <a:cs typeface="Carlito"/>
              </a:rPr>
              <a:t>questions </a:t>
            </a:r>
            <a:r>
              <a:rPr sz="2800" spc="-5" dirty="0">
                <a:latin typeface="Carlito"/>
                <a:cs typeface="Carlito"/>
              </a:rPr>
              <a:t>=</a:t>
            </a:r>
            <a:r>
              <a:rPr sz="2800" spc="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Question.objects.all()</a:t>
            </a:r>
            <a:endParaRPr sz="2800">
              <a:latin typeface="Carlito"/>
              <a:cs typeface="Carlito"/>
            </a:endParaRPr>
          </a:p>
          <a:p>
            <a:pPr marL="335915">
              <a:lnSpc>
                <a:spcPts val="2820"/>
              </a:lnSpc>
            </a:pPr>
            <a:r>
              <a:rPr sz="2800" spc="-15" dirty="0">
                <a:latin typeface="Carlito"/>
                <a:cs typeface="Carlito"/>
              </a:rPr>
              <a:t>return </a:t>
            </a:r>
            <a:r>
              <a:rPr sz="2800" spc="-20" dirty="0">
                <a:latin typeface="Carlito"/>
                <a:cs typeface="Carlito"/>
              </a:rPr>
              <a:t>render_to_response(‘question_list.html’,</a:t>
            </a:r>
            <a:r>
              <a:rPr sz="2800" spc="13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{</a:t>
            </a:r>
            <a:endParaRPr sz="2800">
              <a:latin typeface="Carlito"/>
              <a:cs typeface="Carlito"/>
            </a:endParaRPr>
          </a:p>
          <a:p>
            <a:pPr marL="3737610">
              <a:lnSpc>
                <a:spcPts val="3190"/>
              </a:lnSpc>
            </a:pPr>
            <a:r>
              <a:rPr sz="2800" spc="-15" dirty="0">
                <a:latin typeface="Carlito"/>
                <a:cs typeface="Carlito"/>
              </a:rPr>
              <a:t>‘questions’:questions})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0"/>
            <a:ext cx="12001500" cy="1419225"/>
          </a:xfrm>
          <a:custGeom>
            <a:avLst/>
            <a:gdLst/>
            <a:ahLst/>
            <a:cxnLst/>
            <a:rect l="l" t="t" r="r" b="b"/>
            <a:pathLst>
              <a:path w="12001500" h="1419225">
                <a:moveTo>
                  <a:pt x="0" y="1418844"/>
                </a:moveTo>
                <a:lnTo>
                  <a:pt x="12001500" y="1418844"/>
                </a:lnTo>
                <a:lnTo>
                  <a:pt x="12001500" y="0"/>
                </a:lnTo>
                <a:lnTo>
                  <a:pt x="0" y="0"/>
                </a:lnTo>
                <a:lnTo>
                  <a:pt x="0" y="1418844"/>
                </a:lnTo>
                <a:close/>
              </a:path>
            </a:pathLst>
          </a:custGeom>
          <a:solidFill>
            <a:srgbClr val="DAF3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84550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195" dirty="0"/>
              <a:t>Introduction </a:t>
            </a:r>
            <a:r>
              <a:rPr u="none" spc="-204" dirty="0"/>
              <a:t>to </a:t>
            </a:r>
            <a:r>
              <a:rPr u="none" spc="-195" dirty="0"/>
              <a:t>Cloud </a:t>
            </a:r>
            <a:r>
              <a:rPr u="none" spc="-210" dirty="0"/>
              <a:t>Storage</a:t>
            </a:r>
            <a:r>
              <a:rPr u="none" spc="-800" dirty="0"/>
              <a:t> </a:t>
            </a:r>
            <a:r>
              <a:rPr u="none" spc="-45" dirty="0"/>
              <a:t>Models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4800" y="1426259"/>
            <a:ext cx="11811000" cy="326948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tabLst>
                <a:tab pos="241935" algn="l"/>
              </a:tabLst>
            </a:pPr>
            <a:r>
              <a:rPr lang="en-US" sz="2400" spc="-20" dirty="0">
                <a:latin typeface="Carlito"/>
                <a:cs typeface="Carlito"/>
              </a:rPr>
              <a:t>Cloud computing as a paradigm for big data storage and analytics. While IoT is exciting on its own, the real innovation will come from combining it with cloud computing</a:t>
            </a:r>
          </a:p>
          <a:p>
            <a:pPr marL="354965" indent="-342900">
              <a:lnSpc>
                <a:spcPct val="10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tabLst>
                <a:tab pos="241935" algn="l"/>
              </a:tabLst>
            </a:pPr>
            <a:r>
              <a:rPr lang="en-US" sz="2400" dirty="0">
                <a:latin typeface="Carlito"/>
                <a:cs typeface="Carlito"/>
              </a:rPr>
              <a:t>For example, </a:t>
            </a:r>
            <a:r>
              <a:rPr lang="en-US" sz="2400" dirty="0">
                <a:solidFill>
                  <a:srgbClr val="FF0000"/>
                </a:solidFill>
                <a:latin typeface="Carlito"/>
                <a:cs typeface="Carlito"/>
              </a:rPr>
              <a:t>sensory data can be uploaded and stored with cloud computing</a:t>
            </a:r>
            <a:r>
              <a:rPr lang="en-US" sz="2400" dirty="0">
                <a:latin typeface="Carlito"/>
                <a:cs typeface="Carlito"/>
              </a:rPr>
              <a:t>, </a:t>
            </a:r>
            <a:r>
              <a:rPr lang="en-US" sz="2400" dirty="0">
                <a:solidFill>
                  <a:srgbClr val="FF0000"/>
                </a:solidFill>
                <a:latin typeface="Carlito"/>
                <a:cs typeface="Carlito"/>
              </a:rPr>
              <a:t>later to be used intelligently for smart monitoring </a:t>
            </a:r>
            <a:r>
              <a:rPr lang="en-US" sz="2400" dirty="0">
                <a:latin typeface="Carlito"/>
                <a:cs typeface="Carlito"/>
              </a:rPr>
              <a:t>and actuation with other smart devices.</a:t>
            </a:r>
          </a:p>
          <a:p>
            <a:pPr marL="469265" indent="-457200">
              <a:lnSpc>
                <a:spcPct val="10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tabLst>
                <a:tab pos="241935" algn="l"/>
              </a:tabLst>
            </a:pPr>
            <a:r>
              <a:rPr lang="en-US" sz="2800" spc="-20" dirty="0">
                <a:latin typeface="Carlito"/>
                <a:cs typeface="Carlito"/>
              </a:rPr>
              <a:t>Popular </a:t>
            </a:r>
            <a:r>
              <a:rPr lang="en-US" sz="2800" spc="-5" dirty="0">
                <a:latin typeface="Carlito"/>
                <a:cs typeface="Carlito"/>
              </a:rPr>
              <a:t>Models</a:t>
            </a:r>
            <a:r>
              <a:rPr lang="en-US" sz="2800" spc="65" dirty="0">
                <a:latin typeface="Carlito"/>
                <a:cs typeface="Carlito"/>
              </a:rPr>
              <a:t> </a:t>
            </a:r>
            <a:r>
              <a:rPr lang="en-US" sz="2800" spc="-20" dirty="0">
                <a:latin typeface="Carlito"/>
                <a:cs typeface="Carlito"/>
              </a:rPr>
              <a:t>are</a:t>
            </a:r>
            <a:endParaRPr lang="en-US" sz="2800" dirty="0">
              <a:latin typeface="Carlito"/>
              <a:cs typeface="Carlito"/>
            </a:endParaRPr>
          </a:p>
          <a:p>
            <a:pPr marL="812165" lvl="1" indent="-342900">
              <a:lnSpc>
                <a:spcPct val="100000"/>
              </a:lnSpc>
              <a:spcBef>
                <a:spcPts val="245"/>
              </a:spcBef>
              <a:buFont typeface="Wingdings" panose="05000000000000000000" pitchFamily="2" charset="2"/>
              <a:buChar char="§"/>
              <a:tabLst>
                <a:tab pos="699135" algn="l"/>
              </a:tabLst>
            </a:pPr>
            <a:r>
              <a:rPr lang="en-US" sz="2400" spc="-10" dirty="0">
                <a:latin typeface="Carlito"/>
                <a:cs typeface="Carlito"/>
              </a:rPr>
              <a:t>Amazon </a:t>
            </a:r>
            <a:r>
              <a:rPr lang="en-US" sz="2400" spc="-30" dirty="0">
                <a:latin typeface="Carlito"/>
                <a:cs typeface="Carlito"/>
              </a:rPr>
              <a:t>Web </a:t>
            </a:r>
            <a:r>
              <a:rPr lang="en-US" sz="2400" dirty="0">
                <a:latin typeface="Carlito"/>
                <a:cs typeface="Carlito"/>
              </a:rPr>
              <a:t>Service</a:t>
            </a:r>
            <a:r>
              <a:rPr lang="en-US" sz="2400" spc="-45" dirty="0">
                <a:latin typeface="Carlito"/>
                <a:cs typeface="Carlito"/>
              </a:rPr>
              <a:t> </a:t>
            </a:r>
            <a:r>
              <a:rPr lang="en-US" sz="2400" spc="-25" dirty="0">
                <a:latin typeface="Carlito"/>
                <a:cs typeface="Carlito"/>
              </a:rPr>
              <a:t>(AWS)</a:t>
            </a:r>
            <a:endParaRPr lang="en-US" sz="2400" dirty="0">
              <a:latin typeface="Carlito"/>
              <a:cs typeface="Carlito"/>
            </a:endParaRPr>
          </a:p>
          <a:p>
            <a:pPr marL="812165" lvl="1" indent="-342900">
              <a:lnSpc>
                <a:spcPct val="100000"/>
              </a:lnSpc>
              <a:spcBef>
                <a:spcPts val="220"/>
              </a:spcBef>
              <a:buFont typeface="Wingdings" panose="05000000000000000000" pitchFamily="2" charset="2"/>
              <a:buChar char="§"/>
              <a:tabLst>
                <a:tab pos="699135" algn="l"/>
              </a:tabLst>
            </a:pPr>
            <a:r>
              <a:rPr lang="en-US" sz="2400" spc="-10" dirty="0" err="1">
                <a:latin typeface="Carlito"/>
                <a:cs typeface="Carlito"/>
              </a:rPr>
              <a:t>Xively</a:t>
            </a:r>
            <a:r>
              <a:rPr lang="en-US" sz="2400" spc="-10" dirty="0">
                <a:latin typeface="Carlito"/>
                <a:cs typeface="Carlito"/>
              </a:rPr>
              <a:t> </a:t>
            </a:r>
            <a:r>
              <a:rPr lang="en-US" sz="2400" spc="-5" dirty="0">
                <a:latin typeface="Carlito"/>
                <a:cs typeface="Carlito"/>
              </a:rPr>
              <a:t>Cloud</a:t>
            </a:r>
            <a:r>
              <a:rPr lang="en-US" sz="2400" spc="-10" dirty="0">
                <a:latin typeface="Carlito"/>
                <a:cs typeface="Carlito"/>
              </a:rPr>
              <a:t> </a:t>
            </a:r>
            <a:r>
              <a:rPr lang="en-US" sz="2400" spc="-35" dirty="0">
                <a:latin typeface="Carlito"/>
                <a:cs typeface="Carlito"/>
              </a:rPr>
              <a:t>(PAAS)</a:t>
            </a:r>
            <a:endParaRPr lang="en-US" sz="2400" dirty="0">
              <a:latin typeface="Carlito"/>
              <a:cs typeface="Carlito"/>
            </a:endParaRPr>
          </a:p>
          <a:p>
            <a:pPr marL="354965" indent="-342900">
              <a:lnSpc>
                <a:spcPct val="100000"/>
              </a:lnSpc>
              <a:spcBef>
                <a:spcPts val="375"/>
              </a:spcBef>
              <a:buFont typeface="Wingdings" panose="05000000000000000000" pitchFamily="2" charset="2"/>
              <a:buChar char="§"/>
              <a:tabLst>
                <a:tab pos="241935" algn="l"/>
              </a:tabLst>
            </a:pPr>
            <a:endParaRPr lang="en-US" sz="24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90500" cy="6858000"/>
          </a:xfrm>
          <a:custGeom>
            <a:avLst/>
            <a:gdLst/>
            <a:ahLst/>
            <a:cxnLst/>
            <a:rect l="l" t="t" r="r" b="b"/>
            <a:pathLst>
              <a:path w="190500" h="6858000">
                <a:moveTo>
                  <a:pt x="190499" y="6857998"/>
                </a:moveTo>
                <a:lnTo>
                  <a:pt x="190499" y="0"/>
                </a:lnTo>
                <a:lnTo>
                  <a:pt x="0" y="0"/>
                </a:lnTo>
                <a:lnTo>
                  <a:pt x="0" y="6857998"/>
                </a:lnTo>
                <a:lnTo>
                  <a:pt x="190499" y="6857998"/>
                </a:lnTo>
                <a:close/>
              </a:path>
            </a:pathLst>
          </a:custGeom>
          <a:solidFill>
            <a:srgbClr val="FDBC0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232430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97447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210" dirty="0"/>
              <a:t>Quick </a:t>
            </a:r>
            <a:r>
              <a:rPr u="none" spc="-150" dirty="0"/>
              <a:t>CRUD </a:t>
            </a:r>
            <a:r>
              <a:rPr u="none" spc="-190" dirty="0"/>
              <a:t>Operations </a:t>
            </a:r>
            <a:r>
              <a:rPr u="none" spc="-225" dirty="0"/>
              <a:t>with </a:t>
            </a:r>
            <a:r>
              <a:rPr u="none" spc="-229" dirty="0"/>
              <a:t>Generic</a:t>
            </a:r>
            <a:r>
              <a:rPr u="none" spc="-900" dirty="0"/>
              <a:t> </a:t>
            </a:r>
            <a:r>
              <a:rPr u="none" spc="-204" dirty="0"/>
              <a:t>Views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9874885" cy="34778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ListView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UpdateView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CreateView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If Model is </a:t>
            </a:r>
            <a:r>
              <a:rPr sz="2800" spc="-10" dirty="0">
                <a:latin typeface="Carlito"/>
                <a:cs typeface="Carlito"/>
              </a:rPr>
              <a:t>specified, automagically </a:t>
            </a:r>
            <a:r>
              <a:rPr sz="2800" spc="-15" dirty="0">
                <a:latin typeface="Carlito"/>
                <a:cs typeface="Carlito"/>
              </a:rPr>
              <a:t>creates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matching</a:t>
            </a:r>
            <a:r>
              <a:rPr sz="2800" spc="1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ModelForm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Form </a:t>
            </a:r>
            <a:r>
              <a:rPr sz="2800" spc="-5" dirty="0">
                <a:latin typeface="Carlito"/>
                <a:cs typeface="Carlito"/>
              </a:rPr>
              <a:t>will </a:t>
            </a:r>
            <a:r>
              <a:rPr sz="2800" spc="-25" dirty="0">
                <a:latin typeface="Carlito"/>
                <a:cs typeface="Carlito"/>
              </a:rPr>
              <a:t>save </a:t>
            </a:r>
            <a:r>
              <a:rPr sz="2800" spc="-5" dirty="0">
                <a:latin typeface="Carlito"/>
                <a:cs typeface="Carlito"/>
              </a:rPr>
              <a:t>the Model if </a:t>
            </a:r>
            <a:r>
              <a:rPr sz="2800" spc="-20" dirty="0">
                <a:latin typeface="Carlito"/>
                <a:cs typeface="Carlito"/>
              </a:rPr>
              <a:t>data </a:t>
            </a:r>
            <a:r>
              <a:rPr sz="2800" spc="-5" dirty="0">
                <a:latin typeface="Carlito"/>
                <a:cs typeface="Carlito"/>
              </a:rPr>
              <a:t>passes</a:t>
            </a:r>
            <a:r>
              <a:rPr sz="2800" spc="9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validation</a:t>
            </a:r>
            <a:endParaRPr sz="2800">
              <a:latin typeface="Carlito"/>
              <a:cs typeface="Carlito"/>
            </a:endParaRPr>
          </a:p>
          <a:p>
            <a:pPr marL="241300" marR="109855" indent="-229235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Override </a:t>
            </a:r>
            <a:r>
              <a:rPr sz="2800" spc="-15" dirty="0">
                <a:latin typeface="Carlito"/>
                <a:cs typeface="Carlito"/>
              </a:rPr>
              <a:t>form_valid() </a:t>
            </a:r>
            <a:r>
              <a:rPr sz="2800" spc="-5" dirty="0">
                <a:latin typeface="Carlito"/>
                <a:cs typeface="Carlito"/>
              </a:rPr>
              <a:t>method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5" dirty="0">
                <a:latin typeface="Carlito"/>
                <a:cs typeface="Carlito"/>
              </a:rPr>
              <a:t>provide custom </a:t>
            </a:r>
            <a:r>
              <a:rPr sz="2800" spc="-5" dirty="0">
                <a:latin typeface="Carlito"/>
                <a:cs typeface="Carlito"/>
              </a:rPr>
              <a:t>logic </a:t>
            </a:r>
            <a:r>
              <a:rPr sz="2800" dirty="0">
                <a:latin typeface="Carlito"/>
                <a:cs typeface="Carlito"/>
              </a:rPr>
              <a:t>(i.e </a:t>
            </a:r>
            <a:r>
              <a:rPr sz="2800" spc="-10" dirty="0">
                <a:latin typeface="Carlito"/>
                <a:cs typeface="Carlito"/>
              </a:rPr>
              <a:t>sending  </a:t>
            </a:r>
            <a:r>
              <a:rPr sz="2800" spc="-5" dirty="0">
                <a:latin typeface="Carlito"/>
                <a:cs typeface="Carlito"/>
              </a:rPr>
              <a:t>email or </a:t>
            </a:r>
            <a:r>
              <a:rPr sz="2800" spc="-15" dirty="0">
                <a:latin typeface="Carlito"/>
                <a:cs typeface="Carlito"/>
              </a:rPr>
              <a:t>setting </a:t>
            </a:r>
            <a:r>
              <a:rPr sz="2800" spc="-5" dirty="0">
                <a:latin typeface="Carlito"/>
                <a:cs typeface="Carlito"/>
              </a:rPr>
              <a:t>additional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fields)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6757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210" dirty="0"/>
              <a:t>Sample </a:t>
            </a:r>
            <a:r>
              <a:rPr u="none" spc="575" dirty="0"/>
              <a:t>–</a:t>
            </a:r>
            <a:r>
              <a:rPr u="none" spc="-1030" dirty="0"/>
              <a:t> </a:t>
            </a:r>
            <a:r>
              <a:rPr u="none" spc="-100" dirty="0"/>
              <a:t>As </a:t>
            </a:r>
            <a:r>
              <a:rPr u="none" spc="-204" dirty="0"/>
              <a:t>Class </a:t>
            </a:r>
            <a:r>
              <a:rPr u="none" spc="-175" dirty="0"/>
              <a:t>Based </a:t>
            </a:r>
            <a:r>
              <a:rPr u="none" spc="-225" dirty="0"/>
              <a:t>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6163310" cy="237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90"/>
              </a:lnSpc>
              <a:spcBef>
                <a:spcPts val="95"/>
              </a:spcBef>
            </a:pP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10" dirty="0">
                <a:latin typeface="Carlito"/>
                <a:cs typeface="Carlito"/>
              </a:rPr>
              <a:t>.models import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Question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ts val="3190"/>
              </a:lnSpc>
            </a:pP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15" dirty="0">
                <a:latin typeface="Carlito"/>
                <a:cs typeface="Carlito"/>
              </a:rPr>
              <a:t>django.views.generic </a:t>
            </a:r>
            <a:r>
              <a:rPr sz="2800" spc="-10" dirty="0">
                <a:latin typeface="Carlito"/>
                <a:cs typeface="Carlito"/>
              </a:rPr>
              <a:t>import</a:t>
            </a:r>
            <a:r>
              <a:rPr sz="2800" spc="13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ListView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Carlito"/>
              <a:cs typeface="Carlito"/>
            </a:endParaRPr>
          </a:p>
          <a:p>
            <a:pPr marL="335915" marR="2078989" indent="-323850">
              <a:lnSpc>
                <a:spcPts val="3020"/>
              </a:lnSpc>
              <a:spcBef>
                <a:spcPts val="5"/>
              </a:spcBef>
            </a:pPr>
            <a:r>
              <a:rPr sz="2800" spc="-5" dirty="0">
                <a:latin typeface="Carlito"/>
                <a:cs typeface="Carlito"/>
              </a:rPr>
              <a:t>class </a:t>
            </a:r>
            <a:r>
              <a:rPr sz="2800" spc="-10" dirty="0">
                <a:latin typeface="Carlito"/>
                <a:cs typeface="Carlito"/>
              </a:rPr>
              <a:t>QuestionList(ListView):  </a:t>
            </a:r>
            <a:r>
              <a:rPr sz="2800" spc="-5" dirty="0">
                <a:latin typeface="Carlito"/>
                <a:cs typeface="Carlito"/>
              </a:rPr>
              <a:t>model =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Question</a:t>
            </a:r>
            <a:endParaRPr sz="2800">
              <a:latin typeface="Carlito"/>
              <a:cs typeface="Carlito"/>
            </a:endParaRPr>
          </a:p>
          <a:p>
            <a:pPr marL="335915">
              <a:lnSpc>
                <a:spcPts val="2985"/>
              </a:lnSpc>
            </a:pPr>
            <a:r>
              <a:rPr sz="2800" spc="-10" dirty="0">
                <a:latin typeface="Carlito"/>
                <a:cs typeface="Carlito"/>
              </a:rPr>
              <a:t>context_object_name </a:t>
            </a:r>
            <a:r>
              <a:rPr sz="2800" spc="-5" dirty="0">
                <a:latin typeface="Carlito"/>
                <a:cs typeface="Carlito"/>
              </a:rPr>
              <a:t>=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‘questions’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0068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204" dirty="0"/>
              <a:t>Django</a:t>
            </a:r>
            <a:r>
              <a:rPr u="none" spc="-380" dirty="0"/>
              <a:t> </a:t>
            </a:r>
            <a:r>
              <a:rPr u="none" spc="-300" dirty="0"/>
              <a:t>Templates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9869170" cy="29673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40" dirty="0">
                <a:latin typeface="Carlito"/>
                <a:cs typeface="Carlito"/>
              </a:rPr>
              <a:t>Very </a:t>
            </a:r>
            <a:r>
              <a:rPr sz="2800" spc="-10" dirty="0">
                <a:latin typeface="Carlito"/>
                <a:cs typeface="Carlito"/>
              </a:rPr>
              <a:t>simple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syntax:</a:t>
            </a:r>
            <a:endParaRPr sz="2800">
              <a:latin typeface="Carlito"/>
              <a:cs typeface="Carlito"/>
            </a:endParaRPr>
          </a:p>
          <a:p>
            <a:pPr marL="927100" marR="4726940">
              <a:lnSpc>
                <a:spcPct val="119700"/>
              </a:lnSpc>
              <a:spcBef>
                <a:spcPts val="10"/>
              </a:spcBef>
            </a:pPr>
            <a:r>
              <a:rPr sz="2800" spc="-10" dirty="0">
                <a:latin typeface="Carlito"/>
                <a:cs typeface="Carlito"/>
              </a:rPr>
              <a:t>variables </a:t>
            </a:r>
            <a:r>
              <a:rPr sz="2800" spc="-5" dirty="0">
                <a:latin typeface="Carlito"/>
                <a:cs typeface="Carlito"/>
              </a:rPr>
              <a:t>= </a:t>
            </a:r>
            <a:r>
              <a:rPr sz="2800" spc="-10" dirty="0">
                <a:latin typeface="Carlito"/>
                <a:cs typeface="Carlito"/>
              </a:rPr>
              <a:t>{{variable_name}}  </a:t>
            </a:r>
            <a:r>
              <a:rPr sz="2800" spc="-15" dirty="0">
                <a:latin typeface="Carlito"/>
                <a:cs typeface="Carlito"/>
              </a:rPr>
              <a:t>template tags </a:t>
            </a:r>
            <a:r>
              <a:rPr sz="2800" spc="-5" dirty="0">
                <a:latin typeface="Carlito"/>
                <a:cs typeface="Carlito"/>
              </a:rPr>
              <a:t>=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{%tag%}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Flexible </a:t>
            </a:r>
            <a:r>
              <a:rPr sz="2800" spc="-5" dirty="0">
                <a:latin typeface="Carlito"/>
                <a:cs typeface="Carlito"/>
              </a:rPr>
              <a:t>– </a:t>
            </a:r>
            <a:r>
              <a:rPr sz="2800" spc="-10" dirty="0">
                <a:latin typeface="Carlito"/>
                <a:cs typeface="Carlito"/>
              </a:rPr>
              <a:t>can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render html, </a:t>
            </a:r>
            <a:r>
              <a:rPr sz="2800" spc="-20" dirty="0">
                <a:latin typeface="Carlito"/>
                <a:cs typeface="Carlito"/>
              </a:rPr>
              <a:t>text, </a:t>
            </a:r>
            <a:r>
              <a:rPr sz="2800" spc="-70" dirty="0">
                <a:latin typeface="Carlito"/>
                <a:cs typeface="Carlito"/>
              </a:rPr>
              <a:t>csv, </a:t>
            </a:r>
            <a:r>
              <a:rPr sz="2800" spc="-5" dirty="0">
                <a:latin typeface="Carlito"/>
                <a:cs typeface="Carlito"/>
              </a:rPr>
              <a:t>email, </a:t>
            </a:r>
            <a:r>
              <a:rPr sz="2800" spc="-20" dirty="0">
                <a:latin typeface="Carlito"/>
                <a:cs typeface="Carlito"/>
              </a:rPr>
              <a:t>you </a:t>
            </a:r>
            <a:r>
              <a:rPr sz="2800" spc="-10" dirty="0">
                <a:latin typeface="Carlito"/>
                <a:cs typeface="Carlito"/>
              </a:rPr>
              <a:t>name</a:t>
            </a:r>
            <a:r>
              <a:rPr sz="2800" spc="34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it!</a:t>
            </a:r>
            <a:endParaRPr sz="2800">
              <a:latin typeface="Carlito"/>
              <a:cs typeface="Carlito"/>
            </a:endParaRPr>
          </a:p>
          <a:p>
            <a:pPr marL="241300" marR="147320" indent="-229235">
              <a:lnSpc>
                <a:spcPts val="3030"/>
              </a:lnSpc>
              <a:spcBef>
                <a:spcPts val="10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Dot </a:t>
            </a:r>
            <a:r>
              <a:rPr sz="2800" spc="-15" dirty="0">
                <a:latin typeface="Carlito"/>
                <a:cs typeface="Carlito"/>
              </a:rPr>
              <a:t>notation </a:t>
            </a:r>
            <a:r>
              <a:rPr sz="2800" spc="-5" dirty="0">
                <a:latin typeface="Carlito"/>
                <a:cs typeface="Carlito"/>
              </a:rPr>
              <a:t>– </a:t>
            </a:r>
            <a:r>
              <a:rPr sz="2800" spc="-15" dirty="0">
                <a:latin typeface="Carlito"/>
                <a:cs typeface="Carlito"/>
              </a:rPr>
              <a:t>template </a:t>
            </a:r>
            <a:r>
              <a:rPr sz="2800" spc="-5" dirty="0">
                <a:latin typeface="Carlito"/>
                <a:cs typeface="Carlito"/>
              </a:rPr>
              <a:t>engine </a:t>
            </a:r>
            <a:r>
              <a:rPr sz="2800" spc="-20" dirty="0">
                <a:latin typeface="Carlito"/>
                <a:cs typeface="Carlito"/>
              </a:rPr>
              <a:t>attempts to </a:t>
            </a:r>
            <a:r>
              <a:rPr sz="2800" spc="-15" dirty="0">
                <a:latin typeface="Carlito"/>
                <a:cs typeface="Carlito"/>
              </a:rPr>
              <a:t>resolve by </a:t>
            </a:r>
            <a:r>
              <a:rPr sz="2800" spc="-5" dirty="0">
                <a:latin typeface="Carlito"/>
                <a:cs typeface="Carlito"/>
              </a:rPr>
              <a:t>looking </a:t>
            </a:r>
            <a:r>
              <a:rPr sz="2800" spc="-30" dirty="0">
                <a:latin typeface="Carlito"/>
                <a:cs typeface="Carlito"/>
              </a:rPr>
              <a:t>for  </a:t>
            </a:r>
            <a:r>
              <a:rPr sz="2800" spc="-15" dirty="0">
                <a:latin typeface="Carlito"/>
                <a:cs typeface="Carlito"/>
              </a:rPr>
              <a:t>matching attributes, </a:t>
            </a:r>
            <a:r>
              <a:rPr sz="2800" spc="-10" dirty="0">
                <a:latin typeface="Carlito"/>
                <a:cs typeface="Carlito"/>
              </a:rPr>
              <a:t>hashes </a:t>
            </a:r>
            <a:r>
              <a:rPr sz="2800" spc="-5" dirty="0">
                <a:latin typeface="Carlito"/>
                <a:cs typeface="Carlito"/>
              </a:rPr>
              <a:t>and</a:t>
            </a:r>
            <a:r>
              <a:rPr sz="2800" spc="10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methods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1320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165" dirty="0"/>
              <a:t>Question </a:t>
            </a:r>
            <a:r>
              <a:rPr u="none" spc="-275" dirty="0"/>
              <a:t>List</a:t>
            </a:r>
            <a:r>
              <a:rPr u="none" spc="-560" dirty="0"/>
              <a:t> </a:t>
            </a:r>
            <a:r>
              <a:rPr u="none" spc="-325" dirty="0"/>
              <a:t>Template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2269" y="1355547"/>
            <a:ext cx="5473700" cy="5139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655"/>
              </a:lnSpc>
              <a:spcBef>
                <a:spcPts val="105"/>
              </a:spcBef>
            </a:pPr>
            <a:r>
              <a:rPr sz="2600" spc="-5" dirty="0">
                <a:latin typeface="Carlito"/>
                <a:cs typeface="Carlito"/>
              </a:rPr>
              <a:t>&lt;!doctype</a:t>
            </a:r>
            <a:r>
              <a:rPr sz="2600" spc="-2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html&gt;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ts val="2185"/>
              </a:lnSpc>
            </a:pPr>
            <a:r>
              <a:rPr sz="2600" spc="-5" dirty="0">
                <a:latin typeface="Carlito"/>
                <a:cs typeface="Carlito"/>
              </a:rPr>
              <a:t>&lt;html lang=en&gt;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ts val="2185"/>
              </a:lnSpc>
            </a:pPr>
            <a:r>
              <a:rPr sz="2600" spc="-5" dirty="0">
                <a:latin typeface="Carlito"/>
                <a:cs typeface="Carlito"/>
              </a:rPr>
              <a:t>&lt;head&gt;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ts val="2185"/>
              </a:lnSpc>
            </a:pPr>
            <a:r>
              <a:rPr sz="2600" spc="-15" dirty="0">
                <a:latin typeface="Carlito"/>
                <a:cs typeface="Carlito"/>
              </a:rPr>
              <a:t>&lt;meta</a:t>
            </a:r>
            <a:r>
              <a:rPr sz="2600" spc="-5" dirty="0">
                <a:latin typeface="Carlito"/>
                <a:cs typeface="Carlito"/>
              </a:rPr>
              <a:t> charset=utf-8&gt;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ts val="2185"/>
              </a:lnSpc>
            </a:pPr>
            <a:r>
              <a:rPr sz="2600" spc="-5" dirty="0">
                <a:latin typeface="Carlito"/>
                <a:cs typeface="Carlito"/>
              </a:rPr>
              <a:t>&lt;title&gt;List of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Questions&lt;/title&gt;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ts val="2185"/>
              </a:lnSpc>
            </a:pPr>
            <a:r>
              <a:rPr sz="2600" spc="-5" dirty="0">
                <a:latin typeface="Carlito"/>
                <a:cs typeface="Carlito"/>
              </a:rPr>
              <a:t>&lt;/head&gt;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ts val="2185"/>
              </a:lnSpc>
            </a:pPr>
            <a:r>
              <a:rPr sz="2600" spc="-5" dirty="0">
                <a:latin typeface="Carlito"/>
                <a:cs typeface="Carlito"/>
              </a:rPr>
              <a:t>&lt;body&gt;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ts val="2185"/>
              </a:lnSpc>
            </a:pPr>
            <a:r>
              <a:rPr sz="2600" spc="-5" dirty="0">
                <a:latin typeface="Carlito"/>
                <a:cs typeface="Carlito"/>
              </a:rPr>
              <a:t>{%if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questions%}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ts val="2185"/>
              </a:lnSpc>
            </a:pPr>
            <a:r>
              <a:rPr sz="2600" spc="-5" dirty="0">
                <a:latin typeface="Carlito"/>
                <a:cs typeface="Carlito"/>
              </a:rPr>
              <a:t>&lt;ul&gt;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ts val="2185"/>
              </a:lnSpc>
            </a:pPr>
            <a:r>
              <a:rPr sz="2600" spc="-20" dirty="0">
                <a:latin typeface="Carlito"/>
                <a:cs typeface="Carlito"/>
              </a:rPr>
              <a:t>{%for </a:t>
            </a:r>
            <a:r>
              <a:rPr sz="2600" dirty="0">
                <a:latin typeface="Carlito"/>
                <a:cs typeface="Carlito"/>
              </a:rPr>
              <a:t>q in</a:t>
            </a:r>
            <a:r>
              <a:rPr sz="2600" spc="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questions%}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ts val="2185"/>
              </a:lnSpc>
            </a:pPr>
            <a:r>
              <a:rPr sz="2600" spc="-5" dirty="0">
                <a:latin typeface="Carlito"/>
                <a:cs typeface="Carlito"/>
              </a:rPr>
              <a:t>&lt;li&gt;{{q.question_text}}&lt;/li&gt;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ts val="2185"/>
              </a:lnSpc>
            </a:pPr>
            <a:r>
              <a:rPr sz="2600" spc="-10" dirty="0">
                <a:latin typeface="Carlito"/>
                <a:cs typeface="Carlito"/>
              </a:rPr>
              <a:t>{%endfor%}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ts val="2185"/>
              </a:lnSpc>
            </a:pPr>
            <a:r>
              <a:rPr sz="2600" spc="-5" dirty="0">
                <a:latin typeface="Carlito"/>
                <a:cs typeface="Carlito"/>
              </a:rPr>
              <a:t>&lt;/ul&gt;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ts val="2185"/>
              </a:lnSpc>
            </a:pPr>
            <a:r>
              <a:rPr sz="2600" spc="-5" dirty="0">
                <a:latin typeface="Carlito"/>
                <a:cs typeface="Carlito"/>
              </a:rPr>
              <a:t>{%else%}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ts val="2185"/>
              </a:lnSpc>
            </a:pPr>
            <a:r>
              <a:rPr sz="2600" spc="-5" dirty="0">
                <a:latin typeface="Carlito"/>
                <a:cs typeface="Carlito"/>
              </a:rPr>
              <a:t>&lt;p&gt;No questions </a:t>
            </a:r>
            <a:r>
              <a:rPr sz="2600" spc="-20" dirty="0">
                <a:latin typeface="Carlito"/>
                <a:cs typeface="Carlito"/>
              </a:rPr>
              <a:t>have </a:t>
            </a:r>
            <a:r>
              <a:rPr sz="2600" spc="-5" dirty="0">
                <a:latin typeface="Carlito"/>
                <a:cs typeface="Carlito"/>
              </a:rPr>
              <a:t>been</a:t>
            </a:r>
            <a:r>
              <a:rPr sz="2600" spc="-5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defined&lt;/p&gt;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ts val="2185"/>
              </a:lnSpc>
            </a:pPr>
            <a:r>
              <a:rPr sz="2600" spc="-5" dirty="0">
                <a:latin typeface="Carlito"/>
                <a:cs typeface="Carlito"/>
              </a:rPr>
              <a:t>{%endif%}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ts val="2185"/>
              </a:lnSpc>
            </a:pPr>
            <a:r>
              <a:rPr sz="2600" spc="-5" dirty="0">
                <a:latin typeface="Carlito"/>
                <a:cs typeface="Carlito"/>
              </a:rPr>
              <a:t>&lt;/body&gt;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ts val="2655"/>
              </a:lnSpc>
            </a:pPr>
            <a:r>
              <a:rPr sz="2600" spc="-5" dirty="0">
                <a:latin typeface="Carlito"/>
                <a:cs typeface="Carlito"/>
              </a:rPr>
              <a:t>&lt;/html&gt;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5227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240" dirty="0"/>
              <a:t>urls.py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9257030" cy="335152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Defines </a:t>
            </a:r>
            <a:r>
              <a:rPr sz="2800" spc="-20" dirty="0">
                <a:latin typeface="Carlito"/>
                <a:cs typeface="Carlito"/>
              </a:rPr>
              <a:t>routes to </a:t>
            </a:r>
            <a:r>
              <a:rPr sz="2800" spc="-10" dirty="0">
                <a:latin typeface="Carlito"/>
                <a:cs typeface="Carlito"/>
              </a:rPr>
              <a:t>send urls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various</a:t>
            </a:r>
            <a:r>
              <a:rPr sz="2800" spc="17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views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Can </a:t>
            </a:r>
            <a:r>
              <a:rPr sz="2800" spc="-10" dirty="0">
                <a:latin typeface="Carlito"/>
                <a:cs typeface="Carlito"/>
              </a:rPr>
              <a:t>use regular</a:t>
            </a:r>
            <a:r>
              <a:rPr sz="2800" spc="2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expressions</a:t>
            </a:r>
            <a:endParaRPr sz="2800">
              <a:latin typeface="Carlito"/>
              <a:cs typeface="Carlito"/>
            </a:endParaRPr>
          </a:p>
          <a:p>
            <a:pPr marL="241300" marR="5080" indent="-229235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Extract </a:t>
            </a:r>
            <a:r>
              <a:rPr sz="2800" spc="-20" dirty="0">
                <a:latin typeface="Carlito"/>
                <a:cs typeface="Carlito"/>
              </a:rPr>
              <a:t>parameters from </a:t>
            </a:r>
            <a:r>
              <a:rPr sz="2800" spc="-5" dirty="0">
                <a:latin typeface="Carlito"/>
                <a:cs typeface="Carlito"/>
              </a:rPr>
              <a:t>a url and </a:t>
            </a:r>
            <a:r>
              <a:rPr sz="2800" spc="-10" dirty="0">
                <a:latin typeface="Carlito"/>
                <a:cs typeface="Carlito"/>
              </a:rPr>
              <a:t>pass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view </a:t>
            </a:r>
            <a:r>
              <a:rPr sz="2800" spc="-5" dirty="0">
                <a:latin typeface="Carlito"/>
                <a:cs typeface="Carlito"/>
              </a:rPr>
              <a:t>as a </a:t>
            </a:r>
            <a:r>
              <a:rPr sz="2800" spc="-10" dirty="0">
                <a:latin typeface="Carlito"/>
                <a:cs typeface="Carlito"/>
              </a:rPr>
              <a:t>named  </a:t>
            </a:r>
            <a:r>
              <a:rPr sz="2800" spc="-15" dirty="0">
                <a:latin typeface="Carlito"/>
                <a:cs typeface="Carlito"/>
              </a:rPr>
              <a:t>parameter:</a:t>
            </a:r>
            <a:endParaRPr sz="2800">
              <a:latin typeface="Carlito"/>
              <a:cs typeface="Carlito"/>
            </a:endParaRPr>
          </a:p>
          <a:p>
            <a:pPr marL="335915">
              <a:lnSpc>
                <a:spcPct val="100000"/>
              </a:lnSpc>
              <a:spcBef>
                <a:spcPts val="620"/>
              </a:spcBef>
            </a:pPr>
            <a:r>
              <a:rPr sz="2800" spc="-15" dirty="0">
                <a:latin typeface="Carlito"/>
                <a:cs typeface="Carlito"/>
              </a:rPr>
              <a:t>r(‘^question/(?P&lt;question_id&gt;\d+)/$’,’views.question_detail’)</a:t>
            </a:r>
            <a:endParaRPr sz="2800">
              <a:latin typeface="Carlito"/>
              <a:cs typeface="Carlito"/>
            </a:endParaRPr>
          </a:p>
          <a:p>
            <a:pPr marL="241935" marR="204470" indent="-241935">
              <a:lnSpc>
                <a:spcPts val="3020"/>
              </a:lnSpc>
              <a:spcBef>
                <a:spcPts val="10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Extensible </a:t>
            </a:r>
            <a:r>
              <a:rPr sz="2800" spc="-5" dirty="0">
                <a:latin typeface="Carlito"/>
                <a:cs typeface="Carlito"/>
              </a:rPr>
              <a:t>– </a:t>
            </a:r>
            <a:r>
              <a:rPr sz="2800" spc="-10" dirty="0">
                <a:latin typeface="Carlito"/>
                <a:cs typeface="Carlito"/>
              </a:rPr>
              <a:t>urls.py can </a:t>
            </a:r>
            <a:r>
              <a:rPr sz="2800" spc="-5" dirty="0">
                <a:latin typeface="Carlito"/>
                <a:cs typeface="Carlito"/>
              </a:rPr>
              <a:t>include additional url </a:t>
            </a:r>
            <a:r>
              <a:rPr sz="2800" spc="-10" dirty="0">
                <a:latin typeface="Carlito"/>
                <a:cs typeface="Carlito"/>
              </a:rPr>
              <a:t>files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10" dirty="0">
                <a:latin typeface="Carlito"/>
                <a:cs typeface="Carlito"/>
              </a:rPr>
              <a:t>apps:  </a:t>
            </a:r>
            <a:r>
              <a:rPr sz="2800" spc="-15" dirty="0">
                <a:latin typeface="Carlito"/>
                <a:cs typeface="Carlito"/>
              </a:rPr>
              <a:t>r(‘^question/’,include(question.urls))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5100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165" dirty="0"/>
              <a:t>Hooking </a:t>
            </a:r>
            <a:r>
              <a:rPr u="none" spc="-140" dirty="0"/>
              <a:t>up </a:t>
            </a:r>
            <a:r>
              <a:rPr u="none" spc="-215" dirty="0"/>
              <a:t>the </a:t>
            </a:r>
            <a:r>
              <a:rPr u="none" spc="-165" dirty="0"/>
              <a:t>Question</a:t>
            </a:r>
            <a:r>
              <a:rPr u="none" spc="-825" dirty="0"/>
              <a:t> </a:t>
            </a:r>
            <a:r>
              <a:rPr u="none" spc="-275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9775"/>
            <a:ext cx="6847205" cy="4401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0650">
              <a:lnSpc>
                <a:spcPct val="111900"/>
              </a:lnSpc>
              <a:spcBef>
                <a:spcPts val="95"/>
              </a:spcBef>
            </a:pPr>
            <a:r>
              <a:rPr sz="2600" spc="-10" dirty="0">
                <a:latin typeface="Carlito"/>
                <a:cs typeface="Carlito"/>
              </a:rPr>
              <a:t>from </a:t>
            </a:r>
            <a:r>
              <a:rPr sz="2600" spc="-20" dirty="0">
                <a:latin typeface="Carlito"/>
                <a:cs typeface="Carlito"/>
              </a:rPr>
              <a:t>django.conf.urls </a:t>
            </a:r>
            <a:r>
              <a:rPr sz="2600" dirty="0">
                <a:latin typeface="Carlito"/>
                <a:cs typeface="Carlito"/>
              </a:rPr>
              <a:t>import </a:t>
            </a:r>
            <a:r>
              <a:rPr sz="2600" spc="-10" dirty="0">
                <a:latin typeface="Carlito"/>
                <a:cs typeface="Carlito"/>
              </a:rPr>
              <a:t>patterns, </a:t>
            </a:r>
            <a:r>
              <a:rPr sz="2600" dirty="0">
                <a:latin typeface="Carlito"/>
                <a:cs typeface="Carlito"/>
              </a:rPr>
              <a:t>url, include  </a:t>
            </a:r>
            <a:r>
              <a:rPr sz="2600" spc="-10" dirty="0">
                <a:latin typeface="Carlito"/>
                <a:cs typeface="Carlito"/>
              </a:rPr>
              <a:t>urlpatterns </a:t>
            </a:r>
            <a:r>
              <a:rPr sz="2600" dirty="0">
                <a:latin typeface="Carlito"/>
                <a:cs typeface="Carlito"/>
              </a:rPr>
              <a:t>=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30" dirty="0">
                <a:latin typeface="Carlito"/>
                <a:cs typeface="Carlito"/>
              </a:rPr>
              <a:t>patterns(‘’,</a:t>
            </a:r>
            <a:endParaRPr sz="2600">
              <a:latin typeface="Carlito"/>
              <a:cs typeface="Carlito"/>
            </a:endParaRPr>
          </a:p>
          <a:p>
            <a:pPr marL="311150">
              <a:lnSpc>
                <a:spcPct val="100000"/>
              </a:lnSpc>
              <a:spcBef>
                <a:spcPts val="390"/>
              </a:spcBef>
            </a:pPr>
            <a:r>
              <a:rPr sz="2600" spc="-15" dirty="0">
                <a:latin typeface="Carlito"/>
                <a:cs typeface="Carlito"/>
              </a:rPr>
              <a:t>(r’^questions/$’,’views.QuestionList’)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600" dirty="0">
                <a:latin typeface="Carlito"/>
                <a:cs typeface="Carlito"/>
              </a:rPr>
              <a:t>)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600" spc="-5" dirty="0">
                <a:latin typeface="Carlito"/>
                <a:cs typeface="Carlito"/>
              </a:rPr>
              <a:t>OR:</a:t>
            </a:r>
            <a:endParaRPr sz="2600">
              <a:latin typeface="Carlito"/>
              <a:cs typeface="Carlito"/>
            </a:endParaRPr>
          </a:p>
          <a:p>
            <a:pPr marL="12700" marR="1774825">
              <a:lnSpc>
                <a:spcPct val="80000"/>
              </a:lnSpc>
              <a:spcBef>
                <a:spcPts val="1010"/>
              </a:spcBef>
            </a:pPr>
            <a:r>
              <a:rPr sz="2600" spc="-10" dirty="0">
                <a:latin typeface="Carlito"/>
                <a:cs typeface="Carlito"/>
              </a:rPr>
              <a:t>from </a:t>
            </a:r>
            <a:r>
              <a:rPr sz="2600" spc="-20" dirty="0">
                <a:latin typeface="Carlito"/>
                <a:cs typeface="Carlito"/>
              </a:rPr>
              <a:t>django.conf.urls </a:t>
            </a:r>
            <a:r>
              <a:rPr sz="2600" dirty="0">
                <a:latin typeface="Carlito"/>
                <a:cs typeface="Carlito"/>
              </a:rPr>
              <a:t>import </a:t>
            </a:r>
            <a:r>
              <a:rPr sz="2600" spc="-10" dirty="0">
                <a:latin typeface="Carlito"/>
                <a:cs typeface="Carlito"/>
              </a:rPr>
              <a:t>patterns  from views </a:t>
            </a:r>
            <a:r>
              <a:rPr sz="2600" dirty="0">
                <a:latin typeface="Carlito"/>
                <a:cs typeface="Carlito"/>
              </a:rPr>
              <a:t>import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QuestionListView</a:t>
            </a:r>
            <a:endParaRPr sz="2600">
              <a:latin typeface="Carlito"/>
              <a:cs typeface="Carlito"/>
            </a:endParaRPr>
          </a:p>
          <a:p>
            <a:pPr marL="311150">
              <a:lnSpc>
                <a:spcPts val="2810"/>
              </a:lnSpc>
              <a:spcBef>
                <a:spcPts val="1875"/>
              </a:spcBef>
            </a:pPr>
            <a:r>
              <a:rPr sz="2600" spc="-10" dirty="0">
                <a:latin typeface="Carlito"/>
                <a:cs typeface="Carlito"/>
              </a:rPr>
              <a:t>urlpatterns </a:t>
            </a:r>
            <a:r>
              <a:rPr sz="2600" dirty="0">
                <a:latin typeface="Carlito"/>
                <a:cs typeface="Carlito"/>
              </a:rPr>
              <a:t>=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30" dirty="0">
                <a:latin typeface="Carlito"/>
                <a:cs typeface="Carlito"/>
              </a:rPr>
              <a:t>patterns(‘’,</a:t>
            </a:r>
            <a:endParaRPr sz="2600">
              <a:latin typeface="Carlito"/>
              <a:cs typeface="Carlito"/>
            </a:endParaRPr>
          </a:p>
          <a:p>
            <a:pPr marL="610235">
              <a:lnSpc>
                <a:spcPts val="2810"/>
              </a:lnSpc>
            </a:pPr>
            <a:r>
              <a:rPr sz="2600" spc="-15" dirty="0">
                <a:latin typeface="Carlito"/>
                <a:cs typeface="Carlito"/>
              </a:rPr>
              <a:t>(r’^questions/$’,’views.QuestionList.as_view())</a:t>
            </a:r>
            <a:endParaRPr sz="2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600" dirty="0">
                <a:latin typeface="Carlito"/>
                <a:cs typeface="Carlito"/>
              </a:rPr>
              <a:t>)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657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175" dirty="0"/>
              <a:t>Forms </a:t>
            </a:r>
            <a:r>
              <a:rPr u="none" spc="-200" dirty="0"/>
              <a:t>in</a:t>
            </a:r>
            <a:r>
              <a:rPr u="none" spc="-560" dirty="0"/>
              <a:t> </a:t>
            </a:r>
            <a:r>
              <a:rPr u="none" spc="-204" dirty="0"/>
              <a:t>Django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817100" cy="326580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9652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rlito"/>
                <a:cs typeface="Carlito"/>
              </a:rPr>
              <a:t>django.forms </a:t>
            </a:r>
            <a:r>
              <a:rPr sz="2800" spc="-15" dirty="0">
                <a:latin typeface="Carlito"/>
                <a:cs typeface="Carlito"/>
              </a:rPr>
              <a:t>provides </a:t>
            </a:r>
            <a:r>
              <a:rPr sz="2800" spc="-5" dirty="0">
                <a:latin typeface="Carlito"/>
                <a:cs typeface="Carlito"/>
              </a:rPr>
              <a:t>a class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build HTML </a:t>
            </a:r>
            <a:r>
              <a:rPr sz="2800" spc="-20" dirty="0">
                <a:latin typeface="Carlito"/>
                <a:cs typeface="Carlito"/>
              </a:rPr>
              <a:t>forms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0" dirty="0">
                <a:latin typeface="Carlito"/>
                <a:cs typeface="Carlito"/>
              </a:rPr>
              <a:t>validation.  Example: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10" dirty="0">
                <a:latin typeface="Carlito"/>
                <a:cs typeface="Carlito"/>
              </a:rPr>
              <a:t>django import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forms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ts val="3190"/>
              </a:lnSpc>
              <a:spcBef>
                <a:spcPts val="660"/>
              </a:spcBef>
            </a:pPr>
            <a:r>
              <a:rPr sz="2800" spc="-5" dirty="0">
                <a:latin typeface="Carlito"/>
                <a:cs typeface="Carlito"/>
              </a:rPr>
              <a:t>class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EditQuestionForm(forms.Form):</a:t>
            </a:r>
            <a:endParaRPr sz="2800">
              <a:latin typeface="Carlito"/>
              <a:cs typeface="Carlito"/>
            </a:endParaRPr>
          </a:p>
          <a:p>
            <a:pPr marL="335915">
              <a:lnSpc>
                <a:spcPts val="3190"/>
              </a:lnSpc>
            </a:pPr>
            <a:r>
              <a:rPr sz="2800" spc="-15" dirty="0">
                <a:latin typeface="Carlito"/>
                <a:cs typeface="Carlito"/>
              </a:rPr>
              <a:t>question_text </a:t>
            </a:r>
            <a:r>
              <a:rPr sz="2800" spc="-5" dirty="0">
                <a:latin typeface="Carlito"/>
                <a:cs typeface="Carlito"/>
              </a:rPr>
              <a:t>= </a:t>
            </a:r>
            <a:r>
              <a:rPr sz="2800" spc="-15" dirty="0">
                <a:latin typeface="Carlito"/>
                <a:cs typeface="Carlito"/>
              </a:rPr>
              <a:t>forms.CharField(max_length </a:t>
            </a:r>
            <a:r>
              <a:rPr sz="2800" spc="-5" dirty="0">
                <a:latin typeface="Carlito"/>
                <a:cs typeface="Carlito"/>
              </a:rPr>
              <a:t>=</a:t>
            </a:r>
            <a:r>
              <a:rPr sz="2800" spc="15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200)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Often </a:t>
            </a:r>
            <a:r>
              <a:rPr sz="2800" spc="-15" dirty="0">
                <a:latin typeface="Carlito"/>
                <a:cs typeface="Carlito"/>
              </a:rPr>
              <a:t>redundant </a:t>
            </a:r>
            <a:r>
              <a:rPr sz="2800" spc="-5" dirty="0">
                <a:latin typeface="Carlito"/>
                <a:cs typeface="Carlito"/>
              </a:rPr>
              <a:t>when </a:t>
            </a:r>
            <a:r>
              <a:rPr sz="2800" spc="-15" dirty="0">
                <a:latin typeface="Carlito"/>
                <a:cs typeface="Carlito"/>
              </a:rPr>
              <a:t>creating </a:t>
            </a:r>
            <a:r>
              <a:rPr sz="2800" spc="-20" dirty="0">
                <a:latin typeface="Carlito"/>
                <a:cs typeface="Carlito"/>
              </a:rPr>
              <a:t>forms </a:t>
            </a:r>
            <a:r>
              <a:rPr sz="2800" spc="-10" dirty="0">
                <a:latin typeface="Carlito"/>
                <a:cs typeface="Carlito"/>
              </a:rPr>
              <a:t>that work </a:t>
            </a:r>
            <a:r>
              <a:rPr sz="2800" spc="-5" dirty="0">
                <a:latin typeface="Carlito"/>
                <a:cs typeface="Carlito"/>
              </a:rPr>
              <a:t>on a </a:t>
            </a:r>
            <a:r>
              <a:rPr sz="2800" spc="-10" dirty="0">
                <a:latin typeface="Carlito"/>
                <a:cs typeface="Carlito"/>
              </a:rPr>
              <a:t>single</a:t>
            </a:r>
            <a:r>
              <a:rPr sz="2800" spc="2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model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8733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80" dirty="0"/>
              <a:t>Model</a:t>
            </a:r>
            <a:r>
              <a:rPr u="none" spc="-150" dirty="0"/>
              <a:t>F</a:t>
            </a:r>
            <a:r>
              <a:rPr u="none" spc="-130" dirty="0"/>
              <a:t>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9775"/>
            <a:ext cx="7752080" cy="414718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-5" dirty="0">
                <a:latin typeface="Carlito"/>
                <a:cs typeface="Carlito"/>
              </a:rPr>
              <a:t>Automatically </a:t>
            </a:r>
            <a:r>
              <a:rPr sz="2600" spc="-15" dirty="0">
                <a:latin typeface="Carlito"/>
                <a:cs typeface="Carlito"/>
              </a:rPr>
              <a:t>generate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20" dirty="0">
                <a:latin typeface="Carlito"/>
                <a:cs typeface="Carlito"/>
              </a:rPr>
              <a:t>form </a:t>
            </a:r>
            <a:r>
              <a:rPr sz="2600" spc="-10" dirty="0">
                <a:latin typeface="Carlito"/>
                <a:cs typeface="Carlito"/>
              </a:rPr>
              <a:t>from </a:t>
            </a:r>
            <a:r>
              <a:rPr sz="2600" dirty="0">
                <a:latin typeface="Carlito"/>
                <a:cs typeface="Carlito"/>
              </a:rPr>
              <a:t>a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model.</a:t>
            </a:r>
            <a:endParaRPr sz="26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-5" dirty="0">
                <a:latin typeface="Carlito"/>
                <a:cs typeface="Carlito"/>
              </a:rPr>
              <a:t>Handles </a:t>
            </a:r>
            <a:r>
              <a:rPr sz="2600" spc="-10" dirty="0">
                <a:latin typeface="Carlito"/>
                <a:cs typeface="Carlito"/>
              </a:rPr>
              <a:t>saving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bound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model</a:t>
            </a:r>
            <a:endParaRPr sz="26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-5" dirty="0">
                <a:latin typeface="Carlito"/>
                <a:cs typeface="Carlito"/>
              </a:rPr>
              <a:t>Can specify fields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spc="-5" dirty="0">
                <a:latin typeface="Carlito"/>
                <a:cs typeface="Carlito"/>
              </a:rPr>
              <a:t>be </a:t>
            </a:r>
            <a:r>
              <a:rPr sz="2600" dirty="0">
                <a:latin typeface="Carlito"/>
                <a:cs typeface="Carlito"/>
              </a:rPr>
              <a:t>included </a:t>
            </a:r>
            <a:r>
              <a:rPr sz="2600" spc="-5" dirty="0">
                <a:latin typeface="Carlito"/>
                <a:cs typeface="Carlito"/>
              </a:rPr>
              <a:t>or </a:t>
            </a:r>
            <a:r>
              <a:rPr sz="2600" spc="-15" dirty="0">
                <a:latin typeface="Carlito"/>
                <a:cs typeface="Carlito"/>
              </a:rPr>
              <a:t>excluded </a:t>
            </a:r>
            <a:r>
              <a:rPr sz="2600" dirty="0">
                <a:latin typeface="Carlito"/>
                <a:cs typeface="Carlito"/>
              </a:rPr>
              <a:t>in the</a:t>
            </a:r>
            <a:r>
              <a:rPr sz="2600" spc="-85" dirty="0">
                <a:latin typeface="Carlito"/>
                <a:cs typeface="Carlito"/>
              </a:rPr>
              <a:t> </a:t>
            </a:r>
            <a:r>
              <a:rPr sz="2600" spc="-20" dirty="0">
                <a:latin typeface="Carlito"/>
                <a:cs typeface="Carlito"/>
              </a:rPr>
              <a:t>form</a:t>
            </a:r>
            <a:endParaRPr sz="26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-5" dirty="0">
                <a:latin typeface="Carlito"/>
                <a:cs typeface="Carlito"/>
              </a:rPr>
              <a:t>Sample:</a:t>
            </a:r>
            <a:endParaRPr sz="2600">
              <a:latin typeface="Carlito"/>
              <a:cs typeface="Carlito"/>
            </a:endParaRPr>
          </a:p>
          <a:p>
            <a:pPr marL="12700" marR="2604770">
              <a:lnSpc>
                <a:spcPts val="2500"/>
              </a:lnSpc>
              <a:spcBef>
                <a:spcPts val="969"/>
              </a:spcBef>
            </a:pPr>
            <a:r>
              <a:rPr sz="2600" spc="-10" dirty="0">
                <a:latin typeface="Carlito"/>
                <a:cs typeface="Carlito"/>
              </a:rPr>
              <a:t>from </a:t>
            </a:r>
            <a:r>
              <a:rPr sz="2600" spc="-15" dirty="0">
                <a:latin typeface="Carlito"/>
                <a:cs typeface="Carlito"/>
              </a:rPr>
              <a:t>django.forms </a:t>
            </a:r>
            <a:r>
              <a:rPr sz="2600" dirty="0">
                <a:latin typeface="Carlito"/>
                <a:cs typeface="Carlito"/>
              </a:rPr>
              <a:t>import </a:t>
            </a:r>
            <a:r>
              <a:rPr sz="2600" spc="-5" dirty="0">
                <a:latin typeface="Carlito"/>
                <a:cs typeface="Carlito"/>
              </a:rPr>
              <a:t>ModelForm  </a:t>
            </a:r>
            <a:r>
              <a:rPr sz="2600" spc="-10" dirty="0">
                <a:latin typeface="Carlito"/>
                <a:cs typeface="Carlito"/>
              </a:rPr>
              <a:t>from </a:t>
            </a:r>
            <a:r>
              <a:rPr sz="2600" spc="-5" dirty="0">
                <a:latin typeface="Carlito"/>
                <a:cs typeface="Carlito"/>
              </a:rPr>
              <a:t>.models </a:t>
            </a:r>
            <a:r>
              <a:rPr sz="2600" dirty="0">
                <a:latin typeface="Carlito"/>
                <a:cs typeface="Carlito"/>
              </a:rPr>
              <a:t>import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Question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Carlito"/>
              <a:cs typeface="Carlito"/>
            </a:endParaRPr>
          </a:p>
          <a:p>
            <a:pPr marL="311150" marR="3239135" indent="-299085">
              <a:lnSpc>
                <a:spcPct val="80000"/>
              </a:lnSpc>
            </a:pPr>
            <a:r>
              <a:rPr sz="2600" dirty="0">
                <a:latin typeface="Carlito"/>
                <a:cs typeface="Carlito"/>
              </a:rPr>
              <a:t>class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QuestionForm(ModelForm):  </a:t>
            </a:r>
            <a:r>
              <a:rPr sz="2600" dirty="0">
                <a:latin typeface="Carlito"/>
                <a:cs typeface="Carlito"/>
              </a:rPr>
              <a:t>class</a:t>
            </a:r>
            <a:r>
              <a:rPr sz="2600" spc="-2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Meta:</a:t>
            </a:r>
            <a:endParaRPr sz="2600">
              <a:latin typeface="Carlito"/>
              <a:cs typeface="Carlito"/>
            </a:endParaRPr>
          </a:p>
          <a:p>
            <a:pPr marL="610235">
              <a:lnSpc>
                <a:spcPts val="2185"/>
              </a:lnSpc>
            </a:pPr>
            <a:r>
              <a:rPr sz="2600" spc="-5" dirty="0">
                <a:latin typeface="Carlito"/>
                <a:cs typeface="Carlito"/>
              </a:rPr>
              <a:t>model </a:t>
            </a:r>
            <a:r>
              <a:rPr sz="2600" dirty="0">
                <a:latin typeface="Carlito"/>
                <a:cs typeface="Carlito"/>
              </a:rPr>
              <a:t>=</a:t>
            </a:r>
            <a:r>
              <a:rPr sz="2600" spc="-1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Question</a:t>
            </a:r>
            <a:endParaRPr sz="2600">
              <a:latin typeface="Carlito"/>
              <a:cs typeface="Carlito"/>
            </a:endParaRPr>
          </a:p>
          <a:p>
            <a:pPr marL="610235">
              <a:lnSpc>
                <a:spcPts val="2810"/>
              </a:lnSpc>
            </a:pPr>
            <a:r>
              <a:rPr sz="2600" spc="-5" dirty="0">
                <a:latin typeface="Carlito"/>
                <a:cs typeface="Carlito"/>
              </a:rPr>
              <a:t>fields </a:t>
            </a:r>
            <a:r>
              <a:rPr sz="2600" dirty="0">
                <a:latin typeface="Carlito"/>
                <a:cs typeface="Carlito"/>
              </a:rPr>
              <a:t>=</a:t>
            </a:r>
            <a:r>
              <a:rPr sz="2600" spc="-3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[‘question_text’]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4221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135" dirty="0"/>
              <a:t>Using </a:t>
            </a:r>
            <a:r>
              <a:rPr u="none" spc="-240" dirty="0"/>
              <a:t>a</a:t>
            </a:r>
            <a:r>
              <a:rPr u="none" spc="-600" dirty="0"/>
              <a:t> </a:t>
            </a:r>
            <a:r>
              <a:rPr u="none" spc="-110" dirty="0"/>
              <a:t>ModelForm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66"/>
            <a:ext cx="10158730" cy="412115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1300" marR="4554855" indent="-229235">
              <a:lnSpc>
                <a:spcPts val="2690"/>
              </a:lnSpc>
              <a:spcBef>
                <a:spcPts val="74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rlito"/>
                <a:cs typeface="Carlito"/>
              </a:rPr>
              <a:t>Create </a:t>
            </a: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spc="-15" dirty="0">
                <a:latin typeface="Carlito"/>
                <a:cs typeface="Carlito"/>
              </a:rPr>
              <a:t>instance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dirty="0">
                <a:latin typeface="Carlito"/>
                <a:cs typeface="Carlito"/>
              </a:rPr>
              <a:t>an </a:t>
            </a:r>
            <a:r>
              <a:rPr sz="2800" spc="-10" dirty="0">
                <a:latin typeface="Carlito"/>
                <a:cs typeface="Carlito"/>
              </a:rPr>
              <a:t>empty </a:t>
            </a:r>
            <a:r>
              <a:rPr sz="2800" spc="-20" dirty="0">
                <a:latin typeface="Carlito"/>
                <a:cs typeface="Carlito"/>
              </a:rPr>
              <a:t>form:  </a:t>
            </a:r>
            <a:r>
              <a:rPr sz="2800" spc="-25" dirty="0">
                <a:latin typeface="Carlito"/>
                <a:cs typeface="Carlito"/>
              </a:rPr>
              <a:t>form </a:t>
            </a:r>
            <a:r>
              <a:rPr sz="2800" spc="-5" dirty="0">
                <a:latin typeface="Carlito"/>
                <a:cs typeface="Carlito"/>
              </a:rPr>
              <a:t>=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QuestionForm()</a:t>
            </a:r>
            <a:endParaRPr sz="2800">
              <a:latin typeface="Carlito"/>
              <a:cs typeface="Carlito"/>
            </a:endParaRPr>
          </a:p>
          <a:p>
            <a:pPr marL="241935" marR="1842135" indent="-241935">
              <a:lnSpc>
                <a:spcPts val="269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rlito"/>
                <a:cs typeface="Carlito"/>
              </a:rPr>
              <a:t>Create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25" dirty="0">
                <a:latin typeface="Carlito"/>
                <a:cs typeface="Carlito"/>
              </a:rPr>
              <a:t>form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5" dirty="0">
                <a:latin typeface="Carlito"/>
                <a:cs typeface="Carlito"/>
              </a:rPr>
              <a:t>update </a:t>
            </a:r>
            <a:r>
              <a:rPr sz="2800" spc="-5" dirty="0">
                <a:latin typeface="Carlito"/>
                <a:cs typeface="Carlito"/>
              </a:rPr>
              <a:t>an </a:t>
            </a:r>
            <a:r>
              <a:rPr sz="2800" spc="-20" dirty="0">
                <a:latin typeface="Carlito"/>
                <a:cs typeface="Carlito"/>
              </a:rPr>
              <a:t>existing </a:t>
            </a:r>
            <a:r>
              <a:rPr sz="2800" spc="-15" dirty="0">
                <a:latin typeface="Carlito"/>
                <a:cs typeface="Carlito"/>
              </a:rPr>
              <a:t>instance </a:t>
            </a:r>
            <a:r>
              <a:rPr sz="2800" spc="-5" dirty="0">
                <a:latin typeface="Carlito"/>
                <a:cs typeface="Carlito"/>
              </a:rPr>
              <a:t>of a </a:t>
            </a:r>
            <a:r>
              <a:rPr sz="2800" spc="-10" dirty="0">
                <a:latin typeface="Carlito"/>
                <a:cs typeface="Carlito"/>
              </a:rPr>
              <a:t>model:  question </a:t>
            </a:r>
            <a:r>
              <a:rPr sz="2800" spc="-5" dirty="0">
                <a:latin typeface="Carlito"/>
                <a:cs typeface="Carlito"/>
              </a:rPr>
              <a:t>= Question.objects.get(pk =</a:t>
            </a:r>
            <a:r>
              <a:rPr sz="2800" spc="13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1)</a:t>
            </a:r>
            <a:endParaRPr sz="2800">
              <a:latin typeface="Carlito"/>
              <a:cs typeface="Carlito"/>
            </a:endParaRPr>
          </a:p>
          <a:p>
            <a:pPr marL="564515">
              <a:lnSpc>
                <a:spcPts val="2710"/>
              </a:lnSpc>
            </a:pPr>
            <a:r>
              <a:rPr sz="2800" spc="-25" dirty="0">
                <a:latin typeface="Carlito"/>
                <a:cs typeface="Carlito"/>
              </a:rPr>
              <a:t>form </a:t>
            </a:r>
            <a:r>
              <a:rPr sz="2800" spc="-5" dirty="0">
                <a:latin typeface="Carlito"/>
                <a:cs typeface="Carlito"/>
              </a:rPr>
              <a:t>= </a:t>
            </a:r>
            <a:r>
              <a:rPr sz="2800" spc="-15" dirty="0">
                <a:latin typeface="Carlito"/>
                <a:cs typeface="Carlito"/>
              </a:rPr>
              <a:t>QuestionForm(instance </a:t>
            </a:r>
            <a:r>
              <a:rPr sz="2800" spc="-5" dirty="0">
                <a:latin typeface="Carlito"/>
                <a:cs typeface="Carlito"/>
              </a:rPr>
              <a:t>=</a:t>
            </a:r>
            <a:r>
              <a:rPr sz="2800" spc="14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question)</a:t>
            </a:r>
            <a:endParaRPr sz="2800">
              <a:latin typeface="Carlito"/>
              <a:cs typeface="Carlito"/>
            </a:endParaRPr>
          </a:p>
          <a:p>
            <a:pPr marL="241300" marR="5080" indent="-229235">
              <a:lnSpc>
                <a:spcPts val="2690"/>
              </a:lnSpc>
              <a:spcBef>
                <a:spcPts val="9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rlito"/>
                <a:cs typeface="Carlito"/>
              </a:rPr>
              <a:t>Pass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20" dirty="0">
                <a:latin typeface="Carlito"/>
                <a:cs typeface="Carlito"/>
              </a:rPr>
              <a:t>form into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template </a:t>
            </a:r>
            <a:r>
              <a:rPr sz="2800" spc="-5" dirty="0">
                <a:latin typeface="Carlito"/>
                <a:cs typeface="Carlito"/>
              </a:rPr>
              <a:t>and use the </a:t>
            </a:r>
            <a:r>
              <a:rPr sz="2800" spc="-20" dirty="0">
                <a:latin typeface="Carlito"/>
                <a:cs typeface="Carlito"/>
              </a:rPr>
              <a:t>form </a:t>
            </a:r>
            <a:r>
              <a:rPr sz="2800" spc="-10" dirty="0">
                <a:latin typeface="Carlito"/>
                <a:cs typeface="Carlito"/>
              </a:rPr>
              <a:t>methods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render 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form:</a:t>
            </a:r>
            <a:endParaRPr sz="2800">
              <a:latin typeface="Carlito"/>
              <a:cs typeface="Carlito"/>
            </a:endParaRPr>
          </a:p>
          <a:p>
            <a:pPr marL="564515" marR="6820534">
              <a:lnSpc>
                <a:spcPct val="80000"/>
              </a:lnSpc>
              <a:spcBef>
                <a:spcPts val="25"/>
              </a:spcBef>
            </a:pPr>
            <a:r>
              <a:rPr sz="2800" spc="-15" dirty="0">
                <a:latin typeface="Carlito"/>
                <a:cs typeface="Carlito"/>
              </a:rPr>
              <a:t>form.as_p  form.as_ul  </a:t>
            </a:r>
            <a:r>
              <a:rPr sz="2800" spc="-70" dirty="0">
                <a:latin typeface="Carlito"/>
                <a:cs typeface="Carlito"/>
              </a:rPr>
              <a:t>f</a:t>
            </a:r>
            <a:r>
              <a:rPr sz="2800" spc="-10" dirty="0">
                <a:latin typeface="Carlito"/>
                <a:cs typeface="Carlito"/>
              </a:rPr>
              <a:t>orm.</a:t>
            </a:r>
            <a:r>
              <a:rPr sz="2800" spc="-5" dirty="0">
                <a:latin typeface="Carlito"/>
                <a:cs typeface="Carlito"/>
              </a:rPr>
              <a:t>&lt;</a:t>
            </a:r>
            <a:r>
              <a:rPr sz="2800" spc="-10" dirty="0">
                <a:latin typeface="Carlito"/>
                <a:cs typeface="Carlito"/>
              </a:rPr>
              <a:t>fie</a:t>
            </a:r>
            <a:r>
              <a:rPr sz="2800" spc="-20" dirty="0">
                <a:latin typeface="Carlito"/>
                <a:cs typeface="Carlito"/>
              </a:rPr>
              <a:t>l</a:t>
            </a:r>
            <a:r>
              <a:rPr sz="2800" spc="-10" dirty="0">
                <a:latin typeface="Carlito"/>
                <a:cs typeface="Carlito"/>
              </a:rPr>
              <a:t>d_nam</a:t>
            </a:r>
            <a:r>
              <a:rPr sz="2800" dirty="0">
                <a:latin typeface="Carlito"/>
                <a:cs typeface="Carlito"/>
              </a:rPr>
              <a:t>e</a:t>
            </a:r>
            <a:r>
              <a:rPr sz="2800" spc="-5" dirty="0">
                <a:latin typeface="Carlito"/>
                <a:cs typeface="Carlito"/>
              </a:rPr>
              <a:t>&gt;</a:t>
            </a:r>
            <a:endParaRPr sz="2800">
              <a:latin typeface="Carlito"/>
              <a:cs typeface="Carlito"/>
            </a:endParaRPr>
          </a:p>
          <a:p>
            <a:pPr marL="564515">
              <a:lnSpc>
                <a:spcPts val="2690"/>
              </a:lnSpc>
            </a:pPr>
            <a:r>
              <a:rPr sz="2800" spc="-15" dirty="0">
                <a:latin typeface="Carlito"/>
                <a:cs typeface="Carlito"/>
              </a:rPr>
              <a:t>form.&lt;field_name&gt;.errors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6120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215" dirty="0"/>
              <a:t>Request </a:t>
            </a:r>
            <a:r>
              <a:rPr u="none" spc="-155" dirty="0"/>
              <a:t>&amp;</a:t>
            </a:r>
            <a:r>
              <a:rPr u="none" spc="-490" dirty="0"/>
              <a:t> </a:t>
            </a:r>
            <a:r>
              <a:rPr u="none" spc="-165" dirty="0"/>
              <a:t>Response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6062"/>
            <a:ext cx="10236835" cy="365696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5080" indent="-229235">
              <a:lnSpc>
                <a:spcPct val="80000"/>
              </a:lnSpc>
              <a:spcBef>
                <a:spcPts val="725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-10" dirty="0">
                <a:latin typeface="Carlito"/>
                <a:cs typeface="Carlito"/>
              </a:rPr>
              <a:t>Request </a:t>
            </a:r>
            <a:r>
              <a:rPr sz="2600" spc="-5" dirty="0">
                <a:latin typeface="Carlito"/>
                <a:cs typeface="Carlito"/>
              </a:rPr>
              <a:t>object </a:t>
            </a:r>
            <a:r>
              <a:rPr sz="2600" spc="-10" dirty="0">
                <a:latin typeface="Carlito"/>
                <a:cs typeface="Carlito"/>
              </a:rPr>
              <a:t>encapsulate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10" dirty="0">
                <a:latin typeface="Carlito"/>
                <a:cs typeface="Carlito"/>
              </a:rPr>
              <a:t>request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10" dirty="0">
                <a:latin typeface="Carlito"/>
                <a:cs typeface="Carlito"/>
              </a:rPr>
              <a:t>provide </a:t>
            </a:r>
            <a:r>
              <a:rPr sz="2600" dirty="0">
                <a:latin typeface="Carlito"/>
                <a:cs typeface="Carlito"/>
              </a:rPr>
              <a:t>access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5" dirty="0">
                <a:latin typeface="Carlito"/>
                <a:cs typeface="Carlito"/>
              </a:rPr>
              <a:t>number of  </a:t>
            </a:r>
            <a:r>
              <a:rPr sz="2600" spc="-10" dirty="0">
                <a:latin typeface="Carlito"/>
                <a:cs typeface="Carlito"/>
              </a:rPr>
              <a:t>attributes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methods </a:t>
            </a:r>
            <a:r>
              <a:rPr sz="2600" spc="-25" dirty="0">
                <a:latin typeface="Carlito"/>
                <a:cs typeface="Carlito"/>
              </a:rPr>
              <a:t>for </a:t>
            </a:r>
            <a:r>
              <a:rPr sz="2600" dirty="0">
                <a:latin typeface="Carlito"/>
                <a:cs typeface="Carlito"/>
              </a:rPr>
              <a:t>accessing </a:t>
            </a:r>
            <a:r>
              <a:rPr sz="2600" spc="-5" dirty="0">
                <a:latin typeface="Carlito"/>
                <a:cs typeface="Carlito"/>
              </a:rPr>
              <a:t>cookies, sessions, </a:t>
            </a:r>
            <a:r>
              <a:rPr sz="2600" dirty="0">
                <a:latin typeface="Carlito"/>
                <a:cs typeface="Carlito"/>
              </a:rPr>
              <a:t>the </a:t>
            </a:r>
            <a:r>
              <a:rPr sz="2600" spc="-5" dirty="0">
                <a:latin typeface="Carlito"/>
                <a:cs typeface="Carlito"/>
              </a:rPr>
              <a:t>logged </a:t>
            </a:r>
            <a:r>
              <a:rPr sz="2600" dirty="0">
                <a:latin typeface="Carlito"/>
                <a:cs typeface="Carlito"/>
              </a:rPr>
              <a:t>in </a:t>
            </a:r>
            <a:r>
              <a:rPr sz="2600" spc="-5" dirty="0">
                <a:latin typeface="Carlito"/>
                <a:cs typeface="Carlito"/>
              </a:rPr>
              <a:t>user  object, </a:t>
            </a:r>
            <a:r>
              <a:rPr sz="2600" spc="-15" dirty="0">
                <a:latin typeface="Carlito"/>
                <a:cs typeface="Carlito"/>
              </a:rPr>
              <a:t>meta data </a:t>
            </a:r>
            <a:r>
              <a:rPr sz="2600" spc="5" dirty="0">
                <a:latin typeface="Carlito"/>
                <a:cs typeface="Carlito"/>
              </a:rPr>
              <a:t>(i.e </a:t>
            </a:r>
            <a:r>
              <a:rPr sz="2600" spc="-10" dirty="0">
                <a:latin typeface="Carlito"/>
                <a:cs typeface="Carlito"/>
              </a:rPr>
              <a:t>environment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variables),</a:t>
            </a:r>
            <a:endParaRPr sz="2600">
              <a:latin typeface="Carlito"/>
              <a:cs typeface="Carlito"/>
            </a:endParaRPr>
          </a:p>
          <a:p>
            <a:pPr marL="241300" marR="571500" indent="-229235">
              <a:lnSpc>
                <a:spcPct val="8000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  <a:tab pos="2430780" algn="l"/>
                <a:tab pos="6583045" algn="l"/>
              </a:tabLst>
            </a:pPr>
            <a:r>
              <a:rPr sz="2600" spc="-5" dirty="0">
                <a:latin typeface="Carlito"/>
                <a:cs typeface="Carlito"/>
              </a:rPr>
              <a:t>Response objects </a:t>
            </a:r>
            <a:r>
              <a:rPr sz="2600" spc="-10" dirty="0">
                <a:latin typeface="Carlito"/>
                <a:cs typeface="Carlito"/>
              </a:rPr>
              <a:t>are </a:t>
            </a:r>
            <a:r>
              <a:rPr sz="2600" spc="-5" dirty="0">
                <a:latin typeface="Carlito"/>
                <a:cs typeface="Carlito"/>
              </a:rPr>
              <a:t>returned </a:t>
            </a:r>
            <a:r>
              <a:rPr sz="2600" spc="-15" dirty="0">
                <a:latin typeface="Carlito"/>
                <a:cs typeface="Carlito"/>
              </a:rPr>
              <a:t>to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5" dirty="0">
                <a:latin typeface="Carlito"/>
                <a:cs typeface="Carlito"/>
              </a:rPr>
              <a:t> </a:t>
            </a:r>
            <a:r>
              <a:rPr sz="2600" spc="-45" dirty="0">
                <a:latin typeface="Carlito"/>
                <a:cs typeface="Carlito"/>
              </a:rPr>
              <a:t>browser.	</a:t>
            </a:r>
            <a:r>
              <a:rPr sz="2600" spc="-5" dirty="0">
                <a:latin typeface="Carlito"/>
                <a:cs typeface="Carlito"/>
              </a:rPr>
              <a:t>Can set </a:t>
            </a:r>
            <a:r>
              <a:rPr sz="2600" spc="-15" dirty="0">
                <a:latin typeface="Carlito"/>
                <a:cs typeface="Carlito"/>
              </a:rPr>
              <a:t>content </a:t>
            </a:r>
            <a:r>
              <a:rPr sz="2600" dirty="0">
                <a:latin typeface="Carlito"/>
                <a:cs typeface="Carlito"/>
              </a:rPr>
              <a:t>type,  </a:t>
            </a:r>
            <a:r>
              <a:rPr sz="2600" spc="-15" dirty="0">
                <a:latin typeface="Carlito"/>
                <a:cs typeface="Carlito"/>
              </a:rPr>
              <a:t>content</a:t>
            </a:r>
            <a:r>
              <a:rPr sz="2600" spc="-2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length,	response does not </a:t>
            </a:r>
            <a:r>
              <a:rPr sz="2600" spc="-20" dirty="0">
                <a:latin typeface="Carlito"/>
                <a:cs typeface="Carlito"/>
              </a:rPr>
              <a:t>have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spc="-10" dirty="0">
                <a:latin typeface="Carlito"/>
                <a:cs typeface="Carlito"/>
              </a:rPr>
              <a:t>return </a:t>
            </a:r>
            <a:r>
              <a:rPr sz="2600" spc="-5" dirty="0">
                <a:latin typeface="Carlito"/>
                <a:cs typeface="Carlito"/>
              </a:rPr>
              <a:t>HTML </a:t>
            </a:r>
            <a:r>
              <a:rPr sz="2600" spc="-10" dirty="0">
                <a:latin typeface="Carlito"/>
                <a:cs typeface="Carlito"/>
              </a:rPr>
              <a:t>or </a:t>
            </a:r>
            <a:r>
              <a:rPr sz="2600" dirty="0">
                <a:latin typeface="Carlito"/>
                <a:cs typeface="Carlito"/>
              </a:rPr>
              <a:t>a </a:t>
            </a:r>
            <a:r>
              <a:rPr sz="2600" spc="-10" dirty="0">
                <a:latin typeface="Carlito"/>
                <a:cs typeface="Carlito"/>
              </a:rPr>
              <a:t>rendered  template</a:t>
            </a:r>
            <a:endParaRPr sz="2600">
              <a:latin typeface="Carlito"/>
              <a:cs typeface="Carlito"/>
            </a:endParaRPr>
          </a:p>
          <a:p>
            <a:pPr marL="241935" marR="2585720" indent="-241935">
              <a:lnSpc>
                <a:spcPct val="112000"/>
              </a:lnSpc>
              <a:spcBef>
                <a:spcPts val="10"/>
              </a:spcBef>
              <a:buFont typeface="Arial"/>
              <a:buChar char="•"/>
              <a:tabLst>
                <a:tab pos="241935" algn="l"/>
              </a:tabLst>
            </a:pPr>
            <a:r>
              <a:rPr sz="2600" spc="-5" dirty="0">
                <a:latin typeface="Carlito"/>
                <a:cs typeface="Carlito"/>
              </a:rPr>
              <a:t>Special response </a:t>
            </a:r>
            <a:r>
              <a:rPr sz="2600" dirty="0">
                <a:latin typeface="Carlito"/>
                <a:cs typeface="Carlito"/>
              </a:rPr>
              <a:t>types </a:t>
            </a:r>
            <a:r>
              <a:rPr sz="2600" spc="-5" dirty="0">
                <a:latin typeface="Carlito"/>
                <a:cs typeface="Carlito"/>
              </a:rPr>
              <a:t>allow </a:t>
            </a:r>
            <a:r>
              <a:rPr sz="2600" spc="-20" dirty="0">
                <a:latin typeface="Carlito"/>
                <a:cs typeface="Carlito"/>
              </a:rPr>
              <a:t>for </a:t>
            </a:r>
            <a:r>
              <a:rPr sz="2600" spc="-10" dirty="0">
                <a:latin typeface="Carlito"/>
                <a:cs typeface="Carlito"/>
              </a:rPr>
              <a:t>common </a:t>
            </a:r>
            <a:r>
              <a:rPr sz="2600" spc="-5" dirty="0">
                <a:latin typeface="Carlito"/>
                <a:cs typeface="Carlito"/>
              </a:rPr>
              <a:t>functionality:  </a:t>
            </a:r>
            <a:r>
              <a:rPr sz="2600" spc="-10" dirty="0">
                <a:latin typeface="Carlito"/>
                <a:cs typeface="Carlito"/>
              </a:rPr>
              <a:t>HttpResponeRedirect</a:t>
            </a:r>
            <a:endParaRPr sz="2600">
              <a:latin typeface="Carlito"/>
              <a:cs typeface="Carlito"/>
            </a:endParaRPr>
          </a:p>
          <a:p>
            <a:pPr marL="927100" marR="6052820">
              <a:lnSpc>
                <a:spcPct val="80000"/>
              </a:lnSpc>
            </a:pPr>
            <a:r>
              <a:rPr sz="2600" spc="-5" dirty="0">
                <a:latin typeface="Carlito"/>
                <a:cs typeface="Carlito"/>
              </a:rPr>
              <a:t>Http404  H</a:t>
            </a:r>
            <a:r>
              <a:rPr sz="2600" spc="-35" dirty="0">
                <a:latin typeface="Carlito"/>
                <a:cs typeface="Carlito"/>
              </a:rPr>
              <a:t>t</a:t>
            </a:r>
            <a:r>
              <a:rPr sz="2600" dirty="0">
                <a:latin typeface="Carlito"/>
                <a:cs typeface="Carlito"/>
              </a:rPr>
              <a:t>tp</a:t>
            </a:r>
            <a:r>
              <a:rPr sz="2600" spc="5" dirty="0">
                <a:latin typeface="Carlito"/>
                <a:cs typeface="Carlito"/>
              </a:rPr>
              <a:t>S</a:t>
            </a:r>
            <a:r>
              <a:rPr sz="2600" dirty="0">
                <a:latin typeface="Carlito"/>
                <a:cs typeface="Carlito"/>
              </a:rPr>
              <a:t>t</a:t>
            </a:r>
            <a:r>
              <a:rPr sz="2600" spc="-30" dirty="0">
                <a:latin typeface="Carlito"/>
                <a:cs typeface="Carlito"/>
              </a:rPr>
              <a:t>r</a:t>
            </a:r>
            <a:r>
              <a:rPr sz="2600" dirty="0">
                <a:latin typeface="Carlito"/>
                <a:cs typeface="Carlito"/>
              </a:rPr>
              <a:t>eaming</a:t>
            </a:r>
            <a:r>
              <a:rPr sz="2600" spc="-55" dirty="0">
                <a:latin typeface="Carlito"/>
                <a:cs typeface="Carlito"/>
              </a:rPr>
              <a:t>R</a:t>
            </a:r>
            <a:r>
              <a:rPr sz="2600" dirty="0">
                <a:latin typeface="Carlito"/>
                <a:cs typeface="Carlito"/>
              </a:rPr>
              <a:t>espon</a:t>
            </a:r>
            <a:r>
              <a:rPr sz="2600" spc="-10" dirty="0">
                <a:latin typeface="Carlito"/>
                <a:cs typeface="Carlito"/>
              </a:rPr>
              <a:t>s</a:t>
            </a:r>
            <a:r>
              <a:rPr sz="2600" dirty="0">
                <a:latin typeface="Carlito"/>
                <a:cs typeface="Carlito"/>
              </a:rPr>
              <a:t>e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0"/>
            <a:ext cx="12001500" cy="1419225"/>
          </a:xfrm>
          <a:custGeom>
            <a:avLst/>
            <a:gdLst/>
            <a:ahLst/>
            <a:cxnLst/>
            <a:rect l="l" t="t" r="r" b="b"/>
            <a:pathLst>
              <a:path w="12001500" h="1419225">
                <a:moveTo>
                  <a:pt x="0" y="1418844"/>
                </a:moveTo>
                <a:lnTo>
                  <a:pt x="12001500" y="1418844"/>
                </a:lnTo>
                <a:lnTo>
                  <a:pt x="12001500" y="0"/>
                </a:lnTo>
                <a:lnTo>
                  <a:pt x="0" y="0"/>
                </a:lnTo>
                <a:lnTo>
                  <a:pt x="0" y="1418844"/>
                </a:lnTo>
                <a:close/>
              </a:path>
            </a:pathLst>
          </a:custGeom>
          <a:solidFill>
            <a:srgbClr val="DAF3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500" y="12382"/>
            <a:ext cx="445071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u="none" spc="-204" dirty="0"/>
              <a:t>Communication</a:t>
            </a:r>
            <a:r>
              <a:rPr sz="4000" u="none" spc="-365" dirty="0"/>
              <a:t> </a:t>
            </a:r>
            <a:r>
              <a:rPr sz="4000" u="none" spc="-160" dirty="0"/>
              <a:t>API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1905" y="721994"/>
            <a:ext cx="11887200" cy="56797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770"/>
              </a:spcBef>
              <a:tabLst>
                <a:tab pos="241935" algn="l"/>
              </a:tabLst>
            </a:pPr>
            <a:r>
              <a:rPr sz="2400" spc="-10" dirty="0">
                <a:latin typeface="Carlito"/>
                <a:cs typeface="Carlito"/>
              </a:rPr>
              <a:t>Cloud </a:t>
            </a:r>
            <a:r>
              <a:rPr sz="2400" spc="-5" dirty="0">
                <a:latin typeface="Carlito"/>
                <a:cs typeface="Carlito"/>
              </a:rPr>
              <a:t>Models </a:t>
            </a:r>
            <a:r>
              <a:rPr sz="2400" spc="-20" dirty="0">
                <a:latin typeface="Carlito"/>
                <a:cs typeface="Carlito"/>
              </a:rPr>
              <a:t>are </a:t>
            </a:r>
            <a:r>
              <a:rPr sz="2400" spc="-15" dirty="0">
                <a:latin typeface="Carlito"/>
                <a:cs typeface="Carlito"/>
              </a:rPr>
              <a:t>relied </a:t>
            </a:r>
            <a:r>
              <a:rPr sz="2400" spc="-5" dirty="0">
                <a:latin typeface="Carlito"/>
                <a:cs typeface="Carlito"/>
              </a:rPr>
              <a:t>on </a:t>
            </a:r>
            <a:r>
              <a:rPr sz="2400" spc="-10" dirty="0">
                <a:latin typeface="Carlito"/>
                <a:cs typeface="Carlito"/>
              </a:rPr>
              <a:t>Communication</a:t>
            </a:r>
            <a:r>
              <a:rPr sz="2400" spc="1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API</a:t>
            </a:r>
            <a:endParaRPr sz="2400" dirty="0">
              <a:latin typeface="Carlito"/>
              <a:cs typeface="Carlito"/>
            </a:endParaRPr>
          </a:p>
          <a:p>
            <a:pPr marL="469265" marR="370205" indent="-457200">
              <a:lnSpc>
                <a:spcPts val="3030"/>
              </a:lnSpc>
              <a:spcBef>
                <a:spcPts val="1045"/>
              </a:spcBef>
              <a:buFont typeface="Wingdings" panose="05000000000000000000" pitchFamily="2" charset="2"/>
              <a:buChar char="§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Communication </a:t>
            </a:r>
            <a:r>
              <a:rPr sz="2800" spc="-5" dirty="0">
                <a:latin typeface="Carlito"/>
                <a:cs typeface="Carlito"/>
              </a:rPr>
              <a:t>API </a:t>
            </a:r>
            <a:r>
              <a:rPr sz="2800" spc="-20" dirty="0">
                <a:latin typeface="Carlito"/>
                <a:cs typeface="Carlito"/>
              </a:rPr>
              <a:t>facilitate </a:t>
            </a:r>
            <a:r>
              <a:rPr sz="2800" spc="-20" dirty="0">
                <a:solidFill>
                  <a:srgbClr val="FF0000"/>
                </a:solidFill>
                <a:latin typeface="Carlito"/>
                <a:cs typeface="Carlito"/>
              </a:rPr>
              <a:t>data </a:t>
            </a:r>
            <a:r>
              <a:rPr sz="2800" spc="-50" dirty="0">
                <a:solidFill>
                  <a:srgbClr val="FF0000"/>
                </a:solidFill>
                <a:latin typeface="Carlito"/>
                <a:cs typeface="Carlito"/>
              </a:rPr>
              <a:t>transfer, </a:t>
            </a:r>
            <a:r>
              <a:rPr sz="2800" spc="-20" dirty="0">
                <a:solidFill>
                  <a:srgbClr val="FF0000"/>
                </a:solidFill>
                <a:latin typeface="Carlito"/>
                <a:cs typeface="Carlito"/>
              </a:rPr>
              <a:t>control </a:t>
            </a:r>
            <a:r>
              <a:rPr sz="2800" spc="-15" dirty="0">
                <a:solidFill>
                  <a:srgbClr val="FF0000"/>
                </a:solidFill>
                <a:latin typeface="Carlito"/>
                <a:cs typeface="Carlito"/>
              </a:rPr>
              <a:t>information</a:t>
            </a:r>
            <a:r>
              <a:rPr sz="2800" spc="-15" dirty="0">
                <a:latin typeface="Carlito"/>
                <a:cs typeface="Carlito"/>
              </a:rPr>
              <a:t>  </a:t>
            </a:r>
            <a:r>
              <a:rPr sz="2800" spc="-25" dirty="0">
                <a:latin typeface="Carlito"/>
                <a:cs typeface="Carlito"/>
              </a:rPr>
              <a:t>transfer </a:t>
            </a:r>
            <a:r>
              <a:rPr sz="2800" spc="-20" dirty="0">
                <a:latin typeface="Carlito"/>
                <a:cs typeface="Carlito"/>
              </a:rPr>
              <a:t>from </a:t>
            </a:r>
            <a:r>
              <a:rPr sz="2800" spc="-10" dirty="0">
                <a:latin typeface="Carlito"/>
                <a:cs typeface="Carlito"/>
              </a:rPr>
              <a:t>application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cloud, </a:t>
            </a:r>
            <a:r>
              <a:rPr sz="2800" spc="-10" dirty="0">
                <a:latin typeface="Carlito"/>
                <a:cs typeface="Carlito"/>
              </a:rPr>
              <a:t>one </a:t>
            </a:r>
            <a:r>
              <a:rPr sz="2800" spc="-5" dirty="0">
                <a:latin typeface="Carlito"/>
                <a:cs typeface="Carlito"/>
              </a:rPr>
              <a:t>service </a:t>
            </a:r>
            <a:r>
              <a:rPr sz="2800" spc="-20" dirty="0">
                <a:latin typeface="Carlito"/>
                <a:cs typeface="Carlito"/>
              </a:rPr>
              <a:t>to</a:t>
            </a:r>
            <a:r>
              <a:rPr sz="2800" spc="1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another</a:t>
            </a:r>
            <a:r>
              <a:rPr lang="en-US" sz="2800" spc="-10" dirty="0">
                <a:latin typeface="Carlito"/>
                <a:cs typeface="Carlito"/>
              </a:rPr>
              <a:t>.</a:t>
            </a:r>
            <a:endParaRPr sz="2800" dirty="0">
              <a:latin typeface="Carlito"/>
              <a:cs typeface="Carlito"/>
            </a:endParaRPr>
          </a:p>
          <a:p>
            <a:pPr marL="469265" indent="-457200">
              <a:lnSpc>
                <a:spcPct val="100000"/>
              </a:lnSpc>
              <a:spcBef>
                <a:spcPts val="610"/>
              </a:spcBef>
              <a:buFont typeface="Wingdings" panose="05000000000000000000" pitchFamily="2" charset="2"/>
              <a:buChar char="§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It also </a:t>
            </a:r>
            <a:r>
              <a:rPr sz="2800" spc="-25" dirty="0">
                <a:latin typeface="Carlito"/>
                <a:cs typeface="Carlito"/>
              </a:rPr>
              <a:t>exist </a:t>
            </a:r>
            <a:r>
              <a:rPr sz="2800" spc="-5" dirty="0">
                <a:latin typeface="Carlito"/>
                <a:cs typeface="Carlito"/>
              </a:rPr>
              <a:t>in the </a:t>
            </a:r>
            <a:r>
              <a:rPr sz="2800" spc="-25" dirty="0">
                <a:latin typeface="Carlito"/>
                <a:cs typeface="Carlito"/>
              </a:rPr>
              <a:t>form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Communication</a:t>
            </a:r>
            <a:r>
              <a:rPr sz="2800" spc="114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Protocols</a:t>
            </a:r>
            <a:endParaRPr sz="2800" dirty="0">
              <a:latin typeface="Carlito"/>
              <a:cs typeface="Carlito"/>
            </a:endParaRPr>
          </a:p>
          <a:p>
            <a:pPr marL="469265" indent="-457200">
              <a:lnSpc>
                <a:spcPct val="100000"/>
              </a:lnSpc>
              <a:spcBef>
                <a:spcPts val="660"/>
              </a:spcBef>
              <a:buFont typeface="Wingdings" panose="05000000000000000000" pitchFamily="2" charset="2"/>
              <a:buChar char="§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10" dirty="0">
                <a:latin typeface="Carlito"/>
                <a:cs typeface="Carlito"/>
              </a:rPr>
              <a:t>supports RPC, </a:t>
            </a:r>
            <a:r>
              <a:rPr sz="2800" spc="-5" dirty="0">
                <a:latin typeface="Carlito"/>
                <a:cs typeface="Carlito"/>
              </a:rPr>
              <a:t>PUBSUB and</a:t>
            </a:r>
            <a:r>
              <a:rPr sz="2800" spc="100" dirty="0">
                <a:latin typeface="Carlito"/>
                <a:cs typeface="Carlito"/>
              </a:rPr>
              <a:t> </a:t>
            </a:r>
            <a:r>
              <a:rPr sz="2800" spc="-40" dirty="0">
                <a:latin typeface="Carlito"/>
                <a:cs typeface="Carlito"/>
              </a:rPr>
              <a:t>WAMP</a:t>
            </a:r>
            <a:endParaRPr lang="en-US" sz="2800" spc="-40" dirty="0">
              <a:latin typeface="Carlito"/>
              <a:cs typeface="Carlito"/>
            </a:endParaRPr>
          </a:p>
          <a:p>
            <a:pPr marL="469265" indent="-457200">
              <a:lnSpc>
                <a:spcPct val="100000"/>
              </a:lnSpc>
              <a:spcBef>
                <a:spcPts val="660"/>
              </a:spcBef>
              <a:buFont typeface="Wingdings" panose="05000000000000000000" pitchFamily="2" charset="2"/>
              <a:buChar char="§"/>
              <a:tabLst>
                <a:tab pos="241935" algn="l"/>
              </a:tabLst>
            </a:pPr>
            <a:r>
              <a:rPr lang="en-US" sz="2800" spc="-40" dirty="0">
                <a:highlight>
                  <a:srgbClr val="FFFF00"/>
                </a:highlight>
                <a:latin typeface="Carlito"/>
                <a:cs typeface="Carlito"/>
              </a:rPr>
              <a:t>RPC</a:t>
            </a:r>
            <a:r>
              <a:rPr lang="en-US" sz="2800" spc="-40" dirty="0">
                <a:latin typeface="Carlito"/>
                <a:cs typeface="Carlito"/>
              </a:rPr>
              <a:t>- RPC is a request–response protocol. An RPC is initiated by the client, which sends a request message to a known remote server to execute a specified procedure</a:t>
            </a:r>
          </a:p>
          <a:p>
            <a:pPr marL="469265" indent="-457200">
              <a:lnSpc>
                <a:spcPct val="100000"/>
              </a:lnSpc>
              <a:spcBef>
                <a:spcPts val="660"/>
              </a:spcBef>
              <a:buFont typeface="Wingdings" panose="05000000000000000000" pitchFamily="2" charset="2"/>
              <a:buChar char="§"/>
              <a:tabLst>
                <a:tab pos="241935" algn="l"/>
              </a:tabLst>
            </a:pPr>
            <a:r>
              <a:rPr lang="en-US" sz="2800" dirty="0">
                <a:highlight>
                  <a:srgbClr val="FFFF00"/>
                </a:highlight>
                <a:latin typeface="Carlito"/>
                <a:cs typeface="Carlito"/>
              </a:rPr>
              <a:t>Pub/Sub </a:t>
            </a:r>
            <a:r>
              <a:rPr lang="en-US" sz="2800" dirty="0">
                <a:latin typeface="Carlito"/>
                <a:cs typeface="Carlito"/>
              </a:rPr>
              <a:t>enables you to create systems of event producers and consumers, called publishers and subscribers.</a:t>
            </a:r>
          </a:p>
          <a:p>
            <a:pPr marL="469265" indent="-457200">
              <a:spcBef>
                <a:spcPts val="660"/>
              </a:spcBef>
              <a:buFont typeface="Wingdings" panose="05000000000000000000" pitchFamily="2" charset="2"/>
              <a:buChar char="§"/>
              <a:tabLst>
                <a:tab pos="241935" algn="l"/>
              </a:tabLst>
            </a:pPr>
            <a:r>
              <a:rPr lang="en-US" sz="2800" b="1" dirty="0">
                <a:latin typeface="Carlito"/>
                <a:cs typeface="Carlito"/>
              </a:rPr>
              <a:t>WAMP: </a:t>
            </a:r>
            <a:r>
              <a:rPr lang="en-US" sz="2800" spc="-15" dirty="0">
                <a:latin typeface="Carlito"/>
                <a:cs typeface="Carlito"/>
              </a:rPr>
              <a:t>Web Application Messaging Protocol (WAMP) was developed as a solution to the problem of integrating </a:t>
            </a:r>
            <a:r>
              <a:rPr lang="en-US" sz="2800" spc="-15" dirty="0" err="1">
                <a:latin typeface="Carlito"/>
                <a:cs typeface="Carlito"/>
              </a:rPr>
              <a:t>PubSub</a:t>
            </a:r>
            <a:r>
              <a:rPr lang="en-US" sz="2800" spc="-15" dirty="0">
                <a:latin typeface="Carlito"/>
                <a:cs typeface="Carlito"/>
              </a:rPr>
              <a:t> and RPC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90500" cy="6858000"/>
          </a:xfrm>
          <a:custGeom>
            <a:avLst/>
            <a:gdLst/>
            <a:ahLst/>
            <a:cxnLst/>
            <a:rect l="l" t="t" r="r" b="b"/>
            <a:pathLst>
              <a:path w="190500" h="6858000">
                <a:moveTo>
                  <a:pt x="190499" y="6857998"/>
                </a:moveTo>
                <a:lnTo>
                  <a:pt x="190499" y="0"/>
                </a:lnTo>
                <a:lnTo>
                  <a:pt x="0" y="0"/>
                </a:lnTo>
                <a:lnTo>
                  <a:pt x="0" y="6857998"/>
                </a:lnTo>
                <a:lnTo>
                  <a:pt x="190499" y="6857998"/>
                </a:lnTo>
                <a:close/>
              </a:path>
            </a:pathLst>
          </a:custGeom>
          <a:solidFill>
            <a:srgbClr val="FDBC0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0848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204" dirty="0"/>
              <a:t>Django</a:t>
            </a:r>
            <a:r>
              <a:rPr u="none" spc="-395" dirty="0"/>
              <a:t> </a:t>
            </a:r>
            <a:r>
              <a:rPr u="none" spc="-240" dirty="0"/>
              <a:t>Extras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792335" cy="42868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  <a:tab pos="6041390" algn="l"/>
              </a:tabLst>
            </a:pPr>
            <a:r>
              <a:rPr sz="2800" spc="-15" dirty="0">
                <a:latin typeface="Carlito"/>
                <a:cs typeface="Carlito"/>
              </a:rPr>
              <a:t>CRSF Middleware </a:t>
            </a:r>
            <a:r>
              <a:rPr sz="2800" spc="-5" dirty="0">
                <a:latin typeface="Carlito"/>
                <a:cs typeface="Carlito"/>
              </a:rPr>
              <a:t>– enabled</a:t>
            </a:r>
            <a:r>
              <a:rPr sz="2800" spc="12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by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default.	</a:t>
            </a:r>
            <a:r>
              <a:rPr sz="2800" spc="-5" dirty="0">
                <a:latin typeface="Carlito"/>
                <a:cs typeface="Carlito"/>
              </a:rPr>
              <a:t>Include </a:t>
            </a:r>
            <a:r>
              <a:rPr sz="2800" spc="-15" dirty="0">
                <a:latin typeface="Carlito"/>
                <a:cs typeface="Carlito"/>
              </a:rPr>
              <a:t>template tag </a:t>
            </a:r>
            <a:r>
              <a:rPr sz="2800" spc="-5" dirty="0">
                <a:latin typeface="Carlito"/>
                <a:cs typeface="Carlito"/>
              </a:rPr>
              <a:t>in all  </a:t>
            </a:r>
            <a:r>
              <a:rPr sz="2800" spc="-20" dirty="0">
                <a:latin typeface="Carlito"/>
                <a:cs typeface="Carlito"/>
              </a:rPr>
              <a:t>forms:</a:t>
            </a:r>
            <a:endParaRPr sz="2800">
              <a:latin typeface="Carlito"/>
              <a:cs typeface="Carlito"/>
            </a:endParaRPr>
          </a:p>
          <a:p>
            <a:pPr marL="241300">
              <a:lnSpc>
                <a:spcPts val="2985"/>
              </a:lnSpc>
            </a:pPr>
            <a:r>
              <a:rPr sz="2800" spc="-15" dirty="0">
                <a:latin typeface="Carlito"/>
                <a:cs typeface="Carlito"/>
              </a:rPr>
              <a:t>{%csrf_token%}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Authentication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Caching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Sessions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Messages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Email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dirty="0">
                <a:latin typeface="Carlito"/>
                <a:cs typeface="Carlito"/>
              </a:rPr>
              <a:t>Logging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35470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220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10159365" cy="322326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30" dirty="0">
                <a:latin typeface="Carlito"/>
                <a:cs typeface="Carlito"/>
              </a:rPr>
              <a:t>Django’s </a:t>
            </a:r>
            <a:r>
              <a:rPr sz="2800" spc="-10" dirty="0">
                <a:latin typeface="Carlito"/>
                <a:cs typeface="Carlito"/>
              </a:rPr>
              <a:t>out </a:t>
            </a:r>
            <a:r>
              <a:rPr sz="2800" spc="-5" dirty="0">
                <a:latin typeface="Carlito"/>
                <a:cs typeface="Carlito"/>
              </a:rPr>
              <a:t>of the </a:t>
            </a:r>
            <a:r>
              <a:rPr sz="2800" spc="-30" dirty="0">
                <a:latin typeface="Carlito"/>
                <a:cs typeface="Carlito"/>
              </a:rPr>
              <a:t>box </a:t>
            </a:r>
            <a:r>
              <a:rPr sz="2800" spc="-5" dirty="0">
                <a:latin typeface="Carlito"/>
                <a:cs typeface="Carlito"/>
              </a:rPr>
              <a:t>Auth </a:t>
            </a:r>
            <a:r>
              <a:rPr sz="2800" spc="-30" dirty="0">
                <a:latin typeface="Carlito"/>
                <a:cs typeface="Carlito"/>
              </a:rPr>
              <a:t>system </a:t>
            </a:r>
            <a:r>
              <a:rPr sz="2800" spc="-10" dirty="0">
                <a:latin typeface="Carlito"/>
                <a:cs typeface="Carlito"/>
              </a:rPr>
              <a:t>uses </a:t>
            </a:r>
            <a:r>
              <a:rPr sz="2800" spc="-15" dirty="0">
                <a:latin typeface="Carlito"/>
                <a:cs typeface="Carlito"/>
              </a:rPr>
              <a:t>database</a:t>
            </a:r>
            <a:r>
              <a:rPr sz="2800" spc="29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authentication.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Changed </a:t>
            </a:r>
            <a:r>
              <a:rPr sz="2800" spc="-15" dirty="0">
                <a:latin typeface="Carlito"/>
                <a:cs typeface="Carlito"/>
              </a:rPr>
              <a:t>extensively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Django </a:t>
            </a:r>
            <a:r>
              <a:rPr sz="2800" spc="-5" dirty="0">
                <a:latin typeface="Carlito"/>
                <a:cs typeface="Carlito"/>
              </a:rPr>
              <a:t>1.6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allow </a:t>
            </a:r>
            <a:r>
              <a:rPr sz="2800" spc="-15" dirty="0">
                <a:latin typeface="Carlito"/>
                <a:cs typeface="Carlito"/>
              </a:rPr>
              <a:t>custom </a:t>
            </a:r>
            <a:r>
              <a:rPr sz="2800" spc="-5" dirty="0">
                <a:latin typeface="Carlito"/>
                <a:cs typeface="Carlito"/>
              </a:rPr>
              <a:t>User</a:t>
            </a:r>
            <a:r>
              <a:rPr sz="2800" spc="18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objects.</a:t>
            </a:r>
            <a:endParaRPr sz="2800">
              <a:latin typeface="Carlito"/>
              <a:cs typeface="Carlito"/>
            </a:endParaRPr>
          </a:p>
          <a:p>
            <a:pPr marL="241300" marR="5080" indent="-229235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rlito"/>
                <a:cs typeface="Carlito"/>
              </a:rPr>
              <a:t>AUTHENTICATION_BACKENDS </a:t>
            </a:r>
            <a:r>
              <a:rPr sz="2800" spc="-15" dirty="0">
                <a:latin typeface="Carlito"/>
                <a:cs typeface="Carlito"/>
              </a:rPr>
              <a:t>setting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0" dirty="0">
                <a:latin typeface="Carlito"/>
                <a:cs typeface="Carlito"/>
              </a:rPr>
              <a:t>settings.py allows </a:t>
            </a:r>
            <a:r>
              <a:rPr sz="2800" spc="-15" dirty="0">
                <a:latin typeface="Carlito"/>
                <a:cs typeface="Carlito"/>
              </a:rPr>
              <a:t>overriding  how </a:t>
            </a:r>
            <a:r>
              <a:rPr sz="2800" spc="-5" dirty="0">
                <a:latin typeface="Carlito"/>
                <a:cs typeface="Carlito"/>
              </a:rPr>
              <a:t>User objects </a:t>
            </a:r>
            <a:r>
              <a:rPr sz="2800" spc="-20" dirty="0">
                <a:latin typeface="Carlito"/>
                <a:cs typeface="Carlito"/>
              </a:rPr>
              <a:t>are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authenticated</a:t>
            </a:r>
            <a:endParaRPr sz="2800">
              <a:latin typeface="Carlito"/>
              <a:cs typeface="Carlito"/>
            </a:endParaRPr>
          </a:p>
          <a:p>
            <a:pPr marL="241300" marR="211454" indent="-229235">
              <a:lnSpc>
                <a:spcPts val="303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If </a:t>
            </a:r>
            <a:r>
              <a:rPr sz="2800" spc="-10" dirty="0">
                <a:latin typeface="Carlito"/>
                <a:cs typeface="Carlito"/>
              </a:rPr>
              <a:t>using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Authentication </a:t>
            </a:r>
            <a:r>
              <a:rPr sz="2800" spc="-15" dirty="0">
                <a:latin typeface="Carlito"/>
                <a:cs typeface="Carlito"/>
              </a:rPr>
              <a:t>middleware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20" dirty="0">
                <a:latin typeface="Carlito"/>
                <a:cs typeface="Carlito"/>
              </a:rPr>
              <a:t>context_processors </a:t>
            </a:r>
            <a:r>
              <a:rPr sz="2800" spc="-5" dirty="0">
                <a:latin typeface="Carlito"/>
                <a:cs typeface="Carlito"/>
              </a:rPr>
              <a:t>the  </a:t>
            </a:r>
            <a:r>
              <a:rPr sz="2800" spc="-15" dirty="0">
                <a:latin typeface="Carlito"/>
                <a:cs typeface="Carlito"/>
              </a:rPr>
              <a:t>current </a:t>
            </a:r>
            <a:r>
              <a:rPr sz="2800" spc="-10" dirty="0">
                <a:latin typeface="Carlito"/>
                <a:cs typeface="Carlito"/>
              </a:rPr>
              <a:t>user </a:t>
            </a:r>
            <a:r>
              <a:rPr sz="2800" spc="-5" dirty="0">
                <a:latin typeface="Carlito"/>
                <a:cs typeface="Carlito"/>
              </a:rPr>
              <a:t>is </a:t>
            </a:r>
            <a:r>
              <a:rPr sz="2800" spc="-15" dirty="0">
                <a:latin typeface="Carlito"/>
                <a:cs typeface="Carlito"/>
              </a:rPr>
              <a:t>available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code </a:t>
            </a:r>
            <a:r>
              <a:rPr sz="2800" spc="-5" dirty="0">
                <a:latin typeface="Carlito"/>
                <a:cs typeface="Carlito"/>
              </a:rPr>
              <a:t>as </a:t>
            </a:r>
            <a:r>
              <a:rPr sz="2800" spc="-10" dirty="0">
                <a:latin typeface="Carlito"/>
                <a:cs typeface="Carlito"/>
              </a:rPr>
              <a:t>request.user </a:t>
            </a:r>
            <a:r>
              <a:rPr sz="2800" spc="-5" dirty="0">
                <a:latin typeface="Carlito"/>
                <a:cs typeface="Carlito"/>
              </a:rPr>
              <a:t>and {{user}} is  </a:t>
            </a:r>
            <a:r>
              <a:rPr sz="2800" spc="-15" dirty="0">
                <a:latin typeface="Carlito"/>
                <a:cs typeface="Carlito"/>
              </a:rPr>
              <a:t>defined </a:t>
            </a:r>
            <a:r>
              <a:rPr sz="2800" spc="-5" dirty="0">
                <a:latin typeface="Carlito"/>
                <a:cs typeface="Carlito"/>
              </a:rPr>
              <a:t>in all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templates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6798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165" dirty="0"/>
              <a:t>Auth</a:t>
            </a:r>
            <a:r>
              <a:rPr u="none" spc="-375" dirty="0"/>
              <a:t> </a:t>
            </a:r>
            <a:r>
              <a:rPr u="none" spc="-204" dirty="0"/>
              <a:t>Decorators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9639" y="1718548"/>
            <a:ext cx="10165080" cy="42887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28600" indent="-22923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229235" algn="l"/>
              </a:tabLst>
            </a:pPr>
            <a:r>
              <a:rPr sz="2800" spc="-15" dirty="0">
                <a:latin typeface="Carlito"/>
                <a:cs typeface="Carlito"/>
              </a:rPr>
              <a:t>Live </a:t>
            </a:r>
            <a:r>
              <a:rPr sz="2800" spc="-5" dirty="0">
                <a:latin typeface="Carlito"/>
                <a:cs typeface="Carlito"/>
              </a:rPr>
              <a:t>in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django.contrib.auth.decorators</a:t>
            </a:r>
            <a:endParaRPr sz="2800">
              <a:latin typeface="Carlito"/>
              <a:cs typeface="Carlito"/>
            </a:endParaRPr>
          </a:p>
          <a:p>
            <a:pPr marL="228600" indent="-229235">
              <a:lnSpc>
                <a:spcPts val="3025"/>
              </a:lnSpc>
              <a:spcBef>
                <a:spcPts val="325"/>
              </a:spcBef>
              <a:buFont typeface="Arial"/>
              <a:buChar char="•"/>
              <a:tabLst>
                <a:tab pos="229235" algn="l"/>
              </a:tabLst>
            </a:pPr>
            <a:r>
              <a:rPr sz="2800" spc="-10" dirty="0">
                <a:latin typeface="Carlito"/>
                <a:cs typeface="Carlito"/>
              </a:rPr>
              <a:t>login_required</a:t>
            </a:r>
            <a:endParaRPr sz="2800">
              <a:latin typeface="Carlito"/>
              <a:cs typeface="Carlito"/>
            </a:endParaRPr>
          </a:p>
          <a:p>
            <a:pPr marL="914400">
              <a:lnSpc>
                <a:spcPts val="2690"/>
              </a:lnSpc>
            </a:pPr>
            <a:r>
              <a:rPr sz="2800" spc="-15" dirty="0">
                <a:latin typeface="Carlito"/>
                <a:cs typeface="Carlito"/>
              </a:rPr>
              <a:t>@login_required</a:t>
            </a:r>
            <a:endParaRPr sz="2800">
              <a:latin typeface="Carlito"/>
              <a:cs typeface="Carlito"/>
            </a:endParaRPr>
          </a:p>
          <a:p>
            <a:pPr marL="914400">
              <a:lnSpc>
                <a:spcPts val="2690"/>
              </a:lnSpc>
            </a:pPr>
            <a:r>
              <a:rPr sz="2800" spc="-15" dirty="0">
                <a:latin typeface="Carlito"/>
                <a:cs typeface="Carlito"/>
              </a:rPr>
              <a:t>def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function_view(request):</a:t>
            </a:r>
            <a:endParaRPr sz="2800">
              <a:latin typeface="Carlito"/>
              <a:cs typeface="Carlito"/>
            </a:endParaRPr>
          </a:p>
          <a:p>
            <a:pPr marL="914400">
              <a:lnSpc>
                <a:spcPts val="3025"/>
              </a:lnSpc>
            </a:pPr>
            <a:r>
              <a:rPr sz="2800" spc="-5" dirty="0">
                <a:latin typeface="Carlito"/>
                <a:cs typeface="Carlito"/>
              </a:rPr>
              <a:t>….</a:t>
            </a:r>
            <a:endParaRPr sz="2800">
              <a:latin typeface="Carlito"/>
              <a:cs typeface="Carlito"/>
            </a:endParaRPr>
          </a:p>
          <a:p>
            <a:pPr marL="228600" indent="-229235">
              <a:lnSpc>
                <a:spcPts val="3025"/>
              </a:lnSpc>
              <a:spcBef>
                <a:spcPts val="335"/>
              </a:spcBef>
              <a:buFont typeface="Arial"/>
              <a:buChar char="•"/>
              <a:tabLst>
                <a:tab pos="229235" algn="l"/>
              </a:tabLst>
            </a:pPr>
            <a:r>
              <a:rPr sz="2800" spc="-10" dirty="0">
                <a:latin typeface="Carlito"/>
                <a:cs typeface="Carlito"/>
              </a:rPr>
              <a:t>user_passes_test (can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0" dirty="0">
                <a:latin typeface="Carlito"/>
                <a:cs typeface="Carlito"/>
              </a:rPr>
              <a:t>used </a:t>
            </a:r>
            <a:r>
              <a:rPr sz="2800" spc="-5" dirty="0">
                <a:latin typeface="Carlito"/>
                <a:cs typeface="Carlito"/>
              </a:rPr>
              <a:t>with lambda functions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5" dirty="0">
                <a:latin typeface="Carlito"/>
                <a:cs typeface="Carlito"/>
              </a:rPr>
              <a:t>real</a:t>
            </a:r>
            <a:r>
              <a:rPr sz="2800" spc="2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power)</a:t>
            </a:r>
            <a:endParaRPr sz="2800">
              <a:latin typeface="Carlito"/>
              <a:cs typeface="Carlito"/>
            </a:endParaRPr>
          </a:p>
          <a:p>
            <a:pPr marL="228600">
              <a:lnSpc>
                <a:spcPts val="2690"/>
              </a:lnSpc>
            </a:pPr>
            <a:r>
              <a:rPr sz="2800" spc="-5" dirty="0">
                <a:latin typeface="Carlito"/>
                <a:cs typeface="Carlito"/>
              </a:rPr>
              <a:t>–</a:t>
            </a:r>
            <a:endParaRPr sz="2800">
              <a:latin typeface="Carlito"/>
              <a:cs typeface="Carlito"/>
            </a:endParaRPr>
          </a:p>
          <a:p>
            <a:pPr marL="914400" marR="3395979">
              <a:lnSpc>
                <a:spcPts val="2690"/>
              </a:lnSpc>
              <a:spcBef>
                <a:spcPts val="315"/>
              </a:spcBef>
            </a:pPr>
            <a:r>
              <a:rPr sz="2800" spc="-10" dirty="0">
                <a:latin typeface="Carlito"/>
                <a:cs typeface="Carlito"/>
              </a:rPr>
              <a:t>@user_passes_test(lambda </a:t>
            </a:r>
            <a:r>
              <a:rPr sz="2800" spc="-5" dirty="0">
                <a:latin typeface="Carlito"/>
                <a:cs typeface="Carlito"/>
              </a:rPr>
              <a:t>u: </a:t>
            </a:r>
            <a:r>
              <a:rPr sz="2800" spc="-15" dirty="0">
                <a:latin typeface="Carlito"/>
                <a:cs typeface="Carlito"/>
              </a:rPr>
              <a:t>u.is_staff)  def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function_view(request):</a:t>
            </a:r>
            <a:endParaRPr sz="2800">
              <a:latin typeface="Carlito"/>
              <a:cs typeface="Carlito"/>
            </a:endParaRPr>
          </a:p>
          <a:p>
            <a:pPr marL="914400">
              <a:lnSpc>
                <a:spcPts val="2710"/>
              </a:lnSpc>
            </a:pPr>
            <a:r>
              <a:rPr sz="2800" spc="-5" dirty="0">
                <a:latin typeface="Carlito"/>
                <a:cs typeface="Carlito"/>
              </a:rPr>
              <a:t>…</a:t>
            </a:r>
            <a:endParaRPr sz="2800">
              <a:latin typeface="Carlito"/>
              <a:cs typeface="Carlito"/>
            </a:endParaRPr>
          </a:p>
          <a:p>
            <a:pPr marL="228600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29235" algn="l"/>
              </a:tabLst>
            </a:pPr>
            <a:r>
              <a:rPr sz="2800" spc="-10" dirty="0">
                <a:latin typeface="Carlito"/>
                <a:cs typeface="Carlito"/>
              </a:rPr>
              <a:t>has_perms </a:t>
            </a:r>
            <a:r>
              <a:rPr sz="2800" spc="-5" dirty="0">
                <a:latin typeface="Carlito"/>
                <a:cs typeface="Carlito"/>
              </a:rPr>
              <a:t>– </a:t>
            </a:r>
            <a:r>
              <a:rPr sz="2800" spc="-20" dirty="0">
                <a:latin typeface="Carlito"/>
                <a:cs typeface="Carlito"/>
              </a:rPr>
              <a:t>test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0" dirty="0">
                <a:latin typeface="Carlito"/>
                <a:cs typeface="Carlito"/>
              </a:rPr>
              <a:t>user</a:t>
            </a:r>
            <a:r>
              <a:rPr sz="2800" spc="1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permissions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6874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210" dirty="0"/>
              <a:t>Decorating</a:t>
            </a:r>
            <a:r>
              <a:rPr u="none" spc="-380" dirty="0"/>
              <a:t> </a:t>
            </a:r>
            <a:r>
              <a:rPr u="none" spc="-225" dirty="0"/>
              <a:t>CBVs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7765415" cy="34810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20" dirty="0">
                <a:latin typeface="Carlito"/>
                <a:cs typeface="Carlito"/>
              </a:rPr>
              <a:t>Decorator </a:t>
            </a:r>
            <a:r>
              <a:rPr sz="2800" spc="-5" dirty="0">
                <a:latin typeface="Carlito"/>
                <a:cs typeface="Carlito"/>
              </a:rPr>
              <a:t>is applied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dispatch</a:t>
            </a:r>
            <a:r>
              <a:rPr sz="2800" spc="9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method</a:t>
            </a:r>
            <a:endParaRPr sz="2800">
              <a:latin typeface="Carlito"/>
              <a:cs typeface="Carlito"/>
            </a:endParaRPr>
          </a:p>
          <a:p>
            <a:pPr marL="241300" marR="5080" indent="-229235">
              <a:lnSpc>
                <a:spcPts val="3030"/>
              </a:lnSpc>
              <a:spcBef>
                <a:spcPts val="10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5" dirty="0">
                <a:latin typeface="Carlito"/>
                <a:cs typeface="Carlito"/>
              </a:rPr>
              <a:t>Must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20" dirty="0">
                <a:latin typeface="Carlito"/>
                <a:cs typeface="Carlito"/>
              </a:rPr>
              <a:t>converted to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5" dirty="0">
                <a:latin typeface="Carlito"/>
                <a:cs typeface="Carlito"/>
              </a:rPr>
              <a:t>method_decorator </a:t>
            </a:r>
            <a:r>
              <a:rPr sz="2800" spc="-5" dirty="0">
                <a:latin typeface="Carlito"/>
                <a:cs typeface="Carlito"/>
              </a:rPr>
              <a:t>– </a:t>
            </a:r>
            <a:r>
              <a:rPr sz="2800" spc="-10" dirty="0">
                <a:latin typeface="Carlito"/>
                <a:cs typeface="Carlito"/>
              </a:rPr>
              <a:t>use  </a:t>
            </a:r>
            <a:r>
              <a:rPr sz="2800" spc="-15" dirty="0">
                <a:latin typeface="Carlito"/>
                <a:cs typeface="Carlito"/>
              </a:rPr>
              <a:t>django.utils.decorators.method_decorator</a:t>
            </a:r>
            <a:r>
              <a:rPr sz="2800" spc="6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function:</a:t>
            </a:r>
            <a:endParaRPr sz="2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800" spc="-5" dirty="0">
                <a:latin typeface="Carlito"/>
                <a:cs typeface="Carlito"/>
              </a:rPr>
              <a:t>class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MyView(ListView):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Carlito"/>
              <a:cs typeface="Carlito"/>
            </a:endParaRPr>
          </a:p>
          <a:p>
            <a:pPr marL="335915" marR="2053589">
              <a:lnSpc>
                <a:spcPts val="3020"/>
              </a:lnSpc>
            </a:pPr>
            <a:r>
              <a:rPr sz="2800" spc="-15" dirty="0">
                <a:latin typeface="Carlito"/>
                <a:cs typeface="Carlito"/>
              </a:rPr>
              <a:t>@method_decorator(login_required)  def </a:t>
            </a:r>
            <a:r>
              <a:rPr sz="2800" spc="-25" dirty="0">
                <a:latin typeface="Carlito"/>
                <a:cs typeface="Carlito"/>
              </a:rPr>
              <a:t>dispatch(self, </a:t>
            </a:r>
            <a:r>
              <a:rPr sz="2800" spc="-10" dirty="0">
                <a:latin typeface="Carlito"/>
                <a:cs typeface="Carlito"/>
              </a:rPr>
              <a:t>*args,</a:t>
            </a:r>
            <a:r>
              <a:rPr sz="2800" spc="8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**kwargs):</a:t>
            </a:r>
            <a:endParaRPr sz="2800">
              <a:latin typeface="Carlito"/>
              <a:cs typeface="Carlito"/>
            </a:endParaRPr>
          </a:p>
          <a:p>
            <a:pPr marL="660400">
              <a:lnSpc>
                <a:spcPts val="2985"/>
              </a:lnSpc>
            </a:pPr>
            <a:r>
              <a:rPr sz="2800" spc="-15" dirty="0">
                <a:latin typeface="Carlito"/>
                <a:cs typeface="Carlito"/>
              </a:rPr>
              <a:t>super(MyView,self).dispatch(*args,</a:t>
            </a:r>
            <a:r>
              <a:rPr sz="2800" spc="6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**kwargs)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82924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185" dirty="0"/>
              <a:t>Custom </a:t>
            </a:r>
            <a:r>
              <a:rPr u="none" spc="-165" dirty="0"/>
              <a:t>Auth </a:t>
            </a:r>
            <a:r>
              <a:rPr u="none" spc="-235" dirty="0"/>
              <a:t>Backend </a:t>
            </a:r>
            <a:r>
              <a:rPr u="none" spc="-229" dirty="0"/>
              <a:t>for </a:t>
            </a:r>
            <a:r>
              <a:rPr u="none" spc="-215" dirty="0"/>
              <a:t>the</a:t>
            </a:r>
            <a:r>
              <a:rPr u="none" spc="-910" dirty="0"/>
              <a:t> </a:t>
            </a:r>
            <a:r>
              <a:rPr u="none" spc="-195" dirty="0"/>
              <a:t>Bubble</a:t>
            </a:r>
          </a:p>
        </p:txBody>
      </p:sp>
      <p:sp>
        <p:nvSpPr>
          <p:cNvPr id="3" name="object 3"/>
          <p:cNvSpPr/>
          <p:nvPr/>
        </p:nvSpPr>
        <p:spPr>
          <a:xfrm>
            <a:off x="2574396" y="1632556"/>
            <a:ext cx="6403564" cy="4362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167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170" dirty="0"/>
              <a:t>Sending</a:t>
            </a:r>
            <a:r>
              <a:rPr u="none" spc="-405" dirty="0"/>
              <a:t> </a:t>
            </a:r>
            <a:r>
              <a:rPr u="none" spc="-245" dirty="0"/>
              <a:t>Email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9899015" cy="373507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django.core.mail </a:t>
            </a:r>
            <a:r>
              <a:rPr sz="2800" spc="-5" dirty="0">
                <a:latin typeface="Carlito"/>
                <a:cs typeface="Carlito"/>
              </a:rPr>
              <a:t>includes functions and classes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0" dirty="0">
                <a:latin typeface="Carlito"/>
                <a:cs typeface="Carlito"/>
              </a:rPr>
              <a:t>handling</a:t>
            </a:r>
            <a:r>
              <a:rPr sz="2800" spc="2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email</a:t>
            </a:r>
            <a:endParaRPr sz="2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rlito"/>
                <a:cs typeface="Carlito"/>
              </a:rPr>
              <a:t>Set EMAIL_HOST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15" dirty="0">
                <a:latin typeface="Carlito"/>
                <a:cs typeface="Carlito"/>
              </a:rPr>
              <a:t>settings.py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0" dirty="0">
                <a:latin typeface="Carlito"/>
                <a:cs typeface="Carlito"/>
              </a:rPr>
              <a:t>outgoing</a:t>
            </a:r>
            <a:r>
              <a:rPr sz="2800" spc="1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mailserver</a:t>
            </a:r>
            <a:endParaRPr sz="2800">
              <a:latin typeface="Carlito"/>
              <a:cs typeface="Carlito"/>
            </a:endParaRPr>
          </a:p>
          <a:p>
            <a:pPr marL="241300" marR="3035300" indent="-229235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Import </a:t>
            </a:r>
            <a:r>
              <a:rPr sz="2800" spc="-10" dirty="0">
                <a:latin typeface="Carlito"/>
                <a:cs typeface="Carlito"/>
              </a:rPr>
              <a:t>send_mail </a:t>
            </a:r>
            <a:r>
              <a:rPr sz="2800" spc="-25" dirty="0">
                <a:latin typeface="Carlito"/>
                <a:cs typeface="Carlito"/>
              </a:rPr>
              <a:t>for </a:t>
            </a:r>
            <a:r>
              <a:rPr sz="2800" spc="-10" dirty="0">
                <a:latin typeface="Carlito"/>
                <a:cs typeface="Carlito"/>
              </a:rPr>
              <a:t>simple </a:t>
            </a:r>
            <a:r>
              <a:rPr sz="2800" spc="-5" dirty="0">
                <a:latin typeface="Carlito"/>
                <a:cs typeface="Carlito"/>
              </a:rPr>
              <a:t>mail:  </a:t>
            </a:r>
            <a:r>
              <a:rPr sz="2800" spc="-10" dirty="0">
                <a:latin typeface="Carlito"/>
                <a:cs typeface="Carlito"/>
              </a:rPr>
              <a:t>send_mail(subject, </a:t>
            </a:r>
            <a:r>
              <a:rPr sz="2800" spc="-5" dirty="0">
                <a:latin typeface="Carlito"/>
                <a:cs typeface="Carlito"/>
              </a:rPr>
              <a:t>message, </a:t>
            </a:r>
            <a:r>
              <a:rPr sz="2800" spc="-20" dirty="0">
                <a:latin typeface="Carlito"/>
                <a:cs typeface="Carlito"/>
              </a:rPr>
              <a:t>from,</a:t>
            </a:r>
            <a:r>
              <a:rPr sz="2800" spc="11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to_emails)</a:t>
            </a:r>
            <a:endParaRPr sz="2800">
              <a:latin typeface="Carlito"/>
              <a:cs typeface="Carlito"/>
            </a:endParaRPr>
          </a:p>
          <a:p>
            <a:pPr marL="241300" marR="5080" indent="-229235">
              <a:lnSpc>
                <a:spcPts val="3030"/>
              </a:lnSpc>
              <a:spcBef>
                <a:spcPts val="100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Use </a:t>
            </a:r>
            <a:r>
              <a:rPr sz="2800" spc="-15" dirty="0">
                <a:latin typeface="Carlito"/>
                <a:cs typeface="Carlito"/>
              </a:rPr>
              <a:t>django.template.render_to_string </a:t>
            </a:r>
            <a:r>
              <a:rPr sz="2800" spc="-20" dirty="0">
                <a:latin typeface="Carlito"/>
                <a:cs typeface="Carlito"/>
              </a:rPr>
              <a:t>to format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10" dirty="0">
                <a:latin typeface="Carlito"/>
                <a:cs typeface="Carlito"/>
              </a:rPr>
              <a:t>message using </a:t>
            </a:r>
            <a:r>
              <a:rPr sz="2800" spc="-5" dirty="0">
                <a:latin typeface="Carlito"/>
                <a:cs typeface="Carlito"/>
              </a:rPr>
              <a:t>a  </a:t>
            </a:r>
            <a:r>
              <a:rPr sz="2800" spc="-15" dirty="0">
                <a:latin typeface="Carlito"/>
                <a:cs typeface="Carlito"/>
              </a:rPr>
              <a:t>template</a:t>
            </a:r>
            <a:endParaRPr sz="2800">
              <a:latin typeface="Carlito"/>
              <a:cs typeface="Carlito"/>
            </a:endParaRPr>
          </a:p>
          <a:p>
            <a:pPr marL="241300" marR="281305" indent="-229235">
              <a:lnSpc>
                <a:spcPts val="3020"/>
              </a:lnSpc>
              <a:spcBef>
                <a:spcPts val="100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5" dirty="0">
                <a:latin typeface="Carlito"/>
                <a:cs typeface="Carlito"/>
              </a:rPr>
              <a:t>Use </a:t>
            </a:r>
            <a:r>
              <a:rPr sz="2800" spc="-10" dirty="0">
                <a:latin typeface="Carlito"/>
                <a:cs typeface="Carlito"/>
              </a:rPr>
              <a:t>EmailMultiAlternatives </a:t>
            </a:r>
            <a:r>
              <a:rPr sz="2800" spc="-20" dirty="0">
                <a:latin typeface="Carlito"/>
                <a:cs typeface="Carlito"/>
              </a:rPr>
              <a:t>to create </a:t>
            </a:r>
            <a:r>
              <a:rPr sz="2800" spc="-5" dirty="0">
                <a:latin typeface="Carlito"/>
                <a:cs typeface="Carlito"/>
              </a:rPr>
              <a:t>a </a:t>
            </a:r>
            <a:r>
              <a:rPr sz="2800" spc="-20" dirty="0">
                <a:latin typeface="Carlito"/>
                <a:cs typeface="Carlito"/>
              </a:rPr>
              <a:t>text </a:t>
            </a:r>
            <a:r>
              <a:rPr sz="2800" spc="-5" dirty="0">
                <a:latin typeface="Carlito"/>
                <a:cs typeface="Carlito"/>
              </a:rPr>
              <a:t>message and </a:t>
            </a:r>
            <a:r>
              <a:rPr sz="2800" spc="-20" dirty="0">
                <a:latin typeface="Carlito"/>
                <a:cs typeface="Carlito"/>
              </a:rPr>
              <a:t>attach </a:t>
            </a:r>
            <a:r>
              <a:rPr sz="2800" spc="-5" dirty="0">
                <a:latin typeface="Carlito"/>
                <a:cs typeface="Carlito"/>
              </a:rPr>
              <a:t>a  </a:t>
            </a:r>
            <a:r>
              <a:rPr sz="2800" spc="-10" dirty="0">
                <a:latin typeface="Carlito"/>
                <a:cs typeface="Carlito"/>
              </a:rPr>
              <a:t>html </a:t>
            </a:r>
            <a:r>
              <a:rPr sz="2800" spc="-20" dirty="0">
                <a:latin typeface="Carlito"/>
                <a:cs typeface="Carlito"/>
              </a:rPr>
              <a:t>version </a:t>
            </a:r>
            <a:r>
              <a:rPr sz="2800" spc="-5" dirty="0">
                <a:latin typeface="Carlito"/>
                <a:cs typeface="Carlito"/>
              </a:rPr>
              <a:t>as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well.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1"/>
            <a:ext cx="12001500" cy="849630"/>
          </a:xfrm>
          <a:custGeom>
            <a:avLst/>
            <a:gdLst/>
            <a:ahLst/>
            <a:cxnLst/>
            <a:rect l="l" t="t" r="r" b="b"/>
            <a:pathLst>
              <a:path w="12001500" h="1419225">
                <a:moveTo>
                  <a:pt x="0" y="1418844"/>
                </a:moveTo>
                <a:lnTo>
                  <a:pt x="12001500" y="1418844"/>
                </a:lnTo>
                <a:lnTo>
                  <a:pt x="12001500" y="0"/>
                </a:lnTo>
                <a:lnTo>
                  <a:pt x="0" y="0"/>
                </a:lnTo>
                <a:lnTo>
                  <a:pt x="0" y="1418844"/>
                </a:lnTo>
                <a:close/>
              </a:path>
            </a:pathLst>
          </a:custGeom>
          <a:solidFill>
            <a:srgbClr val="DAF3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500" y="152400"/>
            <a:ext cx="56457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none" spc="-55" dirty="0"/>
              <a:t>WAMP:</a:t>
            </a:r>
            <a:endParaRPr u="none" spc="-220" dirty="0"/>
          </a:p>
        </p:txBody>
      </p:sp>
      <p:sp>
        <p:nvSpPr>
          <p:cNvPr id="4" name="object 4"/>
          <p:cNvSpPr txBox="1"/>
          <p:nvPr/>
        </p:nvSpPr>
        <p:spPr>
          <a:xfrm>
            <a:off x="190500" y="838200"/>
            <a:ext cx="12001500" cy="2444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7200">
              <a:spcBef>
                <a:spcPts val="105"/>
              </a:spcBef>
              <a:buFont typeface="Wingdings" panose="05000000000000000000" pitchFamily="2" charset="2"/>
              <a:buChar char="§"/>
              <a:tabLst>
                <a:tab pos="241935" algn="l"/>
              </a:tabLst>
            </a:pPr>
            <a:r>
              <a:rPr sz="2600" spc="-30" dirty="0">
                <a:latin typeface="Carlito"/>
                <a:cs typeface="Carlito"/>
              </a:rPr>
              <a:t>WAMP </a:t>
            </a:r>
            <a:r>
              <a:rPr sz="2600" dirty="0">
                <a:latin typeface="Carlito"/>
                <a:cs typeface="Carlito"/>
              </a:rPr>
              <a:t>: </a:t>
            </a:r>
            <a:r>
              <a:rPr sz="2600" b="1" dirty="0">
                <a:latin typeface="Carlito"/>
                <a:cs typeface="Carlito"/>
              </a:rPr>
              <a:t>W</a:t>
            </a:r>
            <a:r>
              <a:rPr sz="2600" dirty="0">
                <a:latin typeface="Carlito"/>
                <a:cs typeface="Carlito"/>
              </a:rPr>
              <a:t>eb </a:t>
            </a:r>
            <a:r>
              <a:rPr sz="2600" b="1" spc="-5" dirty="0">
                <a:latin typeface="Carlito"/>
                <a:cs typeface="Carlito"/>
              </a:rPr>
              <a:t>A</a:t>
            </a:r>
            <a:r>
              <a:rPr sz="2600" spc="-5" dirty="0">
                <a:latin typeface="Carlito"/>
                <a:cs typeface="Carlito"/>
              </a:rPr>
              <a:t>pplication </a:t>
            </a:r>
            <a:r>
              <a:rPr sz="2600" b="1" dirty="0">
                <a:latin typeface="Carlito"/>
                <a:cs typeface="Carlito"/>
              </a:rPr>
              <a:t>M</a:t>
            </a:r>
            <a:r>
              <a:rPr sz="2600" dirty="0">
                <a:latin typeface="Carlito"/>
                <a:cs typeface="Carlito"/>
              </a:rPr>
              <a:t>essaging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b="1" spc="-15" dirty="0">
                <a:latin typeface="Carlito"/>
                <a:cs typeface="Carlito"/>
              </a:rPr>
              <a:t>P</a:t>
            </a:r>
            <a:r>
              <a:rPr sz="2600" spc="-15" dirty="0">
                <a:latin typeface="Carlito"/>
                <a:cs typeface="Carlito"/>
              </a:rPr>
              <a:t>rotocol</a:t>
            </a:r>
            <a:endParaRPr sz="2600" dirty="0">
              <a:latin typeface="Carlito"/>
              <a:cs typeface="Carlito"/>
            </a:endParaRPr>
          </a:p>
          <a:p>
            <a:pPr marL="812165" lvl="1" indent="-342900">
              <a:buFont typeface="Wingdings" panose="05000000000000000000" pitchFamily="2" charset="2"/>
              <a:buChar char="§"/>
              <a:tabLst>
                <a:tab pos="698500" algn="l"/>
                <a:tab pos="699135" algn="l"/>
              </a:tabLst>
            </a:pPr>
            <a:r>
              <a:rPr sz="2200" spc="-5" dirty="0">
                <a:latin typeface="Carlito"/>
                <a:cs typeface="Carlito"/>
              </a:rPr>
              <a:t>Mainly </a:t>
            </a:r>
            <a:r>
              <a:rPr sz="2200" spc="-10" dirty="0">
                <a:latin typeface="Carlito"/>
                <a:cs typeface="Carlito"/>
              </a:rPr>
              <a:t>used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cloud </a:t>
            </a:r>
            <a:r>
              <a:rPr sz="2200" spc="-20" dirty="0">
                <a:solidFill>
                  <a:srgbClr val="FF0000"/>
                </a:solidFill>
                <a:latin typeface="Carlito"/>
                <a:cs typeface="Carlito"/>
              </a:rPr>
              <a:t>storage </a:t>
            </a: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IoT &amp; </a:t>
            </a:r>
            <a:r>
              <a:rPr sz="2200" spc="-5" dirty="0">
                <a:solidFill>
                  <a:srgbClr val="FF0000"/>
                </a:solidFill>
                <a:latin typeface="Carlito"/>
                <a:cs typeface="Carlito"/>
              </a:rPr>
              <a:t>other messaging</a:t>
            </a:r>
            <a:r>
              <a:rPr sz="2200" spc="1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FF0000"/>
                </a:solidFill>
                <a:latin typeface="Carlito"/>
                <a:cs typeface="Carlito"/>
              </a:rPr>
              <a:t>services</a:t>
            </a:r>
            <a:r>
              <a:rPr lang="en-US" sz="2200" dirty="0">
                <a:solidFill>
                  <a:srgbClr val="FF0000"/>
                </a:solidFill>
                <a:latin typeface="Carlito"/>
                <a:cs typeface="Carlito"/>
              </a:rPr>
              <a:t>.</a:t>
            </a:r>
            <a:endParaRPr sz="2200" dirty="0">
              <a:solidFill>
                <a:srgbClr val="FF0000"/>
              </a:solidFill>
              <a:latin typeface="Carlito"/>
              <a:cs typeface="Carlito"/>
            </a:endParaRPr>
          </a:p>
          <a:p>
            <a:pPr marL="812165" lvl="1" indent="-342900">
              <a:buFont typeface="Wingdings" panose="05000000000000000000" pitchFamily="2" charset="2"/>
              <a:buChar char="§"/>
              <a:tabLst>
                <a:tab pos="698500" algn="l"/>
                <a:tab pos="699135" algn="l"/>
              </a:tabLst>
            </a:pPr>
            <a:r>
              <a:rPr sz="2200" spc="-30" dirty="0">
                <a:latin typeface="Carlito"/>
                <a:cs typeface="Carlito"/>
              </a:rPr>
              <a:t>WAMP </a:t>
            </a:r>
            <a:r>
              <a:rPr sz="2200" spc="-5" dirty="0">
                <a:latin typeface="Carlito"/>
                <a:cs typeface="Carlito"/>
              </a:rPr>
              <a:t>is a </a:t>
            </a:r>
            <a:r>
              <a:rPr sz="2200" spc="-15" dirty="0">
                <a:latin typeface="Carlito"/>
                <a:cs typeface="Carlito"/>
              </a:rPr>
              <a:t>routed protocol, </a:t>
            </a:r>
            <a:r>
              <a:rPr sz="2200" spc="-5" dirty="0">
                <a:latin typeface="Carlito"/>
                <a:cs typeface="Carlito"/>
              </a:rPr>
              <a:t>with all </a:t>
            </a:r>
            <a:r>
              <a:rPr sz="2200" spc="-15" dirty="0">
                <a:latin typeface="Carlito"/>
                <a:cs typeface="Carlito"/>
              </a:rPr>
              <a:t>components </a:t>
            </a:r>
            <a:r>
              <a:rPr sz="2200" spc="-10" dirty="0">
                <a:latin typeface="Carlito"/>
                <a:cs typeface="Carlito"/>
              </a:rPr>
              <a:t>connecting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i="1" spc="-30" dirty="0">
                <a:latin typeface="Carlito"/>
                <a:cs typeface="Carlito"/>
              </a:rPr>
              <a:t>WAMP</a:t>
            </a:r>
            <a:r>
              <a:rPr sz="2200" i="1" spc="240" dirty="0">
                <a:latin typeface="Carlito"/>
                <a:cs typeface="Carlito"/>
              </a:rPr>
              <a:t> </a:t>
            </a:r>
            <a:r>
              <a:rPr sz="2200" i="1" spc="-20" dirty="0">
                <a:latin typeface="Carlito"/>
                <a:cs typeface="Carlito"/>
              </a:rPr>
              <a:t>Router</a:t>
            </a:r>
            <a:r>
              <a:rPr sz="2200" spc="-20" dirty="0">
                <a:latin typeface="Carlito"/>
                <a:cs typeface="Carlito"/>
              </a:rPr>
              <a:t>,</a:t>
            </a:r>
            <a:endParaRPr sz="2200" dirty="0">
              <a:latin typeface="Carlito"/>
              <a:cs typeface="Carlito"/>
            </a:endParaRPr>
          </a:p>
          <a:p>
            <a:pPr marL="1041400" indent="-342900">
              <a:buFont typeface="Wingdings" panose="05000000000000000000" pitchFamily="2" charset="2"/>
              <a:buChar char="§"/>
            </a:pPr>
            <a:r>
              <a:rPr sz="2200" spc="-10" dirty="0">
                <a:latin typeface="Carlito"/>
                <a:cs typeface="Carlito"/>
              </a:rPr>
              <a:t>where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30" dirty="0">
                <a:latin typeface="Carlito"/>
                <a:cs typeface="Carlito"/>
              </a:rPr>
              <a:t>WAMP </a:t>
            </a:r>
            <a:r>
              <a:rPr sz="2200" spc="-20" dirty="0">
                <a:latin typeface="Carlito"/>
                <a:cs typeface="Carlito"/>
              </a:rPr>
              <a:t>Router </a:t>
            </a:r>
            <a:r>
              <a:rPr sz="2200" spc="-10" dirty="0">
                <a:latin typeface="Carlito"/>
                <a:cs typeface="Carlito"/>
              </a:rPr>
              <a:t>performs message routing </a:t>
            </a:r>
            <a:r>
              <a:rPr sz="2200" spc="-15" dirty="0">
                <a:latin typeface="Carlito"/>
                <a:cs typeface="Carlito"/>
              </a:rPr>
              <a:t>between </a:t>
            </a:r>
            <a:r>
              <a:rPr sz="2200" spc="-5" dirty="0">
                <a:latin typeface="Carlito"/>
                <a:cs typeface="Carlito"/>
              </a:rPr>
              <a:t>the</a:t>
            </a:r>
            <a:r>
              <a:rPr sz="2200" spc="229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component</a:t>
            </a:r>
            <a:endParaRPr sz="2200" dirty="0">
              <a:latin typeface="Carlito"/>
              <a:cs typeface="Carlito"/>
            </a:endParaRPr>
          </a:p>
          <a:p>
            <a:pPr marL="812165" lvl="1" indent="-342900">
              <a:buFont typeface="Wingdings" panose="05000000000000000000" pitchFamily="2" charset="2"/>
              <a:buChar char="§"/>
              <a:tabLst>
                <a:tab pos="698500" algn="l"/>
                <a:tab pos="699135" algn="l"/>
              </a:tabLst>
            </a:pPr>
            <a:r>
              <a:rPr sz="2200" spc="-5" dirty="0">
                <a:latin typeface="Carlito"/>
                <a:cs typeface="Carlito"/>
              </a:rPr>
              <a:t>It is </a:t>
            </a:r>
            <a:r>
              <a:rPr sz="2200" spc="-20" dirty="0">
                <a:latin typeface="Carlito"/>
                <a:cs typeface="Carlito"/>
              </a:rPr>
              <a:t>protocol for </a:t>
            </a:r>
            <a:r>
              <a:rPr sz="2200" spc="-35" dirty="0">
                <a:latin typeface="Carlito"/>
                <a:cs typeface="Carlito"/>
              </a:rPr>
              <a:t>Web </a:t>
            </a:r>
            <a:r>
              <a:rPr sz="2200" spc="-20" dirty="0">
                <a:latin typeface="Carlito"/>
                <a:cs typeface="Carlito"/>
              </a:rPr>
              <a:t>Socket </a:t>
            </a:r>
            <a:r>
              <a:rPr sz="2200" spc="-10" dirty="0">
                <a:latin typeface="Carlito"/>
                <a:cs typeface="Carlito"/>
              </a:rPr>
              <a:t>(PUBSUB </a:t>
            </a:r>
            <a:r>
              <a:rPr sz="2200" spc="-5" dirty="0">
                <a:latin typeface="Carlito"/>
                <a:cs typeface="Carlito"/>
              </a:rPr>
              <a:t>based </a:t>
            </a:r>
            <a:r>
              <a:rPr sz="2200" spc="-15" dirty="0">
                <a:latin typeface="Carlito"/>
                <a:cs typeface="Carlito"/>
              </a:rPr>
              <a:t>protocol) </a:t>
            </a:r>
            <a:r>
              <a:rPr sz="2200" spc="-5" dirty="0">
                <a:latin typeface="Carlito"/>
                <a:cs typeface="Carlito"/>
              </a:rPr>
              <a:t>: </a:t>
            </a:r>
            <a:r>
              <a:rPr sz="2200" spc="-10" dirty="0">
                <a:latin typeface="Carlito"/>
                <a:cs typeface="Carlito"/>
              </a:rPr>
              <a:t>uses </a:t>
            </a:r>
            <a:r>
              <a:rPr sz="2200" spc="-5" dirty="0">
                <a:latin typeface="Carlito"/>
                <a:cs typeface="Carlito"/>
              </a:rPr>
              <a:t>RPC Messaging</a:t>
            </a:r>
            <a:r>
              <a:rPr sz="2200" spc="340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Pattern</a:t>
            </a:r>
            <a:endParaRPr lang="en-US" sz="2200" spc="-25" dirty="0">
              <a:latin typeface="Carlito"/>
              <a:cs typeface="Carlito"/>
            </a:endParaRPr>
          </a:p>
          <a:p>
            <a:pPr marL="812165" lvl="1" indent="-342900">
              <a:buFont typeface="Wingdings" panose="05000000000000000000" pitchFamily="2" charset="2"/>
              <a:buChar char="§"/>
              <a:tabLst>
                <a:tab pos="698500" algn="l"/>
                <a:tab pos="699135" algn="l"/>
              </a:tabLst>
            </a:pPr>
            <a:r>
              <a:rPr lang="en-US" sz="2200" spc="-25" dirty="0">
                <a:latin typeface="Carlito"/>
                <a:cs typeface="Carlito"/>
              </a:rPr>
              <a:t>WAMP enables distributed application architectures where the application components are distributed on multiple nodes and communicate with messaging patterns provided by WAMP.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90500" cy="6858000"/>
          </a:xfrm>
          <a:custGeom>
            <a:avLst/>
            <a:gdLst/>
            <a:ahLst/>
            <a:cxnLst/>
            <a:rect l="l" t="t" r="r" b="b"/>
            <a:pathLst>
              <a:path w="190500" h="6858000">
                <a:moveTo>
                  <a:pt x="190499" y="6857998"/>
                </a:moveTo>
                <a:lnTo>
                  <a:pt x="190499" y="0"/>
                </a:lnTo>
                <a:lnTo>
                  <a:pt x="0" y="0"/>
                </a:lnTo>
                <a:lnTo>
                  <a:pt x="0" y="6857998"/>
                </a:lnTo>
                <a:lnTo>
                  <a:pt x="190499" y="6857998"/>
                </a:lnTo>
                <a:close/>
              </a:path>
            </a:pathLst>
          </a:custGeom>
          <a:solidFill>
            <a:srgbClr val="FDB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="" xmlns:a16="http://schemas.microsoft.com/office/drawing/2014/main" id="{DF1830F4-C390-49C8-B528-A1FF0DE7FB04}"/>
              </a:ext>
            </a:extLst>
          </p:cNvPr>
          <p:cNvSpPr/>
          <p:nvPr/>
        </p:nvSpPr>
        <p:spPr>
          <a:xfrm>
            <a:off x="1981200" y="3574901"/>
            <a:ext cx="6172200" cy="2493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C00772F-7074-43C1-B8BB-CD11A0C339F7}"/>
              </a:ext>
            </a:extLst>
          </p:cNvPr>
          <p:cNvSpPr txBox="1"/>
          <p:nvPr/>
        </p:nvSpPr>
        <p:spPr>
          <a:xfrm>
            <a:off x="3047389" y="6084464"/>
            <a:ext cx="435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Fig.WAMP</a:t>
            </a:r>
            <a:r>
              <a:rPr lang="en-US" dirty="0"/>
              <a:t> session between Client and router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1"/>
            <a:ext cx="12001500" cy="706608"/>
          </a:xfrm>
          <a:custGeom>
            <a:avLst/>
            <a:gdLst/>
            <a:ahLst/>
            <a:cxnLst/>
            <a:rect l="l" t="t" r="r" b="b"/>
            <a:pathLst>
              <a:path w="12001500" h="1419225">
                <a:moveTo>
                  <a:pt x="0" y="1418844"/>
                </a:moveTo>
                <a:lnTo>
                  <a:pt x="12001500" y="1418844"/>
                </a:lnTo>
                <a:lnTo>
                  <a:pt x="12001500" y="0"/>
                </a:lnTo>
                <a:lnTo>
                  <a:pt x="0" y="0"/>
                </a:lnTo>
                <a:lnTo>
                  <a:pt x="0" y="1418844"/>
                </a:lnTo>
                <a:close/>
              </a:path>
            </a:pathLst>
          </a:custGeom>
          <a:solidFill>
            <a:srgbClr val="DAF3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5274" y="142852"/>
            <a:ext cx="832735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u="none" spc="-50" dirty="0">
                <a:latin typeface="Carlito"/>
                <a:cs typeface="Carlito"/>
              </a:rPr>
              <a:t>WAMP </a:t>
            </a:r>
            <a:r>
              <a:rPr sz="3600" u="none">
                <a:latin typeface="Carlito"/>
                <a:cs typeface="Carlito"/>
              </a:rPr>
              <a:t>–</a:t>
            </a:r>
            <a:r>
              <a:rPr sz="3600" u="none" spc="-30">
                <a:latin typeface="Carlito"/>
                <a:cs typeface="Carlito"/>
              </a:rPr>
              <a:t> </a:t>
            </a:r>
            <a:r>
              <a:rPr lang="en-US" sz="3600" u="none" spc="-5" dirty="0" smtClean="0">
                <a:latin typeface="Carlito"/>
                <a:cs typeface="Carlito"/>
              </a:rPr>
              <a:t>Concepts</a:t>
            </a:r>
            <a:endParaRPr sz="3600" u="none" spc="-5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9522" y="1214422"/>
            <a:ext cx="11994466" cy="362984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20" dirty="0">
                <a:latin typeface="Carlito"/>
                <a:cs typeface="Carlito"/>
              </a:rPr>
              <a:t>Transport</a:t>
            </a:r>
            <a:r>
              <a:rPr sz="2000" spc="-20" dirty="0">
                <a:latin typeface="Carlito"/>
                <a:cs typeface="Carlito"/>
              </a:rPr>
              <a:t>: Transport </a:t>
            </a:r>
            <a:r>
              <a:rPr sz="2000" spc="-5" dirty="0">
                <a:latin typeface="Carlito"/>
                <a:cs typeface="Carlito"/>
              </a:rPr>
              <a:t>is a channel </a:t>
            </a:r>
            <a:r>
              <a:rPr sz="2000" spc="-10" dirty="0">
                <a:latin typeface="Carlito"/>
                <a:cs typeface="Carlito"/>
              </a:rPr>
              <a:t>that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connects two</a:t>
            </a:r>
            <a:r>
              <a:rPr sz="2000" spc="9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rlito"/>
                <a:cs typeface="Carlito"/>
              </a:rPr>
              <a:t>peers</a:t>
            </a:r>
            <a:r>
              <a:rPr sz="2000" spc="-15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b="1" spc="-5" dirty="0">
                <a:latin typeface="Carlito"/>
                <a:cs typeface="Carlito"/>
              </a:rPr>
              <a:t>Session</a:t>
            </a:r>
            <a:r>
              <a:rPr spc="-5" dirty="0">
                <a:latin typeface="Carlito"/>
                <a:cs typeface="Carlito"/>
              </a:rPr>
              <a:t>: </a:t>
            </a:r>
            <a:r>
              <a:rPr spc="-10" dirty="0">
                <a:latin typeface="Carlito"/>
                <a:cs typeface="Carlito"/>
              </a:rPr>
              <a:t>Session </a:t>
            </a:r>
            <a:r>
              <a:rPr spc="-5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FF0000"/>
                </a:solidFill>
                <a:latin typeface="Carlito"/>
                <a:cs typeface="Carlito"/>
              </a:rPr>
              <a:t>conversation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between two </a:t>
            </a:r>
            <a:r>
              <a:rPr sz="2000" spc="-15" dirty="0">
                <a:solidFill>
                  <a:srgbClr val="FF0000"/>
                </a:solidFill>
                <a:latin typeface="Carlito"/>
                <a:cs typeface="Carlito"/>
              </a:rPr>
              <a:t>peers </a:t>
            </a:r>
            <a:r>
              <a:rPr sz="2000" spc="-10" dirty="0">
                <a:latin typeface="Carlito"/>
                <a:cs typeface="Carlito"/>
              </a:rPr>
              <a:t>that runs over </a:t>
            </a:r>
            <a:r>
              <a:rPr sz="2000" spc="-5" dirty="0">
                <a:latin typeface="Carlito"/>
                <a:cs typeface="Carlito"/>
              </a:rPr>
              <a:t>a</a:t>
            </a:r>
            <a:r>
              <a:rPr sz="2000" spc="17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transport.</a:t>
            </a:r>
            <a:endParaRPr sz="20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-10" dirty="0">
                <a:latin typeface="Carlito"/>
                <a:cs typeface="Carlito"/>
              </a:rPr>
              <a:t>Client</a:t>
            </a:r>
            <a:r>
              <a:rPr sz="2000" spc="-10" dirty="0">
                <a:latin typeface="Carlito"/>
                <a:cs typeface="Carlito"/>
              </a:rPr>
              <a:t>: </a:t>
            </a:r>
            <a:r>
              <a:rPr sz="2000" spc="-5" dirty="0">
                <a:latin typeface="Carlito"/>
                <a:cs typeface="Carlito"/>
              </a:rPr>
              <a:t>Clients </a:t>
            </a:r>
            <a:r>
              <a:rPr sz="2000" spc="-15" dirty="0"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FF0000"/>
                </a:solidFill>
                <a:latin typeface="Carlito"/>
                <a:cs typeface="Carlito"/>
              </a:rPr>
              <a:t>peers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that can </a:t>
            </a:r>
            <a:r>
              <a:rPr sz="2000" spc="-15" dirty="0">
                <a:solidFill>
                  <a:srgbClr val="FF0000"/>
                </a:solidFill>
                <a:latin typeface="Carlito"/>
                <a:cs typeface="Carlito"/>
              </a:rPr>
              <a:t>have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one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or </a:t>
            </a:r>
            <a:r>
              <a:rPr sz="2000" spc="-15" dirty="0">
                <a:solidFill>
                  <a:srgbClr val="FF0000"/>
                </a:solidFill>
                <a:latin typeface="Carlito"/>
                <a:cs typeface="Carlito"/>
              </a:rPr>
              <a:t>more</a:t>
            </a:r>
            <a:r>
              <a:rPr sz="2000" spc="1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rlito"/>
                <a:cs typeface="Carlito"/>
              </a:rPr>
              <a:t>roles</a:t>
            </a:r>
            <a:r>
              <a:rPr sz="2000" spc="-15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000" spc="-5" dirty="0">
                <a:latin typeface="Carlito"/>
                <a:cs typeface="Carlito"/>
              </a:rPr>
              <a:t>In the publish–subscribe model, the Client </a:t>
            </a:r>
            <a:r>
              <a:rPr sz="2000" spc="-10" dirty="0">
                <a:latin typeface="Carlito"/>
                <a:cs typeface="Carlito"/>
              </a:rPr>
              <a:t>can </a:t>
            </a:r>
            <a:r>
              <a:rPr sz="2000" spc="-15" dirty="0">
                <a:latin typeface="Carlito"/>
                <a:cs typeface="Carlito"/>
              </a:rPr>
              <a:t>have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following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roles:</a:t>
            </a:r>
            <a:endParaRPr sz="2000" dirty="0">
              <a:latin typeface="Carlito"/>
              <a:cs typeface="Carlito"/>
            </a:endParaRPr>
          </a:p>
          <a:p>
            <a:pPr marL="1120140" lvl="2" indent="-193675">
              <a:lnSpc>
                <a:spcPct val="100000"/>
              </a:lnSpc>
              <a:spcBef>
                <a:spcPts val="310"/>
              </a:spcBef>
              <a:buFont typeface="Carlito"/>
              <a:buChar char="–"/>
              <a:tabLst>
                <a:tab pos="1120775" algn="l"/>
              </a:tabLst>
            </a:pPr>
            <a:r>
              <a:rPr sz="2000" b="1" spc="-5" dirty="0">
                <a:solidFill>
                  <a:srgbClr val="FF0000"/>
                </a:solidFill>
                <a:latin typeface="Carlito"/>
                <a:cs typeface="Carlito"/>
              </a:rPr>
              <a:t>Publisher</a:t>
            </a:r>
            <a:r>
              <a:rPr sz="2000" spc="-5" dirty="0">
                <a:latin typeface="Carlito"/>
                <a:cs typeface="Carlito"/>
              </a:rPr>
              <a:t>: Publisher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publishes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events </a:t>
            </a:r>
            <a:r>
              <a:rPr sz="2000" spc="-5" dirty="0">
                <a:latin typeface="Carlito"/>
                <a:cs typeface="Carlito"/>
              </a:rPr>
              <a:t>(including payload)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topic maintained by </a:t>
            </a:r>
            <a:r>
              <a:rPr sz="2000" spc="-5" dirty="0">
                <a:latin typeface="Carlito"/>
                <a:cs typeface="Carlito"/>
              </a:rPr>
              <a:t>the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40" dirty="0">
                <a:latin typeface="Carlito"/>
                <a:cs typeface="Carlito"/>
              </a:rPr>
              <a:t>Broker.</a:t>
            </a:r>
            <a:endParaRPr sz="2000" dirty="0">
              <a:latin typeface="Carlito"/>
              <a:cs typeface="Carlito"/>
            </a:endParaRPr>
          </a:p>
          <a:p>
            <a:pPr marL="1120140" lvl="2" indent="-193675">
              <a:lnSpc>
                <a:spcPct val="100000"/>
              </a:lnSpc>
              <a:spcBef>
                <a:spcPts val="315"/>
              </a:spcBef>
              <a:buFont typeface="Carlito"/>
              <a:buChar char="–"/>
              <a:tabLst>
                <a:tab pos="1120775" algn="l"/>
              </a:tabLst>
            </a:pPr>
            <a:r>
              <a:rPr sz="2000" b="1" spc="-10" dirty="0">
                <a:solidFill>
                  <a:srgbClr val="FF0000"/>
                </a:solidFill>
                <a:latin typeface="Carlito"/>
                <a:cs typeface="Carlito"/>
              </a:rPr>
              <a:t>Subscriber</a:t>
            </a:r>
            <a:r>
              <a:rPr sz="2000" spc="-10" dirty="0">
                <a:latin typeface="Carlito"/>
                <a:cs typeface="Carlito"/>
              </a:rPr>
              <a:t>: Subscriber </a:t>
            </a:r>
            <a:r>
              <a:rPr sz="2000" spc="-10" dirty="0">
                <a:solidFill>
                  <a:srgbClr val="FF0000"/>
                </a:solidFill>
                <a:latin typeface="Carlito"/>
                <a:cs typeface="Carlito"/>
              </a:rPr>
              <a:t>subscribes to </a:t>
            </a:r>
            <a:r>
              <a:rPr sz="2000" spc="-5" dirty="0">
                <a:solidFill>
                  <a:srgbClr val="FF0000"/>
                </a:solidFill>
                <a:latin typeface="Carlito"/>
                <a:cs typeface="Carlito"/>
              </a:rPr>
              <a:t>the topics </a:t>
            </a:r>
            <a:r>
              <a:rPr sz="2000" spc="-5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receives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events </a:t>
            </a:r>
            <a:r>
              <a:rPr sz="2000" spc="-5" dirty="0">
                <a:latin typeface="Carlito"/>
                <a:cs typeface="Carlito"/>
              </a:rPr>
              <a:t>including the</a:t>
            </a:r>
            <a:r>
              <a:rPr sz="2000" spc="15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payload.</a:t>
            </a:r>
            <a:endParaRPr sz="2000" dirty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2000" spc="-5" dirty="0">
                <a:latin typeface="Carlito"/>
                <a:cs typeface="Carlito"/>
              </a:rPr>
              <a:t>In the RPC model, the Client </a:t>
            </a:r>
            <a:r>
              <a:rPr sz="2000" spc="-10" dirty="0">
                <a:latin typeface="Carlito"/>
                <a:cs typeface="Carlito"/>
              </a:rPr>
              <a:t>can </a:t>
            </a:r>
            <a:r>
              <a:rPr sz="2000" spc="-15" dirty="0">
                <a:latin typeface="Carlito"/>
                <a:cs typeface="Carlito"/>
              </a:rPr>
              <a:t>have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following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roles:</a:t>
            </a:r>
            <a:endParaRPr sz="2000" dirty="0">
              <a:latin typeface="Carlito"/>
              <a:cs typeface="Carlito"/>
            </a:endParaRPr>
          </a:p>
          <a:p>
            <a:pPr marL="1120140" lvl="2" indent="-193675">
              <a:lnSpc>
                <a:spcPct val="100000"/>
              </a:lnSpc>
              <a:spcBef>
                <a:spcPts val="310"/>
              </a:spcBef>
              <a:buFont typeface="Carlito"/>
              <a:buChar char="–"/>
              <a:tabLst>
                <a:tab pos="1120775" algn="l"/>
              </a:tabLst>
            </a:pPr>
            <a:r>
              <a:rPr sz="2000" b="1" spc="-5" dirty="0">
                <a:solidFill>
                  <a:srgbClr val="FF0000"/>
                </a:solidFill>
                <a:latin typeface="Carlito"/>
                <a:cs typeface="Carlito"/>
              </a:rPr>
              <a:t>Caller</a:t>
            </a:r>
            <a:r>
              <a:rPr sz="2000" spc="-5" dirty="0">
                <a:latin typeface="Carlito"/>
                <a:cs typeface="Carlito"/>
              </a:rPr>
              <a:t>: Caller </a:t>
            </a:r>
            <a:r>
              <a:rPr sz="2000" spc="-5" dirty="0">
                <a:highlight>
                  <a:srgbClr val="FFFF00"/>
                </a:highlight>
                <a:latin typeface="Carlito"/>
                <a:cs typeface="Carlito"/>
              </a:rPr>
              <a:t>issues calls </a:t>
            </a:r>
            <a:r>
              <a:rPr sz="2000" spc="-10" dirty="0">
                <a:highlight>
                  <a:srgbClr val="FFFF00"/>
                </a:highlight>
                <a:latin typeface="Carlito"/>
                <a:cs typeface="Carlito"/>
              </a:rPr>
              <a:t>to </a:t>
            </a:r>
            <a:r>
              <a:rPr sz="2000" spc="-5" dirty="0">
                <a:highlight>
                  <a:srgbClr val="FFFF00"/>
                </a:highlight>
                <a:latin typeface="Carlito"/>
                <a:cs typeface="Carlito"/>
              </a:rPr>
              <a:t>the </a:t>
            </a:r>
            <a:r>
              <a:rPr sz="2000" spc="-15" dirty="0">
                <a:highlight>
                  <a:srgbClr val="FFFF00"/>
                </a:highlight>
                <a:latin typeface="Carlito"/>
                <a:cs typeface="Carlito"/>
              </a:rPr>
              <a:t>remote procedures </a:t>
            </a:r>
            <a:r>
              <a:rPr sz="2000" spc="-5" dirty="0">
                <a:latin typeface="Carlito"/>
                <a:cs typeface="Carlito"/>
              </a:rPr>
              <a:t>along with call</a:t>
            </a:r>
            <a:r>
              <a:rPr sz="2000" spc="7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arguments.</a:t>
            </a:r>
            <a:endParaRPr sz="2000" dirty="0">
              <a:latin typeface="Carlito"/>
              <a:cs typeface="Carlito"/>
            </a:endParaRPr>
          </a:p>
          <a:p>
            <a:pPr marL="1120140" lvl="2" indent="-193675">
              <a:lnSpc>
                <a:spcPct val="100000"/>
              </a:lnSpc>
              <a:spcBef>
                <a:spcPts val="315"/>
              </a:spcBef>
              <a:buFont typeface="Carlito"/>
              <a:buChar char="–"/>
              <a:tabLst>
                <a:tab pos="1120775" algn="l"/>
              </a:tabLst>
            </a:pPr>
            <a:r>
              <a:rPr sz="2000" b="1" spc="-5" dirty="0">
                <a:latin typeface="Carlito"/>
                <a:cs typeface="Carlito"/>
              </a:rPr>
              <a:t>Callee</a:t>
            </a:r>
            <a:r>
              <a:rPr sz="2000" spc="-5" dirty="0">
                <a:latin typeface="Carlito"/>
                <a:cs typeface="Carlito"/>
              </a:rPr>
              <a:t>: Callee </a:t>
            </a:r>
            <a:r>
              <a:rPr sz="2000" spc="-15" dirty="0">
                <a:highlight>
                  <a:srgbClr val="FFFF00"/>
                </a:highlight>
                <a:latin typeface="Carlito"/>
                <a:cs typeface="Carlito"/>
              </a:rPr>
              <a:t>executes </a:t>
            </a:r>
            <a:r>
              <a:rPr sz="2000" spc="-5" dirty="0">
                <a:highlight>
                  <a:srgbClr val="FFFF00"/>
                </a:highlight>
                <a:latin typeface="Carlito"/>
                <a:cs typeface="Carlito"/>
              </a:rPr>
              <a:t>the </a:t>
            </a:r>
            <a:r>
              <a:rPr sz="2000" spc="-15" dirty="0">
                <a:highlight>
                  <a:srgbClr val="FFFF00"/>
                </a:highlight>
                <a:latin typeface="Carlito"/>
                <a:cs typeface="Carlito"/>
              </a:rPr>
              <a:t>procedures </a:t>
            </a:r>
            <a:r>
              <a:rPr sz="2000" spc="-10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which the calls </a:t>
            </a:r>
            <a:r>
              <a:rPr sz="2000" spc="-15" dirty="0">
                <a:latin typeface="Carlito"/>
                <a:cs typeface="Carlito"/>
              </a:rPr>
              <a:t>are </a:t>
            </a:r>
            <a:r>
              <a:rPr sz="2000" spc="-5" dirty="0">
                <a:latin typeface="Carlito"/>
                <a:cs typeface="Carlito"/>
              </a:rPr>
              <a:t>issued </a:t>
            </a:r>
            <a:r>
              <a:rPr sz="2000" spc="-10" dirty="0">
                <a:latin typeface="Carlito"/>
                <a:cs typeface="Carlito"/>
              </a:rPr>
              <a:t>by </a:t>
            </a:r>
            <a:r>
              <a:rPr sz="2000" spc="-5" dirty="0">
                <a:latin typeface="Carlito"/>
                <a:cs typeface="Carlito"/>
              </a:rPr>
              <a:t>the Caller and </a:t>
            </a:r>
            <a:r>
              <a:rPr sz="2000" spc="-15">
                <a:latin typeface="Carlito"/>
                <a:cs typeface="Carlito"/>
              </a:rPr>
              <a:t>returns </a:t>
            </a:r>
            <a:r>
              <a:rPr lang="en-IN" sz="2000" spc="-15" dirty="0" smtClean="0">
                <a:latin typeface="Carlito"/>
                <a:cs typeface="Carlito"/>
              </a:rPr>
              <a:t> </a:t>
            </a:r>
            <a:r>
              <a:rPr sz="2000" spc="-5" smtClean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results to </a:t>
            </a:r>
            <a:r>
              <a:rPr sz="2000" spc="-5" dirty="0">
                <a:latin typeface="Carlito"/>
                <a:cs typeface="Carlito"/>
              </a:rPr>
              <a:t>the</a:t>
            </a:r>
            <a:r>
              <a:rPr sz="2000" spc="285" dirty="0">
                <a:latin typeface="Carlito"/>
                <a:cs typeface="Carlito"/>
              </a:rPr>
              <a:t> </a:t>
            </a:r>
            <a:r>
              <a:rPr sz="2000" spc="-30">
                <a:latin typeface="Carlito"/>
                <a:cs typeface="Carlito"/>
              </a:rPr>
              <a:t>Caller</a:t>
            </a:r>
            <a:r>
              <a:rPr sz="2000" spc="-30" smtClean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90500" cy="6858000"/>
          </a:xfrm>
          <a:custGeom>
            <a:avLst/>
            <a:gdLst/>
            <a:ahLst/>
            <a:cxnLst/>
            <a:rect l="l" t="t" r="r" b="b"/>
            <a:pathLst>
              <a:path w="190500" h="6858000">
                <a:moveTo>
                  <a:pt x="190499" y="6857998"/>
                </a:moveTo>
                <a:lnTo>
                  <a:pt x="190499" y="0"/>
                </a:lnTo>
                <a:lnTo>
                  <a:pt x="0" y="0"/>
                </a:lnTo>
                <a:lnTo>
                  <a:pt x="0" y="6857998"/>
                </a:lnTo>
                <a:lnTo>
                  <a:pt x="190499" y="6857998"/>
                </a:lnTo>
                <a:close/>
              </a:path>
            </a:pathLst>
          </a:custGeom>
          <a:solidFill>
            <a:srgbClr val="FDBC0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588" y="1103502"/>
            <a:ext cx="10215634" cy="4934684"/>
          </a:xfrm>
        </p:spPr>
        <p:txBody>
          <a:bodyPr/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sz="2000" b="1" spc="-10" dirty="0" smtClean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sz="2000" b="1" spc="-10" dirty="0" smtClean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endParaRPr lang="en-US" sz="2000" b="1" spc="-10" dirty="0" smtClean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000" b="1" spc="-10" dirty="0" smtClean="0">
                <a:latin typeface="Carlito"/>
                <a:cs typeface="Carlito"/>
              </a:rPr>
              <a:t>Router</a:t>
            </a:r>
            <a:r>
              <a:rPr lang="en-US" sz="2000" spc="-10" dirty="0" smtClean="0">
                <a:latin typeface="Carlito"/>
                <a:cs typeface="Carlito"/>
              </a:rPr>
              <a:t>: </a:t>
            </a:r>
            <a:r>
              <a:rPr lang="en-US" sz="2000" spc="-15" dirty="0" smtClean="0">
                <a:solidFill>
                  <a:srgbClr val="FF0000"/>
                </a:solidFill>
                <a:latin typeface="Carlito"/>
                <a:cs typeface="Carlito"/>
              </a:rPr>
              <a:t>Routers are peers </a:t>
            </a:r>
            <a:r>
              <a:rPr lang="en-US" sz="2000" spc="-5" dirty="0" smtClean="0">
                <a:latin typeface="Carlito"/>
                <a:cs typeface="Carlito"/>
              </a:rPr>
              <a:t>that </a:t>
            </a:r>
            <a:r>
              <a:rPr lang="en-US" sz="2000" spc="-15" dirty="0" smtClean="0">
                <a:latin typeface="Carlito"/>
                <a:cs typeface="Carlito"/>
              </a:rPr>
              <a:t>perform </a:t>
            </a:r>
            <a:r>
              <a:rPr lang="en-US" sz="2000" spc="-5" dirty="0" smtClean="0">
                <a:solidFill>
                  <a:srgbClr val="FF0000"/>
                </a:solidFill>
                <a:latin typeface="Carlito"/>
                <a:cs typeface="Carlito"/>
              </a:rPr>
              <a:t>generic </a:t>
            </a:r>
            <a:r>
              <a:rPr lang="en-US" sz="2000" spc="-10" dirty="0" smtClean="0">
                <a:solidFill>
                  <a:srgbClr val="FF0000"/>
                </a:solidFill>
                <a:latin typeface="Carlito"/>
                <a:cs typeface="Carlito"/>
              </a:rPr>
              <a:t>call </a:t>
            </a:r>
            <a:r>
              <a:rPr lang="en-US" sz="2000" spc="-5" dirty="0" smtClean="0">
                <a:solidFill>
                  <a:srgbClr val="FF0000"/>
                </a:solidFill>
                <a:latin typeface="Carlito"/>
                <a:cs typeface="Carlito"/>
              </a:rPr>
              <a:t>and </a:t>
            </a:r>
            <a:r>
              <a:rPr lang="en-US" sz="2000" spc="-15" dirty="0" smtClean="0">
                <a:solidFill>
                  <a:srgbClr val="FF0000"/>
                </a:solidFill>
                <a:latin typeface="Carlito"/>
                <a:cs typeface="Carlito"/>
              </a:rPr>
              <a:t>event</a:t>
            </a:r>
            <a:r>
              <a:rPr lang="en-US" sz="2000" spc="165" dirty="0" smtClean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lang="en-US" sz="2000" spc="-10" dirty="0" smtClean="0">
                <a:solidFill>
                  <a:srgbClr val="FF0000"/>
                </a:solidFill>
                <a:latin typeface="Carlito"/>
                <a:cs typeface="Carlito"/>
              </a:rPr>
              <a:t>routing</a:t>
            </a:r>
            <a:r>
              <a:rPr lang="en-US" sz="2000" spc="-10" dirty="0" smtClean="0">
                <a:latin typeface="Carlito"/>
                <a:cs typeface="Carlito"/>
              </a:rPr>
              <a:t>.</a:t>
            </a:r>
            <a:endParaRPr lang="en-US" sz="2000" dirty="0" smtClean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lang="en-US" sz="2000" spc="-5" dirty="0" smtClean="0">
                <a:latin typeface="Carlito"/>
                <a:cs typeface="Carlito"/>
              </a:rPr>
              <a:t>In the publish–subscribe model, the </a:t>
            </a:r>
            <a:r>
              <a:rPr lang="en-US" sz="2000" spc="-15" dirty="0" smtClean="0">
                <a:latin typeface="Carlito"/>
                <a:cs typeface="Carlito"/>
              </a:rPr>
              <a:t>Router </a:t>
            </a:r>
            <a:r>
              <a:rPr lang="en-US" sz="2000" spc="-5" dirty="0" smtClean="0">
                <a:latin typeface="Carlito"/>
                <a:cs typeface="Carlito"/>
              </a:rPr>
              <a:t>has the </a:t>
            </a:r>
            <a:r>
              <a:rPr lang="en-US" sz="2000" spc="-15" dirty="0" smtClean="0">
                <a:latin typeface="Carlito"/>
                <a:cs typeface="Carlito"/>
              </a:rPr>
              <a:t>role </a:t>
            </a:r>
            <a:r>
              <a:rPr lang="en-US" sz="2000" spc="-5" dirty="0" smtClean="0">
                <a:latin typeface="Carlito"/>
                <a:cs typeface="Carlito"/>
              </a:rPr>
              <a:t>of a</a:t>
            </a:r>
            <a:r>
              <a:rPr lang="en-US" sz="2000" spc="85" dirty="0" smtClean="0">
                <a:latin typeface="Carlito"/>
                <a:cs typeface="Carlito"/>
              </a:rPr>
              <a:t> </a:t>
            </a:r>
            <a:r>
              <a:rPr lang="en-US" sz="2000" spc="-40" dirty="0" smtClean="0">
                <a:latin typeface="Carlito"/>
                <a:cs typeface="Carlito"/>
              </a:rPr>
              <a:t>Broker.</a:t>
            </a:r>
            <a:endParaRPr lang="en-US" sz="2000" dirty="0" smtClean="0">
              <a:latin typeface="Carlito"/>
              <a:cs typeface="Carlito"/>
            </a:endParaRPr>
          </a:p>
          <a:p>
            <a:pPr marL="1120140" lvl="2" indent="-193675">
              <a:lnSpc>
                <a:spcPct val="100000"/>
              </a:lnSpc>
              <a:spcBef>
                <a:spcPts val="300"/>
              </a:spcBef>
              <a:buFont typeface="Carlito"/>
              <a:buChar char="–"/>
              <a:tabLst>
                <a:tab pos="1120775" algn="l"/>
              </a:tabLst>
            </a:pPr>
            <a:r>
              <a:rPr lang="en-US" sz="2000" b="1" spc="-15" dirty="0" smtClean="0">
                <a:latin typeface="Carlito"/>
                <a:cs typeface="Carlito"/>
              </a:rPr>
              <a:t>Broker</a:t>
            </a:r>
            <a:r>
              <a:rPr lang="en-US" sz="2000" spc="-15" dirty="0" smtClean="0">
                <a:latin typeface="Carlito"/>
                <a:cs typeface="Carlito"/>
              </a:rPr>
              <a:t>: </a:t>
            </a:r>
            <a:r>
              <a:rPr lang="en-US" sz="2000" spc="-20" dirty="0" smtClean="0">
                <a:latin typeface="Carlito"/>
                <a:cs typeface="Carlito"/>
              </a:rPr>
              <a:t>Broker </a:t>
            </a:r>
            <a:r>
              <a:rPr lang="en-US" sz="2000" spc="-5" dirty="0" smtClean="0">
                <a:solidFill>
                  <a:srgbClr val="FF0000"/>
                </a:solidFill>
                <a:latin typeface="Carlito"/>
                <a:cs typeface="Carlito"/>
              </a:rPr>
              <a:t>acts as a </a:t>
            </a:r>
            <a:r>
              <a:rPr lang="en-US" sz="2000" spc="-15" dirty="0" smtClean="0">
                <a:solidFill>
                  <a:srgbClr val="FF0000"/>
                </a:solidFill>
                <a:latin typeface="Carlito"/>
                <a:cs typeface="Carlito"/>
              </a:rPr>
              <a:t>Router </a:t>
            </a:r>
            <a:r>
              <a:rPr lang="en-US" sz="2000" spc="-5" dirty="0" smtClean="0">
                <a:solidFill>
                  <a:srgbClr val="FF0000"/>
                </a:solidFill>
                <a:latin typeface="Carlito"/>
                <a:cs typeface="Carlito"/>
              </a:rPr>
              <a:t>and </a:t>
            </a:r>
            <a:r>
              <a:rPr lang="en-US" sz="2000" spc="-15" dirty="0" smtClean="0">
                <a:solidFill>
                  <a:srgbClr val="FF0000"/>
                </a:solidFill>
                <a:latin typeface="Carlito"/>
                <a:cs typeface="Carlito"/>
              </a:rPr>
              <a:t>routes </a:t>
            </a:r>
            <a:r>
              <a:rPr lang="en-US" sz="2000" spc="-10" dirty="0" smtClean="0">
                <a:solidFill>
                  <a:srgbClr val="FF0000"/>
                </a:solidFill>
                <a:latin typeface="Carlito"/>
                <a:cs typeface="Carlito"/>
              </a:rPr>
              <a:t>messages </a:t>
            </a:r>
            <a:r>
              <a:rPr lang="en-US" sz="2000" spc="-5" dirty="0" smtClean="0">
                <a:solidFill>
                  <a:srgbClr val="FF0000"/>
                </a:solidFill>
                <a:latin typeface="Carlito"/>
                <a:cs typeface="Carlito"/>
              </a:rPr>
              <a:t>published </a:t>
            </a:r>
            <a:r>
              <a:rPr lang="en-US" sz="2000" spc="-10" dirty="0" smtClean="0">
                <a:solidFill>
                  <a:srgbClr val="FF0000"/>
                </a:solidFill>
                <a:latin typeface="Carlito"/>
                <a:cs typeface="Carlito"/>
              </a:rPr>
              <a:t>to </a:t>
            </a:r>
            <a:r>
              <a:rPr lang="en-US" sz="2000" spc="-5" dirty="0" smtClean="0">
                <a:solidFill>
                  <a:srgbClr val="FF0000"/>
                </a:solidFill>
                <a:latin typeface="Carlito"/>
                <a:cs typeface="Carlito"/>
              </a:rPr>
              <a:t>a topic </a:t>
            </a:r>
            <a:r>
              <a:rPr lang="en-US" sz="2000" spc="-10" dirty="0" smtClean="0">
                <a:solidFill>
                  <a:srgbClr val="FF0000"/>
                </a:solidFill>
                <a:latin typeface="Carlito"/>
                <a:cs typeface="Carlito"/>
              </a:rPr>
              <a:t>to </a:t>
            </a:r>
            <a:r>
              <a:rPr lang="en-US" sz="2000" dirty="0" smtClean="0">
                <a:solidFill>
                  <a:srgbClr val="FF0000"/>
                </a:solidFill>
                <a:latin typeface="Carlito"/>
                <a:cs typeface="Carlito"/>
              </a:rPr>
              <a:t>all </a:t>
            </a:r>
            <a:r>
              <a:rPr lang="en-US" sz="2000" spc="-5" dirty="0" smtClean="0">
                <a:solidFill>
                  <a:srgbClr val="FF0000"/>
                </a:solidFill>
                <a:latin typeface="Carlito"/>
                <a:cs typeface="Carlito"/>
              </a:rPr>
              <a:t>the </a:t>
            </a:r>
            <a:r>
              <a:rPr lang="en-US" sz="2000" spc="-10" dirty="0" smtClean="0">
                <a:solidFill>
                  <a:srgbClr val="FF0000"/>
                </a:solidFill>
                <a:latin typeface="Carlito"/>
                <a:cs typeface="Carlito"/>
              </a:rPr>
              <a:t>subscribers </a:t>
            </a:r>
            <a:r>
              <a:rPr lang="en-US" sz="2000" spc="-10" dirty="0" smtClean="0">
                <a:latin typeface="Carlito"/>
                <a:cs typeface="Carlito"/>
              </a:rPr>
              <a:t>subscribed to </a:t>
            </a:r>
            <a:r>
              <a:rPr lang="en-US" sz="2000" spc="-5" dirty="0" smtClean="0">
                <a:latin typeface="Carlito"/>
                <a:cs typeface="Carlito"/>
              </a:rPr>
              <a:t>the</a:t>
            </a:r>
            <a:r>
              <a:rPr lang="en-US" sz="2000" spc="270" dirty="0" smtClean="0">
                <a:latin typeface="Carlito"/>
                <a:cs typeface="Carlito"/>
              </a:rPr>
              <a:t> </a:t>
            </a:r>
            <a:r>
              <a:rPr lang="en-US" sz="2000" spc="-5" dirty="0" smtClean="0">
                <a:latin typeface="Carlito"/>
                <a:cs typeface="Carlito"/>
              </a:rPr>
              <a:t>topic.</a:t>
            </a:r>
            <a:endParaRPr lang="en-US" sz="2000" dirty="0" smtClean="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lang="en-US" sz="2000" spc="-5" dirty="0" smtClean="0">
                <a:latin typeface="Carlito"/>
                <a:cs typeface="Carlito"/>
              </a:rPr>
              <a:t>In the RPC model, the </a:t>
            </a:r>
            <a:r>
              <a:rPr lang="en-US" sz="2000" spc="-15" dirty="0" smtClean="0">
                <a:latin typeface="Carlito"/>
                <a:cs typeface="Carlito"/>
              </a:rPr>
              <a:t>Router </a:t>
            </a:r>
            <a:r>
              <a:rPr lang="en-US" sz="2000" spc="-5" dirty="0" smtClean="0">
                <a:latin typeface="Carlito"/>
                <a:cs typeface="Carlito"/>
              </a:rPr>
              <a:t>has the </a:t>
            </a:r>
            <a:r>
              <a:rPr lang="en-US" sz="2000" spc="-15" dirty="0" smtClean="0">
                <a:latin typeface="Carlito"/>
                <a:cs typeface="Carlito"/>
              </a:rPr>
              <a:t>role </a:t>
            </a:r>
            <a:r>
              <a:rPr lang="en-US" sz="2000" spc="-5" dirty="0" smtClean="0">
                <a:latin typeface="Carlito"/>
                <a:cs typeface="Carlito"/>
              </a:rPr>
              <a:t>of a</a:t>
            </a:r>
            <a:r>
              <a:rPr lang="en-US" sz="2000" spc="100" dirty="0" smtClean="0">
                <a:latin typeface="Carlito"/>
                <a:cs typeface="Carlito"/>
              </a:rPr>
              <a:t> </a:t>
            </a:r>
            <a:r>
              <a:rPr lang="en-US" sz="2000" spc="-30" dirty="0" smtClean="0">
                <a:latin typeface="Carlito"/>
                <a:cs typeface="Carlito"/>
              </a:rPr>
              <a:t>Dealer.</a:t>
            </a:r>
            <a:endParaRPr lang="en-US" sz="2000" dirty="0" smtClean="0">
              <a:latin typeface="Carlito"/>
              <a:cs typeface="Carlito"/>
            </a:endParaRPr>
          </a:p>
          <a:p>
            <a:pPr marL="1155700" marR="5080" lvl="2" indent="-228600">
              <a:lnSpc>
                <a:spcPts val="1730"/>
              </a:lnSpc>
              <a:spcBef>
                <a:spcPts val="525"/>
              </a:spcBef>
              <a:buFont typeface="Carlito"/>
              <a:buChar char="–"/>
              <a:tabLst>
                <a:tab pos="1120775" algn="l"/>
              </a:tabLst>
            </a:pPr>
            <a:r>
              <a:rPr lang="en-US" sz="2000" b="1" spc="-5" dirty="0" smtClean="0">
                <a:latin typeface="Carlito"/>
                <a:cs typeface="Carlito"/>
              </a:rPr>
              <a:t>Dealer</a:t>
            </a:r>
            <a:r>
              <a:rPr lang="en-US" sz="2000" spc="-5" dirty="0" smtClean="0">
                <a:latin typeface="Carlito"/>
                <a:cs typeface="Carlito"/>
              </a:rPr>
              <a:t>: </a:t>
            </a:r>
            <a:r>
              <a:rPr lang="en-US" sz="2000" spc="-5" dirty="0" smtClean="0">
                <a:solidFill>
                  <a:srgbClr val="FF0000"/>
                </a:solidFill>
                <a:latin typeface="Carlito"/>
                <a:cs typeface="Carlito"/>
              </a:rPr>
              <a:t>Dealer acts a </a:t>
            </a:r>
            <a:r>
              <a:rPr lang="en-US" sz="2000" spc="-15" dirty="0" smtClean="0">
                <a:solidFill>
                  <a:srgbClr val="FF0000"/>
                </a:solidFill>
                <a:latin typeface="Carlito"/>
                <a:cs typeface="Carlito"/>
              </a:rPr>
              <a:t>router </a:t>
            </a:r>
            <a:r>
              <a:rPr lang="en-US" sz="2000" spc="-5" dirty="0" smtClean="0">
                <a:solidFill>
                  <a:srgbClr val="FF0000"/>
                </a:solidFill>
                <a:latin typeface="Carlito"/>
                <a:cs typeface="Carlito"/>
              </a:rPr>
              <a:t>and </a:t>
            </a:r>
            <a:r>
              <a:rPr lang="en-US" sz="2000" spc="-15" dirty="0" smtClean="0">
                <a:solidFill>
                  <a:srgbClr val="FF0000"/>
                </a:solidFill>
                <a:latin typeface="Carlito"/>
                <a:cs typeface="Carlito"/>
              </a:rPr>
              <a:t>routes </a:t>
            </a:r>
            <a:r>
              <a:rPr lang="en-US" sz="2000" spc="-5" dirty="0" smtClean="0">
                <a:solidFill>
                  <a:srgbClr val="FF0000"/>
                </a:solidFill>
                <a:latin typeface="Carlito"/>
                <a:cs typeface="Carlito"/>
              </a:rPr>
              <a:t>RPC calls </a:t>
            </a:r>
            <a:r>
              <a:rPr lang="en-US" sz="2000" spc="-15" dirty="0" smtClean="0">
                <a:solidFill>
                  <a:srgbClr val="FF0000"/>
                </a:solidFill>
                <a:latin typeface="Carlito"/>
                <a:cs typeface="Carlito"/>
              </a:rPr>
              <a:t>from </a:t>
            </a:r>
            <a:r>
              <a:rPr lang="en-US" sz="2000" spc="-5" dirty="0" smtClean="0">
                <a:solidFill>
                  <a:srgbClr val="FF0000"/>
                </a:solidFill>
                <a:latin typeface="Carlito"/>
                <a:cs typeface="Carlito"/>
              </a:rPr>
              <a:t>the Caller </a:t>
            </a:r>
            <a:r>
              <a:rPr lang="en-US" sz="2000" spc="-10" dirty="0" smtClean="0">
                <a:solidFill>
                  <a:srgbClr val="FF0000"/>
                </a:solidFill>
                <a:latin typeface="Carlito"/>
                <a:cs typeface="Carlito"/>
              </a:rPr>
              <a:t>to </a:t>
            </a:r>
            <a:r>
              <a:rPr lang="en-US" sz="2000" spc="-5" dirty="0" smtClean="0">
                <a:solidFill>
                  <a:srgbClr val="FF0000"/>
                </a:solidFill>
                <a:latin typeface="Carlito"/>
                <a:cs typeface="Carlito"/>
              </a:rPr>
              <a:t>the </a:t>
            </a:r>
            <a:r>
              <a:rPr lang="en-US" sz="2000" spc="-5" dirty="0" err="1" smtClean="0">
                <a:solidFill>
                  <a:srgbClr val="FF0000"/>
                </a:solidFill>
                <a:latin typeface="Carlito"/>
                <a:cs typeface="Carlito"/>
              </a:rPr>
              <a:t>Callee</a:t>
            </a:r>
            <a:r>
              <a:rPr lang="en-US" sz="2000" spc="-5" dirty="0" smtClean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lang="en-US" sz="2000" spc="-5" dirty="0" smtClean="0">
                <a:latin typeface="Carlito"/>
                <a:cs typeface="Carlito"/>
              </a:rPr>
              <a:t>and </a:t>
            </a:r>
            <a:r>
              <a:rPr lang="en-US" sz="2000" spc="-15" dirty="0" smtClean="0">
                <a:latin typeface="Carlito"/>
                <a:cs typeface="Carlito"/>
              </a:rPr>
              <a:t>routes </a:t>
            </a:r>
            <a:r>
              <a:rPr lang="en-US" sz="2000" spc="-10" dirty="0" smtClean="0">
                <a:latin typeface="Carlito"/>
                <a:cs typeface="Carlito"/>
              </a:rPr>
              <a:t>results </a:t>
            </a:r>
            <a:r>
              <a:rPr lang="en-US" sz="2000" spc="-15" dirty="0" smtClean="0">
                <a:latin typeface="Carlito"/>
                <a:cs typeface="Carlito"/>
              </a:rPr>
              <a:t>from </a:t>
            </a:r>
            <a:r>
              <a:rPr lang="en-US" sz="2000" spc="-5" dirty="0" smtClean="0">
                <a:latin typeface="Carlito"/>
                <a:cs typeface="Carlito"/>
              </a:rPr>
              <a:t>the </a:t>
            </a:r>
            <a:r>
              <a:rPr lang="en-US" sz="2000" spc="-5" dirty="0" err="1" smtClean="0">
                <a:latin typeface="Carlito"/>
                <a:cs typeface="Carlito"/>
              </a:rPr>
              <a:t>Callee</a:t>
            </a:r>
            <a:r>
              <a:rPr lang="en-US" sz="2000" spc="-5" dirty="0" smtClean="0">
                <a:latin typeface="Carlito"/>
                <a:cs typeface="Carlito"/>
              </a:rPr>
              <a:t> </a:t>
            </a:r>
            <a:r>
              <a:rPr lang="en-US" sz="2000" spc="-10" dirty="0" smtClean="0">
                <a:latin typeface="Carlito"/>
                <a:cs typeface="Carlito"/>
              </a:rPr>
              <a:t>to the  </a:t>
            </a:r>
            <a:r>
              <a:rPr lang="en-US" sz="2000" spc="-30" dirty="0" smtClean="0">
                <a:latin typeface="Carlito"/>
                <a:cs typeface="Carlito"/>
              </a:rPr>
              <a:t>Caller.</a:t>
            </a:r>
            <a:endParaRPr lang="en-US" sz="2000" dirty="0" smtClean="0">
              <a:latin typeface="Carlito"/>
              <a:cs typeface="Carlito"/>
            </a:endParaRPr>
          </a:p>
          <a:p>
            <a:pPr marL="287020" indent="-27432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lang="en-US" sz="2000" b="1" spc="-5" dirty="0" smtClean="0">
                <a:latin typeface="Carlito"/>
                <a:cs typeface="Carlito"/>
              </a:rPr>
              <a:t>Application code</a:t>
            </a:r>
            <a:r>
              <a:rPr lang="en-US" sz="2000" spc="-5" dirty="0" smtClean="0">
                <a:latin typeface="Carlito"/>
                <a:cs typeface="Carlito"/>
              </a:rPr>
              <a:t>: Application </a:t>
            </a:r>
            <a:r>
              <a:rPr lang="en-US" sz="2000" spc="-10" dirty="0" smtClean="0">
                <a:latin typeface="Carlito"/>
                <a:cs typeface="Carlito"/>
              </a:rPr>
              <a:t>code </a:t>
            </a:r>
            <a:r>
              <a:rPr lang="en-US" sz="2000" spc="-10" dirty="0" smtClean="0">
                <a:solidFill>
                  <a:srgbClr val="FF0000"/>
                </a:solidFill>
                <a:latin typeface="Carlito"/>
                <a:cs typeface="Carlito"/>
              </a:rPr>
              <a:t>runs </a:t>
            </a:r>
            <a:r>
              <a:rPr lang="en-US" sz="2000" spc="-5" dirty="0" smtClean="0">
                <a:solidFill>
                  <a:srgbClr val="FF0000"/>
                </a:solidFill>
                <a:latin typeface="Carlito"/>
                <a:cs typeface="Carlito"/>
              </a:rPr>
              <a:t>on the Clients </a:t>
            </a:r>
            <a:r>
              <a:rPr lang="en-US" sz="2000" spc="-20" dirty="0" smtClean="0">
                <a:latin typeface="Carlito"/>
                <a:cs typeface="Carlito"/>
              </a:rPr>
              <a:t>(Publisher, Subscriber, </a:t>
            </a:r>
            <a:r>
              <a:rPr lang="en-US" sz="2000" spc="-5" dirty="0" err="1" smtClean="0">
                <a:latin typeface="Carlito"/>
                <a:cs typeface="Carlito"/>
              </a:rPr>
              <a:t>Callee</a:t>
            </a:r>
            <a:r>
              <a:rPr lang="en-US" sz="2000" spc="-5" dirty="0" smtClean="0">
                <a:latin typeface="Carlito"/>
                <a:cs typeface="Carlito"/>
              </a:rPr>
              <a:t> or</a:t>
            </a:r>
            <a:r>
              <a:rPr lang="en-US" sz="2000" spc="120" dirty="0" smtClean="0">
                <a:latin typeface="Carlito"/>
                <a:cs typeface="Carlito"/>
              </a:rPr>
              <a:t> </a:t>
            </a:r>
            <a:r>
              <a:rPr lang="en-US" sz="2000" spc="-5" dirty="0" smtClean="0">
                <a:latin typeface="Carlito"/>
                <a:cs typeface="Carlito"/>
              </a:rPr>
              <a:t>Caller).</a:t>
            </a:r>
            <a:endParaRPr lang="en-US" sz="2000" dirty="0" smtClean="0">
              <a:latin typeface="Carlito"/>
              <a:cs typeface="Carlito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" y="1"/>
            <a:ext cx="12001500" cy="706608"/>
          </a:xfrm>
          <a:custGeom>
            <a:avLst/>
            <a:gdLst/>
            <a:ahLst/>
            <a:cxnLst/>
            <a:rect l="l" t="t" r="r" b="b"/>
            <a:pathLst>
              <a:path w="12001500" h="1419225">
                <a:moveTo>
                  <a:pt x="0" y="1418844"/>
                </a:moveTo>
                <a:lnTo>
                  <a:pt x="12001500" y="1418844"/>
                </a:lnTo>
                <a:lnTo>
                  <a:pt x="12001500" y="0"/>
                </a:lnTo>
                <a:lnTo>
                  <a:pt x="0" y="0"/>
                </a:lnTo>
                <a:lnTo>
                  <a:pt x="0" y="1418844"/>
                </a:lnTo>
                <a:close/>
              </a:path>
            </a:pathLst>
          </a:custGeom>
          <a:solidFill>
            <a:srgbClr val="DAF3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7534" y="9378"/>
            <a:ext cx="422211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u="none" spc="-50" dirty="0">
                <a:latin typeface="Carlito"/>
                <a:cs typeface="Carlito"/>
              </a:rPr>
              <a:t>WAMP </a:t>
            </a:r>
            <a:r>
              <a:rPr sz="3600" u="none" dirty="0">
                <a:latin typeface="Carlito"/>
                <a:cs typeface="Carlito"/>
              </a:rPr>
              <a:t>–</a:t>
            </a:r>
            <a:r>
              <a:rPr sz="3600" u="none" spc="-30" dirty="0">
                <a:latin typeface="Carlito"/>
                <a:cs typeface="Carlito"/>
              </a:rPr>
              <a:t> </a:t>
            </a:r>
            <a:r>
              <a:rPr sz="3600" u="none" spc="-5" dirty="0">
                <a:latin typeface="Carlito"/>
                <a:cs typeface="Carlito"/>
              </a:rPr>
              <a:t>Concepts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90500" cy="6858000"/>
          </a:xfrm>
          <a:custGeom>
            <a:avLst/>
            <a:gdLst/>
            <a:ahLst/>
            <a:cxnLst/>
            <a:rect l="l" t="t" r="r" b="b"/>
            <a:pathLst>
              <a:path w="190500" h="6858000">
                <a:moveTo>
                  <a:pt x="190499" y="6857998"/>
                </a:moveTo>
                <a:lnTo>
                  <a:pt x="190499" y="0"/>
                </a:lnTo>
                <a:lnTo>
                  <a:pt x="0" y="0"/>
                </a:lnTo>
                <a:lnTo>
                  <a:pt x="0" y="6857998"/>
                </a:lnTo>
                <a:lnTo>
                  <a:pt x="190499" y="6857998"/>
                </a:lnTo>
                <a:close/>
              </a:path>
            </a:pathLst>
          </a:custGeom>
          <a:solidFill>
            <a:srgbClr val="FDB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6" name="Picture 2" descr="WAMP and implement WebSocket protocol of open source libraries WampSharp">
            <a:extLst>
              <a:ext uri="{FF2B5EF4-FFF2-40B4-BE49-F238E27FC236}">
                <a16:creationId xmlns="" xmlns:a16="http://schemas.microsoft.com/office/drawing/2014/main" id="{D5B831C8-AE9C-41C8-B1DC-E5F1FEAE1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706608"/>
            <a:ext cx="6039114" cy="5715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399788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3698</Words>
  <Application>Microsoft Office PowerPoint</Application>
  <PresentationFormat>Custom</PresentationFormat>
  <Paragraphs>469</Paragraphs>
  <Slides>55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Slide 1</vt:lpstr>
      <vt:lpstr>Content</vt:lpstr>
      <vt:lpstr>Introduction to Cloud Storage Models</vt:lpstr>
      <vt:lpstr>Introduction to Cloud Storage Models</vt:lpstr>
      <vt:lpstr>Communication API</vt:lpstr>
      <vt:lpstr>WAMP:</vt:lpstr>
      <vt:lpstr>WAMP – Concepts</vt:lpstr>
      <vt:lpstr>Slide 8</vt:lpstr>
      <vt:lpstr>WAMP – Concepts</vt:lpstr>
      <vt:lpstr>Xively Cloud Services</vt:lpstr>
      <vt:lpstr>Xively …Contd…</vt:lpstr>
      <vt:lpstr>Case Study: “Smart Plant System“ [3]</vt:lpstr>
      <vt:lpstr>Details</vt:lpstr>
      <vt:lpstr>Results by Xively</vt:lpstr>
      <vt:lpstr>Amazon EC2 (Elastic Compute Cloud)  Python Example</vt:lpstr>
      <vt:lpstr>Amazon AutoScaling – Python Example</vt:lpstr>
      <vt:lpstr>Amazon AutoScaling – Python Example</vt:lpstr>
      <vt:lpstr>Amazon AutoScaling – Python Example</vt:lpstr>
      <vt:lpstr>Amazon S3 (Simple Storage Service)  Python Example</vt:lpstr>
      <vt:lpstr>Amazon RDS (Relational Database Service)  Python Example</vt:lpstr>
      <vt:lpstr>Amazon DynamoDB –Non Relational Databases  Python Example</vt:lpstr>
      <vt:lpstr>Python Packages of Interest</vt:lpstr>
      <vt:lpstr>Python Web Application Framework – Django</vt:lpstr>
      <vt:lpstr>Django Architecture</vt:lpstr>
      <vt:lpstr>Django Project Layout</vt:lpstr>
      <vt:lpstr>settings.py</vt:lpstr>
      <vt:lpstr>Sample Settings…</vt:lpstr>
      <vt:lpstr>Django Apps</vt:lpstr>
      <vt:lpstr>Django Models</vt:lpstr>
      <vt:lpstr>Models (cont’d)</vt:lpstr>
      <vt:lpstr>Models (cont’)</vt:lpstr>
      <vt:lpstr>Model Methods</vt:lpstr>
      <vt:lpstr>Activating a Model</vt:lpstr>
      <vt:lpstr>Selecting Objects</vt:lpstr>
      <vt:lpstr>Introspecting Legacy Models</vt:lpstr>
      <vt:lpstr>Full Sample</vt:lpstr>
      <vt:lpstr>Full Sample (cont’d)</vt:lpstr>
      <vt:lpstr>Function vs. Class Views</vt:lpstr>
      <vt:lpstr>Sample – Viewing a List of Questions</vt:lpstr>
      <vt:lpstr>Quick CRUD Operations with Generic Views</vt:lpstr>
      <vt:lpstr>Sample – As Class Based View</vt:lpstr>
      <vt:lpstr>Django Templates</vt:lpstr>
      <vt:lpstr>Question List Template</vt:lpstr>
      <vt:lpstr>urls.py</vt:lpstr>
      <vt:lpstr>Hooking up the Question List</vt:lpstr>
      <vt:lpstr>Forms in Django</vt:lpstr>
      <vt:lpstr>ModelForms</vt:lpstr>
      <vt:lpstr>Using a ModelForm</vt:lpstr>
      <vt:lpstr>Request &amp; Response</vt:lpstr>
      <vt:lpstr>Django Extras</vt:lpstr>
      <vt:lpstr>Authentication</vt:lpstr>
      <vt:lpstr>Auth Decorators</vt:lpstr>
      <vt:lpstr>Decorating CBVs</vt:lpstr>
      <vt:lpstr>Custom Auth Backend for the Bubble</vt:lpstr>
      <vt:lpstr>Sending Email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6 IoT Physical Servers, Cloud Offerings &amp; IoT Case Studies</dc:title>
  <dc:creator>Gurukul</dc:creator>
  <cp:lastModifiedBy>Anandareddy Choppa</cp:lastModifiedBy>
  <cp:revision>10</cp:revision>
  <dcterms:created xsi:type="dcterms:W3CDTF">2020-07-15T10:47:52Z</dcterms:created>
  <dcterms:modified xsi:type="dcterms:W3CDTF">2024-07-31T01:08:24Z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2018-05-20T00:00:00Z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2020-07-15T00:00:00Z</vt:filetime>
  </property>
</Properties>
</file>