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FF0000"/>
    <a:srgbClr val="2F528F"/>
    <a:srgbClr val="068CFA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3C6A-125F-4709-B35D-BE8333E44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F8CF6-3D92-0E43-E584-A29DBE4C7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E84D0-C61D-830E-2827-5DE84F8F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E8F-B62D-4C08-9E1A-FEF948824188}" type="datetimeFigureOut">
              <a:rPr lang="en-ID" smtClean="0"/>
              <a:t>10/06/2023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11CBC-C4C3-805C-8F3F-22B934BC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9673D-2247-9C8D-2FD3-3E04302F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6252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6936-EC3F-9350-8CC1-8594BC21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7EA6C-E5DF-73AB-ACB3-7E6C06E81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F4D37-9C7B-DE30-2979-3763A5CB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E8F-B62D-4C08-9E1A-FEF948824188}" type="datetimeFigureOut">
              <a:rPr lang="en-ID" smtClean="0"/>
              <a:t>10/06/2023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12154-1F20-2487-D554-4D618117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D7484-D5CA-7311-8A7E-2AE5AA52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5944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BD0FE4-7F6C-0097-A4D2-BE8B59B6B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D90EE-3B1F-9AD7-D7FE-30A52CF1D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5495A-B2B3-0221-5F1A-2A74EF8D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E8F-B62D-4C08-9E1A-FEF948824188}" type="datetimeFigureOut">
              <a:rPr lang="en-ID" smtClean="0"/>
              <a:t>10/06/2023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D421A-B958-2E0D-D91B-32A937CD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3079-5E5B-1570-D9C6-24B19056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2327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4A71-72F9-0F8A-630C-45B8D660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172C4-A138-0BBB-D8E8-0152131FF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FB439-5026-1F26-A6B9-557AF11A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E8F-B62D-4C08-9E1A-FEF948824188}" type="datetimeFigureOut">
              <a:rPr lang="en-ID" smtClean="0"/>
              <a:t>10/06/2023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E2DC5-3BDB-BA15-1DFE-D075E774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1EA3-4C44-1EB5-9168-3323E1D2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5334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A260-72F1-26CA-06D8-7D148C03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ECD32-E5D8-7806-77E0-4FED83DE9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B56FA-D78E-D2F5-10C8-53552E52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E8F-B62D-4C08-9E1A-FEF948824188}" type="datetimeFigureOut">
              <a:rPr lang="en-ID" smtClean="0"/>
              <a:t>10/06/2023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2358-984F-AFC8-F5B6-57ADE1F8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9D8A0-79DE-4DC2-5A12-41F6FBF9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1110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DC9E-054C-114F-37A6-56F271DB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3812D-6D4C-D4A8-2C01-9020BFB97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CA30-17DC-A54C-4A0E-5CF261D7E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6E456-668D-9F7F-F1A8-D37077DD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E8F-B62D-4C08-9E1A-FEF948824188}" type="datetimeFigureOut">
              <a:rPr lang="en-ID" smtClean="0"/>
              <a:t>10/06/2023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535F7-934B-E59E-E820-FE0EC8B7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C1EF1-8CB6-81B5-D7F5-AC78019D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3047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7A05-9DA6-6FF9-771D-27385B6B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DC65F-F8A3-953D-5380-5E3F04CA4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18F1A-9E35-C260-F5A2-A1AAD9713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78A6-A535-9013-6D91-76F07B7B7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6B78D-3B3D-0D88-7EEA-259696F8A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98F23-8F5F-2340-04FA-9AD8C90A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E8F-B62D-4C08-9E1A-FEF948824188}" type="datetimeFigureOut">
              <a:rPr lang="en-ID" smtClean="0"/>
              <a:t>10/06/2023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C4284-D731-AFDD-1AEC-AA70EEC3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A26FE-DE7E-38EF-EAFF-D86C38C1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764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3131-5DA1-2FE1-5999-3C6FDC04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1CD23-C09C-0B8D-58FC-A437787F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E8F-B62D-4C08-9E1A-FEF948824188}" type="datetimeFigureOut">
              <a:rPr lang="en-ID" smtClean="0"/>
              <a:t>10/06/2023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7D1D2-2C33-40BA-545B-E127F696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14E2F-D089-3EA1-B880-B63F681D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4612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BCD515-482A-0FE6-3AD2-3036BC29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E8F-B62D-4C08-9E1A-FEF948824188}" type="datetimeFigureOut">
              <a:rPr lang="en-ID" smtClean="0"/>
              <a:t>10/06/2023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1F0E4-B60E-A96E-D7CA-D36DF039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DC3FA-849E-F4A5-B933-FEF7D2AC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5013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9778-1F5C-2AE9-7BBF-DEB72FEE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EF7D8-73C6-7F2F-9030-FE4D597A9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386A9-9A84-09CC-09A5-78003E72B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5712C-76BB-3BC0-BDA8-17D950EF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E8F-B62D-4C08-9E1A-FEF948824188}" type="datetimeFigureOut">
              <a:rPr lang="en-ID" smtClean="0"/>
              <a:t>10/06/2023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4C7B9-2953-B429-35A2-C4CDFE7F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F402A-34F3-7669-CA81-F4477D5D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745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CE3A-13A2-69A5-A4A8-AE292D60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D1EEE-F8F2-3B5D-C2E3-E325F5410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A7364-1190-B738-4238-C2F4B1CAB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7E419-03F8-75E8-0388-A1748B6D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E8F-B62D-4C08-9E1A-FEF948824188}" type="datetimeFigureOut">
              <a:rPr lang="en-ID" smtClean="0"/>
              <a:t>10/06/2023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F005F-B7B4-7E76-E071-023FA38B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8516A-29DD-411A-4515-FDF46DEB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5051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08DE9-D260-54FB-DE63-934BEEB7F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5FDD-EA74-4DA4-0711-5334FDF87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2755A-5A0B-6341-1149-1F5E6F2A6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EEE8F-B62D-4C08-9E1A-FEF948824188}" type="datetimeFigureOut">
              <a:rPr lang="en-ID" smtClean="0"/>
              <a:t>10/06/2023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6EEC1-35C3-D4A7-CF1A-5D3B8BA2D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17EC7-F548-93E6-02C2-51F77BD5F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663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jpg"/><Relationship Id="rId4" Type="http://schemas.openxmlformats.org/officeDocument/2006/relationships/image" Target="../media/image22.png"/><Relationship Id="rId9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6.svg"/><Relationship Id="rId12" Type="http://schemas.openxmlformats.org/officeDocument/2006/relationships/image" Target="../media/image3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svg"/><Relationship Id="rId10" Type="http://schemas.openxmlformats.org/officeDocument/2006/relationships/image" Target="../media/image28.sv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26.svg"/><Relationship Id="rId12" Type="http://schemas.microsoft.com/office/2017/06/relationships/model3d" Target="../media/model3d1.glb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17/06/relationships/model3d" Target="../media/model3d1.glb"/><Relationship Id="rId3" Type="http://schemas.openxmlformats.org/officeDocument/2006/relationships/image" Target="../media/image5.png"/><Relationship Id="rId7" Type="http://schemas.openxmlformats.org/officeDocument/2006/relationships/image" Target="../media/image3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sv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svg"/><Relationship Id="rId3" Type="http://schemas.openxmlformats.org/officeDocument/2006/relationships/image" Target="../media/image5.png"/><Relationship Id="rId7" Type="http://schemas.openxmlformats.org/officeDocument/2006/relationships/image" Target="../media/image14.sv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9.svg"/><Relationship Id="rId5" Type="http://schemas.openxmlformats.org/officeDocument/2006/relationships/image" Target="../media/image12.svg"/><Relationship Id="rId15" Type="http://schemas.openxmlformats.org/officeDocument/2006/relationships/image" Target="../media/image18.svg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7.sv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6.svg"/><Relationship Id="rId7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7966-7CBE-0F9E-9265-F539F61F9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813" y="1496132"/>
            <a:ext cx="5979318" cy="1102144"/>
          </a:xfrm>
        </p:spPr>
        <p:txBody>
          <a:bodyPr>
            <a:normAutofit fontScale="90000"/>
          </a:bodyPr>
          <a:lstStyle/>
          <a:p>
            <a:pPr algn="l"/>
            <a:r>
              <a:rPr lang="en-US" sz="7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Tugas</a:t>
            </a:r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Akhir</a:t>
            </a:r>
            <a:endParaRPr lang="en-ID" sz="7200" b="1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349D3-D11D-1A12-F875-7C8804FAE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813" y="2635834"/>
            <a:ext cx="5725319" cy="158633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ID" sz="20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WATER LEVEL MEASUREMENT SYSTEM </a:t>
            </a:r>
            <a:r>
              <a:rPr lang="en-ID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BERBASIS </a:t>
            </a:r>
            <a:r>
              <a:rPr lang="en-ID" sz="20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INTERNET OF THINGS</a:t>
            </a:r>
            <a:r>
              <a:rPr lang="en-ID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(</a:t>
            </a:r>
            <a:r>
              <a:rPr lang="en-ID" sz="20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</a:t>
            </a:r>
            <a:r>
              <a:rPr lang="en-ID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 DAN </a:t>
            </a:r>
            <a:r>
              <a:rPr lang="en-ID" sz="20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WEBSITE MONITORING</a:t>
            </a:r>
            <a:r>
              <a:rPr lang="en-ID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PADA PINGGIRAN SUNGAI BRANTAS DUSUN JATIMULYO</a:t>
            </a:r>
            <a:endParaRPr lang="en-ID" sz="20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55AFC4-AED3-7020-4970-64ECCE0C23E9}"/>
              </a:ext>
            </a:extLst>
          </p:cNvPr>
          <p:cNvGrpSpPr/>
          <p:nvPr/>
        </p:nvGrpSpPr>
        <p:grpSpPr>
          <a:xfrm>
            <a:off x="6299199" y="1187869"/>
            <a:ext cx="5761726" cy="5334000"/>
            <a:chOff x="1039019" y="1689100"/>
            <a:chExt cx="4362450" cy="4038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E9A313-F64A-7D7C-4BC6-E572F6DD6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019" y="1689100"/>
              <a:ext cx="4362450" cy="40386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3614A8-6E24-9911-8EEF-CA71BAF7E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200" y="2381669"/>
              <a:ext cx="3725662" cy="209466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1C434B7-DD64-771C-2C10-BF9B879562B8}"/>
              </a:ext>
            </a:extLst>
          </p:cNvPr>
          <p:cNvSpPr txBox="1"/>
          <p:nvPr/>
        </p:nvSpPr>
        <p:spPr>
          <a:xfrm>
            <a:off x="602813" y="4035201"/>
            <a:ext cx="52899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Dosen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pembimbing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Rachmad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Andri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Atmoko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S.ST, M.T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EC26B-81DB-E7CE-31C0-EF17ACFB1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2" y="298573"/>
            <a:ext cx="1067995" cy="7155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E4B27D-0CA5-4780-74A7-A9FDFC0FB3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77" y="392258"/>
            <a:ext cx="618778" cy="621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8151EB-B0E1-7439-6148-DDAC036E0ED7}"/>
              </a:ext>
            </a:extLst>
          </p:cNvPr>
          <p:cNvSpPr txBox="1"/>
          <p:nvPr/>
        </p:nvSpPr>
        <p:spPr>
          <a:xfrm>
            <a:off x="3049191" y="6159317"/>
            <a:ext cx="6093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139825" algn="l"/>
              </a:tabLst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Ananda Ricky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Fauzi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- 203140714111009</a:t>
            </a:r>
          </a:p>
        </p:txBody>
      </p:sp>
      <p:pic>
        <p:nvPicPr>
          <p:cNvPr id="17" name="Graphic 16" descr="Wave">
            <a:extLst>
              <a:ext uri="{FF2B5EF4-FFF2-40B4-BE49-F238E27FC236}">
                <a16:creationId xmlns:a16="http://schemas.microsoft.com/office/drawing/2014/main" id="{3689FDDB-75B6-0C3C-B095-E748D26FEE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53692" y="-2491640"/>
            <a:ext cx="1447800" cy="1447800"/>
          </a:xfrm>
          <a:prstGeom prst="rect">
            <a:avLst/>
          </a:prstGeom>
        </p:spPr>
      </p:pic>
      <p:pic>
        <p:nvPicPr>
          <p:cNvPr id="18" name="Graphic 17" descr="Newspaper">
            <a:extLst>
              <a:ext uri="{FF2B5EF4-FFF2-40B4-BE49-F238E27FC236}">
                <a16:creationId xmlns:a16="http://schemas.microsoft.com/office/drawing/2014/main" id="{FF16F1FC-AB16-162B-767D-0FA9372EC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3393067" y="1905266"/>
            <a:ext cx="1580584" cy="15805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146BB9-33E1-1605-A6BD-6D84AA163C3B}"/>
              </a:ext>
            </a:extLst>
          </p:cNvPr>
          <p:cNvSpPr txBox="1"/>
          <p:nvPr/>
        </p:nvSpPr>
        <p:spPr>
          <a:xfrm>
            <a:off x="-9379574" y="-3052901"/>
            <a:ext cx="8769350" cy="2009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dari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Sungai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mengalami</a:t>
            </a:r>
            <a:r>
              <a:rPr lang="en-ID" sz="2800" dirty="0">
                <a:solidFill>
                  <a:srgbClr val="068CFA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kenaikan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sebesar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37,5%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dari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keadaan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saat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musim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kemarau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karena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curah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hujan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yang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terukur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hingga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10,361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liter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/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detik</a:t>
            </a:r>
            <a:endParaRPr lang="en-ID" sz="2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D9E3B7-BD17-0610-F4D6-C63D8EEBB766}"/>
              </a:ext>
            </a:extLst>
          </p:cNvPr>
          <p:cNvSpPr txBox="1"/>
          <p:nvPr/>
        </p:nvSpPr>
        <p:spPr>
          <a:xfrm>
            <a:off x="12770233" y="4845552"/>
            <a:ext cx="8769350" cy="2009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Kurangnya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media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informasi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untuk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mengetahui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Sungai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Khususnya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bagi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wisatawan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yang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ingin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melakukan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kegiatan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memancing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pada area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sekitar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sungai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endParaRPr lang="en-ID" sz="2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9EBCD7-780E-DDF1-C606-AC9A8374619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0" t="12088" r="32238"/>
          <a:stretch/>
        </p:blipFill>
        <p:spPr>
          <a:xfrm>
            <a:off x="9707442" y="3854869"/>
            <a:ext cx="2043391" cy="2037247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9017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AFB0-14AB-2853-9175-71F5D6EB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Perangkat</a:t>
            </a: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sz="4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IoT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7C044-DCAE-0306-E0A5-4CDA328FE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86" y="347858"/>
            <a:ext cx="1067995" cy="715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CAAA85-E2E5-176E-9E00-7BAF4244D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661" y="441543"/>
            <a:ext cx="618778" cy="621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555170-8B80-E1FE-C69B-EACEBD431074}"/>
              </a:ext>
            </a:extLst>
          </p:cNvPr>
          <p:cNvSpPr txBox="1"/>
          <p:nvPr/>
        </p:nvSpPr>
        <p:spPr>
          <a:xfrm>
            <a:off x="4108951" y="6405780"/>
            <a:ext cx="44402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1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WATER LEVEL MEASUREMENT SYSTEM </a:t>
            </a:r>
            <a:endParaRPr lang="en-ID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5EFE5F-2775-B644-8B26-216ABC08F9B6}"/>
              </a:ext>
            </a:extLst>
          </p:cNvPr>
          <p:cNvSpPr txBox="1"/>
          <p:nvPr/>
        </p:nvSpPr>
        <p:spPr>
          <a:xfrm>
            <a:off x="6329063" y="2119283"/>
            <a:ext cx="52627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Daftar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komponen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CPU (ESP8266)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Lampu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indikator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(LED)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Sensor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Ultrasonik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(HC-SR04)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2 Bread Board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Kabel Jumper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Kabel USB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Wadah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Air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Penggaris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2E5E9F-8CDB-EFA4-A0FA-364607AA6C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4" b="21695"/>
          <a:stretch/>
        </p:blipFill>
        <p:spPr>
          <a:xfrm>
            <a:off x="1632451" y="1690688"/>
            <a:ext cx="3553912" cy="4031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C0FB49-40BD-63CD-600F-72255385B053}"/>
              </a:ext>
            </a:extLst>
          </p:cNvPr>
          <p:cNvSpPr txBox="1"/>
          <p:nvPr/>
        </p:nvSpPr>
        <p:spPr>
          <a:xfrm>
            <a:off x="2866822" y="-1678661"/>
            <a:ext cx="60936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 Case Diagram</a:t>
            </a:r>
            <a:endParaRPr lang="en-ID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5BB4FA-223A-516F-59A8-3403A75531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" t="3454" r="7899" b="61176"/>
          <a:stretch/>
        </p:blipFill>
        <p:spPr>
          <a:xfrm>
            <a:off x="-8121149" y="6685356"/>
            <a:ext cx="6591904" cy="4035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3E6F0E-B1EE-412E-AE6D-9ACAF7684A5C}"/>
              </a:ext>
            </a:extLst>
          </p:cNvPr>
          <p:cNvSpPr txBox="1"/>
          <p:nvPr/>
        </p:nvSpPr>
        <p:spPr>
          <a:xfrm>
            <a:off x="12277617" y="7242909"/>
            <a:ext cx="480675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Aktor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: Admin &amp; Super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halaman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dashboard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Data &amp; Device Page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log page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my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user page (super admin)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Contact Page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6F7335-115B-A86B-B5D0-1ECBA219176F}"/>
              </a:ext>
            </a:extLst>
          </p:cNvPr>
          <p:cNvSpPr txBox="1">
            <a:spLocks/>
          </p:cNvSpPr>
          <p:nvPr/>
        </p:nvSpPr>
        <p:spPr>
          <a:xfrm>
            <a:off x="-3625349" y="-30042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Block Diagram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B00970-D935-1071-AD4D-E1821E573A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46711" y="15188"/>
            <a:ext cx="6541502" cy="45577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3706F0-9781-4726-54CC-DA25F6D92CF8}"/>
              </a:ext>
            </a:extLst>
          </p:cNvPr>
          <p:cNvSpPr txBox="1"/>
          <p:nvPr/>
        </p:nvSpPr>
        <p:spPr>
          <a:xfrm>
            <a:off x="12734517" y="1813376"/>
            <a:ext cx="526275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Alur Diagram Blok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PSU (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Power Source Unit)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memberikan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daya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pada ESP8266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ESP8266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Terhubung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pada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jaringan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internet dan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menyalakan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LED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Indikator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HC-SR04 (Sensor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Ultrasonik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)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mengirim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hasil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bacaan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ESP8266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mengirim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data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hasil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bacaan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pada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website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melalui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server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D3DEA9D-1500-08EA-41FC-574BB85D74A6}"/>
              </a:ext>
            </a:extLst>
          </p:cNvPr>
          <p:cNvSpPr txBox="1">
            <a:spLocks/>
          </p:cNvSpPr>
          <p:nvPr/>
        </p:nvSpPr>
        <p:spPr>
          <a:xfrm>
            <a:off x="1071263" y="-29869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Block Diagram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35463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AFB0-14AB-2853-9175-71F5D6EB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Block Diagram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7C044-DCAE-0306-E0A5-4CDA328FE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86" y="347858"/>
            <a:ext cx="1067995" cy="715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CAAA85-E2E5-176E-9E00-7BAF4244D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661" y="441543"/>
            <a:ext cx="618778" cy="621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4BF886-111B-DDCD-958B-C62240FF6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1443038"/>
            <a:ext cx="6541502" cy="45577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555170-8B80-E1FE-C69B-EACEBD431074}"/>
              </a:ext>
            </a:extLst>
          </p:cNvPr>
          <p:cNvSpPr txBox="1"/>
          <p:nvPr/>
        </p:nvSpPr>
        <p:spPr>
          <a:xfrm>
            <a:off x="4108951" y="6405780"/>
            <a:ext cx="44402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1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WATER LEVEL MEASUREMENT SYSTEM </a:t>
            </a:r>
            <a:endParaRPr lang="en-ID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5EFE5F-2775-B644-8B26-216ABC08F9B6}"/>
              </a:ext>
            </a:extLst>
          </p:cNvPr>
          <p:cNvSpPr txBox="1"/>
          <p:nvPr/>
        </p:nvSpPr>
        <p:spPr>
          <a:xfrm>
            <a:off x="6665327" y="2290733"/>
            <a:ext cx="526275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Alur Diagram Blok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PSU (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Power Source Unit)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memberikan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daya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pada ESP8266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ESP8266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Terhubung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pada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jaringan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internet dan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menyalakan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LED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Indikator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HC-SR04 (Sensor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Ultrasonik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)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mengirim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hasil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bacaan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ESP8266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mengirim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data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hasil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bacaan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pada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website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melalui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server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D9E341-7BF5-98A4-BBE5-FDD8B9E1B37A}"/>
              </a:ext>
            </a:extLst>
          </p:cNvPr>
          <p:cNvSpPr txBox="1">
            <a:spLocks/>
          </p:cNvSpPr>
          <p:nvPr/>
        </p:nvSpPr>
        <p:spPr>
          <a:xfrm>
            <a:off x="1111739" y="-20612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Perangkat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IoT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9EC64-0C10-DFA3-0CC8-3170C04B45D0}"/>
              </a:ext>
            </a:extLst>
          </p:cNvPr>
          <p:cNvSpPr txBox="1"/>
          <p:nvPr/>
        </p:nvSpPr>
        <p:spPr>
          <a:xfrm>
            <a:off x="11928081" y="8047205"/>
            <a:ext cx="52627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Daftar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komponen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CPU (ESP8266)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Lampu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indikator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(LED)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Sensor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Ultrasonik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(HC-SR04)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2 Bread Board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Kabel Jumper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Kabel USB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Wadah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Air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Penggaris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9D4CFB-A3C4-ED46-BA8F-4563C0C3CF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4" b="21695"/>
          <a:stretch/>
        </p:blipFill>
        <p:spPr>
          <a:xfrm>
            <a:off x="-4930166" y="6878498"/>
            <a:ext cx="3553912" cy="403102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41FE98-2528-C691-C6D8-BBF6E2835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823287" y="1870075"/>
            <a:ext cx="5106789" cy="31178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 err="1"/>
              <a:t>Pengujian</a:t>
            </a:r>
            <a:r>
              <a:rPr lang="en-US" sz="3600" dirty="0"/>
              <a:t> </a:t>
            </a:r>
            <a:r>
              <a:rPr lang="en-US" sz="3600" dirty="0" err="1"/>
              <a:t>Sistem</a:t>
            </a: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pengujian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i="1" dirty="0"/>
              <a:t>IoT</a:t>
            </a:r>
            <a:r>
              <a:rPr lang="en-US" sz="3200" dirty="0"/>
              <a:t> </a:t>
            </a:r>
            <a:r>
              <a:rPr lang="en-US" sz="3200" dirty="0" err="1"/>
              <a:t>khususnya</a:t>
            </a:r>
            <a:r>
              <a:rPr lang="en-US" sz="3200" dirty="0"/>
              <a:t> pada sensor </a:t>
            </a:r>
            <a:r>
              <a:rPr lang="en-US" sz="3200" dirty="0" err="1"/>
              <a:t>Ultrasonik</a:t>
            </a:r>
            <a:r>
              <a:rPr lang="en-US" sz="3200" dirty="0"/>
              <a:t> HC-SR04</a:t>
            </a:r>
            <a:endParaRPr lang="en-ID" sz="32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AFE11FF-E652-BB44-00B9-DD8AD8676D6A}"/>
              </a:ext>
            </a:extLst>
          </p:cNvPr>
          <p:cNvSpPr txBox="1">
            <a:spLocks/>
          </p:cNvSpPr>
          <p:nvPr/>
        </p:nvSpPr>
        <p:spPr>
          <a:xfrm>
            <a:off x="792660" y="-35514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Tahap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Pengujian</a:t>
            </a:r>
            <a:endParaRPr lang="en-ID" dirty="0"/>
          </a:p>
        </p:txBody>
      </p:sp>
      <p:pic>
        <p:nvPicPr>
          <p:cNvPr id="13" name="Graphic 12" descr="Gears">
            <a:extLst>
              <a:ext uri="{FF2B5EF4-FFF2-40B4-BE49-F238E27FC236}">
                <a16:creationId xmlns:a16="http://schemas.microsoft.com/office/drawing/2014/main" id="{CAF4596B-F855-80F2-E7D9-801342B8DE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630898" y="-2569201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B3052F-B4BC-3BD2-C275-065E803D36A1}"/>
              </a:ext>
            </a:extLst>
          </p:cNvPr>
          <p:cNvSpPr txBox="1"/>
          <p:nvPr/>
        </p:nvSpPr>
        <p:spPr>
          <a:xfrm>
            <a:off x="14111779" y="2976325"/>
            <a:ext cx="3811190" cy="2962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i="1" dirty="0"/>
              <a:t>Black-box Testing</a:t>
            </a:r>
          </a:p>
          <a:p>
            <a:pPr algn="ctr"/>
            <a:endParaRPr lang="en-US" sz="3600" i="1" dirty="0"/>
          </a:p>
          <a:p>
            <a:pPr algn="ctr"/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pengujian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website</a:t>
            </a:r>
          </a:p>
        </p:txBody>
      </p:sp>
      <p:pic>
        <p:nvPicPr>
          <p:cNvPr id="15" name="Graphic 14" descr="Box">
            <a:extLst>
              <a:ext uri="{FF2B5EF4-FFF2-40B4-BE49-F238E27FC236}">
                <a16:creationId xmlns:a16="http://schemas.microsoft.com/office/drawing/2014/main" id="{2BC52CC7-490F-4443-3B2A-F32D375638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559458" y="-16548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26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7989-EB28-A61B-3E50-93424BA53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297" y="2882900"/>
            <a:ext cx="5106789" cy="31178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 err="1"/>
              <a:t>Pengujian</a:t>
            </a:r>
            <a:r>
              <a:rPr lang="en-US" sz="3600" dirty="0"/>
              <a:t> </a:t>
            </a:r>
            <a:r>
              <a:rPr lang="en-US" sz="3600" dirty="0" err="1"/>
              <a:t>Sistem</a:t>
            </a: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pengujian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i="1" dirty="0"/>
              <a:t>IoT</a:t>
            </a:r>
            <a:r>
              <a:rPr lang="en-US" sz="3200" dirty="0"/>
              <a:t> </a:t>
            </a:r>
            <a:r>
              <a:rPr lang="en-US" sz="3200" dirty="0" err="1"/>
              <a:t>khususnya</a:t>
            </a:r>
            <a:r>
              <a:rPr lang="en-US" sz="3200" dirty="0"/>
              <a:t> pada sensor </a:t>
            </a:r>
            <a:r>
              <a:rPr lang="en-US" sz="3200" dirty="0" err="1"/>
              <a:t>Ultrasonik</a:t>
            </a:r>
            <a:r>
              <a:rPr lang="en-US" sz="3200" dirty="0"/>
              <a:t> HC-SR04</a:t>
            </a:r>
            <a:endParaRPr lang="en-ID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29AD87-D32B-51FC-0D93-E1E4C4687F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Tahap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Pengujian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1D7CA-F1DE-61B5-D229-A21CCB8A5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86" y="347858"/>
            <a:ext cx="1067995" cy="7155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27732E-E57A-FEE5-0249-A252DDB78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661" y="441543"/>
            <a:ext cx="618778" cy="621872"/>
          </a:xfrm>
          <a:prstGeom prst="rect">
            <a:avLst/>
          </a:prstGeom>
        </p:spPr>
      </p:pic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9941D3F9-673F-2B1D-B887-37FBFC6F8D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9491" y="2228849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922A7E-8B1E-CBC8-CA6E-D359CF0A3B58}"/>
              </a:ext>
            </a:extLst>
          </p:cNvPr>
          <p:cNvSpPr txBox="1"/>
          <p:nvPr/>
        </p:nvSpPr>
        <p:spPr>
          <a:xfrm>
            <a:off x="1159688" y="2795349"/>
            <a:ext cx="3811190" cy="2962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i="1" dirty="0"/>
              <a:t>Black-box Testing</a:t>
            </a:r>
          </a:p>
          <a:p>
            <a:pPr algn="ctr"/>
            <a:endParaRPr lang="en-US" sz="3600" i="1" dirty="0"/>
          </a:p>
          <a:p>
            <a:pPr algn="ctr"/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pengujian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website</a:t>
            </a:r>
          </a:p>
        </p:txBody>
      </p:sp>
      <p:pic>
        <p:nvPicPr>
          <p:cNvPr id="7" name="Graphic 6" descr="Box">
            <a:extLst>
              <a:ext uri="{FF2B5EF4-FFF2-40B4-BE49-F238E27FC236}">
                <a16:creationId xmlns:a16="http://schemas.microsoft.com/office/drawing/2014/main" id="{CDEEAF6E-908B-8210-8591-7A42430F3E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8083" y="2228849"/>
            <a:ext cx="914400" cy="9144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7E1A510-2453-DE4A-74D1-7B5720A4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6" y="-2784356"/>
            <a:ext cx="10515600" cy="1325563"/>
          </a:xfrm>
        </p:spPr>
        <p:txBody>
          <a:bodyPr/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Block Diagram</a:t>
            </a: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4A481B-21CE-0993-BD55-399C1BA783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899" y="3721894"/>
            <a:ext cx="6541502" cy="45577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A294DD-0C3F-7569-3724-4D5C64CB5031}"/>
              </a:ext>
            </a:extLst>
          </p:cNvPr>
          <p:cNvSpPr txBox="1"/>
          <p:nvPr/>
        </p:nvSpPr>
        <p:spPr>
          <a:xfrm>
            <a:off x="-6725354" y="-902752"/>
            <a:ext cx="526275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Alur Diagram Blok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PSU (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Power Source Unit)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memberikan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daya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pada ESP8266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ESP8266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Terhubung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pada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jaringan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internet dan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menyalakan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LED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Indikator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HC-SR04 (Sensor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Ultrasonik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)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mengirim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hasil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bacaan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ESP8266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mengirim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data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hasil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bacaan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pada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website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melalui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server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176F2E-F608-5CDF-280E-AAB74CE923DB}"/>
              </a:ext>
            </a:extLst>
          </p:cNvPr>
          <p:cNvSpPr txBox="1">
            <a:spLocks/>
          </p:cNvSpPr>
          <p:nvPr/>
        </p:nvSpPr>
        <p:spPr>
          <a:xfrm>
            <a:off x="838200" y="-13810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Kesimpulan &amp; Saran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B36E4A-042E-9916-FDD9-75AB48BA8F10}"/>
              </a:ext>
            </a:extLst>
          </p:cNvPr>
          <p:cNvSpPr txBox="1"/>
          <p:nvPr/>
        </p:nvSpPr>
        <p:spPr>
          <a:xfrm>
            <a:off x="12059664" y="9309928"/>
            <a:ext cx="4855675" cy="4392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Kesimpulan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Aplikasi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dirancang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menggunakan</a:t>
            </a:r>
            <a:b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metode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agile</a:t>
            </a:r>
            <a:endParaRPr lang="en-ID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Aplikasi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dirancang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menggunakan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b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framework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Laravel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untuk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web monitoring</a:t>
            </a:r>
            <a:b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dan Bahasa C++ pada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perangkat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IoT</a:t>
            </a:r>
            <a:endParaRPr lang="en-ID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Aplikasi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diuji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menggunakan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metode</a:t>
            </a:r>
            <a:b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black-box testing 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pada </a:t>
            </a: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website monitoring</a:t>
            </a:r>
            <a:b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dan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pengujian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sistem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pada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perangkat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IoT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786806-3E67-7671-657A-64732D313222}"/>
              </a:ext>
            </a:extLst>
          </p:cNvPr>
          <p:cNvSpPr txBox="1"/>
          <p:nvPr/>
        </p:nvSpPr>
        <p:spPr>
          <a:xfrm>
            <a:off x="-3890438" y="8492683"/>
            <a:ext cx="4855675" cy="16344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Saran</a:t>
            </a:r>
          </a:p>
          <a:p>
            <a:pPr algn="ctr"/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Aharoni" panose="02010803020104030203" pitchFamily="2" charset="-79"/>
                <a:cs typeface="Aharoni" panose="02010803020104030203" pitchFamily="2" charset="-79"/>
              </a:rPr>
              <a:t>Prototype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diharapkan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lebih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tahan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Diharapkan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terdapat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fitur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notifikasi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ketinggian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air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untuk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admin</a:t>
            </a:r>
          </a:p>
        </p:txBody>
      </p:sp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700B3AC7-EC16-AED5-CB25-F02D50D832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017374" y="-1943565"/>
            <a:ext cx="715557" cy="715557"/>
          </a:xfrm>
          <a:prstGeom prst="rect">
            <a:avLst/>
          </a:prstGeom>
        </p:spPr>
      </p:pic>
      <p:pic>
        <p:nvPicPr>
          <p:cNvPr id="19" name="Graphic 18" descr="Lightbulb and gear">
            <a:extLst>
              <a:ext uri="{FF2B5EF4-FFF2-40B4-BE49-F238E27FC236}">
                <a16:creationId xmlns:a16="http://schemas.microsoft.com/office/drawing/2014/main" id="{E5749414-661C-1E7A-4A47-CA1B53570F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733572" y="-1632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95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7989-EB28-A61B-3E50-93424BA53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401757" y="7097012"/>
            <a:ext cx="5106789" cy="31178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 err="1"/>
              <a:t>Pengujian</a:t>
            </a:r>
            <a:r>
              <a:rPr lang="en-US" sz="3600" dirty="0"/>
              <a:t> </a:t>
            </a:r>
            <a:r>
              <a:rPr lang="en-US" sz="3600" dirty="0" err="1"/>
              <a:t>Sistem</a:t>
            </a: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pengujian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i="1" dirty="0"/>
              <a:t>IoT</a:t>
            </a:r>
            <a:r>
              <a:rPr lang="en-US" sz="3200" dirty="0"/>
              <a:t> </a:t>
            </a:r>
            <a:r>
              <a:rPr lang="en-US" sz="3200" dirty="0" err="1"/>
              <a:t>khususnya</a:t>
            </a:r>
            <a:r>
              <a:rPr lang="en-US" sz="3200" dirty="0"/>
              <a:t> pada sensor </a:t>
            </a:r>
            <a:r>
              <a:rPr lang="en-US" sz="3200" dirty="0" err="1"/>
              <a:t>Ultrasonik</a:t>
            </a:r>
            <a:r>
              <a:rPr lang="en-US" sz="3200" dirty="0"/>
              <a:t> HC-SR04</a:t>
            </a:r>
            <a:endParaRPr lang="en-ID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29AD87-D32B-51FC-0D93-E1E4C4687F85}"/>
              </a:ext>
            </a:extLst>
          </p:cNvPr>
          <p:cNvSpPr txBox="1">
            <a:spLocks/>
          </p:cNvSpPr>
          <p:nvPr/>
        </p:nvSpPr>
        <p:spPr>
          <a:xfrm>
            <a:off x="838200" y="-23309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Tahap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Pengujian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1D7CA-F1DE-61B5-D229-A21CCB8A5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86" y="347858"/>
            <a:ext cx="1067995" cy="7155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27732E-E57A-FEE5-0249-A252DDB78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661" y="441543"/>
            <a:ext cx="618778" cy="621872"/>
          </a:xfrm>
          <a:prstGeom prst="rect">
            <a:avLst/>
          </a:prstGeom>
        </p:spPr>
      </p:pic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9941D3F9-673F-2B1D-B887-37FBFC6F8D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179412" y="-856075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922A7E-8B1E-CBC8-CA6E-D359CF0A3B58}"/>
              </a:ext>
            </a:extLst>
          </p:cNvPr>
          <p:cNvSpPr txBox="1"/>
          <p:nvPr/>
        </p:nvSpPr>
        <p:spPr>
          <a:xfrm>
            <a:off x="14141321" y="6879713"/>
            <a:ext cx="3811190" cy="2962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i="1" dirty="0"/>
              <a:t>Black-box Testing</a:t>
            </a:r>
          </a:p>
          <a:p>
            <a:pPr algn="ctr"/>
            <a:endParaRPr lang="en-US" sz="3600" i="1" dirty="0"/>
          </a:p>
          <a:p>
            <a:pPr algn="ctr"/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pengujian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website</a:t>
            </a:r>
          </a:p>
        </p:txBody>
      </p:sp>
      <p:pic>
        <p:nvPicPr>
          <p:cNvPr id="7" name="Graphic 6" descr="Box">
            <a:extLst>
              <a:ext uri="{FF2B5EF4-FFF2-40B4-BE49-F238E27FC236}">
                <a16:creationId xmlns:a16="http://schemas.microsoft.com/office/drawing/2014/main" id="{CDEEAF6E-908B-8210-8591-7A42430F3E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26921" y="-457200"/>
            <a:ext cx="914400" cy="9144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2F5D9E1-7F1E-E567-36DC-A632D351AF75}"/>
              </a:ext>
            </a:extLst>
          </p:cNvPr>
          <p:cNvSpPr txBox="1">
            <a:spLocks/>
          </p:cNvSpPr>
          <p:nvPr/>
        </p:nvSpPr>
        <p:spPr>
          <a:xfrm>
            <a:off x="838200" y="896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Kesimpulan &amp; Saran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3C967-252E-D766-047F-615D91181005}"/>
              </a:ext>
            </a:extLst>
          </p:cNvPr>
          <p:cNvSpPr txBox="1"/>
          <p:nvPr/>
        </p:nvSpPr>
        <p:spPr>
          <a:xfrm>
            <a:off x="1049825" y="1752600"/>
            <a:ext cx="4855675" cy="4392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Kesimpulan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Aplikasi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dirancang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menggunakan</a:t>
            </a:r>
            <a:b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metode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agile</a:t>
            </a:r>
            <a:endParaRPr lang="en-ID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Aplikasi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dirancang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menggunakan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b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framework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Laravel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untuk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web monitoring</a:t>
            </a:r>
            <a:b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dan Bahasa C++ pada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perangkat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IoT</a:t>
            </a:r>
            <a:endParaRPr lang="en-ID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Aplikasi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diuji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menggunakan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metode</a:t>
            </a:r>
            <a:b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black-box testing 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pada </a:t>
            </a: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website monitoring</a:t>
            </a:r>
            <a:b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dan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pengujian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sistem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pada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perangkat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IoT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6CD56E-48DB-B67F-ABF2-7E25E21A8229}"/>
              </a:ext>
            </a:extLst>
          </p:cNvPr>
          <p:cNvSpPr txBox="1"/>
          <p:nvPr/>
        </p:nvSpPr>
        <p:spPr>
          <a:xfrm>
            <a:off x="6286500" y="2768519"/>
            <a:ext cx="4855675" cy="16344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Saran</a:t>
            </a:r>
          </a:p>
          <a:p>
            <a:pPr algn="ctr"/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Aharoni" panose="02010803020104030203" pitchFamily="2" charset="-79"/>
                <a:cs typeface="Aharoni" panose="02010803020104030203" pitchFamily="2" charset="-79"/>
              </a:rPr>
              <a:t>Prototype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diharapkan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lebih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tahan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Diharapkan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terdapat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fitur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notifikasi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ketinggian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air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untuk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admin</a:t>
            </a:r>
          </a:p>
        </p:txBody>
      </p:sp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BF8F0B75-3A6C-93C7-E27C-A0998D795E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19883" y="1226152"/>
            <a:ext cx="715557" cy="715557"/>
          </a:xfrm>
          <a:prstGeom prst="rect">
            <a:avLst/>
          </a:prstGeom>
        </p:spPr>
      </p:pic>
      <p:pic>
        <p:nvPicPr>
          <p:cNvPr id="20" name="Graphic 19" descr="Lightbulb and gear">
            <a:extLst>
              <a:ext uri="{FF2B5EF4-FFF2-40B4-BE49-F238E27FC236}">
                <a16:creationId xmlns:a16="http://schemas.microsoft.com/office/drawing/2014/main" id="{EA8E136A-5D4E-35A3-2D15-1CC9AD3C59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57137" y="205315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1" name="3D Model 20" descr="Happy Face">
                <a:extLst>
                  <a:ext uri="{FF2B5EF4-FFF2-40B4-BE49-F238E27FC236}">
                    <a16:creationId xmlns:a16="http://schemas.microsoft.com/office/drawing/2014/main" id="{167D9D18-9980-27F8-5404-389CFDA303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6367182"/>
                  </p:ext>
                </p:extLst>
              </p:nvPr>
            </p:nvGraphicFramePr>
            <p:xfrm rot="7907568">
              <a:off x="1842456" y="-2487828"/>
              <a:ext cx="2007533" cy="2045591"/>
            </p:xfrm>
            <a:graphic>
              <a:graphicData uri="http://schemas.microsoft.com/office/drawing/2017/model3d">
                <am3d:model3d r:embed="rId12">
                  <am3d:spPr>
                    <a:xfrm rot="7907568">
                      <a:off x="0" y="0"/>
                      <a:ext cx="2007533" cy="2045591"/>
                    </a:xfrm>
                    <a:prstGeom prst="rect">
                      <a:avLst/>
                    </a:prstGeom>
                  </am3d:spPr>
                  <am3d:camera>
                    <am3d:pos x="0" y="0" z="8115446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035753" d="1000000"/>
                    <am3d:preTrans dx="285" dy="0" dz="997314"/>
                    <am3d:scale>
                      <am3d:sx n="1000000" d="1000000"/>
                      <am3d:sy n="1000000" d="1000000"/>
                      <am3d:sz n="1000000" d="1000000"/>
                    </am3d:scale>
                    <am3d:rot ax="-1374756" ay="-1622105" az="652513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354886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1" name="3D Model 20" descr="Happy Face">
                <a:extLst>
                  <a:ext uri="{FF2B5EF4-FFF2-40B4-BE49-F238E27FC236}">
                    <a16:creationId xmlns:a16="http://schemas.microsoft.com/office/drawing/2014/main" id="{167D9D18-9980-27F8-5404-389CFDA303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 rot="7907568">
                <a:off x="1842456" y="-2487828"/>
                <a:ext cx="2007533" cy="2045591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itle 1">
            <a:extLst>
              <a:ext uri="{FF2B5EF4-FFF2-40B4-BE49-F238E27FC236}">
                <a16:creationId xmlns:a16="http://schemas.microsoft.com/office/drawing/2014/main" id="{4470A8CB-207A-F72F-911D-FBA178903A0C}"/>
              </a:ext>
            </a:extLst>
          </p:cNvPr>
          <p:cNvSpPr txBox="1">
            <a:spLocks/>
          </p:cNvSpPr>
          <p:nvPr/>
        </p:nvSpPr>
        <p:spPr>
          <a:xfrm>
            <a:off x="838200" y="70970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Terima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93241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71D7CA-F1DE-61B5-D229-A21CCB8A5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86" y="347858"/>
            <a:ext cx="1067995" cy="7155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27732E-E57A-FEE5-0249-A252DDB78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661" y="441543"/>
            <a:ext cx="618778" cy="62187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2F5D9E1-7F1E-E567-36DC-A632D351AF75}"/>
              </a:ext>
            </a:extLst>
          </p:cNvPr>
          <p:cNvSpPr txBox="1">
            <a:spLocks/>
          </p:cNvSpPr>
          <p:nvPr/>
        </p:nvSpPr>
        <p:spPr>
          <a:xfrm>
            <a:off x="878483" y="-18534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Kesimpulan &amp; Saran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3C967-252E-D766-047F-615D91181005}"/>
              </a:ext>
            </a:extLst>
          </p:cNvPr>
          <p:cNvSpPr txBox="1"/>
          <p:nvPr/>
        </p:nvSpPr>
        <p:spPr>
          <a:xfrm>
            <a:off x="13112812" y="2016518"/>
            <a:ext cx="4855675" cy="4392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Kesimpulan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Aplikasi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dirancang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menggunakan</a:t>
            </a:r>
            <a:b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metode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agile</a:t>
            </a:r>
            <a:endParaRPr lang="en-ID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Aplikasi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dirancang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menggunakan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b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framework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Laravel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untuk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web monitoring</a:t>
            </a:r>
            <a:b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dan Bahasa C++ pada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perangkat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IoT</a:t>
            </a:r>
            <a:endParaRPr lang="en-ID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Aplikasi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diuji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menggunakan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metode</a:t>
            </a:r>
            <a:b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black-box testing 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pada </a:t>
            </a: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website monitoring</a:t>
            </a:r>
            <a:b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dan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pengujian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sistem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pada </a:t>
            </a:r>
            <a:r>
              <a:rPr lang="en-ID" dirty="0" err="1">
                <a:latin typeface="Aharoni" panose="02010803020104030203" pitchFamily="2" charset="-79"/>
                <a:cs typeface="Aharoni" panose="02010803020104030203" pitchFamily="2" charset="-79"/>
              </a:rPr>
              <a:t>perangkat</a:t>
            </a:r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i="1" dirty="0">
                <a:latin typeface="Aharoni" panose="02010803020104030203" pitchFamily="2" charset="-79"/>
                <a:cs typeface="Aharoni" panose="02010803020104030203" pitchFamily="2" charset="-79"/>
              </a:rPr>
              <a:t>IoT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6CD56E-48DB-B67F-ABF2-7E25E21A8229}"/>
              </a:ext>
            </a:extLst>
          </p:cNvPr>
          <p:cNvSpPr txBox="1"/>
          <p:nvPr/>
        </p:nvSpPr>
        <p:spPr>
          <a:xfrm>
            <a:off x="-4996814" y="2967558"/>
            <a:ext cx="4855675" cy="16344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Saran</a:t>
            </a:r>
          </a:p>
          <a:p>
            <a:pPr algn="ctr"/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Aharoni" panose="02010803020104030203" pitchFamily="2" charset="-79"/>
                <a:cs typeface="Aharoni" panose="02010803020104030203" pitchFamily="2" charset="-79"/>
              </a:rPr>
              <a:t>Prototype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diharapkan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lebih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tahan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Diharapkan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terdapat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fitur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notifikasi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ketinggian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air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untuk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admin</a:t>
            </a:r>
          </a:p>
        </p:txBody>
      </p:sp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BF8F0B75-3A6C-93C7-E27C-A0998D795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56696" y="6858000"/>
            <a:ext cx="715557" cy="715557"/>
          </a:xfrm>
          <a:prstGeom prst="rect">
            <a:avLst/>
          </a:prstGeom>
        </p:spPr>
      </p:pic>
      <p:pic>
        <p:nvPicPr>
          <p:cNvPr id="20" name="Graphic 19" descr="Lightbulb and gear">
            <a:extLst>
              <a:ext uri="{FF2B5EF4-FFF2-40B4-BE49-F238E27FC236}">
                <a16:creationId xmlns:a16="http://schemas.microsoft.com/office/drawing/2014/main" id="{EA8E136A-5D4E-35A3-2D15-1CC9AD3C59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25949" y="721577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3D Model 11" descr="Happy Face">
                <a:extLst>
                  <a:ext uri="{FF2B5EF4-FFF2-40B4-BE49-F238E27FC236}">
                    <a16:creationId xmlns:a16="http://schemas.microsoft.com/office/drawing/2014/main" id="{79C72CE9-71B1-7205-A6B7-28B9362533E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91033264"/>
                  </p:ext>
                </p:extLst>
              </p:nvPr>
            </p:nvGraphicFramePr>
            <p:xfrm>
              <a:off x="5106782" y="1679032"/>
              <a:ext cx="1978433" cy="2105771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1978433" cy="2105771"/>
                    </a:xfrm>
                    <a:prstGeom prst="rect">
                      <a:avLst/>
                    </a:prstGeom>
                  </am3d:spPr>
                  <am3d:camera>
                    <am3d:pos x="0" y="0" z="8115446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035753" d="1000000"/>
                    <am3d:preTrans dx="285" dy="0" dz="997314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354886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3D Model 11" descr="Happy Face">
                <a:extLst>
                  <a:ext uri="{FF2B5EF4-FFF2-40B4-BE49-F238E27FC236}">
                    <a16:creationId xmlns:a16="http://schemas.microsoft.com/office/drawing/2014/main" id="{79C72CE9-71B1-7205-A6B7-28B9362533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06782" y="1679032"/>
                <a:ext cx="1978433" cy="2105771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DEA71F30-25A3-AB0A-AF1E-75074A015C8C}"/>
              </a:ext>
            </a:extLst>
          </p:cNvPr>
          <p:cNvSpPr txBox="1">
            <a:spLocks/>
          </p:cNvSpPr>
          <p:nvPr/>
        </p:nvSpPr>
        <p:spPr>
          <a:xfrm>
            <a:off x="838199" y="40448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Terima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6713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9F87-25A5-620A-8572-C1E09735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Latar</a:t>
            </a:r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Belakang</a:t>
            </a:r>
            <a:endParaRPr lang="en-ID" sz="6000" dirty="0"/>
          </a:p>
        </p:txBody>
      </p:sp>
      <p:pic>
        <p:nvPicPr>
          <p:cNvPr id="5" name="Graphic 4" descr="Wave">
            <a:extLst>
              <a:ext uri="{FF2B5EF4-FFF2-40B4-BE49-F238E27FC236}">
                <a16:creationId xmlns:a16="http://schemas.microsoft.com/office/drawing/2014/main" id="{59555C0D-1389-D4BF-4C1F-56CE38B64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601" y="2127944"/>
            <a:ext cx="1447800" cy="1447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125461-DAA5-C1BC-944A-7680D8928FC2}"/>
              </a:ext>
            </a:extLst>
          </p:cNvPr>
          <p:cNvSpPr txBox="1"/>
          <p:nvPr/>
        </p:nvSpPr>
        <p:spPr>
          <a:xfrm>
            <a:off x="2336800" y="1643003"/>
            <a:ext cx="8769350" cy="2009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dari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Sungai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mengalami</a:t>
            </a:r>
            <a:r>
              <a:rPr lang="en-ID" sz="2800" dirty="0">
                <a:solidFill>
                  <a:srgbClr val="068CFA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kenaikan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sebesar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37,5%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dari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keadaan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saat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musim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kemarau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karena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curah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hujan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yang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terukur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hingga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10,361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liter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/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detik</a:t>
            </a:r>
            <a:endParaRPr lang="en-ID" sz="2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103F81-CBCA-1207-55E1-EB24C8C49425}"/>
              </a:ext>
            </a:extLst>
          </p:cNvPr>
          <p:cNvSpPr txBox="1"/>
          <p:nvPr/>
        </p:nvSpPr>
        <p:spPr>
          <a:xfrm>
            <a:off x="2336800" y="4055056"/>
            <a:ext cx="8769350" cy="2009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Kurangnya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media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informasi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untuk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mengetahui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Sungai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Khususnya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bagi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wisatawan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yang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ingin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melakukan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kegiatan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memancing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pada area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sekitar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sungai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endParaRPr lang="en-ID" sz="2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316B40-ADB1-97CB-7408-87665961D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86" y="347858"/>
            <a:ext cx="1067995" cy="7155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2752E1-FD12-D670-153D-3AEDB9AA7C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661" y="441543"/>
            <a:ext cx="618778" cy="621872"/>
          </a:xfrm>
          <a:prstGeom prst="rect">
            <a:avLst/>
          </a:prstGeom>
        </p:spPr>
      </p:pic>
      <p:pic>
        <p:nvPicPr>
          <p:cNvPr id="16" name="Graphic 15" descr="Newspaper">
            <a:extLst>
              <a:ext uri="{FF2B5EF4-FFF2-40B4-BE49-F238E27FC236}">
                <a16:creationId xmlns:a16="http://schemas.microsoft.com/office/drawing/2014/main" id="{3412487B-59E3-EB74-01DE-2BDD08A37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0209" y="4507657"/>
            <a:ext cx="1580584" cy="1580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0E283E-0912-CB81-AAC4-56FA7A8DC9D7}"/>
              </a:ext>
            </a:extLst>
          </p:cNvPr>
          <p:cNvSpPr txBox="1"/>
          <p:nvPr/>
        </p:nvSpPr>
        <p:spPr>
          <a:xfrm>
            <a:off x="631838" y="6379337"/>
            <a:ext cx="44402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WATER LEVEL MEASUREMENT SYSTEM </a:t>
            </a:r>
            <a:endParaRPr lang="en-ID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15CEB-C81D-7459-E144-EAF203CFB3A4}"/>
              </a:ext>
            </a:extLst>
          </p:cNvPr>
          <p:cNvSpPr txBox="1"/>
          <p:nvPr/>
        </p:nvSpPr>
        <p:spPr>
          <a:xfrm>
            <a:off x="-4696156" y="-133325"/>
            <a:ext cx="4319836" cy="41883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Rumusan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Masalah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ctr"/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bagaimana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rancangan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water level measurement system yang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bisa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mengukur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tinggi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air,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mengirim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data, dan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menampilkan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realtime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media website?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97FE6-0B28-6162-4647-0A0F427C78A2}"/>
              </a:ext>
            </a:extLst>
          </p:cNvPr>
          <p:cNvSpPr txBox="1"/>
          <p:nvPr/>
        </p:nvSpPr>
        <p:spPr>
          <a:xfrm>
            <a:off x="12663304" y="3389456"/>
            <a:ext cx="5439372" cy="47859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Batasan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Masalah</a:t>
            </a: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lvl="0" algn="ctr">
              <a:lnSpc>
                <a:spcPct val="115000"/>
              </a:lnSpc>
            </a:pP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Perangkat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dari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penelitian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berfungsi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sebagai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alat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uji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coba</a:t>
            </a: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i="1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Website 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yang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dibuat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untuk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media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digunakan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untuk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menerima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 yang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dikirim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oleh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perangkat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</a:t>
            </a: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emerlukan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jaringan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internet</a:t>
            </a:r>
          </a:p>
        </p:txBody>
      </p:sp>
      <p:pic>
        <p:nvPicPr>
          <p:cNvPr id="14" name="Graphic 13" descr="Help">
            <a:extLst>
              <a:ext uri="{FF2B5EF4-FFF2-40B4-BE49-F238E27FC236}">
                <a16:creationId xmlns:a16="http://schemas.microsoft.com/office/drawing/2014/main" id="{F3BDB525-73A5-3AF5-5A41-EA9BD7F4C6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588651" y="6379337"/>
            <a:ext cx="914400" cy="914400"/>
          </a:xfrm>
          <a:prstGeom prst="rect">
            <a:avLst/>
          </a:prstGeom>
        </p:spPr>
      </p:pic>
      <p:pic>
        <p:nvPicPr>
          <p:cNvPr id="15" name="Graphic 14" descr="Head with gears">
            <a:extLst>
              <a:ext uri="{FF2B5EF4-FFF2-40B4-BE49-F238E27FC236}">
                <a16:creationId xmlns:a16="http://schemas.microsoft.com/office/drawing/2014/main" id="{3389CCAD-A1A9-20F2-DAF9-4A6EEA557E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206104" y="-830484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A88966-42FB-9DCC-F5EF-3B81AD670942}"/>
              </a:ext>
            </a:extLst>
          </p:cNvPr>
          <p:cNvSpPr txBox="1"/>
          <p:nvPr/>
        </p:nvSpPr>
        <p:spPr>
          <a:xfrm>
            <a:off x="362857" y="34785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en-ID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89181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C16DED-484D-A59F-FD70-A2D5B846F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86" y="347858"/>
            <a:ext cx="1067995" cy="715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4277B3-B084-AE99-04A5-9047DB67B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661" y="441543"/>
            <a:ext cx="618778" cy="621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ABE010-47A5-3838-F8B3-4BDA93235838}"/>
              </a:ext>
            </a:extLst>
          </p:cNvPr>
          <p:cNvSpPr txBox="1"/>
          <p:nvPr/>
        </p:nvSpPr>
        <p:spPr>
          <a:xfrm>
            <a:off x="1014415" y="1922078"/>
            <a:ext cx="4319836" cy="41883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Rumusan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Masalah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ctr"/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bagaimana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rancangan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water level measurement system yang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bisa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mengukur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tinggi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air,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mengirim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data, dan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menampilkan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realtime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media website?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781C9-DC83-77AE-5E85-5213C63A22E4}"/>
              </a:ext>
            </a:extLst>
          </p:cNvPr>
          <p:cNvSpPr txBox="1"/>
          <p:nvPr/>
        </p:nvSpPr>
        <p:spPr>
          <a:xfrm>
            <a:off x="5833466" y="1724151"/>
            <a:ext cx="5439372" cy="47859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Batasan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Masalah</a:t>
            </a: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lvl="0" algn="ctr">
              <a:lnSpc>
                <a:spcPct val="115000"/>
              </a:lnSpc>
            </a:pP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Perangkat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dari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penelitian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berfungsi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sebagai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alat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uji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coba</a:t>
            </a: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i="1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Website 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yang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dibuat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untuk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media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digunakan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untuk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menerima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 yang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dikirim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oleh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perangkat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</a:t>
            </a: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emerlukan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jaringan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internet</a:t>
            </a:r>
          </a:p>
        </p:txBody>
      </p:sp>
      <p:pic>
        <p:nvPicPr>
          <p:cNvPr id="15" name="Graphic 14" descr="Help">
            <a:extLst>
              <a:ext uri="{FF2B5EF4-FFF2-40B4-BE49-F238E27FC236}">
                <a16:creationId xmlns:a16="http://schemas.microsoft.com/office/drawing/2014/main" id="{0240D4BE-9116-B3CE-9F0B-93169E196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7133" y="815891"/>
            <a:ext cx="914400" cy="914400"/>
          </a:xfrm>
          <a:prstGeom prst="rect">
            <a:avLst/>
          </a:prstGeom>
        </p:spPr>
      </p:pic>
      <p:pic>
        <p:nvPicPr>
          <p:cNvPr id="17" name="Graphic 16" descr="Head with gears">
            <a:extLst>
              <a:ext uri="{FF2B5EF4-FFF2-40B4-BE49-F238E27FC236}">
                <a16:creationId xmlns:a16="http://schemas.microsoft.com/office/drawing/2014/main" id="{654581E2-3176-F82F-4BF0-9797330459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03269" y="705636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65F1A7-7050-5988-B6D1-0B9B0D261AE0}"/>
              </a:ext>
            </a:extLst>
          </p:cNvPr>
          <p:cNvSpPr txBox="1"/>
          <p:nvPr/>
        </p:nvSpPr>
        <p:spPr>
          <a:xfrm>
            <a:off x="631838" y="6379337"/>
            <a:ext cx="44402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WATER LEVEL MEASUREMENT SYSTEM </a:t>
            </a:r>
            <a:endParaRPr lang="en-ID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63D29-B778-3697-08D3-5E3A063CBB3A}"/>
              </a:ext>
            </a:extLst>
          </p:cNvPr>
          <p:cNvSpPr txBox="1"/>
          <p:nvPr/>
        </p:nvSpPr>
        <p:spPr>
          <a:xfrm>
            <a:off x="13474771" y="4935923"/>
            <a:ext cx="8769350" cy="2009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dari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Sungai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mengalami</a:t>
            </a:r>
            <a:r>
              <a:rPr lang="en-ID" sz="2800" dirty="0">
                <a:solidFill>
                  <a:srgbClr val="068CFA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kenaikan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sebesar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37,5%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dari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keadaan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saat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musim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kemarau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karena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curah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hujan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yang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terukur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hingga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10,361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liter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/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detik</a:t>
            </a:r>
            <a:endParaRPr lang="en-ID" sz="2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2E125-9C89-2459-0D79-99EFE9FD155C}"/>
              </a:ext>
            </a:extLst>
          </p:cNvPr>
          <p:cNvSpPr txBox="1"/>
          <p:nvPr/>
        </p:nvSpPr>
        <p:spPr>
          <a:xfrm>
            <a:off x="-8140423" y="-2310016"/>
            <a:ext cx="8769350" cy="2009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Kurangnya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media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informasi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untuk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mengetahui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Sungai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Khususnya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bagi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wisatawan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yang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ingin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melakukan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kegiatan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memancing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pada area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sekitar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sungai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endParaRPr lang="en-ID" sz="2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3" name="Graphic 12" descr="Wave">
            <a:extLst>
              <a:ext uri="{FF2B5EF4-FFF2-40B4-BE49-F238E27FC236}">
                <a16:creationId xmlns:a16="http://schemas.microsoft.com/office/drawing/2014/main" id="{A1531DA4-8DA6-FD3F-8553-8231DCDDCC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8938" y="7438110"/>
            <a:ext cx="1447800" cy="1447800"/>
          </a:xfrm>
          <a:prstGeom prst="rect">
            <a:avLst/>
          </a:prstGeom>
        </p:spPr>
      </p:pic>
      <p:pic>
        <p:nvPicPr>
          <p:cNvPr id="14" name="Graphic 13" descr="Newspaper">
            <a:extLst>
              <a:ext uri="{FF2B5EF4-FFF2-40B4-BE49-F238E27FC236}">
                <a16:creationId xmlns:a16="http://schemas.microsoft.com/office/drawing/2014/main" id="{F9B78ADE-F1D1-91A5-AB33-7A9A8C3366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457427" y="4301791"/>
            <a:ext cx="1580584" cy="158058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6030D72-A11E-BF1C-D42B-185495A97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38" y="-2142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Latar</a:t>
            </a:r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Belakang</a:t>
            </a:r>
            <a:endParaRPr lang="en-ID" sz="6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A00861-3C07-1AF5-7183-001503C1AC34}"/>
              </a:ext>
            </a:extLst>
          </p:cNvPr>
          <p:cNvSpPr txBox="1"/>
          <p:nvPr/>
        </p:nvSpPr>
        <p:spPr>
          <a:xfrm>
            <a:off x="-8036399" y="5769015"/>
            <a:ext cx="5403457" cy="47859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Tujuan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Merancang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prototipe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alat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pengukur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sungai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dan </a:t>
            </a:r>
            <a:r>
              <a:rPr lang="en-ID" sz="2400" i="1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website monitoring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Melakukan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pengujian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pengiriman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 dan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ketepatan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bacaan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menggunakan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prototipe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E8C707-87F1-0129-89A4-328BADC64C64}"/>
              </a:ext>
            </a:extLst>
          </p:cNvPr>
          <p:cNvSpPr txBox="1"/>
          <p:nvPr/>
        </p:nvSpPr>
        <p:spPr>
          <a:xfrm>
            <a:off x="12657505" y="-1454165"/>
            <a:ext cx="4399958" cy="33762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Manfaat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Dapat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menjadi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sebuah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sarana</a:t>
            </a:r>
            <a:r>
              <a:rPr lang="en-ID" sz="2400" kern="1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penyedia</a:t>
            </a:r>
            <a:r>
              <a:rPr lang="en-ID" sz="2400" kern="1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informasi</a:t>
            </a:r>
            <a:endParaRPr lang="en-ID" sz="2400" kern="100" dirty="0">
              <a:solidFill>
                <a:srgbClr val="068CFA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Dapat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menjadi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bahan</a:t>
            </a:r>
            <a:r>
              <a:rPr lang="en-ID" sz="2400" kern="1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pertimbangan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para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pemancing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20" name="Graphic 19" descr="Back RTL">
            <a:extLst>
              <a:ext uri="{FF2B5EF4-FFF2-40B4-BE49-F238E27FC236}">
                <a16:creationId xmlns:a16="http://schemas.microsoft.com/office/drawing/2014/main" id="{84C74724-45EE-969B-7FFF-A13A62019D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57162" y="7704810"/>
            <a:ext cx="914400" cy="914400"/>
          </a:xfrm>
          <a:prstGeom prst="rect">
            <a:avLst/>
          </a:prstGeom>
        </p:spPr>
      </p:pic>
      <p:pic>
        <p:nvPicPr>
          <p:cNvPr id="21" name="Graphic 20" descr="Fishing">
            <a:extLst>
              <a:ext uri="{FF2B5EF4-FFF2-40B4-BE49-F238E27FC236}">
                <a16:creationId xmlns:a16="http://schemas.microsoft.com/office/drawing/2014/main" id="{A793CC05-0C02-CCF0-783F-D3D2EBCF53F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25965" y="-35663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57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589C11-30C2-CAD4-A3E2-71D5791E9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86" y="347858"/>
            <a:ext cx="1067995" cy="715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C90967-4602-52E8-3A4B-A0BAA2A12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661" y="441543"/>
            <a:ext cx="618778" cy="621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637C4C-542A-B16D-B148-1965E2EBF5CD}"/>
              </a:ext>
            </a:extLst>
          </p:cNvPr>
          <p:cNvSpPr txBox="1"/>
          <p:nvPr/>
        </p:nvSpPr>
        <p:spPr>
          <a:xfrm>
            <a:off x="985838" y="1418946"/>
            <a:ext cx="5403457" cy="47859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Tujuan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Merancang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prototipe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alat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pengukur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sungai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dan </a:t>
            </a:r>
            <a:r>
              <a:rPr lang="en-ID" sz="2400" i="1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website monitoring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Melakukan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pengujian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pengiriman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 dan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ketepatan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bacaan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menggunakan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prototipe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12B2EE-57B0-A7A5-97AF-C9D839702B1A}"/>
              </a:ext>
            </a:extLst>
          </p:cNvPr>
          <p:cNvSpPr txBox="1"/>
          <p:nvPr/>
        </p:nvSpPr>
        <p:spPr>
          <a:xfrm>
            <a:off x="6994125" y="1952369"/>
            <a:ext cx="4399958" cy="33762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Manfaat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Dapat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menjadi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sebuah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sarana</a:t>
            </a:r>
            <a:r>
              <a:rPr lang="en-ID" sz="2400" kern="1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penyedia</a:t>
            </a:r>
            <a:r>
              <a:rPr lang="en-ID" sz="2400" kern="1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informasi</a:t>
            </a:r>
            <a:endParaRPr lang="en-ID" sz="2400" kern="100" dirty="0">
              <a:solidFill>
                <a:srgbClr val="068CFA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Dapat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menjadi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bahan</a:t>
            </a:r>
            <a:r>
              <a:rPr lang="en-ID" sz="2400" kern="1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pertimbangan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para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pemancing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78CE08-4C04-F870-11E5-44DFBC797517}"/>
              </a:ext>
            </a:extLst>
          </p:cNvPr>
          <p:cNvSpPr txBox="1"/>
          <p:nvPr/>
        </p:nvSpPr>
        <p:spPr>
          <a:xfrm>
            <a:off x="3875887" y="6407911"/>
            <a:ext cx="44402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1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WATER LEVEL MEASUREMENT SYSTEM </a:t>
            </a:r>
            <a:endParaRPr lang="en-ID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D598E3-F085-5AD5-886C-63ACBBE85FC7}"/>
              </a:ext>
            </a:extLst>
          </p:cNvPr>
          <p:cNvSpPr txBox="1"/>
          <p:nvPr/>
        </p:nvSpPr>
        <p:spPr>
          <a:xfrm>
            <a:off x="-5258399" y="-675245"/>
            <a:ext cx="4319836" cy="41883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Rumusan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Masalah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ctr"/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bagaimana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rancangan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water level measurement system yang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bisa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mengukur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tinggi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air,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mengirim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data, dan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menampilkan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realtime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media website?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4FBCC-4B32-5E9A-AC0F-D8FED57A8D53}"/>
              </a:ext>
            </a:extLst>
          </p:cNvPr>
          <p:cNvSpPr txBox="1"/>
          <p:nvPr/>
        </p:nvSpPr>
        <p:spPr>
          <a:xfrm>
            <a:off x="12452062" y="7187455"/>
            <a:ext cx="5439372" cy="47859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Batasan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Masalah</a:t>
            </a: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lvl="0" algn="ctr">
              <a:lnSpc>
                <a:spcPct val="115000"/>
              </a:lnSpc>
            </a:pP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Perangkat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dari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penelitian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berfungsi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sebagai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alat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uji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coba</a:t>
            </a: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i="1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Website 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yang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dibuat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untuk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media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digunakan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untuk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menerima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 yang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dikirim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oleh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perangkat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</a:t>
            </a: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emerlukan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jaringan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internet</a:t>
            </a:r>
          </a:p>
        </p:txBody>
      </p:sp>
      <p:pic>
        <p:nvPicPr>
          <p:cNvPr id="8" name="Graphic 7" descr="Help">
            <a:extLst>
              <a:ext uri="{FF2B5EF4-FFF2-40B4-BE49-F238E27FC236}">
                <a16:creationId xmlns:a16="http://schemas.microsoft.com/office/drawing/2014/main" id="{1407ACD5-498A-72CC-1EBA-C943A1728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66916" y="-914400"/>
            <a:ext cx="914400" cy="914400"/>
          </a:xfrm>
          <a:prstGeom prst="rect">
            <a:avLst/>
          </a:prstGeom>
        </p:spPr>
      </p:pic>
      <p:pic>
        <p:nvPicPr>
          <p:cNvPr id="10" name="Graphic 9" descr="Head with gears">
            <a:extLst>
              <a:ext uri="{FF2B5EF4-FFF2-40B4-BE49-F238E27FC236}">
                <a16:creationId xmlns:a16="http://schemas.microsoft.com/office/drawing/2014/main" id="{D68BA8C9-C0F8-C60D-1D7A-E4CB113B3F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02406" y="-718557"/>
            <a:ext cx="914400" cy="914400"/>
          </a:xfrm>
          <a:prstGeom prst="rect">
            <a:avLst/>
          </a:prstGeom>
        </p:spPr>
      </p:pic>
      <p:pic>
        <p:nvPicPr>
          <p:cNvPr id="12" name="Graphic 11" descr="Back RTL">
            <a:extLst>
              <a:ext uri="{FF2B5EF4-FFF2-40B4-BE49-F238E27FC236}">
                <a16:creationId xmlns:a16="http://schemas.microsoft.com/office/drawing/2014/main" id="{383A5224-1136-16E1-AC4B-67DB8623F7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5937" y="961745"/>
            <a:ext cx="914400" cy="914400"/>
          </a:xfrm>
          <a:prstGeom prst="rect">
            <a:avLst/>
          </a:prstGeom>
        </p:spPr>
      </p:pic>
      <p:pic>
        <p:nvPicPr>
          <p:cNvPr id="14" name="Graphic 13" descr="Fishing">
            <a:extLst>
              <a:ext uri="{FF2B5EF4-FFF2-40B4-BE49-F238E27FC236}">
                <a16:creationId xmlns:a16="http://schemas.microsoft.com/office/drawing/2014/main" id="{4C32AEDD-58F6-9153-69C3-1B907915CF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36904" y="1311674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8ED813-8C27-51B7-E849-B95A8CACBE8F}"/>
              </a:ext>
            </a:extLst>
          </p:cNvPr>
          <p:cNvSpPr txBox="1"/>
          <p:nvPr/>
        </p:nvSpPr>
        <p:spPr>
          <a:xfrm>
            <a:off x="7806749" y="9430972"/>
            <a:ext cx="22154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Plan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Perencanaan</a:t>
            </a:r>
            <a:endParaRPr lang="en-ID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D9A23F-650A-47EA-87E0-FF4027FF9AD3}"/>
              </a:ext>
            </a:extLst>
          </p:cNvPr>
          <p:cNvSpPr txBox="1"/>
          <p:nvPr/>
        </p:nvSpPr>
        <p:spPr>
          <a:xfrm>
            <a:off x="8597616" y="-3165654"/>
            <a:ext cx="2200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Design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Perancangan</a:t>
            </a:r>
            <a:endParaRPr lang="en-ID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19A4B9-65DD-B3B4-604C-F41E60E0152C}"/>
              </a:ext>
            </a:extLst>
          </p:cNvPr>
          <p:cNvSpPr txBox="1"/>
          <p:nvPr/>
        </p:nvSpPr>
        <p:spPr>
          <a:xfrm>
            <a:off x="2358309" y="-3077726"/>
            <a:ext cx="24721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Develop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Pengembangan</a:t>
            </a:r>
            <a:endParaRPr lang="en-ID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C73BDA-1D17-DC7C-AD58-BD4BB425B28F}"/>
              </a:ext>
            </a:extLst>
          </p:cNvPr>
          <p:cNvSpPr txBox="1"/>
          <p:nvPr/>
        </p:nvSpPr>
        <p:spPr>
          <a:xfrm>
            <a:off x="-3659661" y="4820780"/>
            <a:ext cx="16757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Test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uji </a:t>
            </a:r>
            <a:r>
              <a:rPr lang="en-US" sz="2000" dirty="0" err="1"/>
              <a:t>coba</a:t>
            </a:r>
            <a:endParaRPr lang="en-ID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6C7124-05CA-606F-FA8D-E5A6DF941AD8}"/>
              </a:ext>
            </a:extLst>
          </p:cNvPr>
          <p:cNvSpPr txBox="1"/>
          <p:nvPr/>
        </p:nvSpPr>
        <p:spPr>
          <a:xfrm>
            <a:off x="985838" y="9430972"/>
            <a:ext cx="20907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Deploy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Penyebaran</a:t>
            </a:r>
            <a:endParaRPr lang="en-ID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FD9C40-F46F-14C4-39D3-2E8FD711E7FA}"/>
              </a:ext>
            </a:extLst>
          </p:cNvPr>
          <p:cNvSpPr txBox="1"/>
          <p:nvPr/>
        </p:nvSpPr>
        <p:spPr>
          <a:xfrm>
            <a:off x="14333826" y="-861596"/>
            <a:ext cx="16758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Review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Ulasan</a:t>
            </a:r>
            <a:endParaRPr lang="en-ID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2C54C8-7A6A-44E5-4F49-9866F55DC9F4}"/>
              </a:ext>
            </a:extLst>
          </p:cNvPr>
          <p:cNvSpPr txBox="1"/>
          <p:nvPr/>
        </p:nvSpPr>
        <p:spPr>
          <a:xfrm>
            <a:off x="-7032181" y="-1713787"/>
            <a:ext cx="60936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Metode</a:t>
            </a: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Penelitian</a:t>
            </a:r>
            <a:endParaRPr lang="en-ID" sz="4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7D50-65C1-CD77-6CC5-9AFB4634A807}"/>
              </a:ext>
            </a:extLst>
          </p:cNvPr>
          <p:cNvSpPr txBox="1"/>
          <p:nvPr/>
        </p:nvSpPr>
        <p:spPr>
          <a:xfrm>
            <a:off x="2971711" y="-1548201"/>
            <a:ext cx="60936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Metode</a:t>
            </a: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Penelitian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2389361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6B31C3-E0A0-5DEC-A51A-267BDC562BEC}"/>
              </a:ext>
            </a:extLst>
          </p:cNvPr>
          <p:cNvSpPr txBox="1"/>
          <p:nvPr/>
        </p:nvSpPr>
        <p:spPr>
          <a:xfrm>
            <a:off x="3049191" y="573584"/>
            <a:ext cx="60936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Metode</a:t>
            </a: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Penelitian</a:t>
            </a:r>
            <a:endParaRPr lang="en-ID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D14D87-24A4-453C-601D-6A1F1D857247}"/>
              </a:ext>
            </a:extLst>
          </p:cNvPr>
          <p:cNvSpPr txBox="1"/>
          <p:nvPr/>
        </p:nvSpPr>
        <p:spPr>
          <a:xfrm>
            <a:off x="2069888" y="5385617"/>
            <a:ext cx="25955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Plan</a:t>
            </a:r>
          </a:p>
          <a:p>
            <a:pPr algn="ctr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Tahap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Perencanaan</a:t>
            </a:r>
            <a:endParaRPr lang="en-ID" sz="20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83E5D-B87C-9BCB-E4DE-3B0B6F3BD52C}"/>
              </a:ext>
            </a:extLst>
          </p:cNvPr>
          <p:cNvSpPr txBox="1"/>
          <p:nvPr/>
        </p:nvSpPr>
        <p:spPr>
          <a:xfrm>
            <a:off x="8861013" y="3621637"/>
            <a:ext cx="26068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Design</a:t>
            </a:r>
          </a:p>
          <a:p>
            <a:pPr algn="ctr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Tahap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Perancangan</a:t>
            </a:r>
            <a:endParaRPr lang="en-ID" sz="20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33DDC-8435-8055-769E-58DE9841E829}"/>
              </a:ext>
            </a:extLst>
          </p:cNvPr>
          <p:cNvSpPr txBox="1"/>
          <p:nvPr/>
        </p:nvSpPr>
        <p:spPr>
          <a:xfrm>
            <a:off x="7400517" y="1850856"/>
            <a:ext cx="2920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Develop</a:t>
            </a:r>
          </a:p>
          <a:p>
            <a:pPr algn="ctr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Tahap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Pengembangan</a:t>
            </a:r>
            <a:endParaRPr lang="en-ID" sz="20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4AB77-E0F3-50B4-A897-D64385586117}"/>
              </a:ext>
            </a:extLst>
          </p:cNvPr>
          <p:cNvSpPr txBox="1"/>
          <p:nvPr/>
        </p:nvSpPr>
        <p:spPr>
          <a:xfrm>
            <a:off x="2841911" y="1850856"/>
            <a:ext cx="19495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</a:t>
            </a:r>
          </a:p>
          <a:p>
            <a:pPr algn="ctr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Tahap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uji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coba</a:t>
            </a:r>
            <a:endParaRPr lang="en-ID" sz="20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66A13-5116-A8E9-68B2-C4B33DC1C0DA}"/>
              </a:ext>
            </a:extLst>
          </p:cNvPr>
          <p:cNvSpPr txBox="1"/>
          <p:nvPr/>
        </p:nvSpPr>
        <p:spPr>
          <a:xfrm>
            <a:off x="1223881" y="3558252"/>
            <a:ext cx="2489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Deploy</a:t>
            </a:r>
          </a:p>
          <a:p>
            <a:pPr algn="ctr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Tahap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Penyebaran</a:t>
            </a:r>
            <a:endParaRPr lang="en-ID" sz="20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1416B1-1B15-D140-4A94-71B8EDFF10AF}"/>
              </a:ext>
            </a:extLst>
          </p:cNvPr>
          <p:cNvSpPr txBox="1"/>
          <p:nvPr/>
        </p:nvSpPr>
        <p:spPr>
          <a:xfrm>
            <a:off x="8642130" y="5421381"/>
            <a:ext cx="1992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Review</a:t>
            </a:r>
          </a:p>
          <a:p>
            <a:pPr algn="ctr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Tahap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Ulasan</a:t>
            </a:r>
            <a:endParaRPr lang="en-ID" sz="20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584E18-417E-829E-81E4-E359527C8101}"/>
              </a:ext>
            </a:extLst>
          </p:cNvPr>
          <p:cNvCxnSpPr>
            <a:stCxn id="2" idx="3"/>
            <a:endCxn id="3" idx="2"/>
          </p:cNvCxnSpPr>
          <p:nvPr/>
        </p:nvCxnSpPr>
        <p:spPr>
          <a:xfrm flipV="1">
            <a:off x="4665470" y="4637300"/>
            <a:ext cx="5498945" cy="125614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D90A7A-6BD8-CB33-AD78-F09356110FFE}"/>
              </a:ext>
            </a:extLst>
          </p:cNvPr>
          <p:cNvCxnSpPr>
            <a:stCxn id="3" idx="0"/>
            <a:endCxn id="4" idx="2"/>
          </p:cNvCxnSpPr>
          <p:nvPr/>
        </p:nvCxnSpPr>
        <p:spPr>
          <a:xfrm flipH="1" flipV="1">
            <a:off x="8861013" y="2866519"/>
            <a:ext cx="1303402" cy="7551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D2E282-2F63-DC70-CF7B-9DE756290583}"/>
              </a:ext>
            </a:extLst>
          </p:cNvPr>
          <p:cNvCxnSpPr>
            <a:stCxn id="4" idx="1"/>
            <a:endCxn id="6" idx="3"/>
          </p:cNvCxnSpPr>
          <p:nvPr/>
        </p:nvCxnSpPr>
        <p:spPr>
          <a:xfrm flipH="1">
            <a:off x="4791484" y="2358688"/>
            <a:ext cx="26090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4E7899-84DA-E0D3-9886-5C3D45CF5F1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468773" y="2866519"/>
            <a:ext cx="1347925" cy="691733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B1BDA8-8C81-BD3D-AFFC-99BCF3A78C26}"/>
              </a:ext>
            </a:extLst>
          </p:cNvPr>
          <p:cNvCxnSpPr>
            <a:stCxn id="7" idx="2"/>
            <a:endCxn id="9" idx="1"/>
          </p:cNvCxnSpPr>
          <p:nvPr/>
        </p:nvCxnSpPr>
        <p:spPr>
          <a:xfrm>
            <a:off x="2468773" y="4573915"/>
            <a:ext cx="6173357" cy="1355298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3D53C0-F5C6-7D6D-3028-67AE4492930A}"/>
              </a:ext>
            </a:extLst>
          </p:cNvPr>
          <p:cNvSpPr txBox="1"/>
          <p:nvPr/>
        </p:nvSpPr>
        <p:spPr>
          <a:xfrm>
            <a:off x="-5927384" y="-2675524"/>
            <a:ext cx="5403457" cy="47859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Tujuan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Merancang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prototipe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alat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pengukur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sungai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dan </a:t>
            </a:r>
            <a:r>
              <a:rPr lang="en-ID" sz="2400" i="1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website monitoring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Melakukan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pengujian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pengiriman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 dan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ketepatan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bacaan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menggunakan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prototipe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9A2853-6100-4B3B-42E7-4124DE6F5B42}"/>
              </a:ext>
            </a:extLst>
          </p:cNvPr>
          <p:cNvSpPr txBox="1"/>
          <p:nvPr/>
        </p:nvSpPr>
        <p:spPr>
          <a:xfrm>
            <a:off x="-686293" y="8276619"/>
            <a:ext cx="4399958" cy="33762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Manfaat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Dapat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menjadi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sebuah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sarana</a:t>
            </a:r>
            <a:r>
              <a:rPr lang="en-ID" sz="2400" kern="1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penyedia</a:t>
            </a:r>
            <a:r>
              <a:rPr lang="en-ID" sz="2400" kern="1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informasi</a:t>
            </a:r>
            <a:endParaRPr lang="en-ID" sz="2400" kern="100" dirty="0">
              <a:solidFill>
                <a:srgbClr val="068CFA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Dapat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menjadi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bahan</a:t>
            </a:r>
            <a:r>
              <a:rPr lang="en-ID" sz="2400" kern="1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pertimbangan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para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pemancing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27" name="Graphic 26" descr="Back RTL">
            <a:extLst>
              <a:ext uri="{FF2B5EF4-FFF2-40B4-BE49-F238E27FC236}">
                <a16:creationId xmlns:a16="http://schemas.microsoft.com/office/drawing/2014/main" id="{5655E648-7BEC-FC25-E7FA-55C49BA2F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5479" y="-1967703"/>
            <a:ext cx="914400" cy="914400"/>
          </a:xfrm>
          <a:prstGeom prst="rect">
            <a:avLst/>
          </a:prstGeom>
        </p:spPr>
      </p:pic>
      <p:pic>
        <p:nvPicPr>
          <p:cNvPr id="28" name="Graphic 27" descr="Fishing">
            <a:extLst>
              <a:ext uri="{FF2B5EF4-FFF2-40B4-BE49-F238E27FC236}">
                <a16:creationId xmlns:a16="http://schemas.microsoft.com/office/drawing/2014/main" id="{08464B16-ECB9-5997-79FC-5873A5722B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22389" y="8715364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B371B3-C533-AD0D-9B06-1210B1C074A9}"/>
              </a:ext>
            </a:extLst>
          </p:cNvPr>
          <p:cNvSpPr txBox="1"/>
          <p:nvPr/>
        </p:nvSpPr>
        <p:spPr>
          <a:xfrm>
            <a:off x="3875887" y="6407911"/>
            <a:ext cx="44402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1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WATER LEVEL MEASUREMENT SYSTEM </a:t>
            </a:r>
            <a:endParaRPr lang="en-ID" sz="11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BA2F1C-35A2-D0E0-6E17-32B449C01C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86" y="347858"/>
            <a:ext cx="1067995" cy="7155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7336F4-AFBC-0A2F-032B-130BE8DDD1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661" y="441543"/>
            <a:ext cx="618778" cy="621872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EF7B1A55-8E55-8542-D2FD-83C203AE0C0F}"/>
              </a:ext>
            </a:extLst>
          </p:cNvPr>
          <p:cNvGrpSpPr/>
          <p:nvPr/>
        </p:nvGrpSpPr>
        <p:grpSpPr>
          <a:xfrm>
            <a:off x="2609681" y="6740915"/>
            <a:ext cx="7321551" cy="6778030"/>
            <a:chOff x="2435224" y="1027906"/>
            <a:chExt cx="7321551" cy="677803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AE60713-786C-A519-8DE4-E9F3E0C32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224" y="1027906"/>
              <a:ext cx="7321551" cy="677803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EEF7D3F-8B51-DDBF-92C5-7207315B7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840" y="2209620"/>
              <a:ext cx="6211260" cy="3474900"/>
            </a:xfrm>
            <a:prstGeom prst="rect">
              <a:avLst/>
            </a:prstGeom>
          </p:spPr>
        </p:pic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189B8673-5399-A81B-05FD-414416DF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53454"/>
            <a:ext cx="10515600" cy="1325563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Deskripsi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Project</a:t>
            </a:r>
            <a:endParaRPr lang="en-ID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9A7084-82D4-1D40-8401-68F959EDA38E}"/>
              </a:ext>
            </a:extLst>
          </p:cNvPr>
          <p:cNvSpPr txBox="1"/>
          <p:nvPr/>
        </p:nvSpPr>
        <p:spPr>
          <a:xfrm>
            <a:off x="3223648" y="-504520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Website Monitoring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Water Level Measurement System</a:t>
            </a:r>
            <a:endParaRPr lang="en-ID" sz="1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15299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48EE1CF-7619-E2E3-9548-6B81B18DDB25}"/>
              </a:ext>
            </a:extLst>
          </p:cNvPr>
          <p:cNvSpPr txBox="1"/>
          <p:nvPr/>
        </p:nvSpPr>
        <p:spPr>
          <a:xfrm>
            <a:off x="3196438" y="2774640"/>
            <a:ext cx="2951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Indikator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Keamanan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Tinggi Air</a:t>
            </a:r>
            <a:endParaRPr lang="en-ID" sz="1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4DAFA5-98BC-5FA8-4BD6-3CC06890C200}"/>
              </a:ext>
            </a:extLst>
          </p:cNvPr>
          <p:cNvSpPr txBox="1"/>
          <p:nvPr/>
        </p:nvSpPr>
        <p:spPr>
          <a:xfrm>
            <a:off x="4600898" y="3429196"/>
            <a:ext cx="2951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Ketinggian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Air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Terbaca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14E14-269E-EAAF-F165-B1E06765C2CA}"/>
              </a:ext>
            </a:extLst>
          </p:cNvPr>
          <p:cNvSpPr txBox="1"/>
          <p:nvPr/>
        </p:nvSpPr>
        <p:spPr>
          <a:xfrm>
            <a:off x="6172846" y="2894619"/>
            <a:ext cx="2951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Layanan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Informasi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Cuaca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C197C0-30F7-587C-F49D-CF7219D001D3}"/>
              </a:ext>
            </a:extLst>
          </p:cNvPr>
          <p:cNvGrpSpPr/>
          <p:nvPr/>
        </p:nvGrpSpPr>
        <p:grpSpPr>
          <a:xfrm>
            <a:off x="2435224" y="1027906"/>
            <a:ext cx="7321551" cy="6778030"/>
            <a:chOff x="2435224" y="1027906"/>
            <a:chExt cx="7321551" cy="67780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9C81D4-8077-9C67-6F83-933300D5A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224" y="1027906"/>
              <a:ext cx="7321551" cy="677803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FC386A0-C5B0-B516-CB51-7E6F73107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840" y="2209620"/>
              <a:ext cx="6211260" cy="34749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83B49E-34F3-DD8B-4885-70D64847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Deskripsi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Project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9DC10B-9EA4-E650-6BFA-15DFB2CB3E5B}"/>
              </a:ext>
            </a:extLst>
          </p:cNvPr>
          <p:cNvSpPr txBox="1"/>
          <p:nvPr/>
        </p:nvSpPr>
        <p:spPr>
          <a:xfrm>
            <a:off x="3030371" y="1386472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Website Monitoring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Water Level Measurement System</a:t>
            </a:r>
            <a:endParaRPr lang="en-ID" sz="1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AEC8C9-70F7-16C4-68E8-9F7E1C6D8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86" y="347858"/>
            <a:ext cx="1067995" cy="7155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D59908-5868-D4E1-28DF-2EDBB2463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661" y="441543"/>
            <a:ext cx="618778" cy="6218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43B70B-4B36-BC3A-8F15-DE8A650DAD31}"/>
              </a:ext>
            </a:extLst>
          </p:cNvPr>
          <p:cNvSpPr txBox="1"/>
          <p:nvPr/>
        </p:nvSpPr>
        <p:spPr>
          <a:xfrm>
            <a:off x="7806749" y="9430972"/>
            <a:ext cx="22154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Plan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Perencanaan</a:t>
            </a:r>
            <a:endParaRPr lang="en-ID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F88C1-129B-C4E7-E4BB-5218C3B05B0D}"/>
              </a:ext>
            </a:extLst>
          </p:cNvPr>
          <p:cNvSpPr txBox="1"/>
          <p:nvPr/>
        </p:nvSpPr>
        <p:spPr>
          <a:xfrm>
            <a:off x="8597616" y="-3165654"/>
            <a:ext cx="2200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Design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Perancangan</a:t>
            </a:r>
            <a:endParaRPr lang="en-ID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405354-821C-D3EF-F6A9-68BF5FE155FF}"/>
              </a:ext>
            </a:extLst>
          </p:cNvPr>
          <p:cNvSpPr txBox="1"/>
          <p:nvPr/>
        </p:nvSpPr>
        <p:spPr>
          <a:xfrm>
            <a:off x="2358309" y="-3077726"/>
            <a:ext cx="24721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Develop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Pengembangan</a:t>
            </a:r>
            <a:endParaRPr lang="en-ID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800E6A-FCEF-9259-3F62-0D7B54BD5666}"/>
              </a:ext>
            </a:extLst>
          </p:cNvPr>
          <p:cNvSpPr txBox="1"/>
          <p:nvPr/>
        </p:nvSpPr>
        <p:spPr>
          <a:xfrm>
            <a:off x="-3659661" y="4820780"/>
            <a:ext cx="16757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Test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uji </a:t>
            </a:r>
            <a:r>
              <a:rPr lang="en-US" sz="2000" dirty="0" err="1"/>
              <a:t>coba</a:t>
            </a:r>
            <a:endParaRPr lang="en-ID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3CB247-87C2-A5B0-3349-0A9128805EAB}"/>
              </a:ext>
            </a:extLst>
          </p:cNvPr>
          <p:cNvSpPr txBox="1"/>
          <p:nvPr/>
        </p:nvSpPr>
        <p:spPr>
          <a:xfrm>
            <a:off x="985838" y="9430972"/>
            <a:ext cx="20907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Deploy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Penyebaran</a:t>
            </a:r>
            <a:endParaRPr lang="en-ID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51973C-46F6-F090-851A-C8E6902CE127}"/>
              </a:ext>
            </a:extLst>
          </p:cNvPr>
          <p:cNvSpPr txBox="1"/>
          <p:nvPr/>
        </p:nvSpPr>
        <p:spPr>
          <a:xfrm>
            <a:off x="14333826" y="-861596"/>
            <a:ext cx="16758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Review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Ulasan</a:t>
            </a:r>
            <a:endParaRPr lang="en-ID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60213E-95E3-CB13-4482-F996586DEB1F}"/>
              </a:ext>
            </a:extLst>
          </p:cNvPr>
          <p:cNvSpPr txBox="1"/>
          <p:nvPr/>
        </p:nvSpPr>
        <p:spPr>
          <a:xfrm>
            <a:off x="3088482" y="-1608247"/>
            <a:ext cx="60936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Metode</a:t>
            </a: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Penelitian</a:t>
            </a:r>
            <a:endParaRPr lang="en-ID" sz="4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3C2806-2B1F-EB2E-0DEA-2D83411A2DC9}"/>
              </a:ext>
            </a:extLst>
          </p:cNvPr>
          <p:cNvSpPr txBox="1"/>
          <p:nvPr/>
        </p:nvSpPr>
        <p:spPr>
          <a:xfrm>
            <a:off x="-811194" y="247364"/>
            <a:ext cx="44402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1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WATER LEVEL MEASUREMENT SYSTEM 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199960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4AEC8C9-70F7-16C4-68E8-9F7E1C6D8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86" y="347858"/>
            <a:ext cx="1067995" cy="7155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D59908-5868-D4E1-28DF-2EDBB2463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661" y="441543"/>
            <a:ext cx="618778" cy="6218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D85C85-935D-A215-F6F3-1FA909329058}"/>
              </a:ext>
            </a:extLst>
          </p:cNvPr>
          <p:cNvSpPr txBox="1"/>
          <p:nvPr/>
        </p:nvSpPr>
        <p:spPr>
          <a:xfrm>
            <a:off x="1158864" y="1030500"/>
            <a:ext cx="2951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Indikator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Keamanan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Tinggi Air</a:t>
            </a:r>
            <a:endParaRPr lang="en-ID" sz="1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D3952A-6544-BD86-3CC4-1BBEFE2D48FF}"/>
              </a:ext>
            </a:extLst>
          </p:cNvPr>
          <p:cNvSpPr txBox="1"/>
          <p:nvPr/>
        </p:nvSpPr>
        <p:spPr>
          <a:xfrm>
            <a:off x="4589771" y="1241246"/>
            <a:ext cx="2951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Ketinggian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Air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Terbaca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957751-09DD-FCC3-FA75-E07D841A1112}"/>
              </a:ext>
            </a:extLst>
          </p:cNvPr>
          <p:cNvSpPr txBox="1"/>
          <p:nvPr/>
        </p:nvSpPr>
        <p:spPr>
          <a:xfrm>
            <a:off x="7908943" y="1270012"/>
            <a:ext cx="2951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Layanan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Informasi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Cuaca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5967F32-2B42-79E0-DF8A-E67F738E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43" y="-2326443"/>
            <a:ext cx="10515600" cy="1325563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Deskripsi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Project</a:t>
            </a:r>
            <a:endParaRPr lang="en-ID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C197C0-30F7-587C-F49D-CF7219D001D3}"/>
              </a:ext>
            </a:extLst>
          </p:cNvPr>
          <p:cNvGrpSpPr/>
          <p:nvPr/>
        </p:nvGrpSpPr>
        <p:grpSpPr>
          <a:xfrm>
            <a:off x="1101496" y="1063415"/>
            <a:ext cx="9989005" cy="9247463"/>
            <a:chOff x="2435224" y="1027906"/>
            <a:chExt cx="7321551" cy="67780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9C81D4-8077-9C67-6F83-933300D5A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224" y="1027906"/>
              <a:ext cx="7321551" cy="677803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FC386A0-C5B0-B516-CB51-7E6F73107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840" y="2209620"/>
              <a:ext cx="6211260" cy="3474900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F1DBF79-336D-7A11-C628-A52BBF7FD9F8}"/>
              </a:ext>
            </a:extLst>
          </p:cNvPr>
          <p:cNvSpPr/>
          <p:nvPr/>
        </p:nvSpPr>
        <p:spPr>
          <a:xfrm>
            <a:off x="2046514" y="3860800"/>
            <a:ext cx="2612572" cy="2772229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91CB25-5CA1-2C01-988F-109B45EE0EFF}"/>
              </a:ext>
            </a:extLst>
          </p:cNvPr>
          <p:cNvSpPr/>
          <p:nvPr/>
        </p:nvSpPr>
        <p:spPr>
          <a:xfrm>
            <a:off x="4759057" y="3860797"/>
            <a:ext cx="2612572" cy="27722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74B07B-B735-6924-9B09-45A9C0ED15E6}"/>
              </a:ext>
            </a:extLst>
          </p:cNvPr>
          <p:cNvSpPr/>
          <p:nvPr/>
        </p:nvSpPr>
        <p:spPr>
          <a:xfrm>
            <a:off x="7471601" y="3860798"/>
            <a:ext cx="2612572" cy="277222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44055D-E232-ECB6-4064-8B0D0993588F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2786063" y="1943100"/>
            <a:ext cx="566737" cy="1917700"/>
          </a:xfrm>
          <a:prstGeom prst="straightConnector1">
            <a:avLst/>
          </a:prstGeom>
          <a:ln w="28575">
            <a:solidFill>
              <a:srgbClr val="2F528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3ADAFC-684D-F26B-7413-C645253C962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065343" y="1852181"/>
            <a:ext cx="0" cy="20086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6BF571-2B3B-6DDE-F1F8-FB745FDAAD0F}"/>
              </a:ext>
            </a:extLst>
          </p:cNvPr>
          <p:cNvCxnSpPr>
            <a:stCxn id="8" idx="0"/>
          </p:cNvCxnSpPr>
          <p:nvPr/>
        </p:nvCxnSpPr>
        <p:spPr>
          <a:xfrm flipV="1">
            <a:off x="8777887" y="2143125"/>
            <a:ext cx="394688" cy="1717673"/>
          </a:xfrm>
          <a:prstGeom prst="straightConnector1">
            <a:avLst/>
          </a:prstGeom>
          <a:ln w="28575">
            <a:solidFill>
              <a:srgbClr val="54823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BE23D4-26CB-EF5C-F6F4-6115CD38388A}"/>
              </a:ext>
            </a:extLst>
          </p:cNvPr>
          <p:cNvSpPr txBox="1"/>
          <p:nvPr/>
        </p:nvSpPr>
        <p:spPr>
          <a:xfrm>
            <a:off x="3018533" y="-1128609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Website Monitoring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Water Level Measurement System</a:t>
            </a:r>
            <a:endParaRPr lang="en-ID" sz="1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4B00CC-8AD0-BCC0-DBA1-2A98527C55C6}"/>
              </a:ext>
            </a:extLst>
          </p:cNvPr>
          <p:cNvSpPr txBox="1"/>
          <p:nvPr/>
        </p:nvSpPr>
        <p:spPr>
          <a:xfrm>
            <a:off x="-811194" y="247364"/>
            <a:ext cx="44402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1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WATER LEVEL MEASUREMENT SYSTEM </a:t>
            </a:r>
            <a:endParaRPr lang="en-ID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72B0B-2F35-0B62-8520-0921AC7EB673}"/>
              </a:ext>
            </a:extLst>
          </p:cNvPr>
          <p:cNvSpPr txBox="1"/>
          <p:nvPr/>
        </p:nvSpPr>
        <p:spPr>
          <a:xfrm>
            <a:off x="2143153" y="-3517287"/>
            <a:ext cx="60936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 Case Diagram</a:t>
            </a:r>
            <a:endParaRPr lang="en-ID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F2A821-53CA-DF77-05DD-92F1F71831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7" t="72361" r="4691" b="3264"/>
          <a:stretch/>
        </p:blipFill>
        <p:spPr>
          <a:xfrm>
            <a:off x="2632271" y="9191477"/>
            <a:ext cx="7310388" cy="30223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A585A0-D76D-65E2-C428-B01BEFD9A0A2}"/>
              </a:ext>
            </a:extLst>
          </p:cNvPr>
          <p:cNvSpPr txBox="1"/>
          <p:nvPr/>
        </p:nvSpPr>
        <p:spPr>
          <a:xfrm>
            <a:off x="13121153" y="3860797"/>
            <a:ext cx="59615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Aktor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: Guest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Dapat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i="1" dirty="0">
                <a:latin typeface="Aharoni" panose="02010803020104030203" pitchFamily="2" charset="-79"/>
                <a:cs typeface="Aharoni" panose="02010803020104030203" pitchFamily="2" charset="-79"/>
              </a:rPr>
              <a:t>Home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Dapat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i="1" dirty="0">
                <a:latin typeface="Aharoni" panose="02010803020104030203" pitchFamily="2" charset="-79"/>
                <a:cs typeface="Aharoni" panose="02010803020104030203" pitchFamily="2" charset="-79"/>
              </a:rPr>
              <a:t>Monitoring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Dapat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i="1" dirty="0">
                <a:latin typeface="Aharoni" panose="02010803020104030203" pitchFamily="2" charset="-79"/>
                <a:cs typeface="Aharoni" panose="02010803020104030203" pitchFamily="2" charset="-79"/>
              </a:rPr>
              <a:t>About Page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01763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396522-A7EF-204F-4B9D-E9F83CF94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86" y="347858"/>
            <a:ext cx="1067995" cy="715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A6F7C5-F29E-7143-5975-D03469BE0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661" y="441543"/>
            <a:ext cx="618778" cy="621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94DD0-F2D7-2FFE-0EDE-B70A89621DAC}"/>
              </a:ext>
            </a:extLst>
          </p:cNvPr>
          <p:cNvSpPr txBox="1"/>
          <p:nvPr/>
        </p:nvSpPr>
        <p:spPr>
          <a:xfrm>
            <a:off x="3049191" y="293974"/>
            <a:ext cx="60936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 Case Diagram</a:t>
            </a:r>
            <a:endParaRPr lang="en-ID" sz="4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06470D-1325-A337-9BDD-110FD71CA9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7" t="72361" r="4691" b="3264"/>
          <a:stretch/>
        </p:blipFill>
        <p:spPr>
          <a:xfrm>
            <a:off x="2998118" y="1342226"/>
            <a:ext cx="7310388" cy="30223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499C8B-2D81-913C-2F67-168357B7568F}"/>
              </a:ext>
            </a:extLst>
          </p:cNvPr>
          <p:cNvSpPr txBox="1"/>
          <p:nvPr/>
        </p:nvSpPr>
        <p:spPr>
          <a:xfrm>
            <a:off x="3768202" y="4790421"/>
            <a:ext cx="59615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Aktor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: Guest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Dapat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i="1" dirty="0">
                <a:latin typeface="Aharoni" panose="02010803020104030203" pitchFamily="2" charset="-79"/>
                <a:cs typeface="Aharoni" panose="02010803020104030203" pitchFamily="2" charset="-79"/>
              </a:rPr>
              <a:t>Home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Dapat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i="1" dirty="0">
                <a:latin typeface="Aharoni" panose="02010803020104030203" pitchFamily="2" charset="-79"/>
                <a:cs typeface="Aharoni" panose="02010803020104030203" pitchFamily="2" charset="-79"/>
              </a:rPr>
              <a:t>Monitoring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Dapat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i="1" dirty="0">
                <a:latin typeface="Aharoni" panose="02010803020104030203" pitchFamily="2" charset="-79"/>
                <a:cs typeface="Aharoni" panose="02010803020104030203" pitchFamily="2" charset="-79"/>
              </a:rPr>
              <a:t>About Page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C4EAE4-DF13-D03D-9CE5-CE4E4B6FD358}"/>
              </a:ext>
            </a:extLst>
          </p:cNvPr>
          <p:cNvSpPr txBox="1"/>
          <p:nvPr/>
        </p:nvSpPr>
        <p:spPr>
          <a:xfrm>
            <a:off x="-811194" y="247364"/>
            <a:ext cx="44402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1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WATER LEVEL MEASUREMENT SYSTEM </a:t>
            </a:r>
            <a:endParaRPr lang="en-ID" sz="11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D980B3-E6E8-A8C0-E385-FA7F70BD72D4}"/>
              </a:ext>
            </a:extLst>
          </p:cNvPr>
          <p:cNvGrpSpPr/>
          <p:nvPr/>
        </p:nvGrpSpPr>
        <p:grpSpPr>
          <a:xfrm>
            <a:off x="1101497" y="5515774"/>
            <a:ext cx="9989005" cy="9247463"/>
            <a:chOff x="2435224" y="1027906"/>
            <a:chExt cx="7321551" cy="677803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2BACC04-411B-6CFD-5EE2-D165174DA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224" y="1027906"/>
              <a:ext cx="7321551" cy="677803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780A276-98AE-8807-67E5-54838FF55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840" y="2209620"/>
              <a:ext cx="6211260" cy="34749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26D66B-448F-2255-1686-65BAFB3635CD}"/>
              </a:ext>
            </a:extLst>
          </p:cNvPr>
          <p:cNvSpPr txBox="1"/>
          <p:nvPr/>
        </p:nvSpPr>
        <p:spPr>
          <a:xfrm>
            <a:off x="1303551" y="-1292610"/>
            <a:ext cx="2951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Indikator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Keamanan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Tinggi Air</a:t>
            </a:r>
            <a:endParaRPr lang="en-ID" sz="1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9C1741-7D21-B06B-4E93-61B3DD79543B}"/>
              </a:ext>
            </a:extLst>
          </p:cNvPr>
          <p:cNvSpPr txBox="1"/>
          <p:nvPr/>
        </p:nvSpPr>
        <p:spPr>
          <a:xfrm>
            <a:off x="4734458" y="-1081864"/>
            <a:ext cx="2951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Ketinggian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Air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Terbaca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A4EB0-159C-3CF1-6DB1-4402F0FBD634}"/>
              </a:ext>
            </a:extLst>
          </p:cNvPr>
          <p:cNvSpPr txBox="1"/>
          <p:nvPr/>
        </p:nvSpPr>
        <p:spPr>
          <a:xfrm>
            <a:off x="8053630" y="-1053098"/>
            <a:ext cx="2951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Layanan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Informasi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Cuaca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6BEA56-0D4D-212D-67E6-AA9020D20B08}"/>
              </a:ext>
            </a:extLst>
          </p:cNvPr>
          <p:cNvSpPr txBox="1"/>
          <p:nvPr/>
        </p:nvSpPr>
        <p:spPr>
          <a:xfrm>
            <a:off x="14972454" y="1063415"/>
            <a:ext cx="60936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 Case Diagram</a:t>
            </a:r>
            <a:endParaRPr lang="en-ID" sz="4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B51CD4-14F9-D544-E66C-5473BC6E15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" t="3454" r="7899" b="61176"/>
          <a:stretch/>
        </p:blipFill>
        <p:spPr>
          <a:xfrm>
            <a:off x="-9106474" y="2621893"/>
            <a:ext cx="6591904" cy="40354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075D8E-E68D-2480-B3EE-5A277E61FC04}"/>
              </a:ext>
            </a:extLst>
          </p:cNvPr>
          <p:cNvSpPr txBox="1"/>
          <p:nvPr/>
        </p:nvSpPr>
        <p:spPr>
          <a:xfrm>
            <a:off x="13517312" y="7759536"/>
            <a:ext cx="480675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Aktor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: Admin &amp; Super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halaman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dashboard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Data &amp; Device Page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log page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my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user page (super admin)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Contact Page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87315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396522-A7EF-204F-4B9D-E9F83CF94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86" y="347858"/>
            <a:ext cx="1067995" cy="715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A6F7C5-F29E-7143-5975-D03469BE0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661" y="441543"/>
            <a:ext cx="618778" cy="621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94DD0-F2D7-2FFE-0EDE-B70A89621DAC}"/>
              </a:ext>
            </a:extLst>
          </p:cNvPr>
          <p:cNvSpPr txBox="1"/>
          <p:nvPr/>
        </p:nvSpPr>
        <p:spPr>
          <a:xfrm>
            <a:off x="3049191" y="573584"/>
            <a:ext cx="60936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 Case Diagram</a:t>
            </a:r>
            <a:endParaRPr lang="en-ID" sz="4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CD1623-01DC-A3F5-281F-3C7BA9D70C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" t="3454" r="7899" b="61176"/>
          <a:stretch/>
        </p:blipFill>
        <p:spPr>
          <a:xfrm>
            <a:off x="613124" y="1796710"/>
            <a:ext cx="6591904" cy="40354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499C8B-2D81-913C-2F67-168357B7568F}"/>
              </a:ext>
            </a:extLst>
          </p:cNvPr>
          <p:cNvSpPr txBox="1"/>
          <p:nvPr/>
        </p:nvSpPr>
        <p:spPr>
          <a:xfrm>
            <a:off x="7385249" y="2229374"/>
            <a:ext cx="480675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Aktor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: Admin &amp; Super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halaman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dashboard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Data &amp; Device Page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log page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my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user page (super admin)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Contact Page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170405-9BF4-6B46-3E0C-1872AA6F619E}"/>
              </a:ext>
            </a:extLst>
          </p:cNvPr>
          <p:cNvSpPr txBox="1"/>
          <p:nvPr/>
        </p:nvSpPr>
        <p:spPr>
          <a:xfrm>
            <a:off x="4160856" y="6398357"/>
            <a:ext cx="44402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1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WATER LEVEL MEASUREMENT SYSTEM </a:t>
            </a:r>
            <a:endParaRPr lang="en-ID" sz="1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5AC5E3-F271-35A5-D0AE-590DBF07D9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7" t="72361" r="4691" b="3264"/>
          <a:stretch/>
        </p:blipFill>
        <p:spPr>
          <a:xfrm>
            <a:off x="13548345" y="2814220"/>
            <a:ext cx="7310388" cy="30223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DFA648-CA6E-91BA-C201-E8E1FA123C80}"/>
              </a:ext>
            </a:extLst>
          </p:cNvPr>
          <p:cNvSpPr txBox="1"/>
          <p:nvPr/>
        </p:nvSpPr>
        <p:spPr>
          <a:xfrm>
            <a:off x="14897147" y="5888504"/>
            <a:ext cx="59615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Aktor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: Guest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Dapat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i="1" dirty="0">
                <a:latin typeface="Aharoni" panose="02010803020104030203" pitchFamily="2" charset="-79"/>
                <a:cs typeface="Aharoni" panose="02010803020104030203" pitchFamily="2" charset="-79"/>
              </a:rPr>
              <a:t>Home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Dapat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i="1" dirty="0">
                <a:latin typeface="Aharoni" panose="02010803020104030203" pitchFamily="2" charset="-79"/>
                <a:cs typeface="Aharoni" panose="02010803020104030203" pitchFamily="2" charset="-79"/>
              </a:rPr>
              <a:t>Monitoring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Dapat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mengakses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i="1" dirty="0">
                <a:latin typeface="Aharoni" panose="02010803020104030203" pitchFamily="2" charset="-79"/>
                <a:cs typeface="Aharoni" panose="02010803020104030203" pitchFamily="2" charset="-79"/>
              </a:rPr>
              <a:t>About Page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8CB39D5-0538-3C61-5C84-23D8E6D9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92776" y="-1907242"/>
            <a:ext cx="10515600" cy="1325563"/>
          </a:xfrm>
        </p:spPr>
        <p:txBody>
          <a:bodyPr/>
          <a:lstStyle/>
          <a:p>
            <a:pPr algn="ctr"/>
            <a:r>
              <a:rPr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Perangkat</a:t>
            </a: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sz="4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IoT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7F538-07CD-DCB1-50D0-16CDC89D5EAB}"/>
              </a:ext>
            </a:extLst>
          </p:cNvPr>
          <p:cNvSpPr txBox="1"/>
          <p:nvPr/>
        </p:nvSpPr>
        <p:spPr>
          <a:xfrm>
            <a:off x="6103987" y="-4106782"/>
            <a:ext cx="52627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Daftar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komponen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CPU (ESP8266)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Lampu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indikator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(LED)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Sensor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Ultrasonik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(HC-SR04)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2 Bread Board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Kabel Jumper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Kabel USB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Wadah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Air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Penggaris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AFD10A-02C7-1273-1834-26D0858C71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4" b="21695"/>
          <a:stretch/>
        </p:blipFill>
        <p:spPr>
          <a:xfrm>
            <a:off x="-4650525" y="6659967"/>
            <a:ext cx="3553912" cy="403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61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1242</Words>
  <Application>Microsoft Office PowerPoint</Application>
  <PresentationFormat>Widescreen</PresentationFormat>
  <Paragraphs>264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Office Theme</vt:lpstr>
      <vt:lpstr>Tugas Akhir</vt:lpstr>
      <vt:lpstr>Latar Belakang</vt:lpstr>
      <vt:lpstr>Latar Belakang</vt:lpstr>
      <vt:lpstr>PowerPoint Presentation</vt:lpstr>
      <vt:lpstr>Deskripsi Project</vt:lpstr>
      <vt:lpstr>Deskripsi Project</vt:lpstr>
      <vt:lpstr>Deskripsi Project</vt:lpstr>
      <vt:lpstr>PowerPoint Presentation</vt:lpstr>
      <vt:lpstr>Perangkat IoT</vt:lpstr>
      <vt:lpstr>Perangkat IoT</vt:lpstr>
      <vt:lpstr>Block Diagram</vt:lpstr>
      <vt:lpstr>Block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Akhir</dc:title>
  <dc:creator>Ananda Ricky</dc:creator>
  <cp:lastModifiedBy>Ananda Ricky</cp:lastModifiedBy>
  <cp:revision>26</cp:revision>
  <dcterms:created xsi:type="dcterms:W3CDTF">2023-06-04T10:31:07Z</dcterms:created>
  <dcterms:modified xsi:type="dcterms:W3CDTF">2023-06-10T03:04:41Z</dcterms:modified>
</cp:coreProperties>
</file>