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Kulim Park"/>
      <p:regular r:id="rId9"/>
      <p:bold r:id="rId10"/>
      <p:italic r:id="rId11"/>
      <p:boldItalic r:id="rId12"/>
    </p:embeddedFont>
    <p:embeddedFont>
      <p:font typeface="Manrope"/>
      <p:regular r:id="rId13"/>
      <p:bold r:id="rId14"/>
    </p:embeddedFont>
    <p:embeddedFont>
      <p:font typeface="PT Sans"/>
      <p:regular r:id="rId15"/>
      <p:bold r:id="rId16"/>
      <p:italic r:id="rId17"/>
      <p:boldItalic r:id="rId18"/>
    </p:embeddedFont>
    <p:embeddedFont>
      <p:font typeface="Kulim Park SemiBol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limParkSemiBold-bold.fntdata"/><Relationship Id="rId22" Type="http://schemas.openxmlformats.org/officeDocument/2006/relationships/font" Target="fonts/KulimParkSemiBold-boldItalic.fntdata"/><Relationship Id="rId21" Type="http://schemas.openxmlformats.org/officeDocument/2006/relationships/font" Target="fonts/KulimPark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KulimPar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KulimPark-italic.fntdata"/><Relationship Id="rId10" Type="http://schemas.openxmlformats.org/officeDocument/2006/relationships/font" Target="fonts/KulimPark-bold.fntdata"/><Relationship Id="rId13" Type="http://schemas.openxmlformats.org/officeDocument/2006/relationships/font" Target="fonts/Manrope-regular.fntdata"/><Relationship Id="rId12" Type="http://schemas.openxmlformats.org/officeDocument/2006/relationships/font" Target="fonts/KulimPark-boldItalic.fntdata"/><Relationship Id="rId15" Type="http://schemas.openxmlformats.org/officeDocument/2006/relationships/font" Target="fonts/PTSans-regular.fntdata"/><Relationship Id="rId14" Type="http://schemas.openxmlformats.org/officeDocument/2006/relationships/font" Target="fonts/Manrope-bold.fntdata"/><Relationship Id="rId17" Type="http://schemas.openxmlformats.org/officeDocument/2006/relationships/font" Target="fonts/PTSans-italic.fntdata"/><Relationship Id="rId16" Type="http://schemas.openxmlformats.org/officeDocument/2006/relationships/font" Target="fonts/PTSans-bold.fntdata"/><Relationship Id="rId19" Type="http://schemas.openxmlformats.org/officeDocument/2006/relationships/font" Target="fonts/KulimParkSemiBold-regular.fntdata"/><Relationship Id="rId18" Type="http://schemas.openxmlformats.org/officeDocument/2006/relationships/font" Target="fonts/PT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ad612980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ad612980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ad612980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ad612980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ad61298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ad61298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3"/>
          <p:cNvSpPr txBox="1"/>
          <p:nvPr>
            <p:ph idx="5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6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9" name="Google Shape;119;p13"/>
          <p:cNvSpPr txBox="1"/>
          <p:nvPr>
            <p:ph idx="7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8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hasCustomPrompt="1" idx="13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14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15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9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1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1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2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2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2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2" type="title"/>
          </p:nvPr>
        </p:nvSpPr>
        <p:spPr>
          <a:xfrm>
            <a:off x="3993450" y="2211700"/>
            <a:ext cx="1241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3"/>
          <p:cNvSpPr txBox="1"/>
          <p:nvPr>
            <p:ph idx="1" type="subTitle"/>
          </p:nvPr>
        </p:nvSpPr>
        <p:spPr>
          <a:xfrm>
            <a:off x="5645825" y="2211700"/>
            <a:ext cx="2758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3" type="title"/>
          </p:nvPr>
        </p:nvSpPr>
        <p:spPr>
          <a:xfrm>
            <a:off x="3993450" y="3465525"/>
            <a:ext cx="1241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3"/>
          <p:cNvSpPr txBox="1"/>
          <p:nvPr>
            <p:ph idx="4" type="subTitle"/>
          </p:nvPr>
        </p:nvSpPr>
        <p:spPr>
          <a:xfrm>
            <a:off x="5645825" y="3465525"/>
            <a:ext cx="27588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1465613" y="162742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1465679" y="208760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title"/>
          </p:nvPr>
        </p:nvSpPr>
        <p:spPr>
          <a:xfrm>
            <a:off x="1465613" y="2665450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65679" y="3097325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4" type="title"/>
          </p:nvPr>
        </p:nvSpPr>
        <p:spPr>
          <a:xfrm>
            <a:off x="1465613" y="370347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4"/>
          <p:cNvSpPr txBox="1"/>
          <p:nvPr>
            <p:ph idx="5" type="subTitle"/>
          </p:nvPr>
        </p:nvSpPr>
        <p:spPr>
          <a:xfrm>
            <a:off x="1465679" y="413535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6" type="title"/>
          </p:nvPr>
        </p:nvSpPr>
        <p:spPr>
          <a:xfrm>
            <a:off x="5348838" y="162742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4"/>
          <p:cNvSpPr txBox="1"/>
          <p:nvPr>
            <p:ph idx="7" type="subTitle"/>
          </p:nvPr>
        </p:nvSpPr>
        <p:spPr>
          <a:xfrm>
            <a:off x="5348904" y="208760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8" type="title"/>
          </p:nvPr>
        </p:nvSpPr>
        <p:spPr>
          <a:xfrm>
            <a:off x="5348838" y="2665450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4"/>
          <p:cNvSpPr txBox="1"/>
          <p:nvPr>
            <p:ph idx="9" type="subTitle"/>
          </p:nvPr>
        </p:nvSpPr>
        <p:spPr>
          <a:xfrm>
            <a:off x="5348904" y="3097325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13" type="title"/>
          </p:nvPr>
        </p:nvSpPr>
        <p:spPr>
          <a:xfrm>
            <a:off x="5348838" y="3703475"/>
            <a:ext cx="27465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4"/>
          <p:cNvSpPr txBox="1"/>
          <p:nvPr>
            <p:ph idx="14" type="subTitle"/>
          </p:nvPr>
        </p:nvSpPr>
        <p:spPr>
          <a:xfrm>
            <a:off x="5348904" y="4135350"/>
            <a:ext cx="27465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24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5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5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5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5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5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8" name="Google Shape;278;p27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7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0" name="Google Shape;280;p27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27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27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27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27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7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27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28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814475" y="3967300"/>
            <a:ext cx="5515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including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 rot="2839443">
            <a:off x="-336718" y="275298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rot="-10285629">
            <a:off x="4072449" y="-37420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3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74848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flipH="1" rot="9555841">
            <a:off x="61417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 rot="-1478505">
            <a:off x="-4010126" y="-5581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Kulim Park"/>
                <a:ea typeface="Kulim Park"/>
                <a:cs typeface="Kulim Park"/>
                <a:sym typeface="Kulim Park"/>
              </a:rPr>
              <a:t>03 - Business Intelligence</a:t>
            </a:r>
            <a:endParaRPr sz="51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For </a:t>
            </a:r>
            <a:r>
              <a:rPr lang="en" sz="3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Higher Education</a:t>
            </a:r>
            <a:endParaRPr sz="360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317" name="Google Shape;317;p31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Ananda Salsabila Hajar 10201011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 b="17416" l="21350" r="18473" t="0"/>
          <a:stretch/>
        </p:blipFill>
        <p:spPr>
          <a:xfrm>
            <a:off x="719924" y="1272812"/>
            <a:ext cx="3546839" cy="324417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/>
          <p:nvPr/>
        </p:nvSpPr>
        <p:spPr>
          <a:xfrm>
            <a:off x="348650" y="804585"/>
            <a:ext cx="4180934" cy="4180628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4572000" y="12931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User: Mahasiswa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500"/>
              <a:t>Problem: Mahasiswa berhak mendapatkan informasi layanan yang disediakan oleh ITK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" sz="1500"/>
              <a:t>Clear question: Bagaimana cara mahasiswa untuk mengetahui pelayanan apa saja yang telah disediakan oleh ITK?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Measurable outcomes: Mahasiswa mendapatkan informasi mengenai layanan kemahasiswaan yang disediakan oleh ITK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Pasal 28 ayat 4 - Layanan Kemahasiswaan ITK</a:t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/>
          <p:nvPr/>
        </p:nvSpPr>
        <p:spPr>
          <a:xfrm rot="10800000">
            <a:off x="4756162" y="976004"/>
            <a:ext cx="2449433" cy="2449433"/>
          </a:xfrm>
          <a:custGeom>
            <a:rect b="b" l="l" r="r" t="t"/>
            <a:pathLst>
              <a:path extrusionOk="0" h="122671" w="122671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 flipH="1" rot="-4376525">
            <a:off x="5282853" y="2489944"/>
            <a:ext cx="4772728" cy="424129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 txBox="1"/>
          <p:nvPr>
            <p:ph type="title"/>
          </p:nvPr>
        </p:nvSpPr>
        <p:spPr>
          <a:xfrm flipH="1">
            <a:off x="720000" y="-5243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Mockup of the BI Dashboard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600" y="440225"/>
            <a:ext cx="6506795" cy="46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Terima kasih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