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31"/>
  </p:notesMasterIdLst>
  <p:sldIdLst>
    <p:sldId id="272" r:id="rId3"/>
    <p:sldId id="282" r:id="rId4"/>
    <p:sldId id="311" r:id="rId5"/>
    <p:sldId id="310" r:id="rId6"/>
    <p:sldId id="280" r:id="rId7"/>
    <p:sldId id="281" r:id="rId8"/>
    <p:sldId id="285" r:id="rId9"/>
    <p:sldId id="286" r:id="rId10"/>
    <p:sldId id="287" r:id="rId11"/>
    <p:sldId id="289" r:id="rId12"/>
    <p:sldId id="293" r:id="rId13"/>
    <p:sldId id="294" r:id="rId14"/>
    <p:sldId id="288" r:id="rId15"/>
    <p:sldId id="292" r:id="rId16"/>
    <p:sldId id="290" r:id="rId17"/>
    <p:sldId id="291" r:id="rId18"/>
    <p:sldId id="295" r:id="rId19"/>
    <p:sldId id="296" r:id="rId20"/>
    <p:sldId id="297" r:id="rId21"/>
    <p:sldId id="299" r:id="rId22"/>
    <p:sldId id="300" r:id="rId23"/>
    <p:sldId id="301" r:id="rId24"/>
    <p:sldId id="302" r:id="rId25"/>
    <p:sldId id="305" r:id="rId26"/>
    <p:sldId id="309" r:id="rId27"/>
    <p:sldId id="304" r:id="rId28"/>
    <p:sldId id="307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2BA02B"/>
    <a:srgbClr val="FFBC78"/>
    <a:srgbClr val="8C564C"/>
    <a:srgbClr val="AFC7E9"/>
    <a:srgbClr val="946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6/2/2016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4424947"/>
            <a:ext cx="10472928" cy="1752600"/>
          </a:xfrm>
        </p:spPr>
        <p:txBody>
          <a:bodyPr/>
          <a:lstStyle/>
          <a:p>
            <a:r>
              <a:rPr lang="sv-SE" dirty="0">
                <a:latin typeface="+mj-lt"/>
              </a:rPr>
              <a:t>Aditya Chandel</a:t>
            </a:r>
          </a:p>
          <a:p>
            <a:r>
              <a:rPr lang="sv-SE" dirty="0">
                <a:latin typeface="+mj-lt"/>
              </a:rPr>
              <a:t>Keval Shah</a:t>
            </a:r>
          </a:p>
          <a:p>
            <a:r>
              <a:rPr lang="sv-SE" dirty="0">
                <a:latin typeface="+mj-lt"/>
              </a:rPr>
              <a:t>Anand Bora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5729" y="1764707"/>
            <a:ext cx="10863870" cy="18288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Airline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Tweets Per Airlines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r="5241"/>
          <a:stretch/>
        </p:blipFill>
        <p:spPr>
          <a:xfrm>
            <a:off x="3033578" y="2221906"/>
            <a:ext cx="5871139" cy="42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Time at which tweets were created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>
          <a:xfrm>
            <a:off x="1708124" y="2102265"/>
            <a:ext cx="8755132" cy="43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Length of Tweets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22" t="11242"/>
          <a:stretch/>
        </p:blipFill>
        <p:spPr>
          <a:xfrm>
            <a:off x="1949088" y="2059536"/>
            <a:ext cx="8271682" cy="4552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6623" b="85270"/>
          <a:stretch/>
        </p:blipFill>
        <p:spPr>
          <a:xfrm>
            <a:off x="2695379" y="2456453"/>
            <a:ext cx="1252778" cy="7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Overall Sentiments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9" y="2419564"/>
            <a:ext cx="5044440" cy="3710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/>
          <a:stretch/>
        </p:blipFill>
        <p:spPr>
          <a:xfrm>
            <a:off x="6981913" y="2507194"/>
            <a:ext cx="3887397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Sentiment for each Airline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" y="2350877"/>
            <a:ext cx="5433060" cy="3916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2"/>
          <a:stretch/>
        </p:blipFill>
        <p:spPr>
          <a:xfrm>
            <a:off x="7135739" y="2350877"/>
            <a:ext cx="4263638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Reason for Negative Sentiment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5" y="2096924"/>
            <a:ext cx="6349846" cy="4410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t="13044" r="18433" b="9572"/>
          <a:stretch/>
        </p:blipFill>
        <p:spPr>
          <a:xfrm>
            <a:off x="7716852" y="2401368"/>
            <a:ext cx="3597780" cy="35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Reason for Negative Sentiment by Airline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3" y="2016808"/>
            <a:ext cx="6699902" cy="4469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1771" y="2928094"/>
            <a:ext cx="3640508" cy="26468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Conclusions: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American Airline has worst </a:t>
            </a:r>
            <a:r>
              <a:rPr lang="en-US" dirty="0">
                <a:solidFill>
                  <a:srgbClr val="2BA02B"/>
                </a:solidFill>
                <a:latin typeface="+mj-lt"/>
              </a:rPr>
              <a:t>customer service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Delta has most </a:t>
            </a:r>
            <a:r>
              <a:rPr lang="en-US" dirty="0">
                <a:solidFill>
                  <a:srgbClr val="9466BE"/>
                </a:solidFill>
                <a:latin typeface="+mj-lt"/>
              </a:rPr>
              <a:t>late flights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Southwest and American has most </a:t>
            </a:r>
            <a:r>
              <a:rPr lang="en-US" dirty="0">
                <a:solidFill>
                  <a:srgbClr val="FFBC78"/>
                </a:solidFill>
                <a:latin typeface="+mj-lt"/>
              </a:rPr>
              <a:t>cancelled flights</a:t>
            </a:r>
            <a:r>
              <a:rPr lang="en-US" dirty="0">
                <a:latin typeface="+mj-lt"/>
              </a:rPr>
              <a:t>.</a:t>
            </a:r>
            <a:endParaRPr lang="en-US" dirty="0">
              <a:solidFill>
                <a:srgbClr val="AFC7E9"/>
              </a:solidFill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United is top in </a:t>
            </a:r>
            <a:r>
              <a:rPr lang="en-US" dirty="0">
                <a:solidFill>
                  <a:srgbClr val="8C564C"/>
                </a:solidFill>
                <a:latin typeface="+mj-lt"/>
              </a:rPr>
              <a:t>lost luggage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6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Tweet Location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/>
          <a:stretch/>
        </p:blipFill>
        <p:spPr>
          <a:xfrm>
            <a:off x="1666875" y="2038350"/>
            <a:ext cx="8391525" cy="43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Top words: Positive &amp; Negative Sentiments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49" y="2846095"/>
            <a:ext cx="4852506" cy="254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4" y="2846096"/>
            <a:ext cx="4852506" cy="2540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4295" y="5453409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</a:t>
            </a:r>
            <a:r>
              <a:rPr lang="en-US" sz="2000" b="1" dirty="0">
                <a:solidFill>
                  <a:srgbClr val="2BA02B"/>
                </a:solidFill>
              </a:rPr>
              <a:t> </a:t>
            </a:r>
            <a:r>
              <a:rPr lang="en-US" sz="2000" b="1" dirty="0"/>
              <a:t>10 words in</a:t>
            </a:r>
            <a:r>
              <a:rPr lang="en-US" sz="2000" b="1" dirty="0">
                <a:solidFill>
                  <a:srgbClr val="2BA02B"/>
                </a:solidFill>
              </a:rPr>
              <a:t> +ve </a:t>
            </a:r>
            <a:r>
              <a:rPr lang="en-US" sz="2000" b="1" dirty="0"/>
              <a:t>sentiment  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8345" y="5453409"/>
            <a:ext cx="25908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</a:t>
            </a:r>
            <a:r>
              <a:rPr lang="en-US" sz="2000" b="1" dirty="0">
                <a:solidFill>
                  <a:srgbClr val="2BA02B"/>
                </a:solidFill>
              </a:rPr>
              <a:t> </a:t>
            </a:r>
            <a:r>
              <a:rPr lang="en-US" sz="2000" b="1" dirty="0"/>
              <a:t>10 words in</a:t>
            </a:r>
            <a:r>
              <a:rPr lang="en-US" sz="2000" b="1" dirty="0">
                <a:solidFill>
                  <a:srgbClr val="2BA02B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-ve </a:t>
            </a:r>
            <a:r>
              <a:rPr lang="en-US" sz="2000" b="1" dirty="0"/>
              <a:t>sentiment 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747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Word Associations (Dendrogram)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46070"/>
            <a:ext cx="5543247" cy="4689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/>
          <a:stretch/>
        </p:blipFill>
        <p:spPr>
          <a:xfrm>
            <a:off x="6200775" y="2286000"/>
            <a:ext cx="5681662" cy="4360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05850" y="2147500"/>
            <a:ext cx="158115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3300"/>
                </a:solidFill>
              </a:rPr>
              <a:t>Negative Sentiment</a:t>
            </a:r>
          </a:p>
        </p:txBody>
      </p:sp>
    </p:spTree>
    <p:extLst>
      <p:ext uri="{BB962C8B-B14F-4D97-AF65-F5344CB8AC3E}">
        <p14:creationId xmlns:p14="http://schemas.microsoft.com/office/powerpoint/2010/main" val="26487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672" y="2093720"/>
            <a:ext cx="9981488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Problem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Dataset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Exploratory Analysis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Machine Learning Models</a:t>
            </a:r>
          </a:p>
          <a:p>
            <a:pPr>
              <a:spcBef>
                <a:spcPts val="1400"/>
              </a:spcBef>
            </a:pPr>
            <a:r>
              <a:rPr lang="en-US" sz="2400" dirty="0">
                <a:latin typeface="+mj-lt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672" y="51608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722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5892" y="2742095"/>
            <a:ext cx="863988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4093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Build Machine Learning Classifiers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Goal</a:t>
            </a:r>
            <a:r>
              <a:rPr lang="en-US" sz="2000" dirty="0">
                <a:latin typeface="+mj-lt"/>
              </a:rPr>
              <a:t>: To build a model for classifying flight tweets into destination class (i.e. positive, negative and neutral) using the features extracted from tweet text.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Approach:</a:t>
            </a: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Load tweets into </a:t>
            </a:r>
            <a:r>
              <a:rPr lang="en-US" sz="1800" dirty="0" err="1">
                <a:latin typeface="+mj-lt"/>
              </a:rPr>
              <a:t>Sframe</a:t>
            </a:r>
            <a:r>
              <a:rPr lang="en-US" sz="1800" dirty="0">
                <a:latin typeface="+mj-lt"/>
              </a:rPr>
              <a:t>.</a:t>
            </a:r>
          </a:p>
          <a:p>
            <a:pPr marL="736092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Preprocess Tweets: 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Remove punctuations.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Convert to lower case.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Convert www.* or https://* to URL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Convert @username to AT_USER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Remove additional white spaces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Replace #word with word</a:t>
            </a:r>
          </a:p>
          <a:p>
            <a:pPr lvl="2">
              <a:spcBef>
                <a:spcPts val="600"/>
              </a:spcBef>
            </a:pPr>
            <a:endParaRPr lang="en-US" sz="1300" dirty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Build Machine Learning Classifiers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/>
          <a:lstStyle/>
          <a:p>
            <a:pPr>
              <a:spcBef>
                <a:spcPts val="2200"/>
              </a:spcBef>
            </a:pPr>
            <a:r>
              <a:rPr lang="en-US" sz="2000" dirty="0">
                <a:latin typeface="+mj-lt"/>
              </a:rPr>
              <a:t>Approach (cont.):</a:t>
            </a:r>
          </a:p>
          <a:p>
            <a:pPr marL="736092" lvl="1" indent="-342900">
              <a:spcBef>
                <a:spcPts val="1800"/>
              </a:spcBef>
              <a:buFont typeface="+mj-lt"/>
              <a:buAutoNum type="arabicPeriod" startAt="3"/>
            </a:pPr>
            <a:r>
              <a:rPr lang="en-US" sz="1800" dirty="0">
                <a:latin typeface="+mj-lt"/>
              </a:rPr>
              <a:t>Building Feature Vector from Tweets (Feature Extraction):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Replace words with two or more occurrences.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Strip punctuations.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Remove words not starting with alphabets.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Remove Stop Words.</a:t>
            </a:r>
          </a:p>
          <a:p>
            <a:pPr marL="667512" lvl="2" indent="0">
              <a:spcBef>
                <a:spcPts val="0"/>
              </a:spcBef>
              <a:buNone/>
            </a:pPr>
            <a:endParaRPr lang="en-US" sz="1400" dirty="0">
              <a:latin typeface="+mj-lt"/>
            </a:endParaRPr>
          </a:p>
          <a:p>
            <a:pPr marL="736092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sz="1700" dirty="0">
                <a:latin typeface="+mj-lt"/>
              </a:rPr>
              <a:t>Train classifiers using the processed tweets and extracted features.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Multi-class classification problem.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Classifiers used: </a:t>
            </a:r>
            <a:r>
              <a:rPr lang="en-US" sz="1400" b="1" i="1" dirty="0">
                <a:latin typeface="+mj-lt"/>
              </a:rPr>
              <a:t>Logistic Regression, Random Forest, Boosted Tree, Decision Tree</a:t>
            </a:r>
            <a:r>
              <a:rPr lang="en-US" sz="1400" b="1" dirty="0">
                <a:latin typeface="+mj-lt"/>
              </a:rPr>
              <a:t>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10 Iterations.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10-fold Cross Validation.</a:t>
            </a:r>
          </a:p>
          <a:p>
            <a:pPr lvl="2">
              <a:spcBef>
                <a:spcPts val="600"/>
              </a:spcBef>
            </a:pPr>
            <a:r>
              <a:rPr lang="en-US" sz="1400" dirty="0">
                <a:latin typeface="+mj-lt"/>
              </a:rPr>
              <a:t>Calculate Accuracy, AUC, F1 Score, Precision, Recall.</a:t>
            </a:r>
          </a:p>
          <a:p>
            <a:pPr lvl="1"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 lvl="2">
              <a:spcBef>
                <a:spcPts val="600"/>
              </a:spcBef>
            </a:pPr>
            <a:endParaRPr lang="en-US" sz="1400" dirty="0">
              <a:latin typeface="+mj-lt"/>
            </a:endParaRPr>
          </a:p>
          <a:p>
            <a:pPr lvl="2">
              <a:spcBef>
                <a:spcPts val="600"/>
              </a:spcBef>
            </a:pPr>
            <a:endParaRPr lang="en-US" sz="1300" dirty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7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11288" y="2819007"/>
            <a:ext cx="672080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Results / Evaluation</a:t>
            </a:r>
          </a:p>
        </p:txBody>
      </p:sp>
    </p:spTree>
    <p:extLst>
      <p:ext uri="{BB962C8B-B14F-4D97-AF65-F5344CB8AC3E}">
        <p14:creationId xmlns:p14="http://schemas.microsoft.com/office/powerpoint/2010/main" val="34765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Evaluation (</a:t>
            </a:r>
            <a:r>
              <a:rPr lang="en-US" sz="4000" dirty="0">
                <a:solidFill>
                  <a:srgbClr val="FF0000"/>
                </a:solidFill>
              </a:rPr>
              <a:t>1-Gram</a:t>
            </a:r>
            <a:r>
              <a:rPr lang="en-US" sz="4000" dirty="0"/>
              <a:t> Model)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5"/>
            <a:ext cx="5850220" cy="187207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029281" y="4289931"/>
            <a:ext cx="2179014" cy="444380"/>
          </a:xfrm>
        </p:spPr>
        <p:txBody>
          <a:bodyPr>
            <a:normAutofit/>
          </a:bodyPr>
          <a:lstStyle/>
          <a:p>
            <a:pPr lvl="2">
              <a:spcBef>
                <a:spcPts val="600"/>
              </a:spcBef>
            </a:pPr>
            <a:endParaRPr lang="en-US" sz="1400" dirty="0"/>
          </a:p>
          <a:p>
            <a:pPr lvl="2">
              <a:spcBef>
                <a:spcPts val="600"/>
              </a:spcBef>
            </a:pPr>
            <a:endParaRPr lang="en-US" sz="1300" dirty="0"/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1"/>
            <a:ext cx="10203679" cy="1334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b="1" dirty="0">
                <a:latin typeface="+mj-lt"/>
              </a:rPr>
              <a:t>Logistic Regression</a:t>
            </a:r>
            <a:r>
              <a:rPr lang="en-US" sz="1700" dirty="0">
                <a:latin typeface="+mj-lt"/>
              </a:rPr>
              <a:t>: Best </a:t>
            </a:r>
            <a:r>
              <a:rPr lang="en-US" sz="1700" b="1" i="1" dirty="0">
                <a:latin typeface="+mj-lt"/>
              </a:rPr>
              <a:t>Accuracy, AUC, Recall and F1 score</a:t>
            </a:r>
            <a:r>
              <a:rPr lang="en-US" sz="1700" dirty="0">
                <a:latin typeface="+mj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700" b="1" dirty="0">
                <a:latin typeface="+mj-lt"/>
              </a:rPr>
              <a:t>Boosted Tree</a:t>
            </a:r>
            <a:r>
              <a:rPr lang="en-US" sz="1700" dirty="0">
                <a:latin typeface="+mj-lt"/>
              </a:rPr>
              <a:t>: Best </a:t>
            </a:r>
            <a:r>
              <a:rPr lang="en-US" sz="1700" b="1" i="1" dirty="0">
                <a:latin typeface="+mj-lt"/>
              </a:rPr>
              <a:t>Precision</a:t>
            </a:r>
            <a:r>
              <a:rPr lang="en-US" sz="1700" dirty="0">
                <a:latin typeface="+mj-lt"/>
              </a:rPr>
              <a:t>.</a:t>
            </a:r>
            <a:endParaRPr lang="en-US" sz="1300" dirty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4"/>
            <a:ext cx="5850220" cy="1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Evaluation (</a:t>
            </a:r>
            <a:r>
              <a:rPr lang="en-US" sz="4000" dirty="0">
                <a:solidFill>
                  <a:srgbClr val="FF0000"/>
                </a:solidFill>
              </a:rPr>
              <a:t>2-Gram</a:t>
            </a:r>
            <a:r>
              <a:rPr lang="en-US" sz="4000" dirty="0"/>
              <a:t> Model)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88165"/>
            <a:ext cx="5850220" cy="1872071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029281" y="4289931"/>
            <a:ext cx="2179014" cy="444380"/>
          </a:xfrm>
        </p:spPr>
        <p:txBody>
          <a:bodyPr>
            <a:normAutofit/>
          </a:bodyPr>
          <a:lstStyle/>
          <a:p>
            <a:pPr lvl="2">
              <a:spcBef>
                <a:spcPts val="600"/>
              </a:spcBef>
            </a:pPr>
            <a:endParaRPr lang="en-US" sz="1400" dirty="0"/>
          </a:p>
          <a:p>
            <a:pPr lvl="2">
              <a:spcBef>
                <a:spcPts val="600"/>
              </a:spcBef>
            </a:pPr>
            <a:endParaRPr lang="en-US" sz="1300" dirty="0"/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1"/>
            <a:ext cx="10203679" cy="1334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dirty="0">
                <a:solidFill>
                  <a:srgbClr val="0070C0"/>
                </a:solidFill>
                <a:latin typeface="+mj-lt"/>
              </a:rPr>
              <a:t>10% increase </a:t>
            </a:r>
            <a:r>
              <a:rPr lang="en-US" sz="1700" dirty="0">
                <a:latin typeface="+mj-lt"/>
              </a:rPr>
              <a:t>in performance over 1-Gram Model.</a:t>
            </a:r>
          </a:p>
          <a:p>
            <a:pPr>
              <a:spcBef>
                <a:spcPts val="1200"/>
              </a:spcBef>
            </a:pPr>
            <a:r>
              <a:rPr lang="en-US" sz="1700" b="1" dirty="0">
                <a:latin typeface="+mj-lt"/>
              </a:rPr>
              <a:t>Logistic Regression</a:t>
            </a:r>
            <a:r>
              <a:rPr lang="en-US" sz="1700" dirty="0">
                <a:latin typeface="+mj-lt"/>
              </a:rPr>
              <a:t>: Best </a:t>
            </a:r>
            <a:r>
              <a:rPr lang="en-US" sz="1700" b="1" i="1" dirty="0">
                <a:latin typeface="+mj-lt"/>
              </a:rPr>
              <a:t>Accuracy, AUC, Recall and F1 score</a:t>
            </a:r>
            <a:r>
              <a:rPr lang="en-US" sz="1700" dirty="0">
                <a:latin typeface="+mj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1700" b="1" dirty="0">
                <a:latin typeface="+mj-lt"/>
              </a:rPr>
              <a:t>Boosted Tree</a:t>
            </a:r>
            <a:r>
              <a:rPr lang="en-US" sz="1700" dirty="0">
                <a:latin typeface="+mj-lt"/>
              </a:rPr>
              <a:t>: Best </a:t>
            </a:r>
            <a:r>
              <a:rPr lang="en-US" sz="1700" b="1" i="1" dirty="0">
                <a:latin typeface="+mj-lt"/>
              </a:rPr>
              <a:t>Precision</a:t>
            </a:r>
            <a:r>
              <a:rPr lang="en-US" sz="1700" dirty="0">
                <a:latin typeface="+mj-lt"/>
              </a:rPr>
              <a:t>.</a:t>
            </a:r>
            <a:endParaRPr lang="en-US" sz="1300" dirty="0">
              <a:latin typeface="+mj-lt"/>
            </a:endParaRP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492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Evaluation (</a:t>
            </a:r>
            <a:r>
              <a:rPr lang="en-US" sz="4000" dirty="0">
                <a:solidFill>
                  <a:srgbClr val="FF0000"/>
                </a:solidFill>
              </a:rPr>
              <a:t>TF-IDF</a:t>
            </a:r>
            <a:r>
              <a:rPr lang="en-US" sz="4000" dirty="0"/>
              <a:t> Model)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5006412"/>
            <a:ext cx="10203679" cy="147984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700" dirty="0">
                <a:latin typeface="+mj-lt"/>
              </a:rPr>
              <a:t>All TF-IDF classifiers performed worse than non TF-IDF models.</a:t>
            </a:r>
          </a:p>
          <a:p>
            <a:pPr>
              <a:spcBef>
                <a:spcPts val="1200"/>
              </a:spcBef>
            </a:pPr>
            <a:r>
              <a:rPr lang="en-US" sz="1700" dirty="0">
                <a:solidFill>
                  <a:srgbClr val="0070C0"/>
                </a:solidFill>
                <a:latin typeface="+mj-lt"/>
              </a:rPr>
              <a:t>10-15% drop </a:t>
            </a:r>
            <a:r>
              <a:rPr lang="en-US" sz="1700" dirty="0">
                <a:latin typeface="+mj-lt"/>
              </a:rPr>
              <a:t>in measures (i.e. Accuracy, AUC, etc.).</a:t>
            </a:r>
          </a:p>
          <a:p>
            <a:pPr>
              <a:spcBef>
                <a:spcPts val="1200"/>
              </a:spcBef>
            </a:pPr>
            <a:r>
              <a:rPr lang="en-US" sz="1700" dirty="0">
                <a:latin typeface="+mj-lt"/>
              </a:rPr>
              <a:t>Reason: Less characters in tweets (&lt;140 words). So all the words used have high significance.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78" y="2372241"/>
            <a:ext cx="5850220" cy="190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9178" y="2887374"/>
            <a:ext cx="8186953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30545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16949" y="1897165"/>
            <a:ext cx="10203679" cy="47770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800" dirty="0">
                <a:latin typeface="+mj-lt"/>
              </a:rPr>
              <a:t>First we performed thorough exploratory analysis on the data to find interesting information about airlines, like: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Flights with best and worst customer satisfaction.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Reasons for negative sentiment.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Reasons for negative sentiment by airlines.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Top negative and positive words.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latin typeface="+mj-lt"/>
              </a:rPr>
              <a:t>Word associations (Dendrogram)</a:t>
            </a:r>
          </a:p>
          <a:p>
            <a:pPr>
              <a:spcBef>
                <a:spcPts val="1800"/>
              </a:spcBef>
            </a:pPr>
            <a:r>
              <a:rPr lang="en-US" sz="1800" dirty="0">
                <a:latin typeface="+mj-lt"/>
              </a:rPr>
              <a:t>Then we built various machine learning models to classify tweets to positive, neutral and negative categories, and to check if they confirm with human labeling.</a:t>
            </a:r>
          </a:p>
          <a:p>
            <a:pPr>
              <a:spcBef>
                <a:spcPts val="1800"/>
              </a:spcBef>
            </a:pPr>
            <a:r>
              <a:rPr lang="en-US" sz="1800" dirty="0">
                <a:latin typeface="+mj-lt"/>
              </a:rPr>
              <a:t>2-Gram model performed the best, with classification accuracy of 76% and AUC of 84%. </a:t>
            </a:r>
          </a:p>
          <a:p>
            <a:pPr>
              <a:spcBef>
                <a:spcPts val="1800"/>
              </a:spcBef>
            </a:pPr>
            <a:r>
              <a:rPr lang="en-US" sz="1800" dirty="0">
                <a:latin typeface="+mj-lt"/>
              </a:rPr>
              <a:t>TF-IDF model performed worst.</a:t>
            </a:r>
          </a:p>
          <a:p>
            <a:pPr>
              <a:spcBef>
                <a:spcPts val="1800"/>
              </a:spcBef>
            </a:pPr>
            <a:r>
              <a:rPr lang="en-US" sz="1800" dirty="0">
                <a:latin typeface="+mj-lt"/>
              </a:rPr>
              <a:t>We have carried out what we had proposed in our proposal.</a:t>
            </a:r>
          </a:p>
          <a:p>
            <a:pPr>
              <a:spcBef>
                <a:spcPts val="1200"/>
              </a:spcBef>
            </a:pPr>
            <a:endParaRPr lang="en-US" sz="1800" dirty="0">
              <a:latin typeface="+mj-lt"/>
            </a:endParaRPr>
          </a:p>
          <a:p>
            <a:pPr lvl="2">
              <a:spcBef>
                <a:spcPts val="1200"/>
              </a:spcBef>
            </a:pPr>
            <a:endParaRPr lang="en-US" sz="1600" dirty="0">
              <a:latin typeface="+mj-lt"/>
            </a:endParaRPr>
          </a:p>
          <a:p>
            <a:pPr>
              <a:spcBef>
                <a:spcPts val="1200"/>
              </a:spcBef>
            </a:pPr>
            <a:endParaRPr lang="en-US" sz="1600" dirty="0">
              <a:solidFill>
                <a:srgbClr val="00B050"/>
              </a:solidFill>
              <a:latin typeface="+mj-lt"/>
            </a:endParaRPr>
          </a:p>
          <a:p>
            <a:pPr>
              <a:spcBef>
                <a:spcPts val="1200"/>
              </a:spcBef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8328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672" y="2093720"/>
            <a:ext cx="9981488" cy="4230880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Analyzing the tweet sentiments of travelers who flew on U.S. airlines in the month of February 2015. 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We want to answers various questions, like: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Text analysis of the user tweets to find out the reasons behind the user’s sentiments. 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A language model for analyzing the sentiments using machine learning techniques.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Find out which airlines which provide best and worst customer satisfaction. 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Get the most discussed topics among various airlines.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+mj-lt"/>
              </a:rPr>
              <a:t>Other interesting stats and graphs.</a:t>
            </a:r>
          </a:p>
          <a:p>
            <a:pPr lvl="1">
              <a:spcBef>
                <a:spcPts val="1200"/>
              </a:spcBef>
            </a:pPr>
            <a:endParaRPr lang="en-US" sz="18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672" y="516080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36128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968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15000 users’ tweets and metadata; about their reaction/opinion/review about a particular airline.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CSV format.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Tweets are labeled as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Positive,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Neutral,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Negative </a:t>
            </a:r>
            <a:r>
              <a:rPr lang="en-US" sz="2000" dirty="0">
                <a:latin typeface="+mj-lt"/>
              </a:rPr>
              <a:t>by human labelers.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Reason for negative sentiment (“Late Flight”, “Rude Staff”, etc.) is also in the dataset.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latin typeface="+mj-lt"/>
              </a:rPr>
              <a:t>Scraped in the month of February 2015.</a:t>
            </a:r>
          </a:p>
          <a:p>
            <a:pPr>
              <a:spcBef>
                <a:spcPts val="1400"/>
              </a:spcBef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</p:spTree>
    <p:extLst>
      <p:ext uri="{BB962C8B-B14F-4D97-AF65-F5344CB8AC3E}">
        <p14:creationId xmlns:p14="http://schemas.microsoft.com/office/powerpoint/2010/main" val="30961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582" y="2068083"/>
            <a:ext cx="10203679" cy="423088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fields in the Tweets.csv file are:</a:t>
            </a:r>
          </a:p>
          <a:p>
            <a:pPr lvl="1"/>
            <a:r>
              <a:rPr lang="en-US" sz="1800" dirty="0" err="1">
                <a:latin typeface="+mj-lt"/>
              </a:rPr>
              <a:t>tweet_id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airline_sentiment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negativereason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airline</a:t>
            </a:r>
          </a:p>
          <a:p>
            <a:pPr lvl="1"/>
            <a:r>
              <a:rPr lang="en-US" sz="1800" dirty="0">
                <a:latin typeface="+mj-lt"/>
              </a:rPr>
              <a:t>name</a:t>
            </a:r>
          </a:p>
          <a:p>
            <a:pPr lvl="1"/>
            <a:r>
              <a:rPr lang="en-US" sz="1800" dirty="0">
                <a:latin typeface="+mj-lt"/>
              </a:rPr>
              <a:t>text</a:t>
            </a:r>
          </a:p>
          <a:p>
            <a:pPr lvl="1"/>
            <a:r>
              <a:rPr lang="en-US" sz="1800" dirty="0" err="1">
                <a:latin typeface="+mj-lt"/>
              </a:rPr>
              <a:t>tweet_coord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tweet_created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tweet_location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 err="1">
                <a:latin typeface="+mj-lt"/>
              </a:rPr>
              <a:t>user_timezone</a:t>
            </a: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</p:spTree>
    <p:extLst>
      <p:ext uri="{BB962C8B-B14F-4D97-AF65-F5344CB8AC3E}">
        <p14:creationId xmlns:p14="http://schemas.microsoft.com/office/powerpoint/2010/main" val="31498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949" y="498989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Twitter Data (Airline)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9" y="2212627"/>
            <a:ext cx="10182341" cy="34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30929" y="2793370"/>
            <a:ext cx="672080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3427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676</Words>
  <Application>Microsoft Office PowerPoint</Application>
  <PresentationFormat>Widescreen</PresentationFormat>
  <Paragraphs>119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Twitter Airline Sentiment Analysis</vt:lpstr>
      <vt:lpstr>Content</vt:lpstr>
      <vt:lpstr>Problem</vt:lpstr>
      <vt:lpstr>Problem?</vt:lpstr>
      <vt:lpstr>Dataset</vt:lpstr>
      <vt:lpstr>Twitter Data (Airline)</vt:lpstr>
      <vt:lpstr>Twitter Data (Airline)</vt:lpstr>
      <vt:lpstr>Twitter Data (Airline)</vt:lpstr>
      <vt:lpstr>Exploratory Analysis</vt:lpstr>
      <vt:lpstr>Tweets Per Airlines</vt:lpstr>
      <vt:lpstr>Time at which tweets were created</vt:lpstr>
      <vt:lpstr>Length of Tweets</vt:lpstr>
      <vt:lpstr>Overall Sentiments</vt:lpstr>
      <vt:lpstr>Sentiment for each Airline</vt:lpstr>
      <vt:lpstr>Reason for Negative Sentiment</vt:lpstr>
      <vt:lpstr>Reason for Negative Sentiment by Airline</vt:lpstr>
      <vt:lpstr>Tweet Location</vt:lpstr>
      <vt:lpstr>Top words: Positive &amp; Negative Sentiments</vt:lpstr>
      <vt:lpstr>Word Associations (Dendrogram)</vt:lpstr>
      <vt:lpstr>Machine Learning Models</vt:lpstr>
      <vt:lpstr>Build Machine Learning Classifiers</vt:lpstr>
      <vt:lpstr>Build Machine Learning Classifiers</vt:lpstr>
      <vt:lpstr>Results / Evaluation</vt:lpstr>
      <vt:lpstr>Evaluation (1-Gram Model)</vt:lpstr>
      <vt:lpstr>Evaluation (2-Gram Model)</vt:lpstr>
      <vt:lpstr>Evaluation (TF-IDF Model)</vt:lpstr>
      <vt:lpstr>Summary &amp; Conclusion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2016-04-15T06:42:28Z</dcterms:created>
  <dcterms:modified xsi:type="dcterms:W3CDTF">2016-06-02T20:15:23Z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