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80" r:id="rId6"/>
    <p:sldId id="281" r:id="rId7"/>
    <p:sldId id="283" r:id="rId8"/>
    <p:sldId id="282" r:id="rId9"/>
    <p:sldId id="287" r:id="rId10"/>
    <p:sldId id="288"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2FA9A9D-C37E-4BBC-AE29-9D786F437929}">
          <p14:sldIdLst>
            <p14:sldId id="256"/>
            <p14:sldId id="280"/>
            <p14:sldId id="281"/>
            <p14:sldId id="283"/>
            <p14:sldId id="282"/>
            <p14:sldId id="287"/>
            <p14:sldId id="288"/>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82" d="100"/>
          <a:sy n="82" d="100"/>
        </p:scale>
        <p:origin x="629"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26009" y="4507956"/>
            <a:ext cx="9144000" cy="1661993"/>
          </a:xfrm>
        </p:spPr>
        <p:txBody>
          <a:bodyPr lIns="0" tIns="0" rIns="0" bIns="0" anchor="t">
            <a:spAutoFit/>
          </a:bodyPr>
          <a:lstStyle/>
          <a:p>
            <a:r>
              <a:rPr lang="en-US" b="1" dirty="0">
                <a:solidFill>
                  <a:schemeClr val="bg1"/>
                </a:solidFill>
              </a:rPr>
              <a:t>KEYLOGGER</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7" y="2047129"/>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303120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descr="A person in a hoodie sitting at a computer&#10;&#10;Description automatically generated">
            <a:extLst>
              <a:ext uri="{FF2B5EF4-FFF2-40B4-BE49-F238E27FC236}">
                <a16:creationId xmlns:a16="http://schemas.microsoft.com/office/drawing/2014/main" id="{61A73FA3-D447-DBF4-9A21-A9EA6250D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143"/>
            <a:ext cx="4792317" cy="3108994"/>
          </a:xfrm>
          <a:prstGeom prst="rect">
            <a:avLst/>
          </a:prstGeom>
        </p:spPr>
      </p:pic>
      <p:pic>
        <p:nvPicPr>
          <p:cNvPr id="12" name="Picture 11" descr="A person holding a phone&#10;&#10;Description automatically generated">
            <a:extLst>
              <a:ext uri="{FF2B5EF4-FFF2-40B4-BE49-F238E27FC236}">
                <a16:creationId xmlns:a16="http://schemas.microsoft.com/office/drawing/2014/main" id="{779D1E6C-9815-DEB3-29A5-BD2E87AF2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997" y="0"/>
            <a:ext cx="4968003" cy="3108994"/>
          </a:xfrm>
          <a:prstGeom prst="rect">
            <a:avLst/>
          </a:prstGeom>
        </p:spPr>
      </p:pic>
      <p:sp>
        <p:nvSpPr>
          <p:cNvPr id="14" name="TextBox 13">
            <a:extLst>
              <a:ext uri="{FF2B5EF4-FFF2-40B4-BE49-F238E27FC236}">
                <a16:creationId xmlns:a16="http://schemas.microsoft.com/office/drawing/2014/main" id="{192482B5-AFB1-C418-A677-5E344672C8C5}"/>
              </a:ext>
            </a:extLst>
          </p:cNvPr>
          <p:cNvSpPr txBox="1"/>
          <p:nvPr/>
        </p:nvSpPr>
        <p:spPr>
          <a:xfrm rot="10800000" flipH="1" flipV="1">
            <a:off x="3991621" y="5730290"/>
            <a:ext cx="5992134" cy="646331"/>
          </a:xfrm>
          <a:prstGeom prst="rect">
            <a:avLst/>
          </a:prstGeom>
          <a:noFill/>
        </p:spPr>
        <p:txBody>
          <a:bodyPr wrap="square" rtlCol="0">
            <a:spAutoFit/>
          </a:bodyPr>
          <a:lstStyle/>
          <a:p>
            <a:r>
              <a:rPr lang="en-US" sz="3600" dirty="0"/>
              <a:t>--G.ANAND BALAJI</a:t>
            </a:r>
            <a:endParaRPr lang="en-IN" sz="3600"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629039"/>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3">
                    <a:lumMod val="50000"/>
                  </a:schemeClr>
                </a:solidFill>
              </a:rPr>
              <a:t>AGENDA</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70594A9-B64C-C993-E2C6-CCCA751E82BC}"/>
              </a:ext>
            </a:extLst>
          </p:cNvPr>
          <p:cNvSpPr txBox="1"/>
          <p:nvPr/>
        </p:nvSpPr>
        <p:spPr>
          <a:xfrm>
            <a:off x="849085" y="2275302"/>
            <a:ext cx="11187404" cy="2585323"/>
          </a:xfrm>
          <a:prstGeom prst="rect">
            <a:avLst/>
          </a:prstGeom>
          <a:noFill/>
        </p:spPr>
        <p:txBody>
          <a:bodyPr wrap="square" rtlCol="0">
            <a:spAutoFit/>
          </a:bodyPr>
          <a:lstStyle/>
          <a:p>
            <a:r>
              <a:rPr lang="en-US" sz="3600" b="1" dirty="0">
                <a:solidFill>
                  <a:schemeClr val="accent3">
                    <a:lumMod val="50000"/>
                  </a:schemeClr>
                </a:solidFill>
              </a:rPr>
              <a:t>The Main Agenda of the Keylogger experiment is to demonstrate how key logger works and to prevent it and how to create a key logger in real time .</a:t>
            </a:r>
          </a:p>
          <a:p>
            <a:endParaRPr lang="en-US" dirty="0"/>
          </a:p>
          <a:p>
            <a:br>
              <a:rPr lang="en-IN" b="1" dirty="0">
                <a:solidFill>
                  <a:srgbClr val="E8E8E8"/>
                </a:solidFill>
                <a:highlight>
                  <a:srgbClr val="1F1F1F"/>
                </a:highlight>
                <a:latin typeface="arial" panose="020B0604020202020204" pitchFamily="34" charset="0"/>
              </a:rPr>
            </a:br>
            <a:endParaRPr lang="en-IN" b="1" dirty="0"/>
          </a:p>
        </p:txBody>
      </p:sp>
      <p:pic>
        <p:nvPicPr>
          <p:cNvPr id="1026" name="Picture 2" descr="Agenda Stock Illustrations – 101,004 Agenda Stock Illustrations, Vectors &amp;  Clipart - Dreamstime">
            <a:extLst>
              <a:ext uri="{FF2B5EF4-FFF2-40B4-BE49-F238E27FC236}">
                <a16:creationId xmlns:a16="http://schemas.microsoft.com/office/drawing/2014/main" id="{2A38FCD0-14DE-44CA-B17A-6460A0CBD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40779"/>
            <a:ext cx="2817221" cy="281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7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40798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50000"/>
                  </a:schemeClr>
                </a:solidFill>
              </a:rPr>
              <a:t>PROBLEM STATMENT</a:t>
            </a:r>
            <a:br>
              <a:rPr lang="en-US" sz="2800" dirty="0">
                <a:solidFill>
                  <a:schemeClr val="accent3">
                    <a:lumMod val="50000"/>
                  </a:schemeClr>
                </a:solidFill>
              </a:rPr>
            </a:br>
            <a:endParaRPr lang="en-US" sz="2800" dirty="0">
              <a:solidFill>
                <a:schemeClr val="accent3">
                  <a:lumMod val="50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object 5">
            <a:extLst>
              <a:ext uri="{FF2B5EF4-FFF2-40B4-BE49-F238E27FC236}">
                <a16:creationId xmlns:a16="http://schemas.microsoft.com/office/drawing/2014/main" id="{DC2F116A-F8C4-CD08-38D8-40180D34BA6F}"/>
              </a:ext>
            </a:extLst>
          </p:cNvPr>
          <p:cNvPicPr/>
          <p:nvPr/>
        </p:nvPicPr>
        <p:blipFill>
          <a:blip r:embed="rId3" cstate="print"/>
          <a:stretch>
            <a:fillRect/>
          </a:stretch>
        </p:blipFill>
        <p:spPr>
          <a:xfrm>
            <a:off x="0" y="486603"/>
            <a:ext cx="2271444" cy="1961598"/>
          </a:xfrm>
          <a:prstGeom prst="rect">
            <a:avLst/>
          </a:prstGeom>
        </p:spPr>
      </p:pic>
      <p:pic>
        <p:nvPicPr>
          <p:cNvPr id="3" name="object 5">
            <a:extLst>
              <a:ext uri="{FF2B5EF4-FFF2-40B4-BE49-F238E27FC236}">
                <a16:creationId xmlns:a16="http://schemas.microsoft.com/office/drawing/2014/main" id="{5A573979-F8F3-6DE9-6A13-AD629E7564E4}"/>
              </a:ext>
            </a:extLst>
          </p:cNvPr>
          <p:cNvPicPr/>
          <p:nvPr/>
        </p:nvPicPr>
        <p:blipFill>
          <a:blip r:embed="rId3" cstate="print"/>
          <a:stretch>
            <a:fillRect/>
          </a:stretch>
        </p:blipFill>
        <p:spPr>
          <a:xfrm>
            <a:off x="10409987" y="5131254"/>
            <a:ext cx="1872537" cy="1628775"/>
          </a:xfrm>
          <a:prstGeom prst="rect">
            <a:avLst/>
          </a:prstGeom>
        </p:spPr>
      </p:pic>
      <p:sp>
        <p:nvSpPr>
          <p:cNvPr id="12" name="TextBox 11">
            <a:extLst>
              <a:ext uri="{FF2B5EF4-FFF2-40B4-BE49-F238E27FC236}">
                <a16:creationId xmlns:a16="http://schemas.microsoft.com/office/drawing/2014/main" id="{8B49CBC6-478C-6C66-78BC-89E836CFBE59}"/>
              </a:ext>
            </a:extLst>
          </p:cNvPr>
          <p:cNvSpPr txBox="1"/>
          <p:nvPr/>
        </p:nvSpPr>
        <p:spPr>
          <a:xfrm>
            <a:off x="2425959" y="727800"/>
            <a:ext cx="9841670" cy="3046988"/>
          </a:xfrm>
          <a:prstGeom prst="rect">
            <a:avLst/>
          </a:prstGeom>
          <a:noFill/>
        </p:spPr>
        <p:txBody>
          <a:bodyPr wrap="square" rtlCol="0">
            <a:spAutoFit/>
          </a:bodyPr>
          <a:lstStyle/>
          <a:p>
            <a:r>
              <a:rPr lang="en-US" sz="2400" b="1" dirty="0">
                <a:solidFill>
                  <a:schemeClr val="accent3">
                    <a:lumMod val="75000"/>
                  </a:schemeClr>
                </a:solidFill>
              </a:rPr>
              <a:t>With the increasing reliance on digital communication and the widespread use of personal and corporate computing devices, the threat posed by malicious software, particularly keyloggers, has become a significant concern. Keyloggers, which can be software or hardware-based, are designed to covertly monitor and record keystrokes made on a computer, potentially capturing sensitive information such as passwords, credit card numbers, and personal communications.</a:t>
            </a:r>
          </a:p>
          <a:p>
            <a:endParaRPr lang="en-IN" sz="2400" dirty="0"/>
          </a:p>
        </p:txBody>
      </p:sp>
      <p:sp>
        <p:nvSpPr>
          <p:cNvPr id="13" name="TextBox 12">
            <a:extLst>
              <a:ext uri="{FF2B5EF4-FFF2-40B4-BE49-F238E27FC236}">
                <a16:creationId xmlns:a16="http://schemas.microsoft.com/office/drawing/2014/main" id="{27AF2B42-A917-EF6A-C592-9A1145203D67}"/>
              </a:ext>
            </a:extLst>
          </p:cNvPr>
          <p:cNvSpPr txBox="1"/>
          <p:nvPr/>
        </p:nvSpPr>
        <p:spPr>
          <a:xfrm>
            <a:off x="335902" y="3774788"/>
            <a:ext cx="9772898" cy="1938992"/>
          </a:xfrm>
          <a:prstGeom prst="rect">
            <a:avLst/>
          </a:prstGeom>
          <a:noFill/>
        </p:spPr>
        <p:txBody>
          <a:bodyPr wrap="square" rtlCol="0">
            <a:spAutoFit/>
          </a:bodyPr>
          <a:lstStyle/>
          <a:p>
            <a:r>
              <a:rPr lang="en-US" sz="2400" b="1" dirty="0">
                <a:solidFill>
                  <a:schemeClr val="accent3">
                    <a:lumMod val="75000"/>
                  </a:schemeClr>
                </a:solidFill>
              </a:rPr>
              <a:t>The primary problem addressed by this experiment is the need to understand the mechanisms through which keyloggers operate, the methodologies for their effective detection, and the development of robust strategies to prevent their installation and mitigate their impact. Specifically, this report aims to answer the following questions:</a:t>
            </a:r>
            <a:endParaRPr lang="en-IN" sz="2400" b="1" dirty="0">
              <a:solidFill>
                <a:schemeClr val="accent3">
                  <a:lumMod val="75000"/>
                </a:schemeClr>
              </a:solidFill>
            </a:endParaRPr>
          </a:p>
        </p:txBody>
      </p:sp>
    </p:spTree>
    <p:extLst>
      <p:ext uri="{BB962C8B-B14F-4D97-AF65-F5344CB8AC3E}">
        <p14:creationId xmlns:p14="http://schemas.microsoft.com/office/powerpoint/2010/main" val="87544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3">
                    <a:lumMod val="75000"/>
                  </a:schemeClr>
                </a:solidFill>
              </a:rPr>
              <a:t>Project Overview </a:t>
            </a:r>
            <a:br>
              <a:rPr lang="en-US" sz="3200" b="1" dirty="0">
                <a:solidFill>
                  <a:schemeClr val="accent3">
                    <a:lumMod val="75000"/>
                  </a:schemeClr>
                </a:solidFill>
              </a:rPr>
            </a:br>
            <a:r>
              <a:rPr lang="en-US" sz="3200" b="1" dirty="0">
                <a:solidFill>
                  <a:schemeClr val="accent3">
                    <a:lumMod val="75000"/>
                  </a:schemeClr>
                </a:solidFill>
              </a:rPr>
              <a:t>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EAF32F-EFD3-1C50-09DB-5E1BFA9BF56D}"/>
              </a:ext>
            </a:extLst>
          </p:cNvPr>
          <p:cNvSpPr txBox="1"/>
          <p:nvPr/>
        </p:nvSpPr>
        <p:spPr>
          <a:xfrm>
            <a:off x="681135" y="1427584"/>
            <a:ext cx="11282265" cy="5262979"/>
          </a:xfrm>
          <a:prstGeom prst="rect">
            <a:avLst/>
          </a:prstGeom>
          <a:noFill/>
        </p:spPr>
        <p:txBody>
          <a:bodyPr wrap="square" rtlCol="0">
            <a:spAutoFit/>
          </a:bodyPr>
          <a:lstStyle/>
          <a:p>
            <a:r>
              <a:rPr lang="en-US" sz="2800" dirty="0">
                <a:solidFill>
                  <a:schemeClr val="accent3">
                    <a:lumMod val="75000"/>
                  </a:schemeClr>
                </a:solidFill>
              </a:rPr>
              <a:t>This project investigates keyloggers, malicious tools that covertly record keystrokes to capture sensitive information. The study aims to understand their operation, evaluate detection methods, and develop prevention strategies</a:t>
            </a:r>
          </a:p>
          <a:p>
            <a:endParaRPr lang="en-US" sz="2800" dirty="0">
              <a:solidFill>
                <a:schemeClr val="accent3">
                  <a:lumMod val="75000"/>
                </a:schemeClr>
              </a:solidFill>
            </a:endParaRPr>
          </a:p>
          <a:p>
            <a:r>
              <a:rPr lang="en-US" sz="2800" dirty="0">
                <a:solidFill>
                  <a:schemeClr val="accent3">
                    <a:lumMod val="75000"/>
                  </a:schemeClr>
                </a:solidFill>
              </a:rPr>
              <a:t>.</a:t>
            </a:r>
          </a:p>
          <a:p>
            <a:r>
              <a:rPr lang="en-US" sz="2800" b="1" dirty="0">
                <a:solidFill>
                  <a:schemeClr val="accent3">
                    <a:lumMod val="75000"/>
                  </a:schemeClr>
                </a:solidFill>
              </a:rPr>
              <a:t>Objectives:</a:t>
            </a:r>
            <a:endParaRPr lang="en-US" sz="2800" dirty="0">
              <a:solidFill>
                <a:schemeClr val="accent3">
                  <a:lumMod val="75000"/>
                </a:schemeClr>
              </a:solidFill>
            </a:endParaRPr>
          </a:p>
          <a:p>
            <a:pPr>
              <a:buFont typeface="+mj-lt"/>
              <a:buAutoNum type="arabicPeriod"/>
            </a:pPr>
            <a:r>
              <a:rPr lang="en-US" sz="2800" dirty="0">
                <a:solidFill>
                  <a:schemeClr val="accent3">
                    <a:lumMod val="75000"/>
                  </a:schemeClr>
                </a:solidFill>
              </a:rPr>
              <a:t>Understand keylogger mechanisms.</a:t>
            </a:r>
          </a:p>
          <a:p>
            <a:pPr>
              <a:buFont typeface="+mj-lt"/>
              <a:buAutoNum type="arabicPeriod"/>
            </a:pPr>
            <a:r>
              <a:rPr lang="en-US" sz="2800" dirty="0">
                <a:solidFill>
                  <a:schemeClr val="accent3">
                    <a:lumMod val="75000"/>
                  </a:schemeClr>
                </a:solidFill>
              </a:rPr>
              <a:t>Evaluate detection tools and techniques.</a:t>
            </a:r>
          </a:p>
          <a:p>
            <a:pPr>
              <a:buFont typeface="+mj-lt"/>
              <a:buAutoNum type="arabicPeriod"/>
            </a:pPr>
            <a:r>
              <a:rPr lang="en-US" sz="2800" dirty="0">
                <a:solidFill>
                  <a:schemeClr val="accent3">
                    <a:lumMod val="75000"/>
                  </a:schemeClr>
                </a:solidFill>
              </a:rPr>
              <a:t>Develop and test prevention strategies.</a:t>
            </a:r>
          </a:p>
          <a:p>
            <a:pPr>
              <a:buFont typeface="+mj-lt"/>
              <a:buAutoNum type="arabicPeriod"/>
            </a:pPr>
            <a:r>
              <a:rPr lang="en-US" sz="2800" dirty="0">
                <a:solidFill>
                  <a:schemeClr val="accent3">
                    <a:lumMod val="75000"/>
                  </a:schemeClr>
                </a:solidFill>
              </a:rPr>
              <a:t>Address ethical and privacy considerations.</a:t>
            </a:r>
          </a:p>
          <a:p>
            <a:endParaRPr lang="en-IN" sz="2800" dirty="0"/>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3">
                    <a:lumMod val="75000"/>
                  </a:schemeClr>
                </a:solidFill>
              </a:rPr>
              <a:t>Project Overview</a:t>
            </a:r>
            <a:br>
              <a:rPr lang="en-US" sz="3200" dirty="0">
                <a:solidFill>
                  <a:schemeClr val="accent3">
                    <a:lumMod val="75000"/>
                  </a:schemeClr>
                </a:solidFill>
              </a:rPr>
            </a:br>
            <a:r>
              <a:rPr lang="en-US" sz="3200" dirty="0">
                <a:solidFill>
                  <a:schemeClr val="accent3">
                    <a:lumMod val="75000"/>
                  </a:schemeClr>
                </a:solidFill>
              </a:rPr>
              <a:t> </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A458970-828C-561C-1CF7-CD8B16546178}"/>
              </a:ext>
            </a:extLst>
          </p:cNvPr>
          <p:cNvSpPr txBox="1"/>
          <p:nvPr/>
        </p:nvSpPr>
        <p:spPr>
          <a:xfrm>
            <a:off x="1007706" y="1502229"/>
            <a:ext cx="9834465" cy="4401205"/>
          </a:xfrm>
          <a:prstGeom prst="rect">
            <a:avLst/>
          </a:prstGeom>
          <a:noFill/>
        </p:spPr>
        <p:txBody>
          <a:bodyPr wrap="square" rtlCol="0">
            <a:spAutoFit/>
          </a:bodyPr>
          <a:lstStyle/>
          <a:p>
            <a:endParaRPr lang="en-US" sz="2800" dirty="0">
              <a:solidFill>
                <a:schemeClr val="accent3">
                  <a:lumMod val="75000"/>
                </a:schemeClr>
              </a:solidFill>
            </a:endParaRPr>
          </a:p>
          <a:p>
            <a:r>
              <a:rPr lang="en-US" sz="2800" dirty="0">
                <a:solidFill>
                  <a:schemeClr val="accent3">
                    <a:lumMod val="75000"/>
                  </a:schemeClr>
                </a:solidFill>
              </a:rPr>
              <a:t>Methodology:</a:t>
            </a:r>
          </a:p>
          <a:p>
            <a:pPr>
              <a:buFont typeface="+mj-lt"/>
              <a:buAutoNum type="arabicPeriod"/>
            </a:pPr>
            <a:r>
              <a:rPr lang="en-US" sz="2800" dirty="0">
                <a:solidFill>
                  <a:schemeClr val="accent3">
                    <a:lumMod val="75000"/>
                  </a:schemeClr>
                </a:solidFill>
              </a:rPr>
              <a:t>Setup: Configure test environments with selected keyloggers.</a:t>
            </a:r>
          </a:p>
          <a:p>
            <a:pPr>
              <a:buFont typeface="+mj-lt"/>
              <a:buAutoNum type="arabicPeriod"/>
            </a:pPr>
            <a:r>
              <a:rPr lang="en-US" sz="2800" dirty="0">
                <a:solidFill>
                  <a:schemeClr val="accent3">
                    <a:lumMod val="75000"/>
                  </a:schemeClr>
                </a:solidFill>
              </a:rPr>
              <a:t>Experimentation: Install keyloggers and monitor captured data.</a:t>
            </a:r>
          </a:p>
          <a:p>
            <a:pPr>
              <a:buFont typeface="+mj-lt"/>
              <a:buAutoNum type="arabicPeriod"/>
            </a:pPr>
            <a:r>
              <a:rPr lang="en-US" sz="2800" dirty="0">
                <a:solidFill>
                  <a:schemeClr val="accent3">
                    <a:lumMod val="75000"/>
                  </a:schemeClr>
                </a:solidFill>
              </a:rPr>
              <a:t>Detection: Test various detection tools for accuracy.</a:t>
            </a:r>
          </a:p>
          <a:p>
            <a:pPr>
              <a:buFont typeface="+mj-lt"/>
              <a:buAutoNum type="arabicPeriod"/>
            </a:pPr>
            <a:r>
              <a:rPr lang="en-US" sz="2800" dirty="0">
                <a:solidFill>
                  <a:schemeClr val="accent3">
                    <a:lumMod val="75000"/>
                  </a:schemeClr>
                </a:solidFill>
              </a:rPr>
              <a:t>Prevention: Implement and assess security measures to prevent keylogger installation.</a:t>
            </a:r>
          </a:p>
          <a:p>
            <a:pPr>
              <a:buFont typeface="+mj-lt"/>
              <a:buAutoNum type="arabicPeriod"/>
            </a:pPr>
            <a:r>
              <a:rPr lang="en-US" sz="2800" dirty="0">
                <a:solidFill>
                  <a:schemeClr val="accent3">
                    <a:lumMod val="75000"/>
                  </a:schemeClr>
                </a:solidFill>
              </a:rPr>
              <a:t>Data Analysis: Analyze collected data to determine effectiveness</a:t>
            </a:r>
            <a:r>
              <a:rPr lang="en-US" sz="2800" dirty="0"/>
              <a:t>.</a:t>
            </a:r>
          </a:p>
          <a:p>
            <a:endParaRPr lang="en-IN" sz="2800" dirty="0"/>
          </a:p>
        </p:txBody>
      </p:sp>
      <p:pic>
        <p:nvPicPr>
          <p:cNvPr id="3" name="object 5">
            <a:extLst>
              <a:ext uri="{FF2B5EF4-FFF2-40B4-BE49-F238E27FC236}">
                <a16:creationId xmlns:a16="http://schemas.microsoft.com/office/drawing/2014/main" id="{1F9F3FD2-8F25-3EAF-B68C-B6CA0AE3FE29}"/>
              </a:ext>
            </a:extLst>
          </p:cNvPr>
          <p:cNvPicPr/>
          <p:nvPr/>
        </p:nvPicPr>
        <p:blipFill>
          <a:blip r:embed="rId3" cstate="print"/>
          <a:stretch>
            <a:fillRect/>
          </a:stretch>
        </p:blipFill>
        <p:spPr>
          <a:xfrm>
            <a:off x="9703546" y="855297"/>
            <a:ext cx="1959720" cy="1396482"/>
          </a:xfrm>
          <a:prstGeom prst="rect">
            <a:avLst/>
          </a:prstGeom>
        </p:spPr>
      </p:pic>
    </p:spTree>
    <p:extLst>
      <p:ext uri="{BB962C8B-B14F-4D97-AF65-F5344CB8AC3E}">
        <p14:creationId xmlns:p14="http://schemas.microsoft.com/office/powerpoint/2010/main" val="10617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End users of </a:t>
            </a:r>
            <a:r>
              <a:rPr lang="en-US" sz="2800" b="1" dirty="0" err="1">
                <a:solidFill>
                  <a:schemeClr val="accent3">
                    <a:lumMod val="75000"/>
                  </a:schemeClr>
                </a:solidFill>
              </a:rPr>
              <a:t>kelogger</a:t>
            </a:r>
            <a:endParaRPr lang="en-US" sz="2800" b="1" dirty="0">
              <a:solidFill>
                <a:schemeClr val="accent3">
                  <a:lumMod val="7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TextBox 2">
            <a:extLst>
              <a:ext uri="{FF2B5EF4-FFF2-40B4-BE49-F238E27FC236}">
                <a16:creationId xmlns:a16="http://schemas.microsoft.com/office/drawing/2014/main" id="{919090E3-3574-80A5-6306-599B318A09FA}"/>
              </a:ext>
            </a:extLst>
          </p:cNvPr>
          <p:cNvSpPr txBox="1"/>
          <p:nvPr/>
        </p:nvSpPr>
        <p:spPr>
          <a:xfrm>
            <a:off x="1097902" y="1423497"/>
            <a:ext cx="11094098" cy="4985980"/>
          </a:xfrm>
          <a:prstGeom prst="rect">
            <a:avLst/>
          </a:prstGeom>
          <a:noFill/>
        </p:spPr>
        <p:txBody>
          <a:bodyPr wrap="square" rtlCol="0">
            <a:spAutoFit/>
          </a:bodyPr>
          <a:lstStyle/>
          <a:p>
            <a:r>
              <a:rPr lang="en-US" sz="2000" b="1" dirty="0">
                <a:solidFill>
                  <a:schemeClr val="accent3">
                    <a:lumMod val="75000"/>
                  </a:schemeClr>
                </a:solidFill>
              </a:rPr>
              <a:t>End Users of Keyloggers</a:t>
            </a:r>
          </a:p>
          <a:p>
            <a:pPr>
              <a:buFont typeface="+mj-lt"/>
              <a:buAutoNum type="arabicPeriod"/>
            </a:pPr>
            <a:r>
              <a:rPr lang="en-US" sz="2000" b="1" dirty="0">
                <a:solidFill>
                  <a:schemeClr val="accent3">
                    <a:lumMod val="75000"/>
                  </a:schemeClr>
                </a:solidFill>
              </a:rPr>
              <a:t>Cybercriminals: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Steal sensitive information for financial gain or identity theft.</a:t>
            </a:r>
          </a:p>
          <a:p>
            <a:pPr>
              <a:buFont typeface="+mj-lt"/>
              <a:buAutoNum type="arabicPeriod"/>
            </a:pPr>
            <a:r>
              <a:rPr lang="en-US" sz="2000" b="1" dirty="0">
                <a:solidFill>
                  <a:schemeClr val="accent3">
                    <a:lumMod val="75000"/>
                  </a:schemeClr>
                </a:solidFill>
              </a:rPr>
              <a:t>Corporate Espionage Agents: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Obtain trade secrets and business strategies for competitive advantage.</a:t>
            </a:r>
          </a:p>
          <a:p>
            <a:pPr>
              <a:buFont typeface="+mj-lt"/>
              <a:buAutoNum type="arabicPeriod"/>
            </a:pPr>
            <a:r>
              <a:rPr lang="en-US" sz="2000" b="1" dirty="0">
                <a:solidFill>
                  <a:schemeClr val="accent3">
                    <a:lumMod val="75000"/>
                  </a:schemeClr>
                </a:solidFill>
              </a:rPr>
              <a:t>Law Enforcement and Intelligence Agencies: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Monitor suspects for criminal investigations and national security.</a:t>
            </a:r>
          </a:p>
          <a:p>
            <a:pPr>
              <a:buFont typeface="+mj-lt"/>
              <a:buAutoNum type="arabicPeriod"/>
            </a:pPr>
            <a:r>
              <a:rPr lang="en-US" sz="2000" b="1" dirty="0">
                <a:solidFill>
                  <a:schemeClr val="accent3">
                    <a:lumMod val="75000"/>
                  </a:schemeClr>
                </a:solidFill>
              </a:rPr>
              <a:t>Employers: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Monitor employees to prevent data leakage and ensure productivity.</a:t>
            </a:r>
          </a:p>
          <a:p>
            <a:pPr>
              <a:buFont typeface="+mj-lt"/>
              <a:buAutoNum type="arabicPeriod"/>
            </a:pPr>
            <a:r>
              <a:rPr lang="en-US" sz="2000" b="1" dirty="0">
                <a:solidFill>
                  <a:schemeClr val="accent3">
                    <a:lumMod val="75000"/>
                  </a:schemeClr>
                </a:solidFill>
              </a:rPr>
              <a:t>Parents: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Monitor children's online activities for safety.</a:t>
            </a:r>
          </a:p>
          <a:p>
            <a:pPr>
              <a:buFont typeface="+mj-lt"/>
              <a:buAutoNum type="arabicPeriod"/>
            </a:pPr>
            <a:r>
              <a:rPr lang="en-US" sz="2000" b="1" dirty="0">
                <a:solidFill>
                  <a:schemeClr val="accent3">
                    <a:lumMod val="75000"/>
                  </a:schemeClr>
                </a:solidFill>
              </a:rPr>
              <a:t>Security Researchers: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Study keylogger behavior to improve detection and prevention.</a:t>
            </a:r>
          </a:p>
          <a:p>
            <a:pPr>
              <a:buFont typeface="+mj-lt"/>
              <a:buAutoNum type="arabicPeriod"/>
            </a:pPr>
            <a:r>
              <a:rPr lang="en-US" sz="2000" b="1" dirty="0">
                <a:solidFill>
                  <a:schemeClr val="accent3">
                    <a:lumMod val="75000"/>
                  </a:schemeClr>
                </a:solidFill>
              </a:rPr>
              <a:t>Self-Monitoring Users:</a:t>
            </a:r>
            <a:endParaRPr lang="en-US" sz="2000" dirty="0">
              <a:solidFill>
                <a:schemeClr val="accent3">
                  <a:lumMod val="75000"/>
                </a:schemeClr>
              </a:solidFill>
            </a:endParaRPr>
          </a:p>
          <a:p>
            <a:pPr marL="742950" lvl="1" indent="-285750">
              <a:buFont typeface="+mj-lt"/>
              <a:buAutoNum type="arabicPeriod"/>
            </a:pPr>
            <a:r>
              <a:rPr lang="en-US" sz="2000" b="1" dirty="0">
                <a:solidFill>
                  <a:schemeClr val="accent3">
                    <a:lumMod val="75000"/>
                  </a:schemeClr>
                </a:solidFill>
              </a:rPr>
              <a:t>Purpose:</a:t>
            </a:r>
            <a:r>
              <a:rPr lang="en-US" sz="2000" dirty="0">
                <a:solidFill>
                  <a:schemeClr val="accent3">
                    <a:lumMod val="75000"/>
                  </a:schemeClr>
                </a:solidFill>
              </a:rPr>
              <a:t> Track personal typing activities for productivity or data recovery.</a:t>
            </a:r>
          </a:p>
          <a:p>
            <a:endParaRPr lang="en-IN" dirty="0"/>
          </a:p>
        </p:txBody>
      </p:sp>
    </p:spTree>
    <p:extLst>
      <p:ext uri="{BB962C8B-B14F-4D97-AF65-F5344CB8AC3E}">
        <p14:creationId xmlns:p14="http://schemas.microsoft.com/office/powerpoint/2010/main" val="227547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C5ADC38-EA00-5852-78BE-6E8D080CAA35}"/>
              </a:ext>
              <a:ext uri="{C183D7F6-B498-43B3-948B-1728B52AA6E4}">
                <adec:decorative xmlns:adec="http://schemas.microsoft.com/office/drawing/2017/decorative" val="1"/>
              </a:ext>
            </a:extLst>
          </p:cNvPr>
          <p:cNvCxnSpPr>
            <a:cxnSpLocks/>
          </p:cNvCxnSpPr>
          <p:nvPr/>
        </p:nvCxnSpPr>
        <p:spPr>
          <a:xfrm flipV="1">
            <a:off x="121298" y="490041"/>
            <a:ext cx="5317866" cy="32857"/>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98D8733-8C0C-E9C6-F99E-5C5B62E0774D}"/>
              </a:ext>
              <a:ext uri="{C183D7F6-B498-43B3-948B-1728B52AA6E4}">
                <adec:decorative xmlns:adec="http://schemas.microsoft.com/office/drawing/2017/decorative" val="1"/>
              </a:ext>
            </a:extLst>
          </p:cNvPr>
          <p:cNvCxnSpPr>
            <a:cxnSpLocks/>
          </p:cNvCxnSpPr>
          <p:nvPr/>
        </p:nvCxnSpPr>
        <p:spPr>
          <a:xfrm flipH="1">
            <a:off x="7750628" y="522898"/>
            <a:ext cx="451601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F99519-3B8E-32E5-25A7-F8151CB2D67D}"/>
              </a:ext>
            </a:extLst>
          </p:cNvPr>
          <p:cNvSpPr txBox="1"/>
          <p:nvPr/>
        </p:nvSpPr>
        <p:spPr>
          <a:xfrm>
            <a:off x="5548604" y="0"/>
            <a:ext cx="4404049" cy="923330"/>
          </a:xfrm>
          <a:prstGeom prst="rect">
            <a:avLst/>
          </a:prstGeom>
          <a:noFill/>
        </p:spPr>
        <p:txBody>
          <a:bodyPr wrap="square" rtlCol="0">
            <a:spAutoFit/>
          </a:bodyPr>
          <a:lstStyle/>
          <a:p>
            <a:r>
              <a:rPr lang="en-US" sz="5400" b="1" dirty="0">
                <a:solidFill>
                  <a:schemeClr val="accent3">
                    <a:lumMod val="75000"/>
                  </a:schemeClr>
                </a:solidFill>
              </a:rPr>
              <a:t>Results</a:t>
            </a:r>
            <a:endParaRPr lang="en-IN" sz="5400" b="1" dirty="0">
              <a:solidFill>
                <a:schemeClr val="accent3">
                  <a:lumMod val="75000"/>
                </a:schemeClr>
              </a:solidFill>
            </a:endParaRPr>
          </a:p>
        </p:txBody>
      </p:sp>
      <p:sp>
        <p:nvSpPr>
          <p:cNvPr id="11" name="TextBox 10">
            <a:extLst>
              <a:ext uri="{FF2B5EF4-FFF2-40B4-BE49-F238E27FC236}">
                <a16:creationId xmlns:a16="http://schemas.microsoft.com/office/drawing/2014/main" id="{5BEB31B5-3E2A-E17B-5848-ACAC010A8591}"/>
              </a:ext>
            </a:extLst>
          </p:cNvPr>
          <p:cNvSpPr txBox="1"/>
          <p:nvPr/>
        </p:nvSpPr>
        <p:spPr>
          <a:xfrm>
            <a:off x="457200" y="1054359"/>
            <a:ext cx="10842171" cy="5016758"/>
          </a:xfrm>
          <a:prstGeom prst="rect">
            <a:avLst/>
          </a:prstGeom>
          <a:noFill/>
        </p:spPr>
        <p:txBody>
          <a:bodyPr wrap="square" rtlCol="0">
            <a:spAutoFit/>
          </a:bodyPr>
          <a:lstStyle/>
          <a:p>
            <a:r>
              <a:rPr lang="en-US" sz="3200" b="1" dirty="0">
                <a:solidFill>
                  <a:schemeClr val="accent3">
                    <a:lumMod val="75000"/>
                  </a:schemeClr>
                </a:solidFill>
              </a:rPr>
              <a:t>Results:</a:t>
            </a:r>
            <a:endParaRPr lang="en-US" sz="3200" dirty="0">
              <a:solidFill>
                <a:schemeClr val="accent3">
                  <a:lumMod val="75000"/>
                </a:schemeClr>
              </a:solidFill>
            </a:endParaRPr>
          </a:p>
          <a:p>
            <a:pPr>
              <a:buFont typeface="Arial" panose="020B0604020202020204" pitchFamily="34" charset="0"/>
              <a:buChar char="•"/>
            </a:pPr>
            <a:r>
              <a:rPr lang="en-US" sz="3200" dirty="0">
                <a:solidFill>
                  <a:schemeClr val="accent3">
                    <a:lumMod val="75000"/>
                  </a:schemeClr>
                </a:solidFill>
              </a:rPr>
              <a:t>Insights into keylogger functionality and effectiveness.</a:t>
            </a:r>
          </a:p>
          <a:p>
            <a:pPr>
              <a:buFont typeface="Arial" panose="020B0604020202020204" pitchFamily="34" charset="0"/>
              <a:buChar char="•"/>
            </a:pPr>
            <a:r>
              <a:rPr lang="en-US" sz="3200" dirty="0">
                <a:solidFill>
                  <a:schemeClr val="accent3">
                    <a:lumMod val="75000"/>
                  </a:schemeClr>
                </a:solidFill>
              </a:rPr>
              <a:t>Evaluation of detection tools and their reliability.</a:t>
            </a:r>
          </a:p>
          <a:p>
            <a:pPr>
              <a:buFont typeface="Arial" panose="020B0604020202020204" pitchFamily="34" charset="0"/>
              <a:buChar char="•"/>
            </a:pPr>
            <a:r>
              <a:rPr lang="en-US" sz="3200" dirty="0">
                <a:solidFill>
                  <a:schemeClr val="accent3">
                    <a:lumMod val="75000"/>
                  </a:schemeClr>
                </a:solidFill>
              </a:rPr>
              <a:t>Recommendations for robust preventive measures.</a:t>
            </a:r>
          </a:p>
          <a:p>
            <a:pPr>
              <a:buFont typeface="Arial" panose="020B0604020202020204" pitchFamily="34" charset="0"/>
              <a:buChar char="•"/>
            </a:pPr>
            <a:r>
              <a:rPr lang="en-US" sz="3200" dirty="0">
                <a:solidFill>
                  <a:schemeClr val="accent3">
                    <a:lumMod val="75000"/>
                  </a:schemeClr>
                </a:solidFill>
              </a:rPr>
              <a:t>Discussion on ethical considerations.</a:t>
            </a:r>
          </a:p>
          <a:p>
            <a:r>
              <a:rPr lang="en-US" sz="3200" b="1" dirty="0">
                <a:solidFill>
                  <a:schemeClr val="accent3">
                    <a:lumMod val="75000"/>
                  </a:schemeClr>
                </a:solidFill>
              </a:rPr>
              <a:t>Conclusion:</a:t>
            </a:r>
            <a:r>
              <a:rPr lang="en-US" sz="3200" dirty="0">
                <a:solidFill>
                  <a:schemeClr val="accent3">
                    <a:lumMod val="75000"/>
                  </a:schemeClr>
                </a:solidFill>
              </a:rPr>
              <a:t> The project aims to enhance keylogger threat understanding, improve detection capabilities, and strengthen preventive measures, contributing to better cybersecurity practices.</a:t>
            </a:r>
          </a:p>
          <a:p>
            <a:endParaRPr lang="en-IN" sz="3200" dirty="0">
              <a:solidFill>
                <a:schemeClr val="accent3">
                  <a:lumMod val="75000"/>
                </a:schemeClr>
              </a:solidFill>
            </a:endParaRPr>
          </a:p>
        </p:txBody>
      </p:sp>
    </p:spTree>
    <p:extLst>
      <p:ext uri="{BB962C8B-B14F-4D97-AF65-F5344CB8AC3E}">
        <p14:creationId xmlns:p14="http://schemas.microsoft.com/office/powerpoint/2010/main" val="216482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16c05727-aa75-4e4a-9b5f-8a80a1165891"/>
    <ds:schemaRef ds:uri="71af3243-3dd4-4a8d-8c0d-dd76da1f02a5"/>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46</TotalTime>
  <Words>474</Words>
  <Application>Microsoft Office PowerPoint</Application>
  <PresentationFormat>Widescreen</PresentationFormat>
  <Paragraphs>62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Century Gothic</vt:lpstr>
      <vt:lpstr>Segoe UI Light</vt:lpstr>
      <vt:lpstr>Office Theme</vt:lpstr>
      <vt:lpstr>KEYLOGGER </vt:lpstr>
      <vt:lpstr>Project analysis slide 6</vt:lpstr>
      <vt:lpstr>Project analysis slide 7</vt:lpstr>
      <vt:lpstr>Project analysis slide 8</vt:lpstr>
      <vt:lpstr>Project analysis slide 10</vt:lpstr>
      <vt:lpstr>Project analysis slide 11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dc:title>
  <dc:creator>Anand Balaji Gunupudi</dc:creator>
  <cp:lastModifiedBy>Anand Balaji Gunupudi</cp:lastModifiedBy>
  <cp:revision>1</cp:revision>
  <cp:lastPrinted>2024-06-09T17:15:59Z</cp:lastPrinted>
  <dcterms:created xsi:type="dcterms:W3CDTF">2024-06-09T16:29:53Z</dcterms:created>
  <dcterms:modified xsi:type="dcterms:W3CDTF">2024-06-09T17:16:41Z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