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4"/>
  </p:sldMasterIdLst>
  <p:sldIdLst>
    <p:sldId id="298" r:id="rId5"/>
    <p:sldId id="302" r:id="rId6"/>
    <p:sldId id="309" r:id="rId7"/>
    <p:sldId id="310" r:id="rId8"/>
    <p:sldId id="303" r:id="rId9"/>
    <p:sldId id="304" r:id="rId10"/>
    <p:sldId id="311" r:id="rId11"/>
    <p:sldId id="305" r:id="rId12"/>
    <p:sldId id="312" r:id="rId13"/>
    <p:sldId id="306" r:id="rId14"/>
    <p:sldId id="30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CCCC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43" autoAdjust="0"/>
  </p:normalViewPr>
  <p:slideViewPr>
    <p:cSldViewPr snapToGrid="0">
      <p:cViewPr>
        <p:scale>
          <a:sx n="112" d="100"/>
          <a:sy n="112" d="100"/>
        </p:scale>
        <p:origin x="14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6/26/24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017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63125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98330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181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82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32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753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53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6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45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6/26/24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133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6/26/24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1861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00"/>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3EA9D00-29D7-2B2F-0073-F0ADC91360E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7200"/>
                    </a14:imgEffect>
                    <a14:imgEffect>
                      <a14:saturation sat="400000"/>
                    </a14:imgEffect>
                  </a14:imgLayer>
                </a14:imgProps>
              </a:ext>
            </a:extLst>
          </a:blip>
          <a:stretch>
            <a:fillRect/>
          </a:stretch>
        </p:blipFill>
        <p:spPr>
          <a:xfrm>
            <a:off x="4637315" y="295657"/>
            <a:ext cx="3256154" cy="1984656"/>
          </a:xfrm>
          <a:prstGeom prst="rect">
            <a:avLst/>
          </a:prstGeom>
          <a:effectLst>
            <a:outerShdw blurRad="50800" dist="50800" dir="5400000" algn="ctr" rotWithShape="0">
              <a:schemeClr val="accent1">
                <a:lumMod val="60000"/>
                <a:lumOff val="40000"/>
              </a:schemeClr>
            </a:outerShdw>
          </a:effectLst>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939144" y="1475234"/>
            <a:ext cx="8398580" cy="2032143"/>
          </a:xfrm>
        </p:spPr>
        <p:txBody>
          <a:bodyPr anchor="b">
            <a:normAutofit/>
          </a:bodyPr>
          <a:lstStyle/>
          <a:p>
            <a:r>
              <a:rPr lang="en-US" sz="3600" dirty="0"/>
              <a:t>Accelerating Loan Approvals: Strategies for Success</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CHAGANTI ANIL KUMAR REDDY</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201918" y="600919"/>
            <a:ext cx="11162211" cy="534270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91E86772-8DCD-98A9-2335-A8385AE121C0}"/>
              </a:ext>
            </a:extLst>
          </p:cNvPr>
          <p:cNvPicPr>
            <a:picLocks noChangeAspect="1"/>
          </p:cNvPicPr>
          <p:nvPr/>
        </p:nvPicPr>
        <p:blipFill>
          <a:blip r:embed="rId2"/>
          <a:stretch>
            <a:fillRect/>
          </a:stretch>
        </p:blipFill>
        <p:spPr>
          <a:xfrm>
            <a:off x="201918" y="600919"/>
            <a:ext cx="11162211" cy="5342709"/>
          </a:xfrm>
          <a:prstGeom prst="rect">
            <a:avLst/>
          </a:prstGeom>
        </p:spPr>
      </p:pic>
      <p:sp>
        <p:nvSpPr>
          <p:cNvPr id="12" name="TextBox 11">
            <a:extLst>
              <a:ext uri="{FF2B5EF4-FFF2-40B4-BE49-F238E27FC236}">
                <a16:creationId xmlns:a16="http://schemas.microsoft.com/office/drawing/2014/main" id="{07E0FA05-7248-3FF7-72A3-2E8B4EA8CF06}"/>
              </a:ext>
            </a:extLst>
          </p:cNvPr>
          <p:cNvSpPr txBox="1"/>
          <p:nvPr/>
        </p:nvSpPr>
        <p:spPr>
          <a:xfrm>
            <a:off x="1616528" y="2155371"/>
            <a:ext cx="2944586" cy="1446550"/>
          </a:xfrm>
          <a:prstGeom prst="rect">
            <a:avLst/>
          </a:prstGeom>
          <a:noFill/>
        </p:spPr>
        <p:txBody>
          <a:bodyPr wrap="square" rtlCol="0">
            <a:spAutoFit/>
          </a:bodyPr>
          <a:lstStyle/>
          <a:p>
            <a:r>
              <a:rPr lang="en-IN" sz="4400" b="1" dirty="0">
                <a:solidFill>
                  <a:schemeClr val="bg1"/>
                </a:solidFill>
                <a:latin typeface="Bradley Hand ITC" panose="03070402050302030203" pitchFamily="66" charset="0"/>
              </a:rPr>
              <a:t>Any</a:t>
            </a:r>
            <a:r>
              <a:rPr lang="en-IN" sz="4400" b="1" dirty="0">
                <a:latin typeface="Bradley Hand ITC" panose="03070402050302030203" pitchFamily="66" charset="0"/>
              </a:rPr>
              <a:t> </a:t>
            </a:r>
            <a:r>
              <a:rPr lang="en-IN" sz="4400" b="1" dirty="0">
                <a:solidFill>
                  <a:schemeClr val="bg1"/>
                </a:solidFill>
                <a:latin typeface="Bradley Hand ITC" panose="03070402050302030203" pitchFamily="66" charset="0"/>
              </a:rPr>
              <a:t>questions ?</a:t>
            </a:r>
          </a:p>
        </p:txBody>
      </p:sp>
    </p:spTree>
    <p:extLst>
      <p:ext uri="{BB962C8B-B14F-4D97-AF65-F5344CB8AC3E}">
        <p14:creationId xmlns:p14="http://schemas.microsoft.com/office/powerpoint/2010/main" val="2525458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201918" y="600919"/>
            <a:ext cx="11162211" cy="534270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B06718A7-0BF2-BE33-E650-0176A7206239}"/>
              </a:ext>
            </a:extLst>
          </p:cNvPr>
          <p:cNvSpPr/>
          <p:nvPr/>
        </p:nvSpPr>
        <p:spPr>
          <a:xfrm>
            <a:off x="3499758" y="2967335"/>
            <a:ext cx="4356474" cy="923330"/>
          </a:xfrm>
          <a:prstGeom prst="rect">
            <a:avLst/>
          </a:prstGeom>
          <a:noFill/>
        </p:spPr>
        <p:txBody>
          <a:bodyPr wrap="square" lIns="91440" tIns="45720" rIns="91440" bIns="45720">
            <a:spAutoFit/>
          </a:bodyPr>
          <a:lstStyle/>
          <a:p>
            <a:pPr algn="ctr"/>
            <a:r>
              <a:rPr lang="en-US" sz="5400" b="1" dirty="0">
                <a:ln w="12700">
                  <a:solidFill>
                    <a:schemeClr val="accent1">
                      <a:lumMod val="40000"/>
                      <a:lumOff val="60000"/>
                    </a:schemeClr>
                  </a:solidFill>
                  <a:prstDash val="solid"/>
                </a:ln>
                <a:solidFill>
                  <a:schemeClr val="accent6">
                    <a:lumMod val="75000"/>
                  </a:schemeClr>
                </a:solidFill>
                <a:effectLst>
                  <a:innerShdw blurRad="177800">
                    <a:schemeClr val="accent3">
                      <a:lumMod val="50000"/>
                    </a:schemeClr>
                  </a:innerShdw>
                </a:effectLst>
              </a:rPr>
              <a:t>Thank You</a:t>
            </a:r>
            <a:endParaRPr lang="en-US" sz="5400" b="1" cap="none" spc="0" dirty="0">
              <a:ln w="12700">
                <a:solidFill>
                  <a:schemeClr val="accent1">
                    <a:lumMod val="40000"/>
                    <a:lumOff val="60000"/>
                  </a:schemeClr>
                </a:solidFill>
                <a:prstDash val="solid"/>
              </a:ln>
              <a:solidFill>
                <a:schemeClr val="accent6">
                  <a:lumMod val="75000"/>
                </a:schemeClr>
              </a:solidFill>
              <a:effectLst>
                <a:innerShdw blurRad="177800">
                  <a:schemeClr val="accent3">
                    <a:lumMod val="50000"/>
                  </a:schemeClr>
                </a:innerShdw>
              </a:effectLst>
            </a:endParaRPr>
          </a:p>
        </p:txBody>
      </p:sp>
      <p:pic>
        <p:nvPicPr>
          <p:cNvPr id="4" name="Graphic 3" descr="Angel face with solid fill with solid fill">
            <a:extLst>
              <a:ext uri="{FF2B5EF4-FFF2-40B4-BE49-F238E27FC236}">
                <a16:creationId xmlns:a16="http://schemas.microsoft.com/office/drawing/2014/main" id="{E1AB94DD-34B0-07C7-F890-E6F8D531D0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47857" y="2967335"/>
            <a:ext cx="914400" cy="914400"/>
          </a:xfrm>
          <a:prstGeom prst="rect">
            <a:avLst/>
          </a:prstGeom>
        </p:spPr>
      </p:pic>
    </p:spTree>
    <p:extLst>
      <p:ext uri="{BB962C8B-B14F-4D97-AF65-F5344CB8AC3E}">
        <p14:creationId xmlns:p14="http://schemas.microsoft.com/office/powerpoint/2010/main" val="403871693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110756" y="305256"/>
            <a:ext cx="11573671" cy="4957396"/>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4E668F2-6073-4A60-0BF8-AD33AFF2AA82}"/>
              </a:ext>
            </a:extLst>
          </p:cNvPr>
          <p:cNvSpPr txBox="1"/>
          <p:nvPr/>
        </p:nvSpPr>
        <p:spPr>
          <a:xfrm>
            <a:off x="943153" y="1250830"/>
            <a:ext cx="3088257" cy="369332"/>
          </a:xfrm>
          <a:prstGeom prst="rect">
            <a:avLst/>
          </a:prstGeom>
          <a:noFill/>
        </p:spPr>
        <p:txBody>
          <a:bodyPr wrap="square" rtlCol="0">
            <a:spAutoFit/>
          </a:bodyPr>
          <a:lstStyle/>
          <a:p>
            <a:r>
              <a:rPr lang="en-IN" b="1" dirty="0"/>
              <a:t>Problem</a:t>
            </a:r>
            <a:r>
              <a:rPr lang="en-IN" dirty="0"/>
              <a:t> </a:t>
            </a:r>
            <a:r>
              <a:rPr lang="en-IN" b="1" dirty="0"/>
              <a:t>statement</a:t>
            </a:r>
            <a:r>
              <a:rPr lang="en-IN" dirty="0"/>
              <a:t>  :</a:t>
            </a:r>
          </a:p>
        </p:txBody>
      </p:sp>
      <p:sp>
        <p:nvSpPr>
          <p:cNvPr id="3" name="TextBox 2">
            <a:extLst>
              <a:ext uri="{FF2B5EF4-FFF2-40B4-BE49-F238E27FC236}">
                <a16:creationId xmlns:a16="http://schemas.microsoft.com/office/drawing/2014/main" id="{D623D82C-3415-9736-5826-B202A7E58A1E}"/>
              </a:ext>
            </a:extLst>
          </p:cNvPr>
          <p:cNvSpPr txBox="1"/>
          <p:nvPr/>
        </p:nvSpPr>
        <p:spPr>
          <a:xfrm>
            <a:off x="3277463" y="1249926"/>
            <a:ext cx="8131299" cy="923330"/>
          </a:xfrm>
          <a:prstGeom prst="rect">
            <a:avLst/>
          </a:prstGeom>
          <a:noFill/>
        </p:spPr>
        <p:txBody>
          <a:bodyPr wrap="square" rtlCol="0">
            <a:spAutoFit/>
          </a:bodyPr>
          <a:lstStyle/>
          <a:p>
            <a:r>
              <a:rPr lang="en-IN" dirty="0"/>
              <a:t>Customer banks decision making whether to accept a loan or to reject it based on applicant eligibility criteria for loan attributes.</a:t>
            </a:r>
          </a:p>
          <a:p>
            <a:endParaRPr lang="en-IN" dirty="0"/>
          </a:p>
        </p:txBody>
      </p:sp>
      <p:sp>
        <p:nvSpPr>
          <p:cNvPr id="4" name="TextBox 3">
            <a:extLst>
              <a:ext uri="{FF2B5EF4-FFF2-40B4-BE49-F238E27FC236}">
                <a16:creationId xmlns:a16="http://schemas.microsoft.com/office/drawing/2014/main" id="{C95F20C1-F0BE-8C9E-F3F2-BA6CDF7A1F1D}"/>
              </a:ext>
            </a:extLst>
          </p:cNvPr>
          <p:cNvSpPr txBox="1"/>
          <p:nvPr/>
        </p:nvSpPr>
        <p:spPr>
          <a:xfrm>
            <a:off x="878128" y="3696738"/>
            <a:ext cx="9299276" cy="369332"/>
          </a:xfrm>
          <a:prstGeom prst="rect">
            <a:avLst/>
          </a:prstGeom>
          <a:noFill/>
        </p:spPr>
        <p:txBody>
          <a:bodyPr wrap="square" rtlCol="0">
            <a:spAutoFit/>
          </a:bodyPr>
          <a:lstStyle/>
          <a:p>
            <a:r>
              <a:rPr lang="en-IN" dirty="0"/>
              <a:t>We have Two approaches to analyse historical data for above Risks and plotting out defaulters. </a:t>
            </a:r>
          </a:p>
        </p:txBody>
      </p:sp>
      <p:sp>
        <p:nvSpPr>
          <p:cNvPr id="5" name="TextBox 4">
            <a:extLst>
              <a:ext uri="{FF2B5EF4-FFF2-40B4-BE49-F238E27FC236}">
                <a16:creationId xmlns:a16="http://schemas.microsoft.com/office/drawing/2014/main" id="{41497F14-2B13-A018-427A-81569B475639}"/>
              </a:ext>
            </a:extLst>
          </p:cNvPr>
          <p:cNvSpPr txBox="1"/>
          <p:nvPr/>
        </p:nvSpPr>
        <p:spPr>
          <a:xfrm>
            <a:off x="3129642" y="4169432"/>
            <a:ext cx="6460671" cy="646331"/>
          </a:xfrm>
          <a:prstGeom prst="rect">
            <a:avLst/>
          </a:prstGeom>
          <a:noFill/>
        </p:spPr>
        <p:txBody>
          <a:bodyPr wrap="square" rtlCol="0">
            <a:spAutoFit/>
          </a:bodyPr>
          <a:lstStyle/>
          <a:p>
            <a:pPr marL="285750" indent="-285750">
              <a:buFont typeface="Wingdings" panose="05000000000000000000" pitchFamily="2" charset="2"/>
              <a:buChar char="v"/>
            </a:pPr>
            <a:r>
              <a:rPr lang="en-IN" dirty="0"/>
              <a:t> </a:t>
            </a:r>
            <a:r>
              <a:rPr lang="en-IN" b="1" dirty="0"/>
              <a:t>Univariant analysis </a:t>
            </a:r>
            <a:r>
              <a:rPr lang="en-IN" dirty="0"/>
              <a:t>: consider only one factor as variable </a:t>
            </a:r>
          </a:p>
          <a:p>
            <a:pPr marL="285750" indent="-285750">
              <a:buFont typeface="Wingdings" panose="05000000000000000000" pitchFamily="2" charset="2"/>
              <a:buChar char="v"/>
            </a:pPr>
            <a:r>
              <a:rPr lang="en-IN" dirty="0"/>
              <a:t> </a:t>
            </a:r>
            <a:r>
              <a:rPr lang="en-IN" b="1" dirty="0"/>
              <a:t>Bivariant</a:t>
            </a:r>
            <a:r>
              <a:rPr lang="en-IN" dirty="0"/>
              <a:t>  </a:t>
            </a:r>
            <a:r>
              <a:rPr lang="en-IN" b="1" dirty="0"/>
              <a:t>analysis</a:t>
            </a:r>
            <a:r>
              <a:rPr lang="en-IN" dirty="0"/>
              <a:t>   : consider two factors as variables </a:t>
            </a:r>
          </a:p>
        </p:txBody>
      </p:sp>
      <p:pic>
        <p:nvPicPr>
          <p:cNvPr id="1026" name="Picture 2" descr="Figure 1. Loan Data Set">
            <a:extLst>
              <a:ext uri="{FF2B5EF4-FFF2-40B4-BE49-F238E27FC236}">
                <a16:creationId xmlns:a16="http://schemas.microsoft.com/office/drawing/2014/main" id="{1489921B-4686-2444-C595-0E070AE59976}"/>
              </a:ext>
            </a:extLst>
          </p:cNvPr>
          <p:cNvPicPr>
            <a:picLocks noChangeAspect="1" noChangeArrowheads="1"/>
          </p:cNvPicPr>
          <p:nvPr/>
        </p:nvPicPr>
        <p:blipFill>
          <a:blip r:embed="rId2">
            <a:alphaModFix amt="73000"/>
            <a:extLst>
              <a:ext uri="{28A0092B-C50C-407E-A947-70E740481C1C}">
                <a14:useLocalDpi xmlns:a14="http://schemas.microsoft.com/office/drawing/2010/main" val="0"/>
              </a:ext>
            </a:extLst>
          </a:blip>
          <a:srcRect/>
          <a:stretch>
            <a:fillRect/>
          </a:stretch>
        </p:blipFill>
        <p:spPr bwMode="auto">
          <a:xfrm>
            <a:off x="7729267" y="1601734"/>
            <a:ext cx="3929331" cy="19916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A62490-0D30-BC43-0170-C12E0D9160DE}"/>
              </a:ext>
            </a:extLst>
          </p:cNvPr>
          <p:cNvSpPr txBox="1"/>
          <p:nvPr/>
        </p:nvSpPr>
        <p:spPr>
          <a:xfrm>
            <a:off x="1011023" y="2116048"/>
            <a:ext cx="6677625" cy="1477328"/>
          </a:xfrm>
          <a:prstGeom prst="rect">
            <a:avLst/>
          </a:prstGeom>
          <a:noFill/>
        </p:spPr>
        <p:txBody>
          <a:bodyPr wrap="square" rtlCol="0">
            <a:spAutoFit/>
          </a:bodyPr>
          <a:lstStyle/>
          <a:p>
            <a:r>
              <a:rPr lang="en-IN" dirty="0"/>
              <a:t>For apt decision making there are many Risk factors to be considered  based on historical applicant data  like credit score ,country code ,type of the loan ,salary and years of experience of the applicant and so on…</a:t>
            </a:r>
          </a:p>
          <a:p>
            <a:endParaRPr lang="en-IN" dirty="0"/>
          </a:p>
        </p:txBody>
      </p:sp>
      <p:sp>
        <p:nvSpPr>
          <p:cNvPr id="10" name="Oval 9">
            <a:extLst>
              <a:ext uri="{FF2B5EF4-FFF2-40B4-BE49-F238E27FC236}">
                <a16:creationId xmlns:a16="http://schemas.microsoft.com/office/drawing/2014/main" id="{0DB48B0A-B8A0-D8AC-78CC-A1BD2FE0A993}"/>
              </a:ext>
            </a:extLst>
          </p:cNvPr>
          <p:cNvSpPr/>
          <p:nvPr/>
        </p:nvSpPr>
        <p:spPr>
          <a:xfrm>
            <a:off x="4140678" y="402566"/>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4FC9B38-5EED-882E-4580-CC9D8947B1F8}"/>
              </a:ext>
            </a:extLst>
          </p:cNvPr>
          <p:cNvSpPr txBox="1"/>
          <p:nvPr/>
        </p:nvSpPr>
        <p:spPr>
          <a:xfrm>
            <a:off x="4603733" y="567358"/>
            <a:ext cx="2685691" cy="369332"/>
          </a:xfrm>
          <a:prstGeom prst="rect">
            <a:avLst/>
          </a:prstGeom>
          <a:noFill/>
        </p:spPr>
        <p:txBody>
          <a:bodyPr wrap="square" rtlCol="0">
            <a:spAutoFit/>
          </a:bodyPr>
          <a:lstStyle/>
          <a:p>
            <a:r>
              <a:rPr lang="en-IN" b="1" dirty="0">
                <a:solidFill>
                  <a:schemeClr val="bg1"/>
                </a:solidFill>
              </a:rPr>
              <a:t>Effective Loan process </a:t>
            </a:r>
          </a:p>
        </p:txBody>
      </p:sp>
    </p:spTree>
    <p:extLst>
      <p:ext uri="{BB962C8B-B14F-4D97-AF65-F5344CB8AC3E}">
        <p14:creationId xmlns:p14="http://schemas.microsoft.com/office/powerpoint/2010/main" val="28024468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additive="base">
                                        <p:cTn id="2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1000"/>
                                        <p:tgtEl>
                                          <p:spTgt spid="1026"/>
                                        </p:tgtEl>
                                      </p:cBhvr>
                                    </p:animEffect>
                                    <p:anim calcmode="lin" valueType="num">
                                      <p:cBhvr>
                                        <p:cTn id="30" dur="1000" fill="hold"/>
                                        <p:tgtEl>
                                          <p:spTgt spid="1026"/>
                                        </p:tgtEl>
                                        <p:attrNameLst>
                                          <p:attrName>ppt_x</p:attrName>
                                        </p:attrNameLst>
                                      </p:cBhvr>
                                      <p:tavLst>
                                        <p:tav tm="0">
                                          <p:val>
                                            <p:strVal val="#ppt_x"/>
                                          </p:val>
                                        </p:tav>
                                        <p:tav tm="100000">
                                          <p:val>
                                            <p:strVal val="#ppt_x"/>
                                          </p:val>
                                        </p:tav>
                                      </p:tavLst>
                                    </p:anim>
                                    <p:anim calcmode="lin" valueType="num">
                                      <p:cBhvr>
                                        <p:cTn id="3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10"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110756" y="305255"/>
            <a:ext cx="11573671" cy="5769867"/>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623D82C-3415-9736-5826-B202A7E58A1E}"/>
              </a:ext>
            </a:extLst>
          </p:cNvPr>
          <p:cNvSpPr txBox="1"/>
          <p:nvPr/>
        </p:nvSpPr>
        <p:spPr>
          <a:xfrm>
            <a:off x="396475" y="1219439"/>
            <a:ext cx="10162965" cy="923330"/>
          </a:xfrm>
          <a:prstGeom prst="rect">
            <a:avLst/>
          </a:prstGeom>
          <a:noFill/>
        </p:spPr>
        <p:txBody>
          <a:bodyPr wrap="square" rtlCol="0">
            <a:spAutoFit/>
          </a:bodyPr>
          <a:lstStyle/>
          <a:p>
            <a:r>
              <a:rPr lang="en-IN" dirty="0"/>
              <a:t>We have used panda and </a:t>
            </a:r>
            <a:r>
              <a:rPr lang="en-IN" dirty="0" err="1"/>
              <a:t>numpy</a:t>
            </a:r>
            <a:r>
              <a:rPr lang="en-IN" dirty="0"/>
              <a:t>  for data cleaning refer </a:t>
            </a:r>
            <a:r>
              <a:rPr lang="en-IN" dirty="0" err="1"/>
              <a:t>Data_cleaning_fof</a:t>
            </a:r>
            <a:r>
              <a:rPr lang="en-IN" dirty="0"/>
              <a:t> </a:t>
            </a:r>
            <a:r>
              <a:rPr lang="en-IN" dirty="0" err="1"/>
              <a:t>lending_loan_case.ipynb</a:t>
            </a:r>
            <a:r>
              <a:rPr lang="en-IN" dirty="0"/>
              <a:t> file for info</a:t>
            </a:r>
          </a:p>
          <a:p>
            <a:endParaRPr lang="en-IN" dirty="0"/>
          </a:p>
        </p:txBody>
      </p:sp>
      <p:sp>
        <p:nvSpPr>
          <p:cNvPr id="6" name="TextBox 5">
            <a:extLst>
              <a:ext uri="{FF2B5EF4-FFF2-40B4-BE49-F238E27FC236}">
                <a16:creationId xmlns:a16="http://schemas.microsoft.com/office/drawing/2014/main" id="{81A62490-0D30-BC43-0170-C12E0D9160DE}"/>
              </a:ext>
            </a:extLst>
          </p:cNvPr>
          <p:cNvSpPr txBox="1"/>
          <p:nvPr/>
        </p:nvSpPr>
        <p:spPr>
          <a:xfrm>
            <a:off x="396475" y="1646202"/>
            <a:ext cx="6677625" cy="646331"/>
          </a:xfrm>
          <a:prstGeom prst="rect">
            <a:avLst/>
          </a:prstGeom>
          <a:noFill/>
        </p:spPr>
        <p:txBody>
          <a:bodyPr wrap="square" rtlCol="0">
            <a:spAutoFit/>
          </a:bodyPr>
          <a:lstStyle/>
          <a:p>
            <a:r>
              <a:rPr lang="en-IN" dirty="0"/>
              <a:t>Here are the null value detail:</a:t>
            </a:r>
          </a:p>
          <a:p>
            <a:endParaRPr lang="en-IN" dirty="0"/>
          </a:p>
        </p:txBody>
      </p:sp>
      <p:sp>
        <p:nvSpPr>
          <p:cNvPr id="10" name="Oval 9">
            <a:extLst>
              <a:ext uri="{FF2B5EF4-FFF2-40B4-BE49-F238E27FC236}">
                <a16:creationId xmlns:a16="http://schemas.microsoft.com/office/drawing/2014/main" id="{0DB48B0A-B8A0-D8AC-78CC-A1BD2FE0A993}"/>
              </a:ext>
            </a:extLst>
          </p:cNvPr>
          <p:cNvSpPr/>
          <p:nvPr/>
        </p:nvSpPr>
        <p:spPr>
          <a:xfrm>
            <a:off x="4140678" y="402566"/>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4FC9B38-5EED-882E-4580-CC9D8947B1F8}"/>
              </a:ext>
            </a:extLst>
          </p:cNvPr>
          <p:cNvSpPr txBox="1"/>
          <p:nvPr/>
        </p:nvSpPr>
        <p:spPr>
          <a:xfrm>
            <a:off x="4603733" y="567358"/>
            <a:ext cx="2685691" cy="369332"/>
          </a:xfrm>
          <a:prstGeom prst="rect">
            <a:avLst/>
          </a:prstGeom>
          <a:noFill/>
        </p:spPr>
        <p:txBody>
          <a:bodyPr wrap="square" rtlCol="0">
            <a:spAutoFit/>
          </a:bodyPr>
          <a:lstStyle/>
          <a:p>
            <a:r>
              <a:rPr lang="en-IN" b="1" dirty="0">
                <a:solidFill>
                  <a:schemeClr val="bg1"/>
                </a:solidFill>
              </a:rPr>
              <a:t>Data Cleaning process </a:t>
            </a:r>
          </a:p>
        </p:txBody>
      </p:sp>
      <p:pic>
        <p:nvPicPr>
          <p:cNvPr id="8" name="Picture 7" descr="A bar code with blue and white text&#10;&#10;Description automatically generated">
            <a:extLst>
              <a:ext uri="{FF2B5EF4-FFF2-40B4-BE49-F238E27FC236}">
                <a16:creationId xmlns:a16="http://schemas.microsoft.com/office/drawing/2014/main" id="{00354BD4-0C82-2480-06C3-2DBC11A8F5AF}"/>
              </a:ext>
            </a:extLst>
          </p:cNvPr>
          <p:cNvPicPr>
            <a:picLocks noChangeAspect="1"/>
          </p:cNvPicPr>
          <p:nvPr/>
        </p:nvPicPr>
        <p:blipFill>
          <a:blip r:embed="rId2"/>
          <a:stretch>
            <a:fillRect/>
          </a:stretch>
        </p:blipFill>
        <p:spPr>
          <a:xfrm>
            <a:off x="379920" y="2142769"/>
            <a:ext cx="10944229" cy="3731938"/>
          </a:xfrm>
          <a:prstGeom prst="rect">
            <a:avLst/>
          </a:prstGeom>
        </p:spPr>
      </p:pic>
    </p:spTree>
    <p:extLst>
      <p:ext uri="{BB962C8B-B14F-4D97-AF65-F5344CB8AC3E}">
        <p14:creationId xmlns:p14="http://schemas.microsoft.com/office/powerpoint/2010/main" val="41873322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110756" y="305255"/>
            <a:ext cx="11573671" cy="5744815"/>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4E668F2-6073-4A60-0BF8-AD33AFF2AA82}"/>
              </a:ext>
            </a:extLst>
          </p:cNvPr>
          <p:cNvSpPr txBox="1"/>
          <p:nvPr/>
        </p:nvSpPr>
        <p:spPr>
          <a:xfrm>
            <a:off x="507573" y="1212708"/>
            <a:ext cx="3088257" cy="369332"/>
          </a:xfrm>
          <a:prstGeom prst="rect">
            <a:avLst/>
          </a:prstGeom>
          <a:noFill/>
        </p:spPr>
        <p:txBody>
          <a:bodyPr wrap="square" rtlCol="0">
            <a:spAutoFit/>
          </a:bodyPr>
          <a:lstStyle/>
          <a:p>
            <a:r>
              <a:rPr lang="en-IN" b="1" dirty="0"/>
              <a:t>We have categorize data</a:t>
            </a:r>
            <a:endParaRPr lang="en-IN" dirty="0"/>
          </a:p>
        </p:txBody>
      </p:sp>
      <p:sp>
        <p:nvSpPr>
          <p:cNvPr id="6" name="TextBox 5">
            <a:extLst>
              <a:ext uri="{FF2B5EF4-FFF2-40B4-BE49-F238E27FC236}">
                <a16:creationId xmlns:a16="http://schemas.microsoft.com/office/drawing/2014/main" id="{81A62490-0D30-BC43-0170-C12E0D9160DE}"/>
              </a:ext>
            </a:extLst>
          </p:cNvPr>
          <p:cNvSpPr txBox="1"/>
          <p:nvPr/>
        </p:nvSpPr>
        <p:spPr>
          <a:xfrm>
            <a:off x="692597" y="1571287"/>
            <a:ext cx="6677625" cy="369332"/>
          </a:xfrm>
          <a:prstGeom prst="rect">
            <a:avLst/>
          </a:prstGeom>
          <a:noFill/>
        </p:spPr>
        <p:txBody>
          <a:bodyPr wrap="square" rtlCol="0">
            <a:spAutoFit/>
          </a:bodyPr>
          <a:lstStyle/>
          <a:p>
            <a:r>
              <a:rPr lang="en-IN" dirty="0"/>
              <a:t>Using Numerical columns</a:t>
            </a:r>
          </a:p>
        </p:txBody>
      </p:sp>
      <p:sp>
        <p:nvSpPr>
          <p:cNvPr id="10" name="Oval 9">
            <a:extLst>
              <a:ext uri="{FF2B5EF4-FFF2-40B4-BE49-F238E27FC236}">
                <a16:creationId xmlns:a16="http://schemas.microsoft.com/office/drawing/2014/main" id="{0DB48B0A-B8A0-D8AC-78CC-A1BD2FE0A993}"/>
              </a:ext>
            </a:extLst>
          </p:cNvPr>
          <p:cNvSpPr/>
          <p:nvPr/>
        </p:nvSpPr>
        <p:spPr>
          <a:xfrm>
            <a:off x="4140678" y="402566"/>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4FC9B38-5EED-882E-4580-CC9D8947B1F8}"/>
              </a:ext>
            </a:extLst>
          </p:cNvPr>
          <p:cNvSpPr txBox="1"/>
          <p:nvPr/>
        </p:nvSpPr>
        <p:spPr>
          <a:xfrm>
            <a:off x="4603733" y="567358"/>
            <a:ext cx="2685691" cy="369332"/>
          </a:xfrm>
          <a:prstGeom prst="rect">
            <a:avLst/>
          </a:prstGeom>
          <a:noFill/>
        </p:spPr>
        <p:txBody>
          <a:bodyPr wrap="square" rtlCol="0">
            <a:spAutoFit/>
          </a:bodyPr>
          <a:lstStyle/>
          <a:p>
            <a:r>
              <a:rPr lang="en-IN" b="1" dirty="0">
                <a:solidFill>
                  <a:schemeClr val="bg1"/>
                </a:solidFill>
              </a:rPr>
              <a:t>Categorizing data </a:t>
            </a:r>
          </a:p>
        </p:txBody>
      </p:sp>
      <p:pic>
        <p:nvPicPr>
          <p:cNvPr id="13" name="Picture 12" descr="A screenshot of a calculator&#10;&#10;Description automatically generated">
            <a:extLst>
              <a:ext uri="{FF2B5EF4-FFF2-40B4-BE49-F238E27FC236}">
                <a16:creationId xmlns:a16="http://schemas.microsoft.com/office/drawing/2014/main" id="{7DA5913C-3FA1-E693-B4B3-D767AD998360}"/>
              </a:ext>
            </a:extLst>
          </p:cNvPr>
          <p:cNvPicPr>
            <a:picLocks noChangeAspect="1"/>
          </p:cNvPicPr>
          <p:nvPr/>
        </p:nvPicPr>
        <p:blipFill>
          <a:blip r:embed="rId2"/>
          <a:stretch>
            <a:fillRect/>
          </a:stretch>
        </p:blipFill>
        <p:spPr>
          <a:xfrm>
            <a:off x="342180" y="2083652"/>
            <a:ext cx="7772400" cy="1989841"/>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B423F0CE-3952-4671-944D-D4E63C26C678}"/>
              </a:ext>
            </a:extLst>
          </p:cNvPr>
          <p:cNvPicPr>
            <a:picLocks noChangeAspect="1"/>
          </p:cNvPicPr>
          <p:nvPr/>
        </p:nvPicPr>
        <p:blipFill>
          <a:blip r:embed="rId3"/>
          <a:stretch>
            <a:fillRect/>
          </a:stretch>
        </p:blipFill>
        <p:spPr>
          <a:xfrm>
            <a:off x="407365" y="4373598"/>
            <a:ext cx="7772400" cy="1402691"/>
          </a:xfrm>
          <a:prstGeom prst="rect">
            <a:avLst/>
          </a:prstGeom>
        </p:spPr>
      </p:pic>
      <p:sp>
        <p:nvSpPr>
          <p:cNvPr id="16" name="TextBox 15">
            <a:extLst>
              <a:ext uri="{FF2B5EF4-FFF2-40B4-BE49-F238E27FC236}">
                <a16:creationId xmlns:a16="http://schemas.microsoft.com/office/drawing/2014/main" id="{1D538D19-C298-73D4-BC2C-CBA723CE1EC8}"/>
              </a:ext>
            </a:extLst>
          </p:cNvPr>
          <p:cNvSpPr txBox="1"/>
          <p:nvPr/>
        </p:nvSpPr>
        <p:spPr>
          <a:xfrm>
            <a:off x="561692" y="4062981"/>
            <a:ext cx="6677625" cy="369332"/>
          </a:xfrm>
          <a:prstGeom prst="rect">
            <a:avLst/>
          </a:prstGeom>
          <a:noFill/>
        </p:spPr>
        <p:txBody>
          <a:bodyPr wrap="square" rtlCol="0">
            <a:spAutoFit/>
          </a:bodyPr>
          <a:lstStyle/>
          <a:p>
            <a:r>
              <a:rPr lang="en-IN" dirty="0"/>
              <a:t>Using Object type  columns</a:t>
            </a:r>
          </a:p>
        </p:txBody>
      </p:sp>
      <p:pic>
        <p:nvPicPr>
          <p:cNvPr id="18" name="Picture 17"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F4AC29AD-00DA-67D8-655D-851DC720FDEC}"/>
              </a:ext>
            </a:extLst>
          </p:cNvPr>
          <p:cNvPicPr>
            <a:picLocks noChangeAspect="1"/>
          </p:cNvPicPr>
          <p:nvPr/>
        </p:nvPicPr>
        <p:blipFill>
          <a:blip r:embed="rId4"/>
          <a:stretch>
            <a:fillRect/>
          </a:stretch>
        </p:blipFill>
        <p:spPr>
          <a:xfrm>
            <a:off x="8268907" y="2083652"/>
            <a:ext cx="3250387" cy="3236744"/>
          </a:xfrm>
          <a:prstGeom prst="rect">
            <a:avLst/>
          </a:prstGeom>
        </p:spPr>
      </p:pic>
      <p:sp>
        <p:nvSpPr>
          <p:cNvPr id="19" name="TextBox 18">
            <a:extLst>
              <a:ext uri="{FF2B5EF4-FFF2-40B4-BE49-F238E27FC236}">
                <a16:creationId xmlns:a16="http://schemas.microsoft.com/office/drawing/2014/main" id="{7563E021-6CD3-402E-2ADF-BE334D20DE80}"/>
              </a:ext>
            </a:extLst>
          </p:cNvPr>
          <p:cNvSpPr txBox="1"/>
          <p:nvPr/>
        </p:nvSpPr>
        <p:spPr>
          <a:xfrm>
            <a:off x="8268907" y="5406957"/>
            <a:ext cx="6677625" cy="369332"/>
          </a:xfrm>
          <a:prstGeom prst="rect">
            <a:avLst/>
          </a:prstGeom>
          <a:noFill/>
        </p:spPr>
        <p:txBody>
          <a:bodyPr wrap="square" rtlCol="0">
            <a:spAutoFit/>
          </a:bodyPr>
          <a:lstStyle/>
          <a:p>
            <a:r>
              <a:rPr lang="en-IN" dirty="0"/>
              <a:t>Instalment count rough graph </a:t>
            </a:r>
          </a:p>
        </p:txBody>
      </p:sp>
    </p:spTree>
    <p:extLst>
      <p:ext uri="{BB962C8B-B14F-4D97-AF65-F5344CB8AC3E}">
        <p14:creationId xmlns:p14="http://schemas.microsoft.com/office/powerpoint/2010/main" val="42690184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animBg="1"/>
      <p:bldP spid="12" grpId="0"/>
      <p:bldP spid="1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435757" y="281796"/>
            <a:ext cx="11162211" cy="572218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2" name="Oval 1">
            <a:extLst>
              <a:ext uri="{FF2B5EF4-FFF2-40B4-BE49-F238E27FC236}">
                <a16:creationId xmlns:a16="http://schemas.microsoft.com/office/drawing/2014/main" id="{BF751163-B3E0-A8FF-5BDE-D7483B988E2C}"/>
              </a:ext>
            </a:extLst>
          </p:cNvPr>
          <p:cNvSpPr/>
          <p:nvPr/>
        </p:nvSpPr>
        <p:spPr>
          <a:xfrm>
            <a:off x="3985404" y="281796"/>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Univariant Analysis Report </a:t>
            </a:r>
          </a:p>
        </p:txBody>
      </p:sp>
      <p:pic>
        <p:nvPicPr>
          <p:cNvPr id="4" name="Picture 3">
            <a:extLst>
              <a:ext uri="{FF2B5EF4-FFF2-40B4-BE49-F238E27FC236}">
                <a16:creationId xmlns:a16="http://schemas.microsoft.com/office/drawing/2014/main" id="{84B6E515-EDB0-48E9-413A-51E566204323}"/>
              </a:ext>
            </a:extLst>
          </p:cNvPr>
          <p:cNvPicPr>
            <a:picLocks noChangeAspect="1"/>
          </p:cNvPicPr>
          <p:nvPr/>
        </p:nvPicPr>
        <p:blipFill>
          <a:blip r:embed="rId2"/>
          <a:stretch>
            <a:fillRect/>
          </a:stretch>
        </p:blipFill>
        <p:spPr>
          <a:xfrm>
            <a:off x="594032" y="1207698"/>
            <a:ext cx="3282104" cy="2375139"/>
          </a:xfrm>
          <a:prstGeom prst="rect">
            <a:avLst/>
          </a:prstGeom>
        </p:spPr>
      </p:pic>
      <p:pic>
        <p:nvPicPr>
          <p:cNvPr id="7" name="Picture 6">
            <a:extLst>
              <a:ext uri="{FF2B5EF4-FFF2-40B4-BE49-F238E27FC236}">
                <a16:creationId xmlns:a16="http://schemas.microsoft.com/office/drawing/2014/main" id="{8CFF55A5-BFB5-96E9-09AD-5328110C6015}"/>
              </a:ext>
            </a:extLst>
          </p:cNvPr>
          <p:cNvPicPr>
            <a:picLocks noChangeAspect="1"/>
          </p:cNvPicPr>
          <p:nvPr/>
        </p:nvPicPr>
        <p:blipFill>
          <a:blip r:embed="rId3"/>
          <a:stretch>
            <a:fillRect/>
          </a:stretch>
        </p:blipFill>
        <p:spPr>
          <a:xfrm>
            <a:off x="3985404" y="1207698"/>
            <a:ext cx="3548331" cy="2375139"/>
          </a:xfrm>
          <a:prstGeom prst="rect">
            <a:avLst/>
          </a:prstGeom>
        </p:spPr>
      </p:pic>
      <p:pic>
        <p:nvPicPr>
          <p:cNvPr id="10" name="Picture 9">
            <a:extLst>
              <a:ext uri="{FF2B5EF4-FFF2-40B4-BE49-F238E27FC236}">
                <a16:creationId xmlns:a16="http://schemas.microsoft.com/office/drawing/2014/main" id="{747E66F5-44AD-2C44-3D8E-72057F1CC262}"/>
              </a:ext>
            </a:extLst>
          </p:cNvPr>
          <p:cNvPicPr>
            <a:picLocks noChangeAspect="1"/>
          </p:cNvPicPr>
          <p:nvPr/>
        </p:nvPicPr>
        <p:blipFill>
          <a:blip r:embed="rId4"/>
          <a:stretch>
            <a:fillRect/>
          </a:stretch>
        </p:blipFill>
        <p:spPr>
          <a:xfrm>
            <a:off x="7635570" y="1207698"/>
            <a:ext cx="3768550" cy="2365068"/>
          </a:xfrm>
          <a:prstGeom prst="rect">
            <a:avLst/>
          </a:prstGeom>
        </p:spPr>
      </p:pic>
      <p:pic>
        <p:nvPicPr>
          <p:cNvPr id="13" name="Picture 12">
            <a:extLst>
              <a:ext uri="{FF2B5EF4-FFF2-40B4-BE49-F238E27FC236}">
                <a16:creationId xmlns:a16="http://schemas.microsoft.com/office/drawing/2014/main" id="{2E70D634-0DED-CE64-9D0E-96F8A765F90D}"/>
              </a:ext>
            </a:extLst>
          </p:cNvPr>
          <p:cNvPicPr>
            <a:picLocks noChangeAspect="1"/>
          </p:cNvPicPr>
          <p:nvPr/>
        </p:nvPicPr>
        <p:blipFill>
          <a:blip r:embed="rId5"/>
          <a:stretch>
            <a:fillRect/>
          </a:stretch>
        </p:blipFill>
        <p:spPr>
          <a:xfrm>
            <a:off x="594033" y="3761117"/>
            <a:ext cx="3282104" cy="1765540"/>
          </a:xfrm>
          <a:prstGeom prst="rect">
            <a:avLst/>
          </a:prstGeom>
        </p:spPr>
      </p:pic>
      <p:pic>
        <p:nvPicPr>
          <p:cNvPr id="15" name="Picture 14">
            <a:extLst>
              <a:ext uri="{FF2B5EF4-FFF2-40B4-BE49-F238E27FC236}">
                <a16:creationId xmlns:a16="http://schemas.microsoft.com/office/drawing/2014/main" id="{F49488EE-76D4-27D1-B5E5-62646705E2F7}"/>
              </a:ext>
            </a:extLst>
          </p:cNvPr>
          <p:cNvPicPr>
            <a:picLocks noChangeAspect="1"/>
          </p:cNvPicPr>
          <p:nvPr/>
        </p:nvPicPr>
        <p:blipFill>
          <a:blip r:embed="rId6"/>
          <a:stretch>
            <a:fillRect/>
          </a:stretch>
        </p:blipFill>
        <p:spPr>
          <a:xfrm>
            <a:off x="3985405" y="3761117"/>
            <a:ext cx="3548330" cy="1765540"/>
          </a:xfrm>
          <a:prstGeom prst="rect">
            <a:avLst/>
          </a:prstGeom>
        </p:spPr>
      </p:pic>
      <p:pic>
        <p:nvPicPr>
          <p:cNvPr id="18" name="Picture 17">
            <a:extLst>
              <a:ext uri="{FF2B5EF4-FFF2-40B4-BE49-F238E27FC236}">
                <a16:creationId xmlns:a16="http://schemas.microsoft.com/office/drawing/2014/main" id="{6975ADA4-02F8-909F-A7CF-C183E2FFE139}"/>
              </a:ext>
            </a:extLst>
          </p:cNvPr>
          <p:cNvPicPr>
            <a:picLocks noChangeAspect="1"/>
          </p:cNvPicPr>
          <p:nvPr/>
        </p:nvPicPr>
        <p:blipFill>
          <a:blip r:embed="rId7"/>
          <a:stretch>
            <a:fillRect/>
          </a:stretch>
        </p:blipFill>
        <p:spPr>
          <a:xfrm>
            <a:off x="7643003" y="3761117"/>
            <a:ext cx="3761117" cy="1765539"/>
          </a:xfrm>
          <a:prstGeom prst="rect">
            <a:avLst/>
          </a:prstGeom>
        </p:spPr>
      </p:pic>
      <p:sp>
        <p:nvSpPr>
          <p:cNvPr id="3" name="TextBox 2">
            <a:extLst>
              <a:ext uri="{FF2B5EF4-FFF2-40B4-BE49-F238E27FC236}">
                <a16:creationId xmlns:a16="http://schemas.microsoft.com/office/drawing/2014/main" id="{64F56F41-E238-CEF6-829B-D3051F9C62B1}"/>
              </a:ext>
            </a:extLst>
          </p:cNvPr>
          <p:cNvSpPr txBox="1"/>
          <p:nvPr/>
        </p:nvSpPr>
        <p:spPr>
          <a:xfrm>
            <a:off x="764098" y="804020"/>
            <a:ext cx="6644022" cy="646331"/>
          </a:xfrm>
          <a:prstGeom prst="rect">
            <a:avLst/>
          </a:prstGeom>
          <a:noFill/>
        </p:spPr>
        <p:txBody>
          <a:bodyPr wrap="square" rtlCol="0">
            <a:spAutoFit/>
          </a:bodyPr>
          <a:lstStyle/>
          <a:p>
            <a:r>
              <a:rPr lang="en-IN" dirty="0"/>
              <a:t>These are the detail Univariant analysis for defaulter </a:t>
            </a:r>
          </a:p>
          <a:p>
            <a:endParaRPr lang="en-IN" dirty="0"/>
          </a:p>
        </p:txBody>
      </p:sp>
    </p:spTree>
    <p:extLst>
      <p:ext uri="{BB962C8B-B14F-4D97-AF65-F5344CB8AC3E}">
        <p14:creationId xmlns:p14="http://schemas.microsoft.com/office/powerpoint/2010/main" val="2239537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2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heel(1)">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470263" y="529087"/>
            <a:ext cx="11162211" cy="548635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Oval 1">
            <a:extLst>
              <a:ext uri="{FF2B5EF4-FFF2-40B4-BE49-F238E27FC236}">
                <a16:creationId xmlns:a16="http://schemas.microsoft.com/office/drawing/2014/main" id="{E221DAB5-61B1-99A3-31F6-491D17F3AF89}"/>
              </a:ext>
            </a:extLst>
          </p:cNvPr>
          <p:cNvSpPr/>
          <p:nvPr/>
        </p:nvSpPr>
        <p:spPr>
          <a:xfrm>
            <a:off x="4071667" y="776377"/>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Univariant Analysis Summary</a:t>
            </a:r>
          </a:p>
        </p:txBody>
      </p:sp>
      <p:graphicFrame>
        <p:nvGraphicFramePr>
          <p:cNvPr id="5" name="Table 4">
            <a:extLst>
              <a:ext uri="{FF2B5EF4-FFF2-40B4-BE49-F238E27FC236}">
                <a16:creationId xmlns:a16="http://schemas.microsoft.com/office/drawing/2014/main" id="{7D8C02D4-5E8B-B196-29EF-60F7C781017E}"/>
              </a:ext>
            </a:extLst>
          </p:cNvPr>
          <p:cNvGraphicFramePr>
            <a:graphicFrameLocks noGrp="1"/>
          </p:cNvGraphicFramePr>
          <p:nvPr>
            <p:extLst>
              <p:ext uri="{D42A27DB-BD31-4B8C-83A1-F6EECF244321}">
                <p14:modId xmlns:p14="http://schemas.microsoft.com/office/powerpoint/2010/main" val="3037896078"/>
              </p:ext>
            </p:extLst>
          </p:nvPr>
        </p:nvGraphicFramePr>
        <p:xfrm>
          <a:off x="615350" y="1915064"/>
          <a:ext cx="10489721" cy="2794959"/>
        </p:xfrm>
        <a:graphic>
          <a:graphicData uri="http://schemas.openxmlformats.org/drawingml/2006/table">
            <a:tbl>
              <a:tblPr firstRow="1" bandRow="1">
                <a:tableStyleId>{5C22544A-7EE6-4342-B048-85BDC9FD1C3A}</a:tableStyleId>
              </a:tblPr>
              <a:tblGrid>
                <a:gridCol w="832450">
                  <a:extLst>
                    <a:ext uri="{9D8B030D-6E8A-4147-A177-3AD203B41FA5}">
                      <a16:colId xmlns:a16="http://schemas.microsoft.com/office/drawing/2014/main" val="2637921323"/>
                    </a:ext>
                  </a:extLst>
                </a:gridCol>
                <a:gridCol w="1159329">
                  <a:extLst>
                    <a:ext uri="{9D8B030D-6E8A-4147-A177-3AD203B41FA5}">
                      <a16:colId xmlns:a16="http://schemas.microsoft.com/office/drawing/2014/main" val="2797796"/>
                    </a:ext>
                  </a:extLst>
                </a:gridCol>
                <a:gridCol w="1213757">
                  <a:extLst>
                    <a:ext uri="{9D8B030D-6E8A-4147-A177-3AD203B41FA5}">
                      <a16:colId xmlns:a16="http://schemas.microsoft.com/office/drawing/2014/main" val="415801071"/>
                    </a:ext>
                  </a:extLst>
                </a:gridCol>
                <a:gridCol w="1758043">
                  <a:extLst>
                    <a:ext uri="{9D8B030D-6E8A-4147-A177-3AD203B41FA5}">
                      <a16:colId xmlns:a16="http://schemas.microsoft.com/office/drawing/2014/main" val="45284006"/>
                    </a:ext>
                  </a:extLst>
                </a:gridCol>
                <a:gridCol w="1120920">
                  <a:extLst>
                    <a:ext uri="{9D8B030D-6E8A-4147-A177-3AD203B41FA5}">
                      <a16:colId xmlns:a16="http://schemas.microsoft.com/office/drawing/2014/main" val="2079422583"/>
                    </a:ext>
                  </a:extLst>
                </a:gridCol>
                <a:gridCol w="1893397">
                  <a:extLst>
                    <a:ext uri="{9D8B030D-6E8A-4147-A177-3AD203B41FA5}">
                      <a16:colId xmlns:a16="http://schemas.microsoft.com/office/drawing/2014/main" val="3503473099"/>
                    </a:ext>
                  </a:extLst>
                </a:gridCol>
                <a:gridCol w="2511825">
                  <a:extLst>
                    <a:ext uri="{9D8B030D-6E8A-4147-A177-3AD203B41FA5}">
                      <a16:colId xmlns:a16="http://schemas.microsoft.com/office/drawing/2014/main" val="2741023903"/>
                    </a:ext>
                  </a:extLst>
                </a:gridCol>
              </a:tblGrid>
              <a:tr h="1601727">
                <a:tc>
                  <a:txBody>
                    <a:bodyPr/>
                    <a:lstStyle/>
                    <a:p>
                      <a:r>
                        <a:rPr lang="en-IN" sz="1100" dirty="0"/>
                        <a:t>parameters</a:t>
                      </a:r>
                    </a:p>
                  </a:txBody>
                  <a:tcPr>
                    <a:solidFill>
                      <a:schemeClr val="accent1">
                        <a:lumMod val="60000"/>
                        <a:lumOff val="40000"/>
                      </a:schemeClr>
                    </a:solidFill>
                  </a:tcPr>
                </a:tc>
                <a:tc>
                  <a:txBody>
                    <a:bodyPr/>
                    <a:lstStyle/>
                    <a:p>
                      <a:r>
                        <a:rPr lang="en-IN" sz="1100" dirty="0"/>
                        <a:t>Country/state </a:t>
                      </a:r>
                    </a:p>
                    <a:p>
                      <a:r>
                        <a:rPr lang="en-IN" sz="1100" dirty="0"/>
                        <a:t> code </a:t>
                      </a:r>
                    </a:p>
                  </a:txBody>
                  <a:tcPr>
                    <a:solidFill>
                      <a:schemeClr val="accent1">
                        <a:lumMod val="60000"/>
                        <a:lumOff val="40000"/>
                      </a:schemeClr>
                    </a:solidFill>
                  </a:tcPr>
                </a:tc>
                <a:tc>
                  <a:txBody>
                    <a:bodyPr/>
                    <a:lstStyle/>
                    <a:p>
                      <a:r>
                        <a:rPr lang="en-IN" sz="1100" dirty="0"/>
                        <a:t>Purpose of Loan </a:t>
                      </a:r>
                    </a:p>
                  </a:txBody>
                  <a:tcPr>
                    <a:solidFill>
                      <a:schemeClr val="accent1">
                        <a:lumMod val="60000"/>
                        <a:lumOff val="40000"/>
                      </a:schemeClr>
                    </a:solidFill>
                  </a:tcPr>
                </a:tc>
                <a:tc>
                  <a:txBody>
                    <a:bodyPr/>
                    <a:lstStyle/>
                    <a:p>
                      <a:r>
                        <a:rPr lang="en-IN" sz="1100" dirty="0"/>
                        <a:t>Term /Tenure of loan </a:t>
                      </a:r>
                    </a:p>
                  </a:txBody>
                  <a:tcPr>
                    <a:solidFill>
                      <a:schemeClr val="accent1">
                        <a:lumMod val="60000"/>
                        <a:lumOff val="40000"/>
                      </a:schemeClr>
                    </a:solidFill>
                  </a:tcPr>
                </a:tc>
                <a:tc>
                  <a:txBody>
                    <a:bodyPr/>
                    <a:lstStyle/>
                    <a:p>
                      <a:r>
                        <a:rPr lang="en-IN" sz="1100" dirty="0"/>
                        <a:t>DTI Bucket</a:t>
                      </a:r>
                    </a:p>
                  </a:txBody>
                  <a:tcPr>
                    <a:solidFill>
                      <a:schemeClr val="accent1">
                        <a:lumMod val="60000"/>
                        <a:lumOff val="40000"/>
                      </a:schemeClr>
                    </a:solidFill>
                  </a:tcPr>
                </a:tc>
                <a:tc>
                  <a:txBody>
                    <a:bodyPr/>
                    <a:lstStyle/>
                    <a:p>
                      <a:r>
                        <a:rPr lang="en-IN" sz="1100" dirty="0"/>
                        <a:t>Employment service </a:t>
                      </a:r>
                    </a:p>
                  </a:txBody>
                  <a:tcPr>
                    <a:solidFill>
                      <a:schemeClr val="accent1">
                        <a:lumMod val="60000"/>
                        <a:lumOff val="40000"/>
                      </a:schemeClr>
                    </a:solidFill>
                  </a:tcPr>
                </a:tc>
                <a:tc>
                  <a:txBody>
                    <a:bodyPr/>
                    <a:lstStyle/>
                    <a:p>
                      <a:r>
                        <a:rPr lang="en-IN" sz="1100" dirty="0"/>
                        <a:t>Home ownership</a:t>
                      </a:r>
                    </a:p>
                  </a:txBody>
                  <a:tcPr>
                    <a:solidFill>
                      <a:schemeClr val="accent1">
                        <a:lumMod val="60000"/>
                        <a:lumOff val="40000"/>
                      </a:schemeClr>
                    </a:solidFill>
                  </a:tcPr>
                </a:tc>
                <a:extLst>
                  <a:ext uri="{0D108BD9-81ED-4DB2-BD59-A6C34878D82A}">
                    <a16:rowId xmlns:a16="http://schemas.microsoft.com/office/drawing/2014/main" val="2784008279"/>
                  </a:ext>
                </a:extLst>
              </a:tr>
              <a:tr h="537492">
                <a:tc>
                  <a:txBody>
                    <a:bodyPr/>
                    <a:lstStyle/>
                    <a:p>
                      <a:r>
                        <a:rPr lang="en-IN" sz="1100" dirty="0"/>
                        <a:t>Risky /Defaulters </a:t>
                      </a:r>
                    </a:p>
                  </a:txBody>
                  <a:tcPr/>
                </a:tc>
                <a:tc>
                  <a:txBody>
                    <a:bodyPr/>
                    <a:lstStyle/>
                    <a:p>
                      <a:r>
                        <a:rPr lang="en-IN" sz="1100" dirty="0"/>
                        <a:t>California( CA) </a:t>
                      </a:r>
                    </a:p>
                  </a:txBody>
                  <a:tcPr/>
                </a:tc>
                <a:tc>
                  <a:txBody>
                    <a:bodyPr/>
                    <a:lstStyle/>
                    <a:p>
                      <a:r>
                        <a:rPr lang="en-IN" sz="1100" dirty="0"/>
                        <a:t>Debt consolidation</a:t>
                      </a:r>
                    </a:p>
                  </a:txBody>
                  <a:tcPr/>
                </a:tc>
                <a:tc>
                  <a:txBody>
                    <a:bodyPr/>
                    <a:lstStyle/>
                    <a:p>
                      <a:r>
                        <a:rPr lang="en-IN" sz="1100" dirty="0"/>
                        <a:t>36 Months </a:t>
                      </a:r>
                    </a:p>
                  </a:txBody>
                  <a:tcPr/>
                </a:tc>
                <a:tc>
                  <a:txBody>
                    <a:bodyPr/>
                    <a:lstStyle/>
                    <a:p>
                      <a:r>
                        <a:rPr lang="en-IN" sz="1100" dirty="0"/>
                        <a:t>&lt; 25 </a:t>
                      </a:r>
                    </a:p>
                  </a:txBody>
                  <a:tcPr/>
                </a:tc>
                <a:tc>
                  <a:txBody>
                    <a:bodyPr/>
                    <a:lstStyle/>
                    <a:p>
                      <a:r>
                        <a:rPr lang="en-IN" sz="1100" dirty="0"/>
                        <a:t>&gt;10 years of experience </a:t>
                      </a:r>
                    </a:p>
                  </a:txBody>
                  <a:tcPr/>
                </a:tc>
                <a:tc>
                  <a:txBody>
                    <a:bodyPr/>
                    <a:lstStyle/>
                    <a:p>
                      <a:r>
                        <a:rPr lang="en-IN" sz="1100" dirty="0"/>
                        <a:t>Rent /Mortgage</a:t>
                      </a:r>
                    </a:p>
                  </a:txBody>
                  <a:tcPr/>
                </a:tc>
                <a:extLst>
                  <a:ext uri="{0D108BD9-81ED-4DB2-BD59-A6C34878D82A}">
                    <a16:rowId xmlns:a16="http://schemas.microsoft.com/office/drawing/2014/main" val="263847013"/>
                  </a:ext>
                </a:extLst>
              </a:tr>
              <a:tr h="655740">
                <a:tc>
                  <a:txBody>
                    <a:bodyPr/>
                    <a:lstStyle/>
                    <a:p>
                      <a:r>
                        <a:rPr lang="en-IN" sz="1100" dirty="0"/>
                        <a:t>Non Risky /Non defaulters </a:t>
                      </a:r>
                    </a:p>
                  </a:txBody>
                  <a:tcPr/>
                </a:tc>
                <a:tc>
                  <a:txBody>
                    <a:bodyPr/>
                    <a:lstStyle/>
                    <a:p>
                      <a:r>
                        <a:rPr lang="en-IN" sz="1100" dirty="0"/>
                        <a:t>Other states </a:t>
                      </a:r>
                    </a:p>
                  </a:txBody>
                  <a:tcPr/>
                </a:tc>
                <a:tc>
                  <a:txBody>
                    <a:bodyPr/>
                    <a:lstStyle/>
                    <a:p>
                      <a:r>
                        <a:rPr lang="en-IN" sz="1100" dirty="0"/>
                        <a:t>others</a:t>
                      </a:r>
                    </a:p>
                  </a:txBody>
                  <a:tcPr/>
                </a:tc>
                <a:tc>
                  <a:txBody>
                    <a:bodyPr/>
                    <a:lstStyle/>
                    <a:p>
                      <a:r>
                        <a:rPr lang="en-IN" sz="1100" dirty="0"/>
                        <a:t>60 Months </a:t>
                      </a:r>
                    </a:p>
                  </a:txBody>
                  <a:tcPr/>
                </a:tc>
                <a:tc>
                  <a:txBody>
                    <a:bodyPr/>
                    <a:lstStyle/>
                    <a:p>
                      <a:r>
                        <a:rPr lang="en-IN" sz="1100" dirty="0"/>
                        <a:t>Others </a:t>
                      </a:r>
                    </a:p>
                  </a:txBody>
                  <a:tcPr/>
                </a:tc>
                <a:tc>
                  <a:txBody>
                    <a:bodyPr/>
                    <a:lstStyle/>
                    <a:p>
                      <a:r>
                        <a:rPr lang="en-IN" sz="1100" dirty="0"/>
                        <a:t>others</a:t>
                      </a:r>
                    </a:p>
                  </a:txBody>
                  <a:tcPr/>
                </a:tc>
                <a:tc>
                  <a:txBody>
                    <a:bodyPr/>
                    <a:lstStyle/>
                    <a:p>
                      <a:r>
                        <a:rPr lang="en-IN" sz="1100" dirty="0"/>
                        <a:t>others</a:t>
                      </a:r>
                    </a:p>
                  </a:txBody>
                  <a:tcPr/>
                </a:tc>
                <a:extLst>
                  <a:ext uri="{0D108BD9-81ED-4DB2-BD59-A6C34878D82A}">
                    <a16:rowId xmlns:a16="http://schemas.microsoft.com/office/drawing/2014/main" val="2925613279"/>
                  </a:ext>
                </a:extLst>
              </a:tr>
            </a:tbl>
          </a:graphicData>
        </a:graphic>
      </p:graphicFrame>
    </p:spTree>
    <p:extLst>
      <p:ext uri="{BB962C8B-B14F-4D97-AF65-F5344CB8AC3E}">
        <p14:creationId xmlns:p14="http://schemas.microsoft.com/office/powerpoint/2010/main" val="3340942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435756" y="388925"/>
            <a:ext cx="11162211" cy="572218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BF751163-B3E0-A8FF-5BDE-D7483B988E2C}"/>
              </a:ext>
            </a:extLst>
          </p:cNvPr>
          <p:cNvSpPr/>
          <p:nvPr/>
        </p:nvSpPr>
        <p:spPr>
          <a:xfrm>
            <a:off x="3985405" y="388926"/>
            <a:ext cx="3422715" cy="433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Univariant Analysis Report </a:t>
            </a:r>
          </a:p>
        </p:txBody>
      </p:sp>
      <p:sp>
        <p:nvSpPr>
          <p:cNvPr id="3" name="TextBox 2">
            <a:extLst>
              <a:ext uri="{FF2B5EF4-FFF2-40B4-BE49-F238E27FC236}">
                <a16:creationId xmlns:a16="http://schemas.microsoft.com/office/drawing/2014/main" id="{ED2D139B-1392-49CE-00B6-5AA3B0BB8514}"/>
              </a:ext>
            </a:extLst>
          </p:cNvPr>
          <p:cNvSpPr txBox="1"/>
          <p:nvPr/>
        </p:nvSpPr>
        <p:spPr>
          <a:xfrm>
            <a:off x="554125" y="822009"/>
            <a:ext cx="6644022" cy="646331"/>
          </a:xfrm>
          <a:prstGeom prst="rect">
            <a:avLst/>
          </a:prstGeom>
          <a:noFill/>
        </p:spPr>
        <p:txBody>
          <a:bodyPr wrap="square" rtlCol="0">
            <a:spAutoFit/>
          </a:bodyPr>
          <a:lstStyle/>
          <a:p>
            <a:r>
              <a:rPr lang="en-IN" dirty="0"/>
              <a:t>These are the detail Univariant analysis for fully paid lender </a:t>
            </a:r>
          </a:p>
          <a:p>
            <a:endParaRPr lang="en-IN" dirty="0"/>
          </a:p>
        </p:txBody>
      </p:sp>
      <p:pic>
        <p:nvPicPr>
          <p:cNvPr id="6" name="Picture 5" descr="A graph of a number of loan&#10;&#10;Description automatically generated">
            <a:extLst>
              <a:ext uri="{FF2B5EF4-FFF2-40B4-BE49-F238E27FC236}">
                <a16:creationId xmlns:a16="http://schemas.microsoft.com/office/drawing/2014/main" id="{CA0FCB78-C284-87A0-597A-CFFAC78DD792}"/>
              </a:ext>
            </a:extLst>
          </p:cNvPr>
          <p:cNvPicPr>
            <a:picLocks noChangeAspect="1"/>
          </p:cNvPicPr>
          <p:nvPr/>
        </p:nvPicPr>
        <p:blipFill>
          <a:blip r:embed="rId2"/>
          <a:stretch>
            <a:fillRect/>
          </a:stretch>
        </p:blipFill>
        <p:spPr>
          <a:xfrm>
            <a:off x="503433" y="1253260"/>
            <a:ext cx="3263435" cy="2035395"/>
          </a:xfrm>
          <a:prstGeom prst="rect">
            <a:avLst/>
          </a:prstGeom>
        </p:spPr>
      </p:pic>
      <p:pic>
        <p:nvPicPr>
          <p:cNvPr id="11" name="Picture 10" descr="A graph with different colored bars&#10;&#10;Description automatically generated">
            <a:extLst>
              <a:ext uri="{FF2B5EF4-FFF2-40B4-BE49-F238E27FC236}">
                <a16:creationId xmlns:a16="http://schemas.microsoft.com/office/drawing/2014/main" id="{43E23CCE-B92A-6AD2-117B-8A35005284DF}"/>
              </a:ext>
            </a:extLst>
          </p:cNvPr>
          <p:cNvPicPr>
            <a:picLocks noChangeAspect="1"/>
          </p:cNvPicPr>
          <p:nvPr/>
        </p:nvPicPr>
        <p:blipFill>
          <a:blip r:embed="rId3"/>
          <a:stretch>
            <a:fillRect/>
          </a:stretch>
        </p:blipFill>
        <p:spPr>
          <a:xfrm>
            <a:off x="3855340" y="1257404"/>
            <a:ext cx="3263435" cy="2024978"/>
          </a:xfrm>
          <a:prstGeom prst="rect">
            <a:avLst/>
          </a:prstGeom>
        </p:spPr>
      </p:pic>
      <p:pic>
        <p:nvPicPr>
          <p:cNvPr id="14" name="Picture 13" descr="A graph of a number of loan&#10;&#10;Description automatically generated with medium confidence">
            <a:extLst>
              <a:ext uri="{FF2B5EF4-FFF2-40B4-BE49-F238E27FC236}">
                <a16:creationId xmlns:a16="http://schemas.microsoft.com/office/drawing/2014/main" id="{048543EE-2F22-C715-072C-B3CE97C77A1D}"/>
              </a:ext>
            </a:extLst>
          </p:cNvPr>
          <p:cNvPicPr>
            <a:picLocks noChangeAspect="1"/>
          </p:cNvPicPr>
          <p:nvPr/>
        </p:nvPicPr>
        <p:blipFill>
          <a:blip r:embed="rId4"/>
          <a:stretch>
            <a:fillRect/>
          </a:stretch>
        </p:blipFill>
        <p:spPr>
          <a:xfrm>
            <a:off x="7226701" y="1253260"/>
            <a:ext cx="3532667" cy="1999300"/>
          </a:xfrm>
          <a:prstGeom prst="rect">
            <a:avLst/>
          </a:prstGeom>
        </p:spPr>
      </p:pic>
      <p:pic>
        <p:nvPicPr>
          <p:cNvPr id="20" name="Picture 19" descr="A graph of a number of loan payer&#10;&#10;Description automatically generated">
            <a:extLst>
              <a:ext uri="{FF2B5EF4-FFF2-40B4-BE49-F238E27FC236}">
                <a16:creationId xmlns:a16="http://schemas.microsoft.com/office/drawing/2014/main" id="{5D7684E9-889D-143B-D481-3FA167152999}"/>
              </a:ext>
            </a:extLst>
          </p:cNvPr>
          <p:cNvPicPr>
            <a:picLocks noChangeAspect="1"/>
          </p:cNvPicPr>
          <p:nvPr/>
        </p:nvPicPr>
        <p:blipFill>
          <a:blip r:embed="rId5"/>
          <a:stretch>
            <a:fillRect/>
          </a:stretch>
        </p:blipFill>
        <p:spPr>
          <a:xfrm>
            <a:off x="554125" y="3569345"/>
            <a:ext cx="3255595" cy="2130555"/>
          </a:xfrm>
          <a:prstGeom prst="rect">
            <a:avLst/>
          </a:prstGeom>
        </p:spPr>
      </p:pic>
      <p:pic>
        <p:nvPicPr>
          <p:cNvPr id="22" name="Picture 21" descr="A graph of a number of loan fully paid payer&#10;&#10;Description automatically generated">
            <a:extLst>
              <a:ext uri="{FF2B5EF4-FFF2-40B4-BE49-F238E27FC236}">
                <a16:creationId xmlns:a16="http://schemas.microsoft.com/office/drawing/2014/main" id="{90639F25-C5F3-0E22-6048-5F0E5960B12F}"/>
              </a:ext>
            </a:extLst>
          </p:cNvPr>
          <p:cNvPicPr>
            <a:picLocks noChangeAspect="1"/>
          </p:cNvPicPr>
          <p:nvPr/>
        </p:nvPicPr>
        <p:blipFill>
          <a:blip r:embed="rId6"/>
          <a:stretch>
            <a:fillRect/>
          </a:stretch>
        </p:blipFill>
        <p:spPr>
          <a:xfrm>
            <a:off x="3928089" y="3579315"/>
            <a:ext cx="3255595" cy="1789423"/>
          </a:xfrm>
          <a:prstGeom prst="rect">
            <a:avLst/>
          </a:prstGeom>
        </p:spPr>
      </p:pic>
      <p:pic>
        <p:nvPicPr>
          <p:cNvPr id="24" name="Picture 23" descr="A graph of a number of paid payer&#10;&#10;Description automatically generated">
            <a:extLst>
              <a:ext uri="{FF2B5EF4-FFF2-40B4-BE49-F238E27FC236}">
                <a16:creationId xmlns:a16="http://schemas.microsoft.com/office/drawing/2014/main" id="{21A8DE47-767C-2514-1D88-47749E51020F}"/>
              </a:ext>
            </a:extLst>
          </p:cNvPr>
          <p:cNvPicPr>
            <a:picLocks noChangeAspect="1"/>
          </p:cNvPicPr>
          <p:nvPr/>
        </p:nvPicPr>
        <p:blipFill>
          <a:blip r:embed="rId7"/>
          <a:stretch>
            <a:fillRect/>
          </a:stretch>
        </p:blipFill>
        <p:spPr>
          <a:xfrm>
            <a:off x="7302053" y="3569345"/>
            <a:ext cx="3457315" cy="1789423"/>
          </a:xfrm>
          <a:prstGeom prst="rect">
            <a:avLst/>
          </a:prstGeom>
        </p:spPr>
      </p:pic>
    </p:spTree>
    <p:extLst>
      <p:ext uri="{BB962C8B-B14F-4D97-AF65-F5344CB8AC3E}">
        <p14:creationId xmlns:p14="http://schemas.microsoft.com/office/powerpoint/2010/main" val="83242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CC00">
            <a:alpha val="23137"/>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201918" y="600919"/>
            <a:ext cx="11162211" cy="534270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E221DAB5-61B1-99A3-31F6-491D17F3AF89}"/>
              </a:ext>
            </a:extLst>
          </p:cNvPr>
          <p:cNvSpPr/>
          <p:nvPr/>
        </p:nvSpPr>
        <p:spPr>
          <a:xfrm>
            <a:off x="4071667" y="776377"/>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Bivariant Analysis &amp;  Summary</a:t>
            </a:r>
          </a:p>
        </p:txBody>
      </p:sp>
      <p:pic>
        <p:nvPicPr>
          <p:cNvPr id="4" name="Picture 3">
            <a:extLst>
              <a:ext uri="{FF2B5EF4-FFF2-40B4-BE49-F238E27FC236}">
                <a16:creationId xmlns:a16="http://schemas.microsoft.com/office/drawing/2014/main" id="{C594C346-E044-F5CA-4ED7-36A121627D8C}"/>
              </a:ext>
            </a:extLst>
          </p:cNvPr>
          <p:cNvPicPr>
            <a:picLocks noChangeAspect="1"/>
          </p:cNvPicPr>
          <p:nvPr/>
        </p:nvPicPr>
        <p:blipFill>
          <a:blip r:embed="rId2"/>
          <a:stretch>
            <a:fillRect/>
          </a:stretch>
        </p:blipFill>
        <p:spPr>
          <a:xfrm>
            <a:off x="773539" y="1547127"/>
            <a:ext cx="4740075" cy="2518688"/>
          </a:xfrm>
          <a:prstGeom prst="rect">
            <a:avLst/>
          </a:prstGeom>
        </p:spPr>
      </p:pic>
      <p:pic>
        <p:nvPicPr>
          <p:cNvPr id="5" name="Picture 4">
            <a:extLst>
              <a:ext uri="{FF2B5EF4-FFF2-40B4-BE49-F238E27FC236}">
                <a16:creationId xmlns:a16="http://schemas.microsoft.com/office/drawing/2014/main" id="{BD16CD07-F137-ECF5-1DB9-F32D0744A072}"/>
              </a:ext>
            </a:extLst>
          </p:cNvPr>
          <p:cNvPicPr>
            <a:picLocks noChangeAspect="1"/>
          </p:cNvPicPr>
          <p:nvPr/>
        </p:nvPicPr>
        <p:blipFill>
          <a:blip r:embed="rId3"/>
          <a:stretch>
            <a:fillRect/>
          </a:stretch>
        </p:blipFill>
        <p:spPr>
          <a:xfrm>
            <a:off x="6272739" y="1547127"/>
            <a:ext cx="4600609" cy="2518688"/>
          </a:xfrm>
          <a:prstGeom prst="rect">
            <a:avLst/>
          </a:prstGeom>
        </p:spPr>
      </p:pic>
      <p:graphicFrame>
        <p:nvGraphicFramePr>
          <p:cNvPr id="6" name="Table 5">
            <a:extLst>
              <a:ext uri="{FF2B5EF4-FFF2-40B4-BE49-F238E27FC236}">
                <a16:creationId xmlns:a16="http://schemas.microsoft.com/office/drawing/2014/main" id="{A804CB76-F7FD-0BB4-9224-026B724D6974}"/>
              </a:ext>
            </a:extLst>
          </p:cNvPr>
          <p:cNvGraphicFramePr>
            <a:graphicFrameLocks noGrp="1"/>
          </p:cNvGraphicFramePr>
          <p:nvPr>
            <p:extLst>
              <p:ext uri="{D42A27DB-BD31-4B8C-83A1-F6EECF244321}">
                <p14:modId xmlns:p14="http://schemas.microsoft.com/office/powerpoint/2010/main" val="3679244677"/>
              </p:ext>
            </p:extLst>
          </p:nvPr>
        </p:nvGraphicFramePr>
        <p:xfrm>
          <a:off x="818242" y="4430486"/>
          <a:ext cx="9272814" cy="1253308"/>
        </p:xfrm>
        <a:graphic>
          <a:graphicData uri="http://schemas.openxmlformats.org/drawingml/2006/table">
            <a:tbl>
              <a:tblPr firstRow="1" bandRow="1">
                <a:tableStyleId>{5C22544A-7EE6-4342-B048-85BDC9FD1C3A}</a:tableStyleId>
              </a:tblPr>
              <a:tblGrid>
                <a:gridCol w="1734458">
                  <a:extLst>
                    <a:ext uri="{9D8B030D-6E8A-4147-A177-3AD203B41FA5}">
                      <a16:colId xmlns:a16="http://schemas.microsoft.com/office/drawing/2014/main" val="3268862784"/>
                    </a:ext>
                  </a:extLst>
                </a:gridCol>
                <a:gridCol w="3184071">
                  <a:extLst>
                    <a:ext uri="{9D8B030D-6E8A-4147-A177-3AD203B41FA5}">
                      <a16:colId xmlns:a16="http://schemas.microsoft.com/office/drawing/2014/main" val="3405056205"/>
                    </a:ext>
                  </a:extLst>
                </a:gridCol>
                <a:gridCol w="4354285">
                  <a:extLst>
                    <a:ext uri="{9D8B030D-6E8A-4147-A177-3AD203B41FA5}">
                      <a16:colId xmlns:a16="http://schemas.microsoft.com/office/drawing/2014/main" val="3532787145"/>
                    </a:ext>
                  </a:extLst>
                </a:gridCol>
              </a:tblGrid>
              <a:tr h="511628">
                <a:tc>
                  <a:txBody>
                    <a:bodyPr/>
                    <a:lstStyle/>
                    <a:p>
                      <a:endParaRPr lang="en-IN" sz="1100" dirty="0"/>
                    </a:p>
                  </a:txBody>
                  <a:tcPr>
                    <a:solidFill>
                      <a:schemeClr val="accent1">
                        <a:lumMod val="60000"/>
                        <a:lumOff val="40000"/>
                      </a:schemeClr>
                    </a:solidFill>
                  </a:tcPr>
                </a:tc>
                <a:tc>
                  <a:txBody>
                    <a:bodyPr/>
                    <a:lstStyle/>
                    <a:p>
                      <a:r>
                        <a:rPr lang="en-IN" sz="1100" dirty="0"/>
                        <a:t>Salary &amp; years of experience</a:t>
                      </a:r>
                    </a:p>
                  </a:txBody>
                  <a:tcPr>
                    <a:solidFill>
                      <a:schemeClr val="accent1">
                        <a:lumMod val="60000"/>
                        <a:lumOff val="40000"/>
                      </a:schemeClr>
                    </a:solidFill>
                  </a:tcPr>
                </a:tc>
                <a:tc>
                  <a:txBody>
                    <a:bodyPr/>
                    <a:lstStyle/>
                    <a:p>
                      <a:r>
                        <a:rPr lang="en-IN" sz="1100" dirty="0"/>
                        <a:t>Grade and subgrade</a:t>
                      </a:r>
                    </a:p>
                  </a:txBody>
                  <a:tcPr>
                    <a:solidFill>
                      <a:schemeClr val="accent1">
                        <a:lumMod val="60000"/>
                        <a:lumOff val="40000"/>
                      </a:schemeClr>
                    </a:solidFill>
                  </a:tcPr>
                </a:tc>
                <a:extLst>
                  <a:ext uri="{0D108BD9-81ED-4DB2-BD59-A6C34878D82A}">
                    <a16:rowId xmlns:a16="http://schemas.microsoft.com/office/drawing/2014/main" val="648124440"/>
                  </a:ext>
                </a:extLst>
              </a:tr>
              <a:tr h="370840">
                <a:tc>
                  <a:txBody>
                    <a:bodyPr/>
                    <a:lstStyle/>
                    <a:p>
                      <a:r>
                        <a:rPr lang="en-IN" sz="1100" dirty="0"/>
                        <a:t>Risky /Defaulters</a:t>
                      </a:r>
                    </a:p>
                  </a:txBody>
                  <a:tcPr/>
                </a:tc>
                <a:tc>
                  <a:txBody>
                    <a:bodyPr/>
                    <a:lstStyle/>
                    <a:p>
                      <a:r>
                        <a:rPr lang="en-IN" sz="1100" dirty="0"/>
                        <a:t>Low salary and high years of experience </a:t>
                      </a:r>
                    </a:p>
                  </a:txBody>
                  <a:tcPr/>
                </a:tc>
                <a:tc>
                  <a:txBody>
                    <a:bodyPr/>
                    <a:lstStyle/>
                    <a:p>
                      <a:r>
                        <a:rPr lang="en-IN" sz="1100" dirty="0"/>
                        <a:t>Except G grade and its sub grade </a:t>
                      </a:r>
                    </a:p>
                  </a:txBody>
                  <a:tcPr/>
                </a:tc>
                <a:extLst>
                  <a:ext uri="{0D108BD9-81ED-4DB2-BD59-A6C34878D82A}">
                    <a16:rowId xmlns:a16="http://schemas.microsoft.com/office/drawing/2014/main" val="4200797888"/>
                  </a:ext>
                </a:extLst>
              </a:tr>
              <a:tr h="370840">
                <a:tc>
                  <a:txBody>
                    <a:bodyPr/>
                    <a:lstStyle/>
                    <a:p>
                      <a:r>
                        <a:rPr lang="en-IN" sz="1100" dirty="0"/>
                        <a:t>Non Risky/Non Defaulters</a:t>
                      </a:r>
                    </a:p>
                  </a:txBody>
                  <a:tcPr/>
                </a:tc>
                <a:tc>
                  <a:txBody>
                    <a:bodyPr/>
                    <a:lstStyle/>
                    <a:p>
                      <a:r>
                        <a:rPr lang="en-IN" sz="1100" dirty="0"/>
                        <a:t>High salary and less years of experience </a:t>
                      </a:r>
                    </a:p>
                  </a:txBody>
                  <a:tcPr/>
                </a:tc>
                <a:tc>
                  <a:txBody>
                    <a:bodyPr/>
                    <a:lstStyle/>
                    <a:p>
                      <a:r>
                        <a:rPr lang="en-IN" sz="1100" dirty="0"/>
                        <a:t>Only G grade and its sub grades</a:t>
                      </a:r>
                    </a:p>
                  </a:txBody>
                  <a:tcPr/>
                </a:tc>
                <a:extLst>
                  <a:ext uri="{0D108BD9-81ED-4DB2-BD59-A6C34878D82A}">
                    <a16:rowId xmlns:a16="http://schemas.microsoft.com/office/drawing/2014/main" val="2299575178"/>
                  </a:ext>
                </a:extLst>
              </a:tr>
            </a:tbl>
          </a:graphicData>
        </a:graphic>
      </p:graphicFrame>
    </p:spTree>
    <p:extLst>
      <p:ext uri="{BB962C8B-B14F-4D97-AF65-F5344CB8AC3E}">
        <p14:creationId xmlns:p14="http://schemas.microsoft.com/office/powerpoint/2010/main" val="2922306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CC9C4CF-AA25-40BA-611F-48AA90E53C89}"/>
              </a:ext>
            </a:extLst>
          </p:cNvPr>
          <p:cNvSpPr/>
          <p:nvPr/>
        </p:nvSpPr>
        <p:spPr>
          <a:xfrm>
            <a:off x="201918" y="600919"/>
            <a:ext cx="11162211" cy="5342709"/>
          </a:xfrm>
          <a:prstGeom prst="roundRect">
            <a:avLst/>
          </a:prstGeom>
          <a:solidFill>
            <a:srgbClr val="CCCC00">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E221DAB5-61B1-99A3-31F6-491D17F3AF89}"/>
              </a:ext>
            </a:extLst>
          </p:cNvPr>
          <p:cNvSpPr/>
          <p:nvPr/>
        </p:nvSpPr>
        <p:spPr>
          <a:xfrm>
            <a:off x="4071667" y="627787"/>
            <a:ext cx="3422715" cy="6671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Bivariant Analysis &amp;  Summary</a:t>
            </a:r>
          </a:p>
        </p:txBody>
      </p:sp>
      <p:graphicFrame>
        <p:nvGraphicFramePr>
          <p:cNvPr id="6" name="Table 5">
            <a:extLst>
              <a:ext uri="{FF2B5EF4-FFF2-40B4-BE49-F238E27FC236}">
                <a16:creationId xmlns:a16="http://schemas.microsoft.com/office/drawing/2014/main" id="{A804CB76-F7FD-0BB4-9224-026B724D6974}"/>
              </a:ext>
            </a:extLst>
          </p:cNvPr>
          <p:cNvGraphicFramePr>
            <a:graphicFrameLocks noGrp="1"/>
          </p:cNvGraphicFramePr>
          <p:nvPr>
            <p:extLst>
              <p:ext uri="{D42A27DB-BD31-4B8C-83A1-F6EECF244321}">
                <p14:modId xmlns:p14="http://schemas.microsoft.com/office/powerpoint/2010/main" val="911584046"/>
              </p:ext>
            </p:extLst>
          </p:nvPr>
        </p:nvGraphicFramePr>
        <p:xfrm>
          <a:off x="818242" y="4430486"/>
          <a:ext cx="9275399" cy="1309188"/>
        </p:xfrm>
        <a:graphic>
          <a:graphicData uri="http://schemas.openxmlformats.org/drawingml/2006/table">
            <a:tbl>
              <a:tblPr firstRow="1" bandRow="1">
                <a:tableStyleId>{5C22544A-7EE6-4342-B048-85BDC9FD1C3A}</a:tableStyleId>
              </a:tblPr>
              <a:tblGrid>
                <a:gridCol w="1737043">
                  <a:extLst>
                    <a:ext uri="{9D8B030D-6E8A-4147-A177-3AD203B41FA5}">
                      <a16:colId xmlns:a16="http://schemas.microsoft.com/office/drawing/2014/main" val="3268862784"/>
                    </a:ext>
                  </a:extLst>
                </a:gridCol>
                <a:gridCol w="3184071">
                  <a:extLst>
                    <a:ext uri="{9D8B030D-6E8A-4147-A177-3AD203B41FA5}">
                      <a16:colId xmlns:a16="http://schemas.microsoft.com/office/drawing/2014/main" val="3405056205"/>
                    </a:ext>
                  </a:extLst>
                </a:gridCol>
                <a:gridCol w="4354285">
                  <a:extLst>
                    <a:ext uri="{9D8B030D-6E8A-4147-A177-3AD203B41FA5}">
                      <a16:colId xmlns:a16="http://schemas.microsoft.com/office/drawing/2014/main" val="3532787145"/>
                    </a:ext>
                  </a:extLst>
                </a:gridCol>
              </a:tblGrid>
              <a:tr h="511628">
                <a:tc>
                  <a:txBody>
                    <a:bodyPr/>
                    <a:lstStyle/>
                    <a:p>
                      <a:endParaRPr lang="en-IN" sz="1100" dirty="0"/>
                    </a:p>
                  </a:txBody>
                  <a:tcPr>
                    <a:solidFill>
                      <a:schemeClr val="accent1">
                        <a:lumMod val="60000"/>
                        <a:lumOff val="40000"/>
                      </a:schemeClr>
                    </a:solidFill>
                  </a:tcPr>
                </a:tc>
                <a:tc>
                  <a:txBody>
                    <a:bodyPr/>
                    <a:lstStyle/>
                    <a:p>
                      <a:r>
                        <a:rPr lang="en-IN" sz="1100" dirty="0"/>
                        <a:t>Salary &amp; years of experience</a:t>
                      </a:r>
                    </a:p>
                  </a:txBody>
                  <a:tcPr>
                    <a:solidFill>
                      <a:schemeClr val="accent1">
                        <a:lumMod val="60000"/>
                        <a:lumOff val="40000"/>
                      </a:schemeClr>
                    </a:solidFill>
                  </a:tcPr>
                </a:tc>
                <a:tc>
                  <a:txBody>
                    <a:bodyPr/>
                    <a:lstStyle/>
                    <a:p>
                      <a:r>
                        <a:rPr lang="en-IN" sz="1100" dirty="0"/>
                        <a:t>Grade and subgrade</a:t>
                      </a:r>
                    </a:p>
                  </a:txBody>
                  <a:tcPr>
                    <a:solidFill>
                      <a:schemeClr val="accent1">
                        <a:lumMod val="60000"/>
                        <a:lumOff val="40000"/>
                      </a:schemeClr>
                    </a:solidFill>
                  </a:tcPr>
                </a:tc>
                <a:extLst>
                  <a:ext uri="{0D108BD9-81ED-4DB2-BD59-A6C34878D82A}">
                    <a16:rowId xmlns:a16="http://schemas.microsoft.com/office/drawing/2014/main" val="648124440"/>
                  </a:ext>
                </a:extLst>
              </a:tr>
              <a:tr h="370840">
                <a:tc>
                  <a:txBody>
                    <a:bodyPr/>
                    <a:lstStyle/>
                    <a:p>
                      <a:r>
                        <a:rPr lang="en-IN" sz="1100" dirty="0"/>
                        <a:t>Paid on time</a:t>
                      </a:r>
                    </a:p>
                  </a:txBody>
                  <a:tcPr/>
                </a:tc>
                <a:tc>
                  <a:txBody>
                    <a:bodyPr/>
                    <a:lstStyle/>
                    <a:p>
                      <a:r>
                        <a:rPr lang="en-IN" sz="1100" dirty="0"/>
                        <a:t>People who has less than experience 10+ has paid most of the loans</a:t>
                      </a:r>
                    </a:p>
                  </a:txBody>
                  <a:tcPr/>
                </a:tc>
                <a:tc>
                  <a:txBody>
                    <a:bodyPr/>
                    <a:lstStyle/>
                    <a:p>
                      <a:r>
                        <a:rPr lang="en-IN" sz="1100" dirty="0"/>
                        <a:t>Except G grade and its sub grade </a:t>
                      </a:r>
                    </a:p>
                  </a:txBody>
                  <a:tcPr/>
                </a:tc>
                <a:extLst>
                  <a:ext uri="{0D108BD9-81ED-4DB2-BD59-A6C34878D82A}">
                    <a16:rowId xmlns:a16="http://schemas.microsoft.com/office/drawing/2014/main" val="4200797888"/>
                  </a:ext>
                </a:extLst>
              </a:tr>
              <a:tr h="370840">
                <a:tc>
                  <a:txBody>
                    <a:bodyPr/>
                    <a:lstStyle/>
                    <a:p>
                      <a:r>
                        <a:rPr lang="en-IN" sz="1100" dirty="0"/>
                        <a:t>Non Risky/Non Defaulters</a:t>
                      </a:r>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2299575178"/>
                  </a:ext>
                </a:extLst>
              </a:tr>
            </a:tbl>
          </a:graphicData>
        </a:graphic>
      </p:graphicFrame>
      <p:pic>
        <p:nvPicPr>
          <p:cNvPr id="12" name="Picture 11" descr="A graph of a salary&#10;&#10;Description automatically generated">
            <a:extLst>
              <a:ext uri="{FF2B5EF4-FFF2-40B4-BE49-F238E27FC236}">
                <a16:creationId xmlns:a16="http://schemas.microsoft.com/office/drawing/2014/main" id="{2E3045A9-A546-55F8-CF49-DB9073CAB9E3}"/>
              </a:ext>
            </a:extLst>
          </p:cNvPr>
          <p:cNvPicPr>
            <a:picLocks noChangeAspect="1"/>
          </p:cNvPicPr>
          <p:nvPr/>
        </p:nvPicPr>
        <p:blipFill>
          <a:blip r:embed="rId2"/>
          <a:stretch>
            <a:fillRect/>
          </a:stretch>
        </p:blipFill>
        <p:spPr>
          <a:xfrm>
            <a:off x="400050" y="1276670"/>
            <a:ext cx="4549140" cy="3024694"/>
          </a:xfrm>
          <a:prstGeom prst="rect">
            <a:avLst/>
          </a:prstGeom>
        </p:spPr>
      </p:pic>
      <p:pic>
        <p:nvPicPr>
          <p:cNvPr id="14" name="Picture 13" descr="A graph of a number of loan payer&#10;&#10;Description automatically generated">
            <a:extLst>
              <a:ext uri="{FF2B5EF4-FFF2-40B4-BE49-F238E27FC236}">
                <a16:creationId xmlns:a16="http://schemas.microsoft.com/office/drawing/2014/main" id="{7E26B44E-5380-0995-2871-D8DEDA8AAE57}"/>
              </a:ext>
            </a:extLst>
          </p:cNvPr>
          <p:cNvPicPr>
            <a:picLocks noChangeAspect="1"/>
          </p:cNvPicPr>
          <p:nvPr/>
        </p:nvPicPr>
        <p:blipFill>
          <a:blip r:embed="rId3"/>
          <a:stretch>
            <a:fillRect/>
          </a:stretch>
        </p:blipFill>
        <p:spPr>
          <a:xfrm>
            <a:off x="5783023" y="1321763"/>
            <a:ext cx="5448300" cy="2979601"/>
          </a:xfrm>
          <a:prstGeom prst="rect">
            <a:avLst/>
          </a:prstGeom>
        </p:spPr>
      </p:pic>
    </p:spTree>
    <p:extLst>
      <p:ext uri="{BB962C8B-B14F-4D97-AF65-F5344CB8AC3E}">
        <p14:creationId xmlns:p14="http://schemas.microsoft.com/office/powerpoint/2010/main" val="28107566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366</TotalTime>
  <Words>342</Words>
  <Application>Microsoft Macintosh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Bradley Hand ITC</vt:lpstr>
      <vt:lpstr>Gill Sans MT</vt:lpstr>
      <vt:lpstr>Wingdings</vt:lpstr>
      <vt:lpstr>Gallery</vt:lpstr>
      <vt:lpstr>Accelerating Loan Approvals: Strategies for Success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 Kumar Reddy Chaganti</dc:creator>
  <cp:lastModifiedBy>Anand Jha</cp:lastModifiedBy>
  <cp:revision>45</cp:revision>
  <dcterms:created xsi:type="dcterms:W3CDTF">2024-06-25T17:07:46Z</dcterms:created>
  <dcterms:modified xsi:type="dcterms:W3CDTF">2024-06-26T16:49:06Z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