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28" d="100"/>
          <a:sy n="28" d="100"/>
        </p:scale>
        <p:origin x="100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198CDF-F802-4504-BCAF-DD5E5E700E9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40385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98CDF-F802-4504-BCAF-DD5E5E700E9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25179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98CDF-F802-4504-BCAF-DD5E5E700E9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34379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198CDF-F802-4504-BCAF-DD5E5E700E9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195089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198CDF-F802-4504-BCAF-DD5E5E700E94}"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346498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198CDF-F802-4504-BCAF-DD5E5E700E9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189050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198CDF-F802-4504-BCAF-DD5E5E700E94}"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374793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198CDF-F802-4504-BCAF-DD5E5E700E94}"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309368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98CDF-F802-4504-BCAF-DD5E5E700E94}"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241225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8198CDF-F802-4504-BCAF-DD5E5E700E9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274615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E8198CDF-F802-4504-BCAF-DD5E5E700E94}"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CFA25-9B42-45FE-A77C-F3BE3980196C}" type="slidenum">
              <a:rPr lang="en-US" smtClean="0"/>
              <a:t>‹#›</a:t>
            </a:fld>
            <a:endParaRPr lang="en-US"/>
          </a:p>
        </p:txBody>
      </p:sp>
    </p:spTree>
    <p:extLst>
      <p:ext uri="{BB962C8B-B14F-4D97-AF65-F5344CB8AC3E}">
        <p14:creationId xmlns:p14="http://schemas.microsoft.com/office/powerpoint/2010/main" val="76827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E8198CDF-F802-4504-BCAF-DD5E5E700E94}" type="datetimeFigureOut">
              <a:rPr lang="en-US" smtClean="0"/>
              <a:t>6/5/2022</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FC7CFA25-9B42-45FE-A77C-F3BE3980196C}" type="slidenum">
              <a:rPr lang="en-US" smtClean="0"/>
              <a:t>‹#›</a:t>
            </a:fld>
            <a:endParaRPr lang="en-US"/>
          </a:p>
        </p:txBody>
      </p:sp>
    </p:spTree>
    <p:extLst>
      <p:ext uri="{BB962C8B-B14F-4D97-AF65-F5344CB8AC3E}">
        <p14:creationId xmlns:p14="http://schemas.microsoft.com/office/powerpoint/2010/main" val="4182903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ixu@stanford.edu" TargetMode="External"/><Relationship Id="rId2" Type="http://schemas.openxmlformats.org/officeDocument/2006/relationships/hyperlink" Target="mailto:anandb0@stanford.edu" TargetMode="External"/><Relationship Id="rId1" Type="http://schemas.openxmlformats.org/officeDocument/2006/relationships/slideLayout" Target="../slideLayouts/slideLayout1.xml"/><Relationship Id="rId4" Type="http://schemas.openxmlformats.org/officeDocument/2006/relationships/hyperlink" Target="mailto:bclary91@stanford.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593C04-611A-6AF4-5DDD-49C02775170A}"/>
              </a:ext>
            </a:extLst>
          </p:cNvPr>
          <p:cNvSpPr txBox="1"/>
          <p:nvPr/>
        </p:nvSpPr>
        <p:spPr>
          <a:xfrm>
            <a:off x="12427527" y="609600"/>
            <a:ext cx="8063345" cy="707886"/>
          </a:xfrm>
          <a:prstGeom prst="rect">
            <a:avLst/>
          </a:prstGeom>
          <a:noFill/>
        </p:spPr>
        <p:txBody>
          <a:bodyPr wrap="square" rtlCol="0">
            <a:spAutoFit/>
          </a:bodyPr>
          <a:lstStyle/>
          <a:p>
            <a:pPr algn="ctr"/>
            <a:r>
              <a:rPr lang="en-US" sz="4000" dirty="0"/>
              <a:t>Wall Street Bets Stock Price Prediction</a:t>
            </a:r>
          </a:p>
        </p:txBody>
      </p:sp>
      <p:sp>
        <p:nvSpPr>
          <p:cNvPr id="5" name="TextBox 4">
            <a:extLst>
              <a:ext uri="{FF2B5EF4-FFF2-40B4-BE49-F238E27FC236}">
                <a16:creationId xmlns:a16="http://schemas.microsoft.com/office/drawing/2014/main" id="{64E68326-55CF-AA04-E1EF-B4BB2ADE1222}"/>
              </a:ext>
            </a:extLst>
          </p:cNvPr>
          <p:cNvSpPr txBox="1"/>
          <p:nvPr/>
        </p:nvSpPr>
        <p:spPr>
          <a:xfrm>
            <a:off x="1052945" y="1717964"/>
            <a:ext cx="10058400" cy="2554545"/>
          </a:xfrm>
          <a:prstGeom prst="rect">
            <a:avLst/>
          </a:prstGeom>
          <a:noFill/>
        </p:spPr>
        <p:txBody>
          <a:bodyPr wrap="square" rtlCol="0">
            <a:spAutoFit/>
          </a:bodyPr>
          <a:lstStyle/>
          <a:p>
            <a:r>
              <a:rPr lang="en-US" sz="4000" dirty="0"/>
              <a:t>Team: </a:t>
            </a:r>
          </a:p>
          <a:p>
            <a:r>
              <a:rPr lang="en-US" sz="4000" dirty="0"/>
              <a:t>Anand Bhavsar </a:t>
            </a:r>
            <a:r>
              <a:rPr lang="en-US" sz="4000" dirty="0">
                <a:hlinkClick r:id="rId2"/>
              </a:rPr>
              <a:t>anandb0@stanford.edu</a:t>
            </a:r>
            <a:endParaRPr lang="en-US" sz="4000" dirty="0"/>
          </a:p>
          <a:p>
            <a:r>
              <a:rPr lang="en-US" sz="4000" dirty="0"/>
              <a:t>Lai Xu </a:t>
            </a:r>
            <a:r>
              <a:rPr lang="en-US" sz="4000" dirty="0">
                <a:hlinkClick r:id="rId3"/>
              </a:rPr>
              <a:t>laixubu@stanford.edu</a:t>
            </a:r>
            <a:endParaRPr lang="en-US" sz="4000" dirty="0"/>
          </a:p>
          <a:p>
            <a:r>
              <a:rPr lang="en-US" sz="4000" dirty="0"/>
              <a:t>Brandon Clary </a:t>
            </a:r>
            <a:r>
              <a:rPr lang="en-US" sz="4000" dirty="0">
                <a:hlinkClick r:id="rId4"/>
              </a:rPr>
              <a:t>bclary91@stanford.edu</a:t>
            </a:r>
            <a:endParaRPr lang="en-US" sz="4000" dirty="0"/>
          </a:p>
        </p:txBody>
      </p:sp>
      <p:sp>
        <p:nvSpPr>
          <p:cNvPr id="6" name="TextBox 5">
            <a:extLst>
              <a:ext uri="{FF2B5EF4-FFF2-40B4-BE49-F238E27FC236}">
                <a16:creationId xmlns:a16="http://schemas.microsoft.com/office/drawing/2014/main" id="{756829EC-E319-7601-6B5C-E4AAC55EC911}"/>
              </a:ext>
            </a:extLst>
          </p:cNvPr>
          <p:cNvSpPr txBox="1"/>
          <p:nvPr/>
        </p:nvSpPr>
        <p:spPr>
          <a:xfrm>
            <a:off x="11111345" y="1870364"/>
            <a:ext cx="20754110" cy="1938992"/>
          </a:xfrm>
          <a:prstGeom prst="rect">
            <a:avLst/>
          </a:prstGeom>
          <a:noFill/>
        </p:spPr>
        <p:txBody>
          <a:bodyPr wrap="square" rtlCol="0">
            <a:spAutoFit/>
          </a:bodyPr>
          <a:lstStyle/>
          <a:p>
            <a:r>
              <a:rPr lang="en-US" sz="4000" dirty="0"/>
              <a:t>Predicting: </a:t>
            </a:r>
          </a:p>
          <a:p>
            <a:r>
              <a:rPr lang="en-US" sz="4000" dirty="0"/>
              <a:t>Using text sentiment data from posts on Reddit’s r/</a:t>
            </a:r>
            <a:r>
              <a:rPr lang="en-US" sz="4000" dirty="0" err="1"/>
              <a:t>WallStreetBets</a:t>
            </a:r>
            <a:r>
              <a:rPr lang="en-US" sz="4000" dirty="0"/>
              <a:t>, determine the accuracy between the actual returns from the stock market and the user sentiments about meme stocks.</a:t>
            </a:r>
          </a:p>
        </p:txBody>
      </p:sp>
      <p:sp>
        <p:nvSpPr>
          <p:cNvPr id="7" name="TextBox 6">
            <a:extLst>
              <a:ext uri="{FF2B5EF4-FFF2-40B4-BE49-F238E27FC236}">
                <a16:creationId xmlns:a16="http://schemas.microsoft.com/office/drawing/2014/main" id="{C4019A1F-8A4D-0A11-CD83-6C8EFEE0BCBA}"/>
              </a:ext>
            </a:extLst>
          </p:cNvPr>
          <p:cNvSpPr txBox="1"/>
          <p:nvPr/>
        </p:nvSpPr>
        <p:spPr>
          <a:xfrm>
            <a:off x="1025236" y="4424909"/>
            <a:ext cx="10058400" cy="3785652"/>
          </a:xfrm>
          <a:prstGeom prst="rect">
            <a:avLst/>
          </a:prstGeom>
          <a:noFill/>
        </p:spPr>
        <p:txBody>
          <a:bodyPr wrap="square" rtlCol="0">
            <a:spAutoFit/>
          </a:bodyPr>
          <a:lstStyle/>
          <a:p>
            <a:r>
              <a:rPr lang="en-US" sz="4000" dirty="0"/>
              <a:t>Data:</a:t>
            </a:r>
          </a:p>
          <a:p>
            <a:r>
              <a:rPr lang="en-US" sz="4000" dirty="0"/>
              <a:t>Using Kaggle, we found unlabeled data containing posts from r/</a:t>
            </a:r>
            <a:r>
              <a:rPr lang="en-US" sz="4000" dirty="0" err="1"/>
              <a:t>WallStreetBets</a:t>
            </a:r>
            <a:r>
              <a:rPr lang="en-US" sz="4000" dirty="0"/>
              <a:t> from January – August 2021. The data included post title, number of comments, the score, the post body, timestamp, post id, date created, and </a:t>
            </a:r>
            <a:r>
              <a:rPr lang="en-US" sz="4000" dirty="0" err="1"/>
              <a:t>url</a:t>
            </a:r>
            <a:r>
              <a:rPr lang="en-US" sz="4000" dirty="0"/>
              <a:t>.  </a:t>
            </a:r>
          </a:p>
        </p:txBody>
      </p:sp>
      <p:sp>
        <p:nvSpPr>
          <p:cNvPr id="8" name="TextBox 7">
            <a:extLst>
              <a:ext uri="{FF2B5EF4-FFF2-40B4-BE49-F238E27FC236}">
                <a16:creationId xmlns:a16="http://schemas.microsoft.com/office/drawing/2014/main" id="{FE376EF9-2A8F-9B30-A5CA-8CBA24283886}"/>
              </a:ext>
            </a:extLst>
          </p:cNvPr>
          <p:cNvSpPr txBox="1"/>
          <p:nvPr/>
        </p:nvSpPr>
        <p:spPr>
          <a:xfrm>
            <a:off x="1052945" y="8210561"/>
            <a:ext cx="10058400" cy="8710077"/>
          </a:xfrm>
          <a:prstGeom prst="rect">
            <a:avLst/>
          </a:prstGeom>
          <a:noFill/>
        </p:spPr>
        <p:txBody>
          <a:bodyPr wrap="square" rtlCol="0">
            <a:spAutoFit/>
          </a:bodyPr>
          <a:lstStyle/>
          <a:p>
            <a:r>
              <a:rPr lang="en-US" sz="4000" dirty="0"/>
              <a:t>Features:</a:t>
            </a:r>
          </a:p>
          <a:p>
            <a:r>
              <a:rPr lang="en-US" sz="4000" dirty="0"/>
              <a:t>Out of the raw input, we used the number of comments and the score. We preprocessed the titles for the most important words, and restricted the timestamp to only the day value so that we could compare it with daily returns. The comments and score judge the amount of positive attention a post receives. The title contains the most important information, because the words in it are used to evaluate sentiment. </a:t>
            </a:r>
          </a:p>
          <a:p>
            <a:r>
              <a:rPr lang="en-US" sz="4000" dirty="0"/>
              <a:t>We created our own labels using VADER for sentiment analysis, and alternatively used daily open returns for prediction analysis.</a:t>
            </a:r>
          </a:p>
        </p:txBody>
      </p:sp>
      <p:sp>
        <p:nvSpPr>
          <p:cNvPr id="9" name="TextBox 8">
            <a:extLst>
              <a:ext uri="{FF2B5EF4-FFF2-40B4-BE49-F238E27FC236}">
                <a16:creationId xmlns:a16="http://schemas.microsoft.com/office/drawing/2014/main" id="{9D463DE0-8859-FE0E-921A-3FE4FF6A2296}"/>
              </a:ext>
            </a:extLst>
          </p:cNvPr>
          <p:cNvSpPr txBox="1"/>
          <p:nvPr/>
        </p:nvSpPr>
        <p:spPr>
          <a:xfrm>
            <a:off x="11083636" y="4272509"/>
            <a:ext cx="20754110" cy="3785652"/>
          </a:xfrm>
          <a:prstGeom prst="rect">
            <a:avLst/>
          </a:prstGeom>
          <a:noFill/>
        </p:spPr>
        <p:txBody>
          <a:bodyPr wrap="square" rtlCol="0">
            <a:spAutoFit/>
          </a:bodyPr>
          <a:lstStyle/>
          <a:p>
            <a:r>
              <a:rPr lang="en-US" sz="4000" dirty="0"/>
              <a:t>Models: </a:t>
            </a:r>
          </a:p>
          <a:p>
            <a:pPr marL="571500" indent="-571500">
              <a:buFont typeface="Arial" panose="020B0604020202020204" pitchFamily="34" charset="0"/>
              <a:buChar char="•"/>
            </a:pPr>
            <a:r>
              <a:rPr lang="en-US" sz="4000" dirty="0"/>
              <a:t>Naïve Bayes</a:t>
            </a:r>
          </a:p>
          <a:p>
            <a:pPr marL="571500" indent="-571500">
              <a:buFont typeface="Arial" panose="020B0604020202020204" pitchFamily="34" charset="0"/>
              <a:buChar char="•"/>
            </a:pPr>
            <a:r>
              <a:rPr lang="en-US" sz="4000" dirty="0"/>
              <a:t>Decision Tree</a:t>
            </a:r>
          </a:p>
          <a:p>
            <a:pPr marL="571500" indent="-571500">
              <a:buFont typeface="Arial" panose="020B0604020202020204" pitchFamily="34" charset="0"/>
              <a:buChar char="•"/>
            </a:pPr>
            <a:r>
              <a:rPr lang="en-US" sz="4000" dirty="0"/>
              <a:t>Random Forest</a:t>
            </a:r>
          </a:p>
          <a:p>
            <a:pPr marL="571500" indent="-571500">
              <a:buFont typeface="Arial" panose="020B0604020202020204" pitchFamily="34" charset="0"/>
              <a:buChar char="•"/>
            </a:pPr>
            <a:r>
              <a:rPr lang="en-US" sz="4000" dirty="0"/>
              <a:t>LSTM Neural Network</a:t>
            </a:r>
          </a:p>
          <a:p>
            <a:pPr marL="571500" indent="-571500">
              <a:buFont typeface="Arial" panose="020B0604020202020204" pitchFamily="34" charset="0"/>
              <a:buChar char="•"/>
            </a:pPr>
            <a:endParaRPr lang="en-US" sz="4000" dirty="0"/>
          </a:p>
        </p:txBody>
      </p:sp>
      <p:sp>
        <p:nvSpPr>
          <p:cNvPr id="12" name="TextBox 11">
            <a:extLst>
              <a:ext uri="{FF2B5EF4-FFF2-40B4-BE49-F238E27FC236}">
                <a16:creationId xmlns:a16="http://schemas.microsoft.com/office/drawing/2014/main" id="{E0B227A1-5ACF-1B29-C5F0-EEF14D4AF1C3}"/>
              </a:ext>
            </a:extLst>
          </p:cNvPr>
          <p:cNvSpPr txBox="1"/>
          <p:nvPr/>
        </p:nvSpPr>
        <p:spPr>
          <a:xfrm>
            <a:off x="1052945" y="16920638"/>
            <a:ext cx="10058400" cy="1938992"/>
          </a:xfrm>
          <a:prstGeom prst="rect">
            <a:avLst/>
          </a:prstGeom>
          <a:noFill/>
        </p:spPr>
        <p:txBody>
          <a:bodyPr wrap="square" rtlCol="0">
            <a:spAutoFit/>
          </a:bodyPr>
          <a:lstStyle/>
          <a:p>
            <a:r>
              <a:rPr lang="en-US" sz="4000" dirty="0"/>
              <a:t>Future:</a:t>
            </a:r>
          </a:p>
          <a:p>
            <a:r>
              <a:rPr lang="en-US" sz="4000" dirty="0"/>
              <a:t>We would like to gather data over a longer timespan. </a:t>
            </a:r>
          </a:p>
        </p:txBody>
      </p:sp>
      <p:sp>
        <p:nvSpPr>
          <p:cNvPr id="15" name="TextBox 14">
            <a:extLst>
              <a:ext uri="{FF2B5EF4-FFF2-40B4-BE49-F238E27FC236}">
                <a16:creationId xmlns:a16="http://schemas.microsoft.com/office/drawing/2014/main" id="{7EE42EAF-2435-5966-DE6E-C05AAA750AA8}"/>
              </a:ext>
            </a:extLst>
          </p:cNvPr>
          <p:cNvSpPr txBox="1"/>
          <p:nvPr/>
        </p:nvSpPr>
        <p:spPr>
          <a:xfrm>
            <a:off x="11083636" y="10618857"/>
            <a:ext cx="20754110" cy="707886"/>
          </a:xfrm>
          <a:prstGeom prst="rect">
            <a:avLst/>
          </a:prstGeom>
          <a:noFill/>
        </p:spPr>
        <p:txBody>
          <a:bodyPr wrap="square" rtlCol="0">
            <a:spAutoFit/>
          </a:bodyPr>
          <a:lstStyle/>
          <a:p>
            <a:r>
              <a:rPr lang="en-US" sz="4000" dirty="0"/>
              <a:t>Results:</a:t>
            </a:r>
          </a:p>
        </p:txBody>
      </p:sp>
      <p:sp>
        <p:nvSpPr>
          <p:cNvPr id="16" name="TextBox 15">
            <a:extLst>
              <a:ext uri="{FF2B5EF4-FFF2-40B4-BE49-F238E27FC236}">
                <a16:creationId xmlns:a16="http://schemas.microsoft.com/office/drawing/2014/main" id="{2112366D-FF08-0184-FEFB-699660E3D1F6}"/>
              </a:ext>
            </a:extLst>
          </p:cNvPr>
          <p:cNvSpPr txBox="1"/>
          <p:nvPr/>
        </p:nvSpPr>
        <p:spPr>
          <a:xfrm>
            <a:off x="11083636" y="14404509"/>
            <a:ext cx="20754110" cy="1323439"/>
          </a:xfrm>
          <a:prstGeom prst="rect">
            <a:avLst/>
          </a:prstGeom>
          <a:noFill/>
        </p:spPr>
        <p:txBody>
          <a:bodyPr wrap="square" rtlCol="0">
            <a:spAutoFit/>
          </a:bodyPr>
          <a:lstStyle/>
          <a:p>
            <a:r>
              <a:rPr lang="en-US" sz="4000"/>
              <a:t>Discussion:</a:t>
            </a:r>
          </a:p>
          <a:p>
            <a:endParaRPr lang="en-US" sz="4000" dirty="0"/>
          </a:p>
        </p:txBody>
      </p:sp>
      <p:sp>
        <p:nvSpPr>
          <p:cNvPr id="17" name="TextBox 16">
            <a:extLst>
              <a:ext uri="{FF2B5EF4-FFF2-40B4-BE49-F238E27FC236}">
                <a16:creationId xmlns:a16="http://schemas.microsoft.com/office/drawing/2014/main" id="{F3B022E6-F606-41D5-F6AA-1B7BB247A1F8}"/>
              </a:ext>
            </a:extLst>
          </p:cNvPr>
          <p:cNvSpPr txBox="1"/>
          <p:nvPr/>
        </p:nvSpPr>
        <p:spPr>
          <a:xfrm>
            <a:off x="11083635" y="16920638"/>
            <a:ext cx="20781819" cy="707886"/>
          </a:xfrm>
          <a:prstGeom prst="rect">
            <a:avLst/>
          </a:prstGeom>
          <a:noFill/>
        </p:spPr>
        <p:txBody>
          <a:bodyPr wrap="square" rtlCol="0">
            <a:spAutoFit/>
          </a:bodyPr>
          <a:lstStyle/>
          <a:p>
            <a:r>
              <a:rPr lang="en-US" sz="4000" dirty="0"/>
              <a:t>References:</a:t>
            </a:r>
          </a:p>
        </p:txBody>
      </p:sp>
    </p:spTree>
    <p:extLst>
      <p:ext uri="{BB962C8B-B14F-4D97-AF65-F5344CB8AC3E}">
        <p14:creationId xmlns:p14="http://schemas.microsoft.com/office/powerpoint/2010/main" val="22719351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242</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Shyamkant Bhavsar</dc:creator>
  <cp:lastModifiedBy>Anand Shyamkant Bhavsar</cp:lastModifiedBy>
  <cp:revision>3</cp:revision>
  <dcterms:created xsi:type="dcterms:W3CDTF">2022-06-05T21:00:16Z</dcterms:created>
  <dcterms:modified xsi:type="dcterms:W3CDTF">2022-06-05T21:28:55Z</dcterms:modified>
</cp:coreProperties>
</file>