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7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B843F-5E8B-4E49-870D-23B43F3B85B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71914F5-7A81-4D9A-A3B8-B506CB8B7392}">
      <dgm:prSet/>
      <dgm:spPr/>
      <dgm:t>
        <a:bodyPr/>
        <a:lstStyle/>
        <a:p>
          <a:r>
            <a:rPr lang="en-IN"/>
            <a:t>PROJECT DESCRIPTION</a:t>
          </a:r>
          <a:endParaRPr lang="en-US"/>
        </a:p>
      </dgm:t>
    </dgm:pt>
    <dgm:pt modelId="{DC9800AB-ECDA-4333-A888-BC10E9004D4D}" type="parTrans" cxnId="{C490365D-DC41-4C03-B15F-89D857DC6089}">
      <dgm:prSet/>
      <dgm:spPr/>
      <dgm:t>
        <a:bodyPr/>
        <a:lstStyle/>
        <a:p>
          <a:endParaRPr lang="en-US"/>
        </a:p>
      </dgm:t>
    </dgm:pt>
    <dgm:pt modelId="{E439AF3C-31F3-44FD-8F05-BA0B73EBCB35}" type="sibTrans" cxnId="{C490365D-DC41-4C03-B15F-89D857DC6089}">
      <dgm:prSet/>
      <dgm:spPr/>
      <dgm:t>
        <a:bodyPr/>
        <a:lstStyle/>
        <a:p>
          <a:endParaRPr lang="en-US"/>
        </a:p>
      </dgm:t>
    </dgm:pt>
    <dgm:pt modelId="{06DB5AFB-E592-4177-9D64-49B351D145B0}">
      <dgm:prSet/>
      <dgm:spPr/>
      <dgm:t>
        <a:bodyPr/>
        <a:lstStyle/>
        <a:p>
          <a:r>
            <a:rPr lang="en-IN"/>
            <a:t>APPROACH</a:t>
          </a:r>
          <a:endParaRPr lang="en-US"/>
        </a:p>
      </dgm:t>
    </dgm:pt>
    <dgm:pt modelId="{07C5403B-97A6-4325-9030-06A802F02CF8}" type="parTrans" cxnId="{077A7AD8-CF68-49F1-975A-895FB5566BE2}">
      <dgm:prSet/>
      <dgm:spPr/>
      <dgm:t>
        <a:bodyPr/>
        <a:lstStyle/>
        <a:p>
          <a:endParaRPr lang="en-US"/>
        </a:p>
      </dgm:t>
    </dgm:pt>
    <dgm:pt modelId="{1CA1AF32-03AF-47CB-A3A7-536B03759995}" type="sibTrans" cxnId="{077A7AD8-CF68-49F1-975A-895FB5566BE2}">
      <dgm:prSet/>
      <dgm:spPr/>
      <dgm:t>
        <a:bodyPr/>
        <a:lstStyle/>
        <a:p>
          <a:endParaRPr lang="en-US"/>
        </a:p>
      </dgm:t>
    </dgm:pt>
    <dgm:pt modelId="{AE672FBD-8976-4227-BFE0-0C81BA801551}">
      <dgm:prSet/>
      <dgm:spPr/>
      <dgm:t>
        <a:bodyPr/>
        <a:lstStyle/>
        <a:p>
          <a:r>
            <a:rPr lang="en-IN"/>
            <a:t>TECH-STACK USED</a:t>
          </a:r>
          <a:endParaRPr lang="en-US"/>
        </a:p>
      </dgm:t>
    </dgm:pt>
    <dgm:pt modelId="{4974AE6F-BD01-4562-9039-E003B8CB0040}" type="parTrans" cxnId="{A2E1D6E2-48E7-4080-8EC4-E9608936E2A4}">
      <dgm:prSet/>
      <dgm:spPr/>
      <dgm:t>
        <a:bodyPr/>
        <a:lstStyle/>
        <a:p>
          <a:endParaRPr lang="en-US"/>
        </a:p>
      </dgm:t>
    </dgm:pt>
    <dgm:pt modelId="{474ED1EB-9CA6-4151-93CF-9F6723070FCF}" type="sibTrans" cxnId="{A2E1D6E2-48E7-4080-8EC4-E9608936E2A4}">
      <dgm:prSet/>
      <dgm:spPr/>
      <dgm:t>
        <a:bodyPr/>
        <a:lstStyle/>
        <a:p>
          <a:endParaRPr lang="en-US"/>
        </a:p>
      </dgm:t>
    </dgm:pt>
    <dgm:pt modelId="{B02730E7-9C34-407F-9B60-C18833626A64}">
      <dgm:prSet/>
      <dgm:spPr/>
      <dgm:t>
        <a:bodyPr/>
        <a:lstStyle/>
        <a:p>
          <a:r>
            <a:rPr lang="en-IN"/>
            <a:t>INSIGHTS</a:t>
          </a:r>
          <a:endParaRPr lang="en-US"/>
        </a:p>
      </dgm:t>
    </dgm:pt>
    <dgm:pt modelId="{F0511403-5C66-4E1F-86D8-ECF7128FDA6A}" type="parTrans" cxnId="{277A1448-A7A1-4240-96DC-F9F0A323621B}">
      <dgm:prSet/>
      <dgm:spPr/>
      <dgm:t>
        <a:bodyPr/>
        <a:lstStyle/>
        <a:p>
          <a:endParaRPr lang="en-US"/>
        </a:p>
      </dgm:t>
    </dgm:pt>
    <dgm:pt modelId="{CB9038C4-5EC7-4C28-93A5-08A6F86B55A6}" type="sibTrans" cxnId="{277A1448-A7A1-4240-96DC-F9F0A323621B}">
      <dgm:prSet/>
      <dgm:spPr/>
      <dgm:t>
        <a:bodyPr/>
        <a:lstStyle/>
        <a:p>
          <a:endParaRPr lang="en-US"/>
        </a:p>
      </dgm:t>
    </dgm:pt>
    <dgm:pt modelId="{0601BA56-A8A2-4D41-A1E4-C32425C64444}">
      <dgm:prSet/>
      <dgm:spPr/>
      <dgm:t>
        <a:bodyPr/>
        <a:lstStyle/>
        <a:p>
          <a:r>
            <a:rPr lang="en-IN"/>
            <a:t>RESULTS</a:t>
          </a:r>
          <a:endParaRPr lang="en-US"/>
        </a:p>
      </dgm:t>
    </dgm:pt>
    <dgm:pt modelId="{CD194E0F-B916-4840-9C68-2A12EEDE9835}" type="parTrans" cxnId="{6D807E3F-EE23-4265-9C29-EA22BCDE3C48}">
      <dgm:prSet/>
      <dgm:spPr/>
      <dgm:t>
        <a:bodyPr/>
        <a:lstStyle/>
        <a:p>
          <a:endParaRPr lang="en-US"/>
        </a:p>
      </dgm:t>
    </dgm:pt>
    <dgm:pt modelId="{36B2340B-0016-4845-BA79-0DC9420C78C3}" type="sibTrans" cxnId="{6D807E3F-EE23-4265-9C29-EA22BCDE3C48}">
      <dgm:prSet/>
      <dgm:spPr/>
      <dgm:t>
        <a:bodyPr/>
        <a:lstStyle/>
        <a:p>
          <a:endParaRPr lang="en-US"/>
        </a:p>
      </dgm:t>
    </dgm:pt>
    <dgm:pt modelId="{41CA25CC-CB40-4F11-874A-B214FCACEA62}" type="pres">
      <dgm:prSet presAssocID="{1D3B843F-5E8B-4E49-870D-23B43F3B85B1}" presName="root" presStyleCnt="0">
        <dgm:presLayoutVars>
          <dgm:dir/>
          <dgm:resizeHandles val="exact"/>
        </dgm:presLayoutVars>
      </dgm:prSet>
      <dgm:spPr/>
    </dgm:pt>
    <dgm:pt modelId="{D1DD6D6A-346C-4EC7-AD5B-8E8E2F5724D0}" type="pres">
      <dgm:prSet presAssocID="{C71914F5-7A81-4D9A-A3B8-B506CB8B7392}" presName="compNode" presStyleCnt="0"/>
      <dgm:spPr/>
    </dgm:pt>
    <dgm:pt modelId="{0BC3E535-B59C-4D84-9218-93D793A85214}" type="pres">
      <dgm:prSet presAssocID="{C71914F5-7A81-4D9A-A3B8-B506CB8B7392}" presName="bgRect" presStyleLbl="bgShp" presStyleIdx="0" presStyleCnt="5"/>
      <dgm:spPr/>
    </dgm:pt>
    <dgm:pt modelId="{2F4B54AC-9F05-48B9-86FA-CB4E1CFD96A3}" type="pres">
      <dgm:prSet presAssocID="{C71914F5-7A81-4D9A-A3B8-B506CB8B739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14ED97F-D0C6-4596-B79B-F13EE3662F0D}" type="pres">
      <dgm:prSet presAssocID="{C71914F5-7A81-4D9A-A3B8-B506CB8B7392}" presName="spaceRect" presStyleCnt="0"/>
      <dgm:spPr/>
    </dgm:pt>
    <dgm:pt modelId="{F989638E-BF94-4254-8797-1F3B0BFD43C0}" type="pres">
      <dgm:prSet presAssocID="{C71914F5-7A81-4D9A-A3B8-B506CB8B7392}" presName="parTx" presStyleLbl="revTx" presStyleIdx="0" presStyleCnt="5">
        <dgm:presLayoutVars>
          <dgm:chMax val="0"/>
          <dgm:chPref val="0"/>
        </dgm:presLayoutVars>
      </dgm:prSet>
      <dgm:spPr/>
    </dgm:pt>
    <dgm:pt modelId="{D611FE45-124C-4BB7-9717-C881886E3B26}" type="pres">
      <dgm:prSet presAssocID="{E439AF3C-31F3-44FD-8F05-BA0B73EBCB35}" presName="sibTrans" presStyleCnt="0"/>
      <dgm:spPr/>
    </dgm:pt>
    <dgm:pt modelId="{D1B63831-17D7-4BD8-82C4-D1ED11F155C7}" type="pres">
      <dgm:prSet presAssocID="{06DB5AFB-E592-4177-9D64-49B351D145B0}" presName="compNode" presStyleCnt="0"/>
      <dgm:spPr/>
    </dgm:pt>
    <dgm:pt modelId="{66D00AF3-3B57-4B15-9B4C-1E3EE2F87EC6}" type="pres">
      <dgm:prSet presAssocID="{06DB5AFB-E592-4177-9D64-49B351D145B0}" presName="bgRect" presStyleLbl="bgShp" presStyleIdx="1" presStyleCnt="5"/>
      <dgm:spPr/>
    </dgm:pt>
    <dgm:pt modelId="{1501849B-74CE-4647-8B94-836C71330BAB}" type="pres">
      <dgm:prSet presAssocID="{06DB5AFB-E592-4177-9D64-49B351D145B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44DF315-C847-4C38-BCC6-5ED273E15423}" type="pres">
      <dgm:prSet presAssocID="{06DB5AFB-E592-4177-9D64-49B351D145B0}" presName="spaceRect" presStyleCnt="0"/>
      <dgm:spPr/>
    </dgm:pt>
    <dgm:pt modelId="{E9449DCA-FB61-4924-A5D7-22CA1BA163F3}" type="pres">
      <dgm:prSet presAssocID="{06DB5AFB-E592-4177-9D64-49B351D145B0}" presName="parTx" presStyleLbl="revTx" presStyleIdx="1" presStyleCnt="5">
        <dgm:presLayoutVars>
          <dgm:chMax val="0"/>
          <dgm:chPref val="0"/>
        </dgm:presLayoutVars>
      </dgm:prSet>
      <dgm:spPr/>
    </dgm:pt>
    <dgm:pt modelId="{627BDC81-BBA5-4D4D-ACCD-685CBF2854B7}" type="pres">
      <dgm:prSet presAssocID="{1CA1AF32-03AF-47CB-A3A7-536B03759995}" presName="sibTrans" presStyleCnt="0"/>
      <dgm:spPr/>
    </dgm:pt>
    <dgm:pt modelId="{58F54DED-22DA-4511-AEA5-C5A155FCD180}" type="pres">
      <dgm:prSet presAssocID="{AE672FBD-8976-4227-BFE0-0C81BA801551}" presName="compNode" presStyleCnt="0"/>
      <dgm:spPr/>
    </dgm:pt>
    <dgm:pt modelId="{051DA1E8-587B-4A73-A510-225F8974084D}" type="pres">
      <dgm:prSet presAssocID="{AE672FBD-8976-4227-BFE0-0C81BA801551}" presName="bgRect" presStyleLbl="bgShp" presStyleIdx="2" presStyleCnt="5"/>
      <dgm:spPr/>
    </dgm:pt>
    <dgm:pt modelId="{86E8D6DA-E013-4C9B-A597-D305B1047D0D}" type="pres">
      <dgm:prSet presAssocID="{AE672FBD-8976-4227-BFE0-0C81BA8015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052A41B6-D280-49BB-B2FE-99FD84C9523E}" type="pres">
      <dgm:prSet presAssocID="{AE672FBD-8976-4227-BFE0-0C81BA801551}" presName="spaceRect" presStyleCnt="0"/>
      <dgm:spPr/>
    </dgm:pt>
    <dgm:pt modelId="{B97E7C6A-7640-4DBD-A58D-6971DF1F1791}" type="pres">
      <dgm:prSet presAssocID="{AE672FBD-8976-4227-BFE0-0C81BA801551}" presName="parTx" presStyleLbl="revTx" presStyleIdx="2" presStyleCnt="5">
        <dgm:presLayoutVars>
          <dgm:chMax val="0"/>
          <dgm:chPref val="0"/>
        </dgm:presLayoutVars>
      </dgm:prSet>
      <dgm:spPr/>
    </dgm:pt>
    <dgm:pt modelId="{ABFD3296-2536-4C0D-B900-774DE9D70877}" type="pres">
      <dgm:prSet presAssocID="{474ED1EB-9CA6-4151-93CF-9F6723070FCF}" presName="sibTrans" presStyleCnt="0"/>
      <dgm:spPr/>
    </dgm:pt>
    <dgm:pt modelId="{2C24C870-DB3A-4A83-AA3E-1036869782D4}" type="pres">
      <dgm:prSet presAssocID="{B02730E7-9C34-407F-9B60-C18833626A64}" presName="compNode" presStyleCnt="0"/>
      <dgm:spPr/>
    </dgm:pt>
    <dgm:pt modelId="{E0AD6AAB-C742-4940-8565-785FF4136E7E}" type="pres">
      <dgm:prSet presAssocID="{B02730E7-9C34-407F-9B60-C18833626A64}" presName="bgRect" presStyleLbl="bgShp" presStyleIdx="3" presStyleCnt="5"/>
      <dgm:spPr/>
    </dgm:pt>
    <dgm:pt modelId="{A6C6D63A-0CD0-459F-B85F-FF4A181160EA}" type="pres">
      <dgm:prSet presAssocID="{B02730E7-9C34-407F-9B60-C18833626A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60544288-7F7D-4917-B31E-9386BDC188C5}" type="pres">
      <dgm:prSet presAssocID="{B02730E7-9C34-407F-9B60-C18833626A64}" presName="spaceRect" presStyleCnt="0"/>
      <dgm:spPr/>
    </dgm:pt>
    <dgm:pt modelId="{1574C117-71F9-40A4-A3AB-069E2E32B928}" type="pres">
      <dgm:prSet presAssocID="{B02730E7-9C34-407F-9B60-C18833626A64}" presName="parTx" presStyleLbl="revTx" presStyleIdx="3" presStyleCnt="5">
        <dgm:presLayoutVars>
          <dgm:chMax val="0"/>
          <dgm:chPref val="0"/>
        </dgm:presLayoutVars>
      </dgm:prSet>
      <dgm:spPr/>
    </dgm:pt>
    <dgm:pt modelId="{E045E74A-A99A-4670-B92D-28ACB6B1CF84}" type="pres">
      <dgm:prSet presAssocID="{CB9038C4-5EC7-4C28-93A5-08A6F86B55A6}" presName="sibTrans" presStyleCnt="0"/>
      <dgm:spPr/>
    </dgm:pt>
    <dgm:pt modelId="{D797B5A1-BA1D-4F5E-956E-4DC1073C5E5C}" type="pres">
      <dgm:prSet presAssocID="{0601BA56-A8A2-4D41-A1E4-C32425C64444}" presName="compNode" presStyleCnt="0"/>
      <dgm:spPr/>
    </dgm:pt>
    <dgm:pt modelId="{7F210BC0-A4F1-4108-B9EA-F0823556A9E9}" type="pres">
      <dgm:prSet presAssocID="{0601BA56-A8A2-4D41-A1E4-C32425C64444}" presName="bgRect" presStyleLbl="bgShp" presStyleIdx="4" presStyleCnt="5"/>
      <dgm:spPr/>
    </dgm:pt>
    <dgm:pt modelId="{C9BE40D2-554D-4595-B5D8-EA227EF5D0E7}" type="pres">
      <dgm:prSet presAssocID="{0601BA56-A8A2-4D41-A1E4-C32425C644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9228265-6F7C-4C69-8BAA-57A95519154D}" type="pres">
      <dgm:prSet presAssocID="{0601BA56-A8A2-4D41-A1E4-C32425C64444}" presName="spaceRect" presStyleCnt="0"/>
      <dgm:spPr/>
    </dgm:pt>
    <dgm:pt modelId="{0A63446B-EB7B-4F4F-8E6A-A68F1FADA4A9}" type="pres">
      <dgm:prSet presAssocID="{0601BA56-A8A2-4D41-A1E4-C32425C64444}" presName="parTx" presStyleLbl="revTx" presStyleIdx="4" presStyleCnt="5">
        <dgm:presLayoutVars>
          <dgm:chMax val="0"/>
          <dgm:chPref val="0"/>
        </dgm:presLayoutVars>
      </dgm:prSet>
      <dgm:spPr/>
    </dgm:pt>
  </dgm:ptLst>
  <dgm:cxnLst>
    <dgm:cxn modelId="{6D807E3F-EE23-4265-9C29-EA22BCDE3C48}" srcId="{1D3B843F-5E8B-4E49-870D-23B43F3B85B1}" destId="{0601BA56-A8A2-4D41-A1E4-C32425C64444}" srcOrd="4" destOrd="0" parTransId="{CD194E0F-B916-4840-9C68-2A12EEDE9835}" sibTransId="{36B2340B-0016-4845-BA79-0DC9420C78C3}"/>
    <dgm:cxn modelId="{C490365D-DC41-4C03-B15F-89D857DC6089}" srcId="{1D3B843F-5E8B-4E49-870D-23B43F3B85B1}" destId="{C71914F5-7A81-4D9A-A3B8-B506CB8B7392}" srcOrd="0" destOrd="0" parTransId="{DC9800AB-ECDA-4333-A888-BC10E9004D4D}" sibTransId="{E439AF3C-31F3-44FD-8F05-BA0B73EBCB35}"/>
    <dgm:cxn modelId="{277A1448-A7A1-4240-96DC-F9F0A323621B}" srcId="{1D3B843F-5E8B-4E49-870D-23B43F3B85B1}" destId="{B02730E7-9C34-407F-9B60-C18833626A64}" srcOrd="3" destOrd="0" parTransId="{F0511403-5C66-4E1F-86D8-ECF7128FDA6A}" sibTransId="{CB9038C4-5EC7-4C28-93A5-08A6F86B55A6}"/>
    <dgm:cxn modelId="{469BD859-C6D0-401B-953F-B071AD26022B}" type="presOf" srcId="{1D3B843F-5E8B-4E49-870D-23B43F3B85B1}" destId="{41CA25CC-CB40-4F11-874A-B214FCACEA62}" srcOrd="0" destOrd="0" presId="urn:microsoft.com/office/officeart/2018/2/layout/IconVerticalSolidList"/>
    <dgm:cxn modelId="{A6CE0485-696A-40F0-8C15-B32A4C215C4A}" type="presOf" srcId="{0601BA56-A8A2-4D41-A1E4-C32425C64444}" destId="{0A63446B-EB7B-4F4F-8E6A-A68F1FADA4A9}" srcOrd="0" destOrd="0" presId="urn:microsoft.com/office/officeart/2018/2/layout/IconVerticalSolidList"/>
    <dgm:cxn modelId="{2056AE8D-2E60-438A-BD85-50BC9168BD01}" type="presOf" srcId="{C71914F5-7A81-4D9A-A3B8-B506CB8B7392}" destId="{F989638E-BF94-4254-8797-1F3B0BFD43C0}" srcOrd="0" destOrd="0" presId="urn:microsoft.com/office/officeart/2018/2/layout/IconVerticalSolidList"/>
    <dgm:cxn modelId="{0A8F13B5-28CA-4DD8-A942-670294C63E48}" type="presOf" srcId="{AE672FBD-8976-4227-BFE0-0C81BA801551}" destId="{B97E7C6A-7640-4DBD-A58D-6971DF1F1791}" srcOrd="0" destOrd="0" presId="urn:microsoft.com/office/officeart/2018/2/layout/IconVerticalSolidList"/>
    <dgm:cxn modelId="{2E4C3EC7-C7C5-436B-AFB2-A840CF25C403}" type="presOf" srcId="{06DB5AFB-E592-4177-9D64-49B351D145B0}" destId="{E9449DCA-FB61-4924-A5D7-22CA1BA163F3}" srcOrd="0" destOrd="0" presId="urn:microsoft.com/office/officeart/2018/2/layout/IconVerticalSolidList"/>
    <dgm:cxn modelId="{077A7AD8-CF68-49F1-975A-895FB5566BE2}" srcId="{1D3B843F-5E8B-4E49-870D-23B43F3B85B1}" destId="{06DB5AFB-E592-4177-9D64-49B351D145B0}" srcOrd="1" destOrd="0" parTransId="{07C5403B-97A6-4325-9030-06A802F02CF8}" sibTransId="{1CA1AF32-03AF-47CB-A3A7-536B03759995}"/>
    <dgm:cxn modelId="{A2E1D6E2-48E7-4080-8EC4-E9608936E2A4}" srcId="{1D3B843F-5E8B-4E49-870D-23B43F3B85B1}" destId="{AE672FBD-8976-4227-BFE0-0C81BA801551}" srcOrd="2" destOrd="0" parTransId="{4974AE6F-BD01-4562-9039-E003B8CB0040}" sibTransId="{474ED1EB-9CA6-4151-93CF-9F6723070FCF}"/>
    <dgm:cxn modelId="{AE2381EC-806E-4B8F-A7AE-393527AB5182}" type="presOf" srcId="{B02730E7-9C34-407F-9B60-C18833626A64}" destId="{1574C117-71F9-40A4-A3AB-069E2E32B928}" srcOrd="0" destOrd="0" presId="urn:microsoft.com/office/officeart/2018/2/layout/IconVerticalSolidList"/>
    <dgm:cxn modelId="{6DB607F1-C55A-4AF1-A098-DA06AF145F55}" type="presParOf" srcId="{41CA25CC-CB40-4F11-874A-B214FCACEA62}" destId="{D1DD6D6A-346C-4EC7-AD5B-8E8E2F5724D0}" srcOrd="0" destOrd="0" presId="urn:microsoft.com/office/officeart/2018/2/layout/IconVerticalSolidList"/>
    <dgm:cxn modelId="{95DC19E7-7F9C-4FC2-A94D-5079D770F408}" type="presParOf" srcId="{D1DD6D6A-346C-4EC7-AD5B-8E8E2F5724D0}" destId="{0BC3E535-B59C-4D84-9218-93D793A85214}" srcOrd="0" destOrd="0" presId="urn:microsoft.com/office/officeart/2018/2/layout/IconVerticalSolidList"/>
    <dgm:cxn modelId="{23BC422B-C2BE-4C48-BEA5-5C1DB10000E0}" type="presParOf" srcId="{D1DD6D6A-346C-4EC7-AD5B-8E8E2F5724D0}" destId="{2F4B54AC-9F05-48B9-86FA-CB4E1CFD96A3}" srcOrd="1" destOrd="0" presId="urn:microsoft.com/office/officeart/2018/2/layout/IconVerticalSolidList"/>
    <dgm:cxn modelId="{B1EC5A8E-3F4B-4784-A59F-6A6A52DB0E75}" type="presParOf" srcId="{D1DD6D6A-346C-4EC7-AD5B-8E8E2F5724D0}" destId="{914ED97F-D0C6-4596-B79B-F13EE3662F0D}" srcOrd="2" destOrd="0" presId="urn:microsoft.com/office/officeart/2018/2/layout/IconVerticalSolidList"/>
    <dgm:cxn modelId="{3AB195CE-EDDF-499A-964B-71022F8D28D2}" type="presParOf" srcId="{D1DD6D6A-346C-4EC7-AD5B-8E8E2F5724D0}" destId="{F989638E-BF94-4254-8797-1F3B0BFD43C0}" srcOrd="3" destOrd="0" presId="urn:microsoft.com/office/officeart/2018/2/layout/IconVerticalSolidList"/>
    <dgm:cxn modelId="{4AC5B4E1-32A8-46FE-9780-DAF9F39C9965}" type="presParOf" srcId="{41CA25CC-CB40-4F11-874A-B214FCACEA62}" destId="{D611FE45-124C-4BB7-9717-C881886E3B26}" srcOrd="1" destOrd="0" presId="urn:microsoft.com/office/officeart/2018/2/layout/IconVerticalSolidList"/>
    <dgm:cxn modelId="{7498BCB4-443D-4891-AAA2-008AD3F4CD43}" type="presParOf" srcId="{41CA25CC-CB40-4F11-874A-B214FCACEA62}" destId="{D1B63831-17D7-4BD8-82C4-D1ED11F155C7}" srcOrd="2" destOrd="0" presId="urn:microsoft.com/office/officeart/2018/2/layout/IconVerticalSolidList"/>
    <dgm:cxn modelId="{BE3E26EF-924E-4460-ABF4-D108B6C101B4}" type="presParOf" srcId="{D1B63831-17D7-4BD8-82C4-D1ED11F155C7}" destId="{66D00AF3-3B57-4B15-9B4C-1E3EE2F87EC6}" srcOrd="0" destOrd="0" presId="urn:microsoft.com/office/officeart/2018/2/layout/IconVerticalSolidList"/>
    <dgm:cxn modelId="{3BDD1D9C-65D8-4DCB-926E-33ECB693EC10}" type="presParOf" srcId="{D1B63831-17D7-4BD8-82C4-D1ED11F155C7}" destId="{1501849B-74CE-4647-8B94-836C71330BAB}" srcOrd="1" destOrd="0" presId="urn:microsoft.com/office/officeart/2018/2/layout/IconVerticalSolidList"/>
    <dgm:cxn modelId="{A16134E5-D05B-4243-8A3D-68E799DF5D29}" type="presParOf" srcId="{D1B63831-17D7-4BD8-82C4-D1ED11F155C7}" destId="{A44DF315-C847-4C38-BCC6-5ED273E15423}" srcOrd="2" destOrd="0" presId="urn:microsoft.com/office/officeart/2018/2/layout/IconVerticalSolidList"/>
    <dgm:cxn modelId="{1C1F062F-AAF6-481D-B516-31CAEF3A4AA9}" type="presParOf" srcId="{D1B63831-17D7-4BD8-82C4-D1ED11F155C7}" destId="{E9449DCA-FB61-4924-A5D7-22CA1BA163F3}" srcOrd="3" destOrd="0" presId="urn:microsoft.com/office/officeart/2018/2/layout/IconVerticalSolidList"/>
    <dgm:cxn modelId="{596C70F0-D933-4341-AA07-5077A31BAE1B}" type="presParOf" srcId="{41CA25CC-CB40-4F11-874A-B214FCACEA62}" destId="{627BDC81-BBA5-4D4D-ACCD-685CBF2854B7}" srcOrd="3" destOrd="0" presId="urn:microsoft.com/office/officeart/2018/2/layout/IconVerticalSolidList"/>
    <dgm:cxn modelId="{58F3E3EB-A301-4E45-A4FF-609342B01B83}" type="presParOf" srcId="{41CA25CC-CB40-4F11-874A-B214FCACEA62}" destId="{58F54DED-22DA-4511-AEA5-C5A155FCD180}" srcOrd="4" destOrd="0" presId="urn:microsoft.com/office/officeart/2018/2/layout/IconVerticalSolidList"/>
    <dgm:cxn modelId="{61F421C9-E938-4A59-97AD-E5841D060DD2}" type="presParOf" srcId="{58F54DED-22DA-4511-AEA5-C5A155FCD180}" destId="{051DA1E8-587B-4A73-A510-225F8974084D}" srcOrd="0" destOrd="0" presId="urn:microsoft.com/office/officeart/2018/2/layout/IconVerticalSolidList"/>
    <dgm:cxn modelId="{48E9896C-14BD-4820-9D23-F521ECD96EAF}" type="presParOf" srcId="{58F54DED-22DA-4511-AEA5-C5A155FCD180}" destId="{86E8D6DA-E013-4C9B-A597-D305B1047D0D}" srcOrd="1" destOrd="0" presId="urn:microsoft.com/office/officeart/2018/2/layout/IconVerticalSolidList"/>
    <dgm:cxn modelId="{B71B2799-E3D7-439D-A6B1-79A5625791BE}" type="presParOf" srcId="{58F54DED-22DA-4511-AEA5-C5A155FCD180}" destId="{052A41B6-D280-49BB-B2FE-99FD84C9523E}" srcOrd="2" destOrd="0" presId="urn:microsoft.com/office/officeart/2018/2/layout/IconVerticalSolidList"/>
    <dgm:cxn modelId="{9835D679-C26C-42CE-93A0-E8FB1B6E4960}" type="presParOf" srcId="{58F54DED-22DA-4511-AEA5-C5A155FCD180}" destId="{B97E7C6A-7640-4DBD-A58D-6971DF1F1791}" srcOrd="3" destOrd="0" presId="urn:microsoft.com/office/officeart/2018/2/layout/IconVerticalSolidList"/>
    <dgm:cxn modelId="{765FE4EA-B0EC-49D9-B35A-5FA61A145C76}" type="presParOf" srcId="{41CA25CC-CB40-4F11-874A-B214FCACEA62}" destId="{ABFD3296-2536-4C0D-B900-774DE9D70877}" srcOrd="5" destOrd="0" presId="urn:microsoft.com/office/officeart/2018/2/layout/IconVerticalSolidList"/>
    <dgm:cxn modelId="{332ED422-2882-4970-804D-15BC6D87DB7B}" type="presParOf" srcId="{41CA25CC-CB40-4F11-874A-B214FCACEA62}" destId="{2C24C870-DB3A-4A83-AA3E-1036869782D4}" srcOrd="6" destOrd="0" presId="urn:microsoft.com/office/officeart/2018/2/layout/IconVerticalSolidList"/>
    <dgm:cxn modelId="{6C62FF41-4567-4227-A7DD-2645FBF3FCC9}" type="presParOf" srcId="{2C24C870-DB3A-4A83-AA3E-1036869782D4}" destId="{E0AD6AAB-C742-4940-8565-785FF4136E7E}" srcOrd="0" destOrd="0" presId="urn:microsoft.com/office/officeart/2018/2/layout/IconVerticalSolidList"/>
    <dgm:cxn modelId="{BC009EDE-F402-401B-BA4D-4D4CC160E964}" type="presParOf" srcId="{2C24C870-DB3A-4A83-AA3E-1036869782D4}" destId="{A6C6D63A-0CD0-459F-B85F-FF4A181160EA}" srcOrd="1" destOrd="0" presId="urn:microsoft.com/office/officeart/2018/2/layout/IconVerticalSolidList"/>
    <dgm:cxn modelId="{F73BEADF-5F87-42FC-A598-1C79BA4A35A4}" type="presParOf" srcId="{2C24C870-DB3A-4A83-AA3E-1036869782D4}" destId="{60544288-7F7D-4917-B31E-9386BDC188C5}" srcOrd="2" destOrd="0" presId="urn:microsoft.com/office/officeart/2018/2/layout/IconVerticalSolidList"/>
    <dgm:cxn modelId="{E40B90CF-B1DB-4A72-9223-390A75FA98BB}" type="presParOf" srcId="{2C24C870-DB3A-4A83-AA3E-1036869782D4}" destId="{1574C117-71F9-40A4-A3AB-069E2E32B928}" srcOrd="3" destOrd="0" presId="urn:microsoft.com/office/officeart/2018/2/layout/IconVerticalSolidList"/>
    <dgm:cxn modelId="{EF547CDF-CB41-4D93-BB63-5DE88B6AAE94}" type="presParOf" srcId="{41CA25CC-CB40-4F11-874A-B214FCACEA62}" destId="{E045E74A-A99A-4670-B92D-28ACB6B1CF84}" srcOrd="7" destOrd="0" presId="urn:microsoft.com/office/officeart/2018/2/layout/IconVerticalSolidList"/>
    <dgm:cxn modelId="{0F0D876E-E6CC-4A75-8F92-68D28ED52AC3}" type="presParOf" srcId="{41CA25CC-CB40-4F11-874A-B214FCACEA62}" destId="{D797B5A1-BA1D-4F5E-956E-4DC1073C5E5C}" srcOrd="8" destOrd="0" presId="urn:microsoft.com/office/officeart/2018/2/layout/IconVerticalSolidList"/>
    <dgm:cxn modelId="{6D922059-5588-4F8C-9E47-F225E7531322}" type="presParOf" srcId="{D797B5A1-BA1D-4F5E-956E-4DC1073C5E5C}" destId="{7F210BC0-A4F1-4108-B9EA-F0823556A9E9}" srcOrd="0" destOrd="0" presId="urn:microsoft.com/office/officeart/2018/2/layout/IconVerticalSolidList"/>
    <dgm:cxn modelId="{CA08D7AE-F6F7-40B5-BA40-F5178A3A411C}" type="presParOf" srcId="{D797B5A1-BA1D-4F5E-956E-4DC1073C5E5C}" destId="{C9BE40D2-554D-4595-B5D8-EA227EF5D0E7}" srcOrd="1" destOrd="0" presId="urn:microsoft.com/office/officeart/2018/2/layout/IconVerticalSolidList"/>
    <dgm:cxn modelId="{6CADE0B8-14C4-48F4-890E-CB3975A912BB}" type="presParOf" srcId="{D797B5A1-BA1D-4F5E-956E-4DC1073C5E5C}" destId="{79228265-6F7C-4C69-8BAA-57A95519154D}" srcOrd="2" destOrd="0" presId="urn:microsoft.com/office/officeart/2018/2/layout/IconVerticalSolidList"/>
    <dgm:cxn modelId="{CCC29693-F234-4C15-828D-A633A39D9C14}" type="presParOf" srcId="{D797B5A1-BA1D-4F5E-956E-4DC1073C5E5C}" destId="{0A63446B-EB7B-4F4F-8E6A-A68F1FADA4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3E535-B59C-4D84-9218-93D793A85214}">
      <dsp:nvSpPr>
        <dsp:cNvPr id="0" name=""/>
        <dsp:cNvSpPr/>
      </dsp:nvSpPr>
      <dsp:spPr>
        <a:xfrm>
          <a:off x="0" y="3028"/>
          <a:ext cx="10506456" cy="6451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B54AC-9F05-48B9-86FA-CB4E1CFD96A3}">
      <dsp:nvSpPr>
        <dsp:cNvPr id="0" name=""/>
        <dsp:cNvSpPr/>
      </dsp:nvSpPr>
      <dsp:spPr>
        <a:xfrm>
          <a:off x="195157" y="148187"/>
          <a:ext cx="354831" cy="354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89638E-BF94-4254-8797-1F3B0BFD43C0}">
      <dsp:nvSpPr>
        <dsp:cNvPr id="0" name=""/>
        <dsp:cNvSpPr/>
      </dsp:nvSpPr>
      <dsp:spPr>
        <a:xfrm>
          <a:off x="745146" y="3028"/>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l" defTabSz="844550">
            <a:lnSpc>
              <a:spcPct val="90000"/>
            </a:lnSpc>
            <a:spcBef>
              <a:spcPct val="0"/>
            </a:spcBef>
            <a:spcAft>
              <a:spcPct val="35000"/>
            </a:spcAft>
            <a:buNone/>
          </a:pPr>
          <a:r>
            <a:rPr lang="en-IN" sz="1900" kern="1200"/>
            <a:t>PROJECT DESCRIPTION</a:t>
          </a:r>
          <a:endParaRPr lang="en-US" sz="1900" kern="1200"/>
        </a:p>
      </dsp:txBody>
      <dsp:txXfrm>
        <a:off x="745146" y="3028"/>
        <a:ext cx="9761309" cy="645148"/>
      </dsp:txXfrm>
    </dsp:sp>
    <dsp:sp modelId="{66D00AF3-3B57-4B15-9B4C-1E3EE2F87EC6}">
      <dsp:nvSpPr>
        <dsp:cNvPr id="0" name=""/>
        <dsp:cNvSpPr/>
      </dsp:nvSpPr>
      <dsp:spPr>
        <a:xfrm>
          <a:off x="0" y="809464"/>
          <a:ext cx="10506456" cy="6451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1849B-74CE-4647-8B94-836C71330BAB}">
      <dsp:nvSpPr>
        <dsp:cNvPr id="0" name=""/>
        <dsp:cNvSpPr/>
      </dsp:nvSpPr>
      <dsp:spPr>
        <a:xfrm>
          <a:off x="195157" y="954622"/>
          <a:ext cx="354831" cy="354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449DCA-FB61-4924-A5D7-22CA1BA163F3}">
      <dsp:nvSpPr>
        <dsp:cNvPr id="0" name=""/>
        <dsp:cNvSpPr/>
      </dsp:nvSpPr>
      <dsp:spPr>
        <a:xfrm>
          <a:off x="745146" y="809464"/>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l" defTabSz="844550">
            <a:lnSpc>
              <a:spcPct val="90000"/>
            </a:lnSpc>
            <a:spcBef>
              <a:spcPct val="0"/>
            </a:spcBef>
            <a:spcAft>
              <a:spcPct val="35000"/>
            </a:spcAft>
            <a:buNone/>
          </a:pPr>
          <a:r>
            <a:rPr lang="en-IN" sz="1900" kern="1200"/>
            <a:t>APPROACH</a:t>
          </a:r>
          <a:endParaRPr lang="en-US" sz="1900" kern="1200"/>
        </a:p>
      </dsp:txBody>
      <dsp:txXfrm>
        <a:off x="745146" y="809464"/>
        <a:ext cx="9761309" cy="645148"/>
      </dsp:txXfrm>
    </dsp:sp>
    <dsp:sp modelId="{051DA1E8-587B-4A73-A510-225F8974084D}">
      <dsp:nvSpPr>
        <dsp:cNvPr id="0" name=""/>
        <dsp:cNvSpPr/>
      </dsp:nvSpPr>
      <dsp:spPr>
        <a:xfrm>
          <a:off x="0" y="1615899"/>
          <a:ext cx="10506456" cy="6451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D6DA-E013-4C9B-A597-D305B1047D0D}">
      <dsp:nvSpPr>
        <dsp:cNvPr id="0" name=""/>
        <dsp:cNvSpPr/>
      </dsp:nvSpPr>
      <dsp:spPr>
        <a:xfrm>
          <a:off x="195157" y="1761058"/>
          <a:ext cx="354831" cy="3548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E7C6A-7640-4DBD-A58D-6971DF1F1791}">
      <dsp:nvSpPr>
        <dsp:cNvPr id="0" name=""/>
        <dsp:cNvSpPr/>
      </dsp:nvSpPr>
      <dsp:spPr>
        <a:xfrm>
          <a:off x="745146" y="1615899"/>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l" defTabSz="844550">
            <a:lnSpc>
              <a:spcPct val="90000"/>
            </a:lnSpc>
            <a:spcBef>
              <a:spcPct val="0"/>
            </a:spcBef>
            <a:spcAft>
              <a:spcPct val="35000"/>
            </a:spcAft>
            <a:buNone/>
          </a:pPr>
          <a:r>
            <a:rPr lang="en-IN" sz="1900" kern="1200"/>
            <a:t>TECH-STACK USED</a:t>
          </a:r>
          <a:endParaRPr lang="en-US" sz="1900" kern="1200"/>
        </a:p>
      </dsp:txBody>
      <dsp:txXfrm>
        <a:off x="745146" y="1615899"/>
        <a:ext cx="9761309" cy="645148"/>
      </dsp:txXfrm>
    </dsp:sp>
    <dsp:sp modelId="{E0AD6AAB-C742-4940-8565-785FF4136E7E}">
      <dsp:nvSpPr>
        <dsp:cNvPr id="0" name=""/>
        <dsp:cNvSpPr/>
      </dsp:nvSpPr>
      <dsp:spPr>
        <a:xfrm>
          <a:off x="0" y="2422335"/>
          <a:ext cx="10506456" cy="6451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6D63A-0CD0-459F-B85F-FF4A181160EA}">
      <dsp:nvSpPr>
        <dsp:cNvPr id="0" name=""/>
        <dsp:cNvSpPr/>
      </dsp:nvSpPr>
      <dsp:spPr>
        <a:xfrm>
          <a:off x="195157" y="2567493"/>
          <a:ext cx="354831" cy="3548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74C117-71F9-40A4-A3AB-069E2E32B928}">
      <dsp:nvSpPr>
        <dsp:cNvPr id="0" name=""/>
        <dsp:cNvSpPr/>
      </dsp:nvSpPr>
      <dsp:spPr>
        <a:xfrm>
          <a:off x="745146" y="2422335"/>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l" defTabSz="844550">
            <a:lnSpc>
              <a:spcPct val="90000"/>
            </a:lnSpc>
            <a:spcBef>
              <a:spcPct val="0"/>
            </a:spcBef>
            <a:spcAft>
              <a:spcPct val="35000"/>
            </a:spcAft>
            <a:buNone/>
          </a:pPr>
          <a:r>
            <a:rPr lang="en-IN" sz="1900" kern="1200"/>
            <a:t>INSIGHTS</a:t>
          </a:r>
          <a:endParaRPr lang="en-US" sz="1900" kern="1200"/>
        </a:p>
      </dsp:txBody>
      <dsp:txXfrm>
        <a:off x="745146" y="2422335"/>
        <a:ext cx="9761309" cy="645148"/>
      </dsp:txXfrm>
    </dsp:sp>
    <dsp:sp modelId="{7F210BC0-A4F1-4108-B9EA-F0823556A9E9}">
      <dsp:nvSpPr>
        <dsp:cNvPr id="0" name=""/>
        <dsp:cNvSpPr/>
      </dsp:nvSpPr>
      <dsp:spPr>
        <a:xfrm>
          <a:off x="0" y="3228770"/>
          <a:ext cx="10506456" cy="6451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E40D2-554D-4595-B5D8-EA227EF5D0E7}">
      <dsp:nvSpPr>
        <dsp:cNvPr id="0" name=""/>
        <dsp:cNvSpPr/>
      </dsp:nvSpPr>
      <dsp:spPr>
        <a:xfrm>
          <a:off x="195157" y="3373929"/>
          <a:ext cx="354831" cy="3548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63446B-EB7B-4F4F-8E6A-A68F1FADA4A9}">
      <dsp:nvSpPr>
        <dsp:cNvPr id="0" name=""/>
        <dsp:cNvSpPr/>
      </dsp:nvSpPr>
      <dsp:spPr>
        <a:xfrm>
          <a:off x="745146" y="3228770"/>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l" defTabSz="844550">
            <a:lnSpc>
              <a:spcPct val="90000"/>
            </a:lnSpc>
            <a:spcBef>
              <a:spcPct val="0"/>
            </a:spcBef>
            <a:spcAft>
              <a:spcPct val="35000"/>
            </a:spcAft>
            <a:buNone/>
          </a:pPr>
          <a:r>
            <a:rPr lang="en-IN" sz="1900" kern="1200"/>
            <a:t>RESULTS</a:t>
          </a:r>
          <a:endParaRPr lang="en-US" sz="1900" kern="1200"/>
        </a:p>
      </dsp:txBody>
      <dsp:txXfrm>
        <a:off x="745146" y="3228770"/>
        <a:ext cx="9761309" cy="6451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84503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685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42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006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82553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2AC24A9-CCB6-4F8D-B8DB-C2F3692CFA5A}" type="datetimeFigureOut">
              <a:rPr lang="en-US" smtClean="0"/>
              <a:t>8/19/2023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706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544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274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713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2AC24A9-CCB6-4F8D-B8DB-C2F3692CFA5A}" type="datetimeFigureOut">
              <a:rPr lang="en-US" smtClean="0"/>
              <a:t>8/19/2023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9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AC24A9-CCB6-4F8D-B8DB-C2F3692CFA5A}" type="datetimeFigureOut">
              <a:rPr lang="en-US" smtClean="0"/>
              <a:t>8/19/2023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716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2AC24A9-CCB6-4F8D-B8DB-C2F3692CFA5A}" type="datetimeFigureOut">
              <a:rPr lang="en-US" smtClean="0"/>
              <a:t>8/19/2023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5080960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mazon.jobs/en/teams/imdb"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spreadsheets/d/1kimPR3z-r74DmB35rsnifRImzv27mDf5/edit?usp=sharing&amp;ouid=113891162099459296915&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gs>
            <a:gs pos="9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2C37-66F8-7596-1ADC-A46E53A6FCDC}"/>
              </a:ext>
            </a:extLst>
          </p:cNvPr>
          <p:cNvSpPr>
            <a:spLocks noGrp="1"/>
          </p:cNvSpPr>
          <p:nvPr>
            <p:ph type="ctrTitle"/>
          </p:nvPr>
        </p:nvSpPr>
        <p:spPr>
          <a:xfrm>
            <a:off x="300111" y="1739705"/>
            <a:ext cx="4201230" cy="2586792"/>
          </a:xfrm>
        </p:spPr>
        <p:txBody>
          <a:bodyPr anchor="b">
            <a:normAutofit/>
          </a:bodyPr>
          <a:lstStyle/>
          <a:p>
            <a:pPr algn="ctr"/>
            <a:r>
              <a:rPr lang="en-IN" sz="4800" dirty="0"/>
              <a:t>IMDB MOVIE ANALYSIS</a:t>
            </a:r>
          </a:p>
        </p:txBody>
      </p:sp>
      <p:sp>
        <p:nvSpPr>
          <p:cNvPr id="3" name="Subtitle 2">
            <a:extLst>
              <a:ext uri="{FF2B5EF4-FFF2-40B4-BE49-F238E27FC236}">
                <a16:creationId xmlns:a16="http://schemas.microsoft.com/office/drawing/2014/main" id="{4BE961A2-2077-0005-8104-3107B83A675D}"/>
              </a:ext>
            </a:extLst>
          </p:cNvPr>
          <p:cNvSpPr>
            <a:spLocks noGrp="1"/>
          </p:cNvSpPr>
          <p:nvPr>
            <p:ph type="subTitle" idx="1"/>
          </p:nvPr>
        </p:nvSpPr>
        <p:spPr>
          <a:xfrm>
            <a:off x="477981" y="4872922"/>
            <a:ext cx="3933306" cy="1208141"/>
          </a:xfrm>
        </p:spPr>
        <p:txBody>
          <a:bodyPr>
            <a:normAutofit/>
          </a:bodyPr>
          <a:lstStyle/>
          <a:p>
            <a:pPr algn="ctr"/>
            <a:r>
              <a:rPr lang="en-IN" sz="2000" dirty="0">
                <a:solidFill>
                  <a:schemeClr val="bg1"/>
                </a:solidFill>
              </a:rPr>
              <a:t>By</a:t>
            </a:r>
          </a:p>
          <a:p>
            <a:pPr algn="ctr"/>
            <a:r>
              <a:rPr lang="en-IN" sz="2000" dirty="0">
                <a:solidFill>
                  <a:schemeClr val="bg1"/>
                </a:solidFill>
              </a:rPr>
              <a:t>R Anand Bhaskar</a:t>
            </a:r>
          </a:p>
        </p:txBody>
      </p:sp>
      <p:pic>
        <p:nvPicPr>
          <p:cNvPr id="7" name="Picture 6" descr="A yellow sign with black text&#10;&#10;Description automatically generated">
            <a:extLst>
              <a:ext uri="{FF2B5EF4-FFF2-40B4-BE49-F238E27FC236}">
                <a16:creationId xmlns:a16="http://schemas.microsoft.com/office/drawing/2014/main" id="{308458A6-2781-733D-14D8-91CD989CD6F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310" r="32402" b="1"/>
          <a:stretch/>
        </p:blipFill>
        <p:spPr>
          <a:xfrm>
            <a:off x="4864608" y="645186"/>
            <a:ext cx="6846363" cy="5416373"/>
          </a:xfrm>
          <a:prstGeom prst="roundRect">
            <a:avLst>
              <a:gd name="adj" fmla="val 16667"/>
            </a:avLst>
          </a:prstGeom>
          <a:noFill/>
          <a:ln>
            <a:noFill/>
          </a:ln>
          <a:effectLst>
            <a:outerShdw blurRad="76200" dist="38100" dir="7800000" algn="tl" rotWithShape="0">
              <a:srgbClr val="000000">
                <a:alpha val="40000"/>
              </a:srgbClr>
            </a:outerShdw>
            <a:softEdge rad="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664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68512-BA3C-B030-B5C7-DCC2441EA7FD}"/>
              </a:ext>
            </a:extLst>
          </p:cNvPr>
          <p:cNvSpPr txBox="1"/>
          <p:nvPr/>
        </p:nvSpPr>
        <p:spPr>
          <a:xfrm>
            <a:off x="107852" y="4267200"/>
            <a:ext cx="1203256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most common language is English with a count of 3606 movies, but the average IMDb score is only 6.42 due to varied reception.</a:t>
            </a:r>
          </a:p>
          <a:p>
            <a:pPr marL="285750" indent="-285750">
              <a:buFont typeface="Arial" panose="020B0604020202020204" pitchFamily="34" charset="0"/>
              <a:buChar char="•"/>
            </a:pPr>
            <a:r>
              <a:rPr lang="en-IN" dirty="0"/>
              <a:t>Among the languages with more than one movie count, </a:t>
            </a:r>
            <a:r>
              <a:rPr lang="en-IN" dirty="0" err="1"/>
              <a:t>persian</a:t>
            </a:r>
            <a:r>
              <a:rPr lang="en-IN" dirty="0"/>
              <a:t> language has an average score of 8.13.</a:t>
            </a:r>
          </a:p>
          <a:p>
            <a:pPr marL="285750" indent="-285750">
              <a:buFont typeface="Arial" panose="020B0604020202020204" pitchFamily="34" charset="0"/>
              <a:buChar char="•"/>
            </a:pPr>
            <a:r>
              <a:rPr lang="en-IN" dirty="0"/>
              <a:t>Persian, Danish, Indonesian and Korean languages have good IMDb scores with less standard deviation indicating that movies in these languages have consistent ratings and less variability among audiences</a:t>
            </a:r>
          </a:p>
          <a:p>
            <a:pPr marL="285750" indent="-285750">
              <a:buFont typeface="Arial" panose="020B0604020202020204" pitchFamily="34" charset="0"/>
              <a:buChar char="•"/>
            </a:pPr>
            <a:r>
              <a:rPr lang="en-IN" dirty="0"/>
              <a:t>Languages like Italian, Hindi, English have higher standard deviation indicating that they have a diverse audience response and wide range of ratings.</a:t>
            </a:r>
          </a:p>
        </p:txBody>
      </p:sp>
      <p:pic>
        <p:nvPicPr>
          <p:cNvPr id="11" name="Picture 10">
            <a:extLst>
              <a:ext uri="{FF2B5EF4-FFF2-40B4-BE49-F238E27FC236}">
                <a16:creationId xmlns:a16="http://schemas.microsoft.com/office/drawing/2014/main" id="{D08B42A0-AF5B-36B1-859C-EF5061D6E2DA}"/>
              </a:ext>
            </a:extLst>
          </p:cNvPr>
          <p:cNvPicPr>
            <a:picLocks noChangeAspect="1"/>
          </p:cNvPicPr>
          <p:nvPr/>
        </p:nvPicPr>
        <p:blipFill>
          <a:blip r:embed="rId3"/>
          <a:stretch>
            <a:fillRect/>
          </a:stretch>
        </p:blipFill>
        <p:spPr>
          <a:xfrm>
            <a:off x="2002302" y="178176"/>
            <a:ext cx="7582486" cy="3855833"/>
          </a:xfrm>
          <a:prstGeom prst="rect">
            <a:avLst/>
          </a:prstGeom>
        </p:spPr>
      </p:pic>
    </p:spTree>
    <p:extLst>
      <p:ext uri="{BB962C8B-B14F-4D97-AF65-F5344CB8AC3E}">
        <p14:creationId xmlns:p14="http://schemas.microsoft.com/office/powerpoint/2010/main" val="404671396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B4BE-1B8B-6781-8B9C-52052090944A}"/>
              </a:ext>
            </a:extLst>
          </p:cNvPr>
          <p:cNvSpPr>
            <a:spLocks noGrp="1"/>
          </p:cNvSpPr>
          <p:nvPr>
            <p:ph type="title"/>
          </p:nvPr>
        </p:nvSpPr>
        <p:spPr>
          <a:xfrm>
            <a:off x="111603" y="130009"/>
            <a:ext cx="7729728" cy="1188720"/>
          </a:xfrm>
        </p:spPr>
        <p:txBody>
          <a:bodyPr/>
          <a:lstStyle/>
          <a:p>
            <a:pPr algn="l"/>
            <a:r>
              <a:rPr lang="en-IN" b="1" i="0" dirty="0">
                <a:solidFill>
                  <a:schemeClr val="tx1">
                    <a:lumMod val="95000"/>
                    <a:lumOff val="5000"/>
                  </a:schemeClr>
                </a:solidFill>
                <a:effectLst/>
                <a:cs typeface="Times New Roman" panose="02020603050405020304" pitchFamily="18" charset="0"/>
              </a:rPr>
              <a:t>D. Director Analysis</a:t>
            </a:r>
            <a:endParaRPr lang="en-IN" dirty="0">
              <a:solidFill>
                <a:schemeClr val="tx1">
                  <a:lumMod val="95000"/>
                  <a:lumOff val="5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5080BF2-0E01-A898-B34A-C988A2F1C717}"/>
              </a:ext>
            </a:extLst>
          </p:cNvPr>
          <p:cNvSpPr>
            <a:spLocks noGrp="1"/>
          </p:cNvSpPr>
          <p:nvPr>
            <p:ph idx="1"/>
          </p:nvPr>
        </p:nvSpPr>
        <p:spPr>
          <a:xfrm>
            <a:off x="111603" y="1533378"/>
            <a:ext cx="11986612" cy="5256627"/>
          </a:xfrm>
        </p:spPr>
        <p:txBody>
          <a:bodyPr/>
          <a:lstStyle/>
          <a:p>
            <a:pPr marL="0" indent="0">
              <a:buNone/>
            </a:pPr>
            <a:r>
              <a:rPr lang="en-IN" dirty="0">
                <a:solidFill>
                  <a:srgbClr val="0070C0"/>
                </a:solidFill>
                <a:cs typeface="Times New Roman" panose="02020603050405020304" pitchFamily="18" charset="0"/>
              </a:rPr>
              <a:t>Task : </a:t>
            </a:r>
            <a:r>
              <a:rPr lang="en-GB" dirty="0">
                <a:solidFill>
                  <a:srgbClr val="0070C0"/>
                </a:solidFill>
                <a:cs typeface="Times New Roman" panose="02020603050405020304" pitchFamily="18" charset="0"/>
              </a:rPr>
              <a:t> Identify the top directors based on their average IMDB score and </a:t>
            </a:r>
            <a:r>
              <a:rPr lang="en-GB" dirty="0" err="1">
                <a:solidFill>
                  <a:srgbClr val="0070C0"/>
                </a:solidFill>
                <a:cs typeface="Times New Roman" panose="02020603050405020304" pitchFamily="18" charset="0"/>
              </a:rPr>
              <a:t>analyze</a:t>
            </a:r>
            <a:r>
              <a:rPr lang="en-GB" dirty="0">
                <a:solidFill>
                  <a:srgbClr val="0070C0"/>
                </a:solidFill>
                <a:cs typeface="Times New Roman" panose="02020603050405020304" pitchFamily="18" charset="0"/>
              </a:rPr>
              <a:t> their contribution to the success of movies</a:t>
            </a:r>
          </a:p>
          <a:p>
            <a:pPr marL="0" indent="0">
              <a:buNone/>
            </a:pPr>
            <a:r>
              <a:rPr lang="en-GB" dirty="0">
                <a:solidFill>
                  <a:srgbClr val="0070C0"/>
                </a:solidFill>
                <a:cs typeface="Times New Roman" panose="02020603050405020304" pitchFamily="18" charset="0"/>
              </a:rPr>
              <a:t>          using percentile calculations.</a:t>
            </a:r>
          </a:p>
          <a:p>
            <a:pPr marL="0" indent="0">
              <a:buNone/>
            </a:pPr>
            <a:endParaRPr lang="en-GB" dirty="0"/>
          </a:p>
          <a:p>
            <a:pPr marL="0" indent="0">
              <a:buNone/>
            </a:pPr>
            <a:r>
              <a:rPr lang="en-GB" dirty="0"/>
              <a:t>Top 10 directors based on their average IMDb score (more than one movie directed) - </a:t>
            </a:r>
          </a:p>
        </p:txBody>
      </p:sp>
      <p:pic>
        <p:nvPicPr>
          <p:cNvPr id="13" name="Picture 12">
            <a:extLst>
              <a:ext uri="{FF2B5EF4-FFF2-40B4-BE49-F238E27FC236}">
                <a16:creationId xmlns:a16="http://schemas.microsoft.com/office/drawing/2014/main" id="{7F9A06BD-E8A3-3528-39AB-DAA8F5028787}"/>
              </a:ext>
            </a:extLst>
          </p:cNvPr>
          <p:cNvPicPr>
            <a:picLocks noChangeAspect="1"/>
          </p:cNvPicPr>
          <p:nvPr/>
        </p:nvPicPr>
        <p:blipFill>
          <a:blip r:embed="rId3"/>
          <a:stretch>
            <a:fillRect/>
          </a:stretch>
        </p:blipFill>
        <p:spPr>
          <a:xfrm>
            <a:off x="3985057" y="3294171"/>
            <a:ext cx="4221885" cy="2524501"/>
          </a:xfrm>
          <a:prstGeom prst="rect">
            <a:avLst/>
          </a:prstGeom>
        </p:spPr>
      </p:pic>
    </p:spTree>
    <p:extLst>
      <p:ext uri="{BB962C8B-B14F-4D97-AF65-F5344CB8AC3E}">
        <p14:creationId xmlns:p14="http://schemas.microsoft.com/office/powerpoint/2010/main" val="29273017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27EDF-BAA3-586B-AA98-97612FA3B7F8}"/>
              </a:ext>
            </a:extLst>
          </p:cNvPr>
          <p:cNvSpPr>
            <a:spLocks noGrp="1"/>
          </p:cNvSpPr>
          <p:nvPr>
            <p:ph idx="1"/>
          </p:nvPr>
        </p:nvSpPr>
        <p:spPr>
          <a:xfrm>
            <a:off x="65649" y="89095"/>
            <a:ext cx="12051323" cy="671028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Tx/>
              <a:buFont typeface="Wingdings" panose="05000000000000000000" pitchFamily="2" charset="2"/>
              <a:buChar char="§"/>
            </a:pPr>
            <a:r>
              <a:rPr lang="en-IN" dirty="0"/>
              <a:t>Sergio Leone and Christopher Nolan are the top directors with an average IMDb score of 8.43.</a:t>
            </a:r>
          </a:p>
          <a:p>
            <a:pPr>
              <a:buClrTx/>
              <a:buFont typeface="Wingdings" panose="05000000000000000000" pitchFamily="2" charset="2"/>
              <a:buChar char="§"/>
            </a:pPr>
            <a:r>
              <a:rPr lang="en-IN" dirty="0"/>
              <a:t>The 90</a:t>
            </a:r>
            <a:r>
              <a:rPr lang="en-IN" baseline="30000" dirty="0"/>
              <a:t>th</a:t>
            </a:r>
            <a:r>
              <a:rPr lang="en-IN" dirty="0"/>
              <a:t> percentile for overall IMDb scores is 7.7 and that of top directors is 8.42.</a:t>
            </a:r>
          </a:p>
          <a:p>
            <a:pPr>
              <a:buClrTx/>
              <a:buFont typeface="Wingdings" panose="05000000000000000000" pitchFamily="2" charset="2"/>
              <a:buChar char="§"/>
            </a:pPr>
            <a:r>
              <a:rPr lang="en-IN" dirty="0"/>
              <a:t>The average IMDb scores of top directors range from 8-8.43, which is well above 7.7. This indicates that these director’s movies consistently achieve higher IMDb scores. </a:t>
            </a:r>
          </a:p>
        </p:txBody>
      </p:sp>
      <p:pic>
        <p:nvPicPr>
          <p:cNvPr id="4" name="Picture 3">
            <a:extLst>
              <a:ext uri="{FF2B5EF4-FFF2-40B4-BE49-F238E27FC236}">
                <a16:creationId xmlns:a16="http://schemas.microsoft.com/office/drawing/2014/main" id="{6687242B-2D1E-B0E0-B758-C920E977BE36}"/>
              </a:ext>
            </a:extLst>
          </p:cNvPr>
          <p:cNvPicPr>
            <a:picLocks noChangeAspect="1"/>
          </p:cNvPicPr>
          <p:nvPr/>
        </p:nvPicPr>
        <p:blipFill>
          <a:blip r:embed="rId3"/>
          <a:stretch>
            <a:fillRect/>
          </a:stretch>
        </p:blipFill>
        <p:spPr>
          <a:xfrm>
            <a:off x="3142523" y="265522"/>
            <a:ext cx="5413907" cy="3340496"/>
          </a:xfrm>
          <a:prstGeom prst="rect">
            <a:avLst/>
          </a:prstGeom>
        </p:spPr>
      </p:pic>
    </p:spTree>
    <p:extLst>
      <p:ext uri="{BB962C8B-B14F-4D97-AF65-F5344CB8AC3E}">
        <p14:creationId xmlns:p14="http://schemas.microsoft.com/office/powerpoint/2010/main" val="25425989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B4BE-1B8B-6781-8B9C-52052090944A}"/>
              </a:ext>
            </a:extLst>
          </p:cNvPr>
          <p:cNvSpPr>
            <a:spLocks noGrp="1"/>
          </p:cNvSpPr>
          <p:nvPr>
            <p:ph type="title"/>
          </p:nvPr>
        </p:nvSpPr>
        <p:spPr>
          <a:xfrm>
            <a:off x="111603" y="130009"/>
            <a:ext cx="7729728" cy="1188720"/>
          </a:xfrm>
        </p:spPr>
        <p:txBody>
          <a:bodyPr/>
          <a:lstStyle/>
          <a:p>
            <a:pPr algn="l"/>
            <a:r>
              <a:rPr lang="en-IN" b="1" i="0" dirty="0">
                <a:solidFill>
                  <a:schemeClr val="tx1">
                    <a:lumMod val="95000"/>
                    <a:lumOff val="5000"/>
                  </a:schemeClr>
                </a:solidFill>
                <a:effectLst/>
                <a:cs typeface="Times New Roman" panose="02020603050405020304" pitchFamily="18" charset="0"/>
              </a:rPr>
              <a:t>E. Budget Analysis</a:t>
            </a:r>
            <a:endParaRPr lang="en-IN" dirty="0">
              <a:solidFill>
                <a:schemeClr val="tx1">
                  <a:lumMod val="95000"/>
                  <a:lumOff val="5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5080BF2-0E01-A898-B34A-C988A2F1C717}"/>
              </a:ext>
            </a:extLst>
          </p:cNvPr>
          <p:cNvSpPr>
            <a:spLocks noGrp="1"/>
          </p:cNvSpPr>
          <p:nvPr>
            <p:ph idx="1"/>
          </p:nvPr>
        </p:nvSpPr>
        <p:spPr>
          <a:xfrm>
            <a:off x="111603" y="1528689"/>
            <a:ext cx="11986612" cy="5256627"/>
          </a:xfrm>
        </p:spPr>
        <p:txBody>
          <a:bodyPr/>
          <a:lstStyle/>
          <a:p>
            <a:pPr marL="0" indent="0">
              <a:buNone/>
            </a:pPr>
            <a:r>
              <a:rPr lang="en-IN" dirty="0">
                <a:solidFill>
                  <a:srgbClr val="0070C0"/>
                </a:solidFill>
                <a:cs typeface="Times New Roman" panose="02020603050405020304" pitchFamily="18" charset="0"/>
              </a:rPr>
              <a:t>Task : </a:t>
            </a:r>
            <a:r>
              <a:rPr lang="en-GB" dirty="0">
                <a:solidFill>
                  <a:srgbClr val="0070C0"/>
                </a:solidFill>
                <a:cs typeface="Times New Roman" panose="02020603050405020304" pitchFamily="18" charset="0"/>
              </a:rPr>
              <a:t>  </a:t>
            </a:r>
            <a:r>
              <a:rPr lang="en-GB" dirty="0" err="1">
                <a:solidFill>
                  <a:srgbClr val="0070C0"/>
                </a:solidFill>
                <a:cs typeface="Times New Roman" panose="02020603050405020304" pitchFamily="18" charset="0"/>
              </a:rPr>
              <a:t>Analyze</a:t>
            </a:r>
            <a:r>
              <a:rPr lang="en-GB" dirty="0">
                <a:solidFill>
                  <a:srgbClr val="0070C0"/>
                </a:solidFill>
                <a:cs typeface="Times New Roman" panose="02020603050405020304" pitchFamily="18" charset="0"/>
              </a:rPr>
              <a:t> the correlation between movie budgets and gross earnings, and identify the movies with the highest </a:t>
            </a:r>
          </a:p>
          <a:p>
            <a:pPr marL="0" indent="0">
              <a:buNone/>
            </a:pPr>
            <a:r>
              <a:rPr lang="en-GB" dirty="0">
                <a:solidFill>
                  <a:srgbClr val="0070C0"/>
                </a:solidFill>
                <a:cs typeface="Times New Roman" panose="02020603050405020304" pitchFamily="18" charset="0"/>
              </a:rPr>
              <a:t>           profit margin.</a:t>
            </a:r>
          </a:p>
          <a:p>
            <a:pPr marL="0" indent="0">
              <a:buNone/>
            </a:pPr>
            <a:endParaRPr lang="en-GB" dirty="0">
              <a:solidFill>
                <a:srgbClr val="0070C0"/>
              </a:solidFill>
              <a:cs typeface="Times New Roman" panose="02020603050405020304" pitchFamily="18" charset="0"/>
            </a:endParaRPr>
          </a:p>
          <a:p>
            <a:pPr>
              <a:buClr>
                <a:schemeClr val="tx1"/>
              </a:buClr>
              <a:buFont typeface="Wingdings" panose="05000000000000000000" pitchFamily="2" charset="2"/>
              <a:buChar char="§"/>
            </a:pPr>
            <a:r>
              <a:rPr lang="en-GB" dirty="0"/>
              <a:t>The movie with highest profit margin is Avatar.</a:t>
            </a:r>
          </a:p>
          <a:p>
            <a:pPr marL="0" indent="0">
              <a:buClr>
                <a:schemeClr val="tx1"/>
              </a:buClr>
              <a:buNone/>
            </a:pPr>
            <a:endParaRPr lang="en-GB" dirty="0"/>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r>
              <a:rPr lang="en-GB" dirty="0"/>
              <a:t>The correlation coefficient between movie budgets and gross earnings is 0.223. It indicates a relatively weak positive correlation.</a:t>
            </a:r>
          </a:p>
          <a:p>
            <a:pPr>
              <a:buClr>
                <a:schemeClr val="tx1"/>
              </a:buClr>
              <a:buFont typeface="Wingdings" panose="05000000000000000000" pitchFamily="2" charset="2"/>
              <a:buChar char="§"/>
            </a:pPr>
            <a:r>
              <a:rPr lang="en-GB" dirty="0"/>
              <a:t>As the correlation coefficient is closer to 0, it suggests that changes in gross earnings are not strongly dependent on movie budgets.</a:t>
            </a:r>
          </a:p>
          <a:p>
            <a:pPr>
              <a:buClr>
                <a:schemeClr val="tx1"/>
              </a:buClr>
              <a:buFont typeface="Wingdings" panose="05000000000000000000" pitchFamily="2" charset="2"/>
              <a:buChar char="§"/>
            </a:pPr>
            <a:endParaRPr lang="en-GB" dirty="0"/>
          </a:p>
          <a:p>
            <a:pPr marL="0" indent="0">
              <a:buNone/>
            </a:pPr>
            <a:endParaRPr lang="en-GB" dirty="0"/>
          </a:p>
          <a:p>
            <a:pPr marL="0" indent="0">
              <a:buNone/>
            </a:pPr>
            <a:endParaRPr lang="en-GB" dirty="0"/>
          </a:p>
          <a:p>
            <a:pPr marL="0" indent="0">
              <a:buNone/>
            </a:pPr>
            <a:endParaRPr lang="en-GB" dirty="0"/>
          </a:p>
        </p:txBody>
      </p:sp>
      <p:pic>
        <p:nvPicPr>
          <p:cNvPr id="9" name="Picture 8">
            <a:extLst>
              <a:ext uri="{FF2B5EF4-FFF2-40B4-BE49-F238E27FC236}">
                <a16:creationId xmlns:a16="http://schemas.microsoft.com/office/drawing/2014/main" id="{1FC31095-7F29-432E-9368-DC6954AF15B4}"/>
              </a:ext>
            </a:extLst>
          </p:cNvPr>
          <p:cNvPicPr>
            <a:picLocks noChangeAspect="1"/>
          </p:cNvPicPr>
          <p:nvPr/>
        </p:nvPicPr>
        <p:blipFill>
          <a:blip r:embed="rId3"/>
          <a:stretch>
            <a:fillRect/>
          </a:stretch>
        </p:blipFill>
        <p:spPr>
          <a:xfrm>
            <a:off x="2378230" y="3367079"/>
            <a:ext cx="5962405" cy="536494"/>
          </a:xfrm>
          <a:prstGeom prst="rect">
            <a:avLst/>
          </a:prstGeom>
        </p:spPr>
      </p:pic>
    </p:spTree>
    <p:extLst>
      <p:ext uri="{BB962C8B-B14F-4D97-AF65-F5344CB8AC3E}">
        <p14:creationId xmlns:p14="http://schemas.microsoft.com/office/powerpoint/2010/main" val="202707134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27EDF-BAA3-586B-AA98-97612FA3B7F8}"/>
              </a:ext>
            </a:extLst>
          </p:cNvPr>
          <p:cNvSpPr>
            <a:spLocks noGrp="1"/>
          </p:cNvSpPr>
          <p:nvPr>
            <p:ph idx="1"/>
          </p:nvPr>
        </p:nvSpPr>
        <p:spPr>
          <a:xfrm>
            <a:off x="65649" y="89095"/>
            <a:ext cx="12051323" cy="6710289"/>
          </a:xfrm>
        </p:spPr>
        <p:txBody>
          <a:bodyPr>
            <a:normAutofit/>
          </a:bodyPr>
          <a:lstStyle/>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r>
              <a:rPr lang="en-GB" dirty="0"/>
              <a:t>But it can be found that huge loss movies are mostly high budget movies.</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a:buClr>
                <a:schemeClr val="tx1"/>
              </a:buClr>
              <a:buFont typeface="Wingdings" panose="05000000000000000000" pitchFamily="2" charset="2"/>
              <a:buChar char="§"/>
            </a:pPr>
            <a:r>
              <a:rPr lang="en-IN" dirty="0"/>
              <a:t>The Dark Knight is the highest rated among top profited movies with an IMDb score of 9.0. </a:t>
            </a:r>
          </a:p>
        </p:txBody>
      </p:sp>
      <p:pic>
        <p:nvPicPr>
          <p:cNvPr id="2" name="Picture 1">
            <a:extLst>
              <a:ext uri="{FF2B5EF4-FFF2-40B4-BE49-F238E27FC236}">
                <a16:creationId xmlns:a16="http://schemas.microsoft.com/office/drawing/2014/main" id="{D3919391-5D9F-5982-7E2F-D1830FE1D265}"/>
              </a:ext>
            </a:extLst>
          </p:cNvPr>
          <p:cNvPicPr>
            <a:picLocks noChangeAspect="1"/>
          </p:cNvPicPr>
          <p:nvPr/>
        </p:nvPicPr>
        <p:blipFill>
          <a:blip r:embed="rId3"/>
          <a:stretch>
            <a:fillRect/>
          </a:stretch>
        </p:blipFill>
        <p:spPr>
          <a:xfrm>
            <a:off x="5500386" y="2346388"/>
            <a:ext cx="6365898" cy="3562042"/>
          </a:xfrm>
          <a:prstGeom prst="rect">
            <a:avLst/>
          </a:prstGeom>
        </p:spPr>
      </p:pic>
      <p:pic>
        <p:nvPicPr>
          <p:cNvPr id="6" name="Picture 5">
            <a:extLst>
              <a:ext uri="{FF2B5EF4-FFF2-40B4-BE49-F238E27FC236}">
                <a16:creationId xmlns:a16="http://schemas.microsoft.com/office/drawing/2014/main" id="{AEE4E850-7E58-E9C2-3212-4C00EA2A1FDF}"/>
              </a:ext>
            </a:extLst>
          </p:cNvPr>
          <p:cNvPicPr>
            <a:picLocks noChangeAspect="1"/>
          </p:cNvPicPr>
          <p:nvPr/>
        </p:nvPicPr>
        <p:blipFill>
          <a:blip r:embed="rId4"/>
          <a:stretch>
            <a:fillRect/>
          </a:stretch>
        </p:blipFill>
        <p:spPr>
          <a:xfrm>
            <a:off x="325716" y="3402951"/>
            <a:ext cx="4935094" cy="1448915"/>
          </a:xfrm>
          <a:prstGeom prst="rect">
            <a:avLst/>
          </a:prstGeom>
        </p:spPr>
      </p:pic>
      <p:pic>
        <p:nvPicPr>
          <p:cNvPr id="9" name="Picture 8">
            <a:extLst>
              <a:ext uri="{FF2B5EF4-FFF2-40B4-BE49-F238E27FC236}">
                <a16:creationId xmlns:a16="http://schemas.microsoft.com/office/drawing/2014/main" id="{9CA3FF15-2620-5D19-1CE4-1D6490050809}"/>
              </a:ext>
            </a:extLst>
          </p:cNvPr>
          <p:cNvPicPr>
            <a:picLocks noChangeAspect="1"/>
          </p:cNvPicPr>
          <p:nvPr/>
        </p:nvPicPr>
        <p:blipFill>
          <a:blip r:embed="rId5"/>
          <a:stretch>
            <a:fillRect/>
          </a:stretch>
        </p:blipFill>
        <p:spPr>
          <a:xfrm>
            <a:off x="2105856" y="161392"/>
            <a:ext cx="6309907" cy="1115665"/>
          </a:xfrm>
          <a:prstGeom prst="rect">
            <a:avLst/>
          </a:prstGeom>
        </p:spPr>
      </p:pic>
    </p:spTree>
    <p:extLst>
      <p:ext uri="{BB962C8B-B14F-4D97-AF65-F5344CB8AC3E}">
        <p14:creationId xmlns:p14="http://schemas.microsoft.com/office/powerpoint/2010/main" val="36361802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6F8CA-C162-B53A-E125-ABA7B2DF4C40}"/>
              </a:ext>
            </a:extLst>
          </p:cNvPr>
          <p:cNvSpPr>
            <a:spLocks noGrp="1"/>
          </p:cNvSpPr>
          <p:nvPr>
            <p:ph type="title"/>
          </p:nvPr>
        </p:nvSpPr>
        <p:spPr>
          <a:xfrm>
            <a:off x="103163" y="64586"/>
            <a:ext cx="9415975" cy="1210885"/>
          </a:xfrm>
        </p:spPr>
        <p:txBody>
          <a:bodyPr/>
          <a:lstStyle/>
          <a:p>
            <a:pPr algn="l"/>
            <a:r>
              <a:rPr lang="en-IN" b="1" dirty="0"/>
              <a:t>INSIGHTS</a:t>
            </a:r>
          </a:p>
        </p:txBody>
      </p:sp>
      <p:sp>
        <p:nvSpPr>
          <p:cNvPr id="3" name="Content Placeholder 2">
            <a:extLst>
              <a:ext uri="{FF2B5EF4-FFF2-40B4-BE49-F238E27FC236}">
                <a16:creationId xmlns:a16="http://schemas.microsoft.com/office/drawing/2014/main" id="{D49BDE60-1D20-323E-49BE-B0467EAD3AEC}"/>
              </a:ext>
            </a:extLst>
          </p:cNvPr>
          <p:cNvSpPr>
            <a:spLocks noGrp="1"/>
          </p:cNvSpPr>
          <p:nvPr>
            <p:ph idx="1"/>
          </p:nvPr>
        </p:nvSpPr>
        <p:spPr>
          <a:xfrm>
            <a:off x="103163" y="1463040"/>
            <a:ext cx="11982820" cy="5306928"/>
          </a:xfrm>
        </p:spPr>
        <p:txBody>
          <a:bodyPr>
            <a:normAutofit fontScale="77500" lnSpcReduction="20000"/>
          </a:bodyPr>
          <a:lstStyle/>
          <a:p>
            <a:pPr marL="0" indent="0">
              <a:lnSpc>
                <a:spcPct val="170000"/>
              </a:lnSpc>
              <a:buClr>
                <a:schemeClr val="tx1"/>
              </a:buClr>
              <a:buNone/>
            </a:pPr>
            <a:r>
              <a:rPr lang="en-IN" sz="2000" dirty="0">
                <a:cs typeface="Times New Roman" panose="02020603050405020304" pitchFamily="18" charset="0"/>
              </a:rPr>
              <a:t>The key insights derived from the analysis are:</a:t>
            </a:r>
          </a:p>
          <a:p>
            <a:pPr>
              <a:lnSpc>
                <a:spcPct val="170000"/>
              </a:lnSpc>
              <a:buClr>
                <a:schemeClr val="tx1"/>
              </a:buClr>
            </a:pPr>
            <a:r>
              <a:rPr lang="en-IN" sz="2000" dirty="0">
                <a:cs typeface="Times New Roman" panose="02020603050405020304" pitchFamily="18" charset="0"/>
              </a:rPr>
              <a:t>Drama, Comedy,  Action and Thriller are the most common movie genres and among all the genres Drama and documentaries have higher IMDb scores. Genres like Action, Adventure and Fantasy have higher variability in scores.</a:t>
            </a:r>
          </a:p>
          <a:p>
            <a:pPr>
              <a:lnSpc>
                <a:spcPct val="170000"/>
              </a:lnSpc>
              <a:buClr>
                <a:schemeClr val="tx1"/>
              </a:buClr>
            </a:pPr>
            <a:r>
              <a:rPr lang="en-IN" sz="2000" dirty="0">
                <a:cs typeface="Times New Roman" panose="02020603050405020304" pitchFamily="18" charset="0"/>
              </a:rPr>
              <a:t>Movies with duration of 100 – 150 minutes have decent IMDb scores making it an optimal range of duration, and extremely short or long movies might receive lower ratings.</a:t>
            </a:r>
          </a:p>
          <a:p>
            <a:pPr>
              <a:lnSpc>
                <a:spcPct val="170000"/>
              </a:lnSpc>
              <a:buClr>
                <a:schemeClr val="tx1"/>
              </a:buClr>
            </a:pPr>
            <a:r>
              <a:rPr lang="en-IN" sz="2000" dirty="0">
                <a:cs typeface="Times New Roman" panose="02020603050405020304" pitchFamily="18" charset="0"/>
              </a:rPr>
              <a:t>Languages like Persian and Danish have an average IMDb score of above 8 and English despite having most movies has a relatively lower IMDb score.</a:t>
            </a:r>
          </a:p>
          <a:p>
            <a:pPr>
              <a:lnSpc>
                <a:spcPct val="170000"/>
              </a:lnSpc>
              <a:buClr>
                <a:schemeClr val="tx1"/>
              </a:buClr>
            </a:pPr>
            <a:r>
              <a:rPr lang="en-IN" sz="2000" dirty="0">
                <a:cs typeface="Times New Roman" panose="02020603050405020304" pitchFamily="18" charset="0"/>
              </a:rPr>
              <a:t>Directors mentioned in the top 10 like Sergio Leone and Christopher Nolan have high average IMDb ratings and they maintain IMDb scores above the 90</a:t>
            </a:r>
            <a:r>
              <a:rPr lang="en-IN" sz="2000" baseline="30000" dirty="0">
                <a:cs typeface="Times New Roman" panose="02020603050405020304" pitchFamily="18" charset="0"/>
              </a:rPr>
              <a:t>th</a:t>
            </a:r>
            <a:r>
              <a:rPr lang="en-IN" sz="2000" dirty="0">
                <a:cs typeface="Times New Roman" panose="02020603050405020304" pitchFamily="18" charset="0"/>
              </a:rPr>
              <a:t> percentile, having consistent success.</a:t>
            </a:r>
          </a:p>
          <a:p>
            <a:pPr>
              <a:lnSpc>
                <a:spcPct val="170000"/>
              </a:lnSpc>
              <a:buClr>
                <a:schemeClr val="tx1"/>
              </a:buClr>
            </a:pPr>
            <a:r>
              <a:rPr lang="en-IN" sz="2000" dirty="0">
                <a:cs typeface="Times New Roman" panose="02020603050405020304" pitchFamily="18" charset="0"/>
              </a:rPr>
              <a:t>There’s a weak positive correlation between Budget and gross earnings suggesting that high budget does not always lead to high gross earnings.</a:t>
            </a:r>
          </a:p>
          <a:p>
            <a:pPr>
              <a:lnSpc>
                <a:spcPct val="170000"/>
              </a:lnSpc>
              <a:buClr>
                <a:schemeClr val="tx1"/>
              </a:buClr>
            </a:pPr>
            <a:r>
              <a:rPr lang="en-IN" sz="2000" dirty="0">
                <a:cs typeface="Times New Roman" panose="02020603050405020304" pitchFamily="18" charset="0"/>
              </a:rPr>
              <a:t>Profitability can be accounted beyond budget and depends on various other factors like marketing, storytelling and wide audience reception.</a:t>
            </a:r>
          </a:p>
        </p:txBody>
      </p:sp>
    </p:spTree>
    <p:extLst>
      <p:ext uri="{BB962C8B-B14F-4D97-AF65-F5344CB8AC3E}">
        <p14:creationId xmlns:p14="http://schemas.microsoft.com/office/powerpoint/2010/main" val="63015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6F8CA-C162-B53A-E125-ABA7B2DF4C40}"/>
              </a:ext>
            </a:extLst>
          </p:cNvPr>
          <p:cNvSpPr>
            <a:spLocks noGrp="1"/>
          </p:cNvSpPr>
          <p:nvPr>
            <p:ph type="title"/>
          </p:nvPr>
        </p:nvSpPr>
        <p:spPr>
          <a:xfrm>
            <a:off x="103163" y="55208"/>
            <a:ext cx="11517100" cy="1825960"/>
          </a:xfrm>
        </p:spPr>
        <p:txBody>
          <a:bodyPr/>
          <a:lstStyle/>
          <a:p>
            <a:pPr algn="l"/>
            <a:r>
              <a:rPr lang="en-IN" b="1" dirty="0"/>
              <a:t>RESULTS</a:t>
            </a:r>
          </a:p>
        </p:txBody>
      </p:sp>
      <p:sp>
        <p:nvSpPr>
          <p:cNvPr id="3" name="Content Placeholder 2">
            <a:extLst>
              <a:ext uri="{FF2B5EF4-FFF2-40B4-BE49-F238E27FC236}">
                <a16:creationId xmlns:a16="http://schemas.microsoft.com/office/drawing/2014/main" id="{D49BDE60-1D20-323E-49BE-B0467EAD3AEC}"/>
              </a:ext>
            </a:extLst>
          </p:cNvPr>
          <p:cNvSpPr>
            <a:spLocks noGrp="1"/>
          </p:cNvSpPr>
          <p:nvPr>
            <p:ph idx="1"/>
          </p:nvPr>
        </p:nvSpPr>
        <p:spPr>
          <a:xfrm>
            <a:off x="103163" y="2353994"/>
            <a:ext cx="11982820" cy="4415974"/>
          </a:xfrm>
        </p:spPr>
        <p:txBody>
          <a:bodyPr>
            <a:normAutofit fontScale="92500" lnSpcReduction="20000"/>
          </a:bodyPr>
          <a:lstStyle/>
          <a:p>
            <a:pPr>
              <a:lnSpc>
                <a:spcPct val="170000"/>
              </a:lnSpc>
              <a:buClr>
                <a:schemeClr val="tx1"/>
              </a:buClr>
            </a:pPr>
            <a:r>
              <a:rPr lang="en-IN" sz="2000" dirty="0">
                <a:cs typeface="Times New Roman" panose="02020603050405020304" pitchFamily="18" charset="0"/>
              </a:rPr>
              <a:t>The Insights derived from the project can be useful for stakeholders to make informed decisions and prepare best strategies to make a film with higher IMDb scores as well as profit margins.</a:t>
            </a:r>
          </a:p>
          <a:p>
            <a:pPr>
              <a:lnSpc>
                <a:spcPct val="170000"/>
              </a:lnSpc>
              <a:buClr>
                <a:schemeClr val="tx1"/>
              </a:buClr>
            </a:pPr>
            <a:r>
              <a:rPr lang="en-IN" sz="2000" dirty="0">
                <a:cs typeface="Times New Roman" panose="02020603050405020304" pitchFamily="18" charset="0"/>
              </a:rPr>
              <a:t>The analysation was done on various factors like genre, language, duration, director and budget which are key to the success of a movie.</a:t>
            </a:r>
          </a:p>
          <a:p>
            <a:pPr>
              <a:lnSpc>
                <a:spcPct val="170000"/>
              </a:lnSpc>
              <a:buClr>
                <a:schemeClr val="tx1"/>
              </a:buClr>
            </a:pPr>
            <a:r>
              <a:rPr lang="en-IN" sz="2000" dirty="0">
                <a:cs typeface="Times New Roman" panose="02020603050405020304" pitchFamily="18" charset="0"/>
              </a:rPr>
              <a:t>In summary, this project helped to extract meaningful information's from raw data to provide insights and better understanding of various factors affecting movie ratings. It helped to understand how data analysis can be applied to any industry.</a:t>
            </a:r>
          </a:p>
          <a:p>
            <a:pPr>
              <a:lnSpc>
                <a:spcPct val="170000"/>
              </a:lnSpc>
              <a:buClr>
                <a:schemeClr val="tx1"/>
              </a:buClr>
            </a:pPr>
            <a:r>
              <a:rPr lang="en-IN" sz="2000" dirty="0">
                <a:cs typeface="Times New Roman" panose="02020603050405020304" pitchFamily="18" charset="0"/>
              </a:rPr>
              <a:t>File link - </a:t>
            </a:r>
            <a:r>
              <a:rPr lang="en-IN" sz="2000" dirty="0">
                <a:cs typeface="Times New Roman" panose="02020603050405020304" pitchFamily="18" charset="0"/>
                <a:hlinkClick r:id="rId2"/>
              </a:rPr>
              <a:t>https://docs.google.com/spreadsheets/d/1kimPR3z-r74DmB35rsnifRImzv27mDf5/edit?usp=sharing&amp;ouid=113891162099459296915&amp;rtpof=true&amp;sd=true</a:t>
            </a:r>
            <a:endParaRPr lang="en-IN" sz="2000" dirty="0">
              <a:cs typeface="Times New Roman" panose="02020603050405020304" pitchFamily="18" charset="0"/>
            </a:endParaRPr>
          </a:p>
        </p:txBody>
      </p:sp>
    </p:spTree>
    <p:extLst>
      <p:ext uri="{BB962C8B-B14F-4D97-AF65-F5344CB8AC3E}">
        <p14:creationId xmlns:p14="http://schemas.microsoft.com/office/powerpoint/2010/main" val="26298527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BEBA-DE00-3715-0E14-68C1187A00C4}"/>
              </a:ext>
            </a:extLst>
          </p:cNvPr>
          <p:cNvSpPr>
            <a:spLocks noGrp="1"/>
          </p:cNvSpPr>
          <p:nvPr>
            <p:ph type="title"/>
          </p:nvPr>
        </p:nvSpPr>
        <p:spPr>
          <a:xfrm>
            <a:off x="841248" y="685800"/>
            <a:ext cx="10506456" cy="1157005"/>
          </a:xfrm>
        </p:spPr>
        <p:txBody>
          <a:bodyPr anchor="b">
            <a:normAutofit/>
          </a:bodyPr>
          <a:lstStyle/>
          <a:p>
            <a:r>
              <a:rPr lang="en-IN" sz="4800" b="1" dirty="0"/>
              <a:t>AGENDA</a:t>
            </a:r>
          </a:p>
        </p:txBody>
      </p:sp>
      <p:graphicFrame>
        <p:nvGraphicFramePr>
          <p:cNvPr id="5" name="Content Placeholder 2">
            <a:extLst>
              <a:ext uri="{FF2B5EF4-FFF2-40B4-BE49-F238E27FC236}">
                <a16:creationId xmlns:a16="http://schemas.microsoft.com/office/drawing/2014/main" id="{76873DBF-F3FE-52C1-A01D-3097CC1E429B}"/>
              </a:ext>
            </a:extLst>
          </p:cNvPr>
          <p:cNvGraphicFramePr>
            <a:graphicFrameLocks noGrp="1"/>
          </p:cNvGraphicFramePr>
          <p:nvPr>
            <p:ph idx="1"/>
            <p:extLst>
              <p:ext uri="{D42A27DB-BD31-4B8C-83A1-F6EECF244321}">
                <p14:modId xmlns:p14="http://schemas.microsoft.com/office/powerpoint/2010/main" val="1955170700"/>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30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6F8CA-C162-B53A-E125-ABA7B2DF4C40}"/>
              </a:ext>
            </a:extLst>
          </p:cNvPr>
          <p:cNvSpPr>
            <a:spLocks noGrp="1"/>
          </p:cNvSpPr>
          <p:nvPr>
            <p:ph type="title"/>
          </p:nvPr>
        </p:nvSpPr>
        <p:spPr>
          <a:xfrm>
            <a:off x="103163" y="88032"/>
            <a:ext cx="11517100" cy="1825960"/>
          </a:xfrm>
        </p:spPr>
        <p:txBody>
          <a:bodyPr/>
          <a:lstStyle/>
          <a:p>
            <a:pPr algn="l"/>
            <a:r>
              <a:rPr lang="en-IN" b="1" dirty="0"/>
              <a:t>PROJECT DESCRIPTION</a:t>
            </a:r>
          </a:p>
        </p:txBody>
      </p:sp>
      <p:sp>
        <p:nvSpPr>
          <p:cNvPr id="3" name="Content Placeholder 2">
            <a:extLst>
              <a:ext uri="{FF2B5EF4-FFF2-40B4-BE49-F238E27FC236}">
                <a16:creationId xmlns:a16="http://schemas.microsoft.com/office/drawing/2014/main" id="{D49BDE60-1D20-323E-49BE-B0467EAD3AEC}"/>
              </a:ext>
            </a:extLst>
          </p:cNvPr>
          <p:cNvSpPr>
            <a:spLocks noGrp="1"/>
          </p:cNvSpPr>
          <p:nvPr>
            <p:ph idx="1"/>
          </p:nvPr>
        </p:nvSpPr>
        <p:spPr>
          <a:xfrm>
            <a:off x="103163" y="2353994"/>
            <a:ext cx="11982820" cy="4415974"/>
          </a:xfrm>
        </p:spPr>
        <p:txBody>
          <a:bodyPr>
            <a:normAutofit/>
          </a:bodyPr>
          <a:lstStyle/>
          <a:p>
            <a:pPr>
              <a:lnSpc>
                <a:spcPct val="150000"/>
              </a:lnSpc>
              <a:buClr>
                <a:schemeClr val="tx1"/>
              </a:buClr>
            </a:pPr>
            <a:r>
              <a:rPr lang="en-IN" sz="2000" dirty="0">
                <a:cs typeface="Times New Roman" panose="02020603050405020304" pitchFamily="18" charset="0"/>
              </a:rPr>
              <a:t>The IMDb Movie Analysis project aims to explore and </a:t>
            </a:r>
            <a:r>
              <a:rPr lang="en-IN" sz="2000" dirty="0" err="1">
                <a:cs typeface="Times New Roman" panose="02020603050405020304" pitchFamily="18" charset="0"/>
              </a:rPr>
              <a:t>analyze</a:t>
            </a:r>
            <a:r>
              <a:rPr lang="en-IN" sz="2000" dirty="0">
                <a:cs typeface="Times New Roman" panose="02020603050405020304" pitchFamily="18" charset="0"/>
              </a:rPr>
              <a:t> a dataset of movies from IMDb database to understand various trends, patterns and insights.</a:t>
            </a:r>
          </a:p>
          <a:p>
            <a:pPr>
              <a:lnSpc>
                <a:spcPct val="150000"/>
              </a:lnSpc>
              <a:buClr>
                <a:schemeClr val="tx1"/>
              </a:buClr>
            </a:pPr>
            <a:r>
              <a:rPr lang="en-IN" sz="2000" dirty="0">
                <a:cs typeface="Times New Roman" panose="02020603050405020304" pitchFamily="18" charset="0"/>
              </a:rPr>
              <a:t>By applying Data Analysis techniques, this project helps to understand how different factors like genre, duration, language, director and profit margin impact IMDb scores.</a:t>
            </a:r>
          </a:p>
          <a:p>
            <a:pPr>
              <a:lnSpc>
                <a:spcPct val="150000"/>
              </a:lnSpc>
              <a:buClr>
                <a:schemeClr val="tx1"/>
              </a:buClr>
            </a:pPr>
            <a:r>
              <a:rPr lang="en-IN" sz="2000" dirty="0">
                <a:cs typeface="Times New Roman" panose="02020603050405020304" pitchFamily="18" charset="0"/>
              </a:rPr>
              <a:t>The goal of this project is to analyse the IMDb movie dataset and provide actionable insights that can help stakeholders to make informed decision.</a:t>
            </a:r>
          </a:p>
        </p:txBody>
      </p:sp>
    </p:spTree>
    <p:extLst>
      <p:ext uri="{BB962C8B-B14F-4D97-AF65-F5344CB8AC3E}">
        <p14:creationId xmlns:p14="http://schemas.microsoft.com/office/powerpoint/2010/main" val="81017817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694E-9D11-813F-5FBD-AAB1219CC2BD}"/>
              </a:ext>
            </a:extLst>
          </p:cNvPr>
          <p:cNvSpPr>
            <a:spLocks noGrp="1"/>
          </p:cNvSpPr>
          <p:nvPr>
            <p:ph type="title"/>
          </p:nvPr>
        </p:nvSpPr>
        <p:spPr>
          <a:xfrm>
            <a:off x="92847" y="101874"/>
            <a:ext cx="7729728" cy="1188720"/>
          </a:xfrm>
        </p:spPr>
        <p:txBody>
          <a:bodyPr/>
          <a:lstStyle/>
          <a:p>
            <a:pPr algn="l"/>
            <a:r>
              <a:rPr lang="en-IN" b="1" dirty="0"/>
              <a:t>APPROACH</a:t>
            </a:r>
          </a:p>
        </p:txBody>
      </p:sp>
      <p:sp>
        <p:nvSpPr>
          <p:cNvPr id="3" name="Content Placeholder 2">
            <a:extLst>
              <a:ext uri="{FF2B5EF4-FFF2-40B4-BE49-F238E27FC236}">
                <a16:creationId xmlns:a16="http://schemas.microsoft.com/office/drawing/2014/main" id="{1D374154-F7E7-952A-7A96-1203D2505F64}"/>
              </a:ext>
            </a:extLst>
          </p:cNvPr>
          <p:cNvSpPr>
            <a:spLocks noGrp="1"/>
          </p:cNvSpPr>
          <p:nvPr>
            <p:ph idx="1"/>
          </p:nvPr>
        </p:nvSpPr>
        <p:spPr>
          <a:xfrm>
            <a:off x="92847" y="1378634"/>
            <a:ext cx="12006306" cy="2883877"/>
          </a:xfrm>
        </p:spPr>
        <p:txBody>
          <a:bodyPr/>
          <a:lstStyle/>
          <a:p>
            <a:pPr>
              <a:lnSpc>
                <a:spcPct val="150000"/>
              </a:lnSpc>
              <a:buClr>
                <a:schemeClr val="tx1"/>
              </a:buClr>
            </a:pPr>
            <a:r>
              <a:rPr lang="en-IN" dirty="0"/>
              <a:t>Downloaded the dataset provided and used excel for data cleaning and analysis.</a:t>
            </a:r>
          </a:p>
          <a:p>
            <a:pPr>
              <a:lnSpc>
                <a:spcPct val="150000"/>
              </a:lnSpc>
              <a:buClr>
                <a:schemeClr val="tx1"/>
              </a:buClr>
            </a:pPr>
            <a:r>
              <a:rPr lang="en-IN" dirty="0"/>
              <a:t>Data cleaning process was done by removing duplicate columns and rows with missing values. Only columns that were required for the analysis process was taken.</a:t>
            </a:r>
          </a:p>
          <a:p>
            <a:pPr>
              <a:lnSpc>
                <a:spcPct val="150000"/>
              </a:lnSpc>
              <a:buClr>
                <a:schemeClr val="tx1"/>
              </a:buClr>
            </a:pPr>
            <a:r>
              <a:rPr lang="en-IN" dirty="0"/>
              <a:t>The Data Analysis process involves exploring the data to understand relationships and analysing impact of factors like genre, director, language, budget etc on IMDb scores to provide reasonable insights.</a:t>
            </a:r>
          </a:p>
        </p:txBody>
      </p:sp>
      <p:sp>
        <p:nvSpPr>
          <p:cNvPr id="4" name="Title 1">
            <a:extLst>
              <a:ext uri="{FF2B5EF4-FFF2-40B4-BE49-F238E27FC236}">
                <a16:creationId xmlns:a16="http://schemas.microsoft.com/office/drawing/2014/main" id="{2C58B659-5B87-F635-8880-EF660B914DA9}"/>
              </a:ext>
            </a:extLst>
          </p:cNvPr>
          <p:cNvSpPr txBox="1">
            <a:spLocks/>
          </p:cNvSpPr>
          <p:nvPr/>
        </p:nvSpPr>
        <p:spPr bwMode="black">
          <a:xfrm>
            <a:off x="92847" y="4061929"/>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IN" b="1" dirty="0"/>
              <a:t>TECH-STACK USED</a:t>
            </a:r>
          </a:p>
        </p:txBody>
      </p:sp>
      <p:sp>
        <p:nvSpPr>
          <p:cNvPr id="5" name="TextBox 4">
            <a:extLst>
              <a:ext uri="{FF2B5EF4-FFF2-40B4-BE49-F238E27FC236}">
                <a16:creationId xmlns:a16="http://schemas.microsoft.com/office/drawing/2014/main" id="{9BAA337F-AFE9-F66B-7AA5-E0CDBC2CA98F}"/>
              </a:ext>
            </a:extLst>
          </p:cNvPr>
          <p:cNvSpPr txBox="1"/>
          <p:nvPr/>
        </p:nvSpPr>
        <p:spPr>
          <a:xfrm>
            <a:off x="215704" y="5613009"/>
            <a:ext cx="7729728" cy="369332"/>
          </a:xfrm>
          <a:prstGeom prst="rect">
            <a:avLst/>
          </a:prstGeom>
          <a:noFill/>
        </p:spPr>
        <p:txBody>
          <a:bodyPr wrap="square" rtlCol="0">
            <a:spAutoFit/>
          </a:bodyPr>
          <a:lstStyle/>
          <a:p>
            <a:pPr marL="285750" indent="-285750">
              <a:buFont typeface="Arial" panose="020B0604020202020204" pitchFamily="34" charset="0"/>
              <a:buChar char="•"/>
            </a:pPr>
            <a:r>
              <a:rPr lang="en-IN" dirty="0"/>
              <a:t>Microsoft Excel 2022 – For data cleaning, analysing and visualisation</a:t>
            </a:r>
          </a:p>
        </p:txBody>
      </p:sp>
    </p:spTree>
    <p:extLst>
      <p:ext uri="{BB962C8B-B14F-4D97-AF65-F5344CB8AC3E}">
        <p14:creationId xmlns:p14="http://schemas.microsoft.com/office/powerpoint/2010/main" val="13439112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B4BE-1B8B-6781-8B9C-52052090944A}"/>
              </a:ext>
            </a:extLst>
          </p:cNvPr>
          <p:cNvSpPr>
            <a:spLocks noGrp="1"/>
          </p:cNvSpPr>
          <p:nvPr>
            <p:ph type="title"/>
          </p:nvPr>
        </p:nvSpPr>
        <p:spPr>
          <a:xfrm>
            <a:off x="111603" y="106563"/>
            <a:ext cx="7729728" cy="1188720"/>
          </a:xfrm>
        </p:spPr>
        <p:txBody>
          <a:bodyPr/>
          <a:lstStyle/>
          <a:p>
            <a:pPr algn="l"/>
            <a:r>
              <a:rPr lang="en-IN" b="1" i="0" dirty="0">
                <a:solidFill>
                  <a:schemeClr val="tx1">
                    <a:lumMod val="95000"/>
                    <a:lumOff val="5000"/>
                  </a:schemeClr>
                </a:solidFill>
                <a:effectLst/>
                <a:cs typeface="Times New Roman" panose="02020603050405020304" pitchFamily="18" charset="0"/>
              </a:rPr>
              <a:t>A. Movie Genre Analysis</a:t>
            </a:r>
            <a:endParaRPr lang="en-IN" b="1" dirty="0">
              <a:solidFill>
                <a:schemeClr val="tx1">
                  <a:lumMod val="95000"/>
                  <a:lumOff val="5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5080BF2-0E01-A898-B34A-C988A2F1C717}"/>
              </a:ext>
            </a:extLst>
          </p:cNvPr>
          <p:cNvSpPr>
            <a:spLocks noGrp="1"/>
          </p:cNvSpPr>
          <p:nvPr>
            <p:ph idx="1"/>
          </p:nvPr>
        </p:nvSpPr>
        <p:spPr>
          <a:xfrm>
            <a:off x="111603" y="1528689"/>
            <a:ext cx="11986612" cy="5256627"/>
          </a:xfrm>
        </p:spPr>
        <p:txBody>
          <a:bodyPr>
            <a:normAutofit/>
          </a:bodyPr>
          <a:lstStyle/>
          <a:p>
            <a:pPr marL="0" indent="0">
              <a:buNone/>
            </a:pPr>
            <a:r>
              <a:rPr lang="en-IN" sz="2000" dirty="0">
                <a:solidFill>
                  <a:srgbClr val="0070C0"/>
                </a:solidFill>
                <a:latin typeface="Times New Roman" panose="02020603050405020304" pitchFamily="18" charset="0"/>
                <a:cs typeface="Times New Roman" panose="02020603050405020304" pitchFamily="18" charset="0"/>
              </a:rPr>
              <a:t>Task : </a:t>
            </a:r>
            <a:r>
              <a:rPr lang="en-GB" sz="2000" dirty="0">
                <a:solidFill>
                  <a:srgbClr val="0070C0"/>
                </a:solidFill>
                <a:latin typeface="Times New Roman" panose="02020603050405020304" pitchFamily="18" charset="0"/>
                <a:cs typeface="Times New Roman" panose="02020603050405020304" pitchFamily="18" charset="0"/>
              </a:rPr>
              <a:t> Determine the most common genres of movies in the dataset. Then, for each genre, calculate descriptive</a:t>
            </a:r>
          </a:p>
          <a:p>
            <a:pPr marL="0" indent="0">
              <a:buNone/>
            </a:pPr>
            <a:r>
              <a:rPr lang="en-GB" sz="2000" dirty="0">
                <a:solidFill>
                  <a:srgbClr val="0070C0"/>
                </a:solidFill>
                <a:latin typeface="Times New Roman" panose="02020603050405020304" pitchFamily="18" charset="0"/>
                <a:cs typeface="Times New Roman" panose="02020603050405020304" pitchFamily="18" charset="0"/>
              </a:rPr>
              <a:t>            statistics (mean, median, mode, range, variance, standard deviation) of the IMDB scores.</a:t>
            </a:r>
            <a:endParaRPr lang="en-IN" sz="2000" dirty="0">
              <a:solidFill>
                <a:srgbClr val="0070C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A3B2916-3F5D-1EB4-3DEC-0C0071DF1D40}"/>
              </a:ext>
            </a:extLst>
          </p:cNvPr>
          <p:cNvPicPr>
            <a:picLocks noChangeAspect="1"/>
          </p:cNvPicPr>
          <p:nvPr/>
        </p:nvPicPr>
        <p:blipFill>
          <a:blip r:embed="rId3"/>
          <a:stretch>
            <a:fillRect/>
          </a:stretch>
        </p:blipFill>
        <p:spPr>
          <a:xfrm>
            <a:off x="329418" y="2528778"/>
            <a:ext cx="5236699" cy="3944898"/>
          </a:xfrm>
          <a:prstGeom prst="rect">
            <a:avLst/>
          </a:prstGeom>
        </p:spPr>
      </p:pic>
      <p:pic>
        <p:nvPicPr>
          <p:cNvPr id="10" name="Picture 9">
            <a:extLst>
              <a:ext uri="{FF2B5EF4-FFF2-40B4-BE49-F238E27FC236}">
                <a16:creationId xmlns:a16="http://schemas.microsoft.com/office/drawing/2014/main" id="{65DC4333-AFC1-DBE9-B439-5364ACF2F4A7}"/>
              </a:ext>
            </a:extLst>
          </p:cNvPr>
          <p:cNvPicPr>
            <a:picLocks noChangeAspect="1"/>
          </p:cNvPicPr>
          <p:nvPr/>
        </p:nvPicPr>
        <p:blipFill>
          <a:blip r:embed="rId4"/>
          <a:stretch>
            <a:fillRect/>
          </a:stretch>
        </p:blipFill>
        <p:spPr>
          <a:xfrm>
            <a:off x="5828330" y="2924800"/>
            <a:ext cx="6155750" cy="3030523"/>
          </a:xfrm>
          <a:prstGeom prst="rect">
            <a:avLst/>
          </a:prstGeom>
        </p:spPr>
      </p:pic>
    </p:spTree>
    <p:extLst>
      <p:ext uri="{BB962C8B-B14F-4D97-AF65-F5344CB8AC3E}">
        <p14:creationId xmlns:p14="http://schemas.microsoft.com/office/powerpoint/2010/main" val="75623152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27EDF-BAA3-586B-AA98-97612FA3B7F8}"/>
              </a:ext>
            </a:extLst>
          </p:cNvPr>
          <p:cNvSpPr>
            <a:spLocks noGrp="1"/>
          </p:cNvSpPr>
          <p:nvPr>
            <p:ph idx="1"/>
          </p:nvPr>
        </p:nvSpPr>
        <p:spPr>
          <a:xfrm>
            <a:off x="65649" y="89095"/>
            <a:ext cx="12051323" cy="671028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
                <a:schemeClr val="tx1"/>
              </a:buClr>
              <a:buFont typeface="Wingdings" panose="05000000000000000000" pitchFamily="2" charset="2"/>
              <a:buChar char="§"/>
            </a:pPr>
            <a:r>
              <a:rPr lang="en-IN" dirty="0"/>
              <a:t>Biography, History and War genres have relatively higher average IMDb scores and have lower variability suggesting they are well-</a:t>
            </a:r>
            <a:r>
              <a:rPr lang="en-IN" dirty="0" err="1"/>
              <a:t>recieved</a:t>
            </a:r>
            <a:r>
              <a:rPr lang="en-IN" dirty="0"/>
              <a:t> and have consistent ratings among audiences.</a:t>
            </a:r>
          </a:p>
          <a:p>
            <a:pPr>
              <a:buClr>
                <a:schemeClr val="tx1"/>
              </a:buClr>
              <a:buFont typeface="Wingdings" panose="05000000000000000000" pitchFamily="2" charset="2"/>
              <a:buChar char="§"/>
            </a:pPr>
            <a:r>
              <a:rPr lang="en-IN" dirty="0"/>
              <a:t>The Drama genre is a widely represented genre with 1910 movies and have a moderate rating of 6.79.</a:t>
            </a:r>
          </a:p>
          <a:p>
            <a:pPr>
              <a:buClr>
                <a:schemeClr val="tx1"/>
              </a:buClr>
              <a:buFont typeface="Wingdings" panose="05000000000000000000" pitchFamily="2" charset="2"/>
              <a:buChar char="§"/>
            </a:pPr>
            <a:r>
              <a:rPr lang="en-IN" dirty="0"/>
              <a:t>Music, Documentary, Family and Sci-Fi genres have higher standard deviations indicating varied audience responses.</a:t>
            </a:r>
          </a:p>
          <a:p>
            <a:pPr>
              <a:buClr>
                <a:schemeClr val="tx1"/>
              </a:buClr>
              <a:buFont typeface="Wingdings" panose="05000000000000000000" pitchFamily="2" charset="2"/>
              <a:buChar char="§"/>
            </a:pPr>
            <a:r>
              <a:rPr lang="en-GB" dirty="0"/>
              <a:t>Genres like  Adventure,  Romance,  Action, and  Fantasy  have moderate mean and median IMDb scores, suggesting consistent but not extremely high ratings.</a:t>
            </a:r>
          </a:p>
          <a:p>
            <a:pPr>
              <a:buClr>
                <a:schemeClr val="tx1"/>
              </a:buClr>
              <a:buFont typeface="Wingdings" panose="05000000000000000000" pitchFamily="2" charset="2"/>
              <a:buChar char="§"/>
            </a:pPr>
            <a:r>
              <a:rPr lang="en-GB" dirty="0"/>
              <a:t>Genres like Documentary,  Drama, Western, and Animation have relatively higher ranges, indicating more variation in IMDb scores. This suggests that while some movies in these genres do very well, others might not.</a:t>
            </a:r>
            <a:endParaRPr lang="en-IN" dirty="0"/>
          </a:p>
        </p:txBody>
      </p:sp>
      <p:pic>
        <p:nvPicPr>
          <p:cNvPr id="6" name="Picture 5">
            <a:extLst>
              <a:ext uri="{FF2B5EF4-FFF2-40B4-BE49-F238E27FC236}">
                <a16:creationId xmlns:a16="http://schemas.microsoft.com/office/drawing/2014/main" id="{BC037A39-8D1D-A6CE-7792-D2238CCABCF8}"/>
              </a:ext>
            </a:extLst>
          </p:cNvPr>
          <p:cNvPicPr>
            <a:picLocks noChangeAspect="1"/>
          </p:cNvPicPr>
          <p:nvPr/>
        </p:nvPicPr>
        <p:blipFill>
          <a:blip r:embed="rId3"/>
          <a:stretch>
            <a:fillRect/>
          </a:stretch>
        </p:blipFill>
        <p:spPr>
          <a:xfrm>
            <a:off x="3103721" y="143986"/>
            <a:ext cx="5172772" cy="3413943"/>
          </a:xfrm>
          <a:prstGeom prst="rect">
            <a:avLst/>
          </a:prstGeom>
        </p:spPr>
      </p:pic>
    </p:spTree>
    <p:extLst>
      <p:ext uri="{BB962C8B-B14F-4D97-AF65-F5344CB8AC3E}">
        <p14:creationId xmlns:p14="http://schemas.microsoft.com/office/powerpoint/2010/main" val="7753301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B4BE-1B8B-6781-8B9C-52052090944A}"/>
              </a:ext>
            </a:extLst>
          </p:cNvPr>
          <p:cNvSpPr>
            <a:spLocks noGrp="1"/>
          </p:cNvSpPr>
          <p:nvPr>
            <p:ph type="title"/>
          </p:nvPr>
        </p:nvSpPr>
        <p:spPr>
          <a:xfrm>
            <a:off x="111603" y="130009"/>
            <a:ext cx="7729728" cy="1188720"/>
          </a:xfrm>
        </p:spPr>
        <p:txBody>
          <a:bodyPr/>
          <a:lstStyle/>
          <a:p>
            <a:pPr algn="l"/>
            <a:r>
              <a:rPr lang="en-IN" b="1" i="0" dirty="0">
                <a:solidFill>
                  <a:schemeClr val="tx1">
                    <a:lumMod val="95000"/>
                    <a:lumOff val="5000"/>
                  </a:schemeClr>
                </a:solidFill>
                <a:effectLst/>
                <a:cs typeface="Times New Roman" panose="02020603050405020304" pitchFamily="18" charset="0"/>
              </a:rPr>
              <a:t>B. </a:t>
            </a:r>
            <a:r>
              <a:rPr lang="en-IN" b="1" dirty="0">
                <a:solidFill>
                  <a:schemeClr val="tx1">
                    <a:lumMod val="95000"/>
                    <a:lumOff val="5000"/>
                  </a:schemeClr>
                </a:solidFill>
                <a:cs typeface="Times New Roman" panose="02020603050405020304" pitchFamily="18" charset="0"/>
              </a:rPr>
              <a:t>Movie</a:t>
            </a:r>
            <a:r>
              <a:rPr lang="en-IN" b="1" i="0" dirty="0">
                <a:solidFill>
                  <a:schemeClr val="tx1">
                    <a:lumMod val="95000"/>
                    <a:lumOff val="5000"/>
                  </a:schemeClr>
                </a:solidFill>
                <a:effectLst/>
                <a:cs typeface="Times New Roman" panose="02020603050405020304" pitchFamily="18" charset="0"/>
              </a:rPr>
              <a:t> Duration Analysis</a:t>
            </a:r>
            <a:endParaRPr lang="en-IN" dirty="0">
              <a:solidFill>
                <a:schemeClr val="tx1">
                  <a:lumMod val="95000"/>
                  <a:lumOff val="5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5080BF2-0E01-A898-B34A-C988A2F1C717}"/>
              </a:ext>
            </a:extLst>
          </p:cNvPr>
          <p:cNvSpPr>
            <a:spLocks noGrp="1"/>
          </p:cNvSpPr>
          <p:nvPr>
            <p:ph idx="1"/>
          </p:nvPr>
        </p:nvSpPr>
        <p:spPr>
          <a:xfrm>
            <a:off x="111603" y="1528689"/>
            <a:ext cx="11986612" cy="5256627"/>
          </a:xfrm>
        </p:spPr>
        <p:txBody>
          <a:bodyPr/>
          <a:lstStyle/>
          <a:p>
            <a:pPr marL="0" indent="0">
              <a:buNone/>
            </a:pPr>
            <a:r>
              <a:rPr lang="en-IN" dirty="0">
                <a:solidFill>
                  <a:srgbClr val="0070C0"/>
                </a:solidFill>
                <a:cs typeface="Times New Roman" panose="02020603050405020304" pitchFamily="18" charset="0"/>
              </a:rPr>
              <a:t>Task : </a:t>
            </a:r>
            <a:r>
              <a:rPr lang="en-GB" dirty="0">
                <a:solidFill>
                  <a:srgbClr val="0070C0"/>
                </a:solidFill>
                <a:cs typeface="Times New Roman" panose="02020603050405020304" pitchFamily="18" charset="0"/>
              </a:rPr>
              <a:t> </a:t>
            </a:r>
            <a:r>
              <a:rPr lang="en-GB" dirty="0" err="1">
                <a:solidFill>
                  <a:srgbClr val="0070C0"/>
                </a:solidFill>
                <a:cs typeface="Times New Roman" panose="02020603050405020304" pitchFamily="18" charset="0"/>
              </a:rPr>
              <a:t>Analyze</a:t>
            </a:r>
            <a:r>
              <a:rPr lang="en-GB" dirty="0">
                <a:solidFill>
                  <a:srgbClr val="0070C0"/>
                </a:solidFill>
                <a:cs typeface="Times New Roman" panose="02020603050405020304" pitchFamily="18" charset="0"/>
              </a:rPr>
              <a:t> the distribution of movie durations and identify the relationship between movie duration and IMDB score</a:t>
            </a:r>
            <a:r>
              <a:rPr lang="en-GB" dirty="0">
                <a:solidFill>
                  <a:srgbClr val="0070C0"/>
                </a:solidFill>
                <a:latin typeface="Times New Roman" panose="02020603050405020304" pitchFamily="18" charset="0"/>
                <a:cs typeface="Times New Roman" panose="02020603050405020304" pitchFamily="18" charset="0"/>
              </a:rPr>
              <a:t>.</a:t>
            </a:r>
          </a:p>
          <a:p>
            <a:pPr marL="0" indent="0">
              <a:buNone/>
            </a:pPr>
            <a:endParaRPr lang="en-GB" dirty="0"/>
          </a:p>
          <a:p>
            <a:pPr marL="0" indent="0">
              <a:buNone/>
            </a:pPr>
            <a:r>
              <a:rPr lang="en-GB" dirty="0"/>
              <a:t>The mean, median and standard deviation for movie durations are -</a:t>
            </a:r>
          </a:p>
        </p:txBody>
      </p:sp>
      <p:pic>
        <p:nvPicPr>
          <p:cNvPr id="5" name="Picture 4">
            <a:extLst>
              <a:ext uri="{FF2B5EF4-FFF2-40B4-BE49-F238E27FC236}">
                <a16:creationId xmlns:a16="http://schemas.microsoft.com/office/drawing/2014/main" id="{84A50813-0202-21D8-5695-4BCE07451BA2}"/>
              </a:ext>
            </a:extLst>
          </p:cNvPr>
          <p:cNvPicPr>
            <a:picLocks noChangeAspect="1"/>
          </p:cNvPicPr>
          <p:nvPr/>
        </p:nvPicPr>
        <p:blipFill>
          <a:blip r:embed="rId3"/>
          <a:stretch>
            <a:fillRect/>
          </a:stretch>
        </p:blipFill>
        <p:spPr>
          <a:xfrm>
            <a:off x="6778894" y="2242000"/>
            <a:ext cx="3927049" cy="510579"/>
          </a:xfrm>
          <a:prstGeom prst="rect">
            <a:avLst/>
          </a:prstGeom>
        </p:spPr>
      </p:pic>
      <p:pic>
        <p:nvPicPr>
          <p:cNvPr id="6" name="Picture 5">
            <a:extLst>
              <a:ext uri="{FF2B5EF4-FFF2-40B4-BE49-F238E27FC236}">
                <a16:creationId xmlns:a16="http://schemas.microsoft.com/office/drawing/2014/main" id="{B44058AC-2B78-C0F2-1318-75D7C15A603B}"/>
              </a:ext>
            </a:extLst>
          </p:cNvPr>
          <p:cNvPicPr>
            <a:picLocks noChangeAspect="1"/>
          </p:cNvPicPr>
          <p:nvPr/>
        </p:nvPicPr>
        <p:blipFill>
          <a:blip r:embed="rId4"/>
          <a:stretch>
            <a:fillRect/>
          </a:stretch>
        </p:blipFill>
        <p:spPr>
          <a:xfrm>
            <a:off x="2766643" y="3015259"/>
            <a:ext cx="5003414" cy="3507376"/>
          </a:xfrm>
          <a:prstGeom prst="rect">
            <a:avLst/>
          </a:prstGeom>
        </p:spPr>
      </p:pic>
    </p:spTree>
    <p:extLst>
      <p:ext uri="{BB962C8B-B14F-4D97-AF65-F5344CB8AC3E}">
        <p14:creationId xmlns:p14="http://schemas.microsoft.com/office/powerpoint/2010/main" val="13645322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27EDF-BAA3-586B-AA98-97612FA3B7F8}"/>
              </a:ext>
            </a:extLst>
          </p:cNvPr>
          <p:cNvSpPr>
            <a:spLocks noGrp="1"/>
          </p:cNvSpPr>
          <p:nvPr>
            <p:ph idx="1"/>
          </p:nvPr>
        </p:nvSpPr>
        <p:spPr>
          <a:xfrm>
            <a:off x="65649" y="89095"/>
            <a:ext cx="12051323" cy="671028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
                <a:schemeClr val="tx1"/>
              </a:buClr>
              <a:buFont typeface="Wingdings" panose="05000000000000000000" pitchFamily="2" charset="2"/>
              <a:buChar char="§"/>
            </a:pPr>
            <a:r>
              <a:rPr lang="en-IN" dirty="0">
                <a:cs typeface="Times New Roman" panose="02020603050405020304" pitchFamily="18" charset="0"/>
              </a:rPr>
              <a:t>The average duration for movies are 109.8 minutes and the median value is also close, which is 105 minutes. Most movies have duration in the range of 94-124 minutes.</a:t>
            </a:r>
          </a:p>
          <a:p>
            <a:pPr>
              <a:buClr>
                <a:schemeClr val="tx1"/>
              </a:buClr>
              <a:buFont typeface="Wingdings" panose="05000000000000000000" pitchFamily="2" charset="2"/>
              <a:buChar char="§"/>
            </a:pPr>
            <a:r>
              <a:rPr lang="en-IN" dirty="0">
                <a:cs typeface="Times New Roman" panose="02020603050405020304" pitchFamily="18" charset="0"/>
              </a:rPr>
              <a:t>The positive slop in the trendline </a:t>
            </a:r>
            <a:r>
              <a:rPr lang="en-GB" dirty="0">
                <a:cs typeface="Times New Roman" panose="02020603050405020304" pitchFamily="18" charset="0"/>
              </a:rPr>
              <a:t>indicates a tendency for longer movies to have higher IMDb scores. However, the strength of this relationship is relatively low, as indicated by the R-squared value of 0.13.</a:t>
            </a:r>
          </a:p>
          <a:p>
            <a:pPr>
              <a:buClr>
                <a:schemeClr val="tx1"/>
              </a:buClr>
              <a:buFont typeface="Wingdings" panose="05000000000000000000" pitchFamily="2" charset="2"/>
              <a:buChar char="§"/>
            </a:pPr>
            <a:r>
              <a:rPr lang="en-GB" dirty="0">
                <a:cs typeface="Times New Roman" panose="02020603050405020304" pitchFamily="18" charset="0"/>
              </a:rPr>
              <a:t>A week relationship exists between movie duration and </a:t>
            </a:r>
            <a:r>
              <a:rPr lang="en-GB" dirty="0" err="1">
                <a:cs typeface="Times New Roman" panose="02020603050405020304" pitchFamily="18" charset="0"/>
              </a:rPr>
              <a:t>imdb</a:t>
            </a:r>
            <a:r>
              <a:rPr lang="en-GB" dirty="0">
                <a:cs typeface="Times New Roman" panose="02020603050405020304" pitchFamily="18" charset="0"/>
              </a:rPr>
              <a:t> scores.</a:t>
            </a:r>
            <a:endParaRPr lang="en-IN" dirty="0">
              <a:cs typeface="Times New Roman" panose="02020603050405020304" pitchFamily="18" charset="0"/>
            </a:endParaRPr>
          </a:p>
        </p:txBody>
      </p:sp>
      <p:pic>
        <p:nvPicPr>
          <p:cNvPr id="2" name="Picture 1">
            <a:extLst>
              <a:ext uri="{FF2B5EF4-FFF2-40B4-BE49-F238E27FC236}">
                <a16:creationId xmlns:a16="http://schemas.microsoft.com/office/drawing/2014/main" id="{44FCDA19-0E82-C4D7-DD46-63F3DCA799BE}"/>
              </a:ext>
            </a:extLst>
          </p:cNvPr>
          <p:cNvPicPr>
            <a:picLocks noChangeAspect="1"/>
          </p:cNvPicPr>
          <p:nvPr/>
        </p:nvPicPr>
        <p:blipFill>
          <a:blip r:embed="rId3"/>
          <a:stretch>
            <a:fillRect/>
          </a:stretch>
        </p:blipFill>
        <p:spPr>
          <a:xfrm>
            <a:off x="2453132" y="255755"/>
            <a:ext cx="6291617" cy="3188484"/>
          </a:xfrm>
          <a:prstGeom prst="rect">
            <a:avLst/>
          </a:prstGeom>
        </p:spPr>
      </p:pic>
    </p:spTree>
    <p:extLst>
      <p:ext uri="{BB962C8B-B14F-4D97-AF65-F5344CB8AC3E}">
        <p14:creationId xmlns:p14="http://schemas.microsoft.com/office/powerpoint/2010/main" val="6041332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B4BE-1B8B-6781-8B9C-52052090944A}"/>
              </a:ext>
            </a:extLst>
          </p:cNvPr>
          <p:cNvSpPr>
            <a:spLocks noGrp="1"/>
          </p:cNvSpPr>
          <p:nvPr>
            <p:ph type="title"/>
          </p:nvPr>
        </p:nvSpPr>
        <p:spPr>
          <a:xfrm>
            <a:off x="111603" y="130009"/>
            <a:ext cx="7729728" cy="1188720"/>
          </a:xfrm>
        </p:spPr>
        <p:txBody>
          <a:bodyPr/>
          <a:lstStyle/>
          <a:p>
            <a:pPr algn="l"/>
            <a:r>
              <a:rPr lang="en-IN" b="1" i="0" dirty="0">
                <a:solidFill>
                  <a:schemeClr val="tx1">
                    <a:lumMod val="95000"/>
                    <a:lumOff val="5000"/>
                  </a:schemeClr>
                </a:solidFill>
                <a:effectLst/>
                <a:cs typeface="Times New Roman" panose="02020603050405020304" pitchFamily="18" charset="0"/>
              </a:rPr>
              <a:t>C. Language Analysis</a:t>
            </a:r>
            <a:endParaRPr lang="en-IN" dirty="0">
              <a:solidFill>
                <a:schemeClr val="tx1">
                  <a:lumMod val="95000"/>
                  <a:lumOff val="5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F5080BF2-0E01-A898-B34A-C988A2F1C717}"/>
              </a:ext>
            </a:extLst>
          </p:cNvPr>
          <p:cNvSpPr>
            <a:spLocks noGrp="1"/>
          </p:cNvSpPr>
          <p:nvPr>
            <p:ph idx="1"/>
          </p:nvPr>
        </p:nvSpPr>
        <p:spPr>
          <a:xfrm>
            <a:off x="111603" y="1528689"/>
            <a:ext cx="11986612" cy="5256627"/>
          </a:xfrm>
        </p:spPr>
        <p:txBody>
          <a:bodyPr/>
          <a:lstStyle/>
          <a:p>
            <a:pPr marL="0" indent="0">
              <a:buNone/>
            </a:pPr>
            <a:r>
              <a:rPr lang="en-IN" dirty="0">
                <a:solidFill>
                  <a:srgbClr val="0070C0"/>
                </a:solidFill>
                <a:cs typeface="Times New Roman" panose="02020603050405020304" pitchFamily="18" charset="0"/>
              </a:rPr>
              <a:t>Task : </a:t>
            </a:r>
            <a:r>
              <a:rPr lang="en-GB" dirty="0">
                <a:solidFill>
                  <a:srgbClr val="0070C0"/>
                </a:solidFill>
                <a:cs typeface="Times New Roman" panose="02020603050405020304" pitchFamily="18" charset="0"/>
              </a:rPr>
              <a:t> Determine the most common languages used in movies and </a:t>
            </a:r>
            <a:r>
              <a:rPr lang="en-GB" dirty="0" err="1">
                <a:solidFill>
                  <a:srgbClr val="0070C0"/>
                </a:solidFill>
                <a:cs typeface="Times New Roman" panose="02020603050405020304" pitchFamily="18" charset="0"/>
              </a:rPr>
              <a:t>analyze</a:t>
            </a:r>
            <a:r>
              <a:rPr lang="en-GB" dirty="0">
                <a:solidFill>
                  <a:srgbClr val="0070C0"/>
                </a:solidFill>
                <a:cs typeface="Times New Roman" panose="02020603050405020304" pitchFamily="18" charset="0"/>
              </a:rPr>
              <a:t> their impact on the IMDB score using</a:t>
            </a:r>
          </a:p>
          <a:p>
            <a:pPr marL="0" indent="0">
              <a:buNone/>
            </a:pPr>
            <a:r>
              <a:rPr lang="en-GB" dirty="0">
                <a:solidFill>
                  <a:srgbClr val="0070C0"/>
                </a:solidFill>
                <a:cs typeface="Times New Roman" panose="02020603050405020304" pitchFamily="18" charset="0"/>
              </a:rPr>
              <a:t>          descriptive statistics</a:t>
            </a:r>
            <a:r>
              <a:rPr lang="en-GB" dirty="0"/>
              <a:t>.</a:t>
            </a:r>
          </a:p>
        </p:txBody>
      </p:sp>
      <p:pic>
        <p:nvPicPr>
          <p:cNvPr id="5" name="Picture 4">
            <a:extLst>
              <a:ext uri="{FF2B5EF4-FFF2-40B4-BE49-F238E27FC236}">
                <a16:creationId xmlns:a16="http://schemas.microsoft.com/office/drawing/2014/main" id="{4A75018D-11CA-4AAA-AAB9-81DAE31BF8DE}"/>
              </a:ext>
            </a:extLst>
          </p:cNvPr>
          <p:cNvPicPr>
            <a:picLocks noChangeAspect="1"/>
          </p:cNvPicPr>
          <p:nvPr/>
        </p:nvPicPr>
        <p:blipFill>
          <a:blip r:embed="rId3"/>
          <a:stretch>
            <a:fillRect/>
          </a:stretch>
        </p:blipFill>
        <p:spPr>
          <a:xfrm>
            <a:off x="7632913" y="1932962"/>
            <a:ext cx="1618938" cy="4852354"/>
          </a:xfrm>
          <a:prstGeom prst="rect">
            <a:avLst/>
          </a:prstGeom>
        </p:spPr>
      </p:pic>
      <p:pic>
        <p:nvPicPr>
          <p:cNvPr id="7" name="Picture 6">
            <a:extLst>
              <a:ext uri="{FF2B5EF4-FFF2-40B4-BE49-F238E27FC236}">
                <a16:creationId xmlns:a16="http://schemas.microsoft.com/office/drawing/2014/main" id="{EDD59D5F-E620-7B49-B795-EC8592DC98C1}"/>
              </a:ext>
            </a:extLst>
          </p:cNvPr>
          <p:cNvPicPr>
            <a:picLocks noChangeAspect="1"/>
          </p:cNvPicPr>
          <p:nvPr/>
        </p:nvPicPr>
        <p:blipFill>
          <a:blip r:embed="rId4"/>
          <a:stretch>
            <a:fillRect/>
          </a:stretch>
        </p:blipFill>
        <p:spPr>
          <a:xfrm>
            <a:off x="691225" y="2393657"/>
            <a:ext cx="4701390" cy="4189429"/>
          </a:xfrm>
          <a:prstGeom prst="rect">
            <a:avLst/>
          </a:prstGeom>
        </p:spPr>
      </p:pic>
    </p:spTree>
    <p:extLst>
      <p:ext uri="{BB962C8B-B14F-4D97-AF65-F5344CB8AC3E}">
        <p14:creationId xmlns:p14="http://schemas.microsoft.com/office/powerpoint/2010/main" val="103344676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809</TotalTime>
  <Words>1142</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Times New Roman</vt:lpstr>
      <vt:lpstr>Wingdings</vt:lpstr>
      <vt:lpstr>Parcel</vt:lpstr>
      <vt:lpstr>IMDB MOVIE ANALYSIS</vt:lpstr>
      <vt:lpstr>AGENDA</vt:lpstr>
      <vt:lpstr>PROJECT DESCRIPTION</vt:lpstr>
      <vt:lpstr>APPROACH</vt:lpstr>
      <vt:lpstr>A. Movie Genre Analysis</vt:lpstr>
      <vt:lpstr>PowerPoint Presentation</vt:lpstr>
      <vt:lpstr>B. Movie Duration Analysis</vt:lpstr>
      <vt:lpstr>PowerPoint Presentation</vt:lpstr>
      <vt:lpstr>C. Language Analysis</vt:lpstr>
      <vt:lpstr>PowerPoint Presentation</vt:lpstr>
      <vt:lpstr>D. Director Analysis</vt:lpstr>
      <vt:lpstr>PowerPoint Presentation</vt:lpstr>
      <vt:lpstr>E. Budget Analysis</vt:lpstr>
      <vt:lpstr>PowerPoint Presentation</vt:lpstr>
      <vt:lpstr>INSIGHTS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Aravind Bhaskar</dc:creator>
  <cp:lastModifiedBy>Aravind Bhaskar</cp:lastModifiedBy>
  <cp:revision>2</cp:revision>
  <dcterms:created xsi:type="dcterms:W3CDTF">2023-08-18T18:14:51Z</dcterms:created>
  <dcterms:modified xsi:type="dcterms:W3CDTF">2023-08-19T16:52:23Z</dcterms:modified>
</cp:coreProperties>
</file>