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58" r:id="rId4"/>
    <p:sldId id="259" r:id="rId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1F8958-0EEE-4BEE-A55D-9A3243E3C235}" v="30" dt="2023-03-14T10:01:23.808"/>
    <p1510:client id="{C644A8E3-CE93-4361-8B7B-40ECF45381E0}" v="401" dt="2023-03-14T23:18:14.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03431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5967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3623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544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3322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682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5868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9885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9095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41755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83009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54000" b="-5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678204798"/>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3">
            <a:extLst>
              <a:ext uri="{FF2B5EF4-FFF2-40B4-BE49-F238E27FC236}">
                <a16:creationId xmlns:a16="http://schemas.microsoft.com/office/drawing/2014/main" id="{A2CF73B5-6E69-C447-CF83-DE2ECD7642EC}"/>
              </a:ext>
            </a:extLst>
          </p:cNvPr>
          <p:cNvPicPr>
            <a:picLocks noChangeAspect="1"/>
          </p:cNvPicPr>
          <p:nvPr/>
        </p:nvPicPr>
        <p:blipFill rotWithShape="1">
          <a:blip r:embed="rId2"/>
          <a:srcRect t="17949" r="1" b="1"/>
          <a:stretch/>
        </p:blipFill>
        <p:spPr>
          <a:xfrm>
            <a:off x="-86244" y="-115020"/>
            <a:ext cx="12280100" cy="6858001"/>
          </a:xfrm>
          <a:prstGeom prst="rect">
            <a:avLst/>
          </a:prstGeom>
          <a:effectLst>
            <a:outerShdw blurRad="596900" dist="330200" dir="8820000" sx="87000" sy="87000" algn="ctr" rotWithShape="0">
              <a:srgbClr val="000000">
                <a:alpha val="29000"/>
              </a:srgbClr>
            </a:outerShdw>
          </a:effectLst>
        </p:spPr>
      </p:pic>
      <p:sp>
        <p:nvSpPr>
          <p:cNvPr id="2" name="Title 1"/>
          <p:cNvSpPr>
            <a:spLocks noGrp="1"/>
          </p:cNvSpPr>
          <p:nvPr>
            <p:ph type="ctrTitle"/>
          </p:nvPr>
        </p:nvSpPr>
        <p:spPr>
          <a:xfrm>
            <a:off x="589558" y="1549597"/>
            <a:ext cx="5852528" cy="2929014"/>
          </a:xfrm>
        </p:spPr>
        <p:txBody>
          <a:bodyPr anchor="b">
            <a:normAutofit/>
          </a:bodyPr>
          <a:lstStyle/>
          <a:p>
            <a:r>
              <a:rPr lang="en-GB" b="1" dirty="0">
                <a:solidFill>
                  <a:srgbClr val="FFFFFF"/>
                </a:solidFill>
              </a:rPr>
              <a:t>INTRODUCTION</a:t>
            </a:r>
            <a:r>
              <a:rPr lang="en-GB" dirty="0">
                <a:solidFill>
                  <a:srgbClr val="FFFFFF"/>
                </a:solidFill>
              </a:rPr>
              <a:t>   </a:t>
            </a:r>
          </a:p>
        </p:txBody>
      </p:sp>
      <p:sp>
        <p:nvSpPr>
          <p:cNvPr id="3" name="Subtitle 2"/>
          <p:cNvSpPr>
            <a:spLocks noGrp="1"/>
          </p:cNvSpPr>
          <p:nvPr>
            <p:ph type="subTitle" idx="1"/>
          </p:nvPr>
        </p:nvSpPr>
        <p:spPr>
          <a:xfrm>
            <a:off x="589558" y="4237630"/>
            <a:ext cx="4501056" cy="1653618"/>
          </a:xfrm>
        </p:spPr>
        <p:txBody>
          <a:bodyPr anchor="t">
            <a:normAutofit/>
          </a:bodyPr>
          <a:lstStyle/>
          <a:p>
            <a:pPr>
              <a:lnSpc>
                <a:spcPct val="100000"/>
              </a:lnSpc>
            </a:pPr>
            <a:r>
              <a:rPr lang="en-GB" sz="1900">
                <a:solidFill>
                  <a:srgbClr val="FFFFFF"/>
                </a:solidFill>
                <a:ea typeface="+mn-lt"/>
                <a:cs typeface="+mn-lt"/>
              </a:rPr>
              <a:t>India is a country highly dependent on agriculture and the availability of water.</a:t>
            </a:r>
            <a:endParaRPr lang="en-US" sz="1900">
              <a:solidFill>
                <a:srgbClr val="FFFFFF"/>
              </a:solidFill>
            </a:endParaRPr>
          </a:p>
          <a:p>
            <a:pPr>
              <a:lnSpc>
                <a:spcPct val="100000"/>
              </a:lnSpc>
            </a:pPr>
            <a:r>
              <a:rPr lang="en-GB" sz="1900">
                <a:solidFill>
                  <a:srgbClr val="FFFFFF"/>
                </a:solidFill>
                <a:ea typeface="+mn-lt"/>
                <a:cs typeface="+mn-lt"/>
              </a:rPr>
              <a:t>Rainfall plays a crucial role in the overall economic growth of the country.</a:t>
            </a:r>
            <a:endParaRPr lang="en-GB" sz="1900">
              <a:solidFill>
                <a:srgbClr val="FFFFFF"/>
              </a:solidFill>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Red twig with raindrops">
            <a:extLst>
              <a:ext uri="{FF2B5EF4-FFF2-40B4-BE49-F238E27FC236}">
                <a16:creationId xmlns:a16="http://schemas.microsoft.com/office/drawing/2014/main" id="{F14FE6E5-2D7C-02A3-4CB0-3896093C5CD9}"/>
              </a:ext>
            </a:extLst>
          </p:cNvPr>
          <p:cNvPicPr>
            <a:picLocks noChangeAspect="1"/>
          </p:cNvPicPr>
          <p:nvPr/>
        </p:nvPicPr>
        <p:blipFill rotWithShape="1">
          <a:blip r:embed="rId2"/>
          <a:srcRect t="3152" r="23585" b="5939"/>
          <a:stretch/>
        </p:blipFill>
        <p:spPr>
          <a:xfrm>
            <a:off x="3523488" y="10"/>
            <a:ext cx="8668512" cy="6857990"/>
          </a:xfrm>
          <a:prstGeom prst="rect">
            <a:avLst/>
          </a:prstGeom>
        </p:spPr>
      </p:pic>
      <p:sp>
        <p:nvSpPr>
          <p:cNvPr id="23"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EFC105-E56D-A1A6-281E-F51F53489C4D}"/>
              </a:ext>
            </a:extLst>
          </p:cNvPr>
          <p:cNvSpPr>
            <a:spLocks noGrp="1"/>
          </p:cNvSpPr>
          <p:nvPr>
            <p:ph type="title"/>
          </p:nvPr>
        </p:nvSpPr>
        <p:spPr>
          <a:xfrm>
            <a:off x="477981" y="1122363"/>
            <a:ext cx="7186379" cy="1162550"/>
          </a:xfrm>
        </p:spPr>
        <p:txBody>
          <a:bodyPr vert="horz" lIns="91440" tIns="45720" rIns="91440" bIns="45720" rtlCol="0" anchor="b">
            <a:normAutofit/>
          </a:bodyPr>
          <a:lstStyle/>
          <a:p>
            <a:r>
              <a:rPr lang="en-US" sz="4800" b="1" u="sng" dirty="0">
                <a:solidFill>
                  <a:schemeClr val="tx1">
                    <a:lumMod val="95000"/>
                    <a:lumOff val="5000"/>
                  </a:schemeClr>
                </a:solidFill>
              </a:rPr>
              <a:t>BENEFITS OF RAINFALL</a:t>
            </a:r>
          </a:p>
        </p:txBody>
      </p:sp>
      <p:sp>
        <p:nvSpPr>
          <p:cNvPr id="4" name="Text Placeholder 3">
            <a:extLst>
              <a:ext uri="{FF2B5EF4-FFF2-40B4-BE49-F238E27FC236}">
                <a16:creationId xmlns:a16="http://schemas.microsoft.com/office/drawing/2014/main" id="{2302149B-A04F-0A1E-37B8-C2F94FD85412}"/>
              </a:ext>
            </a:extLst>
          </p:cNvPr>
          <p:cNvSpPr>
            <a:spLocks noGrp="1"/>
          </p:cNvSpPr>
          <p:nvPr>
            <p:ph type="body" idx="1"/>
          </p:nvPr>
        </p:nvSpPr>
        <p:spPr>
          <a:xfrm>
            <a:off x="477980" y="2802583"/>
            <a:ext cx="7588944" cy="3278480"/>
          </a:xfrm>
        </p:spPr>
        <p:txBody>
          <a:bodyPr vert="horz" lIns="91440" tIns="45720" rIns="91440" bIns="45720" rtlCol="0" anchor="t">
            <a:normAutofit/>
          </a:bodyPr>
          <a:lstStyle/>
          <a:p>
            <a:r>
              <a:rPr lang="en-US" sz="2800" b="1" dirty="0">
                <a:solidFill>
                  <a:schemeClr val="tx1">
                    <a:lumMod val="95000"/>
                    <a:lumOff val="5000"/>
                  </a:schemeClr>
                </a:solidFill>
                <a:ea typeface="+mn-lt"/>
                <a:cs typeface="+mn-lt"/>
              </a:rPr>
              <a:t>Agricultural Planning</a:t>
            </a:r>
          </a:p>
          <a:p>
            <a:r>
              <a:rPr lang="en-US" sz="2800" b="1" dirty="0">
                <a:solidFill>
                  <a:schemeClr val="tx1">
                    <a:lumMod val="95000"/>
                    <a:lumOff val="5000"/>
                  </a:schemeClr>
                </a:solidFill>
                <a:ea typeface="+mn-lt"/>
                <a:cs typeface="+mn-lt"/>
              </a:rPr>
              <a:t>Water Resource Management</a:t>
            </a:r>
          </a:p>
          <a:p>
            <a:r>
              <a:rPr lang="en-US" sz="2800" b="1" dirty="0">
                <a:solidFill>
                  <a:schemeClr val="tx1">
                    <a:lumMod val="95000"/>
                    <a:lumOff val="5000"/>
                  </a:schemeClr>
                </a:solidFill>
                <a:ea typeface="+mn-lt"/>
                <a:cs typeface="+mn-lt"/>
              </a:rPr>
              <a:t>Flood and Drought Mitigation</a:t>
            </a:r>
          </a:p>
          <a:p>
            <a:r>
              <a:rPr lang="en-US" sz="2800" b="1" dirty="0">
                <a:solidFill>
                  <a:schemeClr val="tx1">
                    <a:lumMod val="95000"/>
                    <a:lumOff val="5000"/>
                  </a:schemeClr>
                </a:solidFill>
                <a:ea typeface="+mn-lt"/>
                <a:cs typeface="+mn-lt"/>
              </a:rPr>
              <a:t>Disaster Preparedness</a:t>
            </a:r>
          </a:p>
          <a:p>
            <a:r>
              <a:rPr lang="en-US" sz="2800" b="1" dirty="0">
                <a:solidFill>
                  <a:schemeClr val="tx1">
                    <a:lumMod val="95000"/>
                    <a:lumOff val="5000"/>
                  </a:schemeClr>
                </a:solidFill>
                <a:ea typeface="+mn-lt"/>
                <a:cs typeface="+mn-lt"/>
              </a:rPr>
              <a:t>Economic Planning</a:t>
            </a:r>
            <a:endParaRPr lang="en-US" b="1">
              <a:solidFill>
                <a:schemeClr val="tx1">
                  <a:lumMod val="95000"/>
                  <a:lumOff val="5000"/>
                </a:schemeClr>
              </a:solidFill>
              <a:cs typeface="Calibri"/>
            </a:endParaRPr>
          </a:p>
        </p:txBody>
      </p:sp>
      <p:sp>
        <p:nvSpPr>
          <p:cNvPr id="25"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730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F532FE-D3A0-3E33-65DA-61716F1497B8}"/>
              </a:ext>
            </a:extLst>
          </p:cNvPr>
          <p:cNvSpPr>
            <a:spLocks noGrp="1"/>
          </p:cNvSpPr>
          <p:nvPr>
            <p:ph type="title"/>
          </p:nvPr>
        </p:nvSpPr>
        <p:spPr>
          <a:xfrm>
            <a:off x="-132909" y="-420458"/>
            <a:ext cx="6906583" cy="1087817"/>
          </a:xfrm>
        </p:spPr>
        <p:txBody>
          <a:bodyPr vert="horz" lIns="91440" tIns="45720" rIns="91440" bIns="45720" rtlCol="0" anchor="b">
            <a:normAutofit fontScale="90000"/>
          </a:bodyPr>
          <a:lstStyle/>
          <a:p>
            <a:r>
              <a:rPr lang="en-US" sz="4400" u="sng" dirty="0"/>
              <a:t>WEATHER DIRECTION IN DETAIL</a:t>
            </a:r>
            <a:endParaRPr lang="en-US" sz="4400" u="sng" dirty="0">
              <a:cs typeface="Calibri Light"/>
            </a:endParaRPr>
          </a:p>
        </p:txBody>
      </p:sp>
      <p:sp>
        <p:nvSpPr>
          <p:cNvPr id="3" name="Text Placeholder 2">
            <a:extLst>
              <a:ext uri="{FF2B5EF4-FFF2-40B4-BE49-F238E27FC236}">
                <a16:creationId xmlns:a16="http://schemas.microsoft.com/office/drawing/2014/main" id="{1C212059-3B64-C60D-ECB7-067330C72421}"/>
              </a:ext>
            </a:extLst>
          </p:cNvPr>
          <p:cNvSpPr>
            <a:spLocks noGrp="1"/>
          </p:cNvSpPr>
          <p:nvPr>
            <p:ph type="body" sz="half" idx="2"/>
          </p:nvPr>
        </p:nvSpPr>
        <p:spPr>
          <a:xfrm>
            <a:off x="-3514" y="475647"/>
            <a:ext cx="6345866" cy="6267644"/>
          </a:xfrm>
        </p:spPr>
        <p:txBody>
          <a:bodyPr vert="horz" lIns="91440" tIns="45720" rIns="91440" bIns="45720" rtlCol="0">
            <a:normAutofit fontScale="92500" lnSpcReduction="20000"/>
          </a:bodyPr>
          <a:lstStyle/>
          <a:p>
            <a:r>
              <a:rPr lang="en-US" sz="2400"/>
              <a:t>I</a:t>
            </a:r>
          </a:p>
          <a:p>
            <a:pPr>
              <a:buFont typeface="Arial" panose="020B0604020202020204" pitchFamily="34" charset="0"/>
              <a:buChar char="•"/>
            </a:pPr>
            <a:r>
              <a:rPr lang="en-US" sz="2000" dirty="0">
                <a:ea typeface="+mn-lt"/>
                <a:cs typeface="+mn-lt"/>
              </a:rPr>
              <a:t>India's weather is influenced by a variety of factors such as geography, topography, ocean currents, and atmospheric circulation patterns. Generally, India experiences three main seasons: summer, monsoon, and winter.</a:t>
            </a:r>
            <a:endParaRPr lang="en-US" sz="3600" dirty="0">
              <a:ea typeface="+mn-lt"/>
              <a:cs typeface="+mn-lt"/>
            </a:endParaRPr>
          </a:p>
          <a:p>
            <a:pPr>
              <a:buFont typeface="Arial" panose="020B0604020202020204" pitchFamily="34" charset="0"/>
              <a:buChar char="•"/>
            </a:pPr>
            <a:r>
              <a:rPr lang="en-US" sz="2000" dirty="0">
                <a:ea typeface="+mn-lt"/>
                <a:cs typeface="+mn-lt"/>
              </a:rPr>
              <a:t>During the summer season (March to May), the weather is hot and dry in most parts of the country, with temperatures ranging from 30 to 45 degrees Celsius. The southern and coastal regions of India, however, experience a relatively moderate climate during this time.</a:t>
            </a:r>
            <a:endParaRPr lang="en-US" dirty="0"/>
          </a:p>
          <a:p>
            <a:pPr>
              <a:buFont typeface="Arial" panose="020B0604020202020204" pitchFamily="34" charset="0"/>
              <a:buChar char="•"/>
            </a:pPr>
            <a:r>
              <a:rPr lang="en-US" sz="2000" dirty="0">
                <a:ea typeface="+mn-lt"/>
                <a:cs typeface="+mn-lt"/>
              </a:rPr>
              <a:t>The monsoon season (June to September) brings most of India's annual rainfall, with the southwest monsoon winds bringing moisture from the Arabian Sea and Bay of Bengal. The monsoon season is characterized by heavy rainfall, thunderstorms, and occasional flooding, especially in low-lying areas.</a:t>
            </a:r>
            <a:endParaRPr lang="en-US" dirty="0"/>
          </a:p>
          <a:p>
            <a:pPr>
              <a:buFont typeface="Arial" panose="020B0604020202020204" pitchFamily="34" charset="0"/>
              <a:buChar char="•"/>
            </a:pPr>
            <a:r>
              <a:rPr lang="en-US" sz="2000" dirty="0">
                <a:ea typeface="+mn-lt"/>
                <a:cs typeface="+mn-lt"/>
              </a:rPr>
              <a:t>The winter season (December to February) is generally mild and dry, with temperatures ranging from 10 to 25 degrees Celsius. The northern parts of India, however, experience cold temperatures and occasional snowfall during this time.</a:t>
            </a:r>
            <a:endParaRPr lang="en-US" dirty="0"/>
          </a:p>
          <a:p>
            <a:pPr>
              <a:buFont typeface="Arial" panose="020B0604020202020204" pitchFamily="34" charset="0"/>
              <a:buChar char="•"/>
            </a:pPr>
            <a:r>
              <a:rPr lang="en-US" sz="2000" dirty="0">
                <a:ea typeface="+mn-lt"/>
                <a:cs typeface="+mn-lt"/>
              </a:rPr>
              <a:t>Overall, India's weather is diverse and varies from region to region. It is important to note that extreme weather events such as cyclones, droughts, and heatwaves can occur in different parts of the country at any time of the year.</a:t>
            </a:r>
            <a:endParaRPr lang="en-US" dirty="0"/>
          </a:p>
          <a:p>
            <a:pPr>
              <a:buFont typeface="Arial" panose="020B0604020202020204" pitchFamily="34" charset="0"/>
              <a:buChar char="•"/>
            </a:pPr>
            <a:endParaRPr lang="en-US" sz="2000" dirty="0">
              <a:cs typeface="Calibri"/>
            </a:endParaRPr>
          </a:p>
        </p:txBody>
      </p:sp>
      <p:pic>
        <p:nvPicPr>
          <p:cNvPr id="5" name="Picture 5" descr="Map&#10;&#10;Description automatically generated">
            <a:extLst>
              <a:ext uri="{FF2B5EF4-FFF2-40B4-BE49-F238E27FC236}">
                <a16:creationId xmlns:a16="http://schemas.microsoft.com/office/drawing/2014/main" id="{9BF389E8-3BB9-3F05-72F7-3086D31497A6}"/>
              </a:ext>
            </a:extLst>
          </p:cNvPr>
          <p:cNvPicPr>
            <a:picLocks noGrp="1" noChangeAspect="1"/>
          </p:cNvPicPr>
          <p:nvPr>
            <p:ph idx="1"/>
          </p:nvPr>
        </p:nvPicPr>
        <p:blipFill rotWithShape="1">
          <a:blip r:embed="rId2"/>
          <a:srcRect r="-1" b="195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76511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8C3AC4-6D6E-20D3-8D63-F9C9535EE8FA}"/>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b="1" u="sng"/>
              <a:t>PROBLEM STATMENT</a:t>
            </a:r>
          </a:p>
        </p:txBody>
      </p:sp>
      <p:sp>
        <p:nvSpPr>
          <p:cNvPr id="2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338C56B5-FB20-B497-1D8A-0E5DCF8F1CEB}"/>
              </a:ext>
            </a:extLst>
          </p:cNvPr>
          <p:cNvSpPr>
            <a:spLocks noGrp="1"/>
          </p:cNvSpPr>
          <p:nvPr>
            <p:ph type="body" sz="half" idx="2"/>
          </p:nvPr>
        </p:nvSpPr>
        <p:spPr>
          <a:xfrm>
            <a:off x="572493" y="2071316"/>
            <a:ext cx="6713552" cy="4119172"/>
          </a:xfrm>
        </p:spPr>
        <p:txBody>
          <a:bodyPr vert="horz" lIns="91440" tIns="45720" rIns="91440" bIns="45720" rtlCol="0" anchor="t">
            <a:normAutofit/>
          </a:bodyPr>
          <a:lstStyle/>
          <a:p>
            <a:pPr indent="-228600">
              <a:buFont typeface="Arial" panose="020B0604020202020204" pitchFamily="34" charset="0"/>
              <a:buChar char="•"/>
            </a:pPr>
            <a:r>
              <a:rPr lang="en-US" sz="1500"/>
              <a:t> The problem at hand is to analyze the patterns and trends of rainfall in India and identify</a:t>
            </a:r>
          </a:p>
          <a:p>
            <a:pPr indent="-228600">
              <a:buFont typeface="Arial" panose="020B0604020202020204" pitchFamily="34" charset="0"/>
              <a:buChar char="•"/>
            </a:pPr>
            <a:r>
              <a:rPr lang="en-US" sz="1500"/>
              <a:t>the factors that influence it. Specifically, </a:t>
            </a:r>
          </a:p>
          <a:p>
            <a:pPr indent="-228600">
              <a:buFont typeface="Arial" panose="020B0604020202020204" pitchFamily="34" charset="0"/>
              <a:buChar char="•"/>
            </a:pPr>
            <a:r>
              <a:rPr lang="en-US" sz="1500"/>
              <a:t>we want to understand the spatial and temporal variability of rainfall across different regions in India</a:t>
            </a:r>
          </a:p>
          <a:p>
            <a:pPr indent="-228600">
              <a:buFont typeface="Arial" panose="020B0604020202020204" pitchFamily="34" charset="0"/>
              <a:buChar char="•"/>
            </a:pPr>
            <a:r>
              <a:rPr lang="en-US" sz="1500"/>
              <a:t>and assess the impact of climate change on rainfall patterns. Additionally,</a:t>
            </a:r>
          </a:p>
          <a:p>
            <a:pPr indent="-228600">
              <a:buFont typeface="Arial" panose="020B0604020202020204" pitchFamily="34" charset="0"/>
              <a:buChar char="•"/>
            </a:pPr>
            <a:r>
              <a:rPr lang="en-US" sz="1500"/>
              <a:t>we aim to identify the socioeconomic and environmental consequences of changes in rainfall patterns</a:t>
            </a:r>
          </a:p>
          <a:p>
            <a:pPr indent="-228600">
              <a:buFont typeface="Arial" panose="020B0604020202020204" pitchFamily="34" charset="0"/>
              <a:buChar char="•"/>
            </a:pPr>
            <a:r>
              <a:rPr lang="en-US" sz="1500"/>
              <a:t>and explore potential solutions to mitigate the negative effects. Ultimately,</a:t>
            </a:r>
          </a:p>
          <a:p>
            <a:pPr indent="-228600">
              <a:buFont typeface="Arial" panose="020B0604020202020204" pitchFamily="34" charset="0"/>
              <a:buChar char="•"/>
            </a:pPr>
            <a:endParaRPr lang="en-US" sz="1500"/>
          </a:p>
          <a:p>
            <a:pPr indent="-228600">
              <a:buFont typeface="Arial" panose="020B0604020202020204" pitchFamily="34" charset="0"/>
              <a:buChar char="•"/>
            </a:pPr>
            <a:r>
              <a:rPr lang="en-US" sz="1500"/>
              <a:t>the goal is to inform policymakers and stakeholders on how to manage</a:t>
            </a:r>
          </a:p>
          <a:p>
            <a:pPr indent="-228600">
              <a:buFont typeface="Arial" panose="020B0604020202020204" pitchFamily="34" charset="0"/>
              <a:buChar char="•"/>
            </a:pPr>
            <a:r>
              <a:rPr lang="en-US" sz="1500"/>
              <a:t>and adapt to the changing rainfall patterns in India</a:t>
            </a:r>
          </a:p>
        </p:txBody>
      </p:sp>
      <p:pic>
        <p:nvPicPr>
          <p:cNvPr id="5" name="Picture 5" descr="Diagram&#10;&#10;Description automatically generated">
            <a:extLst>
              <a:ext uri="{FF2B5EF4-FFF2-40B4-BE49-F238E27FC236}">
                <a16:creationId xmlns:a16="http://schemas.microsoft.com/office/drawing/2014/main" id="{2B3EEEF3-E17A-5007-AC13-5951D2F48291}"/>
              </a:ext>
            </a:extLst>
          </p:cNvPr>
          <p:cNvPicPr>
            <a:picLocks noGrp="1" noChangeAspect="1"/>
          </p:cNvPicPr>
          <p:nvPr>
            <p:ph idx="1"/>
          </p:nvPr>
        </p:nvPicPr>
        <p:blipFill rotWithShape="1">
          <a:blip r:embed="rId2"/>
          <a:srcRect l="25952" r="9832" b="2"/>
          <a:stretch/>
        </p:blipFill>
        <p:spPr>
          <a:xfrm>
            <a:off x="7675658" y="2093976"/>
            <a:ext cx="3941064" cy="4096512"/>
          </a:xfrm>
          <a:prstGeom prst="rect">
            <a:avLst/>
          </a:prstGeom>
        </p:spPr>
      </p:pic>
    </p:spTree>
    <p:extLst>
      <p:ext uri="{BB962C8B-B14F-4D97-AF65-F5344CB8AC3E}">
        <p14:creationId xmlns:p14="http://schemas.microsoft.com/office/powerpoint/2010/main" val="15801324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INTRODUCTION   </vt:lpstr>
      <vt:lpstr>BENEFITS OF RAINFALL</vt:lpstr>
      <vt:lpstr>WEATHER DIRECTION IN DETAIL</vt:lpstr>
      <vt:lpstr>PROBLEM STATMENT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192</cp:revision>
  <dcterms:created xsi:type="dcterms:W3CDTF">2023-03-14T09:52:32Z</dcterms:created>
  <dcterms:modified xsi:type="dcterms:W3CDTF">2023-03-14T23:19:43Z</dcterms:modified>
</cp:coreProperties>
</file>