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ed Hat Display"/>
      <p:regular r:id="rId35"/>
      <p:bold r:id="rId36"/>
      <p:italic r:id="rId37"/>
      <p:boldItalic r:id="rId38"/>
    </p:embeddedFont>
    <p:embeddedFont>
      <p:font typeface="Red Hat Tex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Text-bold.fntdata"/><Relationship Id="rId20" Type="http://schemas.openxmlformats.org/officeDocument/2006/relationships/slide" Target="slides/slide16.xml"/><Relationship Id="rId42" Type="http://schemas.openxmlformats.org/officeDocument/2006/relationships/font" Target="fonts/RedHatText-boldItalic.fntdata"/><Relationship Id="rId41" Type="http://schemas.openxmlformats.org/officeDocument/2006/relationships/font" Target="fonts/RedHatTex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RedHatDisplay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37" Type="http://schemas.openxmlformats.org/officeDocument/2006/relationships/font" Target="fonts/RedHatDisplay-italic.fntdata"/><Relationship Id="rId14" Type="http://schemas.openxmlformats.org/officeDocument/2006/relationships/slide" Target="slides/slide10.xml"/><Relationship Id="rId36" Type="http://schemas.openxmlformats.org/officeDocument/2006/relationships/font" Target="fonts/RedHatDisplay-bold.fntdata"/><Relationship Id="rId17" Type="http://schemas.openxmlformats.org/officeDocument/2006/relationships/slide" Target="slides/slide13.xml"/><Relationship Id="rId39" Type="http://schemas.openxmlformats.org/officeDocument/2006/relationships/font" Target="fonts/RedHatText-regular.fntdata"/><Relationship Id="rId16" Type="http://schemas.openxmlformats.org/officeDocument/2006/relationships/slide" Target="slides/slide12.xml"/><Relationship Id="rId38" Type="http://schemas.openxmlformats.org/officeDocument/2006/relationships/font" Target="fonts/RedHatDisplay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dce5638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dce5638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dce563850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dce563850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dce5638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dce5638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dce563850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dce563850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dce5638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dce563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dce563850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dce563850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dce563850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dce563850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db7b0c08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db7b0c08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dce5638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dce5638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dce563850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dce563850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dce563850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dce563850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dce56385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dce56385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dce563850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dce563850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dce563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dce563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dce563850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dce563850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dce563850_0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dce563850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ce5638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ce5638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dce563850_0_1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dce563850_0_1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" name="Google Shape;9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2" name="Google Shape;10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55" name="Google Shape;5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699" y="4315773"/>
            <a:ext cx="690124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bpf.io/what-is-ebpf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sidc.org/data/parca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hyperlink" Target="https://news.umanitoba.ca/climate-research-in-the-arctic-more-stories-from-the-arctic-science-partnership/" TargetMode="External"/><Relationship Id="rId7" Type="http://schemas.openxmlformats.org/officeDocument/2006/relationships/hyperlink" Target="https://www.sciencedirect.com/science/article/pii/S004896972300445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arca.dev/docs/overview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parca.dev/docs/overview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and-francis-joseph-1063687" TargetMode="External"/><Relationship Id="rId4" Type="http://schemas.openxmlformats.org/officeDocument/2006/relationships/hyperlink" Target="https://github.com/anandf/" TargetMode="External"/><Relationship Id="rId5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arca.dev/docs/overvie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oogle/pprof/tree/main/prot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roscope.io/blog/profile-continuous-profiler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716982" y="1587510"/>
            <a:ext cx="76659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Continuous Profiling of </a:t>
            </a:r>
            <a:endParaRPr>
              <a:solidFill>
                <a:srgbClr val="98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Go Applications</a:t>
            </a:r>
            <a:endParaRPr>
              <a:solidFill>
                <a:srgbClr val="98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716982" y="2945285"/>
            <a:ext cx="42534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7D7D7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Monitor Go Applications using eBPF based profiling</a:t>
            </a:r>
            <a:endParaRPr sz="1400">
              <a:solidFill>
                <a:srgbClr val="7D7D7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4317" y="478274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pprof tool - Shortcomings</a:t>
            </a:r>
            <a:endParaRPr/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837444" y="1197991"/>
            <a:ext cx="7533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Momentary </a:t>
            </a:r>
            <a:endParaRPr sz="18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083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B212C"/>
              </a:buClr>
              <a:buSzPct val="100000"/>
              <a:buFont typeface="Red Hat Text"/>
              <a:buChar char="❖"/>
            </a:pPr>
            <a:r>
              <a:rPr lang="en-GB" sz="14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Captures resource usage at a particular moment. </a:t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0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100000"/>
              <a:buFont typeface="Red Hat Text"/>
              <a:buChar char="❖"/>
            </a:pPr>
            <a:r>
              <a:rPr lang="en-GB" sz="14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Prior captures are not stored and no option to query data.</a:t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Manual</a:t>
            </a:r>
            <a:endParaRPr sz="18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083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B212C"/>
              </a:buClr>
              <a:buSzPct val="100000"/>
              <a:buFont typeface="Red Hat Text"/>
              <a:buChar char="❖"/>
            </a:pPr>
            <a:r>
              <a:rPr lang="en-GB" sz="14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Profiling is triggered manually after detecting a problem.</a:t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0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100000"/>
              <a:buFont typeface="Red Hat Text"/>
              <a:buChar char="❖"/>
            </a:pPr>
            <a:r>
              <a:rPr lang="en-GB" sz="14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Data when an incident is active is not captured.</a:t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28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Non Standard Workflows</a:t>
            </a:r>
            <a:endParaRPr sz="1828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083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B212C"/>
              </a:buClr>
              <a:buSzPct val="100000"/>
              <a:buFont typeface="Red Hat Text"/>
              <a:buChar char="❖"/>
            </a:pPr>
            <a:r>
              <a:rPr lang="en-GB" sz="14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Have to login to the production server to capture the profile data</a:t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0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100000"/>
              <a:buFont typeface="Red Hat Text"/>
              <a:buChar char="❖"/>
            </a:pPr>
            <a:r>
              <a:rPr lang="en-GB" sz="140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Not automated, not auditable.</a:t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Profiling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46942" y="462409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Continuous Profiling</a:t>
            </a:r>
            <a:r>
              <a:rPr lang="en-GB"/>
              <a:t> </a:t>
            </a:r>
            <a:endParaRPr/>
          </a:p>
        </p:txBody>
      </p:sp>
      <p:sp>
        <p:nvSpPr>
          <p:cNvPr id="187" name="Google Shape;187;p25"/>
          <p:cNvSpPr txBox="1"/>
          <p:nvPr>
            <p:ph idx="4294967295" type="body"/>
          </p:nvPr>
        </p:nvSpPr>
        <p:spPr>
          <a:xfrm>
            <a:off x="822350" y="1236400"/>
            <a:ext cx="70059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18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Font typeface="Red Hat Text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Sample profile applications often. 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Font typeface="Red Hat Text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In a production environment, you never know at which point in time you are going to need profiling data, so its preferred to always collect  at a low overhead. 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980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Font typeface="Red Hat Text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Automatically</a:t>
            </a: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 scrape profiles rather than manually </a:t>
            </a: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triggering</a:t>
            </a: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 it.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Font typeface="Red Hat Text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Advantages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Cost Optimization: Statistically significant insight into what code causes the most resources to be used, allows engineers to optimize those pieces and be confident, that resource usage will be lower after optimizing.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Compare Resource Usage: Always collecting data from all processes allows comparing why execution of code was different in time, across processes or even versions of code 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GB" sz="1080">
                <a:latin typeface="Red Hat Text"/>
                <a:ea typeface="Red Hat Text"/>
                <a:cs typeface="Red Hat Text"/>
                <a:sym typeface="Red Hat Text"/>
              </a:rPr>
              <a:t>Triaging Production incidents: Collecting data in the past allows us to understand incidents even after they have happened and without manual capturing of profiling data.</a:t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8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eBPF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31869" y="455667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What is eBPF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611200" y="1198025"/>
            <a:ext cx="332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eBPF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is a revolutionary technology with origins in the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Linux kernel 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that can run sandboxed programs in a privileged context such as the operating system kernel. 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●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It is used to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safely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and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efficiently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extend the capabilities of the kernel without requiring to change kernel source code or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load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kernel modules.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115000" y="4734950"/>
            <a:ext cx="70389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Source: </a:t>
            </a:r>
            <a:r>
              <a:rPr lang="en-GB" sz="600" u="sng">
                <a:solidFill>
                  <a:schemeClr val="hlink"/>
                </a:solidFill>
                <a:hlinkClick r:id="rId3"/>
              </a:rPr>
              <a:t>https://ebpf.io/what-is-ebpf/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179" y="1230750"/>
            <a:ext cx="4639999" cy="33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PARCA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45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PARCA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653775" y="1345550"/>
            <a:ext cx="6921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PARCA stands for </a:t>
            </a:r>
            <a:r>
              <a:rPr lang="en-GB" sz="1200">
                <a:solidFill>
                  <a:srgbClr val="1C1E2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-GB" sz="1200" u="sng">
                <a:solidFill>
                  <a:schemeClr val="hlink"/>
                </a:solidFill>
                <a:latin typeface="Red Hat Text"/>
                <a:ea typeface="Red Hat Text"/>
                <a:cs typeface="Red Hat Text"/>
                <a:sym typeface="Red Hat Text"/>
                <a:hlinkClick r:id="rId3"/>
              </a:rPr>
              <a:t>Program for Arctic Regional Climate Assessment (PARCA)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inspired by the ice core profiling  technique used to study climate change.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374" y="2162650"/>
            <a:ext cx="2901975" cy="1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032" y="2162650"/>
            <a:ext cx="2901974" cy="17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type="title"/>
          </p:nvPr>
        </p:nvSpPr>
        <p:spPr>
          <a:xfrm>
            <a:off x="849025" y="4636900"/>
            <a:ext cx="7038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2"/>
              <a:t>Source:</a:t>
            </a:r>
            <a:endParaRPr sz="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2" u="sng">
                <a:solidFill>
                  <a:schemeClr val="hlink"/>
                </a:solidFill>
                <a:hlinkClick r:id="rId6"/>
              </a:rPr>
              <a:t>https://news.umanitoba.ca/climate-research-in-the-arctic-more-stories-from-the-arctic-science-partnership/</a:t>
            </a:r>
            <a:endParaRPr sz="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2" u="sng">
                <a:solidFill>
                  <a:schemeClr val="hlink"/>
                </a:solidFill>
                <a:hlinkClick r:id="rId7"/>
              </a:rPr>
              <a:t>https://www.sciencedirect.com/science/article/pii/S004896972300445</a:t>
            </a:r>
            <a:endParaRPr sz="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45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PARCA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653768" y="1345550"/>
            <a:ext cx="76044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Inspired by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Prometheus</a:t>
            </a:r>
            <a:endParaRPr b="1"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Super low overhead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profiler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(agent), powered by eBPF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A label-selector based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query language</a:t>
            </a:r>
            <a:endParaRPr b="1"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Query engine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specifically designed for profiling data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Optimized, built-in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storage 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(TSDB)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Support for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pushing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and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pulling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profiles from targets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Targets are discovered via </a:t>
            </a:r>
            <a:r>
              <a:rPr b="1" lang="en-GB" sz="1400">
                <a:latin typeface="Red Hat Text"/>
                <a:ea typeface="Red Hat Text"/>
                <a:cs typeface="Red Hat Text"/>
                <a:sym typeface="Red Hat Text"/>
              </a:rPr>
              <a:t>service discovery</a:t>
            </a: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 or static configuration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844675" y="4734950"/>
            <a:ext cx="70389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2"/>
              <a:t>Source:</a:t>
            </a:r>
            <a:r>
              <a:rPr lang="en-GB" sz="822" u="sng">
                <a:solidFill>
                  <a:schemeClr val="hlink"/>
                </a:solidFill>
                <a:hlinkClick r:id="rId3"/>
              </a:rPr>
              <a:t>https://www.parca.dev/docs/overview/</a:t>
            </a:r>
            <a:endParaRPr sz="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46536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Components of PARCA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844675" y="1209175"/>
            <a:ext cx="749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Parca comprises two main components: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ed Hat Text"/>
              <a:buChar char="❖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Parca Server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Text"/>
              <a:buChar char="➢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Optimized storage of profile data and metadata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Text"/>
              <a:buChar char="➢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Stores the ingestion configuration (push/pull modes)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Text"/>
              <a:buChar char="➢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Provides  an UI interface for monitoring.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ed Hat Text"/>
              <a:buChar char="❖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Parca Agent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Text"/>
              <a:buChar char="➢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-GB" sz="1100">
                <a:latin typeface="Red Hat Text"/>
                <a:ea typeface="Red Hat Text"/>
                <a:cs typeface="Red Hat Text"/>
                <a:sym typeface="Red Hat Text"/>
              </a:rPr>
              <a:t>mplements the sampling profiler which leverages eBPF to continuously collect raw profiling data 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Text"/>
              <a:buChar char="➢"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Covers both </a:t>
            </a:r>
            <a:r>
              <a:rPr lang="en-GB" sz="1100">
                <a:latin typeface="Red Hat Text"/>
                <a:ea typeface="Red Hat Text"/>
                <a:cs typeface="Red Hat Text"/>
                <a:sym typeface="Red Hat Text"/>
              </a:rPr>
              <a:t>user-space and kernel-space applications. 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d Hat Text"/>
              <a:buChar char="➢"/>
            </a:pPr>
            <a:r>
              <a:rPr lang="en-GB" sz="1100">
                <a:latin typeface="Red Hat Text"/>
                <a:ea typeface="Red Hat Text"/>
                <a:cs typeface="Red Hat Text"/>
                <a:sym typeface="Red Hat Text"/>
              </a:rPr>
              <a:t>It discovers targets to profile such as Kubernetes containers or systemd units.</a:t>
            </a:r>
            <a:endParaRPr sz="11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44534" y="46536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Architecture of PARCA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0" name="Google Shape;240;p32"/>
          <p:cNvSpPr txBox="1"/>
          <p:nvPr>
            <p:ph type="title"/>
          </p:nvPr>
        </p:nvSpPr>
        <p:spPr>
          <a:xfrm>
            <a:off x="768475" y="4859700"/>
            <a:ext cx="70389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Source: </a:t>
            </a:r>
            <a:r>
              <a:rPr lang="en-GB" sz="600" u="sng">
                <a:solidFill>
                  <a:schemeClr val="hlink"/>
                </a:solidFill>
                <a:hlinkClick r:id="rId3"/>
              </a:rPr>
              <a:t>https://www.parca.dev/docs/overview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grpSp>
        <p:nvGrpSpPr>
          <p:cNvPr id="241" name="Google Shape;241;p32"/>
          <p:cNvGrpSpPr/>
          <p:nvPr/>
        </p:nvGrpSpPr>
        <p:grpSpPr>
          <a:xfrm>
            <a:off x="806525" y="1378939"/>
            <a:ext cx="6962815" cy="3282080"/>
            <a:chOff x="822050" y="1153900"/>
            <a:chExt cx="7677600" cy="3677400"/>
          </a:xfrm>
        </p:grpSpPr>
        <p:sp>
          <p:nvSpPr>
            <p:cNvPr id="242" name="Google Shape;242;p32"/>
            <p:cNvSpPr/>
            <p:nvPr/>
          </p:nvSpPr>
          <p:spPr>
            <a:xfrm>
              <a:off x="822050" y="1153900"/>
              <a:ext cx="7677600" cy="3677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3" name="Google Shape;24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0950" y="1243050"/>
              <a:ext cx="7159925" cy="352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45850" y="483250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About Me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750300" y="3435025"/>
            <a:ext cx="348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https://www.linkedin.com/in/anand-francis-joseph-1063687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https://github.com/anandf/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68475" y="2868575"/>
            <a:ext cx="3278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B212C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Principal Software Engineer Red Hat</a:t>
            </a:r>
            <a:endParaRPr sz="1000">
              <a:solidFill>
                <a:srgbClr val="1B212C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B212C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Developer Tools - GitOps Service / ArgoCD</a:t>
            </a:r>
            <a:endParaRPr sz="1000">
              <a:solidFill>
                <a:srgbClr val="1B212C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675" y="1297325"/>
            <a:ext cx="1269300" cy="147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744534" y="46536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Workflow</a:t>
            </a: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 of PARCA agent profiler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810000" y="4804750"/>
            <a:ext cx="70389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Source: </a:t>
            </a:r>
            <a:r>
              <a:rPr lang="en-GB" sz="600" u="sng">
                <a:solidFill>
                  <a:schemeClr val="hlink"/>
                </a:solidFill>
                <a:hlinkClick r:id="rId3"/>
              </a:rPr>
              <a:t>https://www.parca.dev/docs/overview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822031" y="2451075"/>
            <a:ext cx="6462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Discover cgroups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856831" y="2451075"/>
            <a:ext cx="7686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Load and attach eBPF program to cgroup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2974969" y="2451075"/>
            <a:ext cx="6789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Read BPF maps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4003406" y="2451075"/>
            <a:ext cx="7686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Transform to pprof format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5121156" y="2451075"/>
            <a:ext cx="6789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Extract Debug symbols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6231364" y="2451075"/>
            <a:ext cx="6789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Send data to server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7267331" y="2451075"/>
            <a:ext cx="678900" cy="6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Clear BPF maps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33"/>
          <p:cNvCxnSpPr>
            <a:stCxn id="258" idx="2"/>
            <a:endCxn id="254" idx="2"/>
          </p:cNvCxnSpPr>
          <p:nvPr/>
        </p:nvCxnSpPr>
        <p:spPr>
          <a:xfrm rot="5400000">
            <a:off x="5460281" y="908475"/>
            <a:ext cx="600" cy="4292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33"/>
          <p:cNvCxnSpPr>
            <a:stCxn id="252" idx="3"/>
            <a:endCxn id="253" idx="1"/>
          </p:cNvCxnSpPr>
          <p:nvPr/>
        </p:nvCxnSpPr>
        <p:spPr>
          <a:xfrm>
            <a:off x="1468231" y="2752725"/>
            <a:ext cx="3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3"/>
          <p:cNvCxnSpPr>
            <a:stCxn id="253" idx="3"/>
            <a:endCxn id="254" idx="1"/>
          </p:cNvCxnSpPr>
          <p:nvPr/>
        </p:nvCxnSpPr>
        <p:spPr>
          <a:xfrm>
            <a:off x="2625431" y="2752725"/>
            <a:ext cx="3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3"/>
          <p:cNvCxnSpPr>
            <a:stCxn id="254" idx="3"/>
            <a:endCxn id="255" idx="1"/>
          </p:cNvCxnSpPr>
          <p:nvPr/>
        </p:nvCxnSpPr>
        <p:spPr>
          <a:xfrm>
            <a:off x="3653869" y="2752725"/>
            <a:ext cx="3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3"/>
          <p:cNvCxnSpPr>
            <a:stCxn id="255" idx="3"/>
            <a:endCxn id="256" idx="1"/>
          </p:cNvCxnSpPr>
          <p:nvPr/>
        </p:nvCxnSpPr>
        <p:spPr>
          <a:xfrm>
            <a:off x="4772006" y="2752725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3"/>
          <p:cNvCxnSpPr>
            <a:stCxn id="256" idx="3"/>
            <a:endCxn id="257" idx="1"/>
          </p:cNvCxnSpPr>
          <p:nvPr/>
        </p:nvCxnSpPr>
        <p:spPr>
          <a:xfrm>
            <a:off x="5800056" y="2752725"/>
            <a:ext cx="4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3"/>
          <p:cNvCxnSpPr>
            <a:stCxn id="257" idx="3"/>
            <a:endCxn id="258" idx="1"/>
          </p:cNvCxnSpPr>
          <p:nvPr/>
        </p:nvCxnSpPr>
        <p:spPr>
          <a:xfrm>
            <a:off x="6910265" y="275272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3"/>
          <p:cNvSpPr txBox="1"/>
          <p:nvPr/>
        </p:nvSpPr>
        <p:spPr>
          <a:xfrm>
            <a:off x="4772006" y="3220350"/>
            <a:ext cx="161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Wait 10s for BPF maps to be filled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1296631" y="3004950"/>
            <a:ext cx="73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Create profiler </a:t>
            </a:r>
            <a:endParaRPr sz="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per cgroup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2502231" y="3027188"/>
            <a:ext cx="7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Lato"/>
                <a:ea typeface="Lato"/>
                <a:cs typeface="Lato"/>
                <a:sym typeface="Lato"/>
              </a:rPr>
              <a:t>Wait 10s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0" y="3816525"/>
            <a:ext cx="91440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Thank you!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2667195" y="960516"/>
            <a:ext cx="3159984" cy="2439109"/>
            <a:chOff x="3553042" y="1657806"/>
            <a:chExt cx="3461100" cy="2671532"/>
          </a:xfrm>
        </p:grpSpPr>
        <p:sp>
          <p:nvSpPr>
            <p:cNvPr id="281" name="Google Shape;281;p35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289" name="Google Shape;289;p35"/>
          <p:cNvPicPr preferRelativeResize="0"/>
          <p:nvPr/>
        </p:nvPicPr>
        <p:blipFill rotWithShape="1">
          <a:blip r:embed="rId3">
            <a:alphaModFix/>
          </a:blip>
          <a:srcRect b="26215" l="45356" r="19582" t="50734"/>
          <a:stretch/>
        </p:blipFill>
        <p:spPr>
          <a:xfrm>
            <a:off x="2715505" y="1012663"/>
            <a:ext cx="30633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/>
          <p:nvPr/>
        </p:nvSpPr>
        <p:spPr>
          <a:xfrm flipH="1">
            <a:off x="2715292" y="1013621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5"/>
          <p:cNvGrpSpPr/>
          <p:nvPr/>
        </p:nvGrpSpPr>
        <p:grpSpPr>
          <a:xfrm>
            <a:off x="5362855" y="1953279"/>
            <a:ext cx="1024386" cy="1522884"/>
            <a:chOff x="6505573" y="2745170"/>
            <a:chExt cx="1122000" cy="1668000"/>
          </a:xfrm>
        </p:grpSpPr>
        <p:sp>
          <p:nvSpPr>
            <p:cNvPr id="292" name="Google Shape;292;p35"/>
            <p:cNvSpPr/>
            <p:nvPr/>
          </p:nvSpPr>
          <p:spPr>
            <a:xfrm>
              <a:off x="6517841" y="2745170"/>
              <a:ext cx="1109700" cy="1668000"/>
            </a:xfrm>
            <a:prstGeom prst="roundRect">
              <a:avLst>
                <a:gd fmla="val 5402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rot="-5400000">
              <a:off x="6238873" y="3024453"/>
              <a:ext cx="1655400" cy="11220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rot="-5400000">
              <a:off x="6238873" y="3012061"/>
              <a:ext cx="1655400" cy="11220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6954127" y="4329594"/>
              <a:ext cx="224700" cy="315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296" name="Google Shape;296;p35"/>
          <p:cNvPicPr preferRelativeResize="0"/>
          <p:nvPr/>
        </p:nvPicPr>
        <p:blipFill rotWithShape="1">
          <a:blip r:embed="rId3">
            <a:alphaModFix/>
          </a:blip>
          <a:srcRect b="16020" l="53168" r="26238" t="53058"/>
          <a:stretch/>
        </p:blipFill>
        <p:spPr>
          <a:xfrm>
            <a:off x="5362472" y="2020796"/>
            <a:ext cx="1024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 flipH="1">
            <a:off x="5362386" y="2021015"/>
            <a:ext cx="1024200" cy="13332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35"/>
          <p:cNvGrpSpPr/>
          <p:nvPr/>
        </p:nvGrpSpPr>
        <p:grpSpPr>
          <a:xfrm>
            <a:off x="5006220" y="2528922"/>
            <a:ext cx="520684" cy="1036470"/>
            <a:chOff x="9543736" y="4486132"/>
            <a:chExt cx="570300" cy="1135235"/>
          </a:xfrm>
        </p:grpSpPr>
        <p:sp>
          <p:nvSpPr>
            <p:cNvPr id="299" name="Google Shape;299;p35"/>
            <p:cNvSpPr/>
            <p:nvPr/>
          </p:nvSpPr>
          <p:spPr>
            <a:xfrm>
              <a:off x="9543736" y="4487212"/>
              <a:ext cx="570300" cy="1132800"/>
            </a:xfrm>
            <a:prstGeom prst="roundRect">
              <a:avLst>
                <a:gd fmla="val 5402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rot="-5400000">
              <a:off x="9265568" y="4772968"/>
              <a:ext cx="1126800" cy="5700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rot="-5400000">
              <a:off x="9265568" y="4764532"/>
              <a:ext cx="1126800" cy="5700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9736876" y="5519757"/>
              <a:ext cx="186300" cy="30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303" name="Google Shape;303;p35"/>
          <p:cNvPicPr preferRelativeResize="0"/>
          <p:nvPr/>
        </p:nvPicPr>
        <p:blipFill rotWithShape="1">
          <a:blip r:embed="rId3">
            <a:alphaModFix/>
          </a:blip>
          <a:srcRect b="36733" l="41330" r="47980" t="42211"/>
          <a:stretch/>
        </p:blipFill>
        <p:spPr>
          <a:xfrm>
            <a:off x="5005787" y="2528584"/>
            <a:ext cx="520500" cy="888900"/>
          </a:xfrm>
          <a:prstGeom prst="round2SameRect">
            <a:avLst>
              <a:gd fmla="val 4129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04" name="Google Shape;304;p35"/>
          <p:cNvSpPr/>
          <p:nvPr/>
        </p:nvSpPr>
        <p:spPr>
          <a:xfrm flipH="1">
            <a:off x="5005659" y="2549734"/>
            <a:ext cx="520500" cy="8679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5"/>
          <p:cNvGrpSpPr/>
          <p:nvPr/>
        </p:nvGrpSpPr>
        <p:grpSpPr>
          <a:xfrm>
            <a:off x="6165179" y="2850386"/>
            <a:ext cx="455496" cy="692277"/>
            <a:chOff x="7384375" y="3728000"/>
            <a:chExt cx="498900" cy="758244"/>
          </a:xfrm>
        </p:grpSpPr>
        <p:sp>
          <p:nvSpPr>
            <p:cNvPr id="306" name="Google Shape;306;p35"/>
            <p:cNvSpPr/>
            <p:nvPr/>
          </p:nvSpPr>
          <p:spPr>
            <a:xfrm rot="10800000">
              <a:off x="7475552" y="4233644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5400000">
              <a:off x="7506587" y="4276887"/>
              <a:ext cx="140700" cy="201900"/>
            </a:xfrm>
            <a:prstGeom prst="triangle">
              <a:avLst>
                <a:gd fmla="val 27359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475548" y="3728000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4375" y="3860325"/>
              <a:ext cx="498900" cy="4989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5"/>
          <p:cNvGrpSpPr/>
          <p:nvPr/>
        </p:nvGrpSpPr>
        <p:grpSpPr>
          <a:xfrm>
            <a:off x="6165211" y="2968783"/>
            <a:ext cx="478081" cy="462776"/>
            <a:chOff x="7384385" y="3857442"/>
            <a:chExt cx="523637" cy="506874"/>
          </a:xfrm>
        </p:grpSpPr>
        <p:sp>
          <p:nvSpPr>
            <p:cNvPr id="311" name="Google Shape;311;p35"/>
            <p:cNvSpPr/>
            <p:nvPr/>
          </p:nvSpPr>
          <p:spPr>
            <a:xfrm>
              <a:off x="7384385" y="3865416"/>
              <a:ext cx="498900" cy="498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35"/>
            <p:cNvGrpSpPr/>
            <p:nvPr/>
          </p:nvGrpSpPr>
          <p:grpSpPr>
            <a:xfrm>
              <a:off x="7384385" y="3857442"/>
              <a:ext cx="523637" cy="498900"/>
              <a:chOff x="7384385" y="3857442"/>
              <a:chExt cx="523637" cy="498900"/>
            </a:xfrm>
          </p:grpSpPr>
          <p:sp>
            <p:nvSpPr>
              <p:cNvPr id="313" name="Google Shape;313;p35"/>
              <p:cNvSpPr/>
              <p:nvPr/>
            </p:nvSpPr>
            <p:spPr>
              <a:xfrm>
                <a:off x="7384385" y="3857442"/>
                <a:ext cx="498900" cy="498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7856422" y="4081138"/>
                <a:ext cx="51600" cy="51600"/>
              </a:xfrm>
              <a:prstGeom prst="flowChartDelay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offset_comp_342327_edited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6557" l="48584" r="37425" t="47335"/>
          <a:stretch/>
        </p:blipFill>
        <p:spPr>
          <a:xfrm>
            <a:off x="6192280" y="2997566"/>
            <a:ext cx="400500" cy="399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16" name="Google Shape;316;p35"/>
          <p:cNvGrpSpPr/>
          <p:nvPr/>
        </p:nvGrpSpPr>
        <p:grpSpPr>
          <a:xfrm>
            <a:off x="6711218" y="2850386"/>
            <a:ext cx="435785" cy="692277"/>
            <a:chOff x="7982421" y="3727763"/>
            <a:chExt cx="477311" cy="758244"/>
          </a:xfrm>
        </p:grpSpPr>
        <p:sp>
          <p:nvSpPr>
            <p:cNvPr id="317" name="Google Shape;317;p35"/>
            <p:cNvSpPr/>
            <p:nvPr/>
          </p:nvSpPr>
          <p:spPr>
            <a:xfrm>
              <a:off x="8054507" y="3728825"/>
              <a:ext cx="316500" cy="756600"/>
            </a:xfrm>
            <a:prstGeom prst="roundRect">
              <a:avLst>
                <a:gd fmla="val 15418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rot="10800000">
              <a:off x="8054264" y="4233407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rot="5400000">
              <a:off x="8085300" y="4276650"/>
              <a:ext cx="140700" cy="201900"/>
            </a:xfrm>
            <a:prstGeom prst="triangle">
              <a:avLst>
                <a:gd fmla="val 27359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8054261" y="3727763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7991115" y="3866003"/>
              <a:ext cx="434400" cy="486900"/>
            </a:xfrm>
            <a:prstGeom prst="roundRect">
              <a:avLst>
                <a:gd fmla="val 12273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7982425" y="3884047"/>
              <a:ext cx="451800" cy="499800"/>
            </a:xfrm>
            <a:prstGeom prst="roundRect">
              <a:avLst>
                <a:gd fmla="val 1024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8408132" y="4081081"/>
              <a:ext cx="51600" cy="51600"/>
            </a:xfrm>
            <a:prstGeom prst="flowChartDelay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7982421" y="3863888"/>
              <a:ext cx="451800" cy="513900"/>
            </a:xfrm>
            <a:prstGeom prst="roundRect">
              <a:avLst>
                <a:gd fmla="val 1024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325" name="Google Shape;325;p35"/>
          <p:cNvPicPr preferRelativeResize="0"/>
          <p:nvPr/>
        </p:nvPicPr>
        <p:blipFill rotWithShape="1">
          <a:blip r:embed="rId3">
            <a:alphaModFix/>
          </a:blip>
          <a:srcRect b="27092" l="49668" r="37351" t="55915"/>
          <a:stretch/>
        </p:blipFill>
        <p:spPr>
          <a:xfrm>
            <a:off x="6727610" y="2993587"/>
            <a:ext cx="379200" cy="429900"/>
          </a:xfrm>
          <a:prstGeom prst="roundRect">
            <a:avLst>
              <a:gd fmla="val 7794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43040" y="471291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Agenda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44675" y="1586893"/>
            <a:ext cx="57240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Font typeface="Red Hat Text"/>
              <a:buChar char="❖"/>
            </a:pPr>
            <a:r>
              <a:rPr lang="en-GB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Introduction to Profiling</a:t>
            </a:r>
            <a:endParaRPr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Font typeface="Red Hat Text"/>
              <a:buChar char="❖"/>
            </a:pPr>
            <a:r>
              <a:rPr lang="en-GB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pprof tool and format</a:t>
            </a:r>
            <a:endParaRPr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Font typeface="Red Hat Text"/>
              <a:buChar char="❖"/>
            </a:pPr>
            <a:r>
              <a:rPr lang="en-GB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What is Continuous Profiling ?</a:t>
            </a:r>
            <a:endParaRPr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Font typeface="Red Hat Text"/>
              <a:buChar char="❖"/>
            </a:pPr>
            <a:r>
              <a:rPr lang="en-GB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Introduction to PARCA</a:t>
            </a:r>
            <a:endParaRPr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Font typeface="Red Hat Text"/>
              <a:buChar char="❖"/>
            </a:pPr>
            <a:r>
              <a:rPr lang="en-GB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Introduction to eBPF</a:t>
            </a:r>
            <a:endParaRPr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400"/>
              <a:buFont typeface="Red Hat Text"/>
              <a:buChar char="❖"/>
            </a:pPr>
            <a:r>
              <a:rPr lang="en-GB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Demo </a:t>
            </a:r>
            <a:endParaRPr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Profiling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724325" y="478266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Introduction to Profiling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609600" y="1299900"/>
            <a:ext cx="76563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1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Char char="❖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Profiling is a </a:t>
            </a:r>
            <a:r>
              <a:rPr b="1"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dynamic </a:t>
            </a:r>
            <a:r>
              <a:rPr b="1"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analysis</a:t>
            </a: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 process that analyses a particular aspect of the </a:t>
            </a:r>
            <a:r>
              <a:rPr b="1"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execution of code. </a:t>
            </a:r>
            <a:endParaRPr b="1"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❖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Types based on profiling duration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Continuous</a:t>
            </a: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 Profiling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Ad-Hoc Profiling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 based profiling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❖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Types based on collection mechanism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Deterministic Profiler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■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also known as tracing profilers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■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prioritize accuracy over performance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■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t</a:t>
            </a: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racks the flow and precise timing of requests as they pass through a system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Sampling Profiler (eg: PARCA)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■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also known as statistical profilers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■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Periodically observe function call stack and determine time/resources spent on a single function call ( eg: once in 10s)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2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■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Low overhead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724325" y="478266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Introduction to Profiling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609600" y="1299900"/>
            <a:ext cx="76563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18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❖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P</a:t>
            </a: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rofiling data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CPU/GPU Usage (most common)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Memory Allocation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Heap Profiling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IO wait time (Network, Disk etc) 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Number of Goroutines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29718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80"/>
              <a:buFont typeface="Red Hat Text"/>
              <a:buChar char="➢"/>
            </a:pPr>
            <a:r>
              <a:rPr lang="en-GB" sz="1080">
                <a:solidFill>
                  <a:srgbClr val="1B212C"/>
                </a:solidFill>
                <a:latin typeface="Red Hat Text"/>
                <a:ea typeface="Red Hat Text"/>
                <a:cs typeface="Red Hat Text"/>
                <a:sym typeface="Red Hat Text"/>
              </a:rPr>
              <a:t>Frequency and Duration of function calls</a:t>
            </a:r>
            <a:endParaRPr sz="1080">
              <a:solidFill>
                <a:srgbClr val="1B212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pprof 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31859" y="477492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pprof</a:t>
            </a:r>
            <a:r>
              <a:rPr lang="en-GB"/>
              <a:t> </a:t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860541" y="120813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Reads a collection of profiling samples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Open format specified by Google in </a:t>
            </a:r>
            <a:r>
              <a:rPr lang="en-GB" sz="1400" u="sng">
                <a:solidFill>
                  <a:schemeClr val="hlink"/>
                </a:solidFill>
                <a:latin typeface="Red Hat Text"/>
                <a:ea typeface="Red Hat Text"/>
                <a:cs typeface="Red Hat Text"/>
                <a:sym typeface="Red Hat Text"/>
                <a:hlinkClick r:id="rId3"/>
              </a:rPr>
              <a:t>profile.proto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Can be read from a local file or using http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Uses dot visualization (graphviz)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❖"/>
            </a:pPr>
            <a:r>
              <a:rPr lang="en-GB" sz="1400">
                <a:latin typeface="Red Hat Text"/>
                <a:ea typeface="Red Hat Text"/>
                <a:cs typeface="Red Hat Text"/>
                <a:sym typeface="Red Hat Text"/>
              </a:rPr>
              <a:t>Lots of language supported - Go, Rust, Python, NodeJs, JVM</a:t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20975" y="4683625"/>
            <a:ext cx="7038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850"/>
              <a:t>Source: </a:t>
            </a:r>
            <a:r>
              <a:rPr b="0" lang="en-GB" sz="850" u="sng">
                <a:solidFill>
                  <a:schemeClr val="hlink"/>
                </a:solidFill>
                <a:hlinkClick r:id="rId3"/>
              </a:rPr>
              <a:t>https://pyroscope.io/blog/profile-continuous-profiler/</a:t>
            </a:r>
            <a:endParaRPr b="0" sz="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700" y="1349225"/>
            <a:ext cx="5927824" cy="33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title"/>
          </p:nvPr>
        </p:nvSpPr>
        <p:spPr>
          <a:xfrm>
            <a:off x="724325" y="478266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Anatomy of pprof </a:t>
            </a:r>
            <a:r>
              <a:rPr lang="en-GB">
                <a:latin typeface="Red Hat Text"/>
                <a:ea typeface="Red Hat Text"/>
                <a:cs typeface="Red Hat Text"/>
                <a:sym typeface="Red Hat Text"/>
              </a:rPr>
              <a:t> struct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