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0" r:id="rId4"/>
    <p:sldId id="271" r:id="rId5"/>
    <p:sldId id="272" r:id="rId6"/>
    <p:sldId id="273" r:id="rId7"/>
    <p:sldId id="274" r:id="rId8"/>
    <p:sldId id="258" r:id="rId9"/>
    <p:sldId id="262" r:id="rId10"/>
    <p:sldId id="259" r:id="rId11"/>
    <p:sldId id="265" r:id="rId12"/>
    <p:sldId id="263" r:id="rId13"/>
    <p:sldId id="264" r:id="rId14"/>
    <p:sldId id="261"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282"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4010DE-5791-48CA-9CC6-6B9C70CA4BCB}" type="datetimeFigureOut">
              <a:rPr lang="en-US" smtClean="0"/>
              <a:t>11/30/2016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35ECB-C4E8-46EE-A874-F4280B81EAB8}" type="slidenum">
              <a:rPr lang="en-US" smtClean="0"/>
              <a:t>‹#›</a:t>
            </a:fld>
            <a:endParaRPr lang="en-US"/>
          </a:p>
        </p:txBody>
      </p:sp>
    </p:spTree>
    <p:extLst>
      <p:ext uri="{BB962C8B-B14F-4D97-AF65-F5344CB8AC3E}">
        <p14:creationId xmlns:p14="http://schemas.microsoft.com/office/powerpoint/2010/main" val="402309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135ECB-C4E8-46EE-A874-F4280B81EAB8}" type="slidenum">
              <a:rPr lang="en-US" smtClean="0"/>
              <a:t>4</a:t>
            </a:fld>
            <a:endParaRPr lang="en-US"/>
          </a:p>
        </p:txBody>
      </p:sp>
    </p:spTree>
    <p:extLst>
      <p:ext uri="{BB962C8B-B14F-4D97-AF65-F5344CB8AC3E}">
        <p14:creationId xmlns:p14="http://schemas.microsoft.com/office/powerpoint/2010/main" val="359205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A43E55-5D53-40FB-B223-18B46527DD7A}" type="datetimeFigureOut">
              <a:rPr lang="en-US" smtClean="0"/>
              <a:t>11/30/2016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1570E8-3959-4EA5-93FE-9FA91B8EE6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A43E55-5D53-40FB-B223-18B46527DD7A}"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A43E55-5D53-40FB-B223-18B46527DD7A}"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A43E55-5D53-40FB-B223-18B46527DD7A}"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A43E55-5D53-40FB-B223-18B46527DD7A}"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570E8-3959-4EA5-93FE-9FA91B8EE6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A43E55-5D53-40FB-B223-18B46527DD7A}"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A43E55-5D53-40FB-B223-18B46527DD7A}"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A43E55-5D53-40FB-B223-18B46527DD7A}"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43E55-5D53-40FB-B223-18B46527DD7A}"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A43E55-5D53-40FB-B223-18B46527DD7A}"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570E8-3959-4EA5-93FE-9FA91B8EE6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A43E55-5D53-40FB-B223-18B46527DD7A}"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B1570E8-3959-4EA5-93FE-9FA91B8EE6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A43E55-5D53-40FB-B223-18B46527DD7A}" type="datetimeFigureOut">
              <a:rPr lang="en-US" smtClean="0"/>
              <a:t>11/30/2016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B1570E8-3959-4EA5-93FE-9FA91B8EE6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000" b="1" dirty="0">
                <a:latin typeface="Times New Roman" pitchFamily="18" charset="0"/>
                <a:cs typeface="Times New Roman" pitchFamily="18" charset="0"/>
              </a:rPr>
              <a:t>Five-Level Reduced-Switch-Count Boost </a:t>
            </a:r>
            <a:r>
              <a:rPr lang="en-US" sz="4000" b="1" dirty="0" smtClean="0">
                <a:latin typeface="Times New Roman" pitchFamily="18" charset="0"/>
                <a:cs typeface="Times New Roman" pitchFamily="18" charset="0"/>
              </a:rPr>
              <a:t>PFC Rectifier </a:t>
            </a:r>
            <a:r>
              <a:rPr lang="en-US" sz="4000" b="1" dirty="0">
                <a:latin typeface="Times New Roman" pitchFamily="18" charset="0"/>
                <a:cs typeface="Times New Roman" pitchFamily="18" charset="0"/>
              </a:rPr>
              <a:t>with Multicarrier PWM</a:t>
            </a:r>
          </a:p>
        </p:txBody>
      </p:sp>
    </p:spTree>
    <p:extLst>
      <p:ext uri="{BB962C8B-B14F-4D97-AF65-F5344CB8AC3E}">
        <p14:creationId xmlns:p14="http://schemas.microsoft.com/office/powerpoint/2010/main" val="268426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6112"/>
          </a:xfrm>
        </p:spPr>
        <p:txBody>
          <a:bodyPr>
            <a:normAutofit/>
          </a:bodyPr>
          <a:lstStyle/>
          <a:p>
            <a:pPr algn="ctr"/>
            <a:r>
              <a:rPr lang="en-US" sz="3600" b="1" dirty="0" smtClean="0">
                <a:latin typeface="Times New Roman" pitchFamily="18" charset="0"/>
                <a:cs typeface="Times New Roman" pitchFamily="18" charset="0"/>
              </a:rPr>
              <a:t>PROPOSED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648200"/>
          </a:xfrm>
        </p:spPr>
        <p:txBody>
          <a:bodyPr>
            <a:noAutofit/>
          </a:bodyPr>
          <a:lstStyle/>
          <a:p>
            <a:pPr algn="just"/>
            <a:r>
              <a:rPr lang="en-US" sz="2400" dirty="0">
                <a:latin typeface="Times New Roman" pitchFamily="18" charset="0"/>
                <a:cs typeface="Times New Roman" pitchFamily="18" charset="0"/>
              </a:rPr>
              <a:t>A multilevel boost PFC (Power </a:t>
            </a:r>
            <a:r>
              <a:rPr lang="en-US" sz="2400" dirty="0" smtClean="0">
                <a:latin typeface="Times New Roman" pitchFamily="18" charset="0"/>
                <a:cs typeface="Times New Roman" pitchFamily="18" charset="0"/>
              </a:rPr>
              <a:t>Factor Correction</a:t>
            </a:r>
            <a:r>
              <a:rPr lang="en-US" sz="2400" dirty="0">
                <a:latin typeface="Times New Roman" pitchFamily="18" charset="0"/>
                <a:cs typeface="Times New Roman" pitchFamily="18" charset="0"/>
              </a:rPr>
              <a:t>) rectifier is </a:t>
            </a:r>
            <a:r>
              <a:rPr lang="en-US" sz="2400" dirty="0" smtClean="0">
                <a:latin typeface="Times New Roman" pitchFamily="18" charset="0"/>
                <a:cs typeface="Times New Roman" pitchFamily="18" charset="0"/>
              </a:rPr>
              <a:t>introduced in this project.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this project multi level is used in the input side to reduce harmonics in the constant output voltage.</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Bidirectional </a:t>
            </a:r>
            <a:r>
              <a:rPr lang="en-US" sz="2400" dirty="0">
                <a:latin typeface="Times New Roman" pitchFamily="18" charset="0"/>
                <a:cs typeface="Times New Roman" pitchFamily="18" charset="0"/>
              </a:rPr>
              <a:t>switch has </a:t>
            </a:r>
            <a:r>
              <a:rPr lang="en-US" sz="2400" dirty="0" smtClean="0">
                <a:latin typeface="Times New Roman" pitchFamily="18" charset="0"/>
                <a:cs typeface="Times New Roman" pitchFamily="18" charset="0"/>
              </a:rPr>
              <a:t>been connected </a:t>
            </a:r>
            <a:r>
              <a:rPr lang="en-US" sz="2400" dirty="0">
                <a:latin typeface="Times New Roman" pitchFamily="18" charset="0"/>
                <a:cs typeface="Times New Roman" pitchFamily="18" charset="0"/>
              </a:rPr>
              <a:t>between leg b and midpoint of DC capacitors </a:t>
            </a:r>
            <a:r>
              <a:rPr lang="en-US" sz="2400" dirty="0" smtClean="0">
                <a:latin typeface="Times New Roman" pitchFamily="18" charset="0"/>
                <a:cs typeface="Times New Roman" pitchFamily="18" charset="0"/>
              </a:rPr>
              <a:t>to provide </a:t>
            </a:r>
            <a:r>
              <a:rPr lang="en-US" sz="2400" dirty="0">
                <a:latin typeface="Times New Roman" pitchFamily="18" charset="0"/>
                <a:cs typeface="Times New Roman" pitchFamily="18" charset="0"/>
              </a:rPr>
              <a:t>different paths for </a:t>
            </a:r>
            <a:r>
              <a:rPr lang="en-US" sz="2400" dirty="0" smtClean="0">
                <a:latin typeface="Times New Roman" pitchFamily="18" charset="0"/>
                <a:cs typeface="Times New Roman" pitchFamily="18" charset="0"/>
              </a:rPr>
              <a:t>current.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bidirectional switch is made by four diodes and one </a:t>
            </a:r>
            <a:r>
              <a:rPr lang="en-US" sz="2400" dirty="0" smtClean="0">
                <a:latin typeface="Times New Roman" pitchFamily="18" charset="0"/>
                <a:cs typeface="Times New Roman" pitchFamily="18" charset="0"/>
              </a:rPr>
              <a:t>active switch </a:t>
            </a:r>
            <a:r>
              <a:rPr lang="en-US" sz="2400" dirty="0">
                <a:latin typeface="Times New Roman" pitchFamily="18" charset="0"/>
                <a:cs typeface="Times New Roman" pitchFamily="18" charset="0"/>
              </a:rPr>
              <a:t>instead of using two active switches to shrink </a:t>
            </a:r>
            <a:r>
              <a:rPr lang="en-US" sz="2400" dirty="0" smtClean="0">
                <a:latin typeface="Times New Roman" pitchFamily="18" charset="0"/>
                <a:cs typeface="Times New Roman" pitchFamily="18" charset="0"/>
              </a:rPr>
              <a:t>the rectifier </a:t>
            </a:r>
            <a:r>
              <a:rPr lang="en-US" sz="2400" dirty="0">
                <a:latin typeface="Times New Roman" pitchFamily="18" charset="0"/>
                <a:cs typeface="Times New Roman" pitchFamily="18" charset="0"/>
              </a:rPr>
              <a:t>size and to reduce the switching losses.</a:t>
            </a:r>
          </a:p>
        </p:txBody>
      </p:sp>
    </p:spTree>
    <p:extLst>
      <p:ext uri="{BB962C8B-B14F-4D97-AF65-F5344CB8AC3E}">
        <p14:creationId xmlns:p14="http://schemas.microsoft.com/office/powerpoint/2010/main" val="346053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CIRCUIT DIAGRAM</a:t>
            </a:r>
            <a:endParaRPr lang="en-US"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71650" y="2805906"/>
            <a:ext cx="56007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56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b="1" dirty="0" smtClean="0">
                <a:latin typeface="Times New Roman" pitchFamily="18" charset="0"/>
                <a:cs typeface="Times New Roman" pitchFamily="18" charset="0"/>
              </a:rPr>
              <a:t>Conti…</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In a grid-connected application, the converter </a:t>
            </a:r>
            <a:r>
              <a:rPr lang="en-US" sz="2400" dirty="0" smtClean="0">
                <a:latin typeface="Times New Roman" pitchFamily="18" charset="0"/>
                <a:cs typeface="Times New Roman" pitchFamily="18" charset="0"/>
              </a:rPr>
              <a:t>voltage imposes </a:t>
            </a:r>
            <a:r>
              <a:rPr lang="en-US" sz="2400" dirty="0">
                <a:latin typeface="Times New Roman" pitchFamily="18" charset="0"/>
                <a:cs typeface="Times New Roman" pitchFamily="18" charset="0"/>
              </a:rPr>
              <a:t>its harmonics into the current waveform.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 the </a:t>
            </a:r>
            <a:r>
              <a:rPr lang="en-US" sz="2400" dirty="0">
                <a:latin typeface="Times New Roman" pitchFamily="18" charset="0"/>
                <a:cs typeface="Times New Roman" pitchFamily="18" charset="0"/>
              </a:rPr>
              <a:t>proposed rectifier would have </a:t>
            </a:r>
            <a:r>
              <a:rPr lang="en-US" sz="2400" dirty="0" smtClean="0">
                <a:latin typeface="Times New Roman" pitchFamily="18" charset="0"/>
                <a:cs typeface="Times New Roman" pitchFamily="18" charset="0"/>
              </a:rPr>
              <a:t>5-level voltage </a:t>
            </a:r>
            <a:r>
              <a:rPr lang="en-US" sz="2400" dirty="0">
                <a:latin typeface="Times New Roman" pitchFamily="18" charset="0"/>
                <a:cs typeface="Times New Roman" pitchFamily="18" charset="0"/>
              </a:rPr>
              <a:t>waveform at the input so it will generate </a:t>
            </a:r>
            <a:r>
              <a:rPr lang="en-US" sz="2400" dirty="0" smtClean="0">
                <a:latin typeface="Times New Roman" pitchFamily="18" charset="0"/>
                <a:cs typeface="Times New Roman" pitchFamily="18" charset="0"/>
              </a:rPr>
              <a:t>low harmonics </a:t>
            </a:r>
            <a:r>
              <a:rPr lang="en-US" sz="2400" dirty="0">
                <a:latin typeface="Times New Roman" pitchFamily="18" charset="0"/>
                <a:cs typeface="Times New Roman" pitchFamily="18" charset="0"/>
              </a:rPr>
              <a:t>affecting the grid current directly results in </a:t>
            </a:r>
            <a:r>
              <a:rPr lang="en-US" sz="2400" dirty="0" smtClean="0">
                <a:latin typeface="Times New Roman" pitchFamily="18" charset="0"/>
                <a:cs typeface="Times New Roman" pitchFamily="18" charset="0"/>
              </a:rPr>
              <a:t>using smaller </a:t>
            </a:r>
            <a:r>
              <a:rPr lang="en-US" sz="2400" dirty="0">
                <a:latin typeface="Times New Roman" pitchFamily="18" charset="0"/>
                <a:cs typeface="Times New Roman" pitchFamily="18" charset="0"/>
              </a:rPr>
              <a:t>size filters compared to the conventional two-level </a:t>
            </a:r>
            <a:r>
              <a:rPr lang="en-US" sz="2400" dirty="0" smtClean="0">
                <a:latin typeface="Times New Roman" pitchFamily="18" charset="0"/>
                <a:cs typeface="Times New Roman" pitchFamily="18" charset="0"/>
              </a:rPr>
              <a:t>or two-stage </a:t>
            </a:r>
            <a:r>
              <a:rPr lang="en-US" sz="2400" dirty="0">
                <a:latin typeface="Times New Roman" pitchFamily="18" charset="0"/>
                <a:cs typeface="Times New Roman" pitchFamily="18" charset="0"/>
              </a:rPr>
              <a:t>rectifiers.</a:t>
            </a:r>
          </a:p>
        </p:txBody>
      </p:sp>
    </p:spTree>
    <p:extLst>
      <p:ext uri="{BB962C8B-B14F-4D97-AF65-F5344CB8AC3E}">
        <p14:creationId xmlns:p14="http://schemas.microsoft.com/office/powerpoint/2010/main" val="12823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SWITCHING TABLE</a:t>
            </a:r>
            <a:endParaRPr lang="en-US" sz="36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9700" y="2858294"/>
            <a:ext cx="63246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89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ADVANTAGES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Low voltage stress</a:t>
            </a:r>
          </a:p>
          <a:p>
            <a:pPr algn="just">
              <a:lnSpc>
                <a:spcPct val="150000"/>
              </a:lnSpc>
            </a:pPr>
            <a:r>
              <a:rPr lang="en-US" sz="2400" dirty="0" smtClean="0">
                <a:latin typeface="Times New Roman" pitchFamily="18" charset="0"/>
                <a:cs typeface="Times New Roman" pitchFamily="18" charset="0"/>
              </a:rPr>
              <a:t>Low switching frequency</a:t>
            </a:r>
          </a:p>
          <a:p>
            <a:pPr algn="just">
              <a:lnSpc>
                <a:spcPct val="150000"/>
              </a:lnSpc>
            </a:pPr>
            <a:r>
              <a:rPr lang="en-US" sz="2400" dirty="0">
                <a:latin typeface="Times New Roman" pitchFamily="18" charset="0"/>
                <a:cs typeface="Times New Roman" pitchFamily="18" charset="0"/>
              </a:rPr>
              <a:t>low harmonic distortion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High power conversion</a:t>
            </a:r>
          </a:p>
          <a:p>
            <a:pPr algn="just">
              <a:lnSpc>
                <a:spcPct val="150000"/>
              </a:lnSpc>
            </a:pPr>
            <a:r>
              <a:rPr lang="en-US" sz="2400" dirty="0" smtClean="0">
                <a:latin typeface="Times New Roman" pitchFamily="18" charset="0"/>
                <a:cs typeface="Times New Roman" pitchFamily="18" charset="0"/>
              </a:rPr>
              <a:t>High efficiency</a:t>
            </a:r>
          </a:p>
          <a:p>
            <a:pPr algn="just">
              <a:lnSpc>
                <a:spcPct val="150000"/>
              </a:lnSpc>
            </a:pPr>
            <a:r>
              <a:rPr lang="en-US" sz="2400" dirty="0" smtClean="0">
                <a:latin typeface="Times New Roman" pitchFamily="18" charset="0"/>
                <a:cs typeface="Times New Roman" pitchFamily="18" charset="0"/>
              </a:rPr>
              <a:t>Requires less number of filters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0181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600" dirty="0" smtClean="0">
                <a:solidFill>
                  <a:schemeClr val="tx2">
                    <a:satMod val="130000"/>
                  </a:schemeClr>
                </a:solidFill>
                <a:latin typeface="Times New Roman" pitchFamily="18" charset="0"/>
                <a:cs typeface="Times New Roman" pitchFamily="18" charset="0"/>
              </a:rPr>
              <a:t>    </a:t>
            </a:r>
            <a:r>
              <a:rPr lang="en-US" sz="3600" b="1" dirty="0" smtClean="0">
                <a:latin typeface="Times New Roman" pitchFamily="18" charset="0"/>
                <a:cs typeface="Times New Roman" pitchFamily="18" charset="0"/>
              </a:rPr>
              <a:t>SOFTWARE REQUIREMENTS</a:t>
            </a:r>
            <a:endParaRPr lang="en-US" sz="3600" b="1" dirty="0"/>
          </a:p>
        </p:txBody>
      </p:sp>
      <p:sp>
        <p:nvSpPr>
          <p:cNvPr id="15363" name="Content Placeholder 2"/>
          <p:cNvSpPr>
            <a:spLocks noGrp="1"/>
          </p:cNvSpPr>
          <p:nvPr>
            <p:ph idx="1"/>
          </p:nvPr>
        </p:nvSpPr>
        <p:spPr/>
        <p:txBody>
          <a:bodyPr>
            <a:normAutofit/>
          </a:bodyPr>
          <a:lstStyle/>
          <a:p>
            <a:pPr algn="just" eaLnBrk="1" hangingPunct="1">
              <a:lnSpc>
                <a:spcPct val="150000"/>
              </a:lnSpc>
            </a:pPr>
            <a:r>
              <a:rPr lang="en-US" sz="2400" dirty="0" smtClean="0">
                <a:latin typeface="Times New Roman" pitchFamily="18" charset="0"/>
              </a:rPr>
              <a:t>MATLAB 7.0 AND ABOVE</a:t>
            </a:r>
          </a:p>
          <a:p>
            <a:pPr algn="just" eaLnBrk="1" hangingPunct="1">
              <a:lnSpc>
                <a:spcPct val="150000"/>
              </a:lnSpc>
            </a:pPr>
            <a:r>
              <a:rPr lang="en-US" sz="2400" dirty="0" smtClean="0">
                <a:latin typeface="Times New Roman" pitchFamily="18" charset="0"/>
              </a:rPr>
              <a:t>MATLAB</a:t>
            </a:r>
          </a:p>
          <a:p>
            <a:pPr algn="just" eaLnBrk="1" hangingPunct="1">
              <a:lnSpc>
                <a:spcPct val="150000"/>
              </a:lnSpc>
              <a:buFont typeface="Wingdings" pitchFamily="2" charset="2"/>
              <a:buNone/>
            </a:pPr>
            <a:r>
              <a:rPr lang="en-US" sz="2400" dirty="0" smtClean="0">
                <a:latin typeface="Times New Roman" pitchFamily="18" charset="0"/>
              </a:rPr>
              <a:t>	MATLAB is a high-performance language for technical computing. It integrates computation, visualization, and programming in an easy-to-use environment where problems and solutions are expressed in familiar mathematical notation. </a:t>
            </a:r>
          </a:p>
          <a:p>
            <a:pPr eaLnBrk="1" hangingPunct="1">
              <a:lnSpc>
                <a:spcPct val="150000"/>
              </a:lnSpc>
            </a:pPr>
            <a:endParaRPr lang="en-US" sz="2000" dirty="0" smtClean="0"/>
          </a:p>
        </p:txBody>
      </p:sp>
    </p:spTree>
    <p:extLst>
      <p:ext uri="{BB962C8B-B14F-4D97-AF65-F5344CB8AC3E}">
        <p14:creationId xmlns:p14="http://schemas.microsoft.com/office/powerpoint/2010/main" val="2005549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000" dirty="0" smtClean="0">
                <a:solidFill>
                  <a:schemeClr val="tx2">
                    <a:satMod val="130000"/>
                  </a:schemeClr>
                </a:solidFill>
                <a:latin typeface="Times New Roman" pitchFamily="18" charset="0"/>
              </a:rPr>
              <a:t> </a:t>
            </a:r>
            <a:r>
              <a:rPr lang="en-US" sz="3600" b="1" dirty="0" smtClean="0">
                <a:latin typeface="Times New Roman" pitchFamily="18" charset="0"/>
                <a:cs typeface="Times New Roman" pitchFamily="18" charset="0"/>
              </a:rPr>
              <a:t>TYPICAL USES INCLUDE:</a:t>
            </a:r>
            <a:endParaRPr lang="en-US" sz="3600" b="1" dirty="0">
              <a:latin typeface="Times New Roman" pitchFamily="18" charset="0"/>
              <a:cs typeface="Times New Roman" pitchFamily="18" charset="0"/>
            </a:endParaRPr>
          </a:p>
        </p:txBody>
      </p:sp>
      <p:sp>
        <p:nvSpPr>
          <p:cNvPr id="16387" name="Content Placeholder 2"/>
          <p:cNvSpPr>
            <a:spLocks noGrp="1"/>
          </p:cNvSpPr>
          <p:nvPr>
            <p:ph idx="1"/>
          </p:nvPr>
        </p:nvSpPr>
        <p:spPr/>
        <p:txBody>
          <a:bodyPr>
            <a:normAutofit/>
          </a:bodyPr>
          <a:lstStyle/>
          <a:p>
            <a:pPr algn="just" eaLnBrk="1" hangingPunct="1">
              <a:lnSpc>
                <a:spcPct val="150000"/>
              </a:lnSpc>
            </a:pPr>
            <a:r>
              <a:rPr lang="en-US" sz="2400" dirty="0" smtClean="0">
                <a:latin typeface="Times New Roman" pitchFamily="18" charset="0"/>
              </a:rPr>
              <a:t>Math and computation </a:t>
            </a:r>
          </a:p>
          <a:p>
            <a:pPr algn="just" eaLnBrk="1" hangingPunct="1">
              <a:lnSpc>
                <a:spcPct val="150000"/>
              </a:lnSpc>
            </a:pPr>
            <a:r>
              <a:rPr lang="en-US" sz="2400" dirty="0" smtClean="0">
                <a:latin typeface="Times New Roman" pitchFamily="18" charset="0"/>
              </a:rPr>
              <a:t>Algorithm development </a:t>
            </a:r>
          </a:p>
          <a:p>
            <a:pPr algn="just" eaLnBrk="1" hangingPunct="1">
              <a:lnSpc>
                <a:spcPct val="150000"/>
              </a:lnSpc>
            </a:pPr>
            <a:r>
              <a:rPr lang="en-US" sz="2400" b="1" dirty="0" smtClean="0">
                <a:latin typeface="Times New Roman" pitchFamily="18" charset="0"/>
              </a:rPr>
              <a:t>Modeling, simulation</a:t>
            </a:r>
            <a:r>
              <a:rPr lang="en-US" sz="2400" b="1" dirty="0">
                <a:latin typeface="Times New Roman" pitchFamily="18" charset="0"/>
              </a:rPr>
              <a:t>.</a:t>
            </a:r>
            <a:endParaRPr lang="en-US" sz="2400" b="1" dirty="0" smtClean="0">
              <a:latin typeface="Times New Roman" pitchFamily="18" charset="0"/>
            </a:endParaRPr>
          </a:p>
          <a:p>
            <a:pPr algn="just" eaLnBrk="1" hangingPunct="1">
              <a:lnSpc>
                <a:spcPct val="150000"/>
              </a:lnSpc>
            </a:pPr>
            <a:r>
              <a:rPr lang="en-US" sz="2400" dirty="0" smtClean="0">
                <a:latin typeface="Times New Roman" pitchFamily="18" charset="0"/>
              </a:rPr>
              <a:t>Data analysis, exploration, and visualization </a:t>
            </a:r>
          </a:p>
          <a:p>
            <a:pPr algn="just" eaLnBrk="1" hangingPunct="1">
              <a:lnSpc>
                <a:spcPct val="150000"/>
              </a:lnSpc>
            </a:pPr>
            <a:r>
              <a:rPr lang="en-US" sz="2400" dirty="0" smtClean="0">
                <a:latin typeface="Times New Roman" pitchFamily="18" charset="0"/>
              </a:rPr>
              <a:t>Scientific and engineering graphics </a:t>
            </a:r>
          </a:p>
          <a:p>
            <a:pPr algn="just" eaLnBrk="1" hangingPunct="1">
              <a:lnSpc>
                <a:spcPct val="150000"/>
              </a:lnSpc>
            </a:pPr>
            <a:r>
              <a:rPr lang="en-US" sz="2400" dirty="0" smtClean="0">
                <a:latin typeface="Times New Roman" pitchFamily="18" charset="0"/>
              </a:rPr>
              <a:t>Application development, including Graphical User Interface building</a:t>
            </a:r>
          </a:p>
          <a:p>
            <a:pPr eaLnBrk="1" hangingPunct="1"/>
            <a:endParaRPr lang="en-US" dirty="0" smtClean="0"/>
          </a:p>
        </p:txBody>
      </p:sp>
    </p:spTree>
    <p:extLst>
      <p:ext uri="{BB962C8B-B14F-4D97-AF65-F5344CB8AC3E}">
        <p14:creationId xmlns:p14="http://schemas.microsoft.com/office/powerpoint/2010/main" val="3428607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a:bodyPr>
          <a:lstStyle/>
          <a:p>
            <a:pPr eaLnBrk="1" fontAlgn="auto" hangingPunct="1">
              <a:spcAft>
                <a:spcPts val="0"/>
              </a:spcAft>
              <a:defRPr/>
            </a:pPr>
            <a:r>
              <a:rPr lang="en-US" sz="3600" b="1" dirty="0" smtClean="0">
                <a:latin typeface="Times New Roman" pitchFamily="18" charset="0"/>
                <a:cs typeface="Times New Roman" pitchFamily="18" charset="0"/>
              </a:rPr>
              <a:t>STARTING SIMULINK</a:t>
            </a:r>
            <a:endParaRPr lang="en-US" sz="3600" b="1" dirty="0"/>
          </a:p>
        </p:txBody>
      </p:sp>
      <p:sp>
        <p:nvSpPr>
          <p:cNvPr id="14339" name="Content Placeholder 2"/>
          <p:cNvSpPr>
            <a:spLocks noGrp="1"/>
          </p:cNvSpPr>
          <p:nvPr>
            <p:ph idx="1"/>
          </p:nvPr>
        </p:nvSpPr>
        <p:spPr>
          <a:xfrm>
            <a:off x="457200" y="1524000"/>
            <a:ext cx="8477250" cy="4800600"/>
          </a:xfrm>
        </p:spPr>
        <p:txBody>
          <a:bodyPr>
            <a:normAutofit/>
          </a:bodyPr>
          <a:lstStyle/>
          <a:p>
            <a:pPr algn="just"/>
            <a:r>
              <a:rPr lang="en-US" sz="2400" dirty="0" smtClean="0">
                <a:latin typeface="Times New Roman" pitchFamily="18" charset="0"/>
                <a:cs typeface="Times New Roman" pitchFamily="18" charset="0"/>
              </a:rPr>
              <a:t>Simulink is a graphical extension to MATLAB for the modeling and simulation of systems.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Simulink, systems are drawn on screen as block diagrams. Many elements of block diagrams are available (such as transfer functions, summing junctions, etc.), as well as virtual input devices (such as function generators) and output devices (such as oscilloscopes).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Simulink is integrated with MATLAB and data can be easily transferred between the programs.  </a:t>
            </a:r>
          </a:p>
          <a:p>
            <a:pPr eaLnBrk="1" hangingPunct="1"/>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14321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dirty="0" smtClean="0">
                <a:latin typeface="Times New Roman" pitchFamily="18" charset="0"/>
                <a:cs typeface="Times New Roman" pitchFamily="18" charset="0"/>
              </a:rPr>
              <a:t>A reduced </a:t>
            </a:r>
            <a:r>
              <a:rPr lang="en-US" sz="2400" dirty="0">
                <a:latin typeface="Times New Roman" pitchFamily="18" charset="0"/>
                <a:cs typeface="Times New Roman" pitchFamily="18" charset="0"/>
              </a:rPr>
              <a:t>switch count 5-level boost </a:t>
            </a:r>
            <a:r>
              <a:rPr lang="en-US" sz="2400" dirty="0" smtClean="0">
                <a:latin typeface="Times New Roman" pitchFamily="18" charset="0"/>
                <a:cs typeface="Times New Roman" pitchFamily="18" charset="0"/>
              </a:rPr>
              <a:t>PFC rectifier </a:t>
            </a:r>
            <a:r>
              <a:rPr lang="en-US" sz="2400" dirty="0">
                <a:latin typeface="Times New Roman" pitchFamily="18" charset="0"/>
                <a:cs typeface="Times New Roman" pitchFamily="18" charset="0"/>
              </a:rPr>
              <a:t>has been presented.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simple controller has been implemented </a:t>
            </a:r>
            <a:r>
              <a:rPr lang="en-US" sz="2400" dirty="0" smtClean="0">
                <a:latin typeface="Times New Roman" pitchFamily="18" charset="0"/>
                <a:cs typeface="Times New Roman" pitchFamily="18" charset="0"/>
              </a:rPr>
              <a:t>on the proposed </a:t>
            </a:r>
            <a:r>
              <a:rPr lang="en-US" sz="2400" dirty="0">
                <a:latin typeface="Times New Roman" pitchFamily="18" charset="0"/>
                <a:cs typeface="Times New Roman" pitchFamily="18" charset="0"/>
              </a:rPr>
              <a:t>converter to generate </a:t>
            </a:r>
            <a:r>
              <a:rPr lang="en-US" sz="2400" b="1" dirty="0">
                <a:latin typeface="Times New Roman" pitchFamily="18" charset="0"/>
                <a:cs typeface="Times New Roman" pitchFamily="18" charset="0"/>
              </a:rPr>
              <a:t>a constant voltage at </a:t>
            </a:r>
            <a:r>
              <a:rPr lang="en-US" sz="2400" b="1" dirty="0" smtClean="0">
                <a:latin typeface="Times New Roman" pitchFamily="18" charset="0"/>
                <a:cs typeface="Times New Roman" pitchFamily="18" charset="0"/>
              </a:rPr>
              <a:t>the output </a:t>
            </a:r>
            <a:r>
              <a:rPr lang="en-US" sz="2400" dirty="0">
                <a:latin typeface="Times New Roman" pitchFamily="18" charset="0"/>
                <a:cs typeface="Times New Roman" pitchFamily="18" charset="0"/>
              </a:rPr>
              <a:t>while generating </a:t>
            </a:r>
            <a:r>
              <a:rPr lang="en-US" sz="2400" b="1" dirty="0">
                <a:latin typeface="Times New Roman" pitchFamily="18" charset="0"/>
                <a:cs typeface="Times New Roman" pitchFamily="18" charset="0"/>
              </a:rPr>
              <a:t>a five-level voltage waveform </a:t>
            </a:r>
            <a:r>
              <a:rPr lang="en-US" sz="2400" b="1" dirty="0" smtClean="0">
                <a:latin typeface="Times New Roman" pitchFamily="18" charset="0"/>
                <a:cs typeface="Times New Roman" pitchFamily="18" charset="0"/>
              </a:rPr>
              <a:t>at the </a:t>
            </a:r>
            <a:r>
              <a:rPr lang="en-US" sz="2400" b="1" dirty="0">
                <a:latin typeface="Times New Roman" pitchFamily="18" charset="0"/>
                <a:cs typeface="Times New Roman" pitchFamily="18" charset="0"/>
              </a:rPr>
              <a:t>input </a:t>
            </a:r>
            <a:r>
              <a:rPr lang="en-US" sz="2400" dirty="0">
                <a:latin typeface="Times New Roman" pitchFamily="18" charset="0"/>
                <a:cs typeface="Times New Roman" pitchFamily="18" charset="0"/>
              </a:rPr>
              <a:t>without connecting the load to the neutral </a:t>
            </a:r>
            <a:r>
              <a:rPr lang="en-US" sz="2400" dirty="0" smtClean="0">
                <a:latin typeface="Times New Roman" pitchFamily="18" charset="0"/>
                <a:cs typeface="Times New Roman" pitchFamily="18" charset="0"/>
              </a:rPr>
              <a:t>point of </a:t>
            </a:r>
            <a:r>
              <a:rPr lang="en-US" sz="2400" dirty="0">
                <a:latin typeface="Times New Roman" pitchFamily="18" charset="0"/>
                <a:cs typeface="Times New Roman" pitchFamily="18" charset="0"/>
              </a:rPr>
              <a:t>the DC bus capacitors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Multicarrier PWM </a:t>
            </a:r>
            <a:r>
              <a:rPr lang="en-US" sz="2400" dirty="0" smtClean="0">
                <a:latin typeface="Times New Roman" pitchFamily="18" charset="0"/>
                <a:cs typeface="Times New Roman" pitchFamily="18" charset="0"/>
              </a:rPr>
              <a:t>technique has </a:t>
            </a:r>
            <a:r>
              <a:rPr lang="en-US" sz="2400" dirty="0">
                <a:latin typeface="Times New Roman" pitchFamily="18" charset="0"/>
                <a:cs typeface="Times New Roman" pitchFamily="18" charset="0"/>
              </a:rPr>
              <a:t>been used to produce switching pulses from </a:t>
            </a:r>
            <a:r>
              <a:rPr lang="en-US" sz="2400" dirty="0" smtClean="0">
                <a:latin typeface="Times New Roman" pitchFamily="18" charset="0"/>
                <a:cs typeface="Times New Roman" pitchFamily="18" charset="0"/>
              </a:rPr>
              <a:t>control signal</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40312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Autofit/>
          </a:bodyPr>
          <a:lstStyle/>
          <a:p>
            <a:pPr algn="ctr"/>
            <a:r>
              <a:rPr lang="en-US" sz="3600" b="1" dirty="0" smtClean="0">
                <a:latin typeface="Times New Roman" pitchFamily="18" charset="0"/>
                <a:cs typeface="Times New Roman" pitchFamily="18" charset="0"/>
              </a:rPr>
              <a:t>LITERATURE SURVEY</a:t>
            </a:r>
            <a:endParaRPr lang="en-US" sz="36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21827769"/>
              </p:ext>
            </p:extLst>
          </p:nvPr>
        </p:nvGraphicFramePr>
        <p:xfrm>
          <a:off x="533400" y="914401"/>
          <a:ext cx="7948639" cy="5562600"/>
        </p:xfrm>
        <a:graphic>
          <a:graphicData uri="http://schemas.openxmlformats.org/drawingml/2006/table">
            <a:tbl>
              <a:tblPr firstRow="1" bandRow="1">
                <a:tableStyleId>{5C22544A-7EE6-4342-B048-85BDC9FD1C3A}</a:tableStyleId>
              </a:tblPr>
              <a:tblGrid>
                <a:gridCol w="706925"/>
                <a:gridCol w="1731475"/>
                <a:gridCol w="1752600"/>
                <a:gridCol w="1828800"/>
                <a:gridCol w="1928839"/>
              </a:tblGrid>
              <a:tr h="565364">
                <a:tc>
                  <a:txBody>
                    <a:bodyPr/>
                    <a:lstStyle/>
                    <a:p>
                      <a:pPr algn="ctr"/>
                      <a:r>
                        <a:rPr lang="en-US" sz="1600" dirty="0" err="1" smtClean="0">
                          <a:latin typeface="Times New Roman" pitchFamily="18" charset="0"/>
                          <a:cs typeface="Times New Roman" pitchFamily="18" charset="0"/>
                        </a:rPr>
                        <a:t>Sl.No</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Title &amp;</a:t>
                      </a:r>
                      <a:r>
                        <a:rPr lang="en-US" sz="1600" baseline="0" dirty="0" smtClean="0">
                          <a:latin typeface="Times New Roman" pitchFamily="18" charset="0"/>
                          <a:cs typeface="Times New Roman" pitchFamily="18" charset="0"/>
                        </a:rPr>
                        <a:t> Author</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Technique used</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Advantages</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Disadvantages</a:t>
                      </a:r>
                      <a:endParaRPr lang="en-US" sz="1600" dirty="0">
                        <a:latin typeface="Times New Roman" pitchFamily="18" charset="0"/>
                        <a:cs typeface="Times New Roman" pitchFamily="18" charset="0"/>
                      </a:endParaRPr>
                    </a:p>
                  </a:txBody>
                  <a:tcPr/>
                </a:tc>
              </a:tr>
              <a:tr h="2383739">
                <a:tc>
                  <a:txBody>
                    <a:bodyPr/>
                    <a:lstStyle/>
                    <a:p>
                      <a:pPr algn="ctr"/>
                      <a:endParaRPr lang="en-US" sz="1500" dirty="0" smtClean="0">
                        <a:latin typeface="Times New Roman" pitchFamily="18" charset="0"/>
                        <a:cs typeface="Times New Roman" pitchFamily="18" charset="0"/>
                      </a:endParaRPr>
                    </a:p>
                    <a:p>
                      <a:pPr algn="ctr"/>
                      <a:r>
                        <a:rPr lang="en-US" sz="1500" dirty="0" smtClean="0">
                          <a:latin typeface="Times New Roman" pitchFamily="18" charset="0"/>
                          <a:cs typeface="Times New Roman" pitchFamily="18" charset="0"/>
                        </a:rPr>
                        <a:t>1.</a:t>
                      </a:r>
                      <a:endParaRPr lang="en-US" sz="1500" dirty="0">
                        <a:latin typeface="Times New Roman" pitchFamily="18" charset="0"/>
                        <a:cs typeface="Times New Roman" pitchFamily="18" charset="0"/>
                      </a:endParaRPr>
                    </a:p>
                  </a:txBody>
                  <a:tcPr/>
                </a:tc>
                <a:tc>
                  <a:txBody>
                    <a:bodyPr/>
                    <a:lstStyle/>
                    <a:p>
                      <a:endParaRPr kumimoji="0" lang="en-US" sz="1500" b="1"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Half-Bridge Based Multilevel Inverter</a:t>
                      </a:r>
                    </a:p>
                    <a:p>
                      <a:r>
                        <a:rPr kumimoji="0" lang="en-US" sz="1500" b="0" i="0" u="none" strike="noStrike" kern="1200" baseline="0" dirty="0" smtClean="0">
                          <a:solidFill>
                            <a:schemeClr val="dk1"/>
                          </a:solidFill>
                          <a:latin typeface="Times New Roman" pitchFamily="18" charset="0"/>
                          <a:ea typeface="+mn-ea"/>
                          <a:cs typeface="Times New Roman" pitchFamily="18" charset="0"/>
                        </a:rPr>
                        <a:t>Generating Higher Voltage and Power</a:t>
                      </a:r>
                    </a:p>
                    <a:p>
                      <a:endParaRPr kumimoji="0" lang="en-US" sz="1500" b="1" i="0" u="none" strike="noStrike" kern="1200" baseline="0" dirty="0" smtClean="0">
                        <a:solidFill>
                          <a:schemeClr val="dk1"/>
                        </a:solidFill>
                        <a:latin typeface="Times New Roman" pitchFamily="18" charset="0"/>
                        <a:ea typeface="+mn-ea"/>
                        <a:cs typeface="Times New Roman" pitchFamily="18" charset="0"/>
                      </a:endParaRPr>
                    </a:p>
                    <a:p>
                      <a:r>
                        <a:rPr kumimoji="0" lang="en-US" sz="1500" b="1" i="0" u="none" strike="noStrike" kern="1200" baseline="0" dirty="0" smtClean="0">
                          <a:solidFill>
                            <a:schemeClr val="dk1"/>
                          </a:solidFill>
                          <a:latin typeface="+mn-lt"/>
                          <a:ea typeface="+mn-ea"/>
                          <a:cs typeface="+mn-cs"/>
                        </a:rPr>
                        <a:t>Hani </a:t>
                      </a:r>
                      <a:r>
                        <a:rPr kumimoji="0" lang="en-US" sz="1500" b="1" i="0" u="none" strike="noStrike" kern="1200" baseline="0" dirty="0" err="1" smtClean="0">
                          <a:solidFill>
                            <a:schemeClr val="dk1"/>
                          </a:solidFill>
                          <a:latin typeface="+mn-lt"/>
                          <a:ea typeface="+mn-ea"/>
                          <a:cs typeface="+mn-cs"/>
                        </a:rPr>
                        <a:t>Vahedi</a:t>
                      </a:r>
                      <a:endParaRPr kumimoji="0" lang="en-US" sz="1500" b="1" i="0" u="none" strike="noStrike" kern="1200" baseline="0" dirty="0" smtClean="0">
                        <a:solidFill>
                          <a:schemeClr val="dk1"/>
                        </a:solidFill>
                        <a:latin typeface="+mn-lt"/>
                        <a:ea typeface="+mn-ea"/>
                        <a:cs typeface="+mn-cs"/>
                      </a:endParaRPr>
                    </a:p>
                    <a:p>
                      <a:r>
                        <a:rPr kumimoji="0" lang="en-US" sz="1500" b="1" i="0" u="none" strike="noStrike" kern="1200" baseline="0" dirty="0" smtClean="0">
                          <a:solidFill>
                            <a:schemeClr val="dk1"/>
                          </a:solidFill>
                          <a:latin typeface="+mn-lt"/>
                          <a:ea typeface="+mn-ea"/>
                          <a:cs typeface="+mn-cs"/>
                        </a:rPr>
                        <a:t>Kamal Al-Haddad</a:t>
                      </a:r>
                      <a:endParaRPr lang="en-US" sz="1500" b="1" dirty="0" smtClean="0">
                        <a:latin typeface="Times New Roman" pitchFamily="18" charset="0"/>
                        <a:cs typeface="Times New Roman" pitchFamily="18" charset="0"/>
                      </a:endParaRPr>
                    </a:p>
                  </a:txBody>
                  <a:tcPr/>
                </a:tc>
                <a:tc>
                  <a:txBody>
                    <a:bodyPr/>
                    <a:lstStyle/>
                    <a:p>
                      <a:pPr>
                        <a:lnSpc>
                          <a:spcPct val="150000"/>
                        </a:lnSpc>
                      </a:pPr>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pPr>
                        <a:lnSpc>
                          <a:spcPct val="150000"/>
                        </a:lnSpc>
                      </a:pPr>
                      <a:r>
                        <a:rPr kumimoji="0" lang="en-US" sz="1500" b="0" i="0" u="none" strike="noStrike" kern="1200" baseline="0" dirty="0" smtClean="0">
                          <a:solidFill>
                            <a:schemeClr val="dk1"/>
                          </a:solidFill>
                          <a:latin typeface="Times New Roman" pitchFamily="18" charset="0"/>
                          <a:ea typeface="+mn-ea"/>
                          <a:cs typeface="Times New Roman" pitchFamily="18" charset="0"/>
                        </a:rPr>
                        <a:t>Half-Bridge Based Multilevel Inverter</a:t>
                      </a:r>
                      <a:endParaRPr lang="en-US" sz="1500" b="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pPr>
                        <a:lnSpc>
                          <a:spcPct val="150000"/>
                        </a:lnSpc>
                      </a:pPr>
                      <a:r>
                        <a:rPr lang="en-US" sz="1500" dirty="0" smtClean="0">
                          <a:latin typeface="Times New Roman" pitchFamily="18" charset="0"/>
                          <a:cs typeface="Times New Roman" pitchFamily="18" charset="0"/>
                        </a:rPr>
                        <a:t>Reduced harmonics</a:t>
                      </a:r>
                    </a:p>
                    <a:p>
                      <a:pPr>
                        <a:lnSpc>
                          <a:spcPct val="150000"/>
                        </a:lnSpc>
                      </a:pPr>
                      <a:r>
                        <a:rPr lang="en-US" sz="1500" dirty="0" smtClean="0">
                          <a:latin typeface="Times New Roman" pitchFamily="18" charset="0"/>
                          <a:cs typeface="Times New Roman" pitchFamily="18" charset="0"/>
                        </a:rPr>
                        <a:t>Better efficiency</a:t>
                      </a:r>
                    </a:p>
                    <a:p>
                      <a:pPr>
                        <a:lnSpc>
                          <a:spcPct val="150000"/>
                        </a:lnSpc>
                      </a:pPr>
                      <a:endParaRPr lang="en-US" sz="150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cost</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 performance</a:t>
                      </a:r>
                    </a:p>
                    <a:p>
                      <a:endParaRPr lang="en-US" sz="1500" dirty="0">
                        <a:latin typeface="Times New Roman" pitchFamily="18" charset="0"/>
                        <a:cs typeface="Times New Roman" pitchFamily="18" charset="0"/>
                      </a:endParaRPr>
                    </a:p>
                  </a:txBody>
                  <a:tcPr/>
                </a:tc>
              </a:tr>
              <a:tr h="2613497">
                <a:tc>
                  <a:txBody>
                    <a:bodyPr/>
                    <a:lstStyle/>
                    <a:p>
                      <a:pPr algn="ctr"/>
                      <a:r>
                        <a:rPr lang="en-US" sz="1500" dirty="0" smtClean="0">
                          <a:latin typeface="Times New Roman" pitchFamily="18" charset="0"/>
                          <a:cs typeface="Times New Roman" pitchFamily="18" charset="0"/>
                        </a:rPr>
                        <a:t>2.</a:t>
                      </a:r>
                      <a:endParaRPr lang="en-US" sz="15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Linear and Nonlinear Control Techniques for a</a:t>
                      </a:r>
                    </a:p>
                    <a:p>
                      <a:r>
                        <a:rPr kumimoji="0" lang="en-US" sz="1500" b="0" i="0" u="none" strike="noStrike" kern="1200" baseline="0" dirty="0" smtClean="0">
                          <a:solidFill>
                            <a:schemeClr val="dk1"/>
                          </a:solidFill>
                          <a:latin typeface="Times New Roman" pitchFamily="18" charset="0"/>
                          <a:ea typeface="+mn-ea"/>
                          <a:cs typeface="Times New Roman" pitchFamily="18" charset="0"/>
                        </a:rPr>
                        <a:t>Three-Phase Three-Level NPC Boost Rectifier</a:t>
                      </a: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1" i="0" u="none" strike="noStrike" kern="1200" baseline="0" dirty="0" err="1" smtClean="0">
                          <a:solidFill>
                            <a:schemeClr val="dk1"/>
                          </a:solidFill>
                          <a:latin typeface="Times New Roman" pitchFamily="18" charset="0"/>
                          <a:ea typeface="+mn-ea"/>
                          <a:cs typeface="Times New Roman" pitchFamily="18" charset="0"/>
                        </a:rPr>
                        <a:t>Loubna</a:t>
                      </a:r>
                      <a:r>
                        <a:rPr kumimoji="0" lang="en-US" sz="1500" b="1" i="0" u="none" strike="noStrike" kern="1200" baseline="0" dirty="0" smtClean="0">
                          <a:solidFill>
                            <a:schemeClr val="dk1"/>
                          </a:solidFill>
                          <a:latin typeface="Times New Roman" pitchFamily="18" charset="0"/>
                          <a:ea typeface="+mn-ea"/>
                          <a:cs typeface="Times New Roman" pitchFamily="18" charset="0"/>
                        </a:rPr>
                        <a:t> </a:t>
                      </a:r>
                      <a:r>
                        <a:rPr kumimoji="0" lang="en-US" sz="1500" b="1" i="0" u="none" strike="noStrike" kern="1200" baseline="0" dirty="0" err="1" smtClean="0">
                          <a:solidFill>
                            <a:schemeClr val="dk1"/>
                          </a:solidFill>
                          <a:latin typeface="Times New Roman" pitchFamily="18" charset="0"/>
                          <a:ea typeface="+mn-ea"/>
                          <a:cs typeface="Times New Roman" pitchFamily="18" charset="0"/>
                        </a:rPr>
                        <a:t>Yacoubi</a:t>
                      </a:r>
                      <a:r>
                        <a:rPr kumimoji="0" lang="en-US" sz="1500" b="1" i="0" u="none" strike="noStrike" kern="1200" baseline="0" dirty="0" smtClean="0">
                          <a:solidFill>
                            <a:schemeClr val="dk1"/>
                          </a:solidFill>
                          <a:latin typeface="Times New Roman" pitchFamily="18" charset="0"/>
                          <a:ea typeface="+mn-ea"/>
                          <a:cs typeface="Times New Roman" pitchFamily="18" charset="0"/>
                        </a:rPr>
                        <a:t>,</a:t>
                      </a:r>
                    </a:p>
                    <a:p>
                      <a:r>
                        <a:rPr kumimoji="0" lang="en-US" sz="1500" b="1" i="0" u="none" strike="noStrike" kern="1200" baseline="0" dirty="0" smtClean="0">
                          <a:solidFill>
                            <a:schemeClr val="dk1"/>
                          </a:solidFill>
                          <a:latin typeface="Times New Roman" pitchFamily="18" charset="0"/>
                          <a:ea typeface="+mn-ea"/>
                          <a:cs typeface="Times New Roman" pitchFamily="18" charset="0"/>
                        </a:rPr>
                        <a:t>Kamal Al-Haddad</a:t>
                      </a:r>
                      <a:endParaRPr lang="en-US" sz="1500" b="1" dirty="0">
                        <a:latin typeface="Times New Roman" pitchFamily="18" charset="0"/>
                        <a:cs typeface="Times New Roman" pitchFamily="18" charset="0"/>
                      </a:endParaRPr>
                    </a:p>
                  </a:txBody>
                  <a:tcPr/>
                </a:tc>
                <a:tc>
                  <a:txBody>
                    <a:bodyPr/>
                    <a:lstStyle/>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Linear, nonlinear, and nonlinear model reference adaptive control (MRAC) methods</a:t>
                      </a:r>
                      <a:endParaRPr lang="en-US" sz="1500" b="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Better accuracy</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looping gain</a:t>
                      </a:r>
                      <a:endParaRPr lang="en-US" sz="1500" dirty="0">
                        <a:latin typeface="Times New Roman" pitchFamily="18" charset="0"/>
                        <a:cs typeface="Times New Roman" pitchFamily="18" charset="0"/>
                      </a:endParaRPr>
                    </a:p>
                  </a:txBody>
                  <a:tcPr/>
                </a:tc>
                <a:tc>
                  <a:txBody>
                    <a:bodyPr/>
                    <a:lstStyle/>
                    <a:p>
                      <a:endParaRPr lang="en-US" sz="1500" dirty="0" smtClean="0"/>
                    </a:p>
                    <a:p>
                      <a:r>
                        <a:rPr lang="en-US" sz="1500" dirty="0" smtClean="0">
                          <a:latin typeface="Times New Roman" pitchFamily="18" charset="0"/>
                          <a:cs typeface="Times New Roman" pitchFamily="18" charset="0"/>
                        </a:rPr>
                        <a:t>High harmonic distortion</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switching frequency</a:t>
                      </a:r>
                      <a:endParaRPr lang="en-US" sz="15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0057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
            <a:ext cx="8229600" cy="411162"/>
          </a:xfrm>
        </p:spPr>
        <p:txBody>
          <a:bodyPr>
            <a:noAutofit/>
          </a:bodyPr>
          <a:lstStyle/>
          <a:p>
            <a:pPr algn="r"/>
            <a:r>
              <a:rPr lang="en-US" sz="3600" b="1" dirty="0" err="1" smtClean="0">
                <a:latin typeface="Times New Roman" pitchFamily="18" charset="0"/>
                <a:cs typeface="Times New Roman" pitchFamily="18" charset="0"/>
              </a:rPr>
              <a:t>Cont</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37562687"/>
              </p:ext>
            </p:extLst>
          </p:nvPr>
        </p:nvGraphicFramePr>
        <p:xfrm>
          <a:off x="381000" y="533400"/>
          <a:ext cx="8382000" cy="6019800"/>
        </p:xfrm>
        <a:graphic>
          <a:graphicData uri="http://schemas.openxmlformats.org/drawingml/2006/table">
            <a:tbl>
              <a:tblPr firstRow="1" bandRow="1">
                <a:tableStyleId>{5C22544A-7EE6-4342-B048-85BDC9FD1C3A}</a:tableStyleId>
              </a:tblPr>
              <a:tblGrid>
                <a:gridCol w="533400"/>
                <a:gridCol w="1924357"/>
                <a:gridCol w="1884278"/>
                <a:gridCol w="1966205"/>
                <a:gridCol w="2073760"/>
              </a:tblGrid>
              <a:tr h="682070">
                <a:tc>
                  <a:txBody>
                    <a:bodyPr/>
                    <a:lstStyle/>
                    <a:p>
                      <a:pPr algn="ctr"/>
                      <a:r>
                        <a:rPr lang="en-US" dirty="0" err="1" smtClean="0">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 &amp;</a:t>
                      </a:r>
                      <a:r>
                        <a:rPr lang="en-US" baseline="0" dirty="0" smtClean="0">
                          <a:latin typeface="Times New Roman" pitchFamily="18" charset="0"/>
                          <a:cs typeface="Times New Roman" pitchFamily="18" charset="0"/>
                        </a:rPr>
                        <a:t> Author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a:txBody>
                  <a:tcPr/>
                </a:tc>
              </a:tr>
              <a:tr h="2670730">
                <a:tc>
                  <a:txBody>
                    <a:bodyPr/>
                    <a:lstStyle/>
                    <a:p>
                      <a:pPr algn="ct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A DSP-Based Implementation of a Nonlinear Model</a:t>
                      </a:r>
                    </a:p>
                    <a:p>
                      <a:r>
                        <a:rPr kumimoji="0" lang="en-US" sz="1500" b="0" i="0" u="none" strike="noStrike" kern="1200" baseline="0" dirty="0" smtClean="0">
                          <a:solidFill>
                            <a:schemeClr val="dk1"/>
                          </a:solidFill>
                          <a:latin typeface="Times New Roman" pitchFamily="18" charset="0"/>
                          <a:ea typeface="+mn-ea"/>
                          <a:cs typeface="Times New Roman" pitchFamily="18" charset="0"/>
                        </a:rPr>
                        <a:t>Reference Adaptive Control for a Three-Phase NPC Boost Rectifier Prototype</a:t>
                      </a:r>
                      <a:endParaRPr lang="en-US" sz="15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kumimoji="0" lang="en-US" sz="1600" b="1" i="0" u="none" strike="noStrike" kern="1200" baseline="0" dirty="0" err="1" smtClean="0">
                          <a:solidFill>
                            <a:schemeClr val="dk1"/>
                          </a:solidFill>
                          <a:latin typeface="Times New Roman" pitchFamily="18" charset="0"/>
                          <a:ea typeface="+mn-ea"/>
                          <a:cs typeface="Times New Roman" pitchFamily="18" charset="0"/>
                        </a:rPr>
                        <a:t>Loubna</a:t>
                      </a:r>
                      <a:r>
                        <a:rPr kumimoji="0" lang="en-US" sz="1600" b="1" i="0" u="none" strike="noStrike" kern="1200" baseline="0" dirty="0" smtClean="0">
                          <a:solidFill>
                            <a:schemeClr val="dk1"/>
                          </a:solidFill>
                          <a:latin typeface="Times New Roman" pitchFamily="18" charset="0"/>
                          <a:ea typeface="+mn-ea"/>
                          <a:cs typeface="Times New Roman" pitchFamily="18" charset="0"/>
                        </a:rPr>
                        <a:t> </a:t>
                      </a:r>
                      <a:r>
                        <a:rPr kumimoji="0" lang="en-US" sz="1600" b="1" i="0" u="none" strike="noStrike" kern="1200" baseline="0" dirty="0" err="1" smtClean="0">
                          <a:solidFill>
                            <a:schemeClr val="dk1"/>
                          </a:solidFill>
                          <a:latin typeface="Times New Roman" pitchFamily="18" charset="0"/>
                          <a:ea typeface="+mn-ea"/>
                          <a:cs typeface="Times New Roman" pitchFamily="18" charset="0"/>
                        </a:rPr>
                        <a:t>Yacoubi</a:t>
                      </a:r>
                      <a:r>
                        <a:rPr kumimoji="0" lang="en-US" sz="1600" b="1" i="0" u="none" strike="noStrike" kern="1200" baseline="0" dirty="0" smtClean="0">
                          <a:solidFill>
                            <a:schemeClr val="dk1"/>
                          </a:solidFill>
                          <a:latin typeface="Times New Roman" pitchFamily="18" charset="0"/>
                          <a:ea typeface="+mn-ea"/>
                          <a:cs typeface="Times New Roman" pitchFamily="18" charset="0"/>
                        </a:rPr>
                        <a:t>,</a:t>
                      </a:r>
                    </a:p>
                    <a:p>
                      <a:r>
                        <a:rPr kumimoji="0" lang="en-US" sz="1600" b="1" i="0" u="none" strike="noStrike" kern="1200" baseline="0" dirty="0" smtClean="0">
                          <a:solidFill>
                            <a:schemeClr val="dk1"/>
                          </a:solidFill>
                          <a:latin typeface="Times New Roman" pitchFamily="18" charset="0"/>
                          <a:ea typeface="+mn-ea"/>
                          <a:cs typeface="Times New Roman" pitchFamily="18" charset="0"/>
                        </a:rPr>
                        <a:t>Kamal Al-Haddad</a:t>
                      </a:r>
                      <a:endParaRPr lang="en-US" sz="1600" b="1" dirty="0" smtClean="0">
                        <a:latin typeface="Times New Roman" pitchFamily="18" charset="0"/>
                        <a:cs typeface="Times New Roman" pitchFamily="18" charset="0"/>
                      </a:endParaRPr>
                    </a:p>
                  </a:txBody>
                  <a:tcPr/>
                </a:tc>
                <a:tc>
                  <a:txBody>
                    <a:bodyPr/>
                    <a:lstStyle/>
                    <a:p>
                      <a:endParaRPr kumimoji="0" lang="en-US" sz="16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Model reference adaptive control (MRAC)</a:t>
                      </a:r>
                      <a:endParaRPr lang="en-US" sz="1500" b="0" dirty="0">
                        <a:latin typeface="Times New Roman" pitchFamily="18" charset="0"/>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pPr>
                        <a:lnSpc>
                          <a:spcPct val="150000"/>
                        </a:lnSpc>
                      </a:pPr>
                      <a:r>
                        <a:rPr lang="en-US" sz="1500" dirty="0" smtClean="0">
                          <a:latin typeface="Times New Roman" pitchFamily="18" charset="0"/>
                          <a:cs typeface="Times New Roman" pitchFamily="18" charset="0"/>
                        </a:rPr>
                        <a:t>Fast settling time</a:t>
                      </a:r>
                    </a:p>
                    <a:p>
                      <a:pPr>
                        <a:lnSpc>
                          <a:spcPct val="150000"/>
                        </a:lnSpc>
                      </a:pPr>
                      <a:r>
                        <a:rPr lang="en-US" sz="1500" dirty="0" smtClean="0">
                          <a:latin typeface="Times New Roman" pitchFamily="18" charset="0"/>
                          <a:cs typeface="Times New Roman" pitchFamily="18" charset="0"/>
                        </a:rPr>
                        <a:t>Low line current THD</a:t>
                      </a:r>
                      <a:endParaRPr lang="en-US" sz="150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switching frequency</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cost</a:t>
                      </a:r>
                    </a:p>
                    <a:p>
                      <a:endParaRPr lang="en-US" sz="1500" dirty="0">
                        <a:latin typeface="Times New Roman" pitchFamily="18" charset="0"/>
                        <a:cs typeface="Times New Roman" pitchFamily="18" charset="0"/>
                      </a:endParaRPr>
                    </a:p>
                  </a:txBody>
                  <a:tcPr/>
                </a:tc>
              </a:tr>
              <a:tr h="2250831">
                <a:tc>
                  <a:txBody>
                    <a:bodyPr/>
                    <a:lstStyle/>
                    <a:p>
                      <a:pPr algn="ctr"/>
                      <a:r>
                        <a:rPr lang="en-US" sz="1600" dirty="0" smtClean="0">
                          <a:latin typeface="Times New Roman" pitchFamily="18" charset="0"/>
                          <a:cs typeface="Times New Roman" pitchFamily="18" charset="0"/>
                        </a:rPr>
                        <a:t>4. </a:t>
                      </a:r>
                      <a:endParaRPr lang="en-US" sz="16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A New Five-Level Buck-Boost Active Rectifier</a:t>
                      </a:r>
                    </a:p>
                    <a:p>
                      <a:endParaRPr kumimoji="0" lang="en-US" sz="1600" b="0" i="0" u="none" strike="noStrike" kern="1200" baseline="0" dirty="0" smtClean="0">
                        <a:solidFill>
                          <a:schemeClr val="dk1"/>
                        </a:solidFill>
                        <a:latin typeface="Times New Roman" pitchFamily="18" charset="0"/>
                        <a:ea typeface="+mn-ea"/>
                        <a:cs typeface="Times New Roman" pitchFamily="18" charset="0"/>
                      </a:endParaRPr>
                    </a:p>
                    <a:p>
                      <a:endParaRPr kumimoji="0" lang="en-US" sz="16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1" i="0" u="none" strike="noStrike" kern="1200" baseline="0" dirty="0" smtClean="0">
                          <a:solidFill>
                            <a:schemeClr val="dk1"/>
                          </a:solidFill>
                          <a:latin typeface="+mn-lt"/>
                          <a:ea typeface="+mn-ea"/>
                          <a:cs typeface="+mn-cs"/>
                        </a:rPr>
                        <a:t>Hani </a:t>
                      </a:r>
                      <a:r>
                        <a:rPr kumimoji="0" lang="en-US" sz="1500" b="1" i="0" u="none" strike="noStrike" kern="1200" baseline="0" dirty="0" err="1" smtClean="0">
                          <a:solidFill>
                            <a:schemeClr val="dk1"/>
                          </a:solidFill>
                          <a:latin typeface="+mn-lt"/>
                          <a:ea typeface="+mn-ea"/>
                          <a:cs typeface="+mn-cs"/>
                        </a:rPr>
                        <a:t>Vahedi</a:t>
                      </a:r>
                      <a:r>
                        <a:rPr kumimoji="0" lang="en-US" sz="1500" b="1" i="0" u="none" strike="noStrike" kern="1200" baseline="0" dirty="0" smtClean="0">
                          <a:solidFill>
                            <a:schemeClr val="dk1"/>
                          </a:solidFill>
                          <a:latin typeface="+mn-lt"/>
                          <a:ea typeface="+mn-ea"/>
                          <a:cs typeface="+mn-cs"/>
                        </a:rPr>
                        <a:t>,</a:t>
                      </a:r>
                    </a:p>
                    <a:p>
                      <a:r>
                        <a:rPr kumimoji="0" lang="en-US" sz="1500" b="1" i="0" u="none" strike="noStrike" kern="1200" baseline="0" dirty="0" smtClean="0">
                          <a:solidFill>
                            <a:schemeClr val="dk1"/>
                          </a:solidFill>
                          <a:latin typeface="+mn-lt"/>
                          <a:ea typeface="+mn-ea"/>
                          <a:cs typeface="+mn-cs"/>
                        </a:rPr>
                        <a:t>Philippe-</a:t>
                      </a:r>
                      <a:r>
                        <a:rPr kumimoji="0" lang="en-US" sz="1500" b="1" i="0" u="none" strike="noStrike" kern="1200" baseline="0" dirty="0" err="1" smtClean="0">
                          <a:solidFill>
                            <a:schemeClr val="dk1"/>
                          </a:solidFill>
                          <a:latin typeface="+mn-lt"/>
                          <a:ea typeface="+mn-ea"/>
                          <a:cs typeface="+mn-cs"/>
                        </a:rPr>
                        <a:t>Alexandre</a:t>
                      </a:r>
                      <a:endParaRPr kumimoji="0" lang="en-US" sz="1500" b="1" i="0" u="none" strike="noStrike" kern="1200" baseline="0" dirty="0" smtClean="0">
                        <a:solidFill>
                          <a:schemeClr val="dk1"/>
                        </a:solidFill>
                        <a:latin typeface="Times New Roman" pitchFamily="18" charset="0"/>
                        <a:ea typeface="+mn-ea"/>
                        <a:cs typeface="Times New Roman" pitchFamily="18" charset="0"/>
                      </a:endParaRPr>
                    </a:p>
                    <a:p>
                      <a:endParaRPr kumimoji="0" lang="en-US" sz="1500" b="1" i="0" u="none" strike="noStrike" kern="1200" baseline="0" dirty="0" smtClean="0">
                        <a:solidFill>
                          <a:schemeClr val="dk1"/>
                        </a:solidFill>
                        <a:latin typeface="Times New Roman" pitchFamily="18" charset="0"/>
                        <a:ea typeface="+mn-ea"/>
                        <a:cs typeface="Times New Roman" pitchFamily="18" charset="0"/>
                      </a:endParaRPr>
                    </a:p>
                    <a:p>
                      <a:endParaRPr kumimoji="0" lang="en-US" sz="1600" b="0" i="0" u="none" strike="noStrike" kern="1200" baseline="0" dirty="0" smtClean="0">
                        <a:solidFill>
                          <a:schemeClr val="dk1"/>
                        </a:solidFill>
                        <a:latin typeface="Times New Roman" pitchFamily="18" charset="0"/>
                        <a:ea typeface="+mn-ea"/>
                        <a:cs typeface="Times New Roman" pitchFamily="18" charset="0"/>
                      </a:endParaRPr>
                    </a:p>
                    <a:p>
                      <a:endParaRPr kumimoji="0" lang="en-US" sz="1600" b="0" i="0" u="none" strike="noStrike" kern="1200" baseline="0" dirty="0" smtClean="0">
                        <a:solidFill>
                          <a:schemeClr val="dk1"/>
                        </a:solidFill>
                        <a:latin typeface="Times New Roman" pitchFamily="18" charset="0"/>
                        <a:ea typeface="+mn-ea"/>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Capacitor Tied Switches (CTS)</a:t>
                      </a:r>
                      <a:endParaRPr lang="en-US" sz="1500" b="0" dirty="0" smtClean="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mn-lt"/>
                          <a:ea typeface="+mn-ea"/>
                          <a:cs typeface="+mn-cs"/>
                        </a:rPr>
                        <a:t>Does not need additional bulky filters</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More reliability</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r>
                        <a:rPr lang="en-US" sz="1500" dirty="0" smtClean="0">
                          <a:latin typeface="Times New Roman" pitchFamily="18" charset="0"/>
                          <a:cs typeface="Times New Roman" pitchFamily="18" charset="0"/>
                        </a:rPr>
                        <a:t>High cost</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a:t>
                      </a:r>
                      <a:r>
                        <a:rPr lang="en-US" sz="1600" baseline="0" dirty="0" smtClean="0">
                          <a:latin typeface="Times New Roman" pitchFamily="18" charset="0"/>
                          <a:cs typeface="Times New Roman" pitchFamily="18" charset="0"/>
                        </a:rPr>
                        <a:t> performance</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81079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
            <a:ext cx="8229600" cy="411162"/>
          </a:xfrm>
        </p:spPr>
        <p:txBody>
          <a:bodyPr>
            <a:noAutofit/>
          </a:bodyPr>
          <a:lstStyle/>
          <a:p>
            <a:pPr algn="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41658964"/>
              </p:ext>
            </p:extLst>
          </p:nvPr>
        </p:nvGraphicFramePr>
        <p:xfrm>
          <a:off x="533400" y="685800"/>
          <a:ext cx="8381999" cy="5425440"/>
        </p:xfrm>
        <a:graphic>
          <a:graphicData uri="http://schemas.openxmlformats.org/drawingml/2006/table">
            <a:tbl>
              <a:tblPr firstRow="1" bandRow="1">
                <a:tableStyleId>{5C22544A-7EE6-4342-B048-85BDC9FD1C3A}</a:tableStyleId>
              </a:tblPr>
              <a:tblGrid>
                <a:gridCol w="609600"/>
                <a:gridCol w="1848157"/>
                <a:gridCol w="1884278"/>
                <a:gridCol w="1966204"/>
                <a:gridCol w="2073760"/>
              </a:tblGrid>
              <a:tr h="533400">
                <a:tc>
                  <a:txBody>
                    <a:bodyPr/>
                    <a:lstStyle/>
                    <a:p>
                      <a:pPr algn="ctr"/>
                      <a:r>
                        <a:rPr lang="en-US" dirty="0" smtClean="0">
                          <a:latin typeface="Times New Roman" pitchFamily="18" charset="0"/>
                          <a:cs typeface="Times New Roman" pitchFamily="18" charset="0"/>
                        </a:rPr>
                        <a:t>Sl.</a:t>
                      </a:r>
                    </a:p>
                    <a:p>
                      <a:pPr algn="ctr"/>
                      <a:r>
                        <a:rPr lang="en-US" dirty="0" smtClean="0">
                          <a:latin typeface="Times New Roman" pitchFamily="18" charset="0"/>
                          <a:cs typeface="Times New Roman" pitchFamily="18" charset="0"/>
                        </a:rPr>
                        <a:t>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 &amp;</a:t>
                      </a:r>
                      <a:r>
                        <a:rPr lang="en-US" baseline="0" dirty="0" smtClean="0">
                          <a:latin typeface="Times New Roman" pitchFamily="18" charset="0"/>
                          <a:cs typeface="Times New Roman" pitchFamily="18" charset="0"/>
                        </a:rPr>
                        <a:t> Author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a:txBody>
                  <a:tcPr/>
                </a:tc>
              </a:tr>
              <a:tr h="2126140">
                <a:tc>
                  <a:txBody>
                    <a:bodyPr/>
                    <a:lstStyle/>
                    <a:p>
                      <a:pPr algn="ct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Cascaded Multilevel Inverter with Multicarrier</a:t>
                      </a:r>
                    </a:p>
                    <a:p>
                      <a:r>
                        <a:rPr kumimoji="0" lang="en-US" sz="1500" b="0" i="0" u="none" strike="noStrike" kern="1200" baseline="0" dirty="0" smtClean="0">
                          <a:solidFill>
                            <a:schemeClr val="dk1"/>
                          </a:solidFill>
                          <a:latin typeface="Times New Roman" pitchFamily="18" charset="0"/>
                          <a:ea typeface="+mn-ea"/>
                          <a:cs typeface="Times New Roman" pitchFamily="18" charset="0"/>
                        </a:rPr>
                        <a:t>PWM Technique and Voltage Balancing Feature</a:t>
                      </a:r>
                      <a:endParaRPr lang="en-US" sz="15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kumimoji="0" lang="en-US" sz="1500" b="1" i="0" u="none" strike="noStrike" kern="1200" baseline="0" dirty="0" smtClean="0">
                          <a:solidFill>
                            <a:schemeClr val="dk1"/>
                          </a:solidFill>
                          <a:latin typeface="Times New Roman" pitchFamily="18" charset="0"/>
                          <a:ea typeface="+mn-ea"/>
                          <a:cs typeface="Times New Roman" pitchFamily="18" charset="0"/>
                        </a:rPr>
                        <a:t>Hani </a:t>
                      </a:r>
                      <a:r>
                        <a:rPr kumimoji="0" lang="en-US" sz="1500" b="1" i="0" u="none" strike="noStrike" kern="1200" baseline="0" dirty="0" err="1" smtClean="0">
                          <a:solidFill>
                            <a:schemeClr val="dk1"/>
                          </a:solidFill>
                          <a:latin typeface="Times New Roman" pitchFamily="18" charset="0"/>
                          <a:ea typeface="+mn-ea"/>
                          <a:cs typeface="Times New Roman" pitchFamily="18" charset="0"/>
                        </a:rPr>
                        <a:t>Vahedi</a:t>
                      </a:r>
                      <a:r>
                        <a:rPr kumimoji="0" lang="en-US" sz="1500" b="1" i="0" u="none" strike="noStrike" kern="1200" baseline="0" dirty="0" smtClean="0">
                          <a:solidFill>
                            <a:schemeClr val="dk1"/>
                          </a:solidFill>
                          <a:latin typeface="Times New Roman" pitchFamily="18" charset="0"/>
                          <a:ea typeface="+mn-ea"/>
                          <a:cs typeface="Times New Roman" pitchFamily="18" charset="0"/>
                        </a:rPr>
                        <a:t>,  </a:t>
                      </a:r>
                    </a:p>
                    <a:p>
                      <a:r>
                        <a:rPr kumimoji="0" lang="en-US" sz="1500" b="1" i="0" u="none" strike="noStrike" kern="1200" baseline="0" dirty="0" smtClean="0">
                          <a:solidFill>
                            <a:schemeClr val="dk1"/>
                          </a:solidFill>
                          <a:latin typeface="Times New Roman" pitchFamily="18" charset="0"/>
                          <a:ea typeface="+mn-ea"/>
                          <a:cs typeface="Times New Roman" pitchFamily="18" charset="0"/>
                        </a:rPr>
                        <a:t>Kamal Al-Haddad</a:t>
                      </a:r>
                      <a:endParaRPr lang="en-US" sz="1500" b="1" dirty="0" smtClean="0">
                        <a:latin typeface="Times New Roman" pitchFamily="18" charset="0"/>
                        <a:cs typeface="Times New Roman" pitchFamily="18" charset="0"/>
                      </a:endParaRPr>
                    </a:p>
                  </a:txBody>
                  <a:tcPr/>
                </a:tc>
                <a:tc>
                  <a:txBody>
                    <a:bodyPr/>
                    <a:lstStyle/>
                    <a:p>
                      <a:endParaRPr lang="en-US" sz="1600" b="0" dirty="0" smtClean="0">
                        <a:latin typeface="Times New Roman" pitchFamily="18" charset="0"/>
                        <a:cs typeface="Times New Roman" pitchFamily="18" charset="0"/>
                      </a:endParaRPr>
                    </a:p>
                    <a:p>
                      <a:endParaRPr lang="en-US" sz="1600" b="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Multicarrier PWM technique</a:t>
                      </a:r>
                      <a:endParaRPr lang="en-US" sz="1500" b="0" dirty="0">
                        <a:latin typeface="Times New Roman" pitchFamily="18" charset="0"/>
                        <a:cs typeface="Times New Roman" pitchFamily="18" charset="0"/>
                      </a:endParaRPr>
                    </a:p>
                  </a:txBody>
                  <a:tcPr/>
                </a:tc>
                <a:tc>
                  <a:txBody>
                    <a:bodyPr/>
                    <a:lstStyle/>
                    <a:p>
                      <a:endParaRPr lang="en-US" sz="1500" b="0" dirty="0" smtClean="0">
                        <a:latin typeface="Times New Roman" pitchFamily="18" charset="0"/>
                        <a:cs typeface="Times New Roman" pitchFamily="18" charset="0"/>
                      </a:endParaRPr>
                    </a:p>
                    <a:p>
                      <a:r>
                        <a:rPr lang="en-US" sz="1500" b="0" dirty="0" smtClean="0">
                          <a:latin typeface="Times New Roman" pitchFamily="18" charset="0"/>
                          <a:cs typeface="Times New Roman" pitchFamily="18" charset="0"/>
                        </a:rPr>
                        <a:t>Reduced</a:t>
                      </a:r>
                      <a:r>
                        <a:rPr lang="en-US" sz="1500" b="0" baseline="0" dirty="0" smtClean="0">
                          <a:latin typeface="Times New Roman" pitchFamily="18" charset="0"/>
                          <a:cs typeface="Times New Roman" pitchFamily="18" charset="0"/>
                        </a:rPr>
                        <a:t> number of switches</a:t>
                      </a:r>
                    </a:p>
                    <a:p>
                      <a:endParaRPr lang="en-US" sz="1500" b="0" baseline="0" dirty="0" smtClean="0">
                        <a:latin typeface="Times New Roman" pitchFamily="18" charset="0"/>
                        <a:cs typeface="Times New Roman" pitchFamily="18" charset="0"/>
                      </a:endParaRPr>
                    </a:p>
                    <a:p>
                      <a:r>
                        <a:rPr lang="en-US" sz="1500" b="0" baseline="0" dirty="0" smtClean="0">
                          <a:latin typeface="Times New Roman" pitchFamily="18" charset="0"/>
                          <a:cs typeface="Times New Roman" pitchFamily="18" charset="0"/>
                        </a:rPr>
                        <a:t>Lower harmonic distortion</a:t>
                      </a:r>
                    </a:p>
                    <a:p>
                      <a:endParaRPr lang="en-US" sz="1500" b="0" dirty="0">
                        <a:latin typeface="Times New Roman" pitchFamily="18" charset="0"/>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 performance</a:t>
                      </a:r>
                    </a:p>
                    <a:p>
                      <a:endParaRPr lang="en-US" sz="16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Require additional bulky filters</a:t>
                      </a:r>
                      <a:endParaRPr lang="en-US" sz="1500" dirty="0">
                        <a:latin typeface="Times New Roman" pitchFamily="18" charset="0"/>
                        <a:cs typeface="Times New Roman" pitchFamily="18" charset="0"/>
                      </a:endParaRPr>
                    </a:p>
                  </a:txBody>
                  <a:tcPr/>
                </a:tc>
              </a:tr>
              <a:tr h="2461846">
                <a:tc>
                  <a:txBody>
                    <a:bodyPr/>
                    <a:lstStyle/>
                    <a:p>
                      <a:pPr algn="ctr"/>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Crossover Switches Cell (CSC): A New Multilevel</a:t>
                      </a:r>
                    </a:p>
                    <a:p>
                      <a:r>
                        <a:rPr kumimoji="0" lang="en-US" sz="1500" b="0" i="0" u="none" strike="noStrike" kern="1200" baseline="0" dirty="0" smtClean="0">
                          <a:solidFill>
                            <a:schemeClr val="dk1"/>
                          </a:solidFill>
                          <a:latin typeface="Times New Roman" pitchFamily="18" charset="0"/>
                          <a:ea typeface="+mn-ea"/>
                          <a:cs typeface="Times New Roman" pitchFamily="18" charset="0"/>
                        </a:rPr>
                        <a:t>Inverter Topology with Maximum Voltage Levels</a:t>
                      </a:r>
                    </a:p>
                    <a:p>
                      <a:r>
                        <a:rPr kumimoji="0" lang="en-US" sz="1500" b="0" i="0" u="none" strike="noStrike" kern="1200" baseline="0" dirty="0" smtClean="0">
                          <a:solidFill>
                            <a:schemeClr val="dk1"/>
                          </a:solidFill>
                          <a:latin typeface="Times New Roman" pitchFamily="18" charset="0"/>
                          <a:ea typeface="+mn-ea"/>
                          <a:cs typeface="Times New Roman" pitchFamily="18" charset="0"/>
                        </a:rPr>
                        <a:t>and Minimum DC Sources</a:t>
                      </a:r>
                      <a:endParaRPr lang="en-US" sz="15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kumimoji="0" lang="en-US" sz="1500" b="1" i="0" u="none" strike="noStrike" kern="1200" baseline="0" dirty="0" smtClean="0">
                          <a:solidFill>
                            <a:schemeClr val="dk1"/>
                          </a:solidFill>
                          <a:latin typeface="Times New Roman" pitchFamily="18" charset="0"/>
                          <a:ea typeface="+mn-ea"/>
                          <a:cs typeface="Times New Roman" pitchFamily="18" charset="0"/>
                        </a:rPr>
                        <a:t>Hani </a:t>
                      </a:r>
                      <a:r>
                        <a:rPr kumimoji="0" lang="en-US" sz="1500" b="1" i="0" u="none" strike="noStrike" kern="1200" baseline="0" dirty="0" err="1" smtClean="0">
                          <a:solidFill>
                            <a:schemeClr val="dk1"/>
                          </a:solidFill>
                          <a:latin typeface="Times New Roman" pitchFamily="18" charset="0"/>
                          <a:ea typeface="+mn-ea"/>
                          <a:cs typeface="Times New Roman" pitchFamily="18" charset="0"/>
                        </a:rPr>
                        <a:t>Vahedi</a:t>
                      </a:r>
                      <a:r>
                        <a:rPr kumimoji="0" lang="en-US" sz="1500" b="1" i="0" u="none" strike="noStrike" kern="1200" baseline="0" dirty="0" smtClean="0">
                          <a:solidFill>
                            <a:schemeClr val="dk1"/>
                          </a:solidFill>
                          <a:latin typeface="Times New Roman" pitchFamily="18" charset="0"/>
                          <a:ea typeface="+mn-ea"/>
                          <a:cs typeface="Times New Roman" pitchFamily="18" charset="0"/>
                        </a:rPr>
                        <a:t>,</a:t>
                      </a:r>
                    </a:p>
                    <a:p>
                      <a:r>
                        <a:rPr kumimoji="0" lang="en-US" sz="1500" b="1" i="0" u="none" strike="noStrike" kern="1200" baseline="0" dirty="0" smtClean="0">
                          <a:solidFill>
                            <a:schemeClr val="dk1"/>
                          </a:solidFill>
                          <a:latin typeface="Times New Roman" pitchFamily="18" charset="0"/>
                          <a:ea typeface="+mn-ea"/>
                          <a:cs typeface="Times New Roman" pitchFamily="18" charset="0"/>
                        </a:rPr>
                        <a:t>Kamal Al-Haddad</a:t>
                      </a:r>
                      <a:endParaRPr lang="en-US" sz="1500" b="1" dirty="0" smtClean="0">
                        <a:latin typeface="Times New Roman" pitchFamily="18" charset="0"/>
                        <a:cs typeface="Times New Roman" pitchFamily="18" charset="0"/>
                      </a:endParaRPr>
                    </a:p>
                  </a:txBody>
                  <a:tcPr/>
                </a:tc>
                <a:tc>
                  <a:txBody>
                    <a:bodyPr/>
                    <a:lstStyle/>
                    <a:p>
                      <a:endParaRPr kumimoji="0" lang="en-US" sz="1800" b="0" i="0" u="none" strike="noStrike" kern="1200" baseline="0" dirty="0" smtClean="0">
                        <a:solidFill>
                          <a:schemeClr val="dk1"/>
                        </a:solidFill>
                        <a:latin typeface="+mn-lt"/>
                        <a:ea typeface="+mn-ea"/>
                        <a:cs typeface="+mn-cs"/>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PWM switching technique</a:t>
                      </a:r>
                      <a:endParaRPr lang="en-US" sz="1500" b="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Lower</a:t>
                      </a:r>
                      <a:r>
                        <a:rPr lang="en-US" sz="1500" baseline="0" dirty="0" smtClean="0">
                          <a:latin typeface="Times New Roman" pitchFamily="18" charset="0"/>
                          <a:cs typeface="Times New Roman" pitchFamily="18" charset="0"/>
                        </a:rPr>
                        <a:t> distortion</a:t>
                      </a:r>
                    </a:p>
                    <a:p>
                      <a:endParaRPr lang="en-US" sz="1500" baseline="0" dirty="0" smtClean="0">
                        <a:latin typeface="Times New Roman" pitchFamily="18" charset="0"/>
                        <a:cs typeface="Times New Roman" pitchFamily="18" charset="0"/>
                      </a:endParaRPr>
                    </a:p>
                    <a:p>
                      <a:r>
                        <a:rPr lang="en-US" sz="1500" baseline="0" dirty="0" smtClean="0">
                          <a:latin typeface="Times New Roman" pitchFamily="18" charset="0"/>
                          <a:cs typeface="Times New Roman" pitchFamily="18" charset="0"/>
                        </a:rPr>
                        <a:t>Lower switching frequency</a:t>
                      </a:r>
                      <a:endParaRPr lang="en-US" sz="1500" dirty="0">
                        <a:latin typeface="Times New Roman" pitchFamily="18" charset="0"/>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 efficiency</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High</a:t>
                      </a:r>
                      <a:r>
                        <a:rPr lang="en-US" sz="1600" baseline="0" dirty="0" smtClean="0">
                          <a:latin typeface="Times New Roman" pitchFamily="18" charset="0"/>
                          <a:cs typeface="Times New Roman" pitchFamily="18" charset="0"/>
                        </a:rPr>
                        <a:t> cost</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4485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Autofit/>
          </a:bodyPr>
          <a:lstStyle/>
          <a:p>
            <a:pPr algn="r"/>
            <a:r>
              <a:rPr lang="en-US" sz="3600" b="1" dirty="0" smtClean="0">
                <a:latin typeface="Times New Roman" pitchFamily="18" charset="0"/>
                <a:cs typeface="Times New Roman" pitchFamily="18" charset="0"/>
              </a:rPr>
              <a:t>Conti…</a:t>
            </a:r>
            <a:endParaRPr lang="en-US" sz="36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11179119"/>
              </p:ext>
            </p:extLst>
          </p:nvPr>
        </p:nvGraphicFramePr>
        <p:xfrm>
          <a:off x="381001" y="914400"/>
          <a:ext cx="8313593" cy="5689209"/>
        </p:xfrm>
        <a:graphic>
          <a:graphicData uri="http://schemas.openxmlformats.org/drawingml/2006/table">
            <a:tbl>
              <a:tblPr firstRow="1" bandRow="1">
                <a:tableStyleId>{5C22544A-7EE6-4342-B048-85BDC9FD1C3A}</a:tableStyleId>
              </a:tblPr>
              <a:tblGrid>
                <a:gridCol w="553700"/>
                <a:gridCol w="2039946"/>
                <a:gridCol w="1749753"/>
                <a:gridCol w="1967947"/>
                <a:gridCol w="2002247"/>
              </a:tblGrid>
              <a:tr h="682070">
                <a:tc>
                  <a:txBody>
                    <a:bodyPr/>
                    <a:lstStyle/>
                    <a:p>
                      <a:pPr algn="ctr"/>
                      <a:r>
                        <a:rPr lang="en-US" dirty="0" err="1" smtClean="0">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 &amp;</a:t>
                      </a:r>
                      <a:r>
                        <a:rPr lang="en-US" baseline="0" dirty="0" smtClean="0">
                          <a:latin typeface="Times New Roman" pitchFamily="18" charset="0"/>
                          <a:cs typeface="Times New Roman" pitchFamily="18" charset="0"/>
                        </a:rPr>
                        <a:t> Author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a:txBody>
                  <a:tcPr/>
                </a:tc>
              </a:tr>
              <a:tr h="1943899">
                <a:tc>
                  <a:txBody>
                    <a:bodyPr/>
                    <a:lstStyle/>
                    <a:p>
                      <a:pPr algn="ctr"/>
                      <a:r>
                        <a:rPr lang="en-US" sz="1600" dirty="0" smtClean="0">
                          <a:latin typeface="Times New Roman" pitchFamily="18" charset="0"/>
                          <a:cs typeface="Times New Roman" pitchFamily="18" charset="0"/>
                        </a:rPr>
                        <a:t>7. </a:t>
                      </a:r>
                      <a:endParaRPr lang="en-US" sz="1600" dirty="0">
                        <a:latin typeface="Times New Roman" pitchFamily="18" charset="0"/>
                        <a:cs typeface="Times New Roman" pitchFamily="18" charset="0"/>
                      </a:endParaRPr>
                    </a:p>
                  </a:txBody>
                  <a:tcPr/>
                </a:tc>
                <a:tc>
                  <a:txBody>
                    <a:bodyPr/>
                    <a:lstStyle/>
                    <a:p>
                      <a:r>
                        <a:rPr kumimoji="0" lang="en-US" sz="1500" b="0" i="0" u="none" strike="noStrike" kern="1200" baseline="0" dirty="0" smtClean="0">
                          <a:solidFill>
                            <a:schemeClr val="dk1"/>
                          </a:solidFill>
                          <a:latin typeface="Times New Roman" pitchFamily="18" charset="0"/>
                          <a:ea typeface="+mn-ea"/>
                          <a:cs typeface="Times New Roman" pitchFamily="18" charset="0"/>
                        </a:rPr>
                        <a:t>Selective Harmonic Elimination Modulation</a:t>
                      </a:r>
                    </a:p>
                    <a:p>
                      <a:r>
                        <a:rPr kumimoji="0" lang="en-US" sz="1500" b="0" i="0" u="none" strike="noStrike" kern="1200" baseline="0" dirty="0" smtClean="0">
                          <a:solidFill>
                            <a:schemeClr val="dk1"/>
                          </a:solidFill>
                          <a:latin typeface="Times New Roman" pitchFamily="18" charset="0"/>
                          <a:ea typeface="+mn-ea"/>
                          <a:cs typeface="Times New Roman" pitchFamily="18" charset="0"/>
                        </a:rPr>
                        <a:t>Technique Applied on Four-Leg NPC</a:t>
                      </a:r>
                      <a:endParaRPr lang="en-US" sz="1500" dirty="0" smtClean="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Mohammad </a:t>
                      </a:r>
                      <a:r>
                        <a:rPr kumimoji="0" lang="en-US" sz="1500" b="0" i="0" u="none" strike="noStrike" kern="1200" baseline="0" dirty="0" err="1" smtClean="0">
                          <a:solidFill>
                            <a:schemeClr val="dk1"/>
                          </a:solidFill>
                          <a:latin typeface="Times New Roman" pitchFamily="18" charset="0"/>
                          <a:ea typeface="+mn-ea"/>
                          <a:cs typeface="Times New Roman" pitchFamily="18" charset="0"/>
                        </a:rPr>
                        <a:t>Sharifzade</a:t>
                      </a:r>
                      <a:r>
                        <a:rPr kumimoji="0" lang="en-US" sz="1500" b="0" i="0" u="none" strike="noStrike" kern="1200" baseline="0" dirty="0" smtClean="0">
                          <a:solidFill>
                            <a:schemeClr val="dk1"/>
                          </a:solidFill>
                          <a:latin typeface="Times New Roman" pitchFamily="18" charset="0"/>
                          <a:ea typeface="+mn-ea"/>
                          <a:cs typeface="Times New Roman" pitchFamily="18" charset="0"/>
                        </a:rPr>
                        <a:t>,</a:t>
                      </a:r>
                    </a:p>
                    <a:p>
                      <a:r>
                        <a:rPr kumimoji="0" lang="en-US" sz="1500" b="0" i="0" u="none" strike="noStrike" kern="1200" baseline="0" dirty="0" smtClean="0">
                          <a:solidFill>
                            <a:schemeClr val="dk1"/>
                          </a:solidFill>
                          <a:latin typeface="Times New Roman" pitchFamily="18" charset="0"/>
                          <a:ea typeface="+mn-ea"/>
                          <a:cs typeface="Times New Roman" pitchFamily="18" charset="0"/>
                        </a:rPr>
                        <a:t>Hani </a:t>
                      </a:r>
                      <a:r>
                        <a:rPr kumimoji="0" lang="en-US" sz="1500" b="0" i="0" u="none" strike="noStrike" kern="1200" baseline="0" dirty="0" err="1" smtClean="0">
                          <a:solidFill>
                            <a:schemeClr val="dk1"/>
                          </a:solidFill>
                          <a:latin typeface="Times New Roman" pitchFamily="18" charset="0"/>
                          <a:ea typeface="+mn-ea"/>
                          <a:cs typeface="Times New Roman" pitchFamily="18" charset="0"/>
                        </a:rPr>
                        <a:t>Vahedi</a:t>
                      </a:r>
                      <a:endParaRPr lang="en-US" sz="1500" dirty="0" smtClean="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txBody>
                  <a:tcPr/>
                </a:tc>
                <a:tc>
                  <a:txBody>
                    <a:bodyPr/>
                    <a:lstStyle/>
                    <a:p>
                      <a:endParaRPr lang="en-US" sz="1600" b="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Selective harmonic elimination</a:t>
                      </a:r>
                    </a:p>
                    <a:p>
                      <a:r>
                        <a:rPr kumimoji="0" lang="en-US" sz="1500" b="0" i="0" u="none" strike="noStrike" kern="1200" baseline="0" dirty="0" smtClean="0">
                          <a:solidFill>
                            <a:schemeClr val="dk1"/>
                          </a:solidFill>
                          <a:latin typeface="Times New Roman" pitchFamily="18" charset="0"/>
                          <a:ea typeface="+mn-ea"/>
                          <a:cs typeface="Times New Roman" pitchFamily="18" charset="0"/>
                        </a:rPr>
                        <a:t>pulse width modulation (SHE-PWM) technique</a:t>
                      </a:r>
                      <a:endParaRPr lang="en-US" sz="1500" b="0" dirty="0">
                        <a:latin typeface="Times New Roman" pitchFamily="18" charset="0"/>
                        <a:cs typeface="Times New Roman" pitchFamily="18" charset="0"/>
                      </a:endParaRPr>
                    </a:p>
                  </a:txBody>
                  <a:tcPr/>
                </a:tc>
                <a:tc>
                  <a:txBody>
                    <a:bodyPr/>
                    <a:lstStyle/>
                    <a:p>
                      <a:endParaRPr lang="en-US" sz="1500" b="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Reducing switching losses</a:t>
                      </a: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lang="en-US" sz="1500" b="0" dirty="0" smtClean="0">
                          <a:latin typeface="Times New Roman" pitchFamily="18" charset="0"/>
                          <a:cs typeface="Times New Roman" pitchFamily="18" charset="0"/>
                        </a:rPr>
                        <a:t>Low</a:t>
                      </a:r>
                      <a:r>
                        <a:rPr lang="en-US" sz="1500" b="0" baseline="0" dirty="0" smtClean="0">
                          <a:latin typeface="Times New Roman" pitchFamily="18" charset="0"/>
                          <a:cs typeface="Times New Roman" pitchFamily="18" charset="0"/>
                        </a:rPr>
                        <a:t> harmonics</a:t>
                      </a:r>
                      <a:endParaRPr lang="en-US" sz="1500" b="0" dirty="0">
                        <a:latin typeface="Times New Roman" pitchFamily="18" charset="0"/>
                        <a:cs typeface="Times New Roman" pitchFamily="18" charset="0"/>
                      </a:endParaRPr>
                    </a:p>
                  </a:txBody>
                  <a:tcPr/>
                </a:tc>
                <a:tc>
                  <a:txBody>
                    <a:bodyPr/>
                    <a:lstStyle/>
                    <a:p>
                      <a:endParaRPr lang="en-US"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Require bulky filter</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cost</a:t>
                      </a:r>
                      <a:endParaRPr lang="en-US" sz="1500" dirty="0">
                        <a:latin typeface="Times New Roman" pitchFamily="18" charset="0"/>
                        <a:cs typeface="Times New Roman" pitchFamily="18" charset="0"/>
                      </a:endParaRPr>
                    </a:p>
                  </a:txBody>
                  <a:tcPr/>
                </a:tc>
              </a:tr>
              <a:tr h="2250831">
                <a:tc>
                  <a:txBody>
                    <a:bodyPr/>
                    <a:lstStyle/>
                    <a:p>
                      <a:pPr algn="ctr"/>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a:txBody>
                  <a:tcPr/>
                </a:tc>
                <a:tc>
                  <a:txBody>
                    <a:bodyPr/>
                    <a:lstStyle/>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mn-lt"/>
                          <a:ea typeface="+mn-ea"/>
                          <a:cs typeface="+mn-cs"/>
                        </a:rPr>
                        <a:t>Medium-Voltage Multilevel Converters—State of the Art, Challenges, and Requirements in</a:t>
                      </a:r>
                    </a:p>
                    <a:p>
                      <a:r>
                        <a:rPr kumimoji="0" lang="en-US" sz="1500" b="0" i="0" u="none" strike="noStrike" kern="1200" baseline="0" dirty="0" smtClean="0">
                          <a:solidFill>
                            <a:schemeClr val="dk1"/>
                          </a:solidFill>
                          <a:latin typeface="+mn-lt"/>
                          <a:ea typeface="+mn-ea"/>
                          <a:cs typeface="+mn-cs"/>
                        </a:rPr>
                        <a:t>Industrial Applications</a:t>
                      </a:r>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err="1" smtClean="0">
                          <a:solidFill>
                            <a:schemeClr val="dk1"/>
                          </a:solidFill>
                          <a:latin typeface="Times New Roman" pitchFamily="18" charset="0"/>
                          <a:ea typeface="+mn-ea"/>
                          <a:cs typeface="Times New Roman" pitchFamily="18" charset="0"/>
                        </a:rPr>
                        <a:t>Haitham</a:t>
                      </a:r>
                      <a:r>
                        <a:rPr kumimoji="0" lang="en-US" sz="1500" b="0" i="0" u="none" strike="noStrike" kern="1200" baseline="0" dirty="0" smtClean="0">
                          <a:solidFill>
                            <a:schemeClr val="dk1"/>
                          </a:solidFill>
                          <a:latin typeface="Times New Roman" pitchFamily="18" charset="0"/>
                          <a:ea typeface="+mn-ea"/>
                          <a:cs typeface="Times New Roman" pitchFamily="18" charset="0"/>
                        </a:rPr>
                        <a:t> Abu-Rub</a:t>
                      </a:r>
                    </a:p>
                    <a:p>
                      <a:r>
                        <a:rPr kumimoji="0" lang="en-US" sz="1500" b="0" i="0" u="none" strike="noStrike" kern="1200" baseline="0" dirty="0" smtClean="0">
                          <a:solidFill>
                            <a:schemeClr val="dk1"/>
                          </a:solidFill>
                          <a:latin typeface="Times New Roman" pitchFamily="18" charset="0"/>
                          <a:ea typeface="+mn-ea"/>
                          <a:cs typeface="Times New Roman" pitchFamily="18" charset="0"/>
                        </a:rPr>
                        <a:t>Joachim Holtz</a:t>
                      </a: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Model predictive control</a:t>
                      </a:r>
                      <a:endParaRPr lang="en-US" sz="150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Very low switching frequency</a:t>
                      </a:r>
                    </a:p>
                    <a:p>
                      <a:endParaRPr lang="en-US" sz="1500" dirty="0" smtClean="0">
                        <a:latin typeface="Times New Roman" pitchFamily="18" charset="0"/>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Minimum harmonic distortion</a:t>
                      </a:r>
                      <a:endParaRPr lang="en-US" sz="1500" b="0" dirty="0">
                        <a:latin typeface="Times New Roman" pitchFamily="18" charset="0"/>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 settling time</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Less</a:t>
                      </a:r>
                      <a:r>
                        <a:rPr lang="en-US" sz="1500" baseline="0" dirty="0" smtClean="0">
                          <a:latin typeface="Times New Roman" pitchFamily="18" charset="0"/>
                          <a:cs typeface="Times New Roman" pitchFamily="18" charset="0"/>
                        </a:rPr>
                        <a:t> efficient</a:t>
                      </a:r>
                      <a:endParaRPr lang="en-US" sz="15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5556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162"/>
          </a:xfrm>
        </p:spPr>
        <p:txBody>
          <a:bodyPr>
            <a:noAutofit/>
          </a:bodyPr>
          <a:lstStyle/>
          <a:p>
            <a:pPr algn="r"/>
            <a:r>
              <a:rPr lang="en-US" sz="3600" b="1" dirty="0" err="1" smtClean="0">
                <a:latin typeface="Times New Roman" pitchFamily="18" charset="0"/>
                <a:cs typeface="Times New Roman" pitchFamily="18" charset="0"/>
              </a:rPr>
              <a:t>Cont</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27518267"/>
              </p:ext>
            </p:extLst>
          </p:nvPr>
        </p:nvGraphicFramePr>
        <p:xfrm>
          <a:off x="685800" y="914400"/>
          <a:ext cx="7796239" cy="5665550"/>
        </p:xfrm>
        <a:graphic>
          <a:graphicData uri="http://schemas.openxmlformats.org/drawingml/2006/table">
            <a:tbl>
              <a:tblPr firstRow="1" bandRow="1">
                <a:tableStyleId>{5C22544A-7EE6-4342-B048-85BDC9FD1C3A}</a:tableStyleId>
              </a:tblPr>
              <a:tblGrid>
                <a:gridCol w="533400"/>
                <a:gridCol w="1752601"/>
                <a:gridCol w="1752599"/>
                <a:gridCol w="1828800"/>
                <a:gridCol w="1928839"/>
              </a:tblGrid>
              <a:tr h="682070">
                <a:tc>
                  <a:txBody>
                    <a:bodyPr/>
                    <a:lstStyle/>
                    <a:p>
                      <a:pPr algn="ctr"/>
                      <a:r>
                        <a:rPr lang="en-US" dirty="0" err="1" smtClean="0">
                          <a:latin typeface="Times New Roman" pitchFamily="18" charset="0"/>
                          <a:cs typeface="Times New Roman" pitchFamily="18" charset="0"/>
                        </a:rPr>
                        <a:t>Sl.No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 &amp;</a:t>
                      </a:r>
                      <a:r>
                        <a:rPr lang="en-US" baseline="0" dirty="0" smtClean="0">
                          <a:latin typeface="Times New Roman" pitchFamily="18" charset="0"/>
                          <a:cs typeface="Times New Roman" pitchFamily="18" charset="0"/>
                        </a:rPr>
                        <a:t> Author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Technique used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a:txBody>
                  <a:tcPr/>
                </a:tc>
              </a:tr>
              <a:tr h="1943899">
                <a:tc>
                  <a:txBody>
                    <a:bodyPr/>
                    <a:lstStyle/>
                    <a:p>
                      <a:pPr algn="ctr"/>
                      <a:r>
                        <a:rPr lang="en-US" sz="1600" dirty="0" smtClean="0">
                          <a:latin typeface="Times New Roman" pitchFamily="18" charset="0"/>
                          <a:cs typeface="Times New Roman" pitchFamily="18" charset="0"/>
                        </a:rPr>
                        <a:t>9.</a:t>
                      </a:r>
                      <a:endParaRPr lang="en-US" sz="1600" dirty="0">
                        <a:latin typeface="Times New Roman" pitchFamily="18" charset="0"/>
                        <a:cs typeface="Times New Roman" pitchFamily="18" charset="0"/>
                      </a:endParaRPr>
                    </a:p>
                  </a:txBody>
                  <a:tcPr/>
                </a:tc>
                <a:tc>
                  <a:txBody>
                    <a:bodyPr/>
                    <a:lstStyle/>
                    <a:p>
                      <a:r>
                        <a:rPr lang="en-US" sz="1500" dirty="0" smtClean="0">
                          <a:latin typeface="Times New Roman" pitchFamily="18" charset="0"/>
                          <a:cs typeface="Times New Roman" pitchFamily="18" charset="0"/>
                        </a:rPr>
                        <a:t>A Novel Hysteresis Bandwidth (NHB) Calculation To Fix the Switching Frequency Employed In Active Power Filter</a:t>
                      </a:r>
                    </a:p>
                    <a:p>
                      <a:endParaRPr lang="en-US" sz="1500" dirty="0" smtClean="0">
                        <a:latin typeface="Times New Roman" pitchFamily="18" charset="0"/>
                        <a:cs typeface="Times New Roman" pitchFamily="18" charset="0"/>
                      </a:endParaRPr>
                    </a:p>
                    <a:p>
                      <a:r>
                        <a:rPr lang="en-US" sz="1500" b="1" dirty="0" smtClean="0">
                          <a:latin typeface="Times New Roman" pitchFamily="18" charset="0"/>
                          <a:cs typeface="Times New Roman" pitchFamily="18" charset="0"/>
                        </a:rPr>
                        <a:t>Hani </a:t>
                      </a:r>
                      <a:r>
                        <a:rPr lang="en-US" sz="1500" b="1" dirty="0" err="1" smtClean="0">
                          <a:latin typeface="Times New Roman" pitchFamily="18" charset="0"/>
                          <a:cs typeface="Times New Roman" pitchFamily="18" charset="0"/>
                        </a:rPr>
                        <a:t>Vahedi</a:t>
                      </a:r>
                      <a:r>
                        <a:rPr lang="en-US" sz="1500" b="1" dirty="0" smtClean="0">
                          <a:latin typeface="Times New Roman" pitchFamily="18" charset="0"/>
                          <a:cs typeface="Times New Roman" pitchFamily="18" charset="0"/>
                        </a:rPr>
                        <a:t> </a:t>
                      </a:r>
                    </a:p>
                    <a:p>
                      <a:r>
                        <a:rPr lang="en-US" sz="1500" b="1" dirty="0" err="1" smtClean="0">
                          <a:latin typeface="Times New Roman" pitchFamily="18" charset="0"/>
                          <a:cs typeface="Times New Roman" pitchFamily="18" charset="0"/>
                        </a:rPr>
                        <a:t>Abdolreza</a:t>
                      </a: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Sheikholeslami</a:t>
                      </a:r>
                      <a:r>
                        <a:rPr lang="en-US" sz="1500" b="1" dirty="0" smtClean="0">
                          <a:latin typeface="Times New Roman" pitchFamily="18" charset="0"/>
                          <a:cs typeface="Times New Roman" pitchFamily="18" charset="0"/>
                        </a:rPr>
                        <a:t> </a:t>
                      </a:r>
                      <a:endParaRPr lang="en-US" sz="1500" b="1" dirty="0" smtClean="0">
                        <a:latin typeface="Times New Roman" pitchFamily="18" charset="0"/>
                        <a:cs typeface="Times New Roman" pitchFamily="18" charset="0"/>
                      </a:endParaRPr>
                    </a:p>
                  </a:txBody>
                  <a:tcPr/>
                </a:tc>
                <a:tc>
                  <a:txBody>
                    <a:bodyPr/>
                    <a:lstStyle/>
                    <a:p>
                      <a:endParaRPr lang="en-US" sz="1400" dirty="0" smtClean="0"/>
                    </a:p>
                    <a:p>
                      <a:endParaRPr lang="en-US" sz="1400" dirty="0" smtClean="0"/>
                    </a:p>
                    <a:p>
                      <a:r>
                        <a:rPr lang="en-US" sz="1400" dirty="0" smtClean="0"/>
                        <a:t>Hysteresis </a:t>
                      </a:r>
                      <a:endParaRPr lang="en-US" sz="1400" dirty="0" smtClean="0"/>
                    </a:p>
                    <a:p>
                      <a:r>
                        <a:rPr lang="en-US" sz="1400" dirty="0" smtClean="0"/>
                        <a:t>current control method</a:t>
                      </a:r>
                      <a:endParaRPr lang="en-US" sz="1400" b="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 switching frequency</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Low switching losses</a:t>
                      </a: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endParaRPr lang="en-US" dirty="0" smtClean="0"/>
                    </a:p>
                    <a:p>
                      <a:endParaRPr lang="en-US" dirty="0" smtClean="0"/>
                    </a:p>
                    <a:p>
                      <a:r>
                        <a:rPr lang="en-US" sz="1500" dirty="0" smtClean="0"/>
                        <a:t>Performance is low</a:t>
                      </a:r>
                    </a:p>
                    <a:p>
                      <a:endParaRPr lang="en-US" sz="1500" dirty="0" smtClean="0"/>
                    </a:p>
                    <a:p>
                      <a:r>
                        <a:rPr lang="en-US" sz="1500" dirty="0" smtClean="0"/>
                        <a:t>High cost</a:t>
                      </a:r>
                      <a:endParaRPr lang="en-US" sz="1500" dirty="0"/>
                    </a:p>
                  </a:txBody>
                  <a:tcPr/>
                </a:tc>
              </a:tr>
              <a:tr h="2250831">
                <a:tc>
                  <a:txBody>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10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High-power-factor single-phase switch clamped</a:t>
                      </a:r>
                    </a:p>
                    <a:p>
                      <a:r>
                        <a:rPr kumimoji="0" lang="en-US" sz="1500" b="0" i="0" u="none" strike="noStrike" kern="1200" baseline="0" dirty="0" smtClean="0">
                          <a:solidFill>
                            <a:schemeClr val="dk1"/>
                          </a:solidFill>
                          <a:latin typeface="Times New Roman" pitchFamily="18" charset="0"/>
                          <a:ea typeface="+mn-ea"/>
                          <a:cs typeface="Times New Roman" pitchFamily="18" charset="0"/>
                        </a:rPr>
                        <a:t>rectifier</a:t>
                      </a:r>
                      <a:endParaRPr lang="en-US" sz="1500" b="0" dirty="0" smtClean="0">
                        <a:latin typeface="Times New Roman" pitchFamily="18" charset="0"/>
                        <a:cs typeface="Times New Roman" pitchFamily="18" charset="0"/>
                      </a:endParaRPr>
                    </a:p>
                    <a:p>
                      <a:endParaRPr lang="en-US" sz="1500" b="0" dirty="0" smtClean="0">
                        <a:latin typeface="Times New Roman" pitchFamily="18" charset="0"/>
                        <a:cs typeface="Times New Roman" pitchFamily="18" charset="0"/>
                      </a:endParaRPr>
                    </a:p>
                    <a:p>
                      <a:endParaRPr lang="en-US" sz="1500" b="0" dirty="0" smtClean="0">
                        <a:latin typeface="Times New Roman" pitchFamily="18" charset="0"/>
                        <a:cs typeface="Times New Roman" pitchFamily="18" charset="0"/>
                      </a:endParaRPr>
                    </a:p>
                    <a:p>
                      <a:r>
                        <a:rPr kumimoji="0" lang="en-US" sz="1500" b="1" i="0" u="none" strike="noStrike" kern="1200" baseline="0" dirty="0" smtClean="0">
                          <a:solidFill>
                            <a:schemeClr val="dk1"/>
                          </a:solidFill>
                          <a:latin typeface="Times New Roman" pitchFamily="18" charset="0"/>
                          <a:ea typeface="+mn-ea"/>
                          <a:cs typeface="Times New Roman" pitchFamily="18" charset="0"/>
                        </a:rPr>
                        <a:t>B:R. Lin and T.-L. Hung</a:t>
                      </a:r>
                      <a:endParaRPr lang="en-US" sz="1500" b="1" dirty="0" smtClean="0">
                        <a:latin typeface="Times New Roman" pitchFamily="18" charset="0"/>
                        <a:cs typeface="Times New Roman" pitchFamily="18" charset="0"/>
                      </a:endParaRPr>
                    </a:p>
                    <a:p>
                      <a:endParaRPr lang="en-US" sz="1500" b="0" dirty="0" smtClean="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endParaRPr kumimoji="0" lang="en-US" sz="1500" b="0" i="0" u="none" strike="noStrike" kern="1200" baseline="0" dirty="0" smtClean="0">
                        <a:solidFill>
                          <a:schemeClr val="dk1"/>
                        </a:solidFill>
                        <a:latin typeface="Times New Roman" pitchFamily="18" charset="0"/>
                        <a:ea typeface="+mn-ea"/>
                        <a:cs typeface="Times New Roman" pitchFamily="18" charset="0"/>
                      </a:endParaRPr>
                    </a:p>
                    <a:p>
                      <a:r>
                        <a:rPr kumimoji="0" lang="en-US" sz="1500" b="0" i="0" u="none" strike="noStrike" kern="1200" baseline="0" dirty="0" smtClean="0">
                          <a:solidFill>
                            <a:schemeClr val="dk1"/>
                          </a:solidFill>
                          <a:latin typeface="Times New Roman" pitchFamily="18" charset="0"/>
                          <a:ea typeface="+mn-ea"/>
                          <a:cs typeface="Times New Roman" pitchFamily="18" charset="0"/>
                        </a:rPr>
                        <a:t>Neutral point switch clamped scheme</a:t>
                      </a:r>
                      <a:endParaRPr lang="en-US" sz="1500" dirty="0">
                        <a:latin typeface="Times New Roman" pitchFamily="18" charset="0"/>
                        <a:cs typeface="Times New Roman" pitchFamily="18" charset="0"/>
                      </a:endParaRPr>
                    </a:p>
                  </a:txBody>
                  <a:tcPr/>
                </a:tc>
                <a:tc>
                  <a:txBody>
                    <a:bodyPr/>
                    <a:lstStyle/>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power factor</a:t>
                      </a: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 current harmonic distortion</a:t>
                      </a:r>
                      <a:endParaRPr lang="en-US" sz="1500" dirty="0">
                        <a:latin typeface="Times New Roman" pitchFamily="18" charset="0"/>
                        <a:cs typeface="Times New Roman" pitchFamily="18" charset="0"/>
                      </a:endParaRPr>
                    </a:p>
                  </a:txBody>
                  <a:tcPr/>
                </a:tc>
                <a:tc>
                  <a:txBody>
                    <a:bodyPr/>
                    <a:lstStyle/>
                    <a:p>
                      <a:endParaRPr lang="en-US" sz="16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High switching frequency</a:t>
                      </a:r>
                    </a:p>
                    <a:p>
                      <a:endParaRPr lang="en-US" sz="1500" dirty="0" smtClean="0">
                        <a:latin typeface="Times New Roman" pitchFamily="18" charset="0"/>
                        <a:cs typeface="Times New Roman" pitchFamily="18" charset="0"/>
                      </a:endParaRPr>
                    </a:p>
                    <a:p>
                      <a:endParaRPr lang="en-US" sz="1500" dirty="0" smtClean="0">
                        <a:latin typeface="Times New Roman" pitchFamily="18" charset="0"/>
                        <a:cs typeface="Times New Roman" pitchFamily="18" charset="0"/>
                      </a:endParaRPr>
                    </a:p>
                    <a:p>
                      <a:r>
                        <a:rPr lang="en-US" sz="1500" dirty="0" smtClean="0">
                          <a:latin typeface="Times New Roman" pitchFamily="18" charset="0"/>
                          <a:cs typeface="Times New Roman" pitchFamily="18" charset="0"/>
                        </a:rPr>
                        <a:t>Low performance</a:t>
                      </a:r>
                    </a:p>
                    <a:p>
                      <a:endParaRPr lang="en-US" sz="15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5795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600" b="1" dirty="0" smtClean="0">
                <a:latin typeface="Times New Roman" pitchFamily="18" charset="0"/>
                <a:cs typeface="Times New Roman" pitchFamily="18" charset="0"/>
              </a:rPr>
              <a:t>EXISTING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9800"/>
            <a:ext cx="8229600" cy="4114800"/>
          </a:xfrm>
        </p:spPr>
        <p:txBody>
          <a:bodyPr>
            <a:normAutofit/>
          </a:bodyPr>
          <a:lstStyle/>
          <a:p>
            <a:pPr algn="just">
              <a:lnSpc>
                <a:spcPct val="150000"/>
              </a:lnSpc>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wo-stage rectifiers </a:t>
            </a:r>
            <a:r>
              <a:rPr lang="en-US" sz="2400" dirty="0">
                <a:latin typeface="Times New Roman" pitchFamily="18" charset="0"/>
                <a:cs typeface="Times New Roman" pitchFamily="18" charset="0"/>
              </a:rPr>
              <a:t>in which the input AC voltage were rectified by </a:t>
            </a:r>
            <a:r>
              <a:rPr lang="en-US" sz="2400" dirty="0" smtClean="0">
                <a:latin typeface="Times New Roman" pitchFamily="18" charset="0"/>
                <a:cs typeface="Times New Roman" pitchFamily="18" charset="0"/>
              </a:rPr>
              <a:t>a diode </a:t>
            </a:r>
            <a:r>
              <a:rPr lang="en-US" sz="2400" dirty="0">
                <a:latin typeface="Times New Roman" pitchFamily="18" charset="0"/>
                <a:cs typeface="Times New Roman" pitchFamily="18" charset="0"/>
              </a:rPr>
              <a:t>bridge and then a DC-DC chopper were used to </a:t>
            </a:r>
            <a:r>
              <a:rPr lang="en-US" sz="2400" dirty="0" smtClean="0">
                <a:latin typeface="Times New Roman" pitchFamily="18" charset="0"/>
                <a:cs typeface="Times New Roman" pitchFamily="18" charset="0"/>
              </a:rPr>
              <a:t>change the </a:t>
            </a:r>
            <a:r>
              <a:rPr lang="en-US" sz="2400" dirty="0">
                <a:latin typeface="Times New Roman" pitchFamily="18" charset="0"/>
                <a:cs typeface="Times New Roman" pitchFamily="18" charset="0"/>
              </a:rPr>
              <a:t>DC voltage level at the second stage output.</a:t>
            </a:r>
          </a:p>
        </p:txBody>
      </p:sp>
    </p:spTree>
    <p:extLst>
      <p:ext uri="{BB962C8B-B14F-4D97-AF65-F5344CB8AC3E}">
        <p14:creationId xmlns:p14="http://schemas.microsoft.com/office/powerpoint/2010/main" val="116360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3600" b="1" dirty="0" smtClean="0">
                <a:latin typeface="Times New Roman" pitchFamily="18" charset="0"/>
                <a:cs typeface="Times New Roman" pitchFamily="18" charset="0"/>
              </a:rPr>
              <a:t>DISADVATAGES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Requires bulky filters</a:t>
            </a:r>
          </a:p>
          <a:p>
            <a:pPr>
              <a:lnSpc>
                <a:spcPct val="150000"/>
              </a:lnSpc>
            </a:pPr>
            <a:r>
              <a:rPr lang="en-US" sz="2400" dirty="0" smtClean="0">
                <a:latin typeface="Times New Roman" pitchFamily="18" charset="0"/>
                <a:cs typeface="Times New Roman" pitchFamily="18" charset="0"/>
              </a:rPr>
              <a:t>High switching frequency</a:t>
            </a:r>
          </a:p>
          <a:p>
            <a:pPr>
              <a:lnSpc>
                <a:spcPct val="150000"/>
              </a:lnSpc>
            </a:pPr>
            <a:r>
              <a:rPr lang="en-US" sz="2400" dirty="0" smtClean="0">
                <a:latin typeface="Times New Roman" pitchFamily="18" charset="0"/>
                <a:cs typeface="Times New Roman" pitchFamily="18" charset="0"/>
              </a:rPr>
              <a:t>High switching losses</a:t>
            </a:r>
          </a:p>
          <a:p>
            <a:pPr>
              <a:lnSpc>
                <a:spcPct val="150000"/>
              </a:lnSpc>
            </a:pPr>
            <a:r>
              <a:rPr lang="en-US" sz="2400" dirty="0" smtClean="0">
                <a:latin typeface="Times New Roman" pitchFamily="18" charset="0"/>
                <a:cs typeface="Times New Roman" pitchFamily="18" charset="0"/>
              </a:rPr>
              <a:t>High harmonic distortion</a:t>
            </a:r>
          </a:p>
          <a:p>
            <a:pPr>
              <a:lnSpc>
                <a:spcPct val="150000"/>
              </a:lnSpc>
            </a:pPr>
            <a:r>
              <a:rPr lang="en-US" sz="2400" dirty="0" smtClean="0">
                <a:latin typeface="Times New Roman" pitchFamily="18" charset="0"/>
                <a:cs typeface="Times New Roman" pitchFamily="18" charset="0"/>
              </a:rPr>
              <a:t>Low performance</a:t>
            </a:r>
          </a:p>
          <a:p>
            <a:pPr>
              <a:lnSpc>
                <a:spcPct val="150000"/>
              </a:lnSpc>
            </a:pPr>
            <a:r>
              <a:rPr lang="en-US" sz="2400" dirty="0" smtClean="0">
                <a:latin typeface="Times New Roman" pitchFamily="18" charset="0"/>
                <a:cs typeface="Times New Roman" pitchFamily="18" charset="0"/>
              </a:rPr>
              <a:t>High cost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63190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279</TotalTime>
  <Words>832</Words>
  <Application>Microsoft Office PowerPoint</Application>
  <PresentationFormat>On-screen Show (4:3)</PresentationFormat>
  <Paragraphs>257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Five-Level Reduced-Switch-Count Boost PFC Rectifier with Multicarrier PWM</vt:lpstr>
      <vt:lpstr>ABSTRACT</vt:lpstr>
      <vt:lpstr>LITERATURE SURVEY</vt:lpstr>
      <vt:lpstr>Cont…</vt:lpstr>
      <vt:lpstr>Cont…</vt:lpstr>
      <vt:lpstr>Conti…</vt:lpstr>
      <vt:lpstr>Cont…</vt:lpstr>
      <vt:lpstr>EXISTING SYSTEM</vt:lpstr>
      <vt:lpstr>DISADVATAGES</vt:lpstr>
      <vt:lpstr>PROPOSED SYSTEM</vt:lpstr>
      <vt:lpstr>CIRCUIT DIAGRAM</vt:lpstr>
      <vt:lpstr>Conti…</vt:lpstr>
      <vt:lpstr>SWITCHING TABLE</vt:lpstr>
      <vt:lpstr>ADVANTAGES</vt:lpstr>
      <vt:lpstr>    SOFTWARE REQUIREMENTS</vt:lpstr>
      <vt:lpstr> TYPICAL USES INCLUDE:</vt:lpstr>
      <vt:lpstr>STARTING SIMULINK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Five-Level Reduced-Switch-Count Boost PFC Rectifier with Multicarrier PWM</dc:title>
  <dc:creator>Administrator</dc:creator>
  <cp:lastModifiedBy>Ganesh .G</cp:lastModifiedBy>
  <cp:revision>51</cp:revision>
  <dcterms:created xsi:type="dcterms:W3CDTF">2016-09-28T08:02:55Z</dcterms:created>
  <dcterms:modified xsi:type="dcterms:W3CDTF">2016-11-30T05:26:34Z</dcterms:modified>
</cp:coreProperties>
</file>