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notesMasterIdLst>
    <p:notesMasterId r:id="rId24"/>
  </p:notesMasterIdLst>
  <p:sldIdLst>
    <p:sldId id="256" r:id="rId2"/>
    <p:sldId id="257" r:id="rId3"/>
    <p:sldId id="272" r:id="rId4"/>
    <p:sldId id="273" r:id="rId5"/>
    <p:sldId id="261" r:id="rId6"/>
    <p:sldId id="262" r:id="rId7"/>
    <p:sldId id="263" r:id="rId8"/>
    <p:sldId id="264" r:id="rId9"/>
    <p:sldId id="265" r:id="rId10"/>
    <p:sldId id="266" r:id="rId11"/>
    <p:sldId id="267" r:id="rId12"/>
    <p:sldId id="280" r:id="rId13"/>
    <p:sldId id="268" r:id="rId14"/>
    <p:sldId id="269" r:id="rId15"/>
    <p:sldId id="270" r:id="rId16"/>
    <p:sldId id="271" r:id="rId17"/>
    <p:sldId id="274" r:id="rId18"/>
    <p:sldId id="275" r:id="rId19"/>
    <p:sldId id="276" r:id="rId20"/>
    <p:sldId id="277" r:id="rId21"/>
    <p:sldId id="279"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1D616451-8FFD-4C28-AB24-5B070F056A82}">
          <p14:sldIdLst>
            <p14:sldId id="256"/>
            <p14:sldId id="257"/>
            <p14:sldId id="272"/>
            <p14:sldId id="273"/>
            <p14:sldId id="261"/>
            <p14:sldId id="262"/>
            <p14:sldId id="263"/>
            <p14:sldId id="264"/>
            <p14:sldId id="265"/>
            <p14:sldId id="266"/>
            <p14:sldId id="267"/>
            <p14:sldId id="280"/>
            <p14:sldId id="268"/>
            <p14:sldId id="269"/>
            <p14:sldId id="270"/>
            <p14:sldId id="271"/>
            <p14:sldId id="274"/>
            <p14:sldId id="275"/>
            <p14:sldId id="276"/>
            <p14:sldId id="277"/>
            <p14:sldId id="279"/>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BCBC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AECE54-33B4-449C-8B10-EA99FB06B518}" v="19" dt="2024-11-04T16:09:52.2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74" d="100"/>
          <a:sy n="74" d="100"/>
        </p:scale>
        <p:origin x="103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image" Target="../media/image2.jpg"/><Relationship Id="rId5" Type="http://schemas.openxmlformats.org/officeDocument/2006/relationships/image" Target="../media/image6.svg"/><Relationship Id="rId4" Type="http://schemas.openxmlformats.org/officeDocument/2006/relationships/image" Target="../media/image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image" Target="../media/image2.jpg"/><Relationship Id="rId5" Type="http://schemas.openxmlformats.org/officeDocument/2006/relationships/image" Target="../media/image6.svg"/><Relationship Id="rId4"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8D5D56-83E5-4CB5-9D2C-4248CD0FAF66}" type="doc">
      <dgm:prSet loTypeId="urn:microsoft.com/office/officeart/2011/layout/RadialPictureList" loCatId="picture" qsTypeId="urn:microsoft.com/office/officeart/2005/8/quickstyle/simple5" qsCatId="simple" csTypeId="urn:microsoft.com/office/officeart/2005/8/colors/accent1_2" csCatId="accent1" phldr="1"/>
      <dgm:spPr/>
      <dgm:t>
        <a:bodyPr/>
        <a:lstStyle/>
        <a:p>
          <a:endParaRPr lang="en-IN"/>
        </a:p>
      </dgm:t>
    </dgm:pt>
    <dgm:pt modelId="{DBEF1BE7-6D2B-4BFC-B0FB-FE4A93A5E61D}">
      <dgm:prSet phldrT="[Text]"/>
      <dgm:spPr>
        <a:solidFill>
          <a:schemeClr val="accent1">
            <a:lumMod val="75000"/>
          </a:schemeClr>
        </a:solidFill>
      </dgm:spPr>
      <dgm:t>
        <a:bodyPr/>
        <a:lstStyle/>
        <a:p>
          <a:r>
            <a:rPr lang="en-IN" b="1" dirty="0"/>
            <a:t>Analysis</a:t>
          </a:r>
        </a:p>
      </dgm:t>
    </dgm:pt>
    <dgm:pt modelId="{B8427ADE-302B-4BCB-B49F-3690DB2BA5DC}" type="parTrans" cxnId="{59468325-FC7B-4A46-8CD8-5AA818007008}">
      <dgm:prSet/>
      <dgm:spPr/>
      <dgm:t>
        <a:bodyPr/>
        <a:lstStyle/>
        <a:p>
          <a:endParaRPr lang="en-IN"/>
        </a:p>
      </dgm:t>
    </dgm:pt>
    <dgm:pt modelId="{B998E90E-3AC8-4ED3-A7DD-C1E96E477DE9}" type="sibTrans" cxnId="{59468325-FC7B-4A46-8CD8-5AA818007008}">
      <dgm:prSet/>
      <dgm:spPr/>
      <dgm:t>
        <a:bodyPr/>
        <a:lstStyle/>
        <a:p>
          <a:endParaRPr lang="en-IN"/>
        </a:p>
      </dgm:t>
    </dgm:pt>
    <dgm:pt modelId="{0FC5BB0B-3782-4609-B2ED-D919734DEB87}">
      <dgm:prSet phldrT="[Text]"/>
      <dgm:spPr/>
      <dgm:t>
        <a:bodyPr/>
        <a:lstStyle/>
        <a:p>
          <a:r>
            <a:rPr lang="en-IN" b="1" dirty="0">
              <a:latin typeface="Bell MT" panose="02020503060305020303" pitchFamily="18" charset="0"/>
            </a:rPr>
            <a:t>Understanding Objective and Dataset</a:t>
          </a:r>
        </a:p>
      </dgm:t>
    </dgm:pt>
    <dgm:pt modelId="{5CADF6B3-2394-4F98-85D2-B62A8CDD713E}" type="parTrans" cxnId="{31E0BB16-D981-4533-821B-F617859E53D8}">
      <dgm:prSet/>
      <dgm:spPr/>
      <dgm:t>
        <a:bodyPr/>
        <a:lstStyle/>
        <a:p>
          <a:endParaRPr lang="en-IN"/>
        </a:p>
      </dgm:t>
    </dgm:pt>
    <dgm:pt modelId="{9D59D077-BD4C-4E80-BFDF-F5A6A9F2AEE9}" type="sibTrans" cxnId="{31E0BB16-D981-4533-821B-F617859E53D8}">
      <dgm:prSet/>
      <dgm:spPr/>
      <dgm:t>
        <a:bodyPr/>
        <a:lstStyle/>
        <a:p>
          <a:endParaRPr lang="en-IN"/>
        </a:p>
      </dgm:t>
    </dgm:pt>
    <dgm:pt modelId="{13EB6939-2952-4276-9979-702ED92F315C}">
      <dgm:prSet phldrT="[Text]"/>
      <dgm:spPr/>
      <dgm:t>
        <a:bodyPr/>
        <a:lstStyle/>
        <a:p>
          <a:r>
            <a:rPr lang="en-IN" b="1" dirty="0">
              <a:latin typeface="Bell MT" panose="02020503060305020303" pitchFamily="18" charset="0"/>
            </a:rPr>
            <a:t>Cleaning Of Data, Removing Unwanted Columns And Adding More for Better Insights</a:t>
          </a:r>
        </a:p>
      </dgm:t>
    </dgm:pt>
    <dgm:pt modelId="{343E35AB-863E-48C9-9C0D-7B4096FD51B9}" type="parTrans" cxnId="{A8578C95-C96E-4A4A-9380-99EAE51D4EB0}">
      <dgm:prSet/>
      <dgm:spPr/>
      <dgm:t>
        <a:bodyPr/>
        <a:lstStyle/>
        <a:p>
          <a:endParaRPr lang="en-IN"/>
        </a:p>
      </dgm:t>
    </dgm:pt>
    <dgm:pt modelId="{F0A569D8-4CD8-42FE-AD0B-5F408F34F4AA}" type="sibTrans" cxnId="{A8578C95-C96E-4A4A-9380-99EAE51D4EB0}">
      <dgm:prSet/>
      <dgm:spPr/>
      <dgm:t>
        <a:bodyPr/>
        <a:lstStyle/>
        <a:p>
          <a:endParaRPr lang="en-IN"/>
        </a:p>
      </dgm:t>
    </dgm:pt>
    <dgm:pt modelId="{4B07B279-7F8A-43E9-8CBE-B07C9D956E2C}">
      <dgm:prSet phldrT="[Text]"/>
      <dgm:spPr/>
      <dgm:t>
        <a:bodyPr/>
        <a:lstStyle/>
        <a:p>
          <a:r>
            <a:rPr lang="en-IN" b="1" dirty="0">
              <a:latin typeface="Bell MT" panose="02020503060305020303" pitchFamily="18" charset="0"/>
            </a:rPr>
            <a:t>Understanding And Analyzing Data In Excel to Get Insights and information</a:t>
          </a:r>
        </a:p>
      </dgm:t>
    </dgm:pt>
    <dgm:pt modelId="{EBBAF6AB-1973-409D-BF36-B93942AB4885}" type="parTrans" cxnId="{9B948AB1-A5C5-4A41-99F4-DC3B40A72867}">
      <dgm:prSet/>
      <dgm:spPr/>
      <dgm:t>
        <a:bodyPr/>
        <a:lstStyle/>
        <a:p>
          <a:endParaRPr lang="en-IN"/>
        </a:p>
      </dgm:t>
    </dgm:pt>
    <dgm:pt modelId="{515F2E9F-058E-42BE-9201-2F8529E917E8}" type="sibTrans" cxnId="{9B948AB1-A5C5-4A41-99F4-DC3B40A72867}">
      <dgm:prSet/>
      <dgm:spPr/>
      <dgm:t>
        <a:bodyPr/>
        <a:lstStyle/>
        <a:p>
          <a:endParaRPr lang="en-IN"/>
        </a:p>
      </dgm:t>
    </dgm:pt>
    <dgm:pt modelId="{D1E428CC-F7E5-4ADD-A0ED-A4DB656247F3}">
      <dgm:prSet phldrT="[Text]"/>
      <dgm:spPr/>
      <dgm:t>
        <a:bodyPr/>
        <a:lstStyle/>
        <a:p>
          <a:r>
            <a:rPr lang="en-IN" b="1" dirty="0">
              <a:latin typeface="Bell MT" panose="02020503060305020303" pitchFamily="18" charset="0"/>
            </a:rPr>
            <a:t>Creation Of a Dashboard to visualize data and get better recommendations based On Insights</a:t>
          </a:r>
        </a:p>
      </dgm:t>
    </dgm:pt>
    <dgm:pt modelId="{282A15A3-6D5B-4891-A3FA-B8CCB28087A9}" type="parTrans" cxnId="{6DD139E3-97E1-4BA8-BBB0-DE0E4BF8DC2E}">
      <dgm:prSet/>
      <dgm:spPr/>
      <dgm:t>
        <a:bodyPr/>
        <a:lstStyle/>
        <a:p>
          <a:endParaRPr lang="en-IN"/>
        </a:p>
      </dgm:t>
    </dgm:pt>
    <dgm:pt modelId="{9F21DAC4-6A79-46D5-8C3A-A857E53FF6EC}" type="sibTrans" cxnId="{6DD139E3-97E1-4BA8-BBB0-DE0E4BF8DC2E}">
      <dgm:prSet/>
      <dgm:spPr/>
      <dgm:t>
        <a:bodyPr/>
        <a:lstStyle/>
        <a:p>
          <a:endParaRPr lang="en-IN"/>
        </a:p>
      </dgm:t>
    </dgm:pt>
    <dgm:pt modelId="{16F9BFF5-375A-49B2-870B-507477E30C82}" type="pres">
      <dgm:prSet presAssocID="{128D5D56-83E5-4CB5-9D2C-4248CD0FAF66}" presName="Name0" presStyleCnt="0">
        <dgm:presLayoutVars>
          <dgm:chMax val="1"/>
          <dgm:chPref val="1"/>
          <dgm:dir/>
          <dgm:resizeHandles/>
        </dgm:presLayoutVars>
      </dgm:prSet>
      <dgm:spPr/>
    </dgm:pt>
    <dgm:pt modelId="{94CA8519-B42B-46B4-A393-49E1C003D594}" type="pres">
      <dgm:prSet presAssocID="{DBEF1BE7-6D2B-4BFC-B0FB-FE4A93A5E61D}" presName="Parent" presStyleLbl="node1" presStyleIdx="0" presStyleCnt="2" custScaleX="104135" custScaleY="87764" custLinFactNeighborX="-54626" custLinFactNeighborY="-18399">
        <dgm:presLayoutVars>
          <dgm:chMax val="4"/>
          <dgm:chPref val="3"/>
        </dgm:presLayoutVars>
      </dgm:prSet>
      <dgm:spPr/>
    </dgm:pt>
    <dgm:pt modelId="{58AAFB81-3987-4C73-8ECE-B1F7EC327113}" type="pres">
      <dgm:prSet presAssocID="{0FC5BB0B-3782-4609-B2ED-D919734DEB87}" presName="Accent" presStyleLbl="node1" presStyleIdx="1" presStyleCnt="2" custLinFactNeighborY="-3784"/>
      <dgm:spPr>
        <a:solidFill>
          <a:schemeClr val="accent6">
            <a:lumMod val="75000"/>
          </a:schemeClr>
        </a:solidFill>
      </dgm:spPr>
    </dgm:pt>
    <dgm:pt modelId="{8615D9B6-AEE1-4725-9119-01881ED57914}" type="pres">
      <dgm:prSet presAssocID="{0FC5BB0B-3782-4609-B2ED-D919734DEB87}" presName="Image1" presStyleLbl="fgImgPlace1" presStyleIdx="0" presStyleCnt="4" custLinFactNeighborX="-4685" custLinFactNeighborY="-8591"/>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pt>
    <dgm:pt modelId="{A506937E-8907-4FA6-9D9B-DB3C9C46A950}" type="pres">
      <dgm:prSet presAssocID="{0FC5BB0B-3782-4609-B2ED-D919734DEB87}" presName="Child1" presStyleLbl="revTx" presStyleIdx="0" presStyleCnt="4">
        <dgm:presLayoutVars>
          <dgm:chMax val="0"/>
          <dgm:chPref val="0"/>
          <dgm:bulletEnabled val="1"/>
        </dgm:presLayoutVars>
      </dgm:prSet>
      <dgm:spPr/>
    </dgm:pt>
    <dgm:pt modelId="{10B5AD23-B8A6-480A-89AB-DE9344230D40}" type="pres">
      <dgm:prSet presAssocID="{13EB6939-2952-4276-9979-702ED92F315C}" presName="Image2" presStyleCnt="0"/>
      <dgm:spPr/>
    </dgm:pt>
    <dgm:pt modelId="{DC016873-5C5C-40FE-B759-E88E07D40039}" type="pres">
      <dgm:prSet presAssocID="{13EB6939-2952-4276-9979-702ED92F315C}" presName="Image" presStyleLbl="fgImgPlac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l="-25000" r="-25000"/>
          </a:stretch>
        </a:blipFill>
      </dgm:spPr>
    </dgm:pt>
    <dgm:pt modelId="{4FCE69E2-379B-446D-ABE4-045AEF2842A6}" type="pres">
      <dgm:prSet presAssocID="{13EB6939-2952-4276-9979-702ED92F315C}" presName="Child2" presStyleLbl="revTx" presStyleIdx="1" presStyleCnt="4">
        <dgm:presLayoutVars>
          <dgm:chMax val="0"/>
          <dgm:chPref val="0"/>
          <dgm:bulletEnabled val="1"/>
        </dgm:presLayoutVars>
      </dgm:prSet>
      <dgm:spPr/>
    </dgm:pt>
    <dgm:pt modelId="{E9C03AF8-D883-4C10-B944-B95E7E85AFDE}" type="pres">
      <dgm:prSet presAssocID="{4B07B279-7F8A-43E9-8CBE-B07C9D956E2C}" presName="Image3" presStyleCnt="0"/>
      <dgm:spPr/>
    </dgm:pt>
    <dgm:pt modelId="{AD8572F2-D24E-415F-AE43-C9013CC65157}" type="pres">
      <dgm:prSet presAssocID="{4B07B279-7F8A-43E9-8CBE-B07C9D956E2C}" presName="Image" presStyleLbl="fgImgPlace1" presStyleIdx="2" presStyleCnt="4" custLinFactNeighborX="5357" custLinFactNeighborY="-18589"/>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4B763081-26DC-4151-9D26-551764B5E9CF}" type="pres">
      <dgm:prSet presAssocID="{4B07B279-7F8A-43E9-8CBE-B07C9D956E2C}" presName="Child3" presStyleLbl="revTx" presStyleIdx="2" presStyleCnt="4" custLinFactNeighborX="7297" custLinFactNeighborY="-26412">
        <dgm:presLayoutVars>
          <dgm:chMax val="0"/>
          <dgm:chPref val="0"/>
          <dgm:bulletEnabled val="1"/>
        </dgm:presLayoutVars>
      </dgm:prSet>
      <dgm:spPr/>
    </dgm:pt>
    <dgm:pt modelId="{9C9849B1-42D6-451D-AC9E-3EE96A168694}" type="pres">
      <dgm:prSet presAssocID="{D1E428CC-F7E5-4ADD-A0ED-A4DB656247F3}" presName="Image4" presStyleCnt="0"/>
      <dgm:spPr/>
    </dgm:pt>
    <dgm:pt modelId="{4277AEAD-FD1D-432F-952A-C1675667757D}" type="pres">
      <dgm:prSet presAssocID="{D1E428CC-F7E5-4ADD-A0ED-A4DB656247F3}" presName="Image" presStyleLbl="fgImgPlace1" presStyleIdx="3" presStyleCnt="4" custLinFactNeighborX="8594" custLinFactNeighborY="-3907"/>
      <dgm:spPr>
        <a:blipFill>
          <a:blip xmlns:r="http://schemas.openxmlformats.org/officeDocument/2006/relationships" r:embed="rId4">
            <a:extLst>
              <a:ext uri="{96DAC541-7B7A-43D3-8B79-37D633B846F1}">
                <asvg:svgBlip xmlns:asvg="http://schemas.microsoft.com/office/drawing/2016/SVG/main" r:embed="rId5"/>
              </a:ext>
            </a:extLst>
          </a:blip>
          <a:srcRect/>
          <a:stretch>
            <a:fillRect l="-18000" r="-18000"/>
          </a:stretch>
        </a:blipFill>
      </dgm:spPr>
    </dgm:pt>
    <dgm:pt modelId="{8ADF665F-182E-4658-869D-B42DFD615113}" type="pres">
      <dgm:prSet presAssocID="{D1E428CC-F7E5-4ADD-A0ED-A4DB656247F3}" presName="Child4" presStyleLbl="revTx" presStyleIdx="3" presStyleCnt="4" custLinFactNeighborX="11540" custLinFactNeighborY="-1520">
        <dgm:presLayoutVars>
          <dgm:chMax val="0"/>
          <dgm:chPref val="0"/>
          <dgm:bulletEnabled val="1"/>
        </dgm:presLayoutVars>
      </dgm:prSet>
      <dgm:spPr/>
    </dgm:pt>
  </dgm:ptLst>
  <dgm:cxnLst>
    <dgm:cxn modelId="{42CB8D0C-0378-4481-B54F-CB1442B5CCF6}" type="presOf" srcId="{0FC5BB0B-3782-4609-B2ED-D919734DEB87}" destId="{A506937E-8907-4FA6-9D9B-DB3C9C46A950}" srcOrd="0" destOrd="0" presId="urn:microsoft.com/office/officeart/2011/layout/RadialPictureList"/>
    <dgm:cxn modelId="{31E0BB16-D981-4533-821B-F617859E53D8}" srcId="{DBEF1BE7-6D2B-4BFC-B0FB-FE4A93A5E61D}" destId="{0FC5BB0B-3782-4609-B2ED-D919734DEB87}" srcOrd="0" destOrd="0" parTransId="{5CADF6B3-2394-4F98-85D2-B62A8CDD713E}" sibTransId="{9D59D077-BD4C-4E80-BFDF-F5A6A9F2AEE9}"/>
    <dgm:cxn modelId="{D794ED23-D21F-45D7-B40F-FEF9F3C501AA}" type="presOf" srcId="{13EB6939-2952-4276-9979-702ED92F315C}" destId="{4FCE69E2-379B-446D-ABE4-045AEF2842A6}" srcOrd="0" destOrd="0" presId="urn:microsoft.com/office/officeart/2011/layout/RadialPictureList"/>
    <dgm:cxn modelId="{59468325-FC7B-4A46-8CD8-5AA818007008}" srcId="{128D5D56-83E5-4CB5-9D2C-4248CD0FAF66}" destId="{DBEF1BE7-6D2B-4BFC-B0FB-FE4A93A5E61D}" srcOrd="0" destOrd="0" parTransId="{B8427ADE-302B-4BCB-B49F-3690DB2BA5DC}" sibTransId="{B998E90E-3AC8-4ED3-A7DD-C1E96E477DE9}"/>
    <dgm:cxn modelId="{9852A945-A883-41CB-8F5D-32A8F86525E3}" type="presOf" srcId="{128D5D56-83E5-4CB5-9D2C-4248CD0FAF66}" destId="{16F9BFF5-375A-49B2-870B-507477E30C82}" srcOrd="0" destOrd="0" presId="urn:microsoft.com/office/officeart/2011/layout/RadialPictureList"/>
    <dgm:cxn modelId="{A8578C95-C96E-4A4A-9380-99EAE51D4EB0}" srcId="{DBEF1BE7-6D2B-4BFC-B0FB-FE4A93A5E61D}" destId="{13EB6939-2952-4276-9979-702ED92F315C}" srcOrd="1" destOrd="0" parTransId="{343E35AB-863E-48C9-9C0D-7B4096FD51B9}" sibTransId="{F0A569D8-4CD8-42FE-AD0B-5F408F34F4AA}"/>
    <dgm:cxn modelId="{FDFF8099-FEEE-49C6-AAD8-21B8569C2874}" type="presOf" srcId="{4B07B279-7F8A-43E9-8CBE-B07C9D956E2C}" destId="{4B763081-26DC-4151-9D26-551764B5E9CF}" srcOrd="0" destOrd="0" presId="urn:microsoft.com/office/officeart/2011/layout/RadialPictureList"/>
    <dgm:cxn modelId="{48AA289D-FD17-403B-95F5-6712D42904D7}" type="presOf" srcId="{D1E428CC-F7E5-4ADD-A0ED-A4DB656247F3}" destId="{8ADF665F-182E-4658-869D-B42DFD615113}" srcOrd="0" destOrd="0" presId="urn:microsoft.com/office/officeart/2011/layout/RadialPictureList"/>
    <dgm:cxn modelId="{9B948AB1-A5C5-4A41-99F4-DC3B40A72867}" srcId="{DBEF1BE7-6D2B-4BFC-B0FB-FE4A93A5E61D}" destId="{4B07B279-7F8A-43E9-8CBE-B07C9D956E2C}" srcOrd="2" destOrd="0" parTransId="{EBBAF6AB-1973-409D-BF36-B93942AB4885}" sibTransId="{515F2E9F-058E-42BE-9201-2F8529E917E8}"/>
    <dgm:cxn modelId="{078ADEBD-43B7-4CC2-9168-1224D43B2D76}" type="presOf" srcId="{DBEF1BE7-6D2B-4BFC-B0FB-FE4A93A5E61D}" destId="{94CA8519-B42B-46B4-A393-49E1C003D594}" srcOrd="0" destOrd="0" presId="urn:microsoft.com/office/officeart/2011/layout/RadialPictureList"/>
    <dgm:cxn modelId="{6DD139E3-97E1-4BA8-BBB0-DE0E4BF8DC2E}" srcId="{DBEF1BE7-6D2B-4BFC-B0FB-FE4A93A5E61D}" destId="{D1E428CC-F7E5-4ADD-A0ED-A4DB656247F3}" srcOrd="3" destOrd="0" parTransId="{282A15A3-6D5B-4891-A3FA-B8CCB28087A9}" sibTransId="{9F21DAC4-6A79-46D5-8C3A-A857E53FF6EC}"/>
    <dgm:cxn modelId="{294104C2-2ED7-4DC1-965B-4FA6BA7B9E01}" type="presParOf" srcId="{16F9BFF5-375A-49B2-870B-507477E30C82}" destId="{94CA8519-B42B-46B4-A393-49E1C003D594}" srcOrd="0" destOrd="0" presId="urn:microsoft.com/office/officeart/2011/layout/RadialPictureList"/>
    <dgm:cxn modelId="{5D19EAB5-43D3-4A71-8ED6-E45335FD36A1}" type="presParOf" srcId="{16F9BFF5-375A-49B2-870B-507477E30C82}" destId="{58AAFB81-3987-4C73-8ECE-B1F7EC327113}" srcOrd="1" destOrd="0" presId="urn:microsoft.com/office/officeart/2011/layout/RadialPictureList"/>
    <dgm:cxn modelId="{B7402F35-47FF-4ED8-919A-D44E3BEB7D1A}" type="presParOf" srcId="{16F9BFF5-375A-49B2-870B-507477E30C82}" destId="{8615D9B6-AEE1-4725-9119-01881ED57914}" srcOrd="2" destOrd="0" presId="urn:microsoft.com/office/officeart/2011/layout/RadialPictureList"/>
    <dgm:cxn modelId="{6E459406-FC7C-4E14-B3A9-7BE3CDE40298}" type="presParOf" srcId="{16F9BFF5-375A-49B2-870B-507477E30C82}" destId="{A506937E-8907-4FA6-9D9B-DB3C9C46A950}" srcOrd="3" destOrd="0" presId="urn:microsoft.com/office/officeart/2011/layout/RadialPictureList"/>
    <dgm:cxn modelId="{4E906563-87C7-4A6E-AF6F-B5C73FF48A3A}" type="presParOf" srcId="{16F9BFF5-375A-49B2-870B-507477E30C82}" destId="{10B5AD23-B8A6-480A-89AB-DE9344230D40}" srcOrd="4" destOrd="0" presId="urn:microsoft.com/office/officeart/2011/layout/RadialPictureList"/>
    <dgm:cxn modelId="{699B4900-D8C6-4A54-AA93-B590B3782D3F}" type="presParOf" srcId="{10B5AD23-B8A6-480A-89AB-DE9344230D40}" destId="{DC016873-5C5C-40FE-B759-E88E07D40039}" srcOrd="0" destOrd="0" presId="urn:microsoft.com/office/officeart/2011/layout/RadialPictureList"/>
    <dgm:cxn modelId="{56BFFBBF-A802-45CB-88E4-D3A816E45A29}" type="presParOf" srcId="{16F9BFF5-375A-49B2-870B-507477E30C82}" destId="{4FCE69E2-379B-446D-ABE4-045AEF2842A6}" srcOrd="5" destOrd="0" presId="urn:microsoft.com/office/officeart/2011/layout/RadialPictureList"/>
    <dgm:cxn modelId="{E72FC3BD-1381-4962-B76F-F2FD3C3D2522}" type="presParOf" srcId="{16F9BFF5-375A-49B2-870B-507477E30C82}" destId="{E9C03AF8-D883-4C10-B944-B95E7E85AFDE}" srcOrd="6" destOrd="0" presId="urn:microsoft.com/office/officeart/2011/layout/RadialPictureList"/>
    <dgm:cxn modelId="{CFCE00F4-C66E-4B92-8E4D-2D12789B8480}" type="presParOf" srcId="{E9C03AF8-D883-4C10-B944-B95E7E85AFDE}" destId="{AD8572F2-D24E-415F-AE43-C9013CC65157}" srcOrd="0" destOrd="0" presId="urn:microsoft.com/office/officeart/2011/layout/RadialPictureList"/>
    <dgm:cxn modelId="{6CE03F5C-A328-4164-8AD3-47AEBC6C94EF}" type="presParOf" srcId="{16F9BFF5-375A-49B2-870B-507477E30C82}" destId="{4B763081-26DC-4151-9D26-551764B5E9CF}" srcOrd="7" destOrd="0" presId="urn:microsoft.com/office/officeart/2011/layout/RadialPictureList"/>
    <dgm:cxn modelId="{2990B156-C5EE-450D-9D4B-9CC3FBA08944}" type="presParOf" srcId="{16F9BFF5-375A-49B2-870B-507477E30C82}" destId="{9C9849B1-42D6-451D-AC9E-3EE96A168694}" srcOrd="8" destOrd="0" presId="urn:microsoft.com/office/officeart/2011/layout/RadialPictureList"/>
    <dgm:cxn modelId="{43DFAC56-ACB9-4D37-9530-A73446164CDF}" type="presParOf" srcId="{9C9849B1-42D6-451D-AC9E-3EE96A168694}" destId="{4277AEAD-FD1D-432F-952A-C1675667757D}" srcOrd="0" destOrd="0" presId="urn:microsoft.com/office/officeart/2011/layout/RadialPictureList"/>
    <dgm:cxn modelId="{43568EA9-F784-4A26-B765-C00EA373B59B}" type="presParOf" srcId="{16F9BFF5-375A-49B2-870B-507477E30C82}" destId="{8ADF665F-182E-4658-869D-B42DFD615113}" srcOrd="9" destOrd="0" presId="urn:microsoft.com/office/officeart/2011/layout/RadialPictur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CA8519-B42B-46B4-A393-49E1C003D594}">
      <dsp:nvSpPr>
        <dsp:cNvPr id="0" name=""/>
        <dsp:cNvSpPr/>
      </dsp:nvSpPr>
      <dsp:spPr>
        <a:xfrm>
          <a:off x="1687330" y="1211898"/>
          <a:ext cx="2447135" cy="2062238"/>
        </a:xfrm>
        <a:prstGeom prst="ellipse">
          <a:avLst/>
        </a:prstGeom>
        <a:solidFill>
          <a:schemeClr val="accent1">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6990" tIns="46990" rIns="46990" bIns="46990" numCol="1" spcCol="1270" anchor="ctr" anchorCtr="0">
          <a:noAutofit/>
        </a:bodyPr>
        <a:lstStyle/>
        <a:p>
          <a:pPr marL="0" lvl="0" indent="0" algn="ctr" defTabSz="1644650">
            <a:lnSpc>
              <a:spcPct val="90000"/>
            </a:lnSpc>
            <a:spcBef>
              <a:spcPct val="0"/>
            </a:spcBef>
            <a:spcAft>
              <a:spcPct val="35000"/>
            </a:spcAft>
            <a:buNone/>
          </a:pPr>
          <a:r>
            <a:rPr lang="en-IN" sz="3700" b="1" kern="1200" dirty="0"/>
            <a:t>Analysis</a:t>
          </a:r>
        </a:p>
      </dsp:txBody>
      <dsp:txXfrm>
        <a:off x="2045705" y="1513906"/>
        <a:ext cx="1730385" cy="1458222"/>
      </dsp:txXfrm>
    </dsp:sp>
    <dsp:sp modelId="{58AAFB81-3987-4C73-8ECE-B1F7EC327113}">
      <dsp:nvSpPr>
        <dsp:cNvPr id="0" name=""/>
        <dsp:cNvSpPr/>
      </dsp:nvSpPr>
      <dsp:spPr>
        <a:xfrm>
          <a:off x="1808057" y="6971"/>
          <a:ext cx="4736496" cy="4937329"/>
        </a:xfrm>
        <a:prstGeom prst="blockArc">
          <a:avLst>
            <a:gd name="adj1" fmla="val 16509444"/>
            <a:gd name="adj2" fmla="val 5088054"/>
            <a:gd name="adj3" fmla="val 5240"/>
          </a:avLst>
        </a:prstGeom>
        <a:solidFill>
          <a:schemeClr val="accent6">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615D9B6-AEE1-4725-9119-01881ED57914}">
      <dsp:nvSpPr>
        <dsp:cNvPr id="0" name=""/>
        <dsp:cNvSpPr/>
      </dsp:nvSpPr>
      <dsp:spPr>
        <a:xfrm>
          <a:off x="4681347" y="0"/>
          <a:ext cx="1259155" cy="125889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A506937E-8907-4FA6-9D9B-DB3C9C46A950}">
      <dsp:nvSpPr>
        <dsp:cNvPr id="0" name=""/>
        <dsp:cNvSpPr/>
      </dsp:nvSpPr>
      <dsp:spPr>
        <a:xfrm>
          <a:off x="6095397" y="16105"/>
          <a:ext cx="1685544" cy="12186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l" defTabSz="666750">
            <a:lnSpc>
              <a:spcPct val="90000"/>
            </a:lnSpc>
            <a:spcBef>
              <a:spcPct val="0"/>
            </a:spcBef>
            <a:spcAft>
              <a:spcPct val="10000"/>
            </a:spcAft>
            <a:buNone/>
          </a:pPr>
          <a:r>
            <a:rPr lang="en-IN" sz="1500" b="1" kern="1200" dirty="0">
              <a:latin typeface="Bell MT" panose="02020503060305020303" pitchFamily="18" charset="0"/>
            </a:rPr>
            <a:t>Understanding Objective and Dataset</a:t>
          </a:r>
        </a:p>
      </dsp:txBody>
      <dsp:txXfrm>
        <a:off x="6095397" y="16105"/>
        <a:ext cx="1685544" cy="1218629"/>
      </dsp:txXfrm>
    </dsp:sp>
    <dsp:sp modelId="{DC016873-5C5C-40FE-B759-E88E07D40039}">
      <dsp:nvSpPr>
        <dsp:cNvPr id="0" name=""/>
        <dsp:cNvSpPr/>
      </dsp:nvSpPr>
      <dsp:spPr>
        <a:xfrm>
          <a:off x="5670389" y="1172461"/>
          <a:ext cx="1259155" cy="1258892"/>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5000" r="-25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4FCE69E2-379B-446D-ABE4-045AEF2842A6}">
      <dsp:nvSpPr>
        <dsp:cNvPr id="0" name=""/>
        <dsp:cNvSpPr/>
      </dsp:nvSpPr>
      <dsp:spPr>
        <a:xfrm>
          <a:off x="7021998" y="1194471"/>
          <a:ext cx="1685544" cy="12186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l" defTabSz="666750">
            <a:lnSpc>
              <a:spcPct val="90000"/>
            </a:lnSpc>
            <a:spcBef>
              <a:spcPct val="0"/>
            </a:spcBef>
            <a:spcAft>
              <a:spcPct val="10000"/>
            </a:spcAft>
            <a:buNone/>
          </a:pPr>
          <a:r>
            <a:rPr lang="en-IN" sz="1500" b="1" kern="1200" dirty="0">
              <a:latin typeface="Bell MT" panose="02020503060305020303" pitchFamily="18" charset="0"/>
            </a:rPr>
            <a:t>Cleaning Of Data, Removing Unwanted Columns And Adding More for Better Insights</a:t>
          </a:r>
        </a:p>
      </dsp:txBody>
      <dsp:txXfrm>
        <a:off x="7021998" y="1194471"/>
        <a:ext cx="1685544" cy="1218629"/>
      </dsp:txXfrm>
    </dsp:sp>
    <dsp:sp modelId="{AD8572F2-D24E-415F-AE43-C9013CC65157}">
      <dsp:nvSpPr>
        <dsp:cNvPr id="0" name=""/>
        <dsp:cNvSpPr/>
      </dsp:nvSpPr>
      <dsp:spPr>
        <a:xfrm>
          <a:off x="5733012" y="2662243"/>
          <a:ext cx="1259155" cy="1258892"/>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4B763081-26DC-4151-9D26-551764B5E9CF}">
      <dsp:nvSpPr>
        <dsp:cNvPr id="0" name=""/>
        <dsp:cNvSpPr/>
      </dsp:nvSpPr>
      <dsp:spPr>
        <a:xfrm>
          <a:off x="7144992" y="2594794"/>
          <a:ext cx="1685544" cy="12186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l" defTabSz="666750">
            <a:lnSpc>
              <a:spcPct val="90000"/>
            </a:lnSpc>
            <a:spcBef>
              <a:spcPct val="0"/>
            </a:spcBef>
            <a:spcAft>
              <a:spcPct val="10000"/>
            </a:spcAft>
            <a:buNone/>
          </a:pPr>
          <a:r>
            <a:rPr lang="en-IN" sz="1500" b="1" kern="1200" dirty="0">
              <a:latin typeface="Bell MT" panose="02020503060305020303" pitchFamily="18" charset="0"/>
            </a:rPr>
            <a:t>Understanding And Analyzing Data In Excel to Get Insights and information</a:t>
          </a:r>
        </a:p>
      </dsp:txBody>
      <dsp:txXfrm>
        <a:off x="7144992" y="2594794"/>
        <a:ext cx="1685544" cy="1218629"/>
      </dsp:txXfrm>
    </dsp:sp>
    <dsp:sp modelId="{4277AEAD-FD1D-432F-952A-C1675667757D}">
      <dsp:nvSpPr>
        <dsp:cNvPr id="0" name=""/>
        <dsp:cNvSpPr/>
      </dsp:nvSpPr>
      <dsp:spPr>
        <a:xfrm>
          <a:off x="4848550" y="4060335"/>
          <a:ext cx="1259155" cy="1258892"/>
        </a:xfrm>
        <a:prstGeom prst="ellipse">
          <a:avLst/>
        </a:prstGeom>
        <a:blipFill>
          <a:blip xmlns:r="http://schemas.openxmlformats.org/officeDocument/2006/relationships" r:embed="rId4">
            <a:extLst>
              <a:ext uri="{96DAC541-7B7A-43D3-8B79-37D633B846F1}">
                <asvg:svgBlip xmlns:asvg="http://schemas.microsoft.com/office/drawing/2016/SVG/main" r:embed="rId5"/>
              </a:ext>
            </a:extLst>
          </a:blip>
          <a:srcRect/>
          <a:stretch>
            <a:fillRect l="-18000" r="-18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8ADF665F-182E-4658-869D-B42DFD615113}">
      <dsp:nvSpPr>
        <dsp:cNvPr id="0" name=""/>
        <dsp:cNvSpPr/>
      </dsp:nvSpPr>
      <dsp:spPr>
        <a:xfrm>
          <a:off x="6289909" y="4116765"/>
          <a:ext cx="1685544" cy="12186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l" defTabSz="666750">
            <a:lnSpc>
              <a:spcPct val="90000"/>
            </a:lnSpc>
            <a:spcBef>
              <a:spcPct val="0"/>
            </a:spcBef>
            <a:spcAft>
              <a:spcPct val="10000"/>
            </a:spcAft>
            <a:buNone/>
          </a:pPr>
          <a:r>
            <a:rPr lang="en-IN" sz="1500" b="1" kern="1200" dirty="0">
              <a:latin typeface="Bell MT" panose="02020503060305020303" pitchFamily="18" charset="0"/>
            </a:rPr>
            <a:t>Creation Of a Dashboard to visualize data and get better recommendations based On Insights</a:t>
          </a:r>
        </a:p>
      </dsp:txBody>
      <dsp:txXfrm>
        <a:off x="6289909" y="4116765"/>
        <a:ext cx="1685544" cy="1218629"/>
      </dsp:txXfrm>
    </dsp:sp>
  </dsp:spTree>
</dsp:drawing>
</file>

<file path=ppt/diagrams/layout1.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527FCA-E1EC-4DA0-8506-188E38356035}" type="datetimeFigureOut">
              <a:rPr lang="en-IN" smtClean="0"/>
              <a:t>05-11-2024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EB4B55-0C4D-4B0C-8B05-DD0656C24CCD}" type="slidenum">
              <a:rPr lang="en-IN" smtClean="0"/>
              <a:t>‹#›</a:t>
            </a:fld>
            <a:endParaRPr lang="en-IN"/>
          </a:p>
        </p:txBody>
      </p:sp>
    </p:spTree>
    <p:extLst>
      <p:ext uri="{BB962C8B-B14F-4D97-AF65-F5344CB8AC3E}">
        <p14:creationId xmlns:p14="http://schemas.microsoft.com/office/powerpoint/2010/main" val="3448567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6b5a0b769d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6b5a0b769d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6b9affecee_0_31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3" name="Google Shape;713;g6b9affecee_0_31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9EB4B55-0C4D-4B0C-8B05-DD0656C24CCD}" type="slidenum">
              <a:rPr lang="en-IN" smtClean="0"/>
              <a:t>7</a:t>
            </a:fld>
            <a:endParaRPr lang="en-IN"/>
          </a:p>
        </p:txBody>
      </p:sp>
    </p:spTree>
    <p:extLst>
      <p:ext uri="{BB962C8B-B14F-4D97-AF65-F5344CB8AC3E}">
        <p14:creationId xmlns:p14="http://schemas.microsoft.com/office/powerpoint/2010/main" val="1567470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BC386-AC6E-3179-9624-3033C3C81A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4672ACC-F2C3-2E49-10C4-C0F5F63BB6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70BC204-F2E9-76C0-2EA0-5AEB14C55ECC}"/>
              </a:ext>
            </a:extLst>
          </p:cNvPr>
          <p:cNvSpPr>
            <a:spLocks noGrp="1"/>
          </p:cNvSpPr>
          <p:nvPr>
            <p:ph type="dt" sz="half" idx="10"/>
          </p:nvPr>
        </p:nvSpPr>
        <p:spPr/>
        <p:txBody>
          <a:bodyPr/>
          <a:lstStyle/>
          <a:p>
            <a:fld id="{A9027BA1-254D-4964-A5E8-7B3CF7CE50FE}" type="datetimeFigureOut">
              <a:rPr lang="en-IN" smtClean="0"/>
              <a:t>05-11-2024</a:t>
            </a:fld>
            <a:endParaRPr lang="en-IN"/>
          </a:p>
        </p:txBody>
      </p:sp>
      <p:sp>
        <p:nvSpPr>
          <p:cNvPr id="5" name="Footer Placeholder 4">
            <a:extLst>
              <a:ext uri="{FF2B5EF4-FFF2-40B4-BE49-F238E27FC236}">
                <a16:creationId xmlns:a16="http://schemas.microsoft.com/office/drawing/2014/main" id="{F931138C-E46C-A748-333F-9B4FDDD9BF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067090-1A22-E9EA-BFC5-3A564DCE1E11}"/>
              </a:ext>
            </a:extLst>
          </p:cNvPr>
          <p:cNvSpPr>
            <a:spLocks noGrp="1"/>
          </p:cNvSpPr>
          <p:nvPr>
            <p:ph type="sldNum" sz="quarter" idx="12"/>
          </p:nvPr>
        </p:nvSpPr>
        <p:spPr/>
        <p:txBody>
          <a:bodyPr/>
          <a:lstStyle/>
          <a:p>
            <a:fld id="{DA9CFDA6-3B13-4395-B801-8CE701B34952}" type="slidenum">
              <a:rPr lang="en-IN" smtClean="0"/>
              <a:t>‹#›</a:t>
            </a:fld>
            <a:endParaRPr lang="en-IN"/>
          </a:p>
        </p:txBody>
      </p:sp>
    </p:spTree>
    <p:extLst>
      <p:ext uri="{BB962C8B-B14F-4D97-AF65-F5344CB8AC3E}">
        <p14:creationId xmlns:p14="http://schemas.microsoft.com/office/powerpoint/2010/main" val="900380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366E0-53FB-A957-5FAA-BBA34F61832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C69FC6-3DEE-1CA5-4ACA-CBA4ED791E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906B35-B97E-5DBD-27ED-A87673BF8CD4}"/>
              </a:ext>
            </a:extLst>
          </p:cNvPr>
          <p:cNvSpPr>
            <a:spLocks noGrp="1"/>
          </p:cNvSpPr>
          <p:nvPr>
            <p:ph type="dt" sz="half" idx="10"/>
          </p:nvPr>
        </p:nvSpPr>
        <p:spPr/>
        <p:txBody>
          <a:bodyPr/>
          <a:lstStyle/>
          <a:p>
            <a:fld id="{A9027BA1-254D-4964-A5E8-7B3CF7CE50FE}" type="datetimeFigureOut">
              <a:rPr lang="en-IN" smtClean="0"/>
              <a:t>05-11-2024</a:t>
            </a:fld>
            <a:endParaRPr lang="en-IN"/>
          </a:p>
        </p:txBody>
      </p:sp>
      <p:sp>
        <p:nvSpPr>
          <p:cNvPr id="5" name="Footer Placeholder 4">
            <a:extLst>
              <a:ext uri="{FF2B5EF4-FFF2-40B4-BE49-F238E27FC236}">
                <a16:creationId xmlns:a16="http://schemas.microsoft.com/office/drawing/2014/main" id="{380547E5-F97D-42E7-D4E8-5250E49536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0169FF-6CA6-CE47-AF81-CA633831A430}"/>
              </a:ext>
            </a:extLst>
          </p:cNvPr>
          <p:cNvSpPr>
            <a:spLocks noGrp="1"/>
          </p:cNvSpPr>
          <p:nvPr>
            <p:ph type="sldNum" sz="quarter" idx="12"/>
          </p:nvPr>
        </p:nvSpPr>
        <p:spPr/>
        <p:txBody>
          <a:bodyPr/>
          <a:lstStyle/>
          <a:p>
            <a:fld id="{DA9CFDA6-3B13-4395-B801-8CE701B34952}" type="slidenum">
              <a:rPr lang="en-IN" smtClean="0"/>
              <a:t>‹#›</a:t>
            </a:fld>
            <a:endParaRPr lang="en-IN"/>
          </a:p>
        </p:txBody>
      </p:sp>
    </p:spTree>
    <p:extLst>
      <p:ext uri="{BB962C8B-B14F-4D97-AF65-F5344CB8AC3E}">
        <p14:creationId xmlns:p14="http://schemas.microsoft.com/office/powerpoint/2010/main" val="3587492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8449EC-0838-E67E-DA6E-26BFCC2DE3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1456EC-4173-E3D8-7CE9-96D0E84859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341C5D-848B-9AC4-6DA8-50022BB88302}"/>
              </a:ext>
            </a:extLst>
          </p:cNvPr>
          <p:cNvSpPr>
            <a:spLocks noGrp="1"/>
          </p:cNvSpPr>
          <p:nvPr>
            <p:ph type="dt" sz="half" idx="10"/>
          </p:nvPr>
        </p:nvSpPr>
        <p:spPr/>
        <p:txBody>
          <a:bodyPr/>
          <a:lstStyle/>
          <a:p>
            <a:fld id="{A9027BA1-254D-4964-A5E8-7B3CF7CE50FE}" type="datetimeFigureOut">
              <a:rPr lang="en-IN" smtClean="0"/>
              <a:t>05-11-2024</a:t>
            </a:fld>
            <a:endParaRPr lang="en-IN"/>
          </a:p>
        </p:txBody>
      </p:sp>
      <p:sp>
        <p:nvSpPr>
          <p:cNvPr id="5" name="Footer Placeholder 4">
            <a:extLst>
              <a:ext uri="{FF2B5EF4-FFF2-40B4-BE49-F238E27FC236}">
                <a16:creationId xmlns:a16="http://schemas.microsoft.com/office/drawing/2014/main" id="{3D38425F-B88B-CDFA-EF7E-0DB5625EE5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B22ABE-63B6-3642-02A0-AF7AB99E977A}"/>
              </a:ext>
            </a:extLst>
          </p:cNvPr>
          <p:cNvSpPr>
            <a:spLocks noGrp="1"/>
          </p:cNvSpPr>
          <p:nvPr>
            <p:ph type="sldNum" sz="quarter" idx="12"/>
          </p:nvPr>
        </p:nvSpPr>
        <p:spPr/>
        <p:txBody>
          <a:bodyPr/>
          <a:lstStyle/>
          <a:p>
            <a:fld id="{DA9CFDA6-3B13-4395-B801-8CE701B34952}" type="slidenum">
              <a:rPr lang="en-IN" smtClean="0"/>
              <a:t>‹#›</a:t>
            </a:fld>
            <a:endParaRPr lang="en-IN"/>
          </a:p>
        </p:txBody>
      </p:sp>
    </p:spTree>
    <p:extLst>
      <p:ext uri="{BB962C8B-B14F-4D97-AF65-F5344CB8AC3E}">
        <p14:creationId xmlns:p14="http://schemas.microsoft.com/office/powerpoint/2010/main" val="1169765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3"/>
        <p:cNvGrpSpPr/>
        <p:nvPr/>
      </p:nvGrpSpPr>
      <p:grpSpPr>
        <a:xfrm>
          <a:off x="0" y="0"/>
          <a:ext cx="0" cy="0"/>
          <a:chOff x="0" y="0"/>
          <a:chExt cx="0" cy="0"/>
        </a:xfrm>
      </p:grpSpPr>
      <p:sp>
        <p:nvSpPr>
          <p:cNvPr id="34" name="Google Shape;34;p9"/>
          <p:cNvSpPr txBox="1">
            <a:spLocks noGrp="1"/>
          </p:cNvSpPr>
          <p:nvPr>
            <p:ph type="subTitle" idx="1"/>
          </p:nvPr>
        </p:nvSpPr>
        <p:spPr>
          <a:xfrm>
            <a:off x="1061400" y="1863933"/>
            <a:ext cx="4872800" cy="676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6"/>
              </a:buClr>
              <a:buSzPts val="1800"/>
              <a:buFont typeface="Advent Pro"/>
              <a:buNone/>
              <a:defRPr b="1">
                <a:solidFill>
                  <a:schemeClr val="accent6"/>
                </a:solidFill>
                <a:latin typeface="Advent Pro"/>
                <a:ea typeface="Advent Pro"/>
                <a:cs typeface="Advent Pro"/>
                <a:sym typeface="Advent Pro"/>
              </a:defRPr>
            </a:lvl1pPr>
            <a:lvl2pPr lvl="1">
              <a:lnSpc>
                <a:spcPct val="100000"/>
              </a:lnSpc>
              <a:spcBef>
                <a:spcPts val="0"/>
              </a:spcBef>
              <a:spcAft>
                <a:spcPts val="0"/>
              </a:spcAft>
              <a:buClr>
                <a:schemeClr val="accent6"/>
              </a:buClr>
              <a:buSzPts val="2100"/>
              <a:buFont typeface="Advent Pro"/>
              <a:buNone/>
              <a:defRPr sz="2800" b="1">
                <a:solidFill>
                  <a:schemeClr val="accent6"/>
                </a:solidFill>
                <a:latin typeface="Advent Pro"/>
                <a:ea typeface="Advent Pro"/>
                <a:cs typeface="Advent Pro"/>
                <a:sym typeface="Advent Pro"/>
              </a:defRPr>
            </a:lvl2pPr>
            <a:lvl3pPr lvl="2">
              <a:lnSpc>
                <a:spcPct val="100000"/>
              </a:lnSpc>
              <a:spcBef>
                <a:spcPts val="0"/>
              </a:spcBef>
              <a:spcAft>
                <a:spcPts val="0"/>
              </a:spcAft>
              <a:buClr>
                <a:schemeClr val="accent6"/>
              </a:buClr>
              <a:buSzPts val="2100"/>
              <a:buFont typeface="Advent Pro"/>
              <a:buNone/>
              <a:defRPr sz="2800" b="1">
                <a:solidFill>
                  <a:schemeClr val="accent6"/>
                </a:solidFill>
                <a:latin typeface="Advent Pro"/>
                <a:ea typeface="Advent Pro"/>
                <a:cs typeface="Advent Pro"/>
                <a:sym typeface="Advent Pro"/>
              </a:defRPr>
            </a:lvl3pPr>
            <a:lvl4pPr lvl="3">
              <a:lnSpc>
                <a:spcPct val="100000"/>
              </a:lnSpc>
              <a:spcBef>
                <a:spcPts val="0"/>
              </a:spcBef>
              <a:spcAft>
                <a:spcPts val="0"/>
              </a:spcAft>
              <a:buClr>
                <a:schemeClr val="accent6"/>
              </a:buClr>
              <a:buSzPts val="2100"/>
              <a:buFont typeface="Advent Pro"/>
              <a:buNone/>
              <a:defRPr sz="2800" b="1">
                <a:solidFill>
                  <a:schemeClr val="accent6"/>
                </a:solidFill>
                <a:latin typeface="Advent Pro"/>
                <a:ea typeface="Advent Pro"/>
                <a:cs typeface="Advent Pro"/>
                <a:sym typeface="Advent Pro"/>
              </a:defRPr>
            </a:lvl4pPr>
            <a:lvl5pPr lvl="4">
              <a:lnSpc>
                <a:spcPct val="100000"/>
              </a:lnSpc>
              <a:spcBef>
                <a:spcPts val="0"/>
              </a:spcBef>
              <a:spcAft>
                <a:spcPts val="0"/>
              </a:spcAft>
              <a:buClr>
                <a:schemeClr val="accent6"/>
              </a:buClr>
              <a:buSzPts val="2100"/>
              <a:buFont typeface="Advent Pro"/>
              <a:buNone/>
              <a:defRPr sz="2800" b="1">
                <a:solidFill>
                  <a:schemeClr val="accent6"/>
                </a:solidFill>
                <a:latin typeface="Advent Pro"/>
                <a:ea typeface="Advent Pro"/>
                <a:cs typeface="Advent Pro"/>
                <a:sym typeface="Advent Pro"/>
              </a:defRPr>
            </a:lvl5pPr>
            <a:lvl6pPr lvl="5">
              <a:lnSpc>
                <a:spcPct val="100000"/>
              </a:lnSpc>
              <a:spcBef>
                <a:spcPts val="0"/>
              </a:spcBef>
              <a:spcAft>
                <a:spcPts val="0"/>
              </a:spcAft>
              <a:buClr>
                <a:schemeClr val="accent6"/>
              </a:buClr>
              <a:buSzPts val="2100"/>
              <a:buFont typeface="Advent Pro"/>
              <a:buNone/>
              <a:defRPr sz="2800" b="1">
                <a:solidFill>
                  <a:schemeClr val="accent6"/>
                </a:solidFill>
                <a:latin typeface="Advent Pro"/>
                <a:ea typeface="Advent Pro"/>
                <a:cs typeface="Advent Pro"/>
                <a:sym typeface="Advent Pro"/>
              </a:defRPr>
            </a:lvl6pPr>
            <a:lvl7pPr lvl="6">
              <a:lnSpc>
                <a:spcPct val="100000"/>
              </a:lnSpc>
              <a:spcBef>
                <a:spcPts val="0"/>
              </a:spcBef>
              <a:spcAft>
                <a:spcPts val="0"/>
              </a:spcAft>
              <a:buClr>
                <a:schemeClr val="accent6"/>
              </a:buClr>
              <a:buSzPts val="2100"/>
              <a:buFont typeface="Advent Pro"/>
              <a:buNone/>
              <a:defRPr sz="2800" b="1">
                <a:solidFill>
                  <a:schemeClr val="accent6"/>
                </a:solidFill>
                <a:latin typeface="Advent Pro"/>
                <a:ea typeface="Advent Pro"/>
                <a:cs typeface="Advent Pro"/>
                <a:sym typeface="Advent Pro"/>
              </a:defRPr>
            </a:lvl7pPr>
            <a:lvl8pPr lvl="7">
              <a:lnSpc>
                <a:spcPct val="100000"/>
              </a:lnSpc>
              <a:spcBef>
                <a:spcPts val="0"/>
              </a:spcBef>
              <a:spcAft>
                <a:spcPts val="0"/>
              </a:spcAft>
              <a:buClr>
                <a:schemeClr val="accent6"/>
              </a:buClr>
              <a:buSzPts val="2100"/>
              <a:buFont typeface="Advent Pro"/>
              <a:buNone/>
              <a:defRPr sz="2800" b="1">
                <a:solidFill>
                  <a:schemeClr val="accent6"/>
                </a:solidFill>
                <a:latin typeface="Advent Pro"/>
                <a:ea typeface="Advent Pro"/>
                <a:cs typeface="Advent Pro"/>
                <a:sym typeface="Advent Pro"/>
              </a:defRPr>
            </a:lvl8pPr>
            <a:lvl9pPr lvl="8">
              <a:lnSpc>
                <a:spcPct val="100000"/>
              </a:lnSpc>
              <a:spcBef>
                <a:spcPts val="0"/>
              </a:spcBef>
              <a:spcAft>
                <a:spcPts val="0"/>
              </a:spcAft>
              <a:buClr>
                <a:schemeClr val="accent6"/>
              </a:buClr>
              <a:buSzPts val="2100"/>
              <a:buFont typeface="Advent Pro"/>
              <a:buNone/>
              <a:defRPr sz="2800" b="1">
                <a:solidFill>
                  <a:schemeClr val="accent6"/>
                </a:solidFill>
                <a:latin typeface="Advent Pro"/>
                <a:ea typeface="Advent Pro"/>
                <a:cs typeface="Advent Pro"/>
                <a:sym typeface="Advent Pro"/>
              </a:defRPr>
            </a:lvl9pPr>
          </a:lstStyle>
          <a:p>
            <a:endParaRPr/>
          </a:p>
        </p:txBody>
      </p:sp>
      <p:sp>
        <p:nvSpPr>
          <p:cNvPr id="35" name="Google Shape;35;p9"/>
          <p:cNvSpPr txBox="1">
            <a:spLocks noGrp="1"/>
          </p:cNvSpPr>
          <p:nvPr>
            <p:ph type="body" idx="2"/>
          </p:nvPr>
        </p:nvSpPr>
        <p:spPr>
          <a:xfrm>
            <a:off x="1061400" y="2712900"/>
            <a:ext cx="4148000" cy="28956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36" name="Google Shape;36;p9"/>
          <p:cNvSpPr txBox="1">
            <a:spLocks noGrp="1"/>
          </p:cNvSpPr>
          <p:nvPr>
            <p:ph type="title"/>
          </p:nvPr>
        </p:nvSpPr>
        <p:spPr>
          <a:xfrm>
            <a:off x="1061400" y="268133"/>
            <a:ext cx="10069200" cy="1007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4000">
                <a:solidFill>
                  <a:schemeClr val="accent6"/>
                </a:solidFill>
              </a:defRPr>
            </a:lvl1pPr>
            <a:lvl2pPr lvl="1" algn="ctr" rtl="0">
              <a:spcBef>
                <a:spcPts val="0"/>
              </a:spcBef>
              <a:spcAft>
                <a:spcPts val="0"/>
              </a:spcAft>
              <a:buClr>
                <a:schemeClr val="accent6"/>
              </a:buClr>
              <a:buSzPts val="2400"/>
              <a:buNone/>
              <a:defRPr sz="3200">
                <a:solidFill>
                  <a:schemeClr val="accent6"/>
                </a:solidFill>
              </a:defRPr>
            </a:lvl2pPr>
            <a:lvl3pPr lvl="2" algn="ctr" rtl="0">
              <a:spcBef>
                <a:spcPts val="0"/>
              </a:spcBef>
              <a:spcAft>
                <a:spcPts val="0"/>
              </a:spcAft>
              <a:buClr>
                <a:schemeClr val="accent6"/>
              </a:buClr>
              <a:buSzPts val="2400"/>
              <a:buNone/>
              <a:defRPr sz="3200">
                <a:solidFill>
                  <a:schemeClr val="accent6"/>
                </a:solidFill>
              </a:defRPr>
            </a:lvl3pPr>
            <a:lvl4pPr lvl="3" algn="ctr" rtl="0">
              <a:spcBef>
                <a:spcPts val="0"/>
              </a:spcBef>
              <a:spcAft>
                <a:spcPts val="0"/>
              </a:spcAft>
              <a:buClr>
                <a:schemeClr val="accent6"/>
              </a:buClr>
              <a:buSzPts val="2400"/>
              <a:buNone/>
              <a:defRPr sz="3200">
                <a:solidFill>
                  <a:schemeClr val="accent6"/>
                </a:solidFill>
              </a:defRPr>
            </a:lvl4pPr>
            <a:lvl5pPr lvl="4" algn="ctr" rtl="0">
              <a:spcBef>
                <a:spcPts val="0"/>
              </a:spcBef>
              <a:spcAft>
                <a:spcPts val="0"/>
              </a:spcAft>
              <a:buClr>
                <a:schemeClr val="accent6"/>
              </a:buClr>
              <a:buSzPts val="2400"/>
              <a:buNone/>
              <a:defRPr sz="3200">
                <a:solidFill>
                  <a:schemeClr val="accent6"/>
                </a:solidFill>
              </a:defRPr>
            </a:lvl5pPr>
            <a:lvl6pPr lvl="5" algn="ctr" rtl="0">
              <a:spcBef>
                <a:spcPts val="0"/>
              </a:spcBef>
              <a:spcAft>
                <a:spcPts val="0"/>
              </a:spcAft>
              <a:buClr>
                <a:schemeClr val="accent6"/>
              </a:buClr>
              <a:buSzPts val="2400"/>
              <a:buNone/>
              <a:defRPr sz="3200">
                <a:solidFill>
                  <a:schemeClr val="accent6"/>
                </a:solidFill>
              </a:defRPr>
            </a:lvl6pPr>
            <a:lvl7pPr lvl="6" algn="ctr" rtl="0">
              <a:spcBef>
                <a:spcPts val="0"/>
              </a:spcBef>
              <a:spcAft>
                <a:spcPts val="0"/>
              </a:spcAft>
              <a:buClr>
                <a:schemeClr val="accent6"/>
              </a:buClr>
              <a:buSzPts val="2400"/>
              <a:buNone/>
              <a:defRPr sz="3200">
                <a:solidFill>
                  <a:schemeClr val="accent6"/>
                </a:solidFill>
              </a:defRPr>
            </a:lvl7pPr>
            <a:lvl8pPr lvl="7" algn="ctr" rtl="0">
              <a:spcBef>
                <a:spcPts val="0"/>
              </a:spcBef>
              <a:spcAft>
                <a:spcPts val="0"/>
              </a:spcAft>
              <a:buClr>
                <a:schemeClr val="accent6"/>
              </a:buClr>
              <a:buSzPts val="2400"/>
              <a:buNone/>
              <a:defRPr sz="3200">
                <a:solidFill>
                  <a:schemeClr val="accent6"/>
                </a:solidFill>
              </a:defRPr>
            </a:lvl8pPr>
            <a:lvl9pPr lvl="8" algn="ctr" rtl="0">
              <a:spcBef>
                <a:spcPts val="0"/>
              </a:spcBef>
              <a:spcAft>
                <a:spcPts val="0"/>
              </a:spcAft>
              <a:buClr>
                <a:schemeClr val="accent6"/>
              </a:buClr>
              <a:buSzPts val="2400"/>
              <a:buNone/>
              <a:defRPr sz="3200">
                <a:solidFill>
                  <a:schemeClr val="accent6"/>
                </a:solidFill>
              </a:defRPr>
            </a:lvl9pPr>
          </a:lstStyle>
          <a:p>
            <a:endParaRPr/>
          </a:p>
        </p:txBody>
      </p:sp>
    </p:spTree>
    <p:extLst>
      <p:ext uri="{BB962C8B-B14F-4D97-AF65-F5344CB8AC3E}">
        <p14:creationId xmlns:p14="http://schemas.microsoft.com/office/powerpoint/2010/main" val="2552422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4D0A8-549E-4B0E-C06C-21556F7352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5174C4-8FF9-64C1-B2D0-B7C9A5444B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E16A34-9968-4269-6620-9E910FBF4906}"/>
              </a:ext>
            </a:extLst>
          </p:cNvPr>
          <p:cNvSpPr>
            <a:spLocks noGrp="1"/>
          </p:cNvSpPr>
          <p:nvPr>
            <p:ph type="dt" sz="half" idx="10"/>
          </p:nvPr>
        </p:nvSpPr>
        <p:spPr/>
        <p:txBody>
          <a:bodyPr/>
          <a:lstStyle/>
          <a:p>
            <a:fld id="{A9027BA1-254D-4964-A5E8-7B3CF7CE50FE}" type="datetimeFigureOut">
              <a:rPr lang="en-IN" smtClean="0"/>
              <a:t>05-11-2024</a:t>
            </a:fld>
            <a:endParaRPr lang="en-IN"/>
          </a:p>
        </p:txBody>
      </p:sp>
      <p:sp>
        <p:nvSpPr>
          <p:cNvPr id="5" name="Footer Placeholder 4">
            <a:extLst>
              <a:ext uri="{FF2B5EF4-FFF2-40B4-BE49-F238E27FC236}">
                <a16:creationId xmlns:a16="http://schemas.microsoft.com/office/drawing/2014/main" id="{AEB38ABC-586A-E3BF-D82A-8538A0B51F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09ACB4-E10F-A148-1B32-0FC28A5E2BF4}"/>
              </a:ext>
            </a:extLst>
          </p:cNvPr>
          <p:cNvSpPr>
            <a:spLocks noGrp="1"/>
          </p:cNvSpPr>
          <p:nvPr>
            <p:ph type="sldNum" sz="quarter" idx="12"/>
          </p:nvPr>
        </p:nvSpPr>
        <p:spPr/>
        <p:txBody>
          <a:bodyPr/>
          <a:lstStyle/>
          <a:p>
            <a:fld id="{DA9CFDA6-3B13-4395-B801-8CE701B34952}" type="slidenum">
              <a:rPr lang="en-IN" smtClean="0"/>
              <a:t>‹#›</a:t>
            </a:fld>
            <a:endParaRPr lang="en-IN"/>
          </a:p>
        </p:txBody>
      </p:sp>
    </p:spTree>
    <p:extLst>
      <p:ext uri="{BB962C8B-B14F-4D97-AF65-F5344CB8AC3E}">
        <p14:creationId xmlns:p14="http://schemas.microsoft.com/office/powerpoint/2010/main" val="905496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C7586-F408-41E8-F2A6-BBB77FEBE7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5BBD38-74D8-0DC2-66EA-796EC08A42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103D9D-6574-A9E1-51D1-060F1C73D67A}"/>
              </a:ext>
            </a:extLst>
          </p:cNvPr>
          <p:cNvSpPr>
            <a:spLocks noGrp="1"/>
          </p:cNvSpPr>
          <p:nvPr>
            <p:ph type="dt" sz="half" idx="10"/>
          </p:nvPr>
        </p:nvSpPr>
        <p:spPr/>
        <p:txBody>
          <a:bodyPr/>
          <a:lstStyle/>
          <a:p>
            <a:fld id="{A9027BA1-254D-4964-A5E8-7B3CF7CE50FE}" type="datetimeFigureOut">
              <a:rPr lang="en-IN" smtClean="0"/>
              <a:t>05-11-2024</a:t>
            </a:fld>
            <a:endParaRPr lang="en-IN"/>
          </a:p>
        </p:txBody>
      </p:sp>
      <p:sp>
        <p:nvSpPr>
          <p:cNvPr id="5" name="Footer Placeholder 4">
            <a:extLst>
              <a:ext uri="{FF2B5EF4-FFF2-40B4-BE49-F238E27FC236}">
                <a16:creationId xmlns:a16="http://schemas.microsoft.com/office/drawing/2014/main" id="{ADA91053-2E52-0470-4CEC-82DC8FE115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5B120B-1AD1-682B-F2FA-8240EFD681EC}"/>
              </a:ext>
            </a:extLst>
          </p:cNvPr>
          <p:cNvSpPr>
            <a:spLocks noGrp="1"/>
          </p:cNvSpPr>
          <p:nvPr>
            <p:ph type="sldNum" sz="quarter" idx="12"/>
          </p:nvPr>
        </p:nvSpPr>
        <p:spPr/>
        <p:txBody>
          <a:bodyPr/>
          <a:lstStyle/>
          <a:p>
            <a:fld id="{DA9CFDA6-3B13-4395-B801-8CE701B34952}" type="slidenum">
              <a:rPr lang="en-IN" smtClean="0"/>
              <a:t>‹#›</a:t>
            </a:fld>
            <a:endParaRPr lang="en-IN"/>
          </a:p>
        </p:txBody>
      </p:sp>
    </p:spTree>
    <p:extLst>
      <p:ext uri="{BB962C8B-B14F-4D97-AF65-F5344CB8AC3E}">
        <p14:creationId xmlns:p14="http://schemas.microsoft.com/office/powerpoint/2010/main" val="4211856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56B46-7878-1667-EE0B-5E062417DF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99C18A-A7CC-1986-3FA6-37C73A28D1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C9A67E1-7D90-06BC-1DB8-565245D74C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A48350-89F2-D3C7-72BE-2CF2B6C8267D}"/>
              </a:ext>
            </a:extLst>
          </p:cNvPr>
          <p:cNvSpPr>
            <a:spLocks noGrp="1"/>
          </p:cNvSpPr>
          <p:nvPr>
            <p:ph type="dt" sz="half" idx="10"/>
          </p:nvPr>
        </p:nvSpPr>
        <p:spPr/>
        <p:txBody>
          <a:bodyPr/>
          <a:lstStyle/>
          <a:p>
            <a:fld id="{A9027BA1-254D-4964-A5E8-7B3CF7CE50FE}" type="datetimeFigureOut">
              <a:rPr lang="en-IN" smtClean="0"/>
              <a:t>05-11-2024</a:t>
            </a:fld>
            <a:endParaRPr lang="en-IN"/>
          </a:p>
        </p:txBody>
      </p:sp>
      <p:sp>
        <p:nvSpPr>
          <p:cNvPr id="6" name="Footer Placeholder 5">
            <a:extLst>
              <a:ext uri="{FF2B5EF4-FFF2-40B4-BE49-F238E27FC236}">
                <a16:creationId xmlns:a16="http://schemas.microsoft.com/office/drawing/2014/main" id="{E58A4A04-0321-72DC-9CE3-CC1FD9064D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4F79EB-913A-B4FB-F7AE-83E1E0C64390}"/>
              </a:ext>
            </a:extLst>
          </p:cNvPr>
          <p:cNvSpPr>
            <a:spLocks noGrp="1"/>
          </p:cNvSpPr>
          <p:nvPr>
            <p:ph type="sldNum" sz="quarter" idx="12"/>
          </p:nvPr>
        </p:nvSpPr>
        <p:spPr/>
        <p:txBody>
          <a:bodyPr/>
          <a:lstStyle/>
          <a:p>
            <a:fld id="{DA9CFDA6-3B13-4395-B801-8CE701B34952}" type="slidenum">
              <a:rPr lang="en-IN" smtClean="0"/>
              <a:t>‹#›</a:t>
            </a:fld>
            <a:endParaRPr lang="en-IN"/>
          </a:p>
        </p:txBody>
      </p:sp>
    </p:spTree>
    <p:extLst>
      <p:ext uri="{BB962C8B-B14F-4D97-AF65-F5344CB8AC3E}">
        <p14:creationId xmlns:p14="http://schemas.microsoft.com/office/powerpoint/2010/main" val="588063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DB235-2361-05EF-A2E2-28B05E548E4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F45FFA-3BA0-DFE7-99E2-7FE3C1A929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FE5520-2D7A-189C-E552-6C157ADE4E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2D06E1-EB6A-256B-CCCB-E9487B8197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36236F-5D9A-771E-F619-0990FEF541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32E19CC-50C3-DA58-F246-3F88F0D9D727}"/>
              </a:ext>
            </a:extLst>
          </p:cNvPr>
          <p:cNvSpPr>
            <a:spLocks noGrp="1"/>
          </p:cNvSpPr>
          <p:nvPr>
            <p:ph type="dt" sz="half" idx="10"/>
          </p:nvPr>
        </p:nvSpPr>
        <p:spPr/>
        <p:txBody>
          <a:bodyPr/>
          <a:lstStyle/>
          <a:p>
            <a:fld id="{A9027BA1-254D-4964-A5E8-7B3CF7CE50FE}" type="datetimeFigureOut">
              <a:rPr lang="en-IN" smtClean="0"/>
              <a:t>05-11-2024</a:t>
            </a:fld>
            <a:endParaRPr lang="en-IN"/>
          </a:p>
        </p:txBody>
      </p:sp>
      <p:sp>
        <p:nvSpPr>
          <p:cNvPr id="8" name="Footer Placeholder 7">
            <a:extLst>
              <a:ext uri="{FF2B5EF4-FFF2-40B4-BE49-F238E27FC236}">
                <a16:creationId xmlns:a16="http://schemas.microsoft.com/office/drawing/2014/main" id="{188A0BCC-8D91-D581-5563-CD482A0720A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C945257-54D5-13FA-E734-B0D820DD5F9D}"/>
              </a:ext>
            </a:extLst>
          </p:cNvPr>
          <p:cNvSpPr>
            <a:spLocks noGrp="1"/>
          </p:cNvSpPr>
          <p:nvPr>
            <p:ph type="sldNum" sz="quarter" idx="12"/>
          </p:nvPr>
        </p:nvSpPr>
        <p:spPr/>
        <p:txBody>
          <a:bodyPr/>
          <a:lstStyle/>
          <a:p>
            <a:fld id="{DA9CFDA6-3B13-4395-B801-8CE701B34952}" type="slidenum">
              <a:rPr lang="en-IN" smtClean="0"/>
              <a:t>‹#›</a:t>
            </a:fld>
            <a:endParaRPr lang="en-IN"/>
          </a:p>
        </p:txBody>
      </p:sp>
    </p:spTree>
    <p:extLst>
      <p:ext uri="{BB962C8B-B14F-4D97-AF65-F5344CB8AC3E}">
        <p14:creationId xmlns:p14="http://schemas.microsoft.com/office/powerpoint/2010/main" val="2542184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EF647-09A9-91DC-1732-19498375971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7A5B1A5-16A0-CAA8-5911-9A6141644596}"/>
              </a:ext>
            </a:extLst>
          </p:cNvPr>
          <p:cNvSpPr>
            <a:spLocks noGrp="1"/>
          </p:cNvSpPr>
          <p:nvPr>
            <p:ph type="dt" sz="half" idx="10"/>
          </p:nvPr>
        </p:nvSpPr>
        <p:spPr/>
        <p:txBody>
          <a:bodyPr/>
          <a:lstStyle/>
          <a:p>
            <a:fld id="{A9027BA1-254D-4964-A5E8-7B3CF7CE50FE}" type="datetimeFigureOut">
              <a:rPr lang="en-IN" smtClean="0"/>
              <a:t>05-11-2024</a:t>
            </a:fld>
            <a:endParaRPr lang="en-IN"/>
          </a:p>
        </p:txBody>
      </p:sp>
      <p:sp>
        <p:nvSpPr>
          <p:cNvPr id="4" name="Footer Placeholder 3">
            <a:extLst>
              <a:ext uri="{FF2B5EF4-FFF2-40B4-BE49-F238E27FC236}">
                <a16:creationId xmlns:a16="http://schemas.microsoft.com/office/drawing/2014/main" id="{D27B5CBC-D635-44A4-E4AE-3695B4599A8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88DBEA5-BFC3-34F9-6116-6710E44D7D7D}"/>
              </a:ext>
            </a:extLst>
          </p:cNvPr>
          <p:cNvSpPr>
            <a:spLocks noGrp="1"/>
          </p:cNvSpPr>
          <p:nvPr>
            <p:ph type="sldNum" sz="quarter" idx="12"/>
          </p:nvPr>
        </p:nvSpPr>
        <p:spPr/>
        <p:txBody>
          <a:bodyPr/>
          <a:lstStyle/>
          <a:p>
            <a:fld id="{DA9CFDA6-3B13-4395-B801-8CE701B34952}" type="slidenum">
              <a:rPr lang="en-IN" smtClean="0"/>
              <a:t>‹#›</a:t>
            </a:fld>
            <a:endParaRPr lang="en-IN"/>
          </a:p>
        </p:txBody>
      </p:sp>
    </p:spTree>
    <p:extLst>
      <p:ext uri="{BB962C8B-B14F-4D97-AF65-F5344CB8AC3E}">
        <p14:creationId xmlns:p14="http://schemas.microsoft.com/office/powerpoint/2010/main" val="3218238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4FABDB-33C3-1E79-12A6-0180278F843A}"/>
              </a:ext>
            </a:extLst>
          </p:cNvPr>
          <p:cNvSpPr>
            <a:spLocks noGrp="1"/>
          </p:cNvSpPr>
          <p:nvPr>
            <p:ph type="dt" sz="half" idx="10"/>
          </p:nvPr>
        </p:nvSpPr>
        <p:spPr/>
        <p:txBody>
          <a:bodyPr/>
          <a:lstStyle/>
          <a:p>
            <a:fld id="{A9027BA1-254D-4964-A5E8-7B3CF7CE50FE}" type="datetimeFigureOut">
              <a:rPr lang="en-IN" smtClean="0"/>
              <a:t>05-11-2024</a:t>
            </a:fld>
            <a:endParaRPr lang="en-IN"/>
          </a:p>
        </p:txBody>
      </p:sp>
      <p:sp>
        <p:nvSpPr>
          <p:cNvPr id="3" name="Footer Placeholder 2">
            <a:extLst>
              <a:ext uri="{FF2B5EF4-FFF2-40B4-BE49-F238E27FC236}">
                <a16:creationId xmlns:a16="http://schemas.microsoft.com/office/drawing/2014/main" id="{1BCE187E-6A8B-EF8A-B588-A3748D23E6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9B2BF72-3825-531D-6735-32BAD6983959}"/>
              </a:ext>
            </a:extLst>
          </p:cNvPr>
          <p:cNvSpPr>
            <a:spLocks noGrp="1"/>
          </p:cNvSpPr>
          <p:nvPr>
            <p:ph type="sldNum" sz="quarter" idx="12"/>
          </p:nvPr>
        </p:nvSpPr>
        <p:spPr/>
        <p:txBody>
          <a:bodyPr/>
          <a:lstStyle/>
          <a:p>
            <a:fld id="{DA9CFDA6-3B13-4395-B801-8CE701B34952}" type="slidenum">
              <a:rPr lang="en-IN" smtClean="0"/>
              <a:t>‹#›</a:t>
            </a:fld>
            <a:endParaRPr lang="en-IN"/>
          </a:p>
        </p:txBody>
      </p:sp>
    </p:spTree>
    <p:extLst>
      <p:ext uri="{BB962C8B-B14F-4D97-AF65-F5344CB8AC3E}">
        <p14:creationId xmlns:p14="http://schemas.microsoft.com/office/powerpoint/2010/main" val="351063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53E06-B617-BB25-5DFB-6C50AAB6C9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0AD3D1B-E332-5638-C210-06809CF3F4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F3E9E82-46DA-618B-2A07-BA5CFE2F71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173D9B-92EF-3A85-3E9C-0FC6D04E4797}"/>
              </a:ext>
            </a:extLst>
          </p:cNvPr>
          <p:cNvSpPr>
            <a:spLocks noGrp="1"/>
          </p:cNvSpPr>
          <p:nvPr>
            <p:ph type="dt" sz="half" idx="10"/>
          </p:nvPr>
        </p:nvSpPr>
        <p:spPr/>
        <p:txBody>
          <a:bodyPr/>
          <a:lstStyle/>
          <a:p>
            <a:fld id="{A9027BA1-254D-4964-A5E8-7B3CF7CE50FE}" type="datetimeFigureOut">
              <a:rPr lang="en-IN" smtClean="0"/>
              <a:t>05-11-2024</a:t>
            </a:fld>
            <a:endParaRPr lang="en-IN"/>
          </a:p>
        </p:txBody>
      </p:sp>
      <p:sp>
        <p:nvSpPr>
          <p:cNvPr id="6" name="Footer Placeholder 5">
            <a:extLst>
              <a:ext uri="{FF2B5EF4-FFF2-40B4-BE49-F238E27FC236}">
                <a16:creationId xmlns:a16="http://schemas.microsoft.com/office/drawing/2014/main" id="{4B21113D-3D81-8644-BCC4-BE4DD01208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479283-612A-0977-CE17-1B6C5C897A24}"/>
              </a:ext>
            </a:extLst>
          </p:cNvPr>
          <p:cNvSpPr>
            <a:spLocks noGrp="1"/>
          </p:cNvSpPr>
          <p:nvPr>
            <p:ph type="sldNum" sz="quarter" idx="12"/>
          </p:nvPr>
        </p:nvSpPr>
        <p:spPr/>
        <p:txBody>
          <a:bodyPr/>
          <a:lstStyle/>
          <a:p>
            <a:fld id="{DA9CFDA6-3B13-4395-B801-8CE701B34952}" type="slidenum">
              <a:rPr lang="en-IN" smtClean="0"/>
              <a:t>‹#›</a:t>
            </a:fld>
            <a:endParaRPr lang="en-IN"/>
          </a:p>
        </p:txBody>
      </p:sp>
    </p:spTree>
    <p:extLst>
      <p:ext uri="{BB962C8B-B14F-4D97-AF65-F5344CB8AC3E}">
        <p14:creationId xmlns:p14="http://schemas.microsoft.com/office/powerpoint/2010/main" val="4058450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AA1D2-4356-CE00-8931-1D92AF9CDD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F3CD15F-7EE6-9F32-7F14-BE0F65AD93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517D3D5-1C27-A3DF-2E5F-39EB02C0E7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62952B-EA57-9EE3-3BC3-108558889ED0}"/>
              </a:ext>
            </a:extLst>
          </p:cNvPr>
          <p:cNvSpPr>
            <a:spLocks noGrp="1"/>
          </p:cNvSpPr>
          <p:nvPr>
            <p:ph type="dt" sz="half" idx="10"/>
          </p:nvPr>
        </p:nvSpPr>
        <p:spPr/>
        <p:txBody>
          <a:bodyPr/>
          <a:lstStyle/>
          <a:p>
            <a:fld id="{A9027BA1-254D-4964-A5E8-7B3CF7CE50FE}" type="datetimeFigureOut">
              <a:rPr lang="en-IN" smtClean="0"/>
              <a:t>05-11-2024</a:t>
            </a:fld>
            <a:endParaRPr lang="en-IN"/>
          </a:p>
        </p:txBody>
      </p:sp>
      <p:sp>
        <p:nvSpPr>
          <p:cNvPr id="6" name="Footer Placeholder 5">
            <a:extLst>
              <a:ext uri="{FF2B5EF4-FFF2-40B4-BE49-F238E27FC236}">
                <a16:creationId xmlns:a16="http://schemas.microsoft.com/office/drawing/2014/main" id="{FB4ADD6A-4CF7-D759-0EA1-BB6E3A0DA5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C7E493-A1F0-07EF-712C-7ED8B1660CC0}"/>
              </a:ext>
            </a:extLst>
          </p:cNvPr>
          <p:cNvSpPr>
            <a:spLocks noGrp="1"/>
          </p:cNvSpPr>
          <p:nvPr>
            <p:ph type="sldNum" sz="quarter" idx="12"/>
          </p:nvPr>
        </p:nvSpPr>
        <p:spPr/>
        <p:txBody>
          <a:bodyPr/>
          <a:lstStyle/>
          <a:p>
            <a:fld id="{DA9CFDA6-3B13-4395-B801-8CE701B34952}" type="slidenum">
              <a:rPr lang="en-IN" smtClean="0"/>
              <a:t>‹#›</a:t>
            </a:fld>
            <a:endParaRPr lang="en-IN"/>
          </a:p>
        </p:txBody>
      </p:sp>
    </p:spTree>
    <p:extLst>
      <p:ext uri="{BB962C8B-B14F-4D97-AF65-F5344CB8AC3E}">
        <p14:creationId xmlns:p14="http://schemas.microsoft.com/office/powerpoint/2010/main" val="645874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C0A9FB-6705-A02B-102E-FC31032091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3A5ABE-26EC-9466-765D-F912A7FC5E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C1D6DE-5269-F205-897F-5CD806934D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027BA1-254D-4964-A5E8-7B3CF7CE50FE}" type="datetimeFigureOut">
              <a:rPr lang="en-IN" smtClean="0"/>
              <a:t>05-11-2024</a:t>
            </a:fld>
            <a:endParaRPr lang="en-IN"/>
          </a:p>
        </p:txBody>
      </p:sp>
      <p:sp>
        <p:nvSpPr>
          <p:cNvPr id="5" name="Footer Placeholder 4">
            <a:extLst>
              <a:ext uri="{FF2B5EF4-FFF2-40B4-BE49-F238E27FC236}">
                <a16:creationId xmlns:a16="http://schemas.microsoft.com/office/drawing/2014/main" id="{ADF4BCCF-476A-9CD1-2154-C2A0B2101E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D51C278-A225-CB46-2E84-51D3B3E232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9CFDA6-3B13-4395-B801-8CE701B34952}" type="slidenum">
              <a:rPr lang="en-IN" smtClean="0"/>
              <a:t>‹#›</a:t>
            </a:fld>
            <a:endParaRPr lang="en-IN"/>
          </a:p>
        </p:txBody>
      </p:sp>
    </p:spTree>
    <p:extLst>
      <p:ext uri="{BB962C8B-B14F-4D97-AF65-F5344CB8AC3E}">
        <p14:creationId xmlns:p14="http://schemas.microsoft.com/office/powerpoint/2010/main" val="3673466939"/>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53CB8-063D-1A11-88EF-5F28ED31EB04}"/>
              </a:ext>
            </a:extLst>
          </p:cNvPr>
          <p:cNvSpPr>
            <a:spLocks noGrp="1"/>
          </p:cNvSpPr>
          <p:nvPr>
            <p:ph type="ctrTitle"/>
          </p:nvPr>
        </p:nvSpPr>
        <p:spPr>
          <a:xfrm>
            <a:off x="0" y="844703"/>
            <a:ext cx="8790040" cy="600639"/>
          </a:xfrm>
        </p:spPr>
        <p:txBody>
          <a:bodyPr>
            <a:normAutofit/>
          </a:bodyPr>
          <a:lstStyle/>
          <a:p>
            <a:r>
              <a:rPr lang="en-US" sz="2400" b="1" dirty="0">
                <a:solidFill>
                  <a:schemeClr val="bg1"/>
                </a:solidFill>
                <a:latin typeface="OCR A Extended" panose="02010509020102010303" pitchFamily="50" charset="0"/>
              </a:rPr>
              <a:t>  </a:t>
            </a:r>
            <a:endParaRPr lang="en-IN" sz="3600" b="1" dirty="0">
              <a:solidFill>
                <a:schemeClr val="bg1"/>
              </a:solidFill>
              <a:latin typeface="OCR A Extended" panose="02010509020102010303" pitchFamily="50" charset="0"/>
            </a:endParaRPr>
          </a:p>
        </p:txBody>
      </p:sp>
      <p:sp>
        <p:nvSpPr>
          <p:cNvPr id="3" name="Subtitle 2">
            <a:extLst>
              <a:ext uri="{FF2B5EF4-FFF2-40B4-BE49-F238E27FC236}">
                <a16:creationId xmlns:a16="http://schemas.microsoft.com/office/drawing/2014/main" id="{AE8D0C0A-168D-B1CF-9B20-9238CFDAA405}"/>
              </a:ext>
            </a:extLst>
          </p:cNvPr>
          <p:cNvSpPr>
            <a:spLocks noGrp="1"/>
          </p:cNvSpPr>
          <p:nvPr>
            <p:ph type="subTitle" idx="1"/>
          </p:nvPr>
        </p:nvSpPr>
        <p:spPr>
          <a:xfrm>
            <a:off x="597311" y="2368049"/>
            <a:ext cx="7595418" cy="1230557"/>
          </a:xfrm>
        </p:spPr>
        <p:txBody>
          <a:bodyPr>
            <a:noAutofit/>
          </a:bodyPr>
          <a:lstStyle/>
          <a:p>
            <a:r>
              <a:rPr lang="en-IN" sz="4400" b="1" dirty="0">
                <a:solidFill>
                  <a:srgbClr val="FF0000"/>
                </a:solidFill>
                <a:effectLst>
                  <a:outerShdw blurRad="38100" dist="38100" dir="2700000" algn="tl">
                    <a:srgbClr val="000000">
                      <a:alpha val="43137"/>
                    </a:srgbClr>
                  </a:outerShdw>
                </a:effectLst>
                <a:latin typeface="High Tower Text" panose="02040502050506030303" pitchFamily="18" charset="0"/>
                <a:ea typeface="Microsoft Yi Baiti" panose="03000500000000000000" pitchFamily="66" charset="0"/>
              </a:rPr>
              <a:t>ZOMATO RESTAURANTS ANALYSIS</a:t>
            </a:r>
          </a:p>
          <a:p>
            <a:r>
              <a:rPr lang="en-IN" sz="2000" b="1" dirty="0">
                <a:solidFill>
                  <a:srgbClr val="FF0000"/>
                </a:solidFill>
                <a:effectLst>
                  <a:outerShdw blurRad="38100" dist="38100" dir="2700000" algn="tl">
                    <a:srgbClr val="000000">
                      <a:alpha val="43137"/>
                    </a:srgbClr>
                  </a:outerShdw>
                </a:effectLst>
                <a:latin typeface="High Tower Text" panose="02040502050506030303" pitchFamily="18" charset="0"/>
                <a:ea typeface="Microsoft Yi Baiti" panose="03000500000000000000" pitchFamily="66" charset="0"/>
              </a:rPr>
              <a:t>			</a:t>
            </a:r>
            <a:r>
              <a:rPr lang="en-IN" sz="2000" b="1" dirty="0">
                <a:effectLst>
                  <a:outerShdw blurRad="38100" dist="38100" dir="2700000" algn="tl">
                    <a:srgbClr val="000000">
                      <a:alpha val="43137"/>
                    </a:srgbClr>
                  </a:outerShdw>
                </a:effectLst>
                <a:latin typeface="High Tower Text" panose="02040502050506030303" pitchFamily="18" charset="0"/>
                <a:ea typeface="Microsoft Yi Baiti" panose="03000500000000000000" pitchFamily="66" charset="0"/>
              </a:rPr>
              <a:t>Anand Kumar Giri</a:t>
            </a:r>
          </a:p>
        </p:txBody>
      </p:sp>
      <p:pic>
        <p:nvPicPr>
          <p:cNvPr id="9" name="Picture 2">
            <a:extLst>
              <a:ext uri="{FF2B5EF4-FFF2-40B4-BE49-F238E27FC236}">
                <a16:creationId xmlns:a16="http://schemas.microsoft.com/office/drawing/2014/main" id="{E1108B99-31A1-03B4-C470-3CE47FA5EC17}"/>
              </a:ext>
              <a:ext uri="{C183D7F6-B498-43B3-948B-1728B52AA6E4}">
                <adec:decorative xmlns:adec="http://schemas.microsoft.com/office/drawing/2017/decorative" val="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879265"/>
            <a:ext cx="6096944" cy="396688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Rectangle: Diagonal Corners Rounded 3">
            <a:extLst>
              <a:ext uri="{FF2B5EF4-FFF2-40B4-BE49-F238E27FC236}">
                <a16:creationId xmlns:a16="http://schemas.microsoft.com/office/drawing/2014/main" id="{3143332D-E813-BB52-157B-7F1ADDCE6186}"/>
              </a:ext>
            </a:extLst>
          </p:cNvPr>
          <p:cNvSpPr/>
          <p:nvPr/>
        </p:nvSpPr>
        <p:spPr>
          <a:xfrm>
            <a:off x="639097" y="2369574"/>
            <a:ext cx="7482348" cy="1209368"/>
          </a:xfrm>
          <a:prstGeom prst="round2DiagRect">
            <a:avLst/>
          </a:prstGeom>
          <a:noFill/>
          <a:ln>
            <a:solidFill>
              <a:srgbClr val="FF0000"/>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50213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6BFB9-D817-0C86-8FA6-6ED0B084095C}"/>
              </a:ext>
            </a:extLst>
          </p:cNvPr>
          <p:cNvSpPr>
            <a:spLocks noGrp="1"/>
          </p:cNvSpPr>
          <p:nvPr>
            <p:ph type="title"/>
          </p:nvPr>
        </p:nvSpPr>
        <p:spPr>
          <a:xfrm>
            <a:off x="209550" y="98425"/>
            <a:ext cx="10515600" cy="873125"/>
          </a:xfrm>
        </p:spPr>
        <p:txBody>
          <a:bodyPr/>
          <a:lstStyle/>
          <a:p>
            <a:pPr marL="571500" indent="-571500">
              <a:buFont typeface="Wingdings" panose="05000000000000000000" pitchFamily="2" charset="2"/>
              <a:buChar char="v"/>
            </a:pPr>
            <a:r>
              <a:rPr lang="en-IN" dirty="0">
                <a:solidFill>
                  <a:srgbClr val="FF0000"/>
                </a:solidFill>
                <a:latin typeface="High Tower Text" panose="02040502050506030303" pitchFamily="18" charset="0"/>
              </a:rPr>
              <a:t>Analysing the trend of Cuisines </a:t>
            </a:r>
          </a:p>
        </p:txBody>
      </p:sp>
      <p:sp>
        <p:nvSpPr>
          <p:cNvPr id="3" name="Content Placeholder 2">
            <a:extLst>
              <a:ext uri="{FF2B5EF4-FFF2-40B4-BE49-F238E27FC236}">
                <a16:creationId xmlns:a16="http://schemas.microsoft.com/office/drawing/2014/main" id="{066A58F4-69A0-01D2-4D65-0A077C1505FA}"/>
              </a:ext>
            </a:extLst>
          </p:cNvPr>
          <p:cNvSpPr>
            <a:spLocks noGrp="1"/>
          </p:cNvSpPr>
          <p:nvPr>
            <p:ph idx="1"/>
          </p:nvPr>
        </p:nvSpPr>
        <p:spPr>
          <a:xfrm>
            <a:off x="809625" y="971550"/>
            <a:ext cx="6229350" cy="5619750"/>
          </a:xfrm>
        </p:spPr>
        <p:txBody>
          <a:bodyPr/>
          <a:lstStyle/>
          <a:p>
            <a:r>
              <a:rPr lang="en-IN" dirty="0">
                <a:latin typeface="Bell MT" panose="02020503060305020303" pitchFamily="18" charset="0"/>
              </a:rPr>
              <a:t>A pivot table can make us understand the majority of cuisines restaurants are having.</a:t>
            </a:r>
          </a:p>
          <a:p>
            <a:r>
              <a:rPr lang="en-US" dirty="0">
                <a:latin typeface="Bell MT" panose="02020503060305020303" pitchFamily="18" charset="0"/>
                <a:ea typeface="Roboto" panose="02000000000000000000" pitchFamily="2" charset="0"/>
                <a:cs typeface="Roboto" panose="02000000000000000000" pitchFamily="2" charset="0"/>
              </a:rPr>
              <a:t>As we can see North India cuisine is the most popular cuisine and is available in 936 restaurants.</a:t>
            </a:r>
          </a:p>
          <a:p>
            <a:r>
              <a:rPr lang="en-US" dirty="0">
                <a:latin typeface="Bell MT" panose="02020503060305020303" pitchFamily="18" charset="0"/>
                <a:ea typeface="Roboto" panose="02000000000000000000" pitchFamily="2" charset="0"/>
                <a:cs typeface="Roboto" panose="02000000000000000000" pitchFamily="2" charset="0"/>
              </a:rPr>
              <a:t>The most popular cuisines are form Indian restaurants as majority of restaurants are in India.</a:t>
            </a:r>
          </a:p>
          <a:p>
            <a:r>
              <a:rPr lang="en-US" dirty="0">
                <a:latin typeface="Bell MT" panose="02020503060305020303" pitchFamily="18" charset="0"/>
                <a:ea typeface="Roboto" panose="02000000000000000000" pitchFamily="2" charset="0"/>
                <a:cs typeface="Roboto" panose="02000000000000000000" pitchFamily="2" charset="0"/>
              </a:rPr>
              <a:t>In the image, the average rating column can help us find the popular restaurants and cuisine distribution on the basis of Average rating.</a:t>
            </a:r>
            <a:endParaRPr lang="en-IN" dirty="0">
              <a:latin typeface="Bell MT" panose="02020503060305020303" pitchFamily="18" charset="0"/>
              <a:ea typeface="Roboto" panose="02000000000000000000" pitchFamily="2" charset="0"/>
              <a:cs typeface="Roboto" panose="02000000000000000000" pitchFamily="2" charset="0"/>
            </a:endParaRPr>
          </a:p>
        </p:txBody>
      </p:sp>
      <p:pic>
        <p:nvPicPr>
          <p:cNvPr id="5" name="Picture 4">
            <a:extLst>
              <a:ext uri="{FF2B5EF4-FFF2-40B4-BE49-F238E27FC236}">
                <a16:creationId xmlns:a16="http://schemas.microsoft.com/office/drawing/2014/main" id="{BB84CFE8-6856-5AA1-47C0-6969D21E7084}"/>
              </a:ext>
            </a:extLst>
          </p:cNvPr>
          <p:cNvPicPr>
            <a:picLocks noChangeAspect="1"/>
          </p:cNvPicPr>
          <p:nvPr/>
        </p:nvPicPr>
        <p:blipFill>
          <a:blip r:embed="rId2"/>
          <a:stretch>
            <a:fillRect/>
          </a:stretch>
        </p:blipFill>
        <p:spPr>
          <a:xfrm>
            <a:off x="7239000" y="971550"/>
            <a:ext cx="4533900" cy="5695950"/>
          </a:xfrm>
          <a:prstGeom prst="rect">
            <a:avLst/>
          </a:prstGeom>
        </p:spPr>
      </p:pic>
    </p:spTree>
    <p:extLst>
      <p:ext uri="{BB962C8B-B14F-4D97-AF65-F5344CB8AC3E}">
        <p14:creationId xmlns:p14="http://schemas.microsoft.com/office/powerpoint/2010/main" val="2828049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DE1F8-733D-61CC-E3E0-AA75F7F5A2BB}"/>
              </a:ext>
            </a:extLst>
          </p:cNvPr>
          <p:cNvSpPr>
            <a:spLocks noGrp="1"/>
          </p:cNvSpPr>
          <p:nvPr>
            <p:ph type="title"/>
          </p:nvPr>
        </p:nvSpPr>
        <p:spPr>
          <a:xfrm>
            <a:off x="838200" y="155576"/>
            <a:ext cx="9229725" cy="577849"/>
          </a:xfrm>
        </p:spPr>
        <p:txBody>
          <a:bodyPr>
            <a:normAutofit fontScale="90000"/>
          </a:bodyPr>
          <a:lstStyle/>
          <a:p>
            <a:pPr marL="571500" indent="-571500">
              <a:buFont typeface="Wingdings" panose="05000000000000000000" pitchFamily="2" charset="2"/>
              <a:buChar char="v"/>
            </a:pPr>
            <a:r>
              <a:rPr lang="en-IN" dirty="0">
                <a:solidFill>
                  <a:srgbClr val="FF0000"/>
                </a:solidFill>
                <a:latin typeface="High Tower Text" panose="02040502050506030303" pitchFamily="18" charset="0"/>
              </a:rPr>
              <a:t>Global Contribution Of Customers</a:t>
            </a:r>
          </a:p>
        </p:txBody>
      </p:sp>
      <p:sp>
        <p:nvSpPr>
          <p:cNvPr id="3" name="Content Placeholder 2">
            <a:extLst>
              <a:ext uri="{FF2B5EF4-FFF2-40B4-BE49-F238E27FC236}">
                <a16:creationId xmlns:a16="http://schemas.microsoft.com/office/drawing/2014/main" id="{868F499C-017D-14F6-10FA-5BA3275EA30B}"/>
              </a:ext>
            </a:extLst>
          </p:cNvPr>
          <p:cNvSpPr>
            <a:spLocks noGrp="1"/>
          </p:cNvSpPr>
          <p:nvPr>
            <p:ph idx="1"/>
          </p:nvPr>
        </p:nvSpPr>
        <p:spPr>
          <a:xfrm>
            <a:off x="838200" y="733425"/>
            <a:ext cx="7315200" cy="3848407"/>
          </a:xfrm>
        </p:spPr>
        <p:txBody>
          <a:bodyPr>
            <a:normAutofit/>
          </a:bodyPr>
          <a:lstStyle/>
          <a:p>
            <a:pPr marL="0" indent="0">
              <a:buNone/>
            </a:pPr>
            <a:r>
              <a:rPr lang="en-IN" dirty="0">
                <a:solidFill>
                  <a:srgbClr val="FF0000"/>
                </a:solidFill>
                <a:latin typeface="Bell MT" panose="02020503060305020303" pitchFamily="18" charset="0"/>
              </a:rPr>
              <a:t>Average Number Of Voters Across Countries:</a:t>
            </a:r>
          </a:p>
          <a:p>
            <a:r>
              <a:rPr lang="en-IN" dirty="0">
                <a:latin typeface="Bell MT" panose="02020503060305020303" pitchFamily="18" charset="0"/>
              </a:rPr>
              <a:t>14,95,919 Total Voters we have.</a:t>
            </a:r>
          </a:p>
          <a:p>
            <a:r>
              <a:rPr lang="en-IN" dirty="0">
                <a:latin typeface="Bell MT" panose="02020503060305020303" pitchFamily="18" charset="0"/>
              </a:rPr>
              <a:t>We can see that Indonesia have the maximum  average Voters i.e., 772 along with Brazil with the least Numbers i.e., 20</a:t>
            </a:r>
          </a:p>
          <a:p>
            <a:r>
              <a:rPr lang="en-IN" dirty="0">
                <a:latin typeface="Bell MT" panose="02020503060305020303" pitchFamily="18" charset="0"/>
              </a:rPr>
              <a:t>We can see instead of having most restaurants in India, the number of voters is less compared to other countries.</a:t>
            </a:r>
          </a:p>
          <a:p>
            <a:endParaRPr lang="en-IN" dirty="0">
              <a:latin typeface="Bell MT" panose="02020503060305020303" pitchFamily="18" charset="0"/>
            </a:endParaRPr>
          </a:p>
        </p:txBody>
      </p:sp>
      <p:pic>
        <p:nvPicPr>
          <p:cNvPr id="6" name="Picture 5">
            <a:extLst>
              <a:ext uri="{FF2B5EF4-FFF2-40B4-BE49-F238E27FC236}">
                <a16:creationId xmlns:a16="http://schemas.microsoft.com/office/drawing/2014/main" id="{03FD8B18-2F52-6F8A-89F3-F253767D48EA}"/>
              </a:ext>
            </a:extLst>
          </p:cNvPr>
          <p:cNvPicPr>
            <a:picLocks noChangeAspect="1"/>
          </p:cNvPicPr>
          <p:nvPr/>
        </p:nvPicPr>
        <p:blipFill>
          <a:blip r:embed="rId2"/>
          <a:stretch>
            <a:fillRect/>
          </a:stretch>
        </p:blipFill>
        <p:spPr>
          <a:xfrm>
            <a:off x="4138691" y="3935547"/>
            <a:ext cx="7571528" cy="2852966"/>
          </a:xfrm>
          <a:prstGeom prst="rect">
            <a:avLst/>
          </a:prstGeom>
        </p:spPr>
      </p:pic>
    </p:spTree>
    <p:extLst>
      <p:ext uri="{BB962C8B-B14F-4D97-AF65-F5344CB8AC3E}">
        <p14:creationId xmlns:p14="http://schemas.microsoft.com/office/powerpoint/2010/main" val="2834924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a:extLst>
            <a:ext uri="{FF2B5EF4-FFF2-40B4-BE49-F238E27FC236}">
              <a16:creationId xmlns:a16="http://schemas.microsoft.com/office/drawing/2014/main" id="{553AE7AB-EFE9-5B86-3ED0-8CFB19C780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CD8E2D-F698-14A9-AC43-52A8F404D629}"/>
              </a:ext>
            </a:extLst>
          </p:cNvPr>
          <p:cNvSpPr>
            <a:spLocks noGrp="1"/>
          </p:cNvSpPr>
          <p:nvPr>
            <p:ph type="title"/>
          </p:nvPr>
        </p:nvSpPr>
        <p:spPr>
          <a:xfrm>
            <a:off x="838200" y="155576"/>
            <a:ext cx="9229725" cy="577849"/>
          </a:xfrm>
        </p:spPr>
        <p:txBody>
          <a:bodyPr>
            <a:normAutofit fontScale="90000"/>
          </a:bodyPr>
          <a:lstStyle/>
          <a:p>
            <a:pPr marL="571500" indent="-571500">
              <a:buFont typeface="Wingdings" panose="05000000000000000000" pitchFamily="2" charset="2"/>
              <a:buChar char="v"/>
            </a:pPr>
            <a:r>
              <a:rPr lang="en-IN" dirty="0">
                <a:solidFill>
                  <a:srgbClr val="FF0000"/>
                </a:solidFill>
                <a:latin typeface="High Tower Text" panose="02040502050506030303" pitchFamily="18" charset="0"/>
              </a:rPr>
              <a:t>Global Contribution Of Customers</a:t>
            </a:r>
          </a:p>
        </p:txBody>
      </p:sp>
      <p:sp>
        <p:nvSpPr>
          <p:cNvPr id="3" name="Content Placeholder 2">
            <a:extLst>
              <a:ext uri="{FF2B5EF4-FFF2-40B4-BE49-F238E27FC236}">
                <a16:creationId xmlns:a16="http://schemas.microsoft.com/office/drawing/2014/main" id="{CD5D1F82-4D03-BCA1-94FB-C74D6A6187F9}"/>
              </a:ext>
            </a:extLst>
          </p:cNvPr>
          <p:cNvSpPr>
            <a:spLocks noGrp="1"/>
          </p:cNvSpPr>
          <p:nvPr>
            <p:ph idx="1"/>
          </p:nvPr>
        </p:nvSpPr>
        <p:spPr>
          <a:xfrm>
            <a:off x="838200" y="733425"/>
            <a:ext cx="7315200" cy="6124575"/>
          </a:xfrm>
        </p:spPr>
        <p:txBody>
          <a:bodyPr>
            <a:normAutofit/>
          </a:bodyPr>
          <a:lstStyle/>
          <a:p>
            <a:pPr marL="0" indent="0">
              <a:buNone/>
            </a:pPr>
            <a:endParaRPr lang="en-IN" dirty="0">
              <a:solidFill>
                <a:srgbClr val="FF0000"/>
              </a:solidFill>
              <a:latin typeface="Bell MT" panose="02020503060305020303" pitchFamily="18" charset="0"/>
            </a:endParaRPr>
          </a:p>
          <a:p>
            <a:pPr marL="0" indent="0">
              <a:buNone/>
            </a:pPr>
            <a:r>
              <a:rPr lang="en-IN" dirty="0">
                <a:solidFill>
                  <a:srgbClr val="FF0000"/>
                </a:solidFill>
                <a:latin typeface="Bell MT" panose="02020503060305020303" pitchFamily="18" charset="0"/>
              </a:rPr>
              <a:t>Average Of Rating Across Countries:</a:t>
            </a:r>
          </a:p>
          <a:p>
            <a:r>
              <a:rPr lang="en-IN" dirty="0">
                <a:latin typeface="Bell MT" panose="02020503060305020303" pitchFamily="18" charset="0"/>
              </a:rPr>
              <a:t>The Graph Shows us the Average of rating the restaurants have in each country.</a:t>
            </a:r>
          </a:p>
          <a:p>
            <a:r>
              <a:rPr lang="en-IN" dirty="0">
                <a:latin typeface="Bell MT" panose="02020503060305020303" pitchFamily="18" charset="0"/>
              </a:rPr>
              <a:t>We can see that India is residing very low in terms of rating. But the fact we have to remember is India has the most number of Restaurants.</a:t>
            </a:r>
          </a:p>
          <a:p>
            <a:endParaRPr lang="en-IN" dirty="0"/>
          </a:p>
        </p:txBody>
      </p:sp>
      <p:pic>
        <p:nvPicPr>
          <p:cNvPr id="7" name="Picture 6">
            <a:extLst>
              <a:ext uri="{FF2B5EF4-FFF2-40B4-BE49-F238E27FC236}">
                <a16:creationId xmlns:a16="http://schemas.microsoft.com/office/drawing/2014/main" id="{032F7659-D0DF-FEE8-0E8C-AB50EFF17CBA}"/>
              </a:ext>
            </a:extLst>
          </p:cNvPr>
          <p:cNvPicPr>
            <a:picLocks noChangeAspect="1"/>
          </p:cNvPicPr>
          <p:nvPr/>
        </p:nvPicPr>
        <p:blipFill>
          <a:blip r:embed="rId2"/>
          <a:srcRect l="1843" t="2832" r="1378" b="742"/>
          <a:stretch/>
        </p:blipFill>
        <p:spPr>
          <a:xfrm>
            <a:off x="5453062" y="3795712"/>
            <a:ext cx="6194324" cy="2762865"/>
          </a:xfrm>
          <a:prstGeom prst="rect">
            <a:avLst/>
          </a:prstGeom>
        </p:spPr>
      </p:pic>
    </p:spTree>
    <p:extLst>
      <p:ext uri="{BB962C8B-B14F-4D97-AF65-F5344CB8AC3E}">
        <p14:creationId xmlns:p14="http://schemas.microsoft.com/office/powerpoint/2010/main" val="1245922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F8E8A-7099-6C81-7EE4-5DD077AF2183}"/>
              </a:ext>
            </a:extLst>
          </p:cNvPr>
          <p:cNvSpPr>
            <a:spLocks noGrp="1"/>
          </p:cNvSpPr>
          <p:nvPr>
            <p:ph type="title"/>
          </p:nvPr>
        </p:nvSpPr>
        <p:spPr>
          <a:xfrm>
            <a:off x="838200" y="365125"/>
            <a:ext cx="10515600" cy="1422401"/>
          </a:xfrm>
        </p:spPr>
        <p:txBody>
          <a:bodyPr>
            <a:normAutofit fontScale="90000"/>
          </a:bodyPr>
          <a:lstStyle/>
          <a:p>
            <a:pPr marL="457200" indent="-457200">
              <a:buFont typeface="Wingdings" panose="05000000000000000000" pitchFamily="2" charset="2"/>
              <a:buChar char="v"/>
            </a:pPr>
            <a:r>
              <a:rPr lang="en-IN" sz="3500" b="1" dirty="0">
                <a:solidFill>
                  <a:srgbClr val="FF0000"/>
                </a:solidFill>
                <a:latin typeface="High Tower Text" panose="02040502050506030303" pitchFamily="18" charset="0"/>
              </a:rPr>
              <a:t>Creation Of a Dashboard to visualize data and get better recommendations based On Insights.</a:t>
            </a:r>
            <a:br>
              <a:rPr lang="en-IN" sz="3500" b="1" dirty="0">
                <a:solidFill>
                  <a:srgbClr val="FF0000"/>
                </a:solidFill>
                <a:latin typeface="High Tower Text" panose="02040502050506030303" pitchFamily="18" charset="0"/>
              </a:rPr>
            </a:br>
            <a:endParaRPr lang="en-IN" sz="3500" dirty="0">
              <a:solidFill>
                <a:srgbClr val="FF0000"/>
              </a:solidFill>
              <a:latin typeface="High Tower Text" panose="02040502050506030303" pitchFamily="18" charset="0"/>
            </a:endParaRPr>
          </a:p>
        </p:txBody>
      </p:sp>
      <p:sp>
        <p:nvSpPr>
          <p:cNvPr id="3" name="Content Placeholder 2">
            <a:extLst>
              <a:ext uri="{FF2B5EF4-FFF2-40B4-BE49-F238E27FC236}">
                <a16:creationId xmlns:a16="http://schemas.microsoft.com/office/drawing/2014/main" id="{6E9585F6-B1B3-E27D-B208-8319C3D85ECD}"/>
              </a:ext>
            </a:extLst>
          </p:cNvPr>
          <p:cNvSpPr>
            <a:spLocks noGrp="1"/>
          </p:cNvSpPr>
          <p:nvPr>
            <p:ph idx="1"/>
          </p:nvPr>
        </p:nvSpPr>
        <p:spPr>
          <a:xfrm>
            <a:off x="1566862" y="1787526"/>
            <a:ext cx="6886575" cy="4017962"/>
          </a:xfrm>
        </p:spPr>
        <p:txBody>
          <a:bodyPr>
            <a:normAutofit/>
          </a:bodyPr>
          <a:lstStyle/>
          <a:p>
            <a:r>
              <a:rPr lang="en-US" sz="3500" dirty="0">
                <a:latin typeface="Bell MT" panose="02020503060305020303" pitchFamily="18" charset="0"/>
              </a:rPr>
              <a:t>So now we are done with our analysis, it’s time for using the findings and insights we gathered to make recommendations, and at last we’ll present our dashboard by which our organization can interact with and gain more insights needed.</a:t>
            </a:r>
            <a:endParaRPr lang="en-IN" sz="3500" dirty="0">
              <a:latin typeface="Bell MT" panose="02020503060305020303" pitchFamily="18" charset="0"/>
            </a:endParaRPr>
          </a:p>
        </p:txBody>
      </p:sp>
      <p:pic>
        <p:nvPicPr>
          <p:cNvPr id="5" name="Graphic 4">
            <a:extLst>
              <a:ext uri="{FF2B5EF4-FFF2-40B4-BE49-F238E27FC236}">
                <a16:creationId xmlns:a16="http://schemas.microsoft.com/office/drawing/2014/main" id="{1EFD4B9D-22D2-1873-8E4E-3F0966A6415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53437" y="4095751"/>
            <a:ext cx="3471863" cy="2590799"/>
          </a:xfrm>
          <a:prstGeom prst="rect">
            <a:avLst/>
          </a:prstGeom>
          <a:scene3d>
            <a:camera prst="isometricOffAxis1Right"/>
            <a:lightRig rig="threePt" dir="t"/>
          </a:scene3d>
        </p:spPr>
      </p:pic>
    </p:spTree>
    <p:extLst>
      <p:ext uri="{BB962C8B-B14F-4D97-AF65-F5344CB8AC3E}">
        <p14:creationId xmlns:p14="http://schemas.microsoft.com/office/powerpoint/2010/main" val="3080875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188AD-CDE3-3D95-9C78-FF9F74900537}"/>
              </a:ext>
            </a:extLst>
          </p:cNvPr>
          <p:cNvSpPr>
            <a:spLocks noGrp="1"/>
          </p:cNvSpPr>
          <p:nvPr>
            <p:ph type="title"/>
          </p:nvPr>
        </p:nvSpPr>
        <p:spPr>
          <a:xfrm>
            <a:off x="901584" y="55231"/>
            <a:ext cx="5249008" cy="625806"/>
          </a:xfrm>
        </p:spPr>
        <p:txBody>
          <a:bodyPr>
            <a:normAutofit fontScale="90000"/>
          </a:bodyPr>
          <a:lstStyle/>
          <a:p>
            <a:pPr marL="571500" indent="-571500">
              <a:buFont typeface="Wingdings" panose="05000000000000000000" pitchFamily="2" charset="2"/>
              <a:buChar char="v"/>
            </a:pPr>
            <a:r>
              <a:rPr lang="en-US" sz="4400" dirty="0">
                <a:solidFill>
                  <a:srgbClr val="FF0000"/>
                </a:solidFill>
                <a:latin typeface="High Tower Text" panose="02040502050506030303" pitchFamily="18" charset="0"/>
              </a:rPr>
              <a:t>Recommendations</a:t>
            </a:r>
            <a:endParaRPr lang="en-IN" dirty="0">
              <a:solidFill>
                <a:srgbClr val="FF0000"/>
              </a:solidFill>
              <a:latin typeface="High Tower Text" panose="02040502050506030303" pitchFamily="18" charset="0"/>
            </a:endParaRPr>
          </a:p>
        </p:txBody>
      </p:sp>
      <p:sp>
        <p:nvSpPr>
          <p:cNvPr id="3" name="Content Placeholder 2">
            <a:extLst>
              <a:ext uri="{FF2B5EF4-FFF2-40B4-BE49-F238E27FC236}">
                <a16:creationId xmlns:a16="http://schemas.microsoft.com/office/drawing/2014/main" id="{C28DD81D-700D-C781-F572-42C8B93EFF44}"/>
              </a:ext>
            </a:extLst>
          </p:cNvPr>
          <p:cNvSpPr>
            <a:spLocks noGrp="1"/>
          </p:cNvSpPr>
          <p:nvPr>
            <p:ph idx="1"/>
          </p:nvPr>
        </p:nvSpPr>
        <p:spPr>
          <a:xfrm>
            <a:off x="838200" y="681037"/>
            <a:ext cx="6553200" cy="6121732"/>
          </a:xfrm>
        </p:spPr>
        <p:txBody>
          <a:bodyPr>
            <a:normAutofit lnSpcReduction="10000"/>
          </a:bodyPr>
          <a:lstStyle/>
          <a:p>
            <a:pPr marL="0" indent="0">
              <a:buNone/>
            </a:pPr>
            <a:r>
              <a:rPr lang="en-IN" sz="2500" u="sng" dirty="0">
                <a:latin typeface="Bahnschrift Condensed" panose="020B0502040204020203" pitchFamily="34" charset="0"/>
              </a:rPr>
              <a:t>1.Recommended Countries</a:t>
            </a:r>
            <a:r>
              <a:rPr lang="en-IN" sz="2500" dirty="0">
                <a:latin typeface="Bahnschrift Condensed" panose="020B0502040204020203" pitchFamily="34" charset="0"/>
              </a:rPr>
              <a:t>:</a:t>
            </a:r>
          </a:p>
          <a:p>
            <a:r>
              <a:rPr lang="en-IN" sz="2500" dirty="0">
                <a:latin typeface="Bell MT" panose="02020503060305020303" pitchFamily="18" charset="0"/>
              </a:rPr>
              <a:t>Based On The Rating(Less Than 4) and lowest number Of restaurants from each country, I suggest Some of The countries where the Team can think Of opening Restaurants.</a:t>
            </a:r>
          </a:p>
          <a:p>
            <a:r>
              <a:rPr lang="en-IN" sz="2500" dirty="0">
                <a:latin typeface="Bell MT" panose="02020503060305020303" pitchFamily="18" charset="0"/>
              </a:rPr>
              <a:t>Suggested Countries:</a:t>
            </a:r>
          </a:p>
          <a:p>
            <a:pPr marL="0" indent="0">
              <a:buNone/>
            </a:pPr>
            <a:r>
              <a:rPr lang="en-IN" sz="2500" dirty="0">
                <a:latin typeface="Bell MT" panose="02020503060305020303" pitchFamily="18" charset="0"/>
              </a:rPr>
              <a:t>         </a:t>
            </a:r>
            <a:r>
              <a:rPr lang="en-IN" sz="2500" dirty="0">
                <a:solidFill>
                  <a:srgbClr val="FF0000"/>
                </a:solidFill>
                <a:latin typeface="Bell MT" panose="02020503060305020303" pitchFamily="18" charset="0"/>
              </a:rPr>
              <a:t>1. Indonesia</a:t>
            </a:r>
          </a:p>
          <a:p>
            <a:pPr marL="0" indent="0">
              <a:buNone/>
            </a:pPr>
            <a:r>
              <a:rPr lang="en-IN" sz="2500" dirty="0">
                <a:solidFill>
                  <a:srgbClr val="FF0000"/>
                </a:solidFill>
                <a:latin typeface="Bell MT" panose="02020503060305020303" pitchFamily="18" charset="0"/>
              </a:rPr>
              <a:t>         2. Turkey</a:t>
            </a:r>
          </a:p>
          <a:p>
            <a:pPr marL="0" indent="0">
              <a:buNone/>
            </a:pPr>
            <a:r>
              <a:rPr lang="en-IN" sz="2500" dirty="0">
                <a:solidFill>
                  <a:srgbClr val="FF0000"/>
                </a:solidFill>
                <a:latin typeface="Bell MT" panose="02020503060305020303" pitchFamily="18" charset="0"/>
              </a:rPr>
              <a:t>         3. New Zealand</a:t>
            </a:r>
          </a:p>
          <a:p>
            <a:pPr marL="0" indent="0">
              <a:buNone/>
            </a:pPr>
            <a:r>
              <a:rPr lang="en-IN" sz="2500" dirty="0">
                <a:solidFill>
                  <a:srgbClr val="FF0000"/>
                </a:solidFill>
                <a:latin typeface="Bell MT" panose="02020503060305020303" pitchFamily="18" charset="0"/>
              </a:rPr>
              <a:t>         4. Canada</a:t>
            </a:r>
          </a:p>
          <a:p>
            <a:pPr marL="0" indent="0">
              <a:buNone/>
            </a:pPr>
            <a:r>
              <a:rPr lang="en-IN" sz="2500" dirty="0">
                <a:solidFill>
                  <a:srgbClr val="FF0000"/>
                </a:solidFill>
                <a:latin typeface="Bell MT" panose="02020503060305020303" pitchFamily="18" charset="0"/>
              </a:rPr>
              <a:t>         5.</a:t>
            </a:r>
            <a:r>
              <a:rPr lang="en-US" sz="1800" b="0" i="0" dirty="0">
                <a:solidFill>
                  <a:srgbClr val="FF0000"/>
                </a:solidFill>
                <a:effectLst/>
                <a:latin typeface="Roboto" panose="02000000000000000000" pitchFamily="2" charset="0"/>
                <a:ea typeface="Roboto" panose="02000000000000000000" pitchFamily="2" charset="0"/>
                <a:cs typeface="Roboto" panose="02000000000000000000" pitchFamily="2" charset="0"/>
              </a:rPr>
              <a:t> </a:t>
            </a:r>
            <a:r>
              <a:rPr lang="en-US" sz="2500" b="0" i="0" dirty="0">
                <a:solidFill>
                  <a:srgbClr val="FF0000"/>
                </a:solidFill>
                <a:effectLst/>
                <a:latin typeface="Bell MT" panose="02020503060305020303" pitchFamily="18" charset="0"/>
                <a:ea typeface="Roboto" panose="02000000000000000000" pitchFamily="2" charset="0"/>
                <a:cs typeface="Roboto" panose="02000000000000000000" pitchFamily="2" charset="0"/>
              </a:rPr>
              <a:t>Philippines</a:t>
            </a:r>
            <a:endParaRPr lang="en-US" sz="2500" dirty="0">
              <a:solidFill>
                <a:srgbClr val="FF0000"/>
              </a:solidFill>
              <a:latin typeface="Bell MT" panose="02020503060305020303" pitchFamily="18" charset="0"/>
              <a:ea typeface="Roboto" panose="02000000000000000000" pitchFamily="2" charset="0"/>
              <a:cs typeface="Roboto" panose="02000000000000000000" pitchFamily="2" charset="0"/>
            </a:endParaRPr>
          </a:p>
          <a:p>
            <a:pPr marL="0" indent="0">
              <a:buNone/>
            </a:pPr>
            <a:r>
              <a:rPr lang="en-US" sz="2500" dirty="0">
                <a:solidFill>
                  <a:srgbClr val="FF0000"/>
                </a:solidFill>
                <a:latin typeface="Bell MT" panose="02020503060305020303" pitchFamily="18" charset="0"/>
                <a:ea typeface="Roboto" panose="02000000000000000000" pitchFamily="2" charset="0"/>
                <a:cs typeface="Roboto" panose="02000000000000000000" pitchFamily="2" charset="0"/>
              </a:rPr>
              <a:t>         6. Qatar</a:t>
            </a:r>
          </a:p>
          <a:p>
            <a:pPr marL="0" indent="0">
              <a:buNone/>
            </a:pPr>
            <a:r>
              <a:rPr lang="en-IN" sz="2500" dirty="0">
                <a:solidFill>
                  <a:srgbClr val="FF0000"/>
                </a:solidFill>
                <a:latin typeface="Bell MT" panose="02020503060305020303" pitchFamily="18" charset="0"/>
              </a:rPr>
              <a:t>         7. Sri Lanka</a:t>
            </a:r>
          </a:p>
          <a:p>
            <a:r>
              <a:rPr lang="en-IN" sz="2500" dirty="0">
                <a:latin typeface="Bell MT" panose="02020503060305020303" pitchFamily="18" charset="0"/>
              </a:rPr>
              <a:t>Here low rating indicates that people are not getting much options in Restaurants.</a:t>
            </a:r>
          </a:p>
        </p:txBody>
      </p:sp>
      <p:pic>
        <p:nvPicPr>
          <p:cNvPr id="4" name="Picture 3">
            <a:extLst>
              <a:ext uri="{FF2B5EF4-FFF2-40B4-BE49-F238E27FC236}">
                <a16:creationId xmlns:a16="http://schemas.microsoft.com/office/drawing/2014/main" id="{69B6F565-1BAA-2AB7-3805-60EEC47043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2814" y="2590541"/>
            <a:ext cx="6426200" cy="2813932"/>
          </a:xfrm>
          <a:prstGeom prst="rect">
            <a:avLst/>
          </a:prstGeom>
        </p:spPr>
      </p:pic>
    </p:spTree>
    <p:extLst>
      <p:ext uri="{BB962C8B-B14F-4D97-AF65-F5344CB8AC3E}">
        <p14:creationId xmlns:p14="http://schemas.microsoft.com/office/powerpoint/2010/main" val="2703212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2A3CA-655A-81D5-4788-107768938BF8}"/>
              </a:ext>
            </a:extLst>
          </p:cNvPr>
          <p:cNvSpPr>
            <a:spLocks noGrp="1"/>
          </p:cNvSpPr>
          <p:nvPr>
            <p:ph type="title"/>
          </p:nvPr>
        </p:nvSpPr>
        <p:spPr>
          <a:xfrm>
            <a:off x="586247" y="152400"/>
            <a:ext cx="4841159" cy="762000"/>
          </a:xfrm>
        </p:spPr>
        <p:txBody>
          <a:bodyPr>
            <a:normAutofit fontScale="90000"/>
          </a:bodyPr>
          <a:lstStyle/>
          <a:p>
            <a:r>
              <a:rPr lang="en-IN" sz="3900" b="1" dirty="0">
                <a:solidFill>
                  <a:srgbClr val="FF0000"/>
                </a:solidFill>
                <a:latin typeface="High Tower Text" panose="02040502050506030303" pitchFamily="18" charset="0"/>
              </a:rPr>
              <a:t>2.Recommended Cities</a:t>
            </a:r>
            <a:endParaRPr lang="en-IN" sz="2500" b="1" dirty="0">
              <a:solidFill>
                <a:srgbClr val="FF0000"/>
              </a:solidFill>
            </a:endParaRPr>
          </a:p>
        </p:txBody>
      </p:sp>
      <p:sp>
        <p:nvSpPr>
          <p:cNvPr id="3" name="Content Placeholder 2">
            <a:extLst>
              <a:ext uri="{FF2B5EF4-FFF2-40B4-BE49-F238E27FC236}">
                <a16:creationId xmlns:a16="http://schemas.microsoft.com/office/drawing/2014/main" id="{58CC7593-A9E5-E62F-01E0-13F1746853AE}"/>
              </a:ext>
            </a:extLst>
          </p:cNvPr>
          <p:cNvSpPr>
            <a:spLocks noGrp="1"/>
          </p:cNvSpPr>
          <p:nvPr>
            <p:ph idx="1"/>
          </p:nvPr>
        </p:nvSpPr>
        <p:spPr>
          <a:xfrm>
            <a:off x="285135" y="776748"/>
            <a:ext cx="8031209" cy="5928852"/>
          </a:xfrm>
        </p:spPr>
        <p:txBody>
          <a:bodyPr>
            <a:normAutofit/>
          </a:bodyPr>
          <a:lstStyle/>
          <a:p>
            <a:r>
              <a:rPr lang="en-IN" sz="2800" dirty="0">
                <a:latin typeface="Bell MT" panose="02020503060305020303" pitchFamily="18" charset="0"/>
              </a:rPr>
              <a:t>Some Cities Where the Team can open restaurants where they find lesser competition. These Cities Are Having Rating less than 4.</a:t>
            </a:r>
          </a:p>
          <a:p>
            <a:pPr marL="0" indent="0">
              <a:buNone/>
            </a:pPr>
            <a:r>
              <a:rPr lang="en-IN" dirty="0">
                <a:latin typeface="Aptos" panose="020B0004020202020204" pitchFamily="34" charset="0"/>
              </a:rPr>
              <a:t>	</a:t>
            </a:r>
            <a:endParaRPr lang="en-IN" dirty="0">
              <a:latin typeface="Bell MT" panose="02020503060305020303" pitchFamily="18" charset="0"/>
            </a:endParaRPr>
          </a:p>
          <a:p>
            <a:pPr marL="0" indent="0">
              <a:buNone/>
            </a:pPr>
            <a:r>
              <a:rPr lang="en-IN" dirty="0">
                <a:solidFill>
                  <a:srgbClr val="FF0000"/>
                </a:solidFill>
                <a:latin typeface="Bell MT" panose="02020503060305020303" pitchFamily="18" charset="0"/>
              </a:rPr>
              <a:t>	Canada</a:t>
            </a:r>
            <a:r>
              <a:rPr lang="en-IN" dirty="0">
                <a:latin typeface="Bell MT" panose="02020503060305020303" pitchFamily="18" charset="0"/>
              </a:rPr>
              <a:t>: Chatham-Kent, Consort, Yorkton</a:t>
            </a:r>
            <a:br>
              <a:rPr lang="en-IN" sz="2800" dirty="0">
                <a:latin typeface="Bell MT" panose="02020503060305020303" pitchFamily="18" charset="0"/>
              </a:rPr>
            </a:br>
            <a:r>
              <a:rPr lang="en-IN" sz="2800" dirty="0">
                <a:latin typeface="Bell MT" panose="02020503060305020303" pitchFamily="18" charset="0"/>
              </a:rPr>
              <a:t>	</a:t>
            </a:r>
            <a:r>
              <a:rPr lang="en-IN" sz="2800" dirty="0">
                <a:solidFill>
                  <a:srgbClr val="FF0000"/>
                </a:solidFill>
                <a:latin typeface="Bell MT" panose="02020503060305020303" pitchFamily="18" charset="0"/>
              </a:rPr>
              <a:t>Indonesia</a:t>
            </a:r>
            <a:r>
              <a:rPr lang="en-IN" sz="2800" dirty="0">
                <a:latin typeface="Bell MT" panose="02020503060305020303" pitchFamily="18" charset="0"/>
              </a:rPr>
              <a:t>: Bogor, Jakarta, Tangerang</a:t>
            </a:r>
          </a:p>
          <a:p>
            <a:pPr marL="0" indent="0">
              <a:buNone/>
            </a:pPr>
            <a:r>
              <a:rPr lang="en-IN" dirty="0">
                <a:latin typeface="Bell MT" panose="02020503060305020303" pitchFamily="18" charset="0"/>
              </a:rPr>
              <a:t> 	</a:t>
            </a:r>
            <a:r>
              <a:rPr lang="en-IN" dirty="0">
                <a:solidFill>
                  <a:srgbClr val="FF0000"/>
                </a:solidFill>
                <a:latin typeface="Bell MT" panose="02020503060305020303" pitchFamily="18" charset="0"/>
              </a:rPr>
              <a:t>New Zealand</a:t>
            </a:r>
            <a:r>
              <a:rPr lang="en-IN" dirty="0">
                <a:latin typeface="Bell MT" panose="02020503060305020303" pitchFamily="18" charset="0"/>
              </a:rPr>
              <a:t>: Auckland, Wellington City</a:t>
            </a:r>
          </a:p>
          <a:p>
            <a:pPr marL="0" indent="0">
              <a:buNone/>
            </a:pPr>
            <a:r>
              <a:rPr lang="en-IN" dirty="0">
                <a:solidFill>
                  <a:srgbClr val="FF0000"/>
                </a:solidFill>
                <a:latin typeface="Bell MT" panose="02020503060305020303" pitchFamily="18" charset="0"/>
              </a:rPr>
              <a:t>	Philippines</a:t>
            </a:r>
            <a:r>
              <a:rPr lang="en-IN" dirty="0">
                <a:latin typeface="Bell MT" panose="02020503060305020303" pitchFamily="18" charset="0"/>
              </a:rPr>
              <a:t>: Santa Rosa</a:t>
            </a:r>
          </a:p>
          <a:p>
            <a:pPr marL="0" indent="0">
              <a:buNone/>
            </a:pPr>
            <a:r>
              <a:rPr lang="en-IN" dirty="0">
                <a:latin typeface="Bell MT" panose="02020503060305020303" pitchFamily="18" charset="0"/>
              </a:rPr>
              <a:t>	</a:t>
            </a:r>
            <a:r>
              <a:rPr lang="en-IN" dirty="0">
                <a:solidFill>
                  <a:srgbClr val="FF0000"/>
                </a:solidFill>
                <a:latin typeface="Bell MT" panose="02020503060305020303" pitchFamily="18" charset="0"/>
              </a:rPr>
              <a:t>Turkey</a:t>
            </a:r>
            <a:r>
              <a:rPr lang="en-IN" dirty="0">
                <a:latin typeface="Bell MT" panose="02020503060305020303" pitchFamily="18" charset="0"/>
              </a:rPr>
              <a:t>: Ankara, </a:t>
            </a:r>
            <a:r>
              <a:rPr lang="en-IN" dirty="0" err="1">
                <a:latin typeface="Bell MT" panose="02020503060305020303" pitchFamily="18" charset="0"/>
              </a:rPr>
              <a:t>Uastanbul</a:t>
            </a:r>
            <a:endParaRPr lang="en-IN" dirty="0">
              <a:latin typeface="Bell MT" panose="02020503060305020303" pitchFamily="18" charset="0"/>
            </a:endParaRPr>
          </a:p>
          <a:p>
            <a:pPr marL="0" indent="0">
              <a:buNone/>
            </a:pPr>
            <a:r>
              <a:rPr lang="en-IN" dirty="0">
                <a:latin typeface="Bell MT" panose="02020503060305020303" pitchFamily="18" charset="0"/>
              </a:rPr>
              <a:t>	</a:t>
            </a:r>
            <a:r>
              <a:rPr lang="en-IN" dirty="0">
                <a:solidFill>
                  <a:srgbClr val="FF0000"/>
                </a:solidFill>
                <a:latin typeface="Bell MT" panose="02020503060305020303" pitchFamily="18" charset="0"/>
              </a:rPr>
              <a:t>Sri Lanka</a:t>
            </a:r>
            <a:r>
              <a:rPr lang="en-IN" dirty="0">
                <a:latin typeface="Bell MT" panose="02020503060305020303" pitchFamily="18" charset="0"/>
              </a:rPr>
              <a:t>: Colombo</a:t>
            </a:r>
          </a:p>
          <a:p>
            <a:pPr marL="0" indent="0">
              <a:buNone/>
            </a:pPr>
            <a:r>
              <a:rPr lang="en-IN" dirty="0">
                <a:latin typeface="Bell MT" panose="02020503060305020303" pitchFamily="18" charset="0"/>
              </a:rPr>
              <a:t>	</a:t>
            </a:r>
            <a:r>
              <a:rPr lang="en-IN" dirty="0">
                <a:solidFill>
                  <a:srgbClr val="FF0000"/>
                </a:solidFill>
                <a:latin typeface="Bell MT" panose="02020503060305020303" pitchFamily="18" charset="0"/>
              </a:rPr>
              <a:t>Qatar:</a:t>
            </a:r>
            <a:r>
              <a:rPr lang="en-IN" dirty="0">
                <a:latin typeface="Bell MT" panose="02020503060305020303" pitchFamily="18" charset="0"/>
              </a:rPr>
              <a:t> Doha</a:t>
            </a:r>
          </a:p>
        </p:txBody>
      </p:sp>
      <p:pic>
        <p:nvPicPr>
          <p:cNvPr id="5" name="Picture 4">
            <a:extLst>
              <a:ext uri="{FF2B5EF4-FFF2-40B4-BE49-F238E27FC236}">
                <a16:creationId xmlns:a16="http://schemas.microsoft.com/office/drawing/2014/main" id="{F95768EC-2251-3818-EBF0-39347CE0EF59}"/>
              </a:ext>
            </a:extLst>
          </p:cNvPr>
          <p:cNvPicPr>
            <a:picLocks noChangeAspect="1"/>
          </p:cNvPicPr>
          <p:nvPr/>
        </p:nvPicPr>
        <p:blipFill>
          <a:blip r:embed="rId2"/>
          <a:stretch>
            <a:fillRect/>
          </a:stretch>
        </p:blipFill>
        <p:spPr>
          <a:xfrm>
            <a:off x="7492848" y="1684415"/>
            <a:ext cx="4414017" cy="5021185"/>
          </a:xfrm>
          <a:prstGeom prst="rect">
            <a:avLst/>
          </a:prstGeom>
        </p:spPr>
      </p:pic>
    </p:spTree>
    <p:extLst>
      <p:ext uri="{BB962C8B-B14F-4D97-AF65-F5344CB8AC3E}">
        <p14:creationId xmlns:p14="http://schemas.microsoft.com/office/powerpoint/2010/main" val="2398923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98383-B354-920A-95E7-4CF20ED702E1}"/>
              </a:ext>
            </a:extLst>
          </p:cNvPr>
          <p:cNvSpPr>
            <a:spLocks noGrp="1"/>
          </p:cNvSpPr>
          <p:nvPr>
            <p:ph type="title"/>
          </p:nvPr>
        </p:nvSpPr>
        <p:spPr>
          <a:xfrm>
            <a:off x="626171" y="197978"/>
            <a:ext cx="5056874" cy="736088"/>
          </a:xfrm>
        </p:spPr>
        <p:txBody>
          <a:bodyPr>
            <a:normAutofit fontScale="90000"/>
          </a:bodyPr>
          <a:lstStyle/>
          <a:p>
            <a:r>
              <a:rPr lang="en-IN" sz="2800" dirty="0">
                <a:solidFill>
                  <a:srgbClr val="FF0000"/>
                </a:solidFill>
                <a:latin typeface="High Tower Text" panose="02040502050506030303" pitchFamily="18" charset="0"/>
              </a:rPr>
              <a:t>3</a:t>
            </a:r>
            <a:r>
              <a:rPr lang="en-IN" dirty="0">
                <a:solidFill>
                  <a:srgbClr val="FF0000"/>
                </a:solidFill>
                <a:latin typeface="High Tower Text" panose="02040502050506030303" pitchFamily="18" charset="0"/>
              </a:rPr>
              <a:t>. </a:t>
            </a:r>
            <a:r>
              <a:rPr lang="en-IN" u="sng" dirty="0">
                <a:solidFill>
                  <a:srgbClr val="FF0000"/>
                </a:solidFill>
                <a:latin typeface="High Tower Text" panose="02040502050506030303" pitchFamily="18" charset="0"/>
              </a:rPr>
              <a:t>Biggest Competitors</a:t>
            </a:r>
          </a:p>
        </p:txBody>
      </p:sp>
      <p:sp>
        <p:nvSpPr>
          <p:cNvPr id="3" name="Content Placeholder 2">
            <a:extLst>
              <a:ext uri="{FF2B5EF4-FFF2-40B4-BE49-F238E27FC236}">
                <a16:creationId xmlns:a16="http://schemas.microsoft.com/office/drawing/2014/main" id="{FBE58851-DE49-DC37-7D98-39A86C2465B7}"/>
              </a:ext>
            </a:extLst>
          </p:cNvPr>
          <p:cNvSpPr>
            <a:spLocks noGrp="1"/>
          </p:cNvSpPr>
          <p:nvPr>
            <p:ph idx="1"/>
          </p:nvPr>
        </p:nvSpPr>
        <p:spPr>
          <a:xfrm>
            <a:off x="838199" y="934066"/>
            <a:ext cx="6384231" cy="5242897"/>
          </a:xfrm>
        </p:spPr>
        <p:txBody>
          <a:bodyPr>
            <a:normAutofit/>
          </a:bodyPr>
          <a:lstStyle/>
          <a:p>
            <a:pPr marL="0" indent="0">
              <a:buNone/>
            </a:pPr>
            <a:r>
              <a:rPr lang="en-IN" dirty="0">
                <a:latin typeface="Bell MT" panose="02020503060305020303" pitchFamily="18" charset="0"/>
              </a:rPr>
              <a:t>Restaurants from Our Suggested Country that are the biggest competitors:</a:t>
            </a:r>
          </a:p>
          <a:p>
            <a:endParaRPr kumimoji="0" lang="en-US" altLang="en-US" sz="3200" b="1" i="0" u="none" strike="noStrike" cap="none" normalizeH="0" baseline="0" dirty="0">
              <a:ln>
                <a:noFill/>
              </a:ln>
              <a:effectLst/>
              <a:latin typeface="Bell MT" panose="02020503060305020303" pitchFamily="18" charset="0"/>
              <a:ea typeface="Roboto" panose="02000000000000000000" pitchFamily="2" charset="0"/>
              <a:cs typeface="Roboto" panose="02000000000000000000" pitchFamily="2" charset="0"/>
            </a:endParaRPr>
          </a:p>
          <a:p>
            <a:r>
              <a:rPr kumimoji="0" lang="en-US" altLang="en-US" b="1" i="0" u="none" strike="noStrike" cap="none" normalizeH="0" baseline="0" dirty="0">
                <a:ln>
                  <a:noFill/>
                </a:ln>
                <a:effectLst/>
                <a:latin typeface="Bell MT" panose="02020503060305020303" pitchFamily="18" charset="0"/>
                <a:ea typeface="Roboto" panose="02000000000000000000" pitchFamily="2" charset="0"/>
                <a:cs typeface="Roboto" panose="02000000000000000000" pitchFamily="2" charset="0"/>
              </a:rPr>
              <a:t>For our primary competitors, here is a pivot table I created for each restaurant by name in every location and nation. Restaurants with an average rating of more than 3.5 are considered to be our primary competitors.</a:t>
            </a:r>
          </a:p>
          <a:p>
            <a:pPr marL="0" indent="0">
              <a:buNone/>
            </a:pPr>
            <a:endParaRPr lang="en-IN" sz="3200" dirty="0">
              <a:latin typeface="Bell MT" panose="02020503060305020303" pitchFamily="18" charset="0"/>
            </a:endParaRPr>
          </a:p>
          <a:p>
            <a:pPr marL="0" indent="0">
              <a:buNone/>
            </a:pPr>
            <a:endParaRPr lang="en-IN" dirty="0">
              <a:latin typeface="Bell MT" panose="02020503060305020303" pitchFamily="18" charset="0"/>
            </a:endParaRPr>
          </a:p>
        </p:txBody>
      </p:sp>
      <p:pic>
        <p:nvPicPr>
          <p:cNvPr id="4" name="Picture 3">
            <a:extLst>
              <a:ext uri="{FF2B5EF4-FFF2-40B4-BE49-F238E27FC236}">
                <a16:creationId xmlns:a16="http://schemas.microsoft.com/office/drawing/2014/main" id="{7AE4F9C5-74FF-0610-BFB6-B81BB182FB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2430" y="197977"/>
            <a:ext cx="4751984" cy="5978985"/>
          </a:xfrm>
          <a:prstGeom prst="rect">
            <a:avLst/>
          </a:prstGeom>
        </p:spPr>
      </p:pic>
    </p:spTree>
    <p:extLst>
      <p:ext uri="{BB962C8B-B14F-4D97-AF65-F5344CB8AC3E}">
        <p14:creationId xmlns:p14="http://schemas.microsoft.com/office/powerpoint/2010/main" val="2424277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F283E-F2A0-B992-00FB-E55751AE8BC7}"/>
              </a:ext>
            </a:extLst>
          </p:cNvPr>
          <p:cNvSpPr>
            <a:spLocks noGrp="1"/>
          </p:cNvSpPr>
          <p:nvPr>
            <p:ph type="title"/>
          </p:nvPr>
        </p:nvSpPr>
        <p:spPr>
          <a:xfrm>
            <a:off x="838199" y="304364"/>
            <a:ext cx="6290187" cy="824578"/>
          </a:xfrm>
        </p:spPr>
        <p:txBody>
          <a:bodyPr>
            <a:normAutofit fontScale="90000"/>
          </a:bodyPr>
          <a:lstStyle/>
          <a:p>
            <a:r>
              <a:rPr lang="en-IN" dirty="0">
                <a:solidFill>
                  <a:srgbClr val="FF0000"/>
                </a:solidFill>
                <a:latin typeface="High Tower Text" panose="02040502050506030303" pitchFamily="18" charset="0"/>
              </a:rPr>
              <a:t>4. </a:t>
            </a:r>
            <a:r>
              <a:rPr lang="en-IN" u="sng" dirty="0">
                <a:solidFill>
                  <a:srgbClr val="FF0000"/>
                </a:solidFill>
                <a:latin typeface="High Tower Text" panose="02040502050506030303" pitchFamily="18" charset="0"/>
              </a:rPr>
              <a:t>Recommended Cuisines</a:t>
            </a:r>
          </a:p>
        </p:txBody>
      </p:sp>
      <p:sp>
        <p:nvSpPr>
          <p:cNvPr id="3" name="Content Placeholder 2">
            <a:extLst>
              <a:ext uri="{FF2B5EF4-FFF2-40B4-BE49-F238E27FC236}">
                <a16:creationId xmlns:a16="http://schemas.microsoft.com/office/drawing/2014/main" id="{B735C9F5-0ABC-3868-8021-3DEFC59C69C5}"/>
              </a:ext>
            </a:extLst>
          </p:cNvPr>
          <p:cNvSpPr>
            <a:spLocks noGrp="1"/>
          </p:cNvSpPr>
          <p:nvPr>
            <p:ph idx="1"/>
          </p:nvPr>
        </p:nvSpPr>
        <p:spPr>
          <a:xfrm>
            <a:off x="838200" y="1825624"/>
            <a:ext cx="6290187" cy="3149499"/>
          </a:xfrm>
        </p:spPr>
        <p:txBody>
          <a:bodyPr/>
          <a:lstStyle/>
          <a:p>
            <a:r>
              <a:rPr lang="en-IN" dirty="0">
                <a:latin typeface="Bell MT" panose="02020503060305020303" pitchFamily="18" charset="0"/>
              </a:rPr>
              <a:t>Given Pivot Table Provides The choices Of Cuisines For the recommended States.</a:t>
            </a:r>
          </a:p>
          <a:p>
            <a:r>
              <a:rPr lang="en-IN" dirty="0">
                <a:latin typeface="Bell MT" panose="02020503060305020303" pitchFamily="18" charset="0"/>
              </a:rPr>
              <a:t>These cuisines are based on an average rating of more than 3.5.</a:t>
            </a:r>
          </a:p>
          <a:p>
            <a:r>
              <a:rPr lang="en-IN" dirty="0">
                <a:latin typeface="Bell MT" panose="02020503060305020303" pitchFamily="18" charset="0"/>
              </a:rPr>
              <a:t>These are the most Rated </a:t>
            </a:r>
            <a:r>
              <a:rPr lang="en-IN" dirty="0" err="1">
                <a:latin typeface="Bell MT" panose="02020503060305020303" pitchFamily="18" charset="0"/>
              </a:rPr>
              <a:t>Cusines</a:t>
            </a:r>
            <a:r>
              <a:rPr lang="en-IN" dirty="0">
                <a:latin typeface="Bell MT" panose="02020503060305020303" pitchFamily="18" charset="0"/>
              </a:rPr>
              <a:t> From the recommended Countries.</a:t>
            </a:r>
          </a:p>
        </p:txBody>
      </p:sp>
      <p:pic>
        <p:nvPicPr>
          <p:cNvPr id="9" name="Picture 8">
            <a:extLst>
              <a:ext uri="{FF2B5EF4-FFF2-40B4-BE49-F238E27FC236}">
                <a16:creationId xmlns:a16="http://schemas.microsoft.com/office/drawing/2014/main" id="{31878855-EDC8-2F64-E9EA-365295A5D6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9145" y="716653"/>
            <a:ext cx="4224655" cy="5460310"/>
          </a:xfrm>
          <a:prstGeom prst="rect">
            <a:avLst/>
          </a:prstGeom>
        </p:spPr>
      </p:pic>
    </p:spTree>
    <p:extLst>
      <p:ext uri="{BB962C8B-B14F-4D97-AF65-F5344CB8AC3E}">
        <p14:creationId xmlns:p14="http://schemas.microsoft.com/office/powerpoint/2010/main" val="2474762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11981-180B-375A-F95C-CD4A29BD4F51}"/>
              </a:ext>
            </a:extLst>
          </p:cNvPr>
          <p:cNvSpPr>
            <a:spLocks noGrp="1"/>
          </p:cNvSpPr>
          <p:nvPr>
            <p:ph type="title"/>
          </p:nvPr>
        </p:nvSpPr>
        <p:spPr>
          <a:xfrm>
            <a:off x="838200" y="365125"/>
            <a:ext cx="6516329" cy="716423"/>
          </a:xfrm>
        </p:spPr>
        <p:txBody>
          <a:bodyPr>
            <a:normAutofit/>
          </a:bodyPr>
          <a:lstStyle/>
          <a:p>
            <a:r>
              <a:rPr lang="en-IN" sz="2800" b="1" dirty="0">
                <a:solidFill>
                  <a:srgbClr val="FF0000"/>
                </a:solidFill>
                <a:latin typeface="High Tower Text" panose="02040502050506030303" pitchFamily="18" charset="0"/>
              </a:rPr>
              <a:t>5</a:t>
            </a:r>
            <a:r>
              <a:rPr lang="en-IN" sz="2800" dirty="0">
                <a:solidFill>
                  <a:srgbClr val="FF0000"/>
                </a:solidFill>
              </a:rPr>
              <a:t>. </a:t>
            </a:r>
            <a:r>
              <a:rPr lang="en-IN" sz="3600" b="1" u="sng" dirty="0">
                <a:solidFill>
                  <a:srgbClr val="FF0000"/>
                </a:solidFill>
                <a:latin typeface="High Tower Text" panose="02040502050506030303" pitchFamily="18" charset="0"/>
              </a:rPr>
              <a:t>Recommendation For Services</a:t>
            </a:r>
            <a:endParaRPr lang="en-IN" sz="2800" b="1" u="sng" dirty="0">
              <a:solidFill>
                <a:srgbClr val="FF0000"/>
              </a:solidFill>
              <a:latin typeface="High Tower Text" panose="02040502050506030303" pitchFamily="18" charset="0"/>
            </a:endParaRPr>
          </a:p>
        </p:txBody>
      </p:sp>
      <p:sp>
        <p:nvSpPr>
          <p:cNvPr id="3" name="Content Placeholder 2">
            <a:extLst>
              <a:ext uri="{FF2B5EF4-FFF2-40B4-BE49-F238E27FC236}">
                <a16:creationId xmlns:a16="http://schemas.microsoft.com/office/drawing/2014/main" id="{E3C9746B-3A99-80C2-9F1D-BDA7E5F0CD0E}"/>
              </a:ext>
            </a:extLst>
          </p:cNvPr>
          <p:cNvSpPr>
            <a:spLocks noGrp="1"/>
          </p:cNvSpPr>
          <p:nvPr>
            <p:ph idx="1"/>
          </p:nvPr>
        </p:nvSpPr>
        <p:spPr>
          <a:xfrm>
            <a:off x="838200" y="3205315"/>
            <a:ext cx="10655710" cy="3451123"/>
          </a:xfrm>
        </p:spPr>
        <p:txBody>
          <a:bodyPr/>
          <a:lstStyle/>
          <a:p>
            <a:r>
              <a:rPr lang="en-IN" dirty="0">
                <a:latin typeface="Bell MT" panose="02020503060305020303" pitchFamily="18" charset="0"/>
              </a:rPr>
              <a:t>Here in the above pivot table we can see that the rating varies with the services provided.</a:t>
            </a:r>
          </a:p>
          <a:p>
            <a:r>
              <a:rPr lang="en-IN" dirty="0">
                <a:latin typeface="Bell MT" panose="02020503060305020303" pitchFamily="18" charset="0"/>
              </a:rPr>
              <a:t>In order to gain customers and good ratings, team should think of providing these services in while opening restaurants.</a:t>
            </a:r>
          </a:p>
          <a:p>
            <a:r>
              <a:rPr lang="en-US" altLang="en-US" dirty="0">
                <a:latin typeface="Bell MT" panose="02020503060305020303" pitchFamily="18" charset="0"/>
              </a:rPr>
              <a:t>I</a:t>
            </a:r>
            <a:r>
              <a:rPr kumimoji="0" lang="en-US" altLang="en-US" sz="2800" b="0" i="0" u="none" strike="noStrike" cap="none" normalizeH="0" baseline="0" dirty="0">
                <a:ln>
                  <a:noFill/>
                </a:ln>
                <a:solidFill>
                  <a:schemeClr val="tx1"/>
                </a:solidFill>
                <a:effectLst/>
                <a:latin typeface="Bell MT" panose="02020503060305020303" pitchFamily="18" charset="0"/>
              </a:rPr>
              <a:t>t will provide our customers with more options for how they want to eat their meals, put us one step ahead of our competitors, and help us expand our customer base and business.</a:t>
            </a:r>
            <a:endParaRPr lang="en-IN" dirty="0">
              <a:latin typeface="Bell MT" panose="02020503060305020303" pitchFamily="18" charset="0"/>
            </a:endParaRPr>
          </a:p>
        </p:txBody>
      </p:sp>
      <p:pic>
        <p:nvPicPr>
          <p:cNvPr id="6" name="Picture 5">
            <a:extLst>
              <a:ext uri="{FF2B5EF4-FFF2-40B4-BE49-F238E27FC236}">
                <a16:creationId xmlns:a16="http://schemas.microsoft.com/office/drawing/2014/main" id="{10EF8C29-41E9-140E-CB31-E0B1B042A7BA}"/>
              </a:ext>
            </a:extLst>
          </p:cNvPr>
          <p:cNvPicPr>
            <a:picLocks noChangeAspect="1"/>
          </p:cNvPicPr>
          <p:nvPr/>
        </p:nvPicPr>
        <p:blipFill>
          <a:blip r:embed="rId2"/>
          <a:stretch>
            <a:fillRect/>
          </a:stretch>
        </p:blipFill>
        <p:spPr>
          <a:xfrm>
            <a:off x="3877419" y="1081548"/>
            <a:ext cx="3477110" cy="1667108"/>
          </a:xfrm>
          <a:prstGeom prst="rect">
            <a:avLst/>
          </a:prstGeom>
        </p:spPr>
      </p:pic>
    </p:spTree>
    <p:extLst>
      <p:ext uri="{BB962C8B-B14F-4D97-AF65-F5344CB8AC3E}">
        <p14:creationId xmlns:p14="http://schemas.microsoft.com/office/powerpoint/2010/main" val="2205405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C2714-F72D-3C0A-DFF5-BA50F476BFDE}"/>
              </a:ext>
            </a:extLst>
          </p:cNvPr>
          <p:cNvSpPr>
            <a:spLocks noGrp="1"/>
          </p:cNvSpPr>
          <p:nvPr>
            <p:ph type="title"/>
          </p:nvPr>
        </p:nvSpPr>
        <p:spPr>
          <a:xfrm>
            <a:off x="838200" y="250723"/>
            <a:ext cx="8600768" cy="913069"/>
          </a:xfrm>
        </p:spPr>
        <p:txBody>
          <a:bodyPr>
            <a:normAutofit/>
          </a:bodyPr>
          <a:lstStyle/>
          <a:p>
            <a:r>
              <a:rPr lang="en-IN" sz="2400" dirty="0">
                <a:solidFill>
                  <a:srgbClr val="FF0000"/>
                </a:solidFill>
                <a:latin typeface="High Tower Text" panose="02040502050506030303" pitchFamily="18" charset="0"/>
              </a:rPr>
              <a:t>6. </a:t>
            </a:r>
            <a:r>
              <a:rPr lang="en-IN" dirty="0">
                <a:solidFill>
                  <a:srgbClr val="FF0000"/>
                </a:solidFill>
                <a:latin typeface="High Tower Text" panose="02040502050506030303" pitchFamily="18" charset="0"/>
              </a:rPr>
              <a:t>Recommended Price For Cuisines </a:t>
            </a:r>
            <a:endParaRPr lang="en-IN" sz="2400" dirty="0">
              <a:solidFill>
                <a:srgbClr val="FF0000"/>
              </a:solidFill>
              <a:latin typeface="High Tower Text" panose="02040502050506030303" pitchFamily="18" charset="0"/>
            </a:endParaRPr>
          </a:p>
        </p:txBody>
      </p:sp>
      <p:sp>
        <p:nvSpPr>
          <p:cNvPr id="3" name="Content Placeholder 2">
            <a:extLst>
              <a:ext uri="{FF2B5EF4-FFF2-40B4-BE49-F238E27FC236}">
                <a16:creationId xmlns:a16="http://schemas.microsoft.com/office/drawing/2014/main" id="{FDF2D9E1-2C43-48A5-A99C-F9DC96632F50}"/>
              </a:ext>
            </a:extLst>
          </p:cNvPr>
          <p:cNvSpPr>
            <a:spLocks noGrp="1"/>
          </p:cNvSpPr>
          <p:nvPr>
            <p:ph idx="1"/>
          </p:nvPr>
        </p:nvSpPr>
        <p:spPr>
          <a:xfrm>
            <a:off x="307258" y="1253331"/>
            <a:ext cx="6252903" cy="5353946"/>
          </a:xfrm>
        </p:spPr>
        <p:txBody>
          <a:bodyPr/>
          <a:lstStyle/>
          <a:p>
            <a:r>
              <a:rPr kumimoji="0" lang="en-US" altLang="en-US" b="0" i="0" u="none" strike="noStrike" cap="none" normalizeH="0" baseline="0" dirty="0">
                <a:ln>
                  <a:noFill/>
                </a:ln>
                <a:solidFill>
                  <a:schemeClr val="tx1"/>
                </a:solidFill>
                <a:effectLst/>
                <a:latin typeface="Bell MT" panose="02020503060305020303" pitchFamily="18" charset="0"/>
                <a:ea typeface="Roboto" panose="02000000000000000000" pitchFamily="2" charset="0"/>
                <a:cs typeface="Roboto" panose="02000000000000000000" pitchFamily="2" charset="0"/>
              </a:rPr>
              <a:t>As we can see, Qatar and New Zealand are having the highest Average Cost For two which we can compete with them by offering our meals at comparably cheaper pricing.</a:t>
            </a:r>
          </a:p>
          <a:p>
            <a:endParaRPr kumimoji="0" lang="en-US" altLang="en-US" b="0" i="0" u="none" strike="noStrike" cap="none" normalizeH="0" baseline="0" dirty="0">
              <a:ln>
                <a:noFill/>
              </a:ln>
              <a:solidFill>
                <a:schemeClr val="tx1"/>
              </a:solidFill>
              <a:effectLst/>
              <a:latin typeface="Bell MT" panose="02020503060305020303" pitchFamily="18" charset="0"/>
              <a:ea typeface="Roboto" panose="02000000000000000000" pitchFamily="2" charset="0"/>
              <a:cs typeface="Roboto" panose="02000000000000000000" pitchFamily="2" charset="0"/>
            </a:endParaRPr>
          </a:p>
          <a:p>
            <a:r>
              <a:rPr kumimoji="0" lang="en-US" altLang="en-US" b="0" i="0" u="none" strike="noStrike" cap="none" normalizeH="0" baseline="0" dirty="0">
                <a:ln>
                  <a:noFill/>
                </a:ln>
                <a:solidFill>
                  <a:schemeClr val="tx1"/>
                </a:solidFill>
                <a:effectLst/>
                <a:latin typeface="Bell MT" panose="02020503060305020303" pitchFamily="18" charset="0"/>
                <a:ea typeface="Roboto" panose="02000000000000000000" pitchFamily="2" charset="0"/>
                <a:cs typeface="Roboto" panose="02000000000000000000" pitchFamily="2" charset="0"/>
              </a:rPr>
              <a:t>Comparatively we can increase the prices</a:t>
            </a:r>
            <a:r>
              <a:rPr lang="en-US" altLang="en-US" dirty="0">
                <a:latin typeface="Bell MT" panose="02020503060305020303" pitchFamily="18" charset="0"/>
                <a:ea typeface="Roboto" panose="02000000000000000000" pitchFamily="2" charset="0"/>
                <a:cs typeface="Roboto" panose="02000000000000000000" pitchFamily="2" charset="0"/>
              </a:rPr>
              <a:t> in Turkey, Sri Lanka and Indonesia to compete with restaurants that have higher prices.</a:t>
            </a:r>
            <a:endParaRPr kumimoji="0" lang="en-US" altLang="en-US" b="0" i="0" u="none" strike="noStrike" cap="none" normalizeH="0" baseline="0" dirty="0">
              <a:ln>
                <a:noFill/>
              </a:ln>
              <a:solidFill>
                <a:schemeClr val="tx1"/>
              </a:solidFill>
              <a:effectLst/>
              <a:latin typeface="Bell MT" panose="02020503060305020303" pitchFamily="18" charset="0"/>
              <a:ea typeface="Roboto" panose="02000000000000000000" pitchFamily="2" charset="0"/>
              <a:cs typeface="Roboto" panose="02000000000000000000" pitchFamily="2" charset="0"/>
            </a:endParaRPr>
          </a:p>
          <a:p>
            <a:endParaRPr lang="en-IN" dirty="0"/>
          </a:p>
        </p:txBody>
      </p:sp>
      <p:pic>
        <p:nvPicPr>
          <p:cNvPr id="8" name="Picture 7">
            <a:extLst>
              <a:ext uri="{FF2B5EF4-FFF2-40B4-BE49-F238E27FC236}">
                <a16:creationId xmlns:a16="http://schemas.microsoft.com/office/drawing/2014/main" id="{7579F0BA-D78B-068A-92D2-6E2B72828384}"/>
              </a:ext>
            </a:extLst>
          </p:cNvPr>
          <p:cNvPicPr>
            <a:picLocks noChangeAspect="1"/>
          </p:cNvPicPr>
          <p:nvPr/>
        </p:nvPicPr>
        <p:blipFill>
          <a:blip r:embed="rId2"/>
          <a:stretch>
            <a:fillRect/>
          </a:stretch>
        </p:blipFill>
        <p:spPr>
          <a:xfrm>
            <a:off x="6465147" y="1357588"/>
            <a:ext cx="5677692" cy="3125921"/>
          </a:xfrm>
          <a:prstGeom prst="rect">
            <a:avLst/>
          </a:prstGeom>
        </p:spPr>
      </p:pic>
    </p:spTree>
    <p:extLst>
      <p:ext uri="{BB962C8B-B14F-4D97-AF65-F5344CB8AC3E}">
        <p14:creationId xmlns:p14="http://schemas.microsoft.com/office/powerpoint/2010/main" val="1348773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A466-9C2B-5913-93EB-E986172C0AB7}"/>
              </a:ext>
            </a:extLst>
          </p:cNvPr>
          <p:cNvSpPr>
            <a:spLocks noGrp="1"/>
          </p:cNvSpPr>
          <p:nvPr>
            <p:ph type="title"/>
          </p:nvPr>
        </p:nvSpPr>
        <p:spPr/>
        <p:txBody>
          <a:bodyPr>
            <a:noAutofit/>
          </a:bodyPr>
          <a:lstStyle/>
          <a:p>
            <a:pPr marL="571500" indent="-571500">
              <a:buFont typeface="Wingdings" panose="05000000000000000000" pitchFamily="2" charset="2"/>
              <a:buChar char="v"/>
            </a:pPr>
            <a:r>
              <a:rPr lang="en-IN" sz="4000" b="1" dirty="0">
                <a:solidFill>
                  <a:srgbClr val="FF0000"/>
                </a:solidFill>
                <a:latin typeface="High Tower Text" panose="02040502050506030303" pitchFamily="18" charset="0"/>
                <a:ea typeface="Cascadia Code SemiBold" panose="020B0609020000020004" pitchFamily="49" charset="0"/>
                <a:cs typeface="Cascadia Code SemiBold" panose="020B0609020000020004" pitchFamily="49" charset="0"/>
              </a:rPr>
              <a:t>ROAD-MAP</a:t>
            </a:r>
          </a:p>
        </p:txBody>
      </p:sp>
      <p:graphicFrame>
        <p:nvGraphicFramePr>
          <p:cNvPr id="12" name="Content Placeholder 11">
            <a:extLst>
              <a:ext uri="{FF2B5EF4-FFF2-40B4-BE49-F238E27FC236}">
                <a16:creationId xmlns:a16="http://schemas.microsoft.com/office/drawing/2014/main" id="{DA802516-3900-3507-9042-E0B2FB94EB04}"/>
              </a:ext>
            </a:extLst>
          </p:cNvPr>
          <p:cNvGraphicFramePr>
            <a:graphicFrameLocks noGrp="1"/>
          </p:cNvGraphicFramePr>
          <p:nvPr>
            <p:ph idx="1"/>
            <p:extLst>
              <p:ext uri="{D42A27DB-BD31-4B8C-83A1-F6EECF244321}">
                <p14:modId xmlns:p14="http://schemas.microsoft.com/office/powerpoint/2010/main" val="1772726725"/>
              </p:ext>
            </p:extLst>
          </p:nvPr>
        </p:nvGraphicFramePr>
        <p:xfrm>
          <a:off x="1676400" y="1297857"/>
          <a:ext cx="10515600" cy="53684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7972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5FD88-3E86-D4A3-6963-4A2CDE9020C1}"/>
              </a:ext>
            </a:extLst>
          </p:cNvPr>
          <p:cNvSpPr>
            <a:spLocks noGrp="1"/>
          </p:cNvSpPr>
          <p:nvPr>
            <p:ph type="title"/>
          </p:nvPr>
        </p:nvSpPr>
        <p:spPr>
          <a:xfrm>
            <a:off x="3266768" y="88490"/>
            <a:ext cx="4569542" cy="953729"/>
          </a:xfrm>
        </p:spPr>
        <p:txBody>
          <a:bodyPr/>
          <a:lstStyle/>
          <a:p>
            <a:pPr marL="571500" indent="-571500">
              <a:buFont typeface="Wingdings" panose="05000000000000000000" pitchFamily="2" charset="2"/>
              <a:buChar char="v"/>
            </a:pPr>
            <a:r>
              <a:rPr lang="en-IN" dirty="0">
                <a:solidFill>
                  <a:srgbClr val="FF0000"/>
                </a:solidFill>
                <a:latin typeface="High Tower Text" panose="02040502050506030303" pitchFamily="18" charset="0"/>
              </a:rPr>
              <a:t>DASHBOARD</a:t>
            </a:r>
          </a:p>
        </p:txBody>
      </p:sp>
      <p:sp>
        <p:nvSpPr>
          <p:cNvPr id="4" name="Content Placeholder 3">
            <a:extLst>
              <a:ext uri="{FF2B5EF4-FFF2-40B4-BE49-F238E27FC236}">
                <a16:creationId xmlns:a16="http://schemas.microsoft.com/office/drawing/2014/main" id="{676223AB-4FA2-11C0-7695-D3354CDD6216}"/>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0E8B17F3-CE05-2692-98CA-00F5436D0968}"/>
              </a:ext>
            </a:extLst>
          </p:cNvPr>
          <p:cNvPicPr>
            <a:picLocks noChangeAspect="1"/>
          </p:cNvPicPr>
          <p:nvPr/>
        </p:nvPicPr>
        <p:blipFill>
          <a:blip r:embed="rId2"/>
          <a:stretch>
            <a:fillRect/>
          </a:stretch>
        </p:blipFill>
        <p:spPr>
          <a:xfrm>
            <a:off x="235974" y="844364"/>
            <a:ext cx="11749549" cy="5925145"/>
          </a:xfrm>
          <a:prstGeom prst="rect">
            <a:avLst/>
          </a:prstGeom>
        </p:spPr>
      </p:pic>
    </p:spTree>
    <p:extLst>
      <p:ext uri="{BB962C8B-B14F-4D97-AF65-F5344CB8AC3E}">
        <p14:creationId xmlns:p14="http://schemas.microsoft.com/office/powerpoint/2010/main" val="2275579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8E290-0F78-10C2-2790-6046B260CA6B}"/>
              </a:ext>
            </a:extLst>
          </p:cNvPr>
          <p:cNvSpPr>
            <a:spLocks noGrp="1"/>
          </p:cNvSpPr>
          <p:nvPr>
            <p:ph type="title"/>
          </p:nvPr>
        </p:nvSpPr>
        <p:spPr>
          <a:xfrm>
            <a:off x="3040626" y="119319"/>
            <a:ext cx="5257800" cy="1077042"/>
          </a:xfrm>
        </p:spPr>
        <p:txBody>
          <a:bodyPr/>
          <a:lstStyle/>
          <a:p>
            <a:pPr marL="571500" indent="-571500">
              <a:buFont typeface="Wingdings" panose="05000000000000000000" pitchFamily="2" charset="2"/>
              <a:buChar char="v"/>
            </a:pPr>
            <a:r>
              <a:rPr lang="en-IN" dirty="0">
                <a:solidFill>
                  <a:srgbClr val="FF0000"/>
                </a:solidFill>
                <a:latin typeface="High Tower Text" panose="02040502050506030303" pitchFamily="18" charset="0"/>
              </a:rPr>
              <a:t>CONCLUSION</a:t>
            </a:r>
          </a:p>
        </p:txBody>
      </p:sp>
      <p:sp>
        <p:nvSpPr>
          <p:cNvPr id="3" name="Content Placeholder 2">
            <a:extLst>
              <a:ext uri="{FF2B5EF4-FFF2-40B4-BE49-F238E27FC236}">
                <a16:creationId xmlns:a16="http://schemas.microsoft.com/office/drawing/2014/main" id="{CD9D472B-6B71-4E22-2737-4753EA4E21A1}"/>
              </a:ext>
            </a:extLst>
          </p:cNvPr>
          <p:cNvSpPr>
            <a:spLocks noGrp="1"/>
          </p:cNvSpPr>
          <p:nvPr>
            <p:ph idx="1"/>
          </p:nvPr>
        </p:nvSpPr>
        <p:spPr>
          <a:xfrm>
            <a:off x="838200" y="1343844"/>
            <a:ext cx="10515600" cy="4351338"/>
          </a:xfrm>
        </p:spPr>
        <p:txBody>
          <a:bodyPr>
            <a:normAutofit fontScale="77500" lnSpcReduction="20000"/>
          </a:bodyPr>
          <a:lstStyle/>
          <a:p>
            <a:pPr>
              <a:buFont typeface="Arial" panose="020B0604020202020204" pitchFamily="34" charset="0"/>
              <a:buChar char="•"/>
            </a:pPr>
            <a:r>
              <a:rPr lang="en-US" sz="2800" dirty="0">
                <a:effectLst/>
                <a:latin typeface="Bell MT" panose="02020503060305020303" pitchFamily="18" charset="0"/>
                <a:ea typeface="Roboto" panose="02000000000000000000" pitchFamily="2" charset="0"/>
                <a:cs typeface="Roboto" panose="02000000000000000000" pitchFamily="2" charset="0"/>
              </a:rPr>
              <a:t>The analysis on the dataset shows countries having the greater number of restaurants, and the services provided by restaurants in different countries and cities like online delivery and table booking.</a:t>
            </a:r>
          </a:p>
          <a:p>
            <a:pPr marL="425450" indent="-285750">
              <a:buFont typeface="Arial" panose="020B0604020202020204" pitchFamily="34" charset="0"/>
              <a:buChar char="•"/>
            </a:pPr>
            <a:endParaRPr lang="en-US" sz="2800" dirty="0">
              <a:effectLst/>
              <a:latin typeface="Bell MT" panose="02020503060305020303" pitchFamily="18" charset="0"/>
              <a:ea typeface="Roboto" panose="02000000000000000000" pitchFamily="2" charset="0"/>
              <a:cs typeface="Roboto" panose="02000000000000000000" pitchFamily="2" charset="0"/>
            </a:endParaRPr>
          </a:p>
          <a:p>
            <a:pPr>
              <a:buFont typeface="Arial" panose="020B0604020202020204" pitchFamily="34" charset="0"/>
              <a:buChar char="•"/>
            </a:pPr>
            <a:r>
              <a:rPr lang="en-US" sz="2800" b="0" i="0" dirty="0">
                <a:effectLst/>
                <a:latin typeface="Bell MT" panose="02020503060305020303" pitchFamily="18" charset="0"/>
                <a:ea typeface="Roboto" panose="02000000000000000000" pitchFamily="2" charset="0"/>
                <a:cs typeface="Roboto" panose="02000000000000000000" pitchFamily="2" charset="0"/>
              </a:rPr>
              <a:t>We identified the most popular cuisines in the area based on the number of restaurants and user ratings.</a:t>
            </a:r>
          </a:p>
          <a:p>
            <a:pPr>
              <a:buFont typeface="Arial" panose="020B0604020202020204" pitchFamily="34" charset="0"/>
              <a:buChar char="•"/>
            </a:pPr>
            <a:endParaRPr lang="en-US" sz="2800" dirty="0">
              <a:latin typeface="Bell MT" panose="02020503060305020303" pitchFamily="18" charset="0"/>
              <a:ea typeface="Roboto" panose="02000000000000000000" pitchFamily="2" charset="0"/>
              <a:cs typeface="Roboto" panose="02000000000000000000" pitchFamily="2" charset="0"/>
            </a:endParaRPr>
          </a:p>
          <a:p>
            <a:pPr>
              <a:buFont typeface="Arial" panose="020B0604020202020204" pitchFamily="34" charset="0"/>
              <a:buChar char="•"/>
            </a:pPr>
            <a:r>
              <a:rPr lang="en-US" sz="2800" b="0" i="0" dirty="0">
                <a:effectLst/>
                <a:latin typeface="Bell MT" panose="02020503060305020303" pitchFamily="18" charset="0"/>
                <a:ea typeface="Roboto" panose="02000000000000000000" pitchFamily="2" charset="0"/>
                <a:cs typeface="Roboto" panose="02000000000000000000" pitchFamily="2" charset="0"/>
              </a:rPr>
              <a:t>We examined the correlation between restaurant pricing and customer ratings and found that the correlation is 0.34 which means restaurant pricing and customer ratings are loosely correlated.</a:t>
            </a:r>
          </a:p>
          <a:p>
            <a:pPr marL="0" indent="0">
              <a:buNone/>
            </a:pPr>
            <a:endParaRPr lang="en-US" sz="2800" dirty="0">
              <a:latin typeface="Bell MT" panose="02020503060305020303" pitchFamily="18" charset="0"/>
              <a:ea typeface="Roboto" panose="02000000000000000000" pitchFamily="2" charset="0"/>
              <a:cs typeface="Roboto" panose="02000000000000000000" pitchFamily="2" charset="0"/>
            </a:endParaRPr>
          </a:p>
          <a:p>
            <a:r>
              <a:rPr lang="en-US" sz="2800" dirty="0">
                <a:latin typeface="Bell MT" panose="02020503060305020303" pitchFamily="18" charset="0"/>
                <a:ea typeface="Roboto" panose="02000000000000000000" pitchFamily="2" charset="0"/>
                <a:cs typeface="Roboto" panose="02000000000000000000" pitchFamily="2" charset="0"/>
              </a:rPr>
              <a:t>To sum up, Zomato restaurant data research may provide a thorough grasp of the regional eating scene, empowering businesses and other stakeholders to improve consumer experiences, make wise decisions, and take advantage of new trends.</a:t>
            </a:r>
            <a:endParaRPr lang="en-US" sz="2800" dirty="0">
              <a:effectLst/>
              <a:latin typeface="Bell MT" panose="02020503060305020303" pitchFamily="18" charset="0"/>
              <a:ea typeface="Roboto" panose="02000000000000000000" pitchFamily="2" charset="0"/>
              <a:cs typeface="Roboto" panose="02000000000000000000" pitchFamily="2" charset="0"/>
            </a:endParaRPr>
          </a:p>
          <a:p>
            <a:endParaRPr lang="en-US" dirty="0">
              <a:effectLst/>
              <a:latin typeface="Bell MT" panose="02020503060305020303" pitchFamily="18" charset="0"/>
            </a:endParaRPr>
          </a:p>
          <a:p>
            <a:endParaRPr lang="en-IN" dirty="0">
              <a:latin typeface="Bell MT" panose="02020503060305020303" pitchFamily="18" charset="0"/>
            </a:endParaRPr>
          </a:p>
        </p:txBody>
      </p:sp>
    </p:spTree>
    <p:extLst>
      <p:ext uri="{BB962C8B-B14F-4D97-AF65-F5344CB8AC3E}">
        <p14:creationId xmlns:p14="http://schemas.microsoft.com/office/powerpoint/2010/main" val="1818828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E1450-35A0-05A1-0D23-49C491C1EE07}"/>
              </a:ext>
            </a:extLst>
          </p:cNvPr>
          <p:cNvSpPr>
            <a:spLocks noGrp="1"/>
          </p:cNvSpPr>
          <p:nvPr>
            <p:ph type="title"/>
          </p:nvPr>
        </p:nvSpPr>
        <p:spPr>
          <a:xfrm>
            <a:off x="1673943" y="2002388"/>
            <a:ext cx="4048431" cy="1943977"/>
          </a:xfrm>
        </p:spPr>
        <p:txBody>
          <a:bodyPr/>
          <a:lstStyle/>
          <a:p>
            <a:r>
              <a:rPr lang="en-IN" dirty="0">
                <a:latin typeface="Ebrima" panose="02000000000000000000" pitchFamily="2" charset="0"/>
                <a:ea typeface="Ebrima" panose="02000000000000000000" pitchFamily="2" charset="0"/>
                <a:cs typeface="Ebrima" panose="02000000000000000000" pitchFamily="2" charset="0"/>
              </a:rPr>
              <a:t>Thank You!</a:t>
            </a:r>
          </a:p>
        </p:txBody>
      </p:sp>
      <p:pic>
        <p:nvPicPr>
          <p:cNvPr id="5" name="Content Placeholder 4">
            <a:extLst>
              <a:ext uri="{FF2B5EF4-FFF2-40B4-BE49-F238E27FC236}">
                <a16:creationId xmlns:a16="http://schemas.microsoft.com/office/drawing/2014/main" id="{AE4C07EB-1B97-27D3-0D37-ADAC3A398C40}"/>
              </a:ext>
            </a:extLst>
          </p:cNvPr>
          <p:cNvPicPr>
            <a:picLocks noGrp="1" noChangeAspect="1"/>
          </p:cNvPicPr>
          <p:nvPr>
            <p:ph idx="1"/>
          </p:nvPr>
        </p:nvPicPr>
        <p:blipFill>
          <a:blip r:embed="rId2">
            <a:alphaModFix/>
            <a:extLst>
              <a:ext uri="{28A0092B-C50C-407E-A947-70E740481C1C}">
                <a14:useLocalDpi xmlns:a14="http://schemas.microsoft.com/office/drawing/2010/main" val="0"/>
              </a:ext>
            </a:extLst>
          </a:blip>
          <a:stretch>
            <a:fillRect/>
          </a:stretch>
        </p:blipFill>
        <p:spPr>
          <a:xfrm>
            <a:off x="7034505" y="1571023"/>
            <a:ext cx="4750685" cy="4750685"/>
          </a:xfrm>
        </p:spPr>
      </p:pic>
    </p:spTree>
    <p:extLst>
      <p:ext uri="{BB962C8B-B14F-4D97-AF65-F5344CB8AC3E}">
        <p14:creationId xmlns:p14="http://schemas.microsoft.com/office/powerpoint/2010/main" val="240591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354"/>
        <p:cNvGrpSpPr/>
        <p:nvPr/>
      </p:nvGrpSpPr>
      <p:grpSpPr>
        <a:xfrm>
          <a:off x="0" y="0"/>
          <a:ext cx="0" cy="0"/>
          <a:chOff x="0" y="0"/>
          <a:chExt cx="0" cy="0"/>
        </a:xfrm>
      </p:grpSpPr>
      <p:sp>
        <p:nvSpPr>
          <p:cNvPr id="359" name="Google Shape;359;p34"/>
          <p:cNvSpPr txBox="1">
            <a:spLocks noGrp="1"/>
          </p:cNvSpPr>
          <p:nvPr>
            <p:ph type="title"/>
          </p:nvPr>
        </p:nvSpPr>
        <p:spPr>
          <a:xfrm>
            <a:off x="137166" y="159100"/>
            <a:ext cx="7006583" cy="1007600"/>
          </a:xfrm>
          <a:prstGeom prst="rect">
            <a:avLst/>
          </a:prstGeom>
        </p:spPr>
        <p:txBody>
          <a:bodyPr spcFirstLastPara="1" vert="horz" wrap="square" lIns="121900" tIns="121900" rIns="121900" bIns="121900" rtlCol="0" anchor="b" anchorCtr="0">
            <a:noAutofit/>
          </a:bodyPr>
          <a:lstStyle/>
          <a:p>
            <a:pPr marL="571500" indent="-571500">
              <a:buClr>
                <a:schemeClr val="bg1"/>
              </a:buClr>
              <a:buFont typeface="Wingdings" panose="05000000000000000000" pitchFamily="2" charset="2"/>
              <a:buChar char="v"/>
            </a:pPr>
            <a:r>
              <a:rPr lang="en-IN" dirty="0">
                <a:solidFill>
                  <a:srgbClr val="FF0000"/>
                </a:solidFill>
                <a:latin typeface="High Tower Text" panose="02040502050506030303" pitchFamily="18" charset="0"/>
              </a:rPr>
              <a:t>   Problem</a:t>
            </a:r>
            <a:r>
              <a:rPr lang="en-IN" dirty="0">
                <a:solidFill>
                  <a:srgbClr val="FF0000"/>
                </a:solidFill>
                <a:latin typeface="Advent Pro" panose="020B0604020202020204" charset="0"/>
              </a:rPr>
              <a:t> Statement</a:t>
            </a:r>
          </a:p>
        </p:txBody>
      </p:sp>
      <p:sp>
        <p:nvSpPr>
          <p:cNvPr id="8" name="TextBox 7">
            <a:extLst>
              <a:ext uri="{FF2B5EF4-FFF2-40B4-BE49-F238E27FC236}">
                <a16:creationId xmlns:a16="http://schemas.microsoft.com/office/drawing/2014/main" id="{30575360-3639-368D-70CC-170B3995ABD4}"/>
              </a:ext>
            </a:extLst>
          </p:cNvPr>
          <p:cNvSpPr txBox="1"/>
          <p:nvPr/>
        </p:nvSpPr>
        <p:spPr>
          <a:xfrm>
            <a:off x="556012" y="1313036"/>
            <a:ext cx="11079976" cy="1569660"/>
          </a:xfrm>
          <a:prstGeom prst="rect">
            <a:avLst/>
          </a:prstGeom>
          <a:noFill/>
        </p:spPr>
        <p:txBody>
          <a:bodyPr wrap="square" rtlCol="0">
            <a:spAutoFit/>
          </a:bodyPr>
          <a:lstStyle/>
          <a:p>
            <a:r>
              <a:rPr lang="en-US" sz="2400" dirty="0">
                <a:latin typeface="Century Gothic" panose="020B0502020202020204" pitchFamily="34" charset="0"/>
                <a:ea typeface="Lato"/>
                <a:cs typeface="Lato"/>
                <a:sym typeface="Lato"/>
              </a:rPr>
              <a:t>You are hired as a consultant data analyst by zomato where the team is looking for expansion and</a:t>
            </a:r>
            <a:r>
              <a:rPr lang="en-US" sz="2400" b="1" dirty="0">
                <a:latin typeface="Century Gothic" panose="020B0502020202020204" pitchFamily="34" charset="0"/>
                <a:ea typeface="Lato"/>
                <a:cs typeface="Lato"/>
                <a:sym typeface="Lato"/>
              </a:rPr>
              <a:t> </a:t>
            </a:r>
            <a:r>
              <a:rPr lang="en-US" sz="2400" dirty="0">
                <a:latin typeface="Century Gothic" panose="020B0502020202020204" pitchFamily="34" charset="0"/>
                <a:ea typeface="Lato"/>
                <a:cs typeface="Lato"/>
                <a:sym typeface="Lato"/>
              </a:rPr>
              <a:t>opening restaurants. Your task is to come up with strategies/suggestions about opening newer restaurants.</a:t>
            </a:r>
          </a:p>
          <a:p>
            <a:r>
              <a:rPr lang="en-US" sz="2400" dirty="0"/>
              <a:t> </a:t>
            </a:r>
          </a:p>
        </p:txBody>
      </p:sp>
      <p:pic>
        <p:nvPicPr>
          <p:cNvPr id="4" name="Google Shape;74;p16">
            <a:extLst>
              <a:ext uri="{FF2B5EF4-FFF2-40B4-BE49-F238E27FC236}">
                <a16:creationId xmlns:a16="http://schemas.microsoft.com/office/drawing/2014/main" id="{7BA169A3-D58A-FB67-87D3-B26C7CD926B1}"/>
              </a:ext>
            </a:extLst>
          </p:cNvPr>
          <p:cNvPicPr preferRelativeResize="0"/>
          <p:nvPr/>
        </p:nvPicPr>
        <p:blipFill>
          <a:blip r:embed="rId3">
            <a:alphaModFix/>
          </a:blip>
          <a:stretch>
            <a:fillRect/>
          </a:stretch>
        </p:blipFill>
        <p:spPr>
          <a:xfrm>
            <a:off x="1216415" y="2645575"/>
            <a:ext cx="9759169" cy="366986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714"/>
        <p:cNvGrpSpPr/>
        <p:nvPr/>
      </p:nvGrpSpPr>
      <p:grpSpPr>
        <a:xfrm>
          <a:off x="0" y="0"/>
          <a:ext cx="0" cy="0"/>
          <a:chOff x="0" y="0"/>
          <a:chExt cx="0" cy="0"/>
        </a:xfrm>
      </p:grpSpPr>
      <p:sp>
        <p:nvSpPr>
          <p:cNvPr id="715" name="Google Shape;715;p41"/>
          <p:cNvSpPr txBox="1">
            <a:spLocks noGrp="1"/>
          </p:cNvSpPr>
          <p:nvPr>
            <p:ph type="title" idx="4294967295"/>
          </p:nvPr>
        </p:nvSpPr>
        <p:spPr>
          <a:xfrm>
            <a:off x="0" y="244087"/>
            <a:ext cx="6305345" cy="1008063"/>
          </a:xfrm>
        </p:spPr>
        <p:txBody>
          <a:bodyPr spcFirstLastPara="1" vert="horz" wrap="square" lIns="121900" tIns="121900" rIns="121900" bIns="121900" rtlCol="0" anchor="b" anchorCtr="0">
            <a:normAutofit/>
          </a:bodyPr>
          <a:lstStyle/>
          <a:p>
            <a:pPr marL="571500" indent="-571500" algn="ctr">
              <a:buFont typeface="Wingdings" panose="05000000000000000000" pitchFamily="2" charset="2"/>
              <a:buChar char="v"/>
            </a:pPr>
            <a:r>
              <a:rPr lang="en-IN" sz="4000" b="1" i="0" u="none" strike="noStrike" cap="none" dirty="0">
                <a:solidFill>
                  <a:srgbClr val="FF0000"/>
                </a:solidFill>
                <a:latin typeface="High Tower Text" panose="02040502050506030303" pitchFamily="18" charset="0"/>
                <a:ea typeface="Advent Pro"/>
                <a:cs typeface="Advent Pro"/>
                <a:sym typeface="Advent Pro"/>
              </a:rPr>
              <a:t>Data</a:t>
            </a:r>
            <a:r>
              <a:rPr lang="en-IN" b="1" i="0" u="none" strike="noStrike" cap="none" dirty="0">
                <a:solidFill>
                  <a:srgbClr val="FF0000"/>
                </a:solidFill>
                <a:latin typeface="High Tower Text" panose="02040502050506030303" pitchFamily="18" charset="0"/>
                <a:ea typeface="Advent Pro"/>
                <a:cs typeface="Advent Pro"/>
                <a:sym typeface="Advent Pro"/>
              </a:rPr>
              <a:t> Description </a:t>
            </a:r>
          </a:p>
        </p:txBody>
      </p:sp>
      <p:sp>
        <p:nvSpPr>
          <p:cNvPr id="3" name="TextBox 2">
            <a:extLst>
              <a:ext uri="{FF2B5EF4-FFF2-40B4-BE49-F238E27FC236}">
                <a16:creationId xmlns:a16="http://schemas.microsoft.com/office/drawing/2014/main" id="{6CDD40E6-A805-7B3F-A095-29800FA64B52}"/>
              </a:ext>
            </a:extLst>
          </p:cNvPr>
          <p:cNvSpPr txBox="1"/>
          <p:nvPr/>
        </p:nvSpPr>
        <p:spPr>
          <a:xfrm>
            <a:off x="420331" y="1520440"/>
            <a:ext cx="4866200" cy="5093473"/>
          </a:xfrm>
          <a:prstGeom prst="rect">
            <a:avLst/>
          </a:prstGeom>
          <a:noFill/>
          <a:ln>
            <a:noFill/>
          </a:ln>
        </p:spPr>
        <p:txBody>
          <a:bodyPr spcFirstLastPara="1" wrap="square" lIns="121900" tIns="121900" rIns="121900" bIns="121900" anchor="t" anchorCtr="0">
            <a:noAutofit/>
          </a:bodyPr>
          <a:lstStyle/>
          <a:p>
            <a:pPr marL="609585" indent="-457189">
              <a:lnSpc>
                <a:spcPct val="90000"/>
              </a:lnSpc>
              <a:spcAft>
                <a:spcPts val="800"/>
              </a:spcAft>
              <a:buClr>
                <a:srgbClr val="434343"/>
              </a:buClr>
              <a:buSzPts val="1600"/>
              <a:buFont typeface="Arial" panose="020B0604020202020204" pitchFamily="34" charset="0"/>
              <a:buChar char="•"/>
            </a:pPr>
            <a:r>
              <a:rPr lang="en-US" sz="1467" b="1" dirty="0">
                <a:latin typeface="Roboto"/>
                <a:ea typeface="Roboto"/>
                <a:cs typeface="Roboto"/>
                <a:sym typeface="Roboto"/>
              </a:rPr>
              <a:t>Restaurant ID</a:t>
            </a:r>
            <a:r>
              <a:rPr lang="en-US" sz="1467" dirty="0">
                <a:latin typeface="Roboto"/>
                <a:ea typeface="Roboto"/>
                <a:cs typeface="Roboto"/>
                <a:sym typeface="Roboto"/>
              </a:rPr>
              <a:t>: Unique identifier for each restaurant.</a:t>
            </a:r>
          </a:p>
          <a:p>
            <a:pPr marL="609585" indent="-457189">
              <a:lnSpc>
                <a:spcPct val="90000"/>
              </a:lnSpc>
              <a:spcAft>
                <a:spcPts val="800"/>
              </a:spcAft>
              <a:buClr>
                <a:srgbClr val="434343"/>
              </a:buClr>
              <a:buSzPts val="1600"/>
              <a:buFont typeface="Arial" panose="020B0604020202020204" pitchFamily="34" charset="0"/>
              <a:buChar char="•"/>
            </a:pPr>
            <a:r>
              <a:rPr lang="en-US" sz="1467" b="1" dirty="0">
                <a:latin typeface="Roboto"/>
                <a:ea typeface="Roboto"/>
                <a:cs typeface="Roboto"/>
                <a:sym typeface="Roboto"/>
              </a:rPr>
              <a:t>Restaurant Name</a:t>
            </a:r>
            <a:r>
              <a:rPr lang="en-US" sz="1467" dirty="0">
                <a:latin typeface="Roboto"/>
                <a:ea typeface="Roboto"/>
                <a:cs typeface="Roboto"/>
                <a:sym typeface="Roboto"/>
              </a:rPr>
              <a:t>: The name of the restaurant.</a:t>
            </a:r>
          </a:p>
          <a:p>
            <a:pPr marL="609585" indent="-457189">
              <a:lnSpc>
                <a:spcPct val="90000"/>
              </a:lnSpc>
              <a:spcAft>
                <a:spcPts val="800"/>
              </a:spcAft>
              <a:buClr>
                <a:srgbClr val="434343"/>
              </a:buClr>
              <a:buSzPts val="1600"/>
              <a:buFont typeface="Arial" panose="020B0604020202020204" pitchFamily="34" charset="0"/>
              <a:buChar char="•"/>
            </a:pPr>
            <a:r>
              <a:rPr lang="en-US" sz="1467" b="1" dirty="0">
                <a:latin typeface="Roboto"/>
                <a:ea typeface="Roboto"/>
                <a:cs typeface="Roboto"/>
                <a:sym typeface="Roboto"/>
              </a:rPr>
              <a:t>Country Code</a:t>
            </a:r>
            <a:r>
              <a:rPr lang="en-US" sz="1467" dirty="0">
                <a:latin typeface="Roboto"/>
                <a:ea typeface="Roboto"/>
                <a:cs typeface="Roboto"/>
                <a:sym typeface="Roboto"/>
              </a:rPr>
              <a:t>: Country code of the location where the restaurant is situated.</a:t>
            </a:r>
          </a:p>
          <a:p>
            <a:pPr marL="609585" indent="-457189">
              <a:lnSpc>
                <a:spcPct val="90000"/>
              </a:lnSpc>
              <a:spcAft>
                <a:spcPts val="800"/>
              </a:spcAft>
              <a:buClr>
                <a:srgbClr val="434343"/>
              </a:buClr>
              <a:buSzPts val="1600"/>
              <a:buFont typeface="Arial" panose="020B0604020202020204" pitchFamily="34" charset="0"/>
              <a:buChar char="•"/>
            </a:pPr>
            <a:r>
              <a:rPr lang="en-US" sz="1467" b="1" dirty="0">
                <a:latin typeface="Roboto"/>
                <a:ea typeface="Roboto"/>
                <a:cs typeface="Roboto"/>
                <a:sym typeface="Roboto"/>
              </a:rPr>
              <a:t>City</a:t>
            </a:r>
            <a:r>
              <a:rPr lang="en-US" sz="1467" dirty="0">
                <a:latin typeface="Roboto"/>
                <a:ea typeface="Roboto"/>
                <a:cs typeface="Roboto"/>
                <a:sym typeface="Roboto"/>
              </a:rPr>
              <a:t>: The city where the restaurant is located.</a:t>
            </a:r>
          </a:p>
          <a:p>
            <a:pPr marL="609585" indent="-457189">
              <a:lnSpc>
                <a:spcPct val="90000"/>
              </a:lnSpc>
              <a:spcAft>
                <a:spcPts val="800"/>
              </a:spcAft>
              <a:buClr>
                <a:srgbClr val="434343"/>
              </a:buClr>
              <a:buSzPts val="1600"/>
              <a:buFont typeface="Arial" panose="020B0604020202020204" pitchFamily="34" charset="0"/>
              <a:buChar char="•"/>
            </a:pPr>
            <a:r>
              <a:rPr lang="en-US" sz="1467" b="1" dirty="0">
                <a:latin typeface="Roboto"/>
                <a:ea typeface="Roboto"/>
                <a:cs typeface="Roboto"/>
                <a:sym typeface="Roboto"/>
              </a:rPr>
              <a:t>Address</a:t>
            </a:r>
            <a:r>
              <a:rPr lang="en-US" sz="1467" dirty="0">
                <a:latin typeface="Roboto"/>
                <a:ea typeface="Roboto"/>
                <a:cs typeface="Roboto"/>
                <a:sym typeface="Roboto"/>
              </a:rPr>
              <a:t>: The specific address of the restaurant.</a:t>
            </a:r>
          </a:p>
          <a:p>
            <a:pPr marL="609585" indent="-457189">
              <a:lnSpc>
                <a:spcPct val="90000"/>
              </a:lnSpc>
              <a:spcAft>
                <a:spcPts val="800"/>
              </a:spcAft>
              <a:buClr>
                <a:srgbClr val="434343"/>
              </a:buClr>
              <a:buSzPts val="1600"/>
              <a:buFont typeface="Arial" panose="020B0604020202020204" pitchFamily="34" charset="0"/>
              <a:buChar char="•"/>
            </a:pPr>
            <a:r>
              <a:rPr lang="en-US" sz="1467" b="1" dirty="0">
                <a:latin typeface="Roboto"/>
                <a:ea typeface="Roboto"/>
                <a:cs typeface="Roboto"/>
                <a:sym typeface="Roboto"/>
              </a:rPr>
              <a:t>Locality</a:t>
            </a:r>
            <a:r>
              <a:rPr lang="en-US" sz="1467" dirty="0">
                <a:latin typeface="Roboto"/>
                <a:ea typeface="Roboto"/>
                <a:cs typeface="Roboto"/>
                <a:sym typeface="Roboto"/>
              </a:rPr>
              <a:t>: The locality or neighborhood where the restaurant is situated.</a:t>
            </a:r>
          </a:p>
          <a:p>
            <a:pPr marL="609585" indent="-457189">
              <a:lnSpc>
                <a:spcPct val="90000"/>
              </a:lnSpc>
              <a:spcAft>
                <a:spcPts val="800"/>
              </a:spcAft>
              <a:buClr>
                <a:srgbClr val="434343"/>
              </a:buClr>
              <a:buSzPts val="1600"/>
              <a:buFont typeface="Arial" panose="020B0604020202020204" pitchFamily="34" charset="0"/>
              <a:buChar char="•"/>
            </a:pPr>
            <a:r>
              <a:rPr lang="en-US" sz="1467" b="1" dirty="0">
                <a:latin typeface="Roboto"/>
                <a:ea typeface="Roboto"/>
                <a:cs typeface="Roboto"/>
                <a:sym typeface="Roboto"/>
              </a:rPr>
              <a:t>Locality Verbose</a:t>
            </a:r>
            <a:r>
              <a:rPr lang="en-US" sz="1467" dirty="0">
                <a:latin typeface="Roboto"/>
                <a:ea typeface="Roboto"/>
                <a:cs typeface="Roboto"/>
                <a:sym typeface="Roboto"/>
              </a:rPr>
              <a:t>: Detailed information about the locality.</a:t>
            </a:r>
          </a:p>
          <a:p>
            <a:pPr marL="609585" indent="-457189">
              <a:lnSpc>
                <a:spcPct val="90000"/>
              </a:lnSpc>
              <a:spcAft>
                <a:spcPts val="800"/>
              </a:spcAft>
              <a:buClr>
                <a:srgbClr val="434343"/>
              </a:buClr>
              <a:buSzPts val="1600"/>
              <a:buFont typeface="Arial" panose="020B0604020202020204" pitchFamily="34" charset="0"/>
              <a:buChar char="•"/>
            </a:pPr>
            <a:r>
              <a:rPr lang="en-US" sz="1467" b="1" dirty="0">
                <a:latin typeface="Roboto"/>
                <a:ea typeface="Roboto"/>
                <a:cs typeface="Roboto"/>
                <a:sym typeface="Roboto"/>
              </a:rPr>
              <a:t>Longitude</a:t>
            </a:r>
            <a:r>
              <a:rPr lang="en-US" sz="1467" dirty="0">
                <a:latin typeface="Roboto"/>
                <a:ea typeface="Roboto"/>
                <a:cs typeface="Roboto"/>
                <a:sym typeface="Roboto"/>
              </a:rPr>
              <a:t>: The geographical longitude coordinate of the restaurant.</a:t>
            </a:r>
          </a:p>
          <a:p>
            <a:pPr marL="609585" indent="-457189">
              <a:lnSpc>
                <a:spcPct val="90000"/>
              </a:lnSpc>
              <a:spcAft>
                <a:spcPts val="800"/>
              </a:spcAft>
              <a:buClr>
                <a:srgbClr val="434343"/>
              </a:buClr>
              <a:buSzPts val="1600"/>
              <a:buFont typeface="Arial" panose="020B0604020202020204" pitchFamily="34" charset="0"/>
              <a:buChar char="•"/>
            </a:pPr>
            <a:r>
              <a:rPr lang="en-US" sz="1467" b="1" dirty="0">
                <a:latin typeface="Roboto"/>
                <a:ea typeface="Roboto"/>
                <a:cs typeface="Roboto"/>
                <a:sym typeface="Roboto"/>
              </a:rPr>
              <a:t>Latitude</a:t>
            </a:r>
            <a:r>
              <a:rPr lang="en-US" sz="1467" dirty="0">
                <a:latin typeface="Roboto"/>
                <a:ea typeface="Roboto"/>
                <a:cs typeface="Roboto"/>
                <a:sym typeface="Roboto"/>
              </a:rPr>
              <a:t>: The geographical latitude coordinate of the restaurant.</a:t>
            </a:r>
          </a:p>
          <a:p>
            <a:pPr marL="609585" indent="-457189">
              <a:lnSpc>
                <a:spcPct val="90000"/>
              </a:lnSpc>
              <a:spcAft>
                <a:spcPts val="800"/>
              </a:spcAft>
              <a:buClr>
                <a:srgbClr val="434343"/>
              </a:buClr>
              <a:buSzPts val="1600"/>
              <a:buFont typeface="Arial" panose="020B0604020202020204" pitchFamily="34" charset="0"/>
              <a:buChar char="•"/>
            </a:pPr>
            <a:r>
              <a:rPr lang="en-US" sz="1467" b="1" dirty="0">
                <a:latin typeface="Roboto"/>
                <a:ea typeface="Roboto"/>
                <a:cs typeface="Roboto"/>
                <a:sym typeface="Roboto"/>
              </a:rPr>
              <a:t>Cuisines</a:t>
            </a:r>
            <a:r>
              <a:rPr lang="en-US" sz="1467" dirty="0">
                <a:latin typeface="Roboto"/>
                <a:ea typeface="Roboto"/>
                <a:cs typeface="Roboto"/>
                <a:sym typeface="Roboto"/>
              </a:rPr>
              <a:t>: The type of cuisine offered by the restaurant.</a:t>
            </a:r>
          </a:p>
          <a:p>
            <a:pPr marL="609585" indent="-457189">
              <a:lnSpc>
                <a:spcPct val="90000"/>
              </a:lnSpc>
              <a:spcAft>
                <a:spcPts val="800"/>
              </a:spcAft>
              <a:buClr>
                <a:srgbClr val="434343"/>
              </a:buClr>
              <a:buSzPts val="1600"/>
              <a:buFont typeface="Arial" panose="020B0604020202020204" pitchFamily="34" charset="0"/>
              <a:buChar char="•"/>
            </a:pPr>
            <a:r>
              <a:rPr lang="en-US" sz="1467" b="1" dirty="0">
                <a:latin typeface="Roboto"/>
                <a:ea typeface="Roboto"/>
                <a:cs typeface="Roboto"/>
                <a:sym typeface="Roboto"/>
              </a:rPr>
              <a:t>Currency</a:t>
            </a:r>
            <a:r>
              <a:rPr lang="en-US" sz="1467" dirty="0">
                <a:latin typeface="Roboto"/>
                <a:ea typeface="Roboto"/>
                <a:cs typeface="Roboto"/>
                <a:sym typeface="Roboto"/>
              </a:rPr>
              <a:t>: The currency used for transactions in the restaurant.</a:t>
            </a:r>
          </a:p>
        </p:txBody>
      </p:sp>
      <p:sp>
        <p:nvSpPr>
          <p:cNvPr id="7" name="TextBox 6">
            <a:extLst>
              <a:ext uri="{FF2B5EF4-FFF2-40B4-BE49-F238E27FC236}">
                <a16:creationId xmlns:a16="http://schemas.microsoft.com/office/drawing/2014/main" id="{063D806C-84F9-7737-80A6-B5488E61E7CE}"/>
              </a:ext>
            </a:extLst>
          </p:cNvPr>
          <p:cNvSpPr txBox="1"/>
          <p:nvPr/>
        </p:nvSpPr>
        <p:spPr>
          <a:xfrm>
            <a:off x="6265349" y="1520440"/>
            <a:ext cx="4866200" cy="4747710"/>
          </a:xfrm>
          <a:prstGeom prst="rect">
            <a:avLst/>
          </a:prstGeom>
          <a:noFill/>
        </p:spPr>
        <p:txBody>
          <a:bodyPr wrap="square">
            <a:spAutoFit/>
          </a:bodyPr>
          <a:lstStyle/>
          <a:p>
            <a:pPr marL="423323" indent="-228594">
              <a:lnSpc>
                <a:spcPct val="115000"/>
              </a:lnSpc>
              <a:buClr>
                <a:schemeClr val="bg2"/>
              </a:buClr>
              <a:buSzPct val="145000"/>
              <a:buFont typeface="Arial" panose="020B0604020202020204" pitchFamily="34" charset="0"/>
              <a:buChar char="•"/>
            </a:pPr>
            <a:r>
              <a:rPr lang="en-US" sz="1467" b="1" dirty="0">
                <a:latin typeface="Roboto" panose="02000000000000000000" pitchFamily="2" charset="0"/>
                <a:ea typeface="Roboto" panose="02000000000000000000" pitchFamily="2" charset="0"/>
                <a:cs typeface="Roboto" panose="02000000000000000000" pitchFamily="2" charset="0"/>
                <a:sym typeface="Lato"/>
              </a:rPr>
              <a:t>Has_Table_booking: </a:t>
            </a:r>
            <a:r>
              <a:rPr lang="en-US" sz="1467" dirty="0">
                <a:latin typeface="Roboto" panose="02000000000000000000" pitchFamily="2" charset="0"/>
                <a:ea typeface="Roboto" panose="02000000000000000000" pitchFamily="2" charset="0"/>
                <a:cs typeface="Roboto" panose="02000000000000000000" pitchFamily="2" charset="0"/>
                <a:sym typeface="Lato"/>
              </a:rPr>
              <a:t>Indicates whether the restaurant has a table booking option (Yes/No).</a:t>
            </a:r>
          </a:p>
          <a:p>
            <a:pPr marL="423323" indent="-228594">
              <a:lnSpc>
                <a:spcPct val="115000"/>
              </a:lnSpc>
              <a:buClr>
                <a:schemeClr val="bg2"/>
              </a:buClr>
              <a:buSzPct val="145000"/>
              <a:buFont typeface="Arial" panose="020B0604020202020204" pitchFamily="34" charset="0"/>
              <a:buChar char="•"/>
            </a:pPr>
            <a:r>
              <a:rPr lang="en-US" sz="1467" b="1" dirty="0">
                <a:latin typeface="Roboto" panose="02000000000000000000" pitchFamily="2" charset="0"/>
                <a:ea typeface="Roboto" panose="02000000000000000000" pitchFamily="2" charset="0"/>
                <a:cs typeface="Roboto" panose="02000000000000000000" pitchFamily="2" charset="0"/>
                <a:sym typeface="Lato"/>
              </a:rPr>
              <a:t>Has_Online_delivery: </a:t>
            </a:r>
            <a:r>
              <a:rPr lang="en-US" sz="1467" dirty="0">
                <a:latin typeface="Roboto" panose="02000000000000000000" pitchFamily="2" charset="0"/>
                <a:ea typeface="Roboto" panose="02000000000000000000" pitchFamily="2" charset="0"/>
                <a:cs typeface="Roboto" panose="02000000000000000000" pitchFamily="2" charset="0"/>
                <a:sym typeface="Lato"/>
              </a:rPr>
              <a:t>Indicates whether the restaurant offers online delivery (Yes/No).</a:t>
            </a:r>
          </a:p>
          <a:p>
            <a:pPr marL="423323" indent="-228594">
              <a:lnSpc>
                <a:spcPct val="115000"/>
              </a:lnSpc>
              <a:buClr>
                <a:schemeClr val="bg2"/>
              </a:buClr>
              <a:buSzPct val="145000"/>
              <a:buFont typeface="Arial" panose="020B0604020202020204" pitchFamily="34" charset="0"/>
              <a:buChar char="•"/>
            </a:pPr>
            <a:r>
              <a:rPr lang="en-US" sz="1467" b="1" dirty="0">
                <a:latin typeface="Roboto" panose="02000000000000000000" pitchFamily="2" charset="0"/>
                <a:ea typeface="Roboto" panose="02000000000000000000" pitchFamily="2" charset="0"/>
                <a:cs typeface="Roboto" panose="02000000000000000000" pitchFamily="2" charset="0"/>
                <a:sym typeface="Lato"/>
              </a:rPr>
              <a:t>Is_delivering_now: </a:t>
            </a:r>
            <a:r>
              <a:rPr lang="en-US" sz="1467" dirty="0">
                <a:latin typeface="Roboto" panose="02000000000000000000" pitchFamily="2" charset="0"/>
                <a:ea typeface="Roboto" panose="02000000000000000000" pitchFamily="2" charset="0"/>
                <a:cs typeface="Roboto" panose="02000000000000000000" pitchFamily="2" charset="0"/>
                <a:sym typeface="Lato"/>
              </a:rPr>
              <a:t>Indicates whether the restaurant is currently delivering (Yes/No).</a:t>
            </a:r>
          </a:p>
          <a:p>
            <a:pPr marL="423323" indent="-228594">
              <a:lnSpc>
                <a:spcPct val="115000"/>
              </a:lnSpc>
              <a:buClr>
                <a:schemeClr val="bg2"/>
              </a:buClr>
              <a:buSzPct val="145000"/>
              <a:buFont typeface="Arial" panose="020B0604020202020204" pitchFamily="34" charset="0"/>
              <a:buChar char="•"/>
            </a:pPr>
            <a:r>
              <a:rPr lang="en-US" sz="1467" b="1" dirty="0">
                <a:latin typeface="Roboto" panose="02000000000000000000" pitchFamily="2" charset="0"/>
                <a:ea typeface="Roboto" panose="02000000000000000000" pitchFamily="2" charset="0"/>
                <a:cs typeface="Roboto" panose="02000000000000000000" pitchFamily="2" charset="0"/>
                <a:sym typeface="Lato"/>
              </a:rPr>
              <a:t>Switch_to_order_menu: </a:t>
            </a:r>
            <a:r>
              <a:rPr lang="en-US" sz="1467" dirty="0">
                <a:latin typeface="Roboto" panose="02000000000000000000" pitchFamily="2" charset="0"/>
                <a:ea typeface="Roboto" panose="02000000000000000000" pitchFamily="2" charset="0"/>
                <a:cs typeface="Roboto" panose="02000000000000000000" pitchFamily="2" charset="0"/>
                <a:sym typeface="Lato"/>
              </a:rPr>
              <a:t>Indicates whether users can switch to the order menu (Yes/No).</a:t>
            </a:r>
          </a:p>
          <a:p>
            <a:pPr marL="423323" indent="-228594">
              <a:lnSpc>
                <a:spcPct val="115000"/>
              </a:lnSpc>
              <a:buClr>
                <a:schemeClr val="bg2"/>
              </a:buClr>
              <a:buSzPct val="145000"/>
              <a:buFont typeface="Arial" panose="020B0604020202020204" pitchFamily="34" charset="0"/>
              <a:buChar char="•"/>
            </a:pPr>
            <a:r>
              <a:rPr lang="en-US" sz="1467" b="1" dirty="0">
                <a:latin typeface="Roboto" panose="02000000000000000000" pitchFamily="2" charset="0"/>
                <a:ea typeface="Roboto" panose="02000000000000000000" pitchFamily="2" charset="0"/>
                <a:cs typeface="Roboto" panose="02000000000000000000" pitchFamily="2" charset="0"/>
                <a:sym typeface="Lato"/>
              </a:rPr>
              <a:t>Price_range: </a:t>
            </a:r>
            <a:r>
              <a:rPr lang="en-US" sz="1467" dirty="0">
                <a:latin typeface="Roboto" panose="02000000000000000000" pitchFamily="2" charset="0"/>
                <a:ea typeface="Roboto" panose="02000000000000000000" pitchFamily="2" charset="0"/>
                <a:cs typeface="Roboto" panose="02000000000000000000" pitchFamily="2" charset="0"/>
                <a:sym typeface="Lato"/>
              </a:rPr>
              <a:t>A numeric value indicating the price range category of the restaurant.</a:t>
            </a:r>
          </a:p>
          <a:p>
            <a:pPr marL="423323" indent="-228594">
              <a:lnSpc>
                <a:spcPct val="115000"/>
              </a:lnSpc>
              <a:buClr>
                <a:schemeClr val="bg2"/>
              </a:buClr>
              <a:buSzPct val="145000"/>
              <a:buFont typeface="Arial" panose="020B0604020202020204" pitchFamily="34" charset="0"/>
              <a:buChar char="•"/>
            </a:pPr>
            <a:r>
              <a:rPr lang="en-US" sz="1467" b="1" dirty="0">
                <a:latin typeface="Roboto" panose="02000000000000000000" pitchFamily="2" charset="0"/>
                <a:ea typeface="Roboto" panose="02000000000000000000" pitchFamily="2" charset="0"/>
                <a:cs typeface="Roboto" panose="02000000000000000000" pitchFamily="2" charset="0"/>
                <a:sym typeface="Lato"/>
              </a:rPr>
              <a:t>Votes: </a:t>
            </a:r>
            <a:r>
              <a:rPr lang="en-US" sz="1467" dirty="0">
                <a:latin typeface="Roboto" panose="02000000000000000000" pitchFamily="2" charset="0"/>
                <a:ea typeface="Roboto" panose="02000000000000000000" pitchFamily="2" charset="0"/>
                <a:cs typeface="Roboto" panose="02000000000000000000" pitchFamily="2" charset="0"/>
                <a:sym typeface="Lato"/>
              </a:rPr>
              <a:t>The number of votes or ratings/(feedback) received by the restaurant.</a:t>
            </a:r>
          </a:p>
          <a:p>
            <a:pPr marL="423323" indent="-228594">
              <a:lnSpc>
                <a:spcPct val="115000"/>
              </a:lnSpc>
              <a:buClr>
                <a:schemeClr val="bg2"/>
              </a:buClr>
              <a:buSzPct val="145000"/>
              <a:buFont typeface="Arial" panose="020B0604020202020204" pitchFamily="34" charset="0"/>
              <a:buChar char="•"/>
            </a:pPr>
            <a:r>
              <a:rPr lang="en-US" sz="1467" b="1" dirty="0">
                <a:latin typeface="Roboto" panose="02000000000000000000" pitchFamily="2" charset="0"/>
                <a:ea typeface="Roboto" panose="02000000000000000000" pitchFamily="2" charset="0"/>
                <a:cs typeface="Roboto" panose="02000000000000000000" pitchFamily="2" charset="0"/>
                <a:sym typeface="Lato"/>
              </a:rPr>
              <a:t>Average_Cost_for_two: </a:t>
            </a:r>
            <a:r>
              <a:rPr lang="en-US" sz="1467" dirty="0">
                <a:latin typeface="Roboto" panose="02000000000000000000" pitchFamily="2" charset="0"/>
                <a:ea typeface="Roboto" panose="02000000000000000000" pitchFamily="2" charset="0"/>
                <a:cs typeface="Roboto" panose="02000000000000000000" pitchFamily="2" charset="0"/>
                <a:sym typeface="Lato"/>
              </a:rPr>
              <a:t>The average cost for two people dining at the restaurant.</a:t>
            </a:r>
          </a:p>
          <a:p>
            <a:pPr marL="431789" indent="-228594">
              <a:lnSpc>
                <a:spcPct val="115000"/>
              </a:lnSpc>
              <a:buClr>
                <a:schemeClr val="bg2"/>
              </a:buClr>
              <a:buSzPct val="145000"/>
              <a:buFont typeface="Arial" panose="020B0604020202020204" pitchFamily="34" charset="0"/>
              <a:buChar char="•"/>
            </a:pPr>
            <a:r>
              <a:rPr lang="en-US" sz="1467" b="1" dirty="0">
                <a:latin typeface="Roboto" panose="02000000000000000000" pitchFamily="2" charset="0"/>
                <a:ea typeface="Roboto" panose="02000000000000000000" pitchFamily="2" charset="0"/>
                <a:cs typeface="Roboto" panose="02000000000000000000" pitchFamily="2" charset="0"/>
                <a:sym typeface="Lato"/>
              </a:rPr>
              <a:t>Rating: </a:t>
            </a:r>
            <a:r>
              <a:rPr lang="en-US" sz="1467" dirty="0">
                <a:latin typeface="Roboto" panose="02000000000000000000" pitchFamily="2" charset="0"/>
                <a:ea typeface="Roboto" panose="02000000000000000000" pitchFamily="2" charset="0"/>
                <a:cs typeface="Roboto" panose="02000000000000000000" pitchFamily="2" charset="0"/>
                <a:sym typeface="Lato"/>
              </a:rPr>
              <a:t>The overall rating of the restaurant is based on user reviews.</a:t>
            </a:r>
          </a:p>
          <a:p>
            <a:pPr marL="431789" indent="-228594">
              <a:lnSpc>
                <a:spcPct val="115000"/>
              </a:lnSpc>
              <a:buClr>
                <a:schemeClr val="bg2"/>
              </a:buClr>
              <a:buSzPct val="145000"/>
              <a:buFont typeface="Arial" panose="020B0604020202020204" pitchFamily="34" charset="0"/>
              <a:buChar char="•"/>
            </a:pPr>
            <a:r>
              <a:rPr lang="en-US" sz="1467" b="1" dirty="0">
                <a:latin typeface="Roboto" panose="02000000000000000000" pitchFamily="2" charset="0"/>
                <a:ea typeface="Roboto" panose="02000000000000000000" pitchFamily="2" charset="0"/>
                <a:cs typeface="Roboto" panose="02000000000000000000" pitchFamily="2" charset="0"/>
                <a:sym typeface="Lato"/>
              </a:rPr>
              <a:t>Datekey_opening: </a:t>
            </a:r>
            <a:r>
              <a:rPr lang="en-US" sz="1467" dirty="0">
                <a:latin typeface="Roboto" panose="02000000000000000000" pitchFamily="2" charset="0"/>
                <a:ea typeface="Roboto" panose="02000000000000000000" pitchFamily="2" charset="0"/>
                <a:cs typeface="Roboto" panose="02000000000000000000" pitchFamily="2" charset="0"/>
                <a:sym typeface="Lato"/>
              </a:rPr>
              <a:t>The date when the restaurant was opened.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A466-9C2B-5913-93EB-E986172C0AB7}"/>
              </a:ext>
            </a:extLst>
          </p:cNvPr>
          <p:cNvSpPr>
            <a:spLocks noGrp="1"/>
          </p:cNvSpPr>
          <p:nvPr>
            <p:ph type="title"/>
          </p:nvPr>
        </p:nvSpPr>
        <p:spPr>
          <a:xfrm>
            <a:off x="838200" y="268082"/>
            <a:ext cx="3930445" cy="1009651"/>
          </a:xfrm>
        </p:spPr>
        <p:txBody>
          <a:bodyPr>
            <a:normAutofit fontScale="90000"/>
          </a:bodyPr>
          <a:lstStyle/>
          <a:p>
            <a:pPr marL="571500" indent="-571500">
              <a:buFont typeface="Wingdings" panose="05000000000000000000" pitchFamily="2" charset="2"/>
              <a:buChar char="v"/>
            </a:pPr>
            <a:r>
              <a:rPr lang="en-IN" dirty="0">
                <a:solidFill>
                  <a:srgbClr val="FF0000"/>
                </a:solidFill>
                <a:latin typeface="High Tower Text" panose="02040502050506030303" pitchFamily="18" charset="0"/>
              </a:rPr>
              <a:t>Data Cleaning</a:t>
            </a:r>
          </a:p>
        </p:txBody>
      </p:sp>
      <p:sp>
        <p:nvSpPr>
          <p:cNvPr id="4" name="Content Placeholder 3">
            <a:extLst>
              <a:ext uri="{FF2B5EF4-FFF2-40B4-BE49-F238E27FC236}">
                <a16:creationId xmlns:a16="http://schemas.microsoft.com/office/drawing/2014/main" id="{3FB36977-07FF-E4A2-B33E-1560F2A1B88D}"/>
              </a:ext>
            </a:extLst>
          </p:cNvPr>
          <p:cNvSpPr>
            <a:spLocks noGrp="1"/>
          </p:cNvSpPr>
          <p:nvPr>
            <p:ph idx="1"/>
          </p:nvPr>
        </p:nvSpPr>
        <p:spPr>
          <a:xfrm>
            <a:off x="838200" y="1253330"/>
            <a:ext cx="10515600" cy="5235959"/>
          </a:xfrm>
        </p:spPr>
        <p:txBody>
          <a:bodyPr>
            <a:normAutofit fontScale="92500" lnSpcReduction="20000"/>
          </a:bodyPr>
          <a:lstStyle/>
          <a:p>
            <a:r>
              <a:rPr lang="en-US" sz="2000" dirty="0">
                <a:latin typeface="Century Gothic" panose="020B0502020202020204" pitchFamily="34" charset="0"/>
              </a:rPr>
              <a:t>Data cleaning is fixing or removing incorrect, corrupted, incorrectly formatted, duplicate, or incomplete data within a dataset.</a:t>
            </a:r>
          </a:p>
          <a:p>
            <a:pPr marL="285750" indent="-285750">
              <a:buFont typeface="Arial" panose="020B0604020202020204" pitchFamily="34" charset="0"/>
              <a:buChar char="•"/>
            </a:pPr>
            <a:endParaRPr lang="en-IN" sz="2000" dirty="0">
              <a:latin typeface="Century Gothic" panose="020B0502020202020204" pitchFamily="34"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IN" sz="2000" dirty="0">
                <a:latin typeface="Century Gothic" panose="020B0502020202020204" pitchFamily="34" charset="0"/>
                <a:ea typeface="Roboto" panose="02000000000000000000" pitchFamily="2" charset="0"/>
                <a:cs typeface="Roboto" panose="02000000000000000000" pitchFamily="2" charset="0"/>
              </a:rPr>
              <a:t>Data cleaning is performed on inconsistent data to obtain a consistent and better result.</a:t>
            </a:r>
          </a:p>
          <a:p>
            <a:pPr marL="285750" indent="-285750">
              <a:buFont typeface="Arial" panose="020B0604020202020204" pitchFamily="34" charset="0"/>
              <a:buChar char="•"/>
            </a:pPr>
            <a:endParaRPr lang="en-IN" sz="2000" dirty="0">
              <a:latin typeface="Century Gothic" panose="020B0502020202020204" pitchFamily="34"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IN" sz="2000" dirty="0">
                <a:latin typeface="Century Gothic" panose="020B0502020202020204" pitchFamily="34" charset="0"/>
                <a:ea typeface="Roboto" panose="02000000000000000000" pitchFamily="2" charset="0"/>
                <a:cs typeface="Roboto" panose="02000000000000000000" pitchFamily="2" charset="0"/>
              </a:rPr>
              <a:t>In this dataset columns like </a:t>
            </a:r>
            <a:r>
              <a:rPr lang="en-IN" sz="2000" dirty="0">
                <a:solidFill>
                  <a:srgbClr val="FF0000"/>
                </a:solidFill>
                <a:latin typeface="Century Gothic" panose="020B0502020202020204" pitchFamily="34" charset="0"/>
                <a:ea typeface="Roboto" panose="02000000000000000000" pitchFamily="2" charset="0"/>
                <a:cs typeface="Roboto" panose="02000000000000000000" pitchFamily="2" charset="0"/>
              </a:rPr>
              <a:t>locality verbose</a:t>
            </a:r>
            <a:r>
              <a:rPr lang="en-IN" sz="2000" dirty="0">
                <a:latin typeface="Century Gothic" panose="020B0502020202020204" pitchFamily="34" charset="0"/>
                <a:ea typeface="Roboto" panose="02000000000000000000" pitchFamily="2" charset="0"/>
                <a:cs typeface="Roboto" panose="02000000000000000000" pitchFamily="2" charset="0"/>
              </a:rPr>
              <a:t>, </a:t>
            </a:r>
            <a:r>
              <a:rPr lang="en-IN" sz="2000" dirty="0">
                <a:solidFill>
                  <a:srgbClr val="FF0000"/>
                </a:solidFill>
                <a:latin typeface="Century Gothic" panose="020B0502020202020204" pitchFamily="34" charset="0"/>
                <a:ea typeface="Roboto" panose="02000000000000000000" pitchFamily="2" charset="0"/>
                <a:cs typeface="Roboto" panose="02000000000000000000" pitchFamily="2" charset="0"/>
              </a:rPr>
              <a:t>longitude and latitude</a:t>
            </a:r>
            <a:r>
              <a:rPr lang="en-IN" sz="2000" dirty="0">
                <a:latin typeface="Century Gothic" panose="020B0502020202020204" pitchFamily="34" charset="0"/>
                <a:ea typeface="Roboto" panose="02000000000000000000" pitchFamily="2" charset="0"/>
                <a:cs typeface="Roboto" panose="02000000000000000000" pitchFamily="2" charset="0"/>
              </a:rPr>
              <a:t> which are not used for fulfilling my goal set were removed.</a:t>
            </a:r>
          </a:p>
          <a:p>
            <a:pPr marL="285750" indent="-285750">
              <a:buFont typeface="Arial" panose="020B0604020202020204" pitchFamily="34" charset="0"/>
              <a:buChar char="•"/>
            </a:pPr>
            <a:endParaRPr lang="en-IN" sz="2000" dirty="0">
              <a:latin typeface="Century Gothic" panose="020B0502020202020204" pitchFamily="34"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IN" sz="2000" dirty="0">
                <a:latin typeface="Century Gothic" panose="020B0502020202020204" pitchFamily="34" charset="0"/>
                <a:ea typeface="Roboto" panose="02000000000000000000" pitchFamily="2" charset="0"/>
                <a:cs typeface="Roboto" panose="02000000000000000000" pitchFamily="2" charset="0"/>
              </a:rPr>
              <a:t>Column name </a:t>
            </a:r>
            <a:r>
              <a:rPr lang="en-IN" sz="2000" dirty="0">
                <a:solidFill>
                  <a:srgbClr val="FF0000"/>
                </a:solidFill>
                <a:latin typeface="Century Gothic" panose="020B0502020202020204" pitchFamily="34" charset="0"/>
                <a:ea typeface="Roboto" panose="02000000000000000000" pitchFamily="2" charset="0"/>
                <a:cs typeface="Roboto" panose="02000000000000000000" pitchFamily="2" charset="0"/>
              </a:rPr>
              <a:t>Country Name </a:t>
            </a:r>
            <a:r>
              <a:rPr lang="en-IN" sz="2000" dirty="0">
                <a:latin typeface="Century Gothic" panose="020B0502020202020204" pitchFamily="34" charset="0"/>
                <a:ea typeface="Roboto" panose="02000000000000000000" pitchFamily="2" charset="0"/>
                <a:cs typeface="Roboto" panose="02000000000000000000" pitchFamily="2" charset="0"/>
              </a:rPr>
              <a:t>added with respective countries in which the restaurants are located using </a:t>
            </a:r>
            <a:r>
              <a:rPr lang="en-IN" sz="2000" dirty="0" err="1">
                <a:latin typeface="Century Gothic" panose="020B0502020202020204" pitchFamily="34" charset="0"/>
                <a:ea typeface="Roboto" panose="02000000000000000000" pitchFamily="2" charset="0"/>
                <a:cs typeface="Roboto" panose="02000000000000000000" pitchFamily="2" charset="0"/>
              </a:rPr>
              <a:t>Vlookup</a:t>
            </a:r>
            <a:r>
              <a:rPr lang="en-IN" sz="2000" dirty="0">
                <a:latin typeface="Century Gothic" panose="020B0502020202020204" pitchFamily="34" charset="0"/>
                <a:ea typeface="Roboto" panose="02000000000000000000" pitchFamily="2" charset="0"/>
                <a:cs typeface="Roboto" panose="02000000000000000000" pitchFamily="2" charset="0"/>
              </a:rPr>
              <a:t> function in country description worksheet.</a:t>
            </a:r>
          </a:p>
          <a:p>
            <a:pPr marL="285750" indent="-285750">
              <a:buFont typeface="Arial" panose="020B0604020202020204" pitchFamily="34" charset="0"/>
              <a:buChar char="•"/>
            </a:pPr>
            <a:endParaRPr lang="en-IN" sz="2000" dirty="0">
              <a:latin typeface="Century Gothic" panose="020B0502020202020204" pitchFamily="34"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IN" sz="2000" dirty="0">
                <a:latin typeface="Century Gothic" panose="020B0502020202020204" pitchFamily="34" charset="0"/>
                <a:ea typeface="Roboto" panose="02000000000000000000" pitchFamily="2" charset="0"/>
                <a:cs typeface="Roboto" panose="02000000000000000000" pitchFamily="2" charset="0"/>
              </a:rPr>
              <a:t>In addition to the Country column I also added a column </a:t>
            </a:r>
            <a:r>
              <a:rPr lang="en-IN" sz="2000" dirty="0" err="1">
                <a:solidFill>
                  <a:srgbClr val="FF0000"/>
                </a:solidFill>
                <a:latin typeface="Century Gothic" panose="020B0502020202020204" pitchFamily="34" charset="0"/>
                <a:ea typeface="Roboto" panose="02000000000000000000" pitchFamily="2" charset="0"/>
                <a:cs typeface="Roboto" panose="02000000000000000000" pitchFamily="2" charset="0"/>
              </a:rPr>
              <a:t>Average_Cost_for</a:t>
            </a:r>
            <a:r>
              <a:rPr lang="en-IN" sz="2000" dirty="0">
                <a:solidFill>
                  <a:srgbClr val="FF0000"/>
                </a:solidFill>
                <a:latin typeface="Century Gothic" panose="020B0502020202020204" pitchFamily="34" charset="0"/>
                <a:ea typeface="Roboto" panose="02000000000000000000" pitchFamily="2" charset="0"/>
                <a:cs typeface="Roboto" panose="02000000000000000000" pitchFamily="2" charset="0"/>
              </a:rPr>
              <a:t> _two (INR) </a:t>
            </a:r>
            <a:r>
              <a:rPr lang="en-IN" sz="2000" dirty="0">
                <a:latin typeface="Century Gothic" panose="020B0502020202020204" pitchFamily="34" charset="0"/>
                <a:ea typeface="Roboto" panose="02000000000000000000" pitchFamily="2" charset="0"/>
                <a:cs typeface="Roboto" panose="02000000000000000000" pitchFamily="2" charset="0"/>
              </a:rPr>
              <a:t>in which I converted different currency values to INR for the </a:t>
            </a:r>
            <a:r>
              <a:rPr lang="en-IN" sz="2000" dirty="0" err="1">
                <a:latin typeface="Century Gothic" panose="020B0502020202020204" pitchFamily="34" charset="0"/>
                <a:ea typeface="Roboto" panose="02000000000000000000" pitchFamily="2" charset="0"/>
                <a:cs typeface="Roboto" panose="02000000000000000000" pitchFamily="2" charset="0"/>
              </a:rPr>
              <a:t>Average_Cost_for_two</a:t>
            </a:r>
            <a:r>
              <a:rPr lang="en-IN" sz="2000" dirty="0">
                <a:latin typeface="Century Gothic" panose="020B0502020202020204" pitchFamily="34" charset="0"/>
                <a:ea typeface="Roboto" panose="02000000000000000000" pitchFamily="2" charset="0"/>
                <a:cs typeface="Roboto" panose="02000000000000000000" pitchFamily="2" charset="0"/>
              </a:rPr>
              <a:t> column for a better comparison of price globally.</a:t>
            </a:r>
          </a:p>
          <a:p>
            <a:pPr marL="285750" indent="-285750">
              <a:buFont typeface="Arial" panose="020B0604020202020204" pitchFamily="34" charset="0"/>
              <a:buChar char="•"/>
            </a:pPr>
            <a:endParaRPr lang="en-IN" sz="2000" dirty="0">
              <a:solidFill>
                <a:schemeClr val="bg2">
                  <a:lumMod val="50000"/>
                </a:schemeClr>
              </a:solidFill>
              <a:latin typeface="Century Gothic" panose="020B0502020202020204" pitchFamily="34"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IN" sz="2000" dirty="0">
                <a:latin typeface="Century Gothic" panose="020B0502020202020204" pitchFamily="34" charset="0"/>
                <a:ea typeface="Roboto" panose="02000000000000000000" pitchFamily="2" charset="0"/>
                <a:cs typeface="Roboto" panose="02000000000000000000" pitchFamily="2" charset="0"/>
              </a:rPr>
              <a:t> The </a:t>
            </a:r>
            <a:r>
              <a:rPr lang="en-IN" sz="2000" dirty="0" err="1">
                <a:solidFill>
                  <a:srgbClr val="FF0000"/>
                </a:solidFill>
                <a:latin typeface="Century Gothic" panose="020B0502020202020204" pitchFamily="34" charset="0"/>
                <a:ea typeface="Roboto" panose="02000000000000000000" pitchFamily="2" charset="0"/>
                <a:cs typeface="Roboto" panose="02000000000000000000" pitchFamily="2" charset="0"/>
              </a:rPr>
              <a:t>Datekey_Opening</a:t>
            </a:r>
            <a:r>
              <a:rPr lang="en-IN" sz="2000" dirty="0">
                <a:solidFill>
                  <a:srgbClr val="FF0000"/>
                </a:solidFill>
                <a:latin typeface="Century Gothic" panose="020B0502020202020204" pitchFamily="34" charset="0"/>
                <a:ea typeface="Roboto" panose="02000000000000000000" pitchFamily="2" charset="0"/>
                <a:cs typeface="Roboto" panose="02000000000000000000" pitchFamily="2" charset="0"/>
              </a:rPr>
              <a:t> </a:t>
            </a:r>
            <a:r>
              <a:rPr lang="en-IN" sz="2000" dirty="0">
                <a:latin typeface="Century Gothic" panose="020B0502020202020204" pitchFamily="34" charset="0"/>
                <a:ea typeface="Roboto" panose="02000000000000000000" pitchFamily="2" charset="0"/>
                <a:cs typeface="Roboto" panose="02000000000000000000" pitchFamily="2" charset="0"/>
              </a:rPr>
              <a:t>column has been formatted to date format to have accurate data.</a:t>
            </a:r>
          </a:p>
          <a:p>
            <a:pPr marL="285750" indent="-285750">
              <a:buFont typeface="Arial" panose="020B0604020202020204" pitchFamily="34" charset="0"/>
              <a:buChar char="•"/>
            </a:pPr>
            <a:endParaRPr lang="en-IN" sz="1100" dirty="0">
              <a:solidFill>
                <a:schemeClr val="bg2">
                  <a:lumMod val="50000"/>
                </a:schemeClr>
              </a:solidFill>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endParaRPr lang="en-IN" sz="2000" dirty="0">
              <a:latin typeface="Century Gothic" panose="020B0502020202020204" pitchFamily="34"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endParaRPr lang="en-IN" sz="1100" dirty="0">
              <a:solidFill>
                <a:schemeClr val="bg2">
                  <a:lumMod val="50000"/>
                </a:schemeClr>
              </a:solidFill>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endParaRPr lang="en-IN" sz="2000" dirty="0">
              <a:latin typeface="Century Gothic" panose="020B0502020202020204" pitchFamily="34"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endParaRPr lang="en-IN" sz="2800" dirty="0">
              <a:solidFill>
                <a:schemeClr val="bg2">
                  <a:lumMod val="50000"/>
                </a:schemeClr>
              </a:solidFill>
              <a:latin typeface="Roboto" panose="02000000000000000000" pitchFamily="2" charset="0"/>
              <a:ea typeface="Roboto" panose="02000000000000000000" pitchFamily="2" charset="0"/>
              <a:cs typeface="Roboto" panose="02000000000000000000" pitchFamily="2" charset="0"/>
            </a:endParaRPr>
          </a:p>
          <a:p>
            <a:endParaRPr lang="en-US" sz="2000" dirty="0">
              <a:latin typeface="Century Gothic" panose="020B0502020202020204" pitchFamily="34" charset="0"/>
            </a:endParaRPr>
          </a:p>
          <a:p>
            <a:endParaRPr lang="en-IN" sz="2000" dirty="0">
              <a:latin typeface="Century Gothic" panose="020B0502020202020204" pitchFamily="34" charset="0"/>
            </a:endParaRPr>
          </a:p>
        </p:txBody>
      </p:sp>
    </p:spTree>
    <p:extLst>
      <p:ext uri="{BB962C8B-B14F-4D97-AF65-F5344CB8AC3E}">
        <p14:creationId xmlns:p14="http://schemas.microsoft.com/office/powerpoint/2010/main" val="2843278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A466-9C2B-5913-93EB-E986172C0AB7}"/>
              </a:ext>
            </a:extLst>
          </p:cNvPr>
          <p:cNvSpPr>
            <a:spLocks noGrp="1"/>
          </p:cNvSpPr>
          <p:nvPr>
            <p:ph type="title"/>
          </p:nvPr>
        </p:nvSpPr>
        <p:spPr>
          <a:xfrm>
            <a:off x="668286" y="781049"/>
            <a:ext cx="11336593" cy="1175569"/>
          </a:xfrm>
        </p:spPr>
        <p:txBody>
          <a:bodyPr>
            <a:normAutofit fontScale="90000"/>
          </a:bodyPr>
          <a:lstStyle/>
          <a:p>
            <a:pPr marL="571500" indent="-571500">
              <a:buFont typeface="Wingdings" panose="05000000000000000000" pitchFamily="2" charset="2"/>
              <a:buChar char="v"/>
            </a:pPr>
            <a:r>
              <a:rPr lang="en-IN" b="1" dirty="0">
                <a:solidFill>
                  <a:srgbClr val="FF0000"/>
                </a:solidFill>
                <a:latin typeface="High Tower Text" panose="02040502050506030303" pitchFamily="18" charset="0"/>
              </a:rPr>
              <a:t>Understanding And Analysing Data In Excel to Get Insights and information</a:t>
            </a:r>
            <a:br>
              <a:rPr lang="en-IN" b="1" dirty="0">
                <a:solidFill>
                  <a:srgbClr val="FF0000"/>
                </a:solidFill>
                <a:latin typeface="High Tower Text" panose="02040502050506030303" pitchFamily="18" charset="0"/>
              </a:rPr>
            </a:br>
            <a:endParaRPr lang="en-IN" dirty="0">
              <a:solidFill>
                <a:srgbClr val="FF0000"/>
              </a:solidFill>
              <a:latin typeface="High Tower Text" panose="02040502050506030303" pitchFamily="18" charset="0"/>
            </a:endParaRPr>
          </a:p>
        </p:txBody>
      </p:sp>
      <p:sp>
        <p:nvSpPr>
          <p:cNvPr id="4" name="Content Placeholder 3">
            <a:extLst>
              <a:ext uri="{FF2B5EF4-FFF2-40B4-BE49-F238E27FC236}">
                <a16:creationId xmlns:a16="http://schemas.microsoft.com/office/drawing/2014/main" id="{AB124B64-82DA-859F-5E6B-713AF7085248}"/>
              </a:ext>
            </a:extLst>
          </p:cNvPr>
          <p:cNvSpPr>
            <a:spLocks noGrp="1"/>
          </p:cNvSpPr>
          <p:nvPr>
            <p:ph idx="1"/>
          </p:nvPr>
        </p:nvSpPr>
        <p:spPr>
          <a:xfrm>
            <a:off x="1563020" y="1956618"/>
            <a:ext cx="9547123" cy="4351338"/>
          </a:xfrm>
        </p:spPr>
        <p:txBody>
          <a:bodyPr>
            <a:normAutofit/>
          </a:bodyPr>
          <a:lstStyle/>
          <a:p>
            <a:pPr marL="0" indent="0">
              <a:buNone/>
            </a:pPr>
            <a:r>
              <a:rPr lang="en-IN" sz="3400" dirty="0">
                <a:latin typeface="Bell MT" panose="02020503060305020303" pitchFamily="18" charset="0"/>
              </a:rPr>
              <a:t>Now we have Done with Our cleaning and manipulation part in dataset. We have to go through the data with various functions and aggregation of excel to get proper insights from the data. </a:t>
            </a:r>
            <a:r>
              <a:rPr lang="en-US" sz="3400" dirty="0">
                <a:latin typeface="Bell MT" panose="02020503060305020303" pitchFamily="18" charset="0"/>
              </a:rPr>
              <a:t>After that, we’ll put forward different insights that we acquired through the analysis</a:t>
            </a:r>
            <a:endParaRPr lang="en-IN" sz="3400" dirty="0">
              <a:latin typeface="Bell MT" panose="02020503060305020303" pitchFamily="18" charset="0"/>
            </a:endParaRPr>
          </a:p>
        </p:txBody>
      </p:sp>
      <p:pic>
        <p:nvPicPr>
          <p:cNvPr id="5" name="Picture 4">
            <a:extLst>
              <a:ext uri="{FF2B5EF4-FFF2-40B4-BE49-F238E27FC236}">
                <a16:creationId xmlns:a16="http://schemas.microsoft.com/office/drawing/2014/main" id="{FE6BC284-97B4-0E13-8A09-233B426457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9850" y="4432043"/>
            <a:ext cx="4218655" cy="2244982"/>
          </a:xfrm>
          <a:prstGeom prst="rect">
            <a:avLst/>
          </a:prstGeom>
          <a:effectLst>
            <a:outerShdw blurRad="50800" dist="25400" dir="5400000" algn="ctr" rotWithShape="0">
              <a:srgbClr val="000000"/>
            </a:outerShdw>
            <a:softEdge rad="0"/>
          </a:effectLst>
          <a:scene3d>
            <a:camera prst="orthographicFront"/>
            <a:lightRig rig="threePt" dir="t"/>
          </a:scene3d>
          <a:sp3d>
            <a:bevelB/>
          </a:sp3d>
        </p:spPr>
      </p:pic>
    </p:spTree>
    <p:extLst>
      <p:ext uri="{BB962C8B-B14F-4D97-AF65-F5344CB8AC3E}">
        <p14:creationId xmlns:p14="http://schemas.microsoft.com/office/powerpoint/2010/main" val="3093894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A466-9C2B-5913-93EB-E986172C0AB7}"/>
              </a:ext>
            </a:extLst>
          </p:cNvPr>
          <p:cNvSpPr>
            <a:spLocks noGrp="1"/>
          </p:cNvSpPr>
          <p:nvPr>
            <p:ph type="title"/>
          </p:nvPr>
        </p:nvSpPr>
        <p:spPr>
          <a:xfrm>
            <a:off x="838200" y="76201"/>
            <a:ext cx="3790950" cy="914400"/>
          </a:xfrm>
        </p:spPr>
        <p:txBody>
          <a:bodyPr>
            <a:normAutofit/>
          </a:bodyPr>
          <a:lstStyle/>
          <a:p>
            <a:pPr marL="571500" indent="-571500">
              <a:buFont typeface="Wingdings" panose="05000000000000000000" pitchFamily="2" charset="2"/>
              <a:buChar char="v"/>
            </a:pPr>
            <a:r>
              <a:rPr lang="en-US" dirty="0">
                <a:solidFill>
                  <a:srgbClr val="FF0000"/>
                </a:solidFill>
                <a:latin typeface="High Tower Text" panose="02040502050506030303" pitchFamily="18" charset="0"/>
              </a:rPr>
              <a:t>ANALYSIS</a:t>
            </a:r>
            <a:endParaRPr lang="en-IN" dirty="0">
              <a:solidFill>
                <a:srgbClr val="FF0000"/>
              </a:solidFill>
              <a:latin typeface="High Tower Text" panose="02040502050506030303" pitchFamily="18" charset="0"/>
            </a:endParaRPr>
          </a:p>
        </p:txBody>
      </p:sp>
      <p:sp>
        <p:nvSpPr>
          <p:cNvPr id="4" name="Content Placeholder 3">
            <a:extLst>
              <a:ext uri="{FF2B5EF4-FFF2-40B4-BE49-F238E27FC236}">
                <a16:creationId xmlns:a16="http://schemas.microsoft.com/office/drawing/2014/main" id="{AFD5B300-47C7-36EA-CBE0-3117EC67BC6E}"/>
              </a:ext>
            </a:extLst>
          </p:cNvPr>
          <p:cNvSpPr>
            <a:spLocks noGrp="1"/>
          </p:cNvSpPr>
          <p:nvPr>
            <p:ph idx="1"/>
          </p:nvPr>
        </p:nvSpPr>
        <p:spPr>
          <a:xfrm>
            <a:off x="838200" y="914400"/>
            <a:ext cx="10515600" cy="5867399"/>
          </a:xfrm>
        </p:spPr>
        <p:txBody>
          <a:bodyPr/>
          <a:lstStyle/>
          <a:p>
            <a:r>
              <a:rPr lang="en-US" dirty="0">
                <a:latin typeface="Bell MT" panose="02020503060305020303" pitchFamily="18" charset="0"/>
              </a:rPr>
              <a:t>During Analysis I used functions Like Sum(), Count(), </a:t>
            </a:r>
            <a:r>
              <a:rPr lang="en-US" dirty="0" err="1">
                <a:latin typeface="Bell MT" panose="02020503060305020303" pitchFamily="18" charset="0"/>
              </a:rPr>
              <a:t>Counta</a:t>
            </a:r>
            <a:r>
              <a:rPr lang="en-US" dirty="0">
                <a:latin typeface="Bell MT" panose="02020503060305020303" pitchFamily="18" charset="0"/>
              </a:rPr>
              <a:t>().</a:t>
            </a:r>
          </a:p>
          <a:p>
            <a:r>
              <a:rPr lang="en-US" dirty="0">
                <a:latin typeface="Bell MT" panose="02020503060305020303" pitchFamily="18" charset="0"/>
                <a:ea typeface="Roboto" panose="02000000000000000000" pitchFamily="2" charset="0"/>
                <a:cs typeface="Roboto" panose="02000000000000000000" pitchFamily="2" charset="0"/>
              </a:rPr>
              <a:t>I used count() to find the total number of restaurants in the dataset. The formula i used is </a:t>
            </a:r>
            <a:r>
              <a:rPr lang="en-US" sz="2400" dirty="0">
                <a:solidFill>
                  <a:srgbClr val="FF0000"/>
                </a:solidFill>
                <a:latin typeface="Arial" panose="020B0604020202020204" pitchFamily="34" charset="0"/>
                <a:ea typeface="Roboto" panose="02000000000000000000" pitchFamily="2" charset="0"/>
                <a:cs typeface="Arial" panose="020B0604020202020204" pitchFamily="34" charset="0"/>
              </a:rPr>
              <a:t>=COUNT('Raw Data'!$A$2:$A$9543)</a:t>
            </a:r>
            <a:r>
              <a:rPr lang="en-US" sz="2400" dirty="0">
                <a:latin typeface="Arial" panose="020B0604020202020204" pitchFamily="34" charset="0"/>
                <a:ea typeface="Roboto" panose="02000000000000000000" pitchFamily="2" charset="0"/>
                <a:cs typeface="Arial" panose="020B0604020202020204" pitchFamily="34" charset="0"/>
              </a:rPr>
              <a:t>.</a:t>
            </a:r>
          </a:p>
          <a:p>
            <a:r>
              <a:rPr lang="en-US" dirty="0">
                <a:latin typeface="Bell MT" panose="02020503060305020303" pitchFamily="18" charset="0"/>
                <a:ea typeface="Roboto" panose="02000000000000000000" pitchFamily="2" charset="0"/>
                <a:cs typeface="Roboto" panose="02000000000000000000" pitchFamily="2" charset="0"/>
              </a:rPr>
              <a:t>I also used count() with unique() to count the unique cities &amp; countries.</a:t>
            </a:r>
          </a:p>
          <a:p>
            <a:r>
              <a:rPr lang="en-US" sz="2400" dirty="0">
                <a:latin typeface="Bell MT" panose="02020503060305020303" pitchFamily="18" charset="0"/>
                <a:ea typeface="Roboto" panose="02000000000000000000" pitchFamily="2" charset="0"/>
                <a:cs typeface="Roboto" panose="02000000000000000000" pitchFamily="2" charset="0"/>
              </a:rPr>
              <a:t>To count the number of cuisines(only Unique value) I used </a:t>
            </a:r>
            <a:r>
              <a:rPr lang="pt-BR" sz="2300" dirty="0">
                <a:solidFill>
                  <a:srgbClr val="FF0000"/>
                </a:solidFill>
                <a:latin typeface="High Tower Text" panose="02040502050506030303" pitchFamily="18" charset="0"/>
                <a:ea typeface="Roboto" panose="02000000000000000000" pitchFamily="2" charset="0"/>
                <a:cs typeface="Roboto" panose="02000000000000000000" pitchFamily="2" charset="0"/>
              </a:rPr>
              <a:t>=COUNTA(UNIQUE(FILTER('Raw Data'!H2:H9552,'Raw Data'!H2:H9552&lt;&gt;"")))</a:t>
            </a:r>
            <a:r>
              <a:rPr lang="pt-BR" sz="2300" dirty="0">
                <a:latin typeface="High Tower Text" panose="02040502050506030303" pitchFamily="18" charset="0"/>
                <a:ea typeface="Roboto" panose="02000000000000000000" pitchFamily="2" charset="0"/>
                <a:cs typeface="Roboto" panose="02000000000000000000" pitchFamily="2" charset="0"/>
              </a:rPr>
              <a:t>.</a:t>
            </a:r>
          </a:p>
          <a:p>
            <a:r>
              <a:rPr lang="pt-BR" sz="2300" dirty="0">
                <a:latin typeface="High Tower Text" panose="02040502050506030303" pitchFamily="18" charset="0"/>
                <a:ea typeface="Roboto" panose="02000000000000000000" pitchFamily="2" charset="0"/>
                <a:cs typeface="Roboto" panose="02000000000000000000" pitchFamily="2" charset="0"/>
              </a:rPr>
              <a:t>To count the number of unique cities I used </a:t>
            </a:r>
            <a:r>
              <a:rPr lang="pt-BR" sz="2300" dirty="0">
                <a:solidFill>
                  <a:srgbClr val="FF0000"/>
                </a:solidFill>
                <a:latin typeface="High Tower Text" panose="02040502050506030303" pitchFamily="18" charset="0"/>
                <a:ea typeface="Roboto" panose="02000000000000000000" pitchFamily="2" charset="0"/>
                <a:cs typeface="Roboto" panose="02000000000000000000" pitchFamily="2" charset="0"/>
              </a:rPr>
              <a:t>=COUNTA(UNIQUE('Raw Data'!E2:E9543))</a:t>
            </a:r>
            <a:r>
              <a:rPr lang="pt-BR" sz="2300" dirty="0">
                <a:latin typeface="High Tower Text" panose="02040502050506030303" pitchFamily="18" charset="0"/>
                <a:ea typeface="Roboto" panose="02000000000000000000" pitchFamily="2" charset="0"/>
                <a:cs typeface="Roboto" panose="02000000000000000000" pitchFamily="2" charset="0"/>
              </a:rPr>
              <a:t>.</a:t>
            </a:r>
          </a:p>
          <a:p>
            <a:r>
              <a:rPr lang="en-US" sz="2300" dirty="0">
                <a:latin typeface="High Tower Text" panose="02040502050506030303" pitchFamily="18" charset="0"/>
                <a:ea typeface="Roboto" panose="02000000000000000000" pitchFamily="2" charset="0"/>
                <a:cs typeface="Roboto" panose="02000000000000000000" pitchFamily="2" charset="0"/>
              </a:rPr>
              <a:t> Sum Function is used to calculate the total number of voters</a:t>
            </a:r>
            <a:r>
              <a:rPr lang="pt-BR" sz="2300" dirty="0">
                <a:latin typeface="High Tower Text" panose="02040502050506030303" pitchFamily="18" charset="0"/>
                <a:ea typeface="Roboto" panose="02000000000000000000" pitchFamily="2" charset="0"/>
                <a:cs typeface="Roboto" panose="02000000000000000000" pitchFamily="2" charset="0"/>
              </a:rPr>
              <a:t> across all the countries. I.e., </a:t>
            </a:r>
            <a:r>
              <a:rPr lang="pt-BR" sz="2300" dirty="0">
                <a:solidFill>
                  <a:srgbClr val="FF0000"/>
                </a:solidFill>
                <a:latin typeface="High Tower Text" panose="02040502050506030303" pitchFamily="18" charset="0"/>
                <a:ea typeface="Roboto" panose="02000000000000000000" pitchFamily="2" charset="0"/>
                <a:cs typeface="Roboto" panose="02000000000000000000" pitchFamily="2" charset="0"/>
              </a:rPr>
              <a:t>=SUM('Raw Data'!O2:O9543)</a:t>
            </a:r>
          </a:p>
          <a:p>
            <a:r>
              <a:rPr lang="pt-BR" sz="2300" dirty="0">
                <a:latin typeface="High Tower Text" panose="02040502050506030303" pitchFamily="18" charset="0"/>
                <a:ea typeface="Roboto" panose="02000000000000000000" pitchFamily="2" charset="0"/>
                <a:cs typeface="Roboto" panose="02000000000000000000" pitchFamily="2" charset="0"/>
              </a:rPr>
              <a:t>To get clarity in comparison of the Average Cost For Two, all the currencies were converted to INR.</a:t>
            </a:r>
          </a:p>
          <a:p>
            <a:pPr marL="0" indent="0">
              <a:buNone/>
            </a:pPr>
            <a:endParaRPr lang="en-IN" sz="2300" dirty="0">
              <a:latin typeface="High Tower Text" panose="02040502050506030303" pitchFamily="18" charset="0"/>
              <a:cs typeface="Arial" panose="020B0604020202020204" pitchFamily="34" charset="0"/>
            </a:endParaRPr>
          </a:p>
        </p:txBody>
      </p:sp>
    </p:spTree>
    <p:extLst>
      <p:ext uri="{BB962C8B-B14F-4D97-AF65-F5344CB8AC3E}">
        <p14:creationId xmlns:p14="http://schemas.microsoft.com/office/powerpoint/2010/main" val="500648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A466-9C2B-5913-93EB-E986172C0AB7}"/>
              </a:ext>
            </a:extLst>
          </p:cNvPr>
          <p:cNvSpPr>
            <a:spLocks noGrp="1"/>
          </p:cNvSpPr>
          <p:nvPr>
            <p:ph type="title"/>
          </p:nvPr>
        </p:nvSpPr>
        <p:spPr>
          <a:xfrm>
            <a:off x="209550" y="117475"/>
            <a:ext cx="11077577" cy="663575"/>
          </a:xfrm>
        </p:spPr>
        <p:txBody>
          <a:bodyPr>
            <a:normAutofit/>
          </a:bodyPr>
          <a:lstStyle/>
          <a:p>
            <a:pPr marL="571500" indent="-571500" algn="ctr">
              <a:buFont typeface="Wingdings" panose="05000000000000000000" pitchFamily="2" charset="2"/>
              <a:buChar char="v"/>
            </a:pPr>
            <a:r>
              <a:rPr lang="en-US" sz="4000" b="1" u="sng" dirty="0">
                <a:solidFill>
                  <a:srgbClr val="FF0000"/>
                </a:solidFill>
                <a:latin typeface="High Tower Text" panose="02040502050506030303" pitchFamily="18" charset="0"/>
              </a:rPr>
              <a:t>FINDING INSIGHTS</a:t>
            </a:r>
            <a:endParaRPr lang="en-IN" sz="4000" b="1" u="sng" dirty="0">
              <a:solidFill>
                <a:srgbClr val="FF0000"/>
              </a:solidFill>
              <a:latin typeface="High Tower Text" panose="02040502050506030303" pitchFamily="18" charset="0"/>
            </a:endParaRPr>
          </a:p>
        </p:txBody>
      </p:sp>
      <p:sp>
        <p:nvSpPr>
          <p:cNvPr id="4" name="Content Placeholder 3">
            <a:extLst>
              <a:ext uri="{FF2B5EF4-FFF2-40B4-BE49-F238E27FC236}">
                <a16:creationId xmlns:a16="http://schemas.microsoft.com/office/drawing/2014/main" id="{CA8C07DB-3FF7-669C-DCCC-209135A54286}"/>
              </a:ext>
            </a:extLst>
          </p:cNvPr>
          <p:cNvSpPr>
            <a:spLocks noGrp="1"/>
          </p:cNvSpPr>
          <p:nvPr>
            <p:ph idx="1"/>
          </p:nvPr>
        </p:nvSpPr>
        <p:spPr>
          <a:xfrm>
            <a:off x="209550" y="781050"/>
            <a:ext cx="11077576" cy="5959475"/>
          </a:xfrm>
        </p:spPr>
        <p:txBody>
          <a:bodyPr>
            <a:normAutofit fontScale="70000" lnSpcReduction="20000"/>
          </a:bodyPr>
          <a:lstStyle/>
          <a:p>
            <a:pPr marL="514350" indent="-514350">
              <a:buFont typeface="+mj-lt"/>
              <a:buAutoNum type="arabicPeriod"/>
            </a:pPr>
            <a:r>
              <a:rPr lang="en-IN" u="sng" dirty="0">
                <a:solidFill>
                  <a:srgbClr val="FF0000"/>
                </a:solidFill>
              </a:rPr>
              <a:t>Analysing The trends in restaurants year and country-wise.</a:t>
            </a:r>
          </a:p>
          <a:p>
            <a:pPr marL="0" indent="0">
              <a:buNone/>
            </a:pPr>
            <a:r>
              <a:rPr lang="en-IN" dirty="0"/>
              <a:t>       </a:t>
            </a:r>
            <a:r>
              <a:rPr lang="en-US" b="0" i="0" dirty="0">
                <a:effectLst/>
                <a:latin typeface="Bell MT" panose="02020503060305020303" pitchFamily="18" charset="0"/>
                <a:ea typeface="Roboto" panose="02000000000000000000" pitchFamily="2" charset="0"/>
                <a:cs typeface="Roboto" panose="02000000000000000000" pitchFamily="2" charset="0"/>
              </a:rPr>
              <a:t>A </a:t>
            </a:r>
            <a:r>
              <a:rPr lang="en-US" dirty="0">
                <a:latin typeface="Bell MT" panose="02020503060305020303" pitchFamily="18" charset="0"/>
                <a:ea typeface="Roboto" panose="02000000000000000000" pitchFamily="2" charset="0"/>
                <a:cs typeface="Roboto" panose="02000000000000000000" pitchFamily="2" charset="0"/>
              </a:rPr>
              <a:t>Chart</a:t>
            </a:r>
            <a:r>
              <a:rPr lang="en-US" b="0" i="0" dirty="0">
                <a:effectLst/>
                <a:latin typeface="Bell MT" panose="02020503060305020303" pitchFamily="18" charset="0"/>
                <a:ea typeface="Roboto" panose="02000000000000000000" pitchFamily="2" charset="0"/>
                <a:cs typeface="Roboto" panose="02000000000000000000" pitchFamily="2" charset="0"/>
              </a:rPr>
              <a:t> will illustrate the number of restaurants in each country presented in our dataset, revealing dining hot spots across the globe</a:t>
            </a:r>
            <a:r>
              <a:rPr lang="en-US" b="0" i="0" dirty="0">
                <a:effectLst/>
                <a:latin typeface="Roboto" panose="02000000000000000000" pitchFamily="2" charset="0"/>
                <a:ea typeface="Roboto" panose="02000000000000000000" pitchFamily="2" charset="0"/>
                <a:cs typeface="Roboto" panose="02000000000000000000" pitchFamily="2" charset="0"/>
              </a:rPr>
              <a:t>.</a:t>
            </a:r>
          </a:p>
          <a:p>
            <a:pPr marL="0" indent="0">
              <a:buNone/>
            </a:pPr>
            <a:endParaRPr lang="en-US" dirty="0">
              <a:latin typeface="Roboto" panose="02000000000000000000" pitchFamily="2" charset="0"/>
              <a:ea typeface="Roboto" panose="02000000000000000000" pitchFamily="2" charset="0"/>
              <a:cs typeface="Roboto" panose="02000000000000000000" pitchFamily="2" charset="0"/>
            </a:endParaRPr>
          </a:p>
          <a:p>
            <a:pPr marL="0" indent="0">
              <a:buNone/>
            </a:pPr>
            <a:endParaRPr lang="en-US" b="0" i="0" dirty="0">
              <a:effectLst/>
              <a:latin typeface="Roboto" panose="02000000000000000000" pitchFamily="2" charset="0"/>
              <a:ea typeface="Roboto" panose="02000000000000000000" pitchFamily="2" charset="0"/>
              <a:cs typeface="Roboto" panose="02000000000000000000" pitchFamily="2" charset="0"/>
            </a:endParaRPr>
          </a:p>
          <a:p>
            <a:pPr marL="0" indent="0">
              <a:buNone/>
            </a:pPr>
            <a:endParaRPr lang="en-US" dirty="0">
              <a:latin typeface="Roboto" panose="02000000000000000000" pitchFamily="2" charset="0"/>
              <a:ea typeface="Roboto" panose="02000000000000000000" pitchFamily="2" charset="0"/>
              <a:cs typeface="Roboto" panose="02000000000000000000" pitchFamily="2" charset="0"/>
            </a:endParaRPr>
          </a:p>
          <a:p>
            <a:pPr marL="0" indent="0">
              <a:buNone/>
            </a:pPr>
            <a:endParaRPr lang="en-US" b="0" i="0" dirty="0">
              <a:effectLst/>
              <a:latin typeface="Roboto" panose="02000000000000000000" pitchFamily="2" charset="0"/>
              <a:ea typeface="Roboto" panose="02000000000000000000" pitchFamily="2" charset="0"/>
              <a:cs typeface="Roboto" panose="02000000000000000000" pitchFamily="2" charset="0"/>
            </a:endParaRPr>
          </a:p>
          <a:p>
            <a:pPr marL="0" indent="0">
              <a:buNone/>
            </a:pPr>
            <a:endParaRPr lang="en-US" dirty="0">
              <a:latin typeface="Roboto" panose="02000000000000000000" pitchFamily="2" charset="0"/>
              <a:ea typeface="Roboto" panose="02000000000000000000" pitchFamily="2" charset="0"/>
              <a:cs typeface="Roboto" panose="02000000000000000000" pitchFamily="2" charset="0"/>
            </a:endParaRPr>
          </a:p>
          <a:p>
            <a:pPr marL="0" indent="0">
              <a:buNone/>
            </a:pPr>
            <a:endParaRPr lang="en-US" b="0" i="0" dirty="0">
              <a:effectLst/>
              <a:latin typeface="Roboto" panose="02000000000000000000" pitchFamily="2" charset="0"/>
              <a:ea typeface="Roboto" panose="02000000000000000000" pitchFamily="2" charset="0"/>
              <a:cs typeface="Roboto" panose="02000000000000000000" pitchFamily="2" charset="0"/>
            </a:endParaRPr>
          </a:p>
          <a:p>
            <a:pPr marL="0" indent="0">
              <a:buNone/>
            </a:pPr>
            <a:endParaRPr lang="en-US" b="0" i="0" dirty="0">
              <a:effectLst/>
              <a:latin typeface="Roboto" panose="02000000000000000000" pitchFamily="2" charset="0"/>
              <a:ea typeface="Roboto" panose="02000000000000000000" pitchFamily="2" charset="0"/>
              <a:cs typeface="Roboto" panose="02000000000000000000" pitchFamily="2" charset="0"/>
            </a:endParaRPr>
          </a:p>
          <a:p>
            <a:pPr marL="0" indent="0">
              <a:buNone/>
            </a:pPr>
            <a:r>
              <a:rPr lang="en-US" dirty="0">
                <a:latin typeface="Bell MT" panose="02020503060305020303" pitchFamily="18" charset="0"/>
                <a:ea typeface="Roboto" panose="02000000000000000000" pitchFamily="2" charset="0"/>
                <a:cs typeface="Roboto" panose="02000000000000000000" pitchFamily="2" charset="0"/>
              </a:rPr>
              <a:t>	</a:t>
            </a:r>
          </a:p>
          <a:p>
            <a:r>
              <a:rPr lang="en-US" b="0" i="0" dirty="0">
                <a:effectLst/>
                <a:latin typeface="Bell MT" panose="02020503060305020303" pitchFamily="18" charset="0"/>
                <a:ea typeface="Roboto" panose="02000000000000000000" pitchFamily="2" charset="0"/>
                <a:cs typeface="Roboto" panose="02000000000000000000" pitchFamily="2" charset="0"/>
              </a:rPr>
              <a:t>Total number of restaurants is 9542 globally. from which </a:t>
            </a:r>
            <a:r>
              <a:rPr lang="en-US" b="1" i="0" dirty="0">
                <a:effectLst/>
                <a:latin typeface="Bell MT" panose="02020503060305020303" pitchFamily="18" charset="0"/>
                <a:ea typeface="Roboto" panose="02000000000000000000" pitchFamily="2" charset="0"/>
                <a:cs typeface="Roboto" panose="02000000000000000000" pitchFamily="2" charset="0"/>
              </a:rPr>
              <a:t>8652</a:t>
            </a:r>
            <a:r>
              <a:rPr lang="en-US" b="0" i="0" dirty="0">
                <a:effectLst/>
                <a:latin typeface="Bell MT" panose="02020503060305020303" pitchFamily="18" charset="0"/>
                <a:ea typeface="Roboto" panose="02000000000000000000" pitchFamily="2" charset="0"/>
                <a:cs typeface="Roboto" panose="02000000000000000000" pitchFamily="2" charset="0"/>
              </a:rPr>
              <a:t> (89.51%) are located in India, following which USA has </a:t>
            </a:r>
            <a:r>
              <a:rPr lang="en-US" b="1" i="0" dirty="0">
                <a:effectLst/>
                <a:latin typeface="Bell MT" panose="02020503060305020303" pitchFamily="18" charset="0"/>
                <a:ea typeface="Roboto" panose="02000000000000000000" pitchFamily="2" charset="0"/>
                <a:cs typeface="Roboto" panose="02000000000000000000" pitchFamily="2" charset="0"/>
              </a:rPr>
              <a:t>425</a:t>
            </a:r>
            <a:r>
              <a:rPr lang="en-US" b="0" i="0" dirty="0">
                <a:effectLst/>
                <a:latin typeface="Bell MT" panose="02020503060305020303" pitchFamily="18" charset="0"/>
                <a:ea typeface="Roboto" panose="02000000000000000000" pitchFamily="2" charset="0"/>
                <a:cs typeface="Roboto" panose="02000000000000000000" pitchFamily="2" charset="0"/>
              </a:rPr>
              <a:t> and UK has </a:t>
            </a:r>
            <a:r>
              <a:rPr lang="en-US" b="1" i="0" dirty="0">
                <a:effectLst/>
                <a:latin typeface="Bell MT" panose="02020503060305020303" pitchFamily="18" charset="0"/>
                <a:ea typeface="Roboto" panose="02000000000000000000" pitchFamily="2" charset="0"/>
                <a:cs typeface="Roboto" panose="02000000000000000000" pitchFamily="2" charset="0"/>
              </a:rPr>
              <a:t>80</a:t>
            </a:r>
            <a:r>
              <a:rPr lang="en-US" b="0" i="0" dirty="0">
                <a:effectLst/>
                <a:latin typeface="Bell MT" panose="02020503060305020303" pitchFamily="18" charset="0"/>
                <a:ea typeface="Roboto" panose="02000000000000000000" pitchFamily="2" charset="0"/>
                <a:cs typeface="Roboto" panose="02000000000000000000" pitchFamily="2" charset="0"/>
              </a:rPr>
              <a:t> restaurants respectively. Canada has the least number of restaurants i.e. 4</a:t>
            </a:r>
            <a:r>
              <a:rPr lang="en-IN" b="0" i="0" dirty="0">
                <a:effectLst/>
                <a:latin typeface="Bell MT" panose="02020503060305020303" pitchFamily="18" charset="0"/>
                <a:ea typeface="Roboto" panose="02000000000000000000" pitchFamily="2" charset="0"/>
                <a:cs typeface="Roboto" panose="02000000000000000000" pitchFamily="2" charset="0"/>
              </a:rPr>
              <a:t>.</a:t>
            </a:r>
          </a:p>
          <a:p>
            <a:pPr marL="0" indent="0">
              <a:buNone/>
            </a:pPr>
            <a:endParaRPr lang="en-IN" b="0" i="0" dirty="0">
              <a:effectLst/>
              <a:latin typeface="Bell MT" panose="02020503060305020303" pitchFamily="18" charset="0"/>
              <a:ea typeface="Roboto" panose="02000000000000000000" pitchFamily="2" charset="0"/>
              <a:cs typeface="Roboto" panose="02000000000000000000" pitchFamily="2" charset="0"/>
            </a:endParaRPr>
          </a:p>
          <a:p>
            <a:r>
              <a:rPr lang="en-IN" dirty="0">
                <a:latin typeface="Bell MT" panose="02020503060305020303" pitchFamily="18" charset="0"/>
                <a:ea typeface="Roboto" panose="02000000000000000000" pitchFamily="2" charset="0"/>
                <a:cs typeface="Roboto" panose="02000000000000000000" pitchFamily="2" charset="0"/>
              </a:rPr>
              <a:t>As we see years we find that most number of restaurants were opened in </a:t>
            </a:r>
            <a:r>
              <a:rPr lang="en-IN" b="1" dirty="0">
                <a:latin typeface="Bell MT" panose="02020503060305020303" pitchFamily="18" charset="0"/>
                <a:ea typeface="Roboto" panose="02000000000000000000" pitchFamily="2" charset="0"/>
                <a:cs typeface="Roboto" panose="02000000000000000000" pitchFamily="2" charset="0"/>
              </a:rPr>
              <a:t>2018(1102</a:t>
            </a:r>
            <a:r>
              <a:rPr lang="en-IN" dirty="0">
                <a:latin typeface="Bell MT" panose="02020503060305020303" pitchFamily="18" charset="0"/>
                <a:ea typeface="Roboto" panose="02000000000000000000" pitchFamily="2" charset="0"/>
                <a:cs typeface="Roboto" panose="02000000000000000000" pitchFamily="2" charset="0"/>
              </a:rPr>
              <a:t>) followed by </a:t>
            </a:r>
            <a:r>
              <a:rPr lang="en-IN" b="1" dirty="0">
                <a:latin typeface="Bell MT" panose="02020503060305020303" pitchFamily="18" charset="0"/>
                <a:ea typeface="Roboto" panose="02000000000000000000" pitchFamily="2" charset="0"/>
                <a:cs typeface="Roboto" panose="02000000000000000000" pitchFamily="2" charset="0"/>
              </a:rPr>
              <a:t>2011(1096</a:t>
            </a:r>
            <a:r>
              <a:rPr lang="en-IN" dirty="0">
                <a:latin typeface="Bell MT" panose="02020503060305020303" pitchFamily="18" charset="0"/>
                <a:ea typeface="Roboto" panose="02000000000000000000" pitchFamily="2" charset="0"/>
                <a:cs typeface="Roboto" panose="02000000000000000000" pitchFamily="2" charset="0"/>
              </a:rPr>
              <a:t>) and </a:t>
            </a:r>
            <a:r>
              <a:rPr lang="en-IN" b="1" dirty="0">
                <a:latin typeface="Bell MT" panose="02020503060305020303" pitchFamily="18" charset="0"/>
                <a:ea typeface="Roboto" panose="02000000000000000000" pitchFamily="2" charset="0"/>
                <a:cs typeface="Roboto" panose="02000000000000000000" pitchFamily="2" charset="0"/>
              </a:rPr>
              <a:t>2017(1086</a:t>
            </a:r>
            <a:r>
              <a:rPr lang="en-IN" dirty="0">
                <a:latin typeface="Bell MT" panose="02020503060305020303" pitchFamily="18" charset="0"/>
                <a:ea typeface="Roboto" panose="02000000000000000000" pitchFamily="2" charset="0"/>
                <a:cs typeface="Roboto" panose="02000000000000000000" pitchFamily="2" charset="0"/>
              </a:rPr>
              <a:t>).</a:t>
            </a:r>
          </a:p>
          <a:p>
            <a:pPr marL="0" indent="0">
              <a:buNone/>
            </a:pPr>
            <a:endParaRPr lang="en-US" b="0" i="0" dirty="0">
              <a:effectLst/>
              <a:latin typeface="Roboto" panose="02000000000000000000" pitchFamily="2" charset="0"/>
              <a:ea typeface="Roboto" panose="02000000000000000000" pitchFamily="2" charset="0"/>
              <a:cs typeface="Roboto" panose="02000000000000000000" pitchFamily="2" charset="0"/>
            </a:endParaRPr>
          </a:p>
          <a:p>
            <a:pPr marL="0" indent="0">
              <a:buNone/>
            </a:pPr>
            <a:r>
              <a:rPr lang="en-US" dirty="0">
                <a:latin typeface="Roboto" panose="02000000000000000000" pitchFamily="2" charset="0"/>
                <a:ea typeface="Roboto" panose="02000000000000000000" pitchFamily="2" charset="0"/>
                <a:cs typeface="Roboto" panose="02000000000000000000" pitchFamily="2" charset="0"/>
              </a:rPr>
              <a:t>								</a:t>
            </a:r>
            <a:endParaRPr lang="en-IN" dirty="0"/>
          </a:p>
        </p:txBody>
      </p:sp>
      <p:pic>
        <p:nvPicPr>
          <p:cNvPr id="11" name="Picture 10">
            <a:extLst>
              <a:ext uri="{FF2B5EF4-FFF2-40B4-BE49-F238E27FC236}">
                <a16:creationId xmlns:a16="http://schemas.microsoft.com/office/drawing/2014/main" id="{69A04359-E4B4-1E8C-247A-682405B40357}"/>
              </a:ext>
            </a:extLst>
          </p:cNvPr>
          <p:cNvPicPr>
            <a:picLocks noChangeAspect="1"/>
          </p:cNvPicPr>
          <p:nvPr/>
        </p:nvPicPr>
        <p:blipFill>
          <a:blip r:embed="rId2"/>
          <a:stretch>
            <a:fillRect/>
          </a:stretch>
        </p:blipFill>
        <p:spPr>
          <a:xfrm>
            <a:off x="6277252" y="1947487"/>
            <a:ext cx="4911858" cy="2186137"/>
          </a:xfrm>
          <a:prstGeom prst="rect">
            <a:avLst/>
          </a:prstGeom>
        </p:spPr>
      </p:pic>
      <p:pic>
        <p:nvPicPr>
          <p:cNvPr id="5" name="Picture 4">
            <a:extLst>
              <a:ext uri="{FF2B5EF4-FFF2-40B4-BE49-F238E27FC236}">
                <a16:creationId xmlns:a16="http://schemas.microsoft.com/office/drawing/2014/main" id="{4DE9C578-4F68-C038-06FE-985173FC1CEA}"/>
              </a:ext>
            </a:extLst>
          </p:cNvPr>
          <p:cNvPicPr>
            <a:picLocks noChangeAspect="1"/>
          </p:cNvPicPr>
          <p:nvPr/>
        </p:nvPicPr>
        <p:blipFill>
          <a:blip r:embed="rId3"/>
          <a:stretch>
            <a:fillRect/>
          </a:stretch>
        </p:blipFill>
        <p:spPr>
          <a:xfrm>
            <a:off x="929440" y="1947487"/>
            <a:ext cx="5208025" cy="2186137"/>
          </a:xfrm>
          <a:prstGeom prst="rect">
            <a:avLst/>
          </a:prstGeom>
        </p:spPr>
      </p:pic>
    </p:spTree>
    <p:extLst>
      <p:ext uri="{BB962C8B-B14F-4D97-AF65-F5344CB8AC3E}">
        <p14:creationId xmlns:p14="http://schemas.microsoft.com/office/powerpoint/2010/main" val="612789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A466-9C2B-5913-93EB-E986172C0AB7}"/>
              </a:ext>
            </a:extLst>
          </p:cNvPr>
          <p:cNvSpPr>
            <a:spLocks noGrp="1"/>
          </p:cNvSpPr>
          <p:nvPr>
            <p:ph type="title"/>
          </p:nvPr>
        </p:nvSpPr>
        <p:spPr>
          <a:xfrm>
            <a:off x="360452" y="165560"/>
            <a:ext cx="10405870" cy="884903"/>
          </a:xfrm>
        </p:spPr>
        <p:txBody>
          <a:bodyPr>
            <a:noAutofit/>
          </a:bodyPr>
          <a:lstStyle/>
          <a:p>
            <a:pPr marL="571500" indent="-571500">
              <a:buFont typeface="Wingdings" panose="05000000000000000000" pitchFamily="2" charset="2"/>
              <a:buChar char="v"/>
            </a:pPr>
            <a:r>
              <a:rPr lang="en-IN" sz="3000" dirty="0">
                <a:solidFill>
                  <a:srgbClr val="FF0000"/>
                </a:solidFill>
                <a:latin typeface="High Tower Text" panose="02040502050506030303" pitchFamily="18" charset="0"/>
              </a:rPr>
              <a:t>Cracking The price Dynamics </a:t>
            </a:r>
            <a:r>
              <a:rPr lang="en-IN" sz="3000" dirty="0">
                <a:solidFill>
                  <a:srgbClr val="FF0000"/>
                </a:solidFill>
                <a:latin typeface="Bell MT" panose="02020503060305020303" pitchFamily="18" charset="0"/>
              </a:rPr>
              <a:t>Exploring Price Trends From Budget-Friendly to Luxury Experience:</a:t>
            </a:r>
            <a:endParaRPr lang="en-IN" sz="3000" dirty="0">
              <a:solidFill>
                <a:srgbClr val="FF0000"/>
              </a:solidFill>
              <a:latin typeface="High Tower Text" panose="02040502050506030303" pitchFamily="18" charset="0"/>
            </a:endParaRPr>
          </a:p>
        </p:txBody>
      </p:sp>
      <p:sp>
        <p:nvSpPr>
          <p:cNvPr id="12" name="Text Placeholder 11">
            <a:extLst>
              <a:ext uri="{FF2B5EF4-FFF2-40B4-BE49-F238E27FC236}">
                <a16:creationId xmlns:a16="http://schemas.microsoft.com/office/drawing/2014/main" id="{CBA4D680-8F50-95DE-B57A-E36360ACBA20}"/>
              </a:ext>
            </a:extLst>
          </p:cNvPr>
          <p:cNvSpPr>
            <a:spLocks noGrp="1"/>
          </p:cNvSpPr>
          <p:nvPr>
            <p:ph type="body" sz="half" idx="2"/>
          </p:nvPr>
        </p:nvSpPr>
        <p:spPr>
          <a:xfrm>
            <a:off x="193676" y="1050463"/>
            <a:ext cx="6929436" cy="5373023"/>
          </a:xfrm>
        </p:spPr>
        <p:txBody>
          <a:bodyPr>
            <a:normAutofit/>
          </a:bodyPr>
          <a:lstStyle/>
          <a:p>
            <a:pPr marL="285750" indent="-285750">
              <a:buFont typeface="Arial" panose="020B0604020202020204" pitchFamily="34" charset="0"/>
              <a:buChar char="•"/>
            </a:pPr>
            <a:r>
              <a:rPr lang="en-US" sz="2400" b="0" i="0" dirty="0">
                <a:effectLst/>
                <a:latin typeface="Bell MT" panose="02020503060305020303" pitchFamily="18" charset="0"/>
                <a:ea typeface="Roboto" panose="02000000000000000000" pitchFamily="2" charset="0"/>
                <a:cs typeface="Roboto" panose="02000000000000000000" pitchFamily="2" charset="0"/>
              </a:rPr>
              <a:t>Singapore has the highest average cost for two i.e., 9,687.65 INR and Turkey is least expensive with an Average cost for two i.e., 259.65 INR</a:t>
            </a:r>
            <a:r>
              <a:rPr lang="en-US" sz="2400" dirty="0">
                <a:latin typeface="Bell MT" panose="02020503060305020303" pitchFamily="18" charset="0"/>
                <a:ea typeface="Roboto" panose="02000000000000000000" pitchFamily="2" charset="0"/>
                <a:cs typeface="Roboto" panose="02000000000000000000" pitchFamily="2" charset="0"/>
              </a:rPr>
              <a:t>.</a:t>
            </a:r>
          </a:p>
          <a:p>
            <a:pPr marL="285750" indent="-285750">
              <a:buFont typeface="Arial" panose="020B0604020202020204" pitchFamily="34" charset="0"/>
              <a:buChar char="•"/>
            </a:pPr>
            <a:endParaRPr lang="en-IN" sz="2500" dirty="0">
              <a:latin typeface="Bell MT" panose="02020503060305020303" pitchFamily="18" charset="0"/>
            </a:endParaRPr>
          </a:p>
          <a:p>
            <a:endParaRPr lang="en-IN" sz="2500" dirty="0">
              <a:latin typeface="Bell MT" panose="02020503060305020303" pitchFamily="18" charset="0"/>
            </a:endParaRPr>
          </a:p>
          <a:p>
            <a:pPr marL="285750" indent="-285750">
              <a:buFont typeface="Arial" panose="020B0604020202020204" pitchFamily="34" charset="0"/>
              <a:buChar char="•"/>
            </a:pPr>
            <a:endParaRPr lang="en-IN" sz="2500" dirty="0">
              <a:latin typeface="Bell MT" panose="02020503060305020303" pitchFamily="18" charset="0"/>
            </a:endParaRPr>
          </a:p>
          <a:p>
            <a:pPr marL="285750" indent="-285750">
              <a:buFont typeface="Arial" panose="020B0604020202020204" pitchFamily="34" charset="0"/>
              <a:buChar char="•"/>
            </a:pPr>
            <a:r>
              <a:rPr lang="en-IN" sz="2500" dirty="0">
                <a:latin typeface="Bell MT" panose="02020503060305020303" pitchFamily="18" charset="0"/>
              </a:rPr>
              <a:t>Here in the second chart, we can see that majority of restaurants i.e.,4438 are in the price range of 1. It shows that the majority of restaurants are pocket-friendly. Based On this data we can consider where to give more focus.</a:t>
            </a:r>
          </a:p>
          <a:p>
            <a:pPr marL="285750" indent="-285750">
              <a:buFont typeface="Arial" panose="020B0604020202020204" pitchFamily="34" charset="0"/>
              <a:buChar char="•"/>
            </a:pPr>
            <a:endParaRPr lang="en-IN" sz="2500" dirty="0">
              <a:latin typeface="Bell MT" panose="02020503060305020303" pitchFamily="18" charset="0"/>
            </a:endParaRPr>
          </a:p>
          <a:p>
            <a:pPr marL="285750" indent="-285750">
              <a:buFont typeface="Arial" panose="020B0604020202020204" pitchFamily="34" charset="0"/>
              <a:buChar char="•"/>
            </a:pPr>
            <a:endParaRPr lang="en-IN" sz="2500" dirty="0">
              <a:latin typeface="Bell MT" panose="02020503060305020303" pitchFamily="18" charset="0"/>
            </a:endParaRPr>
          </a:p>
          <a:p>
            <a:pPr marL="285750" indent="-285750">
              <a:buFont typeface="Arial" panose="020B0604020202020204" pitchFamily="34" charset="0"/>
              <a:buChar char="•"/>
            </a:pPr>
            <a:endParaRPr lang="en-IN" sz="2500" dirty="0">
              <a:latin typeface="Bell MT" panose="02020503060305020303" pitchFamily="18" charset="0"/>
            </a:endParaRPr>
          </a:p>
          <a:p>
            <a:endParaRPr lang="en-IN" sz="2500" dirty="0">
              <a:latin typeface="Bell MT" panose="02020503060305020303" pitchFamily="18" charset="0"/>
            </a:endParaRPr>
          </a:p>
        </p:txBody>
      </p:sp>
      <p:sp>
        <p:nvSpPr>
          <p:cNvPr id="13" name="Picture Placeholder 12">
            <a:extLst>
              <a:ext uri="{FF2B5EF4-FFF2-40B4-BE49-F238E27FC236}">
                <a16:creationId xmlns:a16="http://schemas.microsoft.com/office/drawing/2014/main" id="{A0325559-9370-00FF-BE1F-DE2C0693CDD8}"/>
              </a:ext>
            </a:extLst>
          </p:cNvPr>
          <p:cNvSpPr>
            <a:spLocks noGrp="1"/>
          </p:cNvSpPr>
          <p:nvPr>
            <p:ph type="pic" idx="1"/>
          </p:nvPr>
        </p:nvSpPr>
        <p:spPr>
          <a:xfrm flipH="1">
            <a:off x="12427105" y="6858000"/>
            <a:ext cx="364664" cy="374650"/>
          </a:xfrm>
        </p:spPr>
      </p:sp>
      <p:pic>
        <p:nvPicPr>
          <p:cNvPr id="16" name="Picture 15">
            <a:extLst>
              <a:ext uri="{FF2B5EF4-FFF2-40B4-BE49-F238E27FC236}">
                <a16:creationId xmlns:a16="http://schemas.microsoft.com/office/drawing/2014/main" id="{A13125DB-C767-0B09-407B-F2D38EBB1DA7}"/>
              </a:ext>
            </a:extLst>
          </p:cNvPr>
          <p:cNvPicPr>
            <a:picLocks noChangeAspect="1"/>
          </p:cNvPicPr>
          <p:nvPr/>
        </p:nvPicPr>
        <p:blipFill>
          <a:blip r:embed="rId2"/>
          <a:stretch>
            <a:fillRect/>
          </a:stretch>
        </p:blipFill>
        <p:spPr>
          <a:xfrm>
            <a:off x="7123112" y="1025358"/>
            <a:ext cx="5058481" cy="2372056"/>
          </a:xfrm>
          <a:prstGeom prst="rect">
            <a:avLst/>
          </a:prstGeom>
        </p:spPr>
      </p:pic>
      <p:pic>
        <p:nvPicPr>
          <p:cNvPr id="18" name="Picture 17">
            <a:extLst>
              <a:ext uri="{FF2B5EF4-FFF2-40B4-BE49-F238E27FC236}">
                <a16:creationId xmlns:a16="http://schemas.microsoft.com/office/drawing/2014/main" id="{2FF8E924-458B-5E3B-AE83-86CF279F0585}"/>
              </a:ext>
            </a:extLst>
          </p:cNvPr>
          <p:cNvPicPr>
            <a:picLocks noChangeAspect="1"/>
          </p:cNvPicPr>
          <p:nvPr/>
        </p:nvPicPr>
        <p:blipFill>
          <a:blip r:embed="rId3"/>
          <a:stretch>
            <a:fillRect/>
          </a:stretch>
        </p:blipFill>
        <p:spPr>
          <a:xfrm>
            <a:off x="7123112" y="3679442"/>
            <a:ext cx="4115159" cy="2332331"/>
          </a:xfrm>
          <a:prstGeom prst="rect">
            <a:avLst/>
          </a:prstGeom>
        </p:spPr>
      </p:pic>
    </p:spTree>
    <p:extLst>
      <p:ext uri="{BB962C8B-B14F-4D97-AF65-F5344CB8AC3E}">
        <p14:creationId xmlns:p14="http://schemas.microsoft.com/office/powerpoint/2010/main" val="23219802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4477</TotalTime>
  <Words>1731</Words>
  <Application>Microsoft Office PowerPoint</Application>
  <PresentationFormat>Widescreen</PresentationFormat>
  <Paragraphs>149</Paragraphs>
  <Slides>22</Slides>
  <Notes>3</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22</vt:i4>
      </vt:variant>
    </vt:vector>
  </HeadingPairs>
  <TitlesOfParts>
    <vt:vector size="36" baseType="lpstr">
      <vt:lpstr>Advent Pro</vt:lpstr>
      <vt:lpstr>Aptos</vt:lpstr>
      <vt:lpstr>Arial</vt:lpstr>
      <vt:lpstr>Bahnschrift Condensed</vt:lpstr>
      <vt:lpstr>Bell MT</vt:lpstr>
      <vt:lpstr>Calibri</vt:lpstr>
      <vt:lpstr>Calibri Light</vt:lpstr>
      <vt:lpstr>Century Gothic</vt:lpstr>
      <vt:lpstr>Ebrima</vt:lpstr>
      <vt:lpstr>High Tower Text</vt:lpstr>
      <vt:lpstr>OCR A Extended</vt:lpstr>
      <vt:lpstr>Roboto</vt:lpstr>
      <vt:lpstr>Wingdings</vt:lpstr>
      <vt:lpstr>Office Theme</vt:lpstr>
      <vt:lpstr>  </vt:lpstr>
      <vt:lpstr>ROAD-MAP</vt:lpstr>
      <vt:lpstr>   Problem Statement</vt:lpstr>
      <vt:lpstr>Data Description </vt:lpstr>
      <vt:lpstr>Data Cleaning</vt:lpstr>
      <vt:lpstr>Understanding And Analysing Data In Excel to Get Insights and information </vt:lpstr>
      <vt:lpstr>ANALYSIS</vt:lpstr>
      <vt:lpstr>FINDING INSIGHTS</vt:lpstr>
      <vt:lpstr>Cracking The price Dynamics Exploring Price Trends From Budget-Friendly to Luxury Experience:</vt:lpstr>
      <vt:lpstr>Analysing the trend of Cuisines </vt:lpstr>
      <vt:lpstr>Global Contribution Of Customers</vt:lpstr>
      <vt:lpstr>Global Contribution Of Customers</vt:lpstr>
      <vt:lpstr>Creation Of a Dashboard to visualize data and get better recommendations based On Insights. </vt:lpstr>
      <vt:lpstr>Recommendations</vt:lpstr>
      <vt:lpstr>2.Recommended Cities</vt:lpstr>
      <vt:lpstr>3. Biggest Competitors</vt:lpstr>
      <vt:lpstr>4. Recommended Cuisines</vt:lpstr>
      <vt:lpstr>5. Recommendation For Services</vt:lpstr>
      <vt:lpstr>6. Recommended Price For Cuisines </vt:lpstr>
      <vt:lpstr>DASHBOARD</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Anand Giri</dc:creator>
  <cp:lastModifiedBy>Anand Giri</cp:lastModifiedBy>
  <cp:revision>2</cp:revision>
  <dcterms:created xsi:type="dcterms:W3CDTF">2024-07-10T10:32:53Z</dcterms:created>
  <dcterms:modified xsi:type="dcterms:W3CDTF">2024-11-05T14:30:26Z</dcterms:modified>
</cp:coreProperties>
</file>