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31"/>
  </p:notesMasterIdLst>
  <p:sldIdLst>
    <p:sldId id="256" r:id="rId2"/>
    <p:sldId id="257" r:id="rId3"/>
    <p:sldId id="267" r:id="rId4"/>
    <p:sldId id="278" r:id="rId5"/>
    <p:sldId id="258" r:id="rId6"/>
    <p:sldId id="268" r:id="rId7"/>
    <p:sldId id="269" r:id="rId8"/>
    <p:sldId id="270" r:id="rId9"/>
    <p:sldId id="271" r:id="rId10"/>
    <p:sldId id="279" r:id="rId11"/>
    <p:sldId id="259" r:id="rId12"/>
    <p:sldId id="276" r:id="rId13"/>
    <p:sldId id="277" r:id="rId14"/>
    <p:sldId id="280" r:id="rId15"/>
    <p:sldId id="260" r:id="rId16"/>
    <p:sldId id="272" r:id="rId17"/>
    <p:sldId id="273" r:id="rId18"/>
    <p:sldId id="274" r:id="rId19"/>
    <p:sldId id="275" r:id="rId20"/>
    <p:sldId id="261" r:id="rId21"/>
    <p:sldId id="282" r:id="rId22"/>
    <p:sldId id="284" r:id="rId23"/>
    <p:sldId id="283" r:id="rId24"/>
    <p:sldId id="281" r:id="rId25"/>
    <p:sldId id="262" r:id="rId26"/>
    <p:sldId id="263" r:id="rId27"/>
    <p:sldId id="264" r:id="rId28"/>
    <p:sldId id="265" r:id="rId29"/>
    <p:sldId id="26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5B651-611D-0E72-0561-96167B8D468A}" v="684" dt="2024-12-05T19:45:51.131"/>
    <p1510:client id="{43D62929-D94F-D0DC-9E4D-95AD254FEF59}" v="29" dt="2024-12-05T19:46:59.134"/>
    <p1510:client id="{78D6648C-A1B9-878B-DBE6-7AD6DAF0F2FA}" v="9" dt="2024-12-05T19:33:03.202"/>
    <p1510:client id="{A5D409A9-2D4F-C44E-BEA0-81DF343053F7}" v="427" dt="2024-12-03T20:25:54.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34"/>
  </p:normalViewPr>
  <p:slideViewPr>
    <p:cSldViewPr snapToGrid="0">
      <p:cViewPr varScale="1">
        <p:scale>
          <a:sx n="169" d="100"/>
          <a:sy n="169" d="100"/>
        </p:scale>
        <p:origin x="21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14.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F7CB9B-77B9-4895-81C9-DA382842809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784E798-1B09-45BF-9BB7-07675DEF1F69}">
      <dgm:prSet custT="1"/>
      <dgm:spPr/>
      <dgm:t>
        <a:bodyPr/>
        <a:lstStyle/>
        <a:p>
          <a:r>
            <a:rPr lang="en-US" sz="1050" b="1" i="0"/>
            <a:t>Context of the Transformation</a:t>
          </a:r>
          <a:endParaRPr lang="en-US" sz="1050"/>
        </a:p>
      </dgm:t>
    </dgm:pt>
    <dgm:pt modelId="{01771537-03A2-4CB9-BF41-BBB76DB837A4}" type="parTrans" cxnId="{68C0F2C5-75D9-4C32-B2E8-AC99236CB8B9}">
      <dgm:prSet/>
      <dgm:spPr/>
      <dgm:t>
        <a:bodyPr/>
        <a:lstStyle/>
        <a:p>
          <a:endParaRPr lang="en-US" sz="2000"/>
        </a:p>
      </dgm:t>
    </dgm:pt>
    <dgm:pt modelId="{DAC058C2-0892-4584-9BA6-8A8A9FD03019}" type="sibTrans" cxnId="{68C0F2C5-75D9-4C32-B2E8-AC99236CB8B9}">
      <dgm:prSet/>
      <dgm:spPr/>
      <dgm:t>
        <a:bodyPr/>
        <a:lstStyle/>
        <a:p>
          <a:endParaRPr lang="en-US" sz="2000"/>
        </a:p>
      </dgm:t>
    </dgm:pt>
    <dgm:pt modelId="{01CA7185-0D53-42E1-AFC2-41A2FE5875B7}">
      <dgm:prSet custT="1"/>
      <dgm:spPr/>
      <dgm:t>
        <a:bodyPr/>
        <a:lstStyle/>
        <a:p>
          <a:r>
            <a:rPr lang="en-US" sz="900" b="0" i="0"/>
            <a:t>Raiffeisenbank’s role within the RBI group and its competitive landscape.</a:t>
          </a:r>
          <a:endParaRPr lang="en-US" sz="900"/>
        </a:p>
      </dgm:t>
    </dgm:pt>
    <dgm:pt modelId="{8B598356-66D7-4CDF-AC8E-270D9ED65318}" type="parTrans" cxnId="{01B02226-6138-4645-8267-C95DC5B1581C}">
      <dgm:prSet/>
      <dgm:spPr/>
      <dgm:t>
        <a:bodyPr/>
        <a:lstStyle/>
        <a:p>
          <a:endParaRPr lang="en-US" sz="2000"/>
        </a:p>
      </dgm:t>
    </dgm:pt>
    <dgm:pt modelId="{E8F033EB-D114-433E-888A-0AEA7AE21FCD}" type="sibTrans" cxnId="{01B02226-6138-4645-8267-C95DC5B1581C}">
      <dgm:prSet/>
      <dgm:spPr/>
      <dgm:t>
        <a:bodyPr/>
        <a:lstStyle/>
        <a:p>
          <a:endParaRPr lang="en-US" sz="2000"/>
        </a:p>
      </dgm:t>
    </dgm:pt>
    <dgm:pt modelId="{283129D0-4F06-40D5-A873-19381A12B03A}">
      <dgm:prSet custT="1"/>
      <dgm:spPr/>
      <dgm:t>
        <a:bodyPr/>
        <a:lstStyle/>
        <a:p>
          <a:r>
            <a:rPr lang="en-US" sz="900" b="0" i="0"/>
            <a:t>The macroeconomic and technological trends driving the need for change.</a:t>
          </a:r>
          <a:endParaRPr lang="en-US" sz="900"/>
        </a:p>
      </dgm:t>
    </dgm:pt>
    <dgm:pt modelId="{9D020FBB-527B-43F9-BFEA-6AAA7F7B1390}" type="parTrans" cxnId="{AC69F913-B939-4AE1-8A8C-7CF6BE9D26B7}">
      <dgm:prSet/>
      <dgm:spPr/>
      <dgm:t>
        <a:bodyPr/>
        <a:lstStyle/>
        <a:p>
          <a:endParaRPr lang="en-US" sz="2000"/>
        </a:p>
      </dgm:t>
    </dgm:pt>
    <dgm:pt modelId="{CB471C0C-A783-4E75-A610-6CFAC5EBE064}" type="sibTrans" cxnId="{AC69F913-B939-4AE1-8A8C-7CF6BE9D26B7}">
      <dgm:prSet/>
      <dgm:spPr/>
      <dgm:t>
        <a:bodyPr/>
        <a:lstStyle/>
        <a:p>
          <a:endParaRPr lang="en-US" sz="2000"/>
        </a:p>
      </dgm:t>
    </dgm:pt>
    <dgm:pt modelId="{260510F1-D4D9-4535-88DC-214F746191D8}">
      <dgm:prSet custT="1"/>
      <dgm:spPr/>
      <dgm:t>
        <a:bodyPr/>
        <a:lstStyle/>
        <a:p>
          <a:r>
            <a:rPr lang="en-US" sz="1050" b="1" i="0"/>
            <a:t>Leadership Vision and Evolution</a:t>
          </a:r>
          <a:endParaRPr lang="en-US" sz="1050"/>
        </a:p>
      </dgm:t>
    </dgm:pt>
    <dgm:pt modelId="{4ED391A9-31FF-4375-BC59-D406BDA17559}" type="parTrans" cxnId="{02BDEC20-B8C3-4E21-A90B-D7423007FCC1}">
      <dgm:prSet/>
      <dgm:spPr/>
      <dgm:t>
        <a:bodyPr/>
        <a:lstStyle/>
        <a:p>
          <a:endParaRPr lang="en-US" sz="2000"/>
        </a:p>
      </dgm:t>
    </dgm:pt>
    <dgm:pt modelId="{C61315C8-E848-4332-9BD7-FFE26CCF86C4}" type="sibTrans" cxnId="{02BDEC20-B8C3-4E21-A90B-D7423007FCC1}">
      <dgm:prSet/>
      <dgm:spPr/>
      <dgm:t>
        <a:bodyPr/>
        <a:lstStyle/>
        <a:p>
          <a:endParaRPr lang="en-US" sz="2000"/>
        </a:p>
      </dgm:t>
    </dgm:pt>
    <dgm:pt modelId="{E2797FD5-BD01-4914-B38C-21399E084EC9}">
      <dgm:prSet custT="1"/>
      <dgm:spPr/>
      <dgm:t>
        <a:bodyPr/>
        <a:lstStyle/>
        <a:p>
          <a:r>
            <a:rPr lang="en-US" sz="900" b="0" i="0"/>
            <a:t>Why the transformation was launched and how the vision adapted over time.</a:t>
          </a:r>
          <a:endParaRPr lang="en-US" sz="900"/>
        </a:p>
      </dgm:t>
    </dgm:pt>
    <dgm:pt modelId="{3038F7A6-EEA0-49FD-BD12-F450FA9DF153}" type="parTrans" cxnId="{D48E15E7-EC39-42A8-9650-1E37A092ABF4}">
      <dgm:prSet/>
      <dgm:spPr/>
      <dgm:t>
        <a:bodyPr/>
        <a:lstStyle/>
        <a:p>
          <a:endParaRPr lang="en-US" sz="2000"/>
        </a:p>
      </dgm:t>
    </dgm:pt>
    <dgm:pt modelId="{D4D393C5-7E67-4DDA-AE94-8BE5B85F3AC0}" type="sibTrans" cxnId="{D48E15E7-EC39-42A8-9650-1E37A092ABF4}">
      <dgm:prSet/>
      <dgm:spPr/>
      <dgm:t>
        <a:bodyPr/>
        <a:lstStyle/>
        <a:p>
          <a:endParaRPr lang="en-US" sz="2000"/>
        </a:p>
      </dgm:t>
    </dgm:pt>
    <dgm:pt modelId="{AE04CDBA-241D-4C6C-B43A-13AAC12DD7D2}">
      <dgm:prSet custT="1"/>
      <dgm:spPr/>
      <dgm:t>
        <a:bodyPr/>
        <a:lstStyle/>
        <a:p>
          <a:r>
            <a:rPr lang="en-US" sz="900" b="0" i="0"/>
            <a:t>The influence of digital disruptors on the bank’s strategy.</a:t>
          </a:r>
          <a:endParaRPr lang="en-US" sz="900"/>
        </a:p>
      </dgm:t>
    </dgm:pt>
    <dgm:pt modelId="{3E7FBDB9-57E4-4346-85F8-210C6A9C9B6C}" type="parTrans" cxnId="{700EDB47-6A65-4918-AB59-7C5645BDA502}">
      <dgm:prSet/>
      <dgm:spPr/>
      <dgm:t>
        <a:bodyPr/>
        <a:lstStyle/>
        <a:p>
          <a:endParaRPr lang="en-US" sz="2000"/>
        </a:p>
      </dgm:t>
    </dgm:pt>
    <dgm:pt modelId="{3006B875-915B-431F-8D05-9E0B1320BA51}" type="sibTrans" cxnId="{700EDB47-6A65-4918-AB59-7C5645BDA502}">
      <dgm:prSet/>
      <dgm:spPr/>
      <dgm:t>
        <a:bodyPr/>
        <a:lstStyle/>
        <a:p>
          <a:endParaRPr lang="en-US" sz="2000"/>
        </a:p>
      </dgm:t>
    </dgm:pt>
    <dgm:pt modelId="{C943D4B0-B7F2-4156-A6FF-827030BB7D40}">
      <dgm:prSet custT="1"/>
      <dgm:spPr/>
      <dgm:t>
        <a:bodyPr/>
        <a:lstStyle/>
        <a:p>
          <a:r>
            <a:rPr lang="en-US" sz="1050" b="1" i="0"/>
            <a:t>Blueprint Development</a:t>
          </a:r>
          <a:endParaRPr lang="en-US" sz="1050"/>
        </a:p>
      </dgm:t>
    </dgm:pt>
    <dgm:pt modelId="{608EB725-C70F-4ECD-B7ED-B4528763B04C}" type="parTrans" cxnId="{1EA47996-E7F8-42AE-91AA-FC710B5E2E09}">
      <dgm:prSet/>
      <dgm:spPr/>
      <dgm:t>
        <a:bodyPr/>
        <a:lstStyle/>
        <a:p>
          <a:endParaRPr lang="en-US" sz="2000"/>
        </a:p>
      </dgm:t>
    </dgm:pt>
    <dgm:pt modelId="{E75D9B26-C3D2-4274-83E6-5ECC2683D5C8}" type="sibTrans" cxnId="{1EA47996-E7F8-42AE-91AA-FC710B5E2E09}">
      <dgm:prSet/>
      <dgm:spPr/>
      <dgm:t>
        <a:bodyPr/>
        <a:lstStyle/>
        <a:p>
          <a:endParaRPr lang="en-US" sz="2000"/>
        </a:p>
      </dgm:t>
    </dgm:pt>
    <dgm:pt modelId="{1B6FA3CB-C277-479D-8824-FE1A806F12A3}">
      <dgm:prSet custT="1"/>
      <dgm:spPr/>
      <dgm:t>
        <a:bodyPr/>
        <a:lstStyle/>
        <a:p>
          <a:r>
            <a:rPr lang="en-US" sz="900" b="0" i="0"/>
            <a:t>Selection of frameworks like Large-Scale Scrum (LeSS).</a:t>
          </a:r>
          <a:endParaRPr lang="en-US" sz="900"/>
        </a:p>
      </dgm:t>
    </dgm:pt>
    <dgm:pt modelId="{DF87EA12-BE0A-46E4-877B-ABA72F95BCEE}" type="parTrans" cxnId="{E9087629-F039-4037-99F2-C3C5A5065079}">
      <dgm:prSet/>
      <dgm:spPr/>
      <dgm:t>
        <a:bodyPr/>
        <a:lstStyle/>
        <a:p>
          <a:endParaRPr lang="en-US" sz="2000"/>
        </a:p>
      </dgm:t>
    </dgm:pt>
    <dgm:pt modelId="{85D86F66-9633-4DE2-B6AD-584B1B13F41F}" type="sibTrans" cxnId="{E9087629-F039-4037-99F2-C3C5A5065079}">
      <dgm:prSet/>
      <dgm:spPr/>
      <dgm:t>
        <a:bodyPr/>
        <a:lstStyle/>
        <a:p>
          <a:endParaRPr lang="en-US" sz="2000"/>
        </a:p>
      </dgm:t>
    </dgm:pt>
    <dgm:pt modelId="{FCD1C033-9656-476C-85C2-9E348BB7C171}">
      <dgm:prSet custT="1"/>
      <dgm:spPr/>
      <dgm:t>
        <a:bodyPr/>
        <a:lstStyle/>
        <a:p>
          <a:r>
            <a:rPr lang="en-US" sz="900" b="0" i="0"/>
            <a:t>Stakeholder involvement and decision-making processes.</a:t>
          </a:r>
          <a:endParaRPr lang="en-US" sz="900"/>
        </a:p>
      </dgm:t>
    </dgm:pt>
    <dgm:pt modelId="{4E34CD27-504C-40BC-82CB-FBD162FCA61D}" type="parTrans" cxnId="{7ED28CFF-DE80-4764-A230-4B149C4AE87A}">
      <dgm:prSet/>
      <dgm:spPr/>
      <dgm:t>
        <a:bodyPr/>
        <a:lstStyle/>
        <a:p>
          <a:endParaRPr lang="en-US" sz="2000"/>
        </a:p>
      </dgm:t>
    </dgm:pt>
    <dgm:pt modelId="{6AC00C4D-88CF-47BE-9C57-7AF2E96B28A3}" type="sibTrans" cxnId="{7ED28CFF-DE80-4764-A230-4B149C4AE87A}">
      <dgm:prSet/>
      <dgm:spPr/>
      <dgm:t>
        <a:bodyPr/>
        <a:lstStyle/>
        <a:p>
          <a:endParaRPr lang="en-US" sz="2000"/>
        </a:p>
      </dgm:t>
    </dgm:pt>
    <dgm:pt modelId="{2CB3EBAE-63A9-4A80-BCDE-CC7F243D7C28}">
      <dgm:prSet custT="1"/>
      <dgm:spPr/>
      <dgm:t>
        <a:bodyPr/>
        <a:lstStyle/>
        <a:p>
          <a:r>
            <a:rPr lang="en-US" sz="900" b="0" i="0"/>
            <a:t>Financial planning and establishment of transformation rules.</a:t>
          </a:r>
          <a:endParaRPr lang="en-US" sz="900"/>
        </a:p>
      </dgm:t>
    </dgm:pt>
    <dgm:pt modelId="{E2CED165-4490-4D18-9A15-71DB7F380D61}" type="parTrans" cxnId="{6C0B4C93-52C5-4CD4-9811-91229A74C404}">
      <dgm:prSet/>
      <dgm:spPr/>
      <dgm:t>
        <a:bodyPr/>
        <a:lstStyle/>
        <a:p>
          <a:endParaRPr lang="en-US" sz="2000"/>
        </a:p>
      </dgm:t>
    </dgm:pt>
    <dgm:pt modelId="{B9DC7780-D020-435F-A54B-AF55D6BF1EBB}" type="sibTrans" cxnId="{6C0B4C93-52C5-4CD4-9811-91229A74C404}">
      <dgm:prSet/>
      <dgm:spPr/>
      <dgm:t>
        <a:bodyPr/>
        <a:lstStyle/>
        <a:p>
          <a:endParaRPr lang="en-US" sz="2000"/>
        </a:p>
      </dgm:t>
    </dgm:pt>
    <dgm:pt modelId="{EE282536-562E-408D-88F2-F5EACC634155}">
      <dgm:prSet custT="1"/>
      <dgm:spPr/>
      <dgm:t>
        <a:bodyPr/>
        <a:lstStyle/>
        <a:p>
          <a:r>
            <a:rPr lang="en-US" sz="1050" b="1" i="0"/>
            <a:t>Structural and Methodological Changes</a:t>
          </a:r>
          <a:endParaRPr lang="en-US" sz="1050"/>
        </a:p>
      </dgm:t>
    </dgm:pt>
    <dgm:pt modelId="{4B0CBD46-F0C9-4EDF-8CDB-A04C2F9E7412}" type="parTrans" cxnId="{B47F64B2-886D-4B5A-824B-7615818D357A}">
      <dgm:prSet/>
      <dgm:spPr/>
      <dgm:t>
        <a:bodyPr/>
        <a:lstStyle/>
        <a:p>
          <a:endParaRPr lang="en-US" sz="2000"/>
        </a:p>
      </dgm:t>
    </dgm:pt>
    <dgm:pt modelId="{DC05C6C2-DB11-4C2F-BF5F-5056EA84CA80}" type="sibTrans" cxnId="{B47F64B2-886D-4B5A-824B-7615818D357A}">
      <dgm:prSet/>
      <dgm:spPr/>
      <dgm:t>
        <a:bodyPr/>
        <a:lstStyle/>
        <a:p>
          <a:endParaRPr lang="en-US" sz="2000"/>
        </a:p>
      </dgm:t>
    </dgm:pt>
    <dgm:pt modelId="{68A645CF-D14D-44AE-8E70-3269859052B4}">
      <dgm:prSet custT="1"/>
      <dgm:spPr/>
      <dgm:t>
        <a:bodyPr/>
        <a:lstStyle/>
        <a:p>
          <a:r>
            <a:rPr lang="en-US" sz="900" b="0" i="0"/>
            <a:t>Introduction of cross-functional teams and new working methods.</a:t>
          </a:r>
          <a:endParaRPr lang="en-US" sz="900"/>
        </a:p>
      </dgm:t>
    </dgm:pt>
    <dgm:pt modelId="{DC74C3B9-EED3-467E-A54F-F60F8A8DB2CA}" type="parTrans" cxnId="{C74CE5AA-C58C-4135-8CC0-EA2706B72C4B}">
      <dgm:prSet/>
      <dgm:spPr/>
      <dgm:t>
        <a:bodyPr/>
        <a:lstStyle/>
        <a:p>
          <a:endParaRPr lang="en-US" sz="2000"/>
        </a:p>
      </dgm:t>
    </dgm:pt>
    <dgm:pt modelId="{81B3C407-9AF3-4AD8-A2F6-5EE6B16BD42D}" type="sibTrans" cxnId="{C74CE5AA-C58C-4135-8CC0-EA2706B72C4B}">
      <dgm:prSet/>
      <dgm:spPr/>
      <dgm:t>
        <a:bodyPr/>
        <a:lstStyle/>
        <a:p>
          <a:endParaRPr lang="en-US" sz="2000"/>
        </a:p>
      </dgm:t>
    </dgm:pt>
    <dgm:pt modelId="{2E01FA8D-F84C-4A72-8B4B-62B23559CCD9}">
      <dgm:prSet custT="1"/>
      <dgm:spPr/>
      <dgm:t>
        <a:bodyPr/>
        <a:lstStyle/>
        <a:p>
          <a:r>
            <a:rPr lang="en-US" sz="900" b="0" i="0"/>
            <a:t>Changes to performance management systems.</a:t>
          </a:r>
          <a:endParaRPr lang="en-US" sz="900"/>
        </a:p>
      </dgm:t>
    </dgm:pt>
    <dgm:pt modelId="{0013C70B-744E-4DED-95BD-2FD2B43B6D60}" type="parTrans" cxnId="{C3FF6158-84C3-4B92-A17A-7297DEB548B1}">
      <dgm:prSet/>
      <dgm:spPr/>
      <dgm:t>
        <a:bodyPr/>
        <a:lstStyle/>
        <a:p>
          <a:endParaRPr lang="en-US" sz="2000"/>
        </a:p>
      </dgm:t>
    </dgm:pt>
    <dgm:pt modelId="{401F6FC1-653F-4063-8D64-34ECC9F7BA00}" type="sibTrans" cxnId="{C3FF6158-84C3-4B92-A17A-7297DEB548B1}">
      <dgm:prSet/>
      <dgm:spPr/>
      <dgm:t>
        <a:bodyPr/>
        <a:lstStyle/>
        <a:p>
          <a:endParaRPr lang="en-US" sz="2000"/>
        </a:p>
      </dgm:t>
    </dgm:pt>
    <dgm:pt modelId="{0641058C-AA3B-4240-B4F7-889192B96D14}">
      <dgm:prSet custT="1"/>
      <dgm:spPr/>
      <dgm:t>
        <a:bodyPr/>
        <a:lstStyle/>
        <a:p>
          <a:r>
            <a:rPr lang="en-US" sz="900" b="0" i="0"/>
            <a:t>Efforts to bridge technical skills gaps through recruitment and training.</a:t>
          </a:r>
          <a:endParaRPr lang="en-US" sz="900"/>
        </a:p>
      </dgm:t>
    </dgm:pt>
    <dgm:pt modelId="{F8AEE5A9-301E-4342-88C8-AC57A81ABC3C}" type="parTrans" cxnId="{AF564306-63D6-41D7-A31C-DFB83C51DFDA}">
      <dgm:prSet/>
      <dgm:spPr/>
      <dgm:t>
        <a:bodyPr/>
        <a:lstStyle/>
        <a:p>
          <a:endParaRPr lang="en-US" sz="2000"/>
        </a:p>
      </dgm:t>
    </dgm:pt>
    <dgm:pt modelId="{AC3454DA-2D7A-4BB8-90A4-A2444C379DA4}" type="sibTrans" cxnId="{AF564306-63D6-41D7-A31C-DFB83C51DFDA}">
      <dgm:prSet/>
      <dgm:spPr/>
      <dgm:t>
        <a:bodyPr/>
        <a:lstStyle/>
        <a:p>
          <a:endParaRPr lang="en-US" sz="2000"/>
        </a:p>
      </dgm:t>
    </dgm:pt>
    <dgm:pt modelId="{52E60392-EC0B-4260-AEFF-FCAAC0A3A301}">
      <dgm:prSet custT="1"/>
      <dgm:spPr/>
      <dgm:t>
        <a:bodyPr/>
        <a:lstStyle/>
        <a:p>
          <a:r>
            <a:rPr lang="en-US" sz="1050" b="1" i="0"/>
            <a:t>Drastic Implementation and Cultural Impact</a:t>
          </a:r>
          <a:endParaRPr lang="en-US" sz="1050"/>
        </a:p>
      </dgm:t>
    </dgm:pt>
    <dgm:pt modelId="{5E256C4C-18E2-45A2-ACE0-A47A93050EA5}" type="parTrans" cxnId="{1AC86CB1-DB7A-427C-8530-2F45E9164C25}">
      <dgm:prSet/>
      <dgm:spPr/>
      <dgm:t>
        <a:bodyPr/>
        <a:lstStyle/>
        <a:p>
          <a:endParaRPr lang="en-US" sz="2000"/>
        </a:p>
      </dgm:t>
    </dgm:pt>
    <dgm:pt modelId="{DEEBAA90-14F3-4023-8B29-0DB6640F2183}" type="sibTrans" cxnId="{1AC86CB1-DB7A-427C-8530-2F45E9164C25}">
      <dgm:prSet/>
      <dgm:spPr/>
      <dgm:t>
        <a:bodyPr/>
        <a:lstStyle/>
        <a:p>
          <a:endParaRPr lang="en-US" sz="2000"/>
        </a:p>
      </dgm:t>
    </dgm:pt>
    <dgm:pt modelId="{49DFF3C2-FC29-4585-84E6-85A825B2AFB0}">
      <dgm:prSet custT="1"/>
      <dgm:spPr/>
      <dgm:t>
        <a:bodyPr/>
        <a:lstStyle/>
        <a:p>
          <a:r>
            <a:rPr lang="en-US" sz="900" b="0" i="0"/>
            <a:t>Leadership’s bold approach to change management.</a:t>
          </a:r>
          <a:endParaRPr lang="en-US" sz="900"/>
        </a:p>
      </dgm:t>
    </dgm:pt>
    <dgm:pt modelId="{13622669-4199-4F3E-AD64-6530D0BC53B0}" type="parTrans" cxnId="{D0490AC9-8ABA-4B3D-909D-CD9D55D4A8CD}">
      <dgm:prSet/>
      <dgm:spPr/>
      <dgm:t>
        <a:bodyPr/>
        <a:lstStyle/>
        <a:p>
          <a:endParaRPr lang="en-US" sz="2000"/>
        </a:p>
      </dgm:t>
    </dgm:pt>
    <dgm:pt modelId="{1BF87619-7C4A-4747-818E-E8B69A64459F}" type="sibTrans" cxnId="{D0490AC9-8ABA-4B3D-909D-CD9D55D4A8CD}">
      <dgm:prSet/>
      <dgm:spPr/>
      <dgm:t>
        <a:bodyPr/>
        <a:lstStyle/>
        <a:p>
          <a:endParaRPr lang="en-US" sz="2000"/>
        </a:p>
      </dgm:t>
    </dgm:pt>
    <dgm:pt modelId="{EE8E0278-6FDD-4123-BEC4-2F09F89ACEB1}">
      <dgm:prSet custT="1"/>
      <dgm:spPr/>
      <dgm:t>
        <a:bodyPr/>
        <a:lstStyle/>
        <a:p>
          <a:r>
            <a:rPr lang="en-US" sz="900" b="0" i="0"/>
            <a:t>Reactions from employees and handling cultural resistance.</a:t>
          </a:r>
          <a:endParaRPr lang="en-US" sz="900"/>
        </a:p>
      </dgm:t>
    </dgm:pt>
    <dgm:pt modelId="{940511B7-DCD5-4B40-AB67-9B374C6C5F20}" type="parTrans" cxnId="{510DD143-0DE6-4C79-B076-A0A2CFC7665A}">
      <dgm:prSet/>
      <dgm:spPr/>
      <dgm:t>
        <a:bodyPr/>
        <a:lstStyle/>
        <a:p>
          <a:endParaRPr lang="en-US" sz="2000"/>
        </a:p>
      </dgm:t>
    </dgm:pt>
    <dgm:pt modelId="{A66E1916-7744-4432-8B18-A339FC27D6D1}" type="sibTrans" cxnId="{510DD143-0DE6-4C79-B076-A0A2CFC7665A}">
      <dgm:prSet/>
      <dgm:spPr/>
      <dgm:t>
        <a:bodyPr/>
        <a:lstStyle/>
        <a:p>
          <a:endParaRPr lang="en-US" sz="2000"/>
        </a:p>
      </dgm:t>
    </dgm:pt>
    <dgm:pt modelId="{7FF8882A-2AA4-4207-AACB-81B7EE104E84}">
      <dgm:prSet custT="1"/>
      <dgm:spPr/>
      <dgm:t>
        <a:bodyPr/>
        <a:lstStyle/>
        <a:p>
          <a:r>
            <a:rPr lang="en-US" sz="900" b="0" i="0"/>
            <a:t>The role of servant leadership and the effects of autonomy on corporate culture.</a:t>
          </a:r>
          <a:endParaRPr lang="en-US" sz="900"/>
        </a:p>
      </dgm:t>
    </dgm:pt>
    <dgm:pt modelId="{1A16F0DE-E293-484D-8164-8315A5448F7A}" type="parTrans" cxnId="{3B442705-A385-411A-B773-5F776EC2EA55}">
      <dgm:prSet/>
      <dgm:spPr/>
      <dgm:t>
        <a:bodyPr/>
        <a:lstStyle/>
        <a:p>
          <a:endParaRPr lang="en-US" sz="2000"/>
        </a:p>
      </dgm:t>
    </dgm:pt>
    <dgm:pt modelId="{75222184-6189-4F16-AA07-E427EF656625}" type="sibTrans" cxnId="{3B442705-A385-411A-B773-5F776EC2EA55}">
      <dgm:prSet/>
      <dgm:spPr/>
      <dgm:t>
        <a:bodyPr/>
        <a:lstStyle/>
        <a:p>
          <a:endParaRPr lang="en-US" sz="2000"/>
        </a:p>
      </dgm:t>
    </dgm:pt>
    <dgm:pt modelId="{77F5CE28-B349-477F-8353-52F025C61E2F}">
      <dgm:prSet custT="1"/>
      <dgm:spPr/>
      <dgm:t>
        <a:bodyPr/>
        <a:lstStyle/>
        <a:p>
          <a:r>
            <a:rPr lang="en-US" sz="1050" b="1" i="0"/>
            <a:t>Key Results of the Transformation</a:t>
          </a:r>
          <a:endParaRPr lang="en-US" sz="1050"/>
        </a:p>
      </dgm:t>
    </dgm:pt>
    <dgm:pt modelId="{D13AAF13-C3A7-46A6-A914-9FD42BF50E16}" type="parTrans" cxnId="{72EB7669-2500-410A-BE67-FEE783B0983B}">
      <dgm:prSet/>
      <dgm:spPr/>
      <dgm:t>
        <a:bodyPr/>
        <a:lstStyle/>
        <a:p>
          <a:endParaRPr lang="en-US" sz="2000"/>
        </a:p>
      </dgm:t>
    </dgm:pt>
    <dgm:pt modelId="{01475930-7715-48CC-A4D7-4B54D0055DF8}" type="sibTrans" cxnId="{72EB7669-2500-410A-BE67-FEE783B0983B}">
      <dgm:prSet/>
      <dgm:spPr/>
      <dgm:t>
        <a:bodyPr/>
        <a:lstStyle/>
        <a:p>
          <a:endParaRPr lang="en-US" sz="2000"/>
        </a:p>
      </dgm:t>
    </dgm:pt>
    <dgm:pt modelId="{50F13CC4-930D-4B8D-9888-83B3DE20241E}">
      <dgm:prSet custT="1"/>
      <dgm:spPr/>
      <dgm:t>
        <a:bodyPr/>
        <a:lstStyle/>
        <a:p>
          <a:r>
            <a:rPr lang="en-US" sz="900" b="0" i="0"/>
            <a:t>Financial performance and digital adoption rates.</a:t>
          </a:r>
          <a:endParaRPr lang="en-US" sz="900"/>
        </a:p>
      </dgm:t>
    </dgm:pt>
    <dgm:pt modelId="{3ABA5AF6-E9EB-4024-85ED-A66E209108FA}" type="parTrans" cxnId="{1A2F8573-07C5-45F9-AAEC-1971CA55EB73}">
      <dgm:prSet/>
      <dgm:spPr/>
      <dgm:t>
        <a:bodyPr/>
        <a:lstStyle/>
        <a:p>
          <a:endParaRPr lang="en-US" sz="2000"/>
        </a:p>
      </dgm:t>
    </dgm:pt>
    <dgm:pt modelId="{6E7D6CDA-0981-4D49-AE20-1979BDDBE8F5}" type="sibTrans" cxnId="{1A2F8573-07C5-45F9-AAEC-1971CA55EB73}">
      <dgm:prSet/>
      <dgm:spPr/>
      <dgm:t>
        <a:bodyPr/>
        <a:lstStyle/>
        <a:p>
          <a:endParaRPr lang="en-US" sz="2000"/>
        </a:p>
      </dgm:t>
    </dgm:pt>
    <dgm:pt modelId="{8FA34AF4-9E54-4F8C-9BE3-B9083DBD5573}">
      <dgm:prSet custT="1"/>
      <dgm:spPr/>
      <dgm:t>
        <a:bodyPr/>
        <a:lstStyle/>
        <a:p>
          <a:r>
            <a:rPr lang="en-US" sz="900" b="0" i="0"/>
            <a:t>Resilience during the COVID-19 pandemic.</a:t>
          </a:r>
          <a:endParaRPr lang="en-US" sz="900"/>
        </a:p>
      </dgm:t>
    </dgm:pt>
    <dgm:pt modelId="{8B155AE8-5ECC-4853-A97B-A7BD3194EABA}" type="parTrans" cxnId="{A6772199-977A-411B-9396-AF66396C4DDC}">
      <dgm:prSet/>
      <dgm:spPr/>
      <dgm:t>
        <a:bodyPr/>
        <a:lstStyle/>
        <a:p>
          <a:endParaRPr lang="en-US" sz="2000"/>
        </a:p>
      </dgm:t>
    </dgm:pt>
    <dgm:pt modelId="{BD76E85F-8331-4419-AFC9-5B23D4B3F3C5}" type="sibTrans" cxnId="{A6772199-977A-411B-9396-AF66396C4DDC}">
      <dgm:prSet/>
      <dgm:spPr/>
      <dgm:t>
        <a:bodyPr/>
        <a:lstStyle/>
        <a:p>
          <a:endParaRPr lang="en-US" sz="2000"/>
        </a:p>
      </dgm:t>
    </dgm:pt>
    <dgm:pt modelId="{7C6BFFCD-639B-4D2B-B1AC-23A9CC0A5C97}">
      <dgm:prSet custT="1"/>
      <dgm:spPr/>
      <dgm:t>
        <a:bodyPr/>
        <a:lstStyle/>
        <a:p>
          <a:r>
            <a:rPr lang="en-US" sz="900" b="0" i="0"/>
            <a:t>Progress toward the bank’s vision and overall success of the transformation.</a:t>
          </a:r>
          <a:endParaRPr lang="en-US" sz="900"/>
        </a:p>
      </dgm:t>
    </dgm:pt>
    <dgm:pt modelId="{66D85EC0-75C4-408C-A5AA-5C32DEB89C10}" type="parTrans" cxnId="{A0D45B6B-8940-40F8-A9CB-BCAAA63F5461}">
      <dgm:prSet/>
      <dgm:spPr/>
      <dgm:t>
        <a:bodyPr/>
        <a:lstStyle/>
        <a:p>
          <a:endParaRPr lang="en-US" sz="2000"/>
        </a:p>
      </dgm:t>
    </dgm:pt>
    <dgm:pt modelId="{E8F7B223-11DA-4E94-BAC0-E4A260B9D03A}" type="sibTrans" cxnId="{A0D45B6B-8940-40F8-A9CB-BCAAA63F5461}">
      <dgm:prSet/>
      <dgm:spPr/>
      <dgm:t>
        <a:bodyPr/>
        <a:lstStyle/>
        <a:p>
          <a:endParaRPr lang="en-US" sz="2000"/>
        </a:p>
      </dgm:t>
    </dgm:pt>
    <dgm:pt modelId="{210867F4-AA4A-46F4-916B-79432620962E}">
      <dgm:prSet custT="1"/>
      <dgm:spPr/>
      <dgm:t>
        <a:bodyPr/>
        <a:lstStyle/>
        <a:p>
          <a:r>
            <a:rPr lang="en-US" sz="1050" b="1" i="0"/>
            <a:t>Role of the CEO</a:t>
          </a:r>
          <a:endParaRPr lang="en-US" sz="1050"/>
        </a:p>
      </dgm:t>
    </dgm:pt>
    <dgm:pt modelId="{579173F0-1166-43DC-BEFC-CAD08D69FE4E}" type="parTrans" cxnId="{E9E02462-9915-431F-83A0-D23A51C5E1D0}">
      <dgm:prSet/>
      <dgm:spPr/>
      <dgm:t>
        <a:bodyPr/>
        <a:lstStyle/>
        <a:p>
          <a:endParaRPr lang="en-US" sz="2000"/>
        </a:p>
      </dgm:t>
    </dgm:pt>
    <dgm:pt modelId="{DDB5FC17-CF2B-47D1-AA3E-9D18986DA653}" type="sibTrans" cxnId="{E9E02462-9915-431F-83A0-D23A51C5E1D0}">
      <dgm:prSet/>
      <dgm:spPr/>
      <dgm:t>
        <a:bodyPr/>
        <a:lstStyle/>
        <a:p>
          <a:endParaRPr lang="en-US" sz="2000"/>
        </a:p>
      </dgm:t>
    </dgm:pt>
    <dgm:pt modelId="{8CA772F2-F647-4431-84B9-3FAA3B51AF5B}">
      <dgm:prSet custT="1"/>
      <dgm:spPr/>
      <dgm:t>
        <a:bodyPr/>
        <a:lstStyle/>
        <a:p>
          <a:r>
            <a:rPr lang="en-US" sz="900" b="0" i="0"/>
            <a:t>The CEO’s influence as a champion of change and guardian of transformation rules.</a:t>
          </a:r>
          <a:endParaRPr lang="en-US" sz="900"/>
        </a:p>
      </dgm:t>
    </dgm:pt>
    <dgm:pt modelId="{AB0C6F6A-E24F-4EE6-807E-D43307750CAC}" type="parTrans" cxnId="{F67CF63D-E1D5-4C2A-A561-83B2D8BB576A}">
      <dgm:prSet/>
      <dgm:spPr/>
      <dgm:t>
        <a:bodyPr/>
        <a:lstStyle/>
        <a:p>
          <a:endParaRPr lang="en-US" sz="2000"/>
        </a:p>
      </dgm:t>
    </dgm:pt>
    <dgm:pt modelId="{A6407A25-CE87-4266-B9B2-2AAE21C1D6EE}" type="sibTrans" cxnId="{F67CF63D-E1D5-4C2A-A561-83B2D8BB576A}">
      <dgm:prSet/>
      <dgm:spPr/>
      <dgm:t>
        <a:bodyPr/>
        <a:lstStyle/>
        <a:p>
          <a:endParaRPr lang="en-US" sz="2000"/>
        </a:p>
      </dgm:t>
    </dgm:pt>
    <dgm:pt modelId="{8AEE2AC5-73E0-46F9-9E79-A894207888D1}">
      <dgm:prSet custT="1"/>
      <dgm:spPr/>
      <dgm:t>
        <a:bodyPr/>
        <a:lstStyle/>
        <a:p>
          <a:r>
            <a:rPr lang="en-US" sz="1050" b="1" i="0"/>
            <a:t>Future Challenges</a:t>
          </a:r>
          <a:endParaRPr lang="en-US" sz="1050"/>
        </a:p>
      </dgm:t>
    </dgm:pt>
    <dgm:pt modelId="{9F2DA8B5-1D0C-4ADE-BEAF-447B2F7D748C}" type="parTrans" cxnId="{13A20B73-32BE-471A-AEED-93D89FF1FC68}">
      <dgm:prSet/>
      <dgm:spPr/>
      <dgm:t>
        <a:bodyPr/>
        <a:lstStyle/>
        <a:p>
          <a:endParaRPr lang="en-US" sz="2000"/>
        </a:p>
      </dgm:t>
    </dgm:pt>
    <dgm:pt modelId="{F1646CEC-C719-4D2D-B132-46CB33975C64}" type="sibTrans" cxnId="{13A20B73-32BE-471A-AEED-93D89FF1FC68}">
      <dgm:prSet/>
      <dgm:spPr/>
      <dgm:t>
        <a:bodyPr/>
        <a:lstStyle/>
        <a:p>
          <a:endParaRPr lang="en-US" sz="2000"/>
        </a:p>
      </dgm:t>
    </dgm:pt>
    <dgm:pt modelId="{1E3F96DA-77D3-4090-BC60-284976D7A1A3}">
      <dgm:prSet custT="1"/>
      <dgm:spPr/>
      <dgm:t>
        <a:bodyPr/>
        <a:lstStyle/>
        <a:p>
          <a:r>
            <a:rPr lang="en-US" sz="900" b="0" i="0"/>
            <a:t>Risks of functional silos and maintaining cultural alignment.</a:t>
          </a:r>
          <a:endParaRPr lang="en-US" sz="900"/>
        </a:p>
      </dgm:t>
    </dgm:pt>
    <dgm:pt modelId="{FAB3DC6A-32B7-4D5F-9DC3-B02954D173CB}" type="parTrans" cxnId="{19891882-2AB3-4551-A1E6-34EE455ACBDB}">
      <dgm:prSet/>
      <dgm:spPr/>
      <dgm:t>
        <a:bodyPr/>
        <a:lstStyle/>
        <a:p>
          <a:endParaRPr lang="en-US" sz="2000"/>
        </a:p>
      </dgm:t>
    </dgm:pt>
    <dgm:pt modelId="{C385FF27-FF97-4862-B20B-DCAB9B9E4F73}" type="sibTrans" cxnId="{19891882-2AB3-4551-A1E6-34EE455ACBDB}">
      <dgm:prSet/>
      <dgm:spPr/>
      <dgm:t>
        <a:bodyPr/>
        <a:lstStyle/>
        <a:p>
          <a:endParaRPr lang="en-US" sz="2000"/>
        </a:p>
      </dgm:t>
    </dgm:pt>
    <dgm:pt modelId="{82AD5597-B6CB-4DE5-8718-06D32AE4F14D}">
      <dgm:prSet custT="1"/>
      <dgm:spPr/>
      <dgm:t>
        <a:bodyPr/>
        <a:lstStyle/>
        <a:p>
          <a:r>
            <a:rPr lang="en-US" sz="900" b="0" i="0"/>
            <a:t>Sustaining agility and innovation in a dynamic environment.</a:t>
          </a:r>
          <a:endParaRPr lang="en-US" sz="900"/>
        </a:p>
      </dgm:t>
    </dgm:pt>
    <dgm:pt modelId="{581F3364-654E-4F27-80F5-BF5CEA5D937C}" type="parTrans" cxnId="{F2951435-A21A-41DD-9EAB-E80F632D7263}">
      <dgm:prSet/>
      <dgm:spPr/>
      <dgm:t>
        <a:bodyPr/>
        <a:lstStyle/>
        <a:p>
          <a:endParaRPr lang="en-US" sz="2000"/>
        </a:p>
      </dgm:t>
    </dgm:pt>
    <dgm:pt modelId="{016E76EB-F829-41B7-89C9-AA88B11E8C08}" type="sibTrans" cxnId="{F2951435-A21A-41DD-9EAB-E80F632D7263}">
      <dgm:prSet/>
      <dgm:spPr/>
      <dgm:t>
        <a:bodyPr/>
        <a:lstStyle/>
        <a:p>
          <a:endParaRPr lang="en-US" sz="2000"/>
        </a:p>
      </dgm:t>
    </dgm:pt>
    <dgm:pt modelId="{A5E8DB5F-2F93-401D-9A4E-F60A53E527DA}">
      <dgm:prSet custT="1"/>
      <dgm:spPr/>
      <dgm:t>
        <a:bodyPr/>
        <a:lstStyle/>
        <a:p>
          <a:r>
            <a:rPr lang="en-US" sz="1050" b="0" i="0"/>
            <a:t>These topics provide a comprehensive view of Raiffeisenbank’s transformation journey, emphasizing strategic decision-making, cultural shifts, and operational redesign.</a:t>
          </a:r>
          <a:endParaRPr lang="en-US" sz="1050"/>
        </a:p>
      </dgm:t>
    </dgm:pt>
    <dgm:pt modelId="{78949505-7149-434B-9FC7-178D3595C7F0}" type="parTrans" cxnId="{C76876BA-EE29-4100-BDF7-B4077C99E3E3}">
      <dgm:prSet/>
      <dgm:spPr/>
      <dgm:t>
        <a:bodyPr/>
        <a:lstStyle/>
        <a:p>
          <a:endParaRPr lang="en-US" sz="2000"/>
        </a:p>
      </dgm:t>
    </dgm:pt>
    <dgm:pt modelId="{FD948560-8D92-4791-AF76-06D19BA0EC3D}" type="sibTrans" cxnId="{C76876BA-EE29-4100-BDF7-B4077C99E3E3}">
      <dgm:prSet/>
      <dgm:spPr/>
      <dgm:t>
        <a:bodyPr/>
        <a:lstStyle/>
        <a:p>
          <a:endParaRPr lang="en-US" sz="2000"/>
        </a:p>
      </dgm:t>
    </dgm:pt>
    <dgm:pt modelId="{0733A403-16BD-E54C-994A-926A4D73439E}" type="pres">
      <dgm:prSet presAssocID="{7EF7CB9B-77B9-4895-81C9-DA382842809F}" presName="linear" presStyleCnt="0">
        <dgm:presLayoutVars>
          <dgm:animLvl val="lvl"/>
          <dgm:resizeHandles val="exact"/>
        </dgm:presLayoutVars>
      </dgm:prSet>
      <dgm:spPr/>
    </dgm:pt>
    <dgm:pt modelId="{FE0FCCC3-84D0-994D-AF95-884768AAE861}" type="pres">
      <dgm:prSet presAssocID="{D784E798-1B09-45BF-9BB7-07675DEF1F69}" presName="parentText" presStyleLbl="node1" presStyleIdx="0" presStyleCnt="9">
        <dgm:presLayoutVars>
          <dgm:chMax val="0"/>
          <dgm:bulletEnabled val="1"/>
        </dgm:presLayoutVars>
      </dgm:prSet>
      <dgm:spPr/>
    </dgm:pt>
    <dgm:pt modelId="{952B76FE-947D-1D47-99BB-1046E660B4A5}" type="pres">
      <dgm:prSet presAssocID="{D784E798-1B09-45BF-9BB7-07675DEF1F69}" presName="childText" presStyleLbl="revTx" presStyleIdx="0" presStyleCnt="8">
        <dgm:presLayoutVars>
          <dgm:bulletEnabled val="1"/>
        </dgm:presLayoutVars>
      </dgm:prSet>
      <dgm:spPr/>
    </dgm:pt>
    <dgm:pt modelId="{FCE9186E-8CCE-E942-B5A6-15ABC97FA104}" type="pres">
      <dgm:prSet presAssocID="{260510F1-D4D9-4535-88DC-214F746191D8}" presName="parentText" presStyleLbl="node1" presStyleIdx="1" presStyleCnt="9">
        <dgm:presLayoutVars>
          <dgm:chMax val="0"/>
          <dgm:bulletEnabled val="1"/>
        </dgm:presLayoutVars>
      </dgm:prSet>
      <dgm:spPr/>
    </dgm:pt>
    <dgm:pt modelId="{7A091D2E-FCB3-7945-8500-7FF4006ADE16}" type="pres">
      <dgm:prSet presAssocID="{260510F1-D4D9-4535-88DC-214F746191D8}" presName="childText" presStyleLbl="revTx" presStyleIdx="1" presStyleCnt="8">
        <dgm:presLayoutVars>
          <dgm:bulletEnabled val="1"/>
        </dgm:presLayoutVars>
      </dgm:prSet>
      <dgm:spPr/>
    </dgm:pt>
    <dgm:pt modelId="{539CFEF4-C0CB-8349-A8BD-C747FA0065FB}" type="pres">
      <dgm:prSet presAssocID="{C943D4B0-B7F2-4156-A6FF-827030BB7D40}" presName="parentText" presStyleLbl="node1" presStyleIdx="2" presStyleCnt="9">
        <dgm:presLayoutVars>
          <dgm:chMax val="0"/>
          <dgm:bulletEnabled val="1"/>
        </dgm:presLayoutVars>
      </dgm:prSet>
      <dgm:spPr/>
    </dgm:pt>
    <dgm:pt modelId="{32D6D748-D710-4141-BD89-70E8BB8F8840}" type="pres">
      <dgm:prSet presAssocID="{C943D4B0-B7F2-4156-A6FF-827030BB7D40}" presName="childText" presStyleLbl="revTx" presStyleIdx="2" presStyleCnt="8">
        <dgm:presLayoutVars>
          <dgm:bulletEnabled val="1"/>
        </dgm:presLayoutVars>
      </dgm:prSet>
      <dgm:spPr/>
    </dgm:pt>
    <dgm:pt modelId="{4DB3FAC3-128B-AD45-B637-4A81C31DB347}" type="pres">
      <dgm:prSet presAssocID="{EE282536-562E-408D-88F2-F5EACC634155}" presName="parentText" presStyleLbl="node1" presStyleIdx="3" presStyleCnt="9">
        <dgm:presLayoutVars>
          <dgm:chMax val="0"/>
          <dgm:bulletEnabled val="1"/>
        </dgm:presLayoutVars>
      </dgm:prSet>
      <dgm:spPr/>
    </dgm:pt>
    <dgm:pt modelId="{FA252C45-5111-024D-BB0D-7E4C4196B013}" type="pres">
      <dgm:prSet presAssocID="{EE282536-562E-408D-88F2-F5EACC634155}" presName="childText" presStyleLbl="revTx" presStyleIdx="3" presStyleCnt="8">
        <dgm:presLayoutVars>
          <dgm:bulletEnabled val="1"/>
        </dgm:presLayoutVars>
      </dgm:prSet>
      <dgm:spPr/>
    </dgm:pt>
    <dgm:pt modelId="{B07BA12C-6C3E-5349-A657-8EA1B76FDE44}" type="pres">
      <dgm:prSet presAssocID="{52E60392-EC0B-4260-AEFF-FCAAC0A3A301}" presName="parentText" presStyleLbl="node1" presStyleIdx="4" presStyleCnt="9">
        <dgm:presLayoutVars>
          <dgm:chMax val="0"/>
          <dgm:bulletEnabled val="1"/>
        </dgm:presLayoutVars>
      </dgm:prSet>
      <dgm:spPr/>
    </dgm:pt>
    <dgm:pt modelId="{04FAB1AF-A42F-7249-97F5-B74003CFCBEF}" type="pres">
      <dgm:prSet presAssocID="{52E60392-EC0B-4260-AEFF-FCAAC0A3A301}" presName="childText" presStyleLbl="revTx" presStyleIdx="4" presStyleCnt="8">
        <dgm:presLayoutVars>
          <dgm:bulletEnabled val="1"/>
        </dgm:presLayoutVars>
      </dgm:prSet>
      <dgm:spPr/>
    </dgm:pt>
    <dgm:pt modelId="{13C2E23A-851F-9347-83A7-C5D64535E2B9}" type="pres">
      <dgm:prSet presAssocID="{77F5CE28-B349-477F-8353-52F025C61E2F}" presName="parentText" presStyleLbl="node1" presStyleIdx="5" presStyleCnt="9">
        <dgm:presLayoutVars>
          <dgm:chMax val="0"/>
          <dgm:bulletEnabled val="1"/>
        </dgm:presLayoutVars>
      </dgm:prSet>
      <dgm:spPr/>
    </dgm:pt>
    <dgm:pt modelId="{17513851-2747-8543-99A1-179614D04F45}" type="pres">
      <dgm:prSet presAssocID="{77F5CE28-B349-477F-8353-52F025C61E2F}" presName="childText" presStyleLbl="revTx" presStyleIdx="5" presStyleCnt="8">
        <dgm:presLayoutVars>
          <dgm:bulletEnabled val="1"/>
        </dgm:presLayoutVars>
      </dgm:prSet>
      <dgm:spPr/>
    </dgm:pt>
    <dgm:pt modelId="{E8524FDF-5CCC-FE48-AC0E-2C97B47B738F}" type="pres">
      <dgm:prSet presAssocID="{210867F4-AA4A-46F4-916B-79432620962E}" presName="parentText" presStyleLbl="node1" presStyleIdx="6" presStyleCnt="9">
        <dgm:presLayoutVars>
          <dgm:chMax val="0"/>
          <dgm:bulletEnabled val="1"/>
        </dgm:presLayoutVars>
      </dgm:prSet>
      <dgm:spPr/>
    </dgm:pt>
    <dgm:pt modelId="{E3C08D06-5F6F-614E-898B-4D8EAA141875}" type="pres">
      <dgm:prSet presAssocID="{210867F4-AA4A-46F4-916B-79432620962E}" presName="childText" presStyleLbl="revTx" presStyleIdx="6" presStyleCnt="8">
        <dgm:presLayoutVars>
          <dgm:bulletEnabled val="1"/>
        </dgm:presLayoutVars>
      </dgm:prSet>
      <dgm:spPr/>
    </dgm:pt>
    <dgm:pt modelId="{C7F92406-D0CC-C342-A61E-DCB9EF3909A7}" type="pres">
      <dgm:prSet presAssocID="{8AEE2AC5-73E0-46F9-9E79-A894207888D1}" presName="parentText" presStyleLbl="node1" presStyleIdx="7" presStyleCnt="9">
        <dgm:presLayoutVars>
          <dgm:chMax val="0"/>
          <dgm:bulletEnabled val="1"/>
        </dgm:presLayoutVars>
      </dgm:prSet>
      <dgm:spPr/>
    </dgm:pt>
    <dgm:pt modelId="{35B1D2E1-0A8F-254C-9627-ECC867431E71}" type="pres">
      <dgm:prSet presAssocID="{8AEE2AC5-73E0-46F9-9E79-A894207888D1}" presName="childText" presStyleLbl="revTx" presStyleIdx="7" presStyleCnt="8">
        <dgm:presLayoutVars>
          <dgm:bulletEnabled val="1"/>
        </dgm:presLayoutVars>
      </dgm:prSet>
      <dgm:spPr/>
    </dgm:pt>
    <dgm:pt modelId="{22032625-E74D-6742-A86D-1E57E4554452}" type="pres">
      <dgm:prSet presAssocID="{A5E8DB5F-2F93-401D-9A4E-F60A53E527DA}" presName="parentText" presStyleLbl="node1" presStyleIdx="8" presStyleCnt="9">
        <dgm:presLayoutVars>
          <dgm:chMax val="0"/>
          <dgm:bulletEnabled val="1"/>
        </dgm:presLayoutVars>
      </dgm:prSet>
      <dgm:spPr/>
    </dgm:pt>
  </dgm:ptLst>
  <dgm:cxnLst>
    <dgm:cxn modelId="{3B442705-A385-411A-B773-5F776EC2EA55}" srcId="{52E60392-EC0B-4260-AEFF-FCAAC0A3A301}" destId="{7FF8882A-2AA4-4207-AACB-81B7EE104E84}" srcOrd="2" destOrd="0" parTransId="{1A16F0DE-E293-484D-8164-8315A5448F7A}" sibTransId="{75222184-6189-4F16-AA07-E427EF656625}"/>
    <dgm:cxn modelId="{AF564306-63D6-41D7-A31C-DFB83C51DFDA}" srcId="{EE282536-562E-408D-88F2-F5EACC634155}" destId="{0641058C-AA3B-4240-B4F7-889192B96D14}" srcOrd="2" destOrd="0" parTransId="{F8AEE5A9-301E-4342-88C8-AC57A81ABC3C}" sibTransId="{AC3454DA-2D7A-4BB8-90A4-A2444C379DA4}"/>
    <dgm:cxn modelId="{FEF6890D-9055-5B48-9A7F-6F2ACA064F02}" type="presOf" srcId="{0641058C-AA3B-4240-B4F7-889192B96D14}" destId="{FA252C45-5111-024D-BB0D-7E4C4196B013}" srcOrd="0" destOrd="2" presId="urn:microsoft.com/office/officeart/2005/8/layout/vList2"/>
    <dgm:cxn modelId="{AC69F913-B939-4AE1-8A8C-7CF6BE9D26B7}" srcId="{D784E798-1B09-45BF-9BB7-07675DEF1F69}" destId="{283129D0-4F06-40D5-A873-19381A12B03A}" srcOrd="1" destOrd="0" parTransId="{9D020FBB-527B-43F9-BFEA-6AAA7F7B1390}" sibTransId="{CB471C0C-A783-4E75-A610-6CFAC5EBE064}"/>
    <dgm:cxn modelId="{2A367617-7E35-F243-9F2B-428C591F4177}" type="presOf" srcId="{283129D0-4F06-40D5-A873-19381A12B03A}" destId="{952B76FE-947D-1D47-99BB-1046E660B4A5}" srcOrd="0" destOrd="1" presId="urn:microsoft.com/office/officeart/2005/8/layout/vList2"/>
    <dgm:cxn modelId="{6510631A-6520-2445-8F42-4DF7FE99BF9A}" type="presOf" srcId="{77F5CE28-B349-477F-8353-52F025C61E2F}" destId="{13C2E23A-851F-9347-83A7-C5D64535E2B9}" srcOrd="0" destOrd="0" presId="urn:microsoft.com/office/officeart/2005/8/layout/vList2"/>
    <dgm:cxn modelId="{C5C9A21D-0555-FA4E-8A67-C8DB51C50356}" type="presOf" srcId="{2E01FA8D-F84C-4A72-8B4B-62B23559CCD9}" destId="{FA252C45-5111-024D-BB0D-7E4C4196B013}" srcOrd="0" destOrd="1" presId="urn:microsoft.com/office/officeart/2005/8/layout/vList2"/>
    <dgm:cxn modelId="{02BDEC20-B8C3-4E21-A90B-D7423007FCC1}" srcId="{7EF7CB9B-77B9-4895-81C9-DA382842809F}" destId="{260510F1-D4D9-4535-88DC-214F746191D8}" srcOrd="1" destOrd="0" parTransId="{4ED391A9-31FF-4375-BC59-D406BDA17559}" sibTransId="{C61315C8-E848-4332-9BD7-FFE26CCF86C4}"/>
    <dgm:cxn modelId="{27B45125-6E0B-2E45-BD39-257119A5E76D}" type="presOf" srcId="{2CB3EBAE-63A9-4A80-BCDE-CC7F243D7C28}" destId="{32D6D748-D710-4141-BD89-70E8BB8F8840}" srcOrd="0" destOrd="2" presId="urn:microsoft.com/office/officeart/2005/8/layout/vList2"/>
    <dgm:cxn modelId="{01B02226-6138-4645-8267-C95DC5B1581C}" srcId="{D784E798-1B09-45BF-9BB7-07675DEF1F69}" destId="{01CA7185-0D53-42E1-AFC2-41A2FE5875B7}" srcOrd="0" destOrd="0" parTransId="{8B598356-66D7-4CDF-AC8E-270D9ED65318}" sibTransId="{E8F033EB-D114-433E-888A-0AEA7AE21FCD}"/>
    <dgm:cxn modelId="{E9087629-F039-4037-99F2-C3C5A5065079}" srcId="{C943D4B0-B7F2-4156-A6FF-827030BB7D40}" destId="{1B6FA3CB-C277-479D-8824-FE1A806F12A3}" srcOrd="0" destOrd="0" parTransId="{DF87EA12-BE0A-46E4-877B-ABA72F95BCEE}" sibTransId="{85D86F66-9633-4DE2-B6AD-584B1B13F41F}"/>
    <dgm:cxn modelId="{D50F9133-969F-0B43-A9CF-6B87F99C5B16}" type="presOf" srcId="{EE8E0278-6FDD-4123-BEC4-2F09F89ACEB1}" destId="{04FAB1AF-A42F-7249-97F5-B74003CFCBEF}" srcOrd="0" destOrd="1" presId="urn:microsoft.com/office/officeart/2005/8/layout/vList2"/>
    <dgm:cxn modelId="{F2951435-A21A-41DD-9EAB-E80F632D7263}" srcId="{8AEE2AC5-73E0-46F9-9E79-A894207888D1}" destId="{82AD5597-B6CB-4DE5-8718-06D32AE4F14D}" srcOrd="1" destOrd="0" parTransId="{581F3364-654E-4F27-80F5-BF5CEA5D937C}" sibTransId="{016E76EB-F829-41B7-89C9-AA88B11E8C08}"/>
    <dgm:cxn modelId="{D6DDEC38-785E-4347-A723-E9BEE718980F}" type="presOf" srcId="{52E60392-EC0B-4260-AEFF-FCAAC0A3A301}" destId="{B07BA12C-6C3E-5349-A657-8EA1B76FDE44}" srcOrd="0" destOrd="0" presId="urn:microsoft.com/office/officeart/2005/8/layout/vList2"/>
    <dgm:cxn modelId="{492ACD3B-7BBE-6F4A-BA5C-09AD03061F57}" type="presOf" srcId="{01CA7185-0D53-42E1-AFC2-41A2FE5875B7}" destId="{952B76FE-947D-1D47-99BB-1046E660B4A5}" srcOrd="0" destOrd="0" presId="urn:microsoft.com/office/officeart/2005/8/layout/vList2"/>
    <dgm:cxn modelId="{F67CF63D-E1D5-4C2A-A561-83B2D8BB576A}" srcId="{210867F4-AA4A-46F4-916B-79432620962E}" destId="{8CA772F2-F647-4431-84B9-3FAA3B51AF5B}" srcOrd="0" destOrd="0" parTransId="{AB0C6F6A-E24F-4EE6-807E-D43307750CAC}" sibTransId="{A6407A25-CE87-4266-B9B2-2AAE21C1D6EE}"/>
    <dgm:cxn modelId="{E9E02462-9915-431F-83A0-D23A51C5E1D0}" srcId="{7EF7CB9B-77B9-4895-81C9-DA382842809F}" destId="{210867F4-AA4A-46F4-916B-79432620962E}" srcOrd="6" destOrd="0" parTransId="{579173F0-1166-43DC-BEFC-CAD08D69FE4E}" sibTransId="{DDB5FC17-CF2B-47D1-AA3E-9D18986DA653}"/>
    <dgm:cxn modelId="{510DD143-0DE6-4C79-B076-A0A2CFC7665A}" srcId="{52E60392-EC0B-4260-AEFF-FCAAC0A3A301}" destId="{EE8E0278-6FDD-4123-BEC4-2F09F89ACEB1}" srcOrd="1" destOrd="0" parTransId="{940511B7-DCD5-4B40-AB67-9B374C6C5F20}" sibTransId="{A66E1916-7744-4432-8B18-A339FC27D6D1}"/>
    <dgm:cxn modelId="{539CC845-9D00-9D4E-B3E8-DBE0CC6922A1}" type="presOf" srcId="{C943D4B0-B7F2-4156-A6FF-827030BB7D40}" destId="{539CFEF4-C0CB-8349-A8BD-C747FA0065FB}" srcOrd="0" destOrd="0" presId="urn:microsoft.com/office/officeart/2005/8/layout/vList2"/>
    <dgm:cxn modelId="{C28DC747-A3BC-234F-80F5-B4D02FB92FF9}" type="presOf" srcId="{A5E8DB5F-2F93-401D-9A4E-F60A53E527DA}" destId="{22032625-E74D-6742-A86D-1E57E4554452}" srcOrd="0" destOrd="0" presId="urn:microsoft.com/office/officeart/2005/8/layout/vList2"/>
    <dgm:cxn modelId="{700EDB47-6A65-4918-AB59-7C5645BDA502}" srcId="{260510F1-D4D9-4535-88DC-214F746191D8}" destId="{AE04CDBA-241D-4C6C-B43A-13AAC12DD7D2}" srcOrd="1" destOrd="0" parTransId="{3E7FBDB9-57E4-4346-85F8-210C6A9C9B6C}" sibTransId="{3006B875-915B-431F-8D05-9E0B1320BA51}"/>
    <dgm:cxn modelId="{72EB7669-2500-410A-BE67-FEE783B0983B}" srcId="{7EF7CB9B-77B9-4895-81C9-DA382842809F}" destId="{77F5CE28-B349-477F-8353-52F025C61E2F}" srcOrd="5" destOrd="0" parTransId="{D13AAF13-C3A7-46A6-A914-9FD42BF50E16}" sibTransId="{01475930-7715-48CC-A4D7-4B54D0055DF8}"/>
    <dgm:cxn modelId="{1906AA6A-5735-FD4E-B682-BFD7593BF398}" type="presOf" srcId="{7FF8882A-2AA4-4207-AACB-81B7EE104E84}" destId="{04FAB1AF-A42F-7249-97F5-B74003CFCBEF}" srcOrd="0" destOrd="2" presId="urn:microsoft.com/office/officeart/2005/8/layout/vList2"/>
    <dgm:cxn modelId="{A0D45B6B-8940-40F8-A9CB-BCAAA63F5461}" srcId="{77F5CE28-B349-477F-8353-52F025C61E2F}" destId="{7C6BFFCD-639B-4D2B-B1AC-23A9CC0A5C97}" srcOrd="2" destOrd="0" parTransId="{66D85EC0-75C4-408C-A5AA-5C32DEB89C10}" sibTransId="{E8F7B223-11DA-4E94-BAC0-E4A260B9D03A}"/>
    <dgm:cxn modelId="{1BD9A24E-A366-BF4D-94E1-61C59AD91FDF}" type="presOf" srcId="{AE04CDBA-241D-4C6C-B43A-13AAC12DD7D2}" destId="{7A091D2E-FCB3-7945-8500-7FF4006ADE16}" srcOrd="0" destOrd="1" presId="urn:microsoft.com/office/officeart/2005/8/layout/vList2"/>
    <dgm:cxn modelId="{59AFF470-13A2-364D-9A88-10FC00C18040}" type="presOf" srcId="{1E3F96DA-77D3-4090-BC60-284976D7A1A3}" destId="{35B1D2E1-0A8F-254C-9627-ECC867431E71}" srcOrd="0" destOrd="0" presId="urn:microsoft.com/office/officeart/2005/8/layout/vList2"/>
    <dgm:cxn modelId="{FD4CFC71-1637-3C48-A387-058BE9F612E1}" type="presOf" srcId="{E2797FD5-BD01-4914-B38C-21399E084EC9}" destId="{7A091D2E-FCB3-7945-8500-7FF4006ADE16}" srcOrd="0" destOrd="0" presId="urn:microsoft.com/office/officeart/2005/8/layout/vList2"/>
    <dgm:cxn modelId="{13A20B73-32BE-471A-AEED-93D89FF1FC68}" srcId="{7EF7CB9B-77B9-4895-81C9-DA382842809F}" destId="{8AEE2AC5-73E0-46F9-9E79-A894207888D1}" srcOrd="7" destOrd="0" parTransId="{9F2DA8B5-1D0C-4ADE-BEAF-447B2F7D748C}" sibTransId="{F1646CEC-C719-4D2D-B132-46CB33975C64}"/>
    <dgm:cxn modelId="{1A2F8573-07C5-45F9-AAEC-1971CA55EB73}" srcId="{77F5CE28-B349-477F-8353-52F025C61E2F}" destId="{50F13CC4-930D-4B8D-9888-83B3DE20241E}" srcOrd="0" destOrd="0" parTransId="{3ABA5AF6-E9EB-4024-85ED-A66E209108FA}" sibTransId="{6E7D6CDA-0981-4D49-AE20-1979BDDBE8F5}"/>
    <dgm:cxn modelId="{BDA0C655-D51A-5A48-AF9E-EBC1FF99AEBC}" type="presOf" srcId="{1B6FA3CB-C277-479D-8824-FE1A806F12A3}" destId="{32D6D748-D710-4141-BD89-70E8BB8F8840}" srcOrd="0" destOrd="0" presId="urn:microsoft.com/office/officeart/2005/8/layout/vList2"/>
    <dgm:cxn modelId="{C3FF6158-84C3-4B92-A17A-7297DEB548B1}" srcId="{EE282536-562E-408D-88F2-F5EACC634155}" destId="{2E01FA8D-F84C-4A72-8B4B-62B23559CCD9}" srcOrd="1" destOrd="0" parTransId="{0013C70B-744E-4DED-95BD-2FD2B43B6D60}" sibTransId="{401F6FC1-653F-4063-8D64-34ECC9F7BA00}"/>
    <dgm:cxn modelId="{81C3C17D-15D7-2C4B-B32F-4A38B63A5380}" type="presOf" srcId="{8CA772F2-F647-4431-84B9-3FAA3B51AF5B}" destId="{E3C08D06-5F6F-614E-898B-4D8EAA141875}" srcOrd="0" destOrd="0" presId="urn:microsoft.com/office/officeart/2005/8/layout/vList2"/>
    <dgm:cxn modelId="{19891882-2AB3-4551-A1E6-34EE455ACBDB}" srcId="{8AEE2AC5-73E0-46F9-9E79-A894207888D1}" destId="{1E3F96DA-77D3-4090-BC60-284976D7A1A3}" srcOrd="0" destOrd="0" parTransId="{FAB3DC6A-32B7-4D5F-9DC3-B02954D173CB}" sibTransId="{C385FF27-FF97-4862-B20B-DCAB9B9E4F73}"/>
    <dgm:cxn modelId="{188D9485-FE38-8940-94CB-67DFCE1F7C4C}" type="presOf" srcId="{FCD1C033-9656-476C-85C2-9E348BB7C171}" destId="{32D6D748-D710-4141-BD89-70E8BB8F8840}" srcOrd="0" destOrd="1" presId="urn:microsoft.com/office/officeart/2005/8/layout/vList2"/>
    <dgm:cxn modelId="{B0BADF8F-8801-124B-9AC1-449D940E4605}" type="presOf" srcId="{EE282536-562E-408D-88F2-F5EACC634155}" destId="{4DB3FAC3-128B-AD45-B637-4A81C31DB347}" srcOrd="0" destOrd="0" presId="urn:microsoft.com/office/officeart/2005/8/layout/vList2"/>
    <dgm:cxn modelId="{6C0B4C93-52C5-4CD4-9811-91229A74C404}" srcId="{C943D4B0-B7F2-4156-A6FF-827030BB7D40}" destId="{2CB3EBAE-63A9-4A80-BCDE-CC7F243D7C28}" srcOrd="2" destOrd="0" parTransId="{E2CED165-4490-4D18-9A15-71DB7F380D61}" sibTransId="{B9DC7780-D020-435F-A54B-AF55D6BF1EBB}"/>
    <dgm:cxn modelId="{1EA47996-E7F8-42AE-91AA-FC710B5E2E09}" srcId="{7EF7CB9B-77B9-4895-81C9-DA382842809F}" destId="{C943D4B0-B7F2-4156-A6FF-827030BB7D40}" srcOrd="2" destOrd="0" parTransId="{608EB725-C70F-4ECD-B7ED-B4528763B04C}" sibTransId="{E75D9B26-C3D2-4274-83E6-5ECC2683D5C8}"/>
    <dgm:cxn modelId="{A6772199-977A-411B-9396-AF66396C4DDC}" srcId="{77F5CE28-B349-477F-8353-52F025C61E2F}" destId="{8FA34AF4-9E54-4F8C-9BE3-B9083DBD5573}" srcOrd="1" destOrd="0" parTransId="{8B155AE8-5ECC-4853-A97B-A7BD3194EABA}" sibTransId="{BD76E85F-8331-4419-AFC9-5B23D4B3F3C5}"/>
    <dgm:cxn modelId="{C74CE5AA-C58C-4135-8CC0-EA2706B72C4B}" srcId="{EE282536-562E-408D-88F2-F5EACC634155}" destId="{68A645CF-D14D-44AE-8E70-3269859052B4}" srcOrd="0" destOrd="0" parTransId="{DC74C3B9-EED3-467E-A54F-F60F8A8DB2CA}" sibTransId="{81B3C407-9AF3-4AD8-A2F6-5EE6B16BD42D}"/>
    <dgm:cxn modelId="{1AC86CB1-DB7A-427C-8530-2F45E9164C25}" srcId="{7EF7CB9B-77B9-4895-81C9-DA382842809F}" destId="{52E60392-EC0B-4260-AEFF-FCAAC0A3A301}" srcOrd="4" destOrd="0" parTransId="{5E256C4C-18E2-45A2-ACE0-A47A93050EA5}" sibTransId="{DEEBAA90-14F3-4023-8B29-0DB6640F2183}"/>
    <dgm:cxn modelId="{B47F64B2-886D-4B5A-824B-7615818D357A}" srcId="{7EF7CB9B-77B9-4895-81C9-DA382842809F}" destId="{EE282536-562E-408D-88F2-F5EACC634155}" srcOrd="3" destOrd="0" parTransId="{4B0CBD46-F0C9-4EDF-8CDB-A04C2F9E7412}" sibTransId="{DC05C6C2-DB11-4C2F-BF5F-5056EA84CA80}"/>
    <dgm:cxn modelId="{C76876BA-EE29-4100-BDF7-B4077C99E3E3}" srcId="{7EF7CB9B-77B9-4895-81C9-DA382842809F}" destId="{A5E8DB5F-2F93-401D-9A4E-F60A53E527DA}" srcOrd="8" destOrd="0" parTransId="{78949505-7149-434B-9FC7-178D3595C7F0}" sibTransId="{FD948560-8D92-4791-AF76-06D19BA0EC3D}"/>
    <dgm:cxn modelId="{3A0E0CC2-0D57-9F4C-B952-2D7DE5A8A200}" type="presOf" srcId="{8AEE2AC5-73E0-46F9-9E79-A894207888D1}" destId="{C7F92406-D0CC-C342-A61E-DCB9EF3909A7}" srcOrd="0" destOrd="0" presId="urn:microsoft.com/office/officeart/2005/8/layout/vList2"/>
    <dgm:cxn modelId="{65BD75C5-0C48-AE45-BC54-39EC080EEC56}" type="presOf" srcId="{7EF7CB9B-77B9-4895-81C9-DA382842809F}" destId="{0733A403-16BD-E54C-994A-926A4D73439E}" srcOrd="0" destOrd="0" presId="urn:microsoft.com/office/officeart/2005/8/layout/vList2"/>
    <dgm:cxn modelId="{68C0F2C5-75D9-4C32-B2E8-AC99236CB8B9}" srcId="{7EF7CB9B-77B9-4895-81C9-DA382842809F}" destId="{D784E798-1B09-45BF-9BB7-07675DEF1F69}" srcOrd="0" destOrd="0" parTransId="{01771537-03A2-4CB9-BF41-BBB76DB837A4}" sibTransId="{DAC058C2-0892-4584-9BA6-8A8A9FD03019}"/>
    <dgm:cxn modelId="{603EFDC6-5ABE-4C42-BF36-E0EC585DC566}" type="presOf" srcId="{82AD5597-B6CB-4DE5-8718-06D32AE4F14D}" destId="{35B1D2E1-0A8F-254C-9627-ECC867431E71}" srcOrd="0" destOrd="1" presId="urn:microsoft.com/office/officeart/2005/8/layout/vList2"/>
    <dgm:cxn modelId="{D0490AC9-8ABA-4B3D-909D-CD9D55D4A8CD}" srcId="{52E60392-EC0B-4260-AEFF-FCAAC0A3A301}" destId="{49DFF3C2-FC29-4585-84E6-85A825B2AFB0}" srcOrd="0" destOrd="0" parTransId="{13622669-4199-4F3E-AD64-6530D0BC53B0}" sibTransId="{1BF87619-7C4A-4747-818E-E8B69A64459F}"/>
    <dgm:cxn modelId="{27F4F4CD-79C7-F343-A6BE-A3F625E18D4E}" type="presOf" srcId="{260510F1-D4D9-4535-88DC-214F746191D8}" destId="{FCE9186E-8CCE-E942-B5A6-15ABC97FA104}" srcOrd="0" destOrd="0" presId="urn:microsoft.com/office/officeart/2005/8/layout/vList2"/>
    <dgm:cxn modelId="{261B19DC-9359-E749-858D-EADD43DFE179}" type="presOf" srcId="{68A645CF-D14D-44AE-8E70-3269859052B4}" destId="{FA252C45-5111-024D-BB0D-7E4C4196B013}" srcOrd="0" destOrd="0" presId="urn:microsoft.com/office/officeart/2005/8/layout/vList2"/>
    <dgm:cxn modelId="{F05994DD-115D-5547-8BD4-25D8D01E62C0}" type="presOf" srcId="{50F13CC4-930D-4B8D-9888-83B3DE20241E}" destId="{17513851-2747-8543-99A1-179614D04F45}" srcOrd="0" destOrd="0" presId="urn:microsoft.com/office/officeart/2005/8/layout/vList2"/>
    <dgm:cxn modelId="{0C679CE2-B12D-314C-ABE1-2DCF8A0A3FF8}" type="presOf" srcId="{7C6BFFCD-639B-4D2B-B1AC-23A9CC0A5C97}" destId="{17513851-2747-8543-99A1-179614D04F45}" srcOrd="0" destOrd="2" presId="urn:microsoft.com/office/officeart/2005/8/layout/vList2"/>
    <dgm:cxn modelId="{D48E15E7-EC39-42A8-9650-1E37A092ABF4}" srcId="{260510F1-D4D9-4535-88DC-214F746191D8}" destId="{E2797FD5-BD01-4914-B38C-21399E084EC9}" srcOrd="0" destOrd="0" parTransId="{3038F7A6-EEA0-49FD-BD12-F450FA9DF153}" sibTransId="{D4D393C5-7E67-4DDA-AE94-8BE5B85F3AC0}"/>
    <dgm:cxn modelId="{D3334FEA-926A-B646-AE6D-B4FB3CE7BCFC}" type="presOf" srcId="{210867F4-AA4A-46F4-916B-79432620962E}" destId="{E8524FDF-5CCC-FE48-AC0E-2C97B47B738F}" srcOrd="0" destOrd="0" presId="urn:microsoft.com/office/officeart/2005/8/layout/vList2"/>
    <dgm:cxn modelId="{10E057EA-5BB3-7E4D-9D23-00B390FE76B9}" type="presOf" srcId="{49DFF3C2-FC29-4585-84E6-85A825B2AFB0}" destId="{04FAB1AF-A42F-7249-97F5-B74003CFCBEF}" srcOrd="0" destOrd="0" presId="urn:microsoft.com/office/officeart/2005/8/layout/vList2"/>
    <dgm:cxn modelId="{679164EB-7FD7-D545-8F47-1B9797D30B63}" type="presOf" srcId="{8FA34AF4-9E54-4F8C-9BE3-B9083DBD5573}" destId="{17513851-2747-8543-99A1-179614D04F45}" srcOrd="0" destOrd="1" presId="urn:microsoft.com/office/officeart/2005/8/layout/vList2"/>
    <dgm:cxn modelId="{6B80BAEE-D6B3-C648-B69C-E74DC85CC222}" type="presOf" srcId="{D784E798-1B09-45BF-9BB7-07675DEF1F69}" destId="{FE0FCCC3-84D0-994D-AF95-884768AAE861}" srcOrd="0" destOrd="0" presId="urn:microsoft.com/office/officeart/2005/8/layout/vList2"/>
    <dgm:cxn modelId="{7ED28CFF-DE80-4764-A230-4B149C4AE87A}" srcId="{C943D4B0-B7F2-4156-A6FF-827030BB7D40}" destId="{FCD1C033-9656-476C-85C2-9E348BB7C171}" srcOrd="1" destOrd="0" parTransId="{4E34CD27-504C-40BC-82CB-FBD162FCA61D}" sibTransId="{6AC00C4D-88CF-47BE-9C57-7AF2E96B28A3}"/>
    <dgm:cxn modelId="{D0EFA201-DB33-AE48-934D-9483244749FB}" type="presParOf" srcId="{0733A403-16BD-E54C-994A-926A4D73439E}" destId="{FE0FCCC3-84D0-994D-AF95-884768AAE861}" srcOrd="0" destOrd="0" presId="urn:microsoft.com/office/officeart/2005/8/layout/vList2"/>
    <dgm:cxn modelId="{BCCC68DA-5BA5-5640-8A2A-4E4E81624B58}" type="presParOf" srcId="{0733A403-16BD-E54C-994A-926A4D73439E}" destId="{952B76FE-947D-1D47-99BB-1046E660B4A5}" srcOrd="1" destOrd="0" presId="urn:microsoft.com/office/officeart/2005/8/layout/vList2"/>
    <dgm:cxn modelId="{6AC2A9D8-69D4-F94D-8A06-4150985FB49D}" type="presParOf" srcId="{0733A403-16BD-E54C-994A-926A4D73439E}" destId="{FCE9186E-8CCE-E942-B5A6-15ABC97FA104}" srcOrd="2" destOrd="0" presId="urn:microsoft.com/office/officeart/2005/8/layout/vList2"/>
    <dgm:cxn modelId="{12C6484C-E63E-214D-816E-262A72714B59}" type="presParOf" srcId="{0733A403-16BD-E54C-994A-926A4D73439E}" destId="{7A091D2E-FCB3-7945-8500-7FF4006ADE16}" srcOrd="3" destOrd="0" presId="urn:microsoft.com/office/officeart/2005/8/layout/vList2"/>
    <dgm:cxn modelId="{41EC8AD7-FFF9-9E43-AF14-8C7CDAA086CB}" type="presParOf" srcId="{0733A403-16BD-E54C-994A-926A4D73439E}" destId="{539CFEF4-C0CB-8349-A8BD-C747FA0065FB}" srcOrd="4" destOrd="0" presId="urn:microsoft.com/office/officeart/2005/8/layout/vList2"/>
    <dgm:cxn modelId="{F1DACF2B-974B-2E41-854B-4F02F218FBFB}" type="presParOf" srcId="{0733A403-16BD-E54C-994A-926A4D73439E}" destId="{32D6D748-D710-4141-BD89-70E8BB8F8840}" srcOrd="5" destOrd="0" presId="urn:microsoft.com/office/officeart/2005/8/layout/vList2"/>
    <dgm:cxn modelId="{5F22760F-AC68-9E42-9225-E05B6924568E}" type="presParOf" srcId="{0733A403-16BD-E54C-994A-926A4D73439E}" destId="{4DB3FAC3-128B-AD45-B637-4A81C31DB347}" srcOrd="6" destOrd="0" presId="urn:microsoft.com/office/officeart/2005/8/layout/vList2"/>
    <dgm:cxn modelId="{AC685A1B-0147-F144-8091-2AAF3116861F}" type="presParOf" srcId="{0733A403-16BD-E54C-994A-926A4D73439E}" destId="{FA252C45-5111-024D-BB0D-7E4C4196B013}" srcOrd="7" destOrd="0" presId="urn:microsoft.com/office/officeart/2005/8/layout/vList2"/>
    <dgm:cxn modelId="{FFEFFFCC-FD59-C344-BBB4-2CE02EF7AC5E}" type="presParOf" srcId="{0733A403-16BD-E54C-994A-926A4D73439E}" destId="{B07BA12C-6C3E-5349-A657-8EA1B76FDE44}" srcOrd="8" destOrd="0" presId="urn:microsoft.com/office/officeart/2005/8/layout/vList2"/>
    <dgm:cxn modelId="{1016EB14-73D2-DE44-9EAB-6CD7F09AD3F2}" type="presParOf" srcId="{0733A403-16BD-E54C-994A-926A4D73439E}" destId="{04FAB1AF-A42F-7249-97F5-B74003CFCBEF}" srcOrd="9" destOrd="0" presId="urn:microsoft.com/office/officeart/2005/8/layout/vList2"/>
    <dgm:cxn modelId="{0909729A-2463-EF4B-A1CB-AE6BACB48435}" type="presParOf" srcId="{0733A403-16BD-E54C-994A-926A4D73439E}" destId="{13C2E23A-851F-9347-83A7-C5D64535E2B9}" srcOrd="10" destOrd="0" presId="urn:microsoft.com/office/officeart/2005/8/layout/vList2"/>
    <dgm:cxn modelId="{E4B2ABCD-E819-4840-902E-8BDCA2257AE5}" type="presParOf" srcId="{0733A403-16BD-E54C-994A-926A4D73439E}" destId="{17513851-2747-8543-99A1-179614D04F45}" srcOrd="11" destOrd="0" presId="urn:microsoft.com/office/officeart/2005/8/layout/vList2"/>
    <dgm:cxn modelId="{A89DB317-17CC-8640-A8A5-923E02E37051}" type="presParOf" srcId="{0733A403-16BD-E54C-994A-926A4D73439E}" destId="{E8524FDF-5CCC-FE48-AC0E-2C97B47B738F}" srcOrd="12" destOrd="0" presId="urn:microsoft.com/office/officeart/2005/8/layout/vList2"/>
    <dgm:cxn modelId="{C27F5942-11D4-3241-ADEB-B5C5ACA5CCD6}" type="presParOf" srcId="{0733A403-16BD-E54C-994A-926A4D73439E}" destId="{E3C08D06-5F6F-614E-898B-4D8EAA141875}" srcOrd="13" destOrd="0" presId="urn:microsoft.com/office/officeart/2005/8/layout/vList2"/>
    <dgm:cxn modelId="{62E82273-9411-F444-9BC6-90E5BDB5EB8A}" type="presParOf" srcId="{0733A403-16BD-E54C-994A-926A4D73439E}" destId="{C7F92406-D0CC-C342-A61E-DCB9EF3909A7}" srcOrd="14" destOrd="0" presId="urn:microsoft.com/office/officeart/2005/8/layout/vList2"/>
    <dgm:cxn modelId="{C89A0EAC-804D-CA42-8947-73866CC037FD}" type="presParOf" srcId="{0733A403-16BD-E54C-994A-926A4D73439E}" destId="{35B1D2E1-0A8F-254C-9627-ECC867431E71}" srcOrd="15" destOrd="0" presId="urn:microsoft.com/office/officeart/2005/8/layout/vList2"/>
    <dgm:cxn modelId="{5167237F-F6D7-B14F-BA4C-CDA1FBA96A23}" type="presParOf" srcId="{0733A403-16BD-E54C-994A-926A4D73439E}" destId="{22032625-E74D-6742-A86D-1E57E4554452}"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F0C642A-BA33-4D0F-86FE-1E15A33FA420}"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A5D095E8-1EFF-4353-B97B-FFC0963C591A}">
      <dgm:prSet/>
      <dgm:spPr/>
      <dgm:t>
        <a:bodyPr/>
        <a:lstStyle/>
        <a:p>
          <a:r>
            <a:rPr lang="en-US"/>
            <a:t>Changing roles and introduction of cross-functional teams </a:t>
          </a:r>
        </a:p>
      </dgm:t>
    </dgm:pt>
    <dgm:pt modelId="{993BCC3A-C079-412D-8A60-62E7BA5829B5}" type="parTrans" cxnId="{7124FBBB-FAFE-45BD-B190-0DA58A1A4AC9}">
      <dgm:prSet/>
      <dgm:spPr/>
      <dgm:t>
        <a:bodyPr/>
        <a:lstStyle/>
        <a:p>
          <a:endParaRPr lang="en-US"/>
        </a:p>
      </dgm:t>
    </dgm:pt>
    <dgm:pt modelId="{922CA435-91F6-4F51-8EBF-5FE069617FBC}" type="sibTrans" cxnId="{7124FBBB-FAFE-45BD-B190-0DA58A1A4AC9}">
      <dgm:prSet/>
      <dgm:spPr/>
      <dgm:t>
        <a:bodyPr/>
        <a:lstStyle/>
        <a:p>
          <a:endParaRPr lang="en-US"/>
        </a:p>
      </dgm:t>
    </dgm:pt>
    <dgm:pt modelId="{A396CD9A-3C8C-4A4A-8F21-380D75BD8222}">
      <dgm:prSet/>
      <dgm:spPr/>
      <dgm:t>
        <a:bodyPr/>
        <a:lstStyle/>
        <a:p>
          <a:r>
            <a:rPr lang="en-US"/>
            <a:t>How was teamwork organized? </a:t>
          </a:r>
        </a:p>
      </dgm:t>
    </dgm:pt>
    <dgm:pt modelId="{FACE11BB-ABA6-4BD3-A0CE-976EA886A9AA}" type="parTrans" cxnId="{96A1D1B8-BE7D-4347-A181-3791EEB824A8}">
      <dgm:prSet/>
      <dgm:spPr/>
      <dgm:t>
        <a:bodyPr/>
        <a:lstStyle/>
        <a:p>
          <a:endParaRPr lang="en-US"/>
        </a:p>
      </dgm:t>
    </dgm:pt>
    <dgm:pt modelId="{99977BEB-0FF5-4CF3-BA42-61A676DEAA21}" type="sibTrans" cxnId="{96A1D1B8-BE7D-4347-A181-3791EEB824A8}">
      <dgm:prSet/>
      <dgm:spPr/>
      <dgm:t>
        <a:bodyPr/>
        <a:lstStyle/>
        <a:p>
          <a:endParaRPr lang="en-US"/>
        </a:p>
      </dgm:t>
    </dgm:pt>
    <dgm:pt modelId="{C43CDA2C-EA00-4A45-A753-BABFEC4F1B4E}">
      <dgm:prSet/>
      <dgm:spPr/>
      <dgm:t>
        <a:bodyPr/>
        <a:lstStyle/>
        <a:p>
          <a:r>
            <a:rPr lang="en-US"/>
            <a:t>How was the performance management system changed?</a:t>
          </a:r>
        </a:p>
      </dgm:t>
    </dgm:pt>
    <dgm:pt modelId="{3EFC6F12-D3B6-4388-BE58-AC39EE0AB392}" type="parTrans" cxnId="{7847AB3F-39BB-4A1F-A18C-B78D9197614E}">
      <dgm:prSet/>
      <dgm:spPr/>
      <dgm:t>
        <a:bodyPr/>
        <a:lstStyle/>
        <a:p>
          <a:endParaRPr lang="en-US"/>
        </a:p>
      </dgm:t>
    </dgm:pt>
    <dgm:pt modelId="{630A7D34-024C-4879-86C5-58D5891F81FD}" type="sibTrans" cxnId="{7847AB3F-39BB-4A1F-A18C-B78D9197614E}">
      <dgm:prSet/>
      <dgm:spPr/>
      <dgm:t>
        <a:bodyPr/>
        <a:lstStyle/>
        <a:p>
          <a:endParaRPr lang="en-US"/>
        </a:p>
      </dgm:t>
    </dgm:pt>
    <dgm:pt modelId="{44704A43-8754-4AB8-8C12-C9030F17FE5D}">
      <dgm:prSet/>
      <dgm:spPr/>
      <dgm:t>
        <a:bodyPr/>
        <a:lstStyle/>
        <a:p>
          <a:r>
            <a:rPr lang="en-US"/>
            <a:t>In addressing the skills gap, what type of training and why? Recruitment process changes</a:t>
          </a:r>
        </a:p>
      </dgm:t>
    </dgm:pt>
    <dgm:pt modelId="{23730C3E-CDD0-486D-A000-BF6AF599BD43}" type="parTrans" cxnId="{C3A28853-174B-42A5-BFF8-122F08B96D48}">
      <dgm:prSet/>
      <dgm:spPr/>
      <dgm:t>
        <a:bodyPr/>
        <a:lstStyle/>
        <a:p>
          <a:endParaRPr lang="en-US"/>
        </a:p>
      </dgm:t>
    </dgm:pt>
    <dgm:pt modelId="{14DB79BE-C3AD-497D-893B-2D122688E328}" type="sibTrans" cxnId="{C3A28853-174B-42A5-BFF8-122F08B96D48}">
      <dgm:prSet/>
      <dgm:spPr/>
      <dgm:t>
        <a:bodyPr/>
        <a:lstStyle/>
        <a:p>
          <a:endParaRPr lang="en-US"/>
        </a:p>
      </dgm:t>
    </dgm:pt>
    <dgm:pt modelId="{D4933A4A-6AF5-4730-9156-EF7BB84525F2}" type="pres">
      <dgm:prSet presAssocID="{CF0C642A-BA33-4D0F-86FE-1E15A33FA420}" presName="outerComposite" presStyleCnt="0">
        <dgm:presLayoutVars>
          <dgm:chMax val="5"/>
          <dgm:dir/>
          <dgm:resizeHandles val="exact"/>
        </dgm:presLayoutVars>
      </dgm:prSet>
      <dgm:spPr/>
    </dgm:pt>
    <dgm:pt modelId="{1B610417-D743-4D93-856B-20BF5177B59B}" type="pres">
      <dgm:prSet presAssocID="{CF0C642A-BA33-4D0F-86FE-1E15A33FA420}" presName="dummyMaxCanvas" presStyleCnt="0">
        <dgm:presLayoutVars/>
      </dgm:prSet>
      <dgm:spPr/>
    </dgm:pt>
    <dgm:pt modelId="{FD5EC022-1CC3-43B4-AD0C-3A2845D5C961}" type="pres">
      <dgm:prSet presAssocID="{CF0C642A-BA33-4D0F-86FE-1E15A33FA420}" presName="FourNodes_1" presStyleLbl="node1" presStyleIdx="0" presStyleCnt="4">
        <dgm:presLayoutVars>
          <dgm:bulletEnabled val="1"/>
        </dgm:presLayoutVars>
      </dgm:prSet>
      <dgm:spPr/>
    </dgm:pt>
    <dgm:pt modelId="{E96423B2-DE56-4EBD-BE91-1258DA47DCC3}" type="pres">
      <dgm:prSet presAssocID="{CF0C642A-BA33-4D0F-86FE-1E15A33FA420}" presName="FourNodes_2" presStyleLbl="node1" presStyleIdx="1" presStyleCnt="4">
        <dgm:presLayoutVars>
          <dgm:bulletEnabled val="1"/>
        </dgm:presLayoutVars>
      </dgm:prSet>
      <dgm:spPr/>
    </dgm:pt>
    <dgm:pt modelId="{FFF99308-E339-4F3E-8A73-7CAC52F35216}" type="pres">
      <dgm:prSet presAssocID="{CF0C642A-BA33-4D0F-86FE-1E15A33FA420}" presName="FourNodes_3" presStyleLbl="node1" presStyleIdx="2" presStyleCnt="4">
        <dgm:presLayoutVars>
          <dgm:bulletEnabled val="1"/>
        </dgm:presLayoutVars>
      </dgm:prSet>
      <dgm:spPr/>
    </dgm:pt>
    <dgm:pt modelId="{560D72D6-030D-48D3-A82F-FF2341C16C41}" type="pres">
      <dgm:prSet presAssocID="{CF0C642A-BA33-4D0F-86FE-1E15A33FA420}" presName="FourNodes_4" presStyleLbl="node1" presStyleIdx="3" presStyleCnt="4">
        <dgm:presLayoutVars>
          <dgm:bulletEnabled val="1"/>
        </dgm:presLayoutVars>
      </dgm:prSet>
      <dgm:spPr/>
    </dgm:pt>
    <dgm:pt modelId="{349C089F-2709-4348-A2A3-D032FF6FC792}" type="pres">
      <dgm:prSet presAssocID="{CF0C642A-BA33-4D0F-86FE-1E15A33FA420}" presName="FourConn_1-2" presStyleLbl="fgAccFollowNode1" presStyleIdx="0" presStyleCnt="3">
        <dgm:presLayoutVars>
          <dgm:bulletEnabled val="1"/>
        </dgm:presLayoutVars>
      </dgm:prSet>
      <dgm:spPr/>
    </dgm:pt>
    <dgm:pt modelId="{D92C3426-B57F-4959-8F51-AD53EBEF9CA7}" type="pres">
      <dgm:prSet presAssocID="{CF0C642A-BA33-4D0F-86FE-1E15A33FA420}" presName="FourConn_2-3" presStyleLbl="fgAccFollowNode1" presStyleIdx="1" presStyleCnt="3">
        <dgm:presLayoutVars>
          <dgm:bulletEnabled val="1"/>
        </dgm:presLayoutVars>
      </dgm:prSet>
      <dgm:spPr/>
    </dgm:pt>
    <dgm:pt modelId="{C20A9731-1E08-4371-96C7-0FDBC0BFC816}" type="pres">
      <dgm:prSet presAssocID="{CF0C642A-BA33-4D0F-86FE-1E15A33FA420}" presName="FourConn_3-4" presStyleLbl="fgAccFollowNode1" presStyleIdx="2" presStyleCnt="3">
        <dgm:presLayoutVars>
          <dgm:bulletEnabled val="1"/>
        </dgm:presLayoutVars>
      </dgm:prSet>
      <dgm:spPr/>
    </dgm:pt>
    <dgm:pt modelId="{6FC182F1-6D92-4DF1-9A8B-B673B0718ECC}" type="pres">
      <dgm:prSet presAssocID="{CF0C642A-BA33-4D0F-86FE-1E15A33FA420}" presName="FourNodes_1_text" presStyleLbl="node1" presStyleIdx="3" presStyleCnt="4">
        <dgm:presLayoutVars>
          <dgm:bulletEnabled val="1"/>
        </dgm:presLayoutVars>
      </dgm:prSet>
      <dgm:spPr/>
    </dgm:pt>
    <dgm:pt modelId="{A62231CC-D450-490D-BA51-B68706C726BD}" type="pres">
      <dgm:prSet presAssocID="{CF0C642A-BA33-4D0F-86FE-1E15A33FA420}" presName="FourNodes_2_text" presStyleLbl="node1" presStyleIdx="3" presStyleCnt="4">
        <dgm:presLayoutVars>
          <dgm:bulletEnabled val="1"/>
        </dgm:presLayoutVars>
      </dgm:prSet>
      <dgm:spPr/>
    </dgm:pt>
    <dgm:pt modelId="{25A00247-D68C-4550-A997-12540F449C20}" type="pres">
      <dgm:prSet presAssocID="{CF0C642A-BA33-4D0F-86FE-1E15A33FA420}" presName="FourNodes_3_text" presStyleLbl="node1" presStyleIdx="3" presStyleCnt="4">
        <dgm:presLayoutVars>
          <dgm:bulletEnabled val="1"/>
        </dgm:presLayoutVars>
      </dgm:prSet>
      <dgm:spPr/>
    </dgm:pt>
    <dgm:pt modelId="{426331D7-A424-41E9-AD02-13A262C49DE6}" type="pres">
      <dgm:prSet presAssocID="{CF0C642A-BA33-4D0F-86FE-1E15A33FA420}" presName="FourNodes_4_text" presStyleLbl="node1" presStyleIdx="3" presStyleCnt="4">
        <dgm:presLayoutVars>
          <dgm:bulletEnabled val="1"/>
        </dgm:presLayoutVars>
      </dgm:prSet>
      <dgm:spPr/>
    </dgm:pt>
  </dgm:ptLst>
  <dgm:cxnLst>
    <dgm:cxn modelId="{DE64A426-0504-45B8-B140-2908E5D1601D}" type="presOf" srcId="{922CA435-91F6-4F51-8EBF-5FE069617FBC}" destId="{349C089F-2709-4348-A2A3-D032FF6FC792}" srcOrd="0" destOrd="0" presId="urn:microsoft.com/office/officeart/2005/8/layout/vProcess5"/>
    <dgm:cxn modelId="{92183437-F8CB-4E96-8ED7-1E820D9700BF}" type="presOf" srcId="{99977BEB-0FF5-4CF3-BA42-61A676DEAA21}" destId="{D92C3426-B57F-4959-8F51-AD53EBEF9CA7}" srcOrd="0" destOrd="0" presId="urn:microsoft.com/office/officeart/2005/8/layout/vProcess5"/>
    <dgm:cxn modelId="{7847AB3F-39BB-4A1F-A18C-B78D9197614E}" srcId="{CF0C642A-BA33-4D0F-86FE-1E15A33FA420}" destId="{C43CDA2C-EA00-4A45-A753-BABFEC4F1B4E}" srcOrd="2" destOrd="0" parTransId="{3EFC6F12-D3B6-4388-BE58-AC39EE0AB392}" sibTransId="{630A7D34-024C-4879-86C5-58D5891F81FD}"/>
    <dgm:cxn modelId="{FFB96A69-7F31-4E9A-B962-65FCF36C0991}" type="presOf" srcId="{CF0C642A-BA33-4D0F-86FE-1E15A33FA420}" destId="{D4933A4A-6AF5-4730-9156-EF7BB84525F2}" srcOrd="0" destOrd="0" presId="urn:microsoft.com/office/officeart/2005/8/layout/vProcess5"/>
    <dgm:cxn modelId="{F2740B4A-57E6-4338-BB1F-C793205D84C9}" type="presOf" srcId="{C43CDA2C-EA00-4A45-A753-BABFEC4F1B4E}" destId="{25A00247-D68C-4550-A997-12540F449C20}" srcOrd="1" destOrd="0" presId="urn:microsoft.com/office/officeart/2005/8/layout/vProcess5"/>
    <dgm:cxn modelId="{E77CFA4E-1346-470E-AEC2-D59288FBD56E}" type="presOf" srcId="{A396CD9A-3C8C-4A4A-8F21-380D75BD8222}" destId="{A62231CC-D450-490D-BA51-B68706C726BD}" srcOrd="1" destOrd="0" presId="urn:microsoft.com/office/officeart/2005/8/layout/vProcess5"/>
    <dgm:cxn modelId="{55162A70-D472-41B9-AB18-C08B254639AC}" type="presOf" srcId="{A396CD9A-3C8C-4A4A-8F21-380D75BD8222}" destId="{E96423B2-DE56-4EBD-BE91-1258DA47DCC3}" srcOrd="0" destOrd="0" presId="urn:microsoft.com/office/officeart/2005/8/layout/vProcess5"/>
    <dgm:cxn modelId="{C3A28853-174B-42A5-BFF8-122F08B96D48}" srcId="{CF0C642A-BA33-4D0F-86FE-1E15A33FA420}" destId="{44704A43-8754-4AB8-8C12-C9030F17FE5D}" srcOrd="3" destOrd="0" parTransId="{23730C3E-CDD0-486D-A000-BF6AF599BD43}" sibTransId="{14DB79BE-C3AD-497D-893B-2D122688E328}"/>
    <dgm:cxn modelId="{1B859874-DBCF-47C6-A032-6B6CA96477C3}" type="presOf" srcId="{630A7D34-024C-4879-86C5-58D5891F81FD}" destId="{C20A9731-1E08-4371-96C7-0FDBC0BFC816}" srcOrd="0" destOrd="0" presId="urn:microsoft.com/office/officeart/2005/8/layout/vProcess5"/>
    <dgm:cxn modelId="{7AAE4976-85E2-4EF1-9F9F-7C20373C0C7E}" type="presOf" srcId="{44704A43-8754-4AB8-8C12-C9030F17FE5D}" destId="{560D72D6-030D-48D3-A82F-FF2341C16C41}" srcOrd="0" destOrd="0" presId="urn:microsoft.com/office/officeart/2005/8/layout/vProcess5"/>
    <dgm:cxn modelId="{11F7959D-5839-470F-9413-F704E1F919C0}" type="presOf" srcId="{C43CDA2C-EA00-4A45-A753-BABFEC4F1B4E}" destId="{FFF99308-E339-4F3E-8A73-7CAC52F35216}" srcOrd="0" destOrd="0" presId="urn:microsoft.com/office/officeart/2005/8/layout/vProcess5"/>
    <dgm:cxn modelId="{B397FFAB-57ED-45DF-A628-7ACB7996D1F5}" type="presOf" srcId="{A5D095E8-1EFF-4353-B97B-FFC0963C591A}" destId="{FD5EC022-1CC3-43B4-AD0C-3A2845D5C961}" srcOrd="0" destOrd="0" presId="urn:microsoft.com/office/officeart/2005/8/layout/vProcess5"/>
    <dgm:cxn modelId="{96A1D1B8-BE7D-4347-A181-3791EEB824A8}" srcId="{CF0C642A-BA33-4D0F-86FE-1E15A33FA420}" destId="{A396CD9A-3C8C-4A4A-8F21-380D75BD8222}" srcOrd="1" destOrd="0" parTransId="{FACE11BB-ABA6-4BD3-A0CE-976EA886A9AA}" sibTransId="{99977BEB-0FF5-4CF3-BA42-61A676DEAA21}"/>
    <dgm:cxn modelId="{7124FBBB-FAFE-45BD-B190-0DA58A1A4AC9}" srcId="{CF0C642A-BA33-4D0F-86FE-1E15A33FA420}" destId="{A5D095E8-1EFF-4353-B97B-FFC0963C591A}" srcOrd="0" destOrd="0" parTransId="{993BCC3A-C079-412D-8A60-62E7BA5829B5}" sibTransId="{922CA435-91F6-4F51-8EBF-5FE069617FBC}"/>
    <dgm:cxn modelId="{61AB73E5-0ECC-4DDF-8BD1-AC89E50A1CB8}" type="presOf" srcId="{A5D095E8-1EFF-4353-B97B-FFC0963C591A}" destId="{6FC182F1-6D92-4DF1-9A8B-B673B0718ECC}" srcOrd="1" destOrd="0" presId="urn:microsoft.com/office/officeart/2005/8/layout/vProcess5"/>
    <dgm:cxn modelId="{B76A75ED-77F2-4D04-B15E-5519BCA4951B}" type="presOf" srcId="{44704A43-8754-4AB8-8C12-C9030F17FE5D}" destId="{426331D7-A424-41E9-AD02-13A262C49DE6}" srcOrd="1" destOrd="0" presId="urn:microsoft.com/office/officeart/2005/8/layout/vProcess5"/>
    <dgm:cxn modelId="{C41F907C-4DFE-4D96-8E68-F10A856867D9}" type="presParOf" srcId="{D4933A4A-6AF5-4730-9156-EF7BB84525F2}" destId="{1B610417-D743-4D93-856B-20BF5177B59B}" srcOrd="0" destOrd="0" presId="urn:microsoft.com/office/officeart/2005/8/layout/vProcess5"/>
    <dgm:cxn modelId="{095DDCBA-B355-442C-AF99-743E794872AE}" type="presParOf" srcId="{D4933A4A-6AF5-4730-9156-EF7BB84525F2}" destId="{FD5EC022-1CC3-43B4-AD0C-3A2845D5C961}" srcOrd="1" destOrd="0" presId="urn:microsoft.com/office/officeart/2005/8/layout/vProcess5"/>
    <dgm:cxn modelId="{D9E15B41-4731-4CC0-B2B6-4B31CF616C25}" type="presParOf" srcId="{D4933A4A-6AF5-4730-9156-EF7BB84525F2}" destId="{E96423B2-DE56-4EBD-BE91-1258DA47DCC3}" srcOrd="2" destOrd="0" presId="urn:microsoft.com/office/officeart/2005/8/layout/vProcess5"/>
    <dgm:cxn modelId="{A1D52633-73BB-4EED-910B-7FBEDADC7FEC}" type="presParOf" srcId="{D4933A4A-6AF5-4730-9156-EF7BB84525F2}" destId="{FFF99308-E339-4F3E-8A73-7CAC52F35216}" srcOrd="3" destOrd="0" presId="urn:microsoft.com/office/officeart/2005/8/layout/vProcess5"/>
    <dgm:cxn modelId="{F100C63B-D556-41D4-B774-FDBAC777D0A3}" type="presParOf" srcId="{D4933A4A-6AF5-4730-9156-EF7BB84525F2}" destId="{560D72D6-030D-48D3-A82F-FF2341C16C41}" srcOrd="4" destOrd="0" presId="urn:microsoft.com/office/officeart/2005/8/layout/vProcess5"/>
    <dgm:cxn modelId="{D3E679B0-10EC-4777-AE3F-1D72629F7D7F}" type="presParOf" srcId="{D4933A4A-6AF5-4730-9156-EF7BB84525F2}" destId="{349C089F-2709-4348-A2A3-D032FF6FC792}" srcOrd="5" destOrd="0" presId="urn:microsoft.com/office/officeart/2005/8/layout/vProcess5"/>
    <dgm:cxn modelId="{C07F86B7-79AF-4378-9936-21BB7123D7B5}" type="presParOf" srcId="{D4933A4A-6AF5-4730-9156-EF7BB84525F2}" destId="{D92C3426-B57F-4959-8F51-AD53EBEF9CA7}" srcOrd="6" destOrd="0" presId="urn:microsoft.com/office/officeart/2005/8/layout/vProcess5"/>
    <dgm:cxn modelId="{143F862E-0E97-43C9-88D5-62EEA6BE3CE1}" type="presParOf" srcId="{D4933A4A-6AF5-4730-9156-EF7BB84525F2}" destId="{C20A9731-1E08-4371-96C7-0FDBC0BFC816}" srcOrd="7" destOrd="0" presId="urn:microsoft.com/office/officeart/2005/8/layout/vProcess5"/>
    <dgm:cxn modelId="{D00E9321-F864-455C-9893-AEE017399EC9}" type="presParOf" srcId="{D4933A4A-6AF5-4730-9156-EF7BB84525F2}" destId="{6FC182F1-6D92-4DF1-9A8B-B673B0718ECC}" srcOrd="8" destOrd="0" presId="urn:microsoft.com/office/officeart/2005/8/layout/vProcess5"/>
    <dgm:cxn modelId="{D41ED68C-05ED-4909-966A-8962039E3714}" type="presParOf" srcId="{D4933A4A-6AF5-4730-9156-EF7BB84525F2}" destId="{A62231CC-D450-490D-BA51-B68706C726BD}" srcOrd="9" destOrd="0" presId="urn:microsoft.com/office/officeart/2005/8/layout/vProcess5"/>
    <dgm:cxn modelId="{4EB5926A-2559-4459-8D3F-913D1B4872E4}" type="presParOf" srcId="{D4933A4A-6AF5-4730-9156-EF7BB84525F2}" destId="{25A00247-D68C-4550-A997-12540F449C20}" srcOrd="10" destOrd="0" presId="urn:microsoft.com/office/officeart/2005/8/layout/vProcess5"/>
    <dgm:cxn modelId="{A95F62FC-A18E-477C-B70A-63DEFEA87609}" type="presParOf" srcId="{D4933A4A-6AF5-4730-9156-EF7BB84525F2}" destId="{426331D7-A424-41E9-AD02-13A262C49DE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A937B4-65AF-4799-B109-3E05E001389C}" type="doc">
      <dgm:prSet loTypeId="urn:microsoft.com/office/officeart/2005/8/layout/process4" loCatId="process" qsTypeId="urn:microsoft.com/office/officeart/2005/8/quickstyle/simple4" qsCatId="simple" csTypeId="urn:microsoft.com/office/officeart/2005/8/colors/colorful1" csCatId="colorful" phldr="1"/>
      <dgm:spPr/>
      <dgm:t>
        <a:bodyPr/>
        <a:lstStyle/>
        <a:p>
          <a:endParaRPr lang="en-US"/>
        </a:p>
      </dgm:t>
    </dgm:pt>
    <dgm:pt modelId="{21711C2D-99CB-41F6-B3E8-ABA33465BEA8}">
      <dgm:prSet/>
      <dgm:spPr/>
      <dgm:t>
        <a:bodyPr/>
        <a:lstStyle/>
        <a:p>
          <a:r>
            <a:rPr lang="en-US"/>
            <a:t>In order to smoothly introduce this transition, secondary executives selected by the board helped connect IT developers and business experts to form cross-functional teams</a:t>
          </a:r>
        </a:p>
      </dgm:t>
    </dgm:pt>
    <dgm:pt modelId="{753ED1B5-93E4-47AE-BC11-7D3A09A53CEE}" type="parTrans" cxnId="{7BFF31C2-9B28-429A-A666-57101F9777C4}">
      <dgm:prSet/>
      <dgm:spPr/>
      <dgm:t>
        <a:bodyPr/>
        <a:lstStyle/>
        <a:p>
          <a:endParaRPr lang="en-US"/>
        </a:p>
      </dgm:t>
    </dgm:pt>
    <dgm:pt modelId="{9D930894-8C09-4075-8041-1860881409D5}" type="sibTrans" cxnId="{7BFF31C2-9B28-429A-A666-57101F9777C4}">
      <dgm:prSet/>
      <dgm:spPr/>
      <dgm:t>
        <a:bodyPr/>
        <a:lstStyle/>
        <a:p>
          <a:endParaRPr lang="en-US"/>
        </a:p>
      </dgm:t>
    </dgm:pt>
    <dgm:pt modelId="{26FDCC4F-23A2-4643-BC61-60E736AE3098}">
      <dgm:prSet/>
      <dgm:spPr/>
      <dgm:t>
        <a:bodyPr/>
        <a:lstStyle/>
        <a:p>
          <a:r>
            <a:rPr lang="en-US"/>
            <a:t>This was a whole new system that required employees of different departments to listen and collaborate on a daily basis</a:t>
          </a:r>
        </a:p>
      </dgm:t>
    </dgm:pt>
    <dgm:pt modelId="{668F45ED-8E5F-4BB6-8F5C-CD4BD856E5B8}" type="parTrans" cxnId="{A0B44E3A-EE58-4FC3-833D-F545A8E38E3C}">
      <dgm:prSet/>
      <dgm:spPr/>
      <dgm:t>
        <a:bodyPr/>
        <a:lstStyle/>
        <a:p>
          <a:endParaRPr lang="en-US"/>
        </a:p>
      </dgm:t>
    </dgm:pt>
    <dgm:pt modelId="{3C162752-9E99-4784-9165-A3EC71B9FA94}" type="sibTrans" cxnId="{A0B44E3A-EE58-4FC3-833D-F545A8E38E3C}">
      <dgm:prSet/>
      <dgm:spPr/>
      <dgm:t>
        <a:bodyPr/>
        <a:lstStyle/>
        <a:p>
          <a:endParaRPr lang="en-US"/>
        </a:p>
      </dgm:t>
    </dgm:pt>
    <dgm:pt modelId="{A009C39E-C15D-4E69-9128-1E1956AE2D1A}">
      <dgm:prSet/>
      <dgm:spPr/>
      <dgm:t>
        <a:bodyPr/>
        <a:lstStyle/>
        <a:p>
          <a:r>
            <a:rPr lang="en-US"/>
            <a:t>Their objective was to develop Agile products with key characteristics that were defined by the leadership team</a:t>
          </a:r>
        </a:p>
      </dgm:t>
    </dgm:pt>
    <dgm:pt modelId="{25B37AC4-FEEE-4E81-A60A-C2E032BA5951}" type="parTrans" cxnId="{B06CEE67-D054-46B7-8D74-5DA42813F751}">
      <dgm:prSet/>
      <dgm:spPr/>
      <dgm:t>
        <a:bodyPr/>
        <a:lstStyle/>
        <a:p>
          <a:endParaRPr lang="en-US"/>
        </a:p>
      </dgm:t>
    </dgm:pt>
    <dgm:pt modelId="{46DB666B-70F1-4D5C-80D7-845951E43270}" type="sibTrans" cxnId="{B06CEE67-D054-46B7-8D74-5DA42813F751}">
      <dgm:prSet/>
      <dgm:spPr/>
      <dgm:t>
        <a:bodyPr/>
        <a:lstStyle/>
        <a:p>
          <a:endParaRPr lang="en-US"/>
        </a:p>
      </dgm:t>
    </dgm:pt>
    <dgm:pt modelId="{9CE641EE-24AE-49B2-8E8D-9BE64B8E4191}">
      <dgm:prSet phldr="0"/>
      <dgm:spPr/>
      <dgm:t>
        <a:bodyPr/>
        <a:lstStyle/>
        <a:p>
          <a:pPr rtl="0"/>
          <a:r>
            <a:rPr lang="en-US">
              <a:latin typeface="Century Gothic" panose="020B0502020202020204"/>
            </a:rPr>
            <a:t> </a:t>
          </a:r>
          <a:r>
            <a:rPr lang="en-US"/>
            <a:t>1) customer willingness to pay; 2) significant dependency on IT components; 3) clear profit &amp; loss; 4) a clear plan for the development of IT components of the product; 5) sufficient scale (large enough product); 6) fast development and time-to-market</a:t>
          </a:r>
        </a:p>
      </dgm:t>
    </dgm:pt>
    <dgm:pt modelId="{AC7A6043-882A-462B-A5ED-CBCC2629CB36}" type="parTrans" cxnId="{1D392713-84B7-4937-9333-9E06DB978EF2}">
      <dgm:prSet/>
      <dgm:spPr/>
    </dgm:pt>
    <dgm:pt modelId="{855BC4CB-B04A-4A1E-A8F4-D78EF504F38F}" type="sibTrans" cxnId="{1D392713-84B7-4937-9333-9E06DB978EF2}">
      <dgm:prSet/>
      <dgm:spPr/>
    </dgm:pt>
    <dgm:pt modelId="{CF4AEF03-0750-454F-B735-59B3B0473BE7}" type="pres">
      <dgm:prSet presAssocID="{16A937B4-65AF-4799-B109-3E05E001389C}" presName="Name0" presStyleCnt="0">
        <dgm:presLayoutVars>
          <dgm:dir/>
          <dgm:animLvl val="lvl"/>
          <dgm:resizeHandles val="exact"/>
        </dgm:presLayoutVars>
      </dgm:prSet>
      <dgm:spPr/>
    </dgm:pt>
    <dgm:pt modelId="{19EC99DA-1F14-4C70-A327-654C9AEB135B}" type="pres">
      <dgm:prSet presAssocID="{A009C39E-C15D-4E69-9128-1E1956AE2D1A}" presName="boxAndChildren" presStyleCnt="0"/>
      <dgm:spPr/>
    </dgm:pt>
    <dgm:pt modelId="{609839E0-61E6-47C7-B72F-B5CC5E0E8C64}" type="pres">
      <dgm:prSet presAssocID="{A009C39E-C15D-4E69-9128-1E1956AE2D1A}" presName="parentTextBox" presStyleLbl="node1" presStyleIdx="0" presStyleCnt="2"/>
      <dgm:spPr/>
    </dgm:pt>
    <dgm:pt modelId="{A3D1142B-2919-4158-A5A0-F90C1E617049}" type="pres">
      <dgm:prSet presAssocID="{A009C39E-C15D-4E69-9128-1E1956AE2D1A}" presName="entireBox" presStyleLbl="node1" presStyleIdx="0" presStyleCnt="2"/>
      <dgm:spPr/>
    </dgm:pt>
    <dgm:pt modelId="{6FD12DE2-4484-4AE5-ADEF-19CE88398972}" type="pres">
      <dgm:prSet presAssocID="{A009C39E-C15D-4E69-9128-1E1956AE2D1A}" presName="descendantBox" presStyleCnt="0"/>
      <dgm:spPr/>
    </dgm:pt>
    <dgm:pt modelId="{6CF4389B-6F4D-48D0-9851-D45CACEE535C}" type="pres">
      <dgm:prSet presAssocID="{9CE641EE-24AE-49B2-8E8D-9BE64B8E4191}" presName="childTextBox" presStyleLbl="fgAccFollowNode1" presStyleIdx="0" presStyleCnt="2">
        <dgm:presLayoutVars>
          <dgm:bulletEnabled val="1"/>
        </dgm:presLayoutVars>
      </dgm:prSet>
      <dgm:spPr/>
    </dgm:pt>
    <dgm:pt modelId="{5CEAABED-9B35-44F3-91D3-669B1BA6F836}" type="pres">
      <dgm:prSet presAssocID="{9D930894-8C09-4075-8041-1860881409D5}" presName="sp" presStyleCnt="0"/>
      <dgm:spPr/>
    </dgm:pt>
    <dgm:pt modelId="{3C3CB657-9B95-4C65-986D-7133A008B675}" type="pres">
      <dgm:prSet presAssocID="{21711C2D-99CB-41F6-B3E8-ABA33465BEA8}" presName="arrowAndChildren" presStyleCnt="0"/>
      <dgm:spPr/>
    </dgm:pt>
    <dgm:pt modelId="{748738FF-2DCA-4745-AE9F-9526D43D5707}" type="pres">
      <dgm:prSet presAssocID="{21711C2D-99CB-41F6-B3E8-ABA33465BEA8}" presName="parentTextArrow" presStyleLbl="node1" presStyleIdx="0" presStyleCnt="2"/>
      <dgm:spPr/>
    </dgm:pt>
    <dgm:pt modelId="{90521691-5C36-4A91-A142-65D37CEBBD92}" type="pres">
      <dgm:prSet presAssocID="{21711C2D-99CB-41F6-B3E8-ABA33465BEA8}" presName="arrow" presStyleLbl="node1" presStyleIdx="1" presStyleCnt="2"/>
      <dgm:spPr/>
    </dgm:pt>
    <dgm:pt modelId="{42C606EB-B30E-49D1-B07B-A243CFB19152}" type="pres">
      <dgm:prSet presAssocID="{21711C2D-99CB-41F6-B3E8-ABA33465BEA8}" presName="descendantArrow" presStyleCnt="0"/>
      <dgm:spPr/>
    </dgm:pt>
    <dgm:pt modelId="{94BAD9EE-821F-4047-9D92-85DD150E85DF}" type="pres">
      <dgm:prSet presAssocID="{26FDCC4F-23A2-4643-BC61-60E736AE3098}" presName="childTextArrow" presStyleLbl="fgAccFollowNode1" presStyleIdx="1" presStyleCnt="2">
        <dgm:presLayoutVars>
          <dgm:bulletEnabled val="1"/>
        </dgm:presLayoutVars>
      </dgm:prSet>
      <dgm:spPr/>
    </dgm:pt>
  </dgm:ptLst>
  <dgm:cxnLst>
    <dgm:cxn modelId="{1D392713-84B7-4937-9333-9E06DB978EF2}" srcId="{A009C39E-C15D-4E69-9128-1E1956AE2D1A}" destId="{9CE641EE-24AE-49B2-8E8D-9BE64B8E4191}" srcOrd="0" destOrd="0" parTransId="{AC7A6043-882A-462B-A5ED-CBCC2629CB36}" sibTransId="{855BC4CB-B04A-4A1E-A8F4-D78EF504F38F}"/>
    <dgm:cxn modelId="{155A1418-F453-4E0A-8FA9-3C752A54D765}" type="presOf" srcId="{A009C39E-C15D-4E69-9128-1E1956AE2D1A}" destId="{609839E0-61E6-47C7-B72F-B5CC5E0E8C64}" srcOrd="0" destOrd="0" presId="urn:microsoft.com/office/officeart/2005/8/layout/process4"/>
    <dgm:cxn modelId="{43D34C22-E910-4C24-AA73-2A0DFB22DE92}" type="presOf" srcId="{21711C2D-99CB-41F6-B3E8-ABA33465BEA8}" destId="{748738FF-2DCA-4745-AE9F-9526D43D5707}" srcOrd="0" destOrd="0" presId="urn:microsoft.com/office/officeart/2005/8/layout/process4"/>
    <dgm:cxn modelId="{14FA0A28-75F3-4310-95F8-165C4113A5D1}" type="presOf" srcId="{A009C39E-C15D-4E69-9128-1E1956AE2D1A}" destId="{A3D1142B-2919-4158-A5A0-F90C1E617049}" srcOrd="1" destOrd="0" presId="urn:microsoft.com/office/officeart/2005/8/layout/process4"/>
    <dgm:cxn modelId="{875A1D38-3E01-4F72-8BCD-9AE57FDC3834}" type="presOf" srcId="{9CE641EE-24AE-49B2-8E8D-9BE64B8E4191}" destId="{6CF4389B-6F4D-48D0-9851-D45CACEE535C}" srcOrd="0" destOrd="0" presId="urn:microsoft.com/office/officeart/2005/8/layout/process4"/>
    <dgm:cxn modelId="{A0B44E3A-EE58-4FC3-833D-F545A8E38E3C}" srcId="{21711C2D-99CB-41F6-B3E8-ABA33465BEA8}" destId="{26FDCC4F-23A2-4643-BC61-60E736AE3098}" srcOrd="0" destOrd="0" parTransId="{668F45ED-8E5F-4BB6-8F5C-CD4BD856E5B8}" sibTransId="{3C162752-9E99-4784-9165-A3EC71B9FA94}"/>
    <dgm:cxn modelId="{8F5DDD64-6F02-4D0D-B866-53A4BB2553D3}" type="presOf" srcId="{16A937B4-65AF-4799-B109-3E05E001389C}" destId="{CF4AEF03-0750-454F-B735-59B3B0473BE7}" srcOrd="0" destOrd="0" presId="urn:microsoft.com/office/officeart/2005/8/layout/process4"/>
    <dgm:cxn modelId="{B06CEE67-D054-46B7-8D74-5DA42813F751}" srcId="{16A937B4-65AF-4799-B109-3E05E001389C}" destId="{A009C39E-C15D-4E69-9128-1E1956AE2D1A}" srcOrd="1" destOrd="0" parTransId="{25B37AC4-FEEE-4E81-A60A-C2E032BA5951}" sibTransId="{46DB666B-70F1-4D5C-80D7-845951E43270}"/>
    <dgm:cxn modelId="{05EE1568-1FC0-4092-B2A2-83F17426B40D}" type="presOf" srcId="{21711C2D-99CB-41F6-B3E8-ABA33465BEA8}" destId="{90521691-5C36-4A91-A142-65D37CEBBD92}" srcOrd="1" destOrd="0" presId="urn:microsoft.com/office/officeart/2005/8/layout/process4"/>
    <dgm:cxn modelId="{7BFF31C2-9B28-429A-A666-57101F9777C4}" srcId="{16A937B4-65AF-4799-B109-3E05E001389C}" destId="{21711C2D-99CB-41F6-B3E8-ABA33465BEA8}" srcOrd="0" destOrd="0" parTransId="{753ED1B5-93E4-47AE-BC11-7D3A09A53CEE}" sibTransId="{9D930894-8C09-4075-8041-1860881409D5}"/>
    <dgm:cxn modelId="{47A136E5-F940-40BF-BD29-0791CC795218}" type="presOf" srcId="{26FDCC4F-23A2-4643-BC61-60E736AE3098}" destId="{94BAD9EE-821F-4047-9D92-85DD150E85DF}" srcOrd="0" destOrd="0" presId="urn:microsoft.com/office/officeart/2005/8/layout/process4"/>
    <dgm:cxn modelId="{10CC36F0-F529-40EE-BD8A-4442879F294F}" type="presParOf" srcId="{CF4AEF03-0750-454F-B735-59B3B0473BE7}" destId="{19EC99DA-1F14-4C70-A327-654C9AEB135B}" srcOrd="0" destOrd="0" presId="urn:microsoft.com/office/officeart/2005/8/layout/process4"/>
    <dgm:cxn modelId="{1C2E9738-13F0-477D-8B9A-0369320641BD}" type="presParOf" srcId="{19EC99DA-1F14-4C70-A327-654C9AEB135B}" destId="{609839E0-61E6-47C7-B72F-B5CC5E0E8C64}" srcOrd="0" destOrd="0" presId="urn:microsoft.com/office/officeart/2005/8/layout/process4"/>
    <dgm:cxn modelId="{9B5AC6B4-68AF-47AE-AF0A-0AB032E7168A}" type="presParOf" srcId="{19EC99DA-1F14-4C70-A327-654C9AEB135B}" destId="{A3D1142B-2919-4158-A5A0-F90C1E617049}" srcOrd="1" destOrd="0" presId="urn:microsoft.com/office/officeart/2005/8/layout/process4"/>
    <dgm:cxn modelId="{8FA9A89F-F039-4B8C-B50B-2246A832DDAA}" type="presParOf" srcId="{19EC99DA-1F14-4C70-A327-654C9AEB135B}" destId="{6FD12DE2-4484-4AE5-ADEF-19CE88398972}" srcOrd="2" destOrd="0" presId="urn:microsoft.com/office/officeart/2005/8/layout/process4"/>
    <dgm:cxn modelId="{D52490A6-4E7B-462D-A0BC-8A22F5207C25}" type="presParOf" srcId="{6FD12DE2-4484-4AE5-ADEF-19CE88398972}" destId="{6CF4389B-6F4D-48D0-9851-D45CACEE535C}" srcOrd="0" destOrd="0" presId="urn:microsoft.com/office/officeart/2005/8/layout/process4"/>
    <dgm:cxn modelId="{4BC995DD-96E1-4B34-8F11-FE799D23CFAB}" type="presParOf" srcId="{CF4AEF03-0750-454F-B735-59B3B0473BE7}" destId="{5CEAABED-9B35-44F3-91D3-669B1BA6F836}" srcOrd="1" destOrd="0" presId="urn:microsoft.com/office/officeart/2005/8/layout/process4"/>
    <dgm:cxn modelId="{7347AFFF-4F03-4653-8757-43340A2BAAE4}" type="presParOf" srcId="{CF4AEF03-0750-454F-B735-59B3B0473BE7}" destId="{3C3CB657-9B95-4C65-986D-7133A008B675}" srcOrd="2" destOrd="0" presId="urn:microsoft.com/office/officeart/2005/8/layout/process4"/>
    <dgm:cxn modelId="{0F004817-336D-4FA4-981A-8C0DB5697085}" type="presParOf" srcId="{3C3CB657-9B95-4C65-986D-7133A008B675}" destId="{748738FF-2DCA-4745-AE9F-9526D43D5707}" srcOrd="0" destOrd="0" presId="urn:microsoft.com/office/officeart/2005/8/layout/process4"/>
    <dgm:cxn modelId="{98114D12-BCED-4D82-BA3E-0A489F8C2616}" type="presParOf" srcId="{3C3CB657-9B95-4C65-986D-7133A008B675}" destId="{90521691-5C36-4A91-A142-65D37CEBBD92}" srcOrd="1" destOrd="0" presId="urn:microsoft.com/office/officeart/2005/8/layout/process4"/>
    <dgm:cxn modelId="{0AE4907F-F2C1-4964-914D-914BA7C11B16}" type="presParOf" srcId="{3C3CB657-9B95-4C65-986D-7133A008B675}" destId="{42C606EB-B30E-49D1-B07B-A243CFB19152}" srcOrd="2" destOrd="0" presId="urn:microsoft.com/office/officeart/2005/8/layout/process4"/>
    <dgm:cxn modelId="{3CAF366E-5E94-4702-933C-ED302A424447}" type="presParOf" srcId="{42C606EB-B30E-49D1-B07B-A243CFB19152}" destId="{94BAD9EE-821F-4047-9D92-85DD150E85D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86D7329-07A9-484D-B4A6-102312DC859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7A8F0F-36AA-417C-AB2E-DDC7EEBE8DEC}">
      <dgm:prSet/>
      <dgm:spPr/>
      <dgm:t>
        <a:bodyPr/>
        <a:lstStyle/>
        <a:p>
          <a:pPr>
            <a:defRPr b="1"/>
          </a:pPr>
          <a:r>
            <a:rPr lang="en-US" b="1"/>
            <a:t>Product Owner (PO)</a:t>
          </a:r>
          <a:endParaRPr lang="en-US"/>
        </a:p>
      </dgm:t>
    </dgm:pt>
    <dgm:pt modelId="{1242C350-E152-4A75-81A8-D400B06DBA21}" type="parTrans" cxnId="{EEA7A486-F0A9-43F7-A16F-33DC16390A67}">
      <dgm:prSet/>
      <dgm:spPr/>
      <dgm:t>
        <a:bodyPr/>
        <a:lstStyle/>
        <a:p>
          <a:endParaRPr lang="en-US"/>
        </a:p>
      </dgm:t>
    </dgm:pt>
    <dgm:pt modelId="{DA25AC13-6D9C-44FE-80D1-04CF804097BB}" type="sibTrans" cxnId="{EEA7A486-F0A9-43F7-A16F-33DC16390A67}">
      <dgm:prSet/>
      <dgm:spPr/>
      <dgm:t>
        <a:bodyPr/>
        <a:lstStyle/>
        <a:p>
          <a:endParaRPr lang="en-US"/>
        </a:p>
      </dgm:t>
    </dgm:pt>
    <dgm:pt modelId="{9EDF2DED-F8AD-490E-B8EB-3C410FA995F1}">
      <dgm:prSet/>
      <dgm:spPr/>
      <dgm:t>
        <a:bodyPr/>
        <a:lstStyle/>
        <a:p>
          <a:r>
            <a:rPr lang="en-US">
              <a:latin typeface="Century Gothic" panose="020B0502020202020204"/>
            </a:rPr>
            <a:t>Defines</a:t>
          </a:r>
          <a:r>
            <a:rPr lang="en-US"/>
            <a:t> product vision and strategy based on its value to the customer </a:t>
          </a:r>
        </a:p>
      </dgm:t>
    </dgm:pt>
    <dgm:pt modelId="{88346373-E04C-4CCB-BF81-523B2FED8967}" type="parTrans" cxnId="{BAA3F615-BA50-4EC6-A204-4A6AD75811DA}">
      <dgm:prSet/>
      <dgm:spPr/>
      <dgm:t>
        <a:bodyPr/>
        <a:lstStyle/>
        <a:p>
          <a:endParaRPr lang="en-US"/>
        </a:p>
      </dgm:t>
    </dgm:pt>
    <dgm:pt modelId="{D03C0894-2F16-4533-A854-8D93108430F8}" type="sibTrans" cxnId="{BAA3F615-BA50-4EC6-A204-4A6AD75811DA}">
      <dgm:prSet/>
      <dgm:spPr/>
      <dgm:t>
        <a:bodyPr/>
        <a:lstStyle/>
        <a:p>
          <a:endParaRPr lang="en-US"/>
        </a:p>
      </dgm:t>
    </dgm:pt>
    <dgm:pt modelId="{74372D62-3C2A-469E-AB4C-3A80FF7BB195}">
      <dgm:prSet/>
      <dgm:spPr/>
      <dgm:t>
        <a:bodyPr/>
        <a:lstStyle/>
        <a:p>
          <a:r>
            <a:rPr lang="en-US">
              <a:latin typeface="Century Gothic" panose="020B0502020202020204"/>
            </a:rPr>
            <a:t>Receives</a:t>
          </a:r>
          <a:r>
            <a:rPr lang="en-US"/>
            <a:t> feedback from the end user of the product and shared it with the team </a:t>
          </a:r>
        </a:p>
      </dgm:t>
    </dgm:pt>
    <dgm:pt modelId="{92B9E7D8-920B-4532-869F-14D70B44C882}" type="parTrans" cxnId="{92A38042-DA4D-4200-A5AE-76DC7B26627B}">
      <dgm:prSet/>
      <dgm:spPr/>
      <dgm:t>
        <a:bodyPr/>
        <a:lstStyle/>
        <a:p>
          <a:endParaRPr lang="en-US"/>
        </a:p>
      </dgm:t>
    </dgm:pt>
    <dgm:pt modelId="{08E380DE-B3E4-489C-A427-03ED7600FE52}" type="sibTrans" cxnId="{92A38042-DA4D-4200-A5AE-76DC7B26627B}">
      <dgm:prSet/>
      <dgm:spPr/>
      <dgm:t>
        <a:bodyPr/>
        <a:lstStyle/>
        <a:p>
          <a:endParaRPr lang="en-US"/>
        </a:p>
      </dgm:t>
    </dgm:pt>
    <dgm:pt modelId="{FCA01F1D-38FC-432B-B1C0-8B4085F0EB51}">
      <dgm:prSet/>
      <dgm:spPr/>
      <dgm:t>
        <a:bodyPr/>
        <a:lstStyle/>
        <a:p>
          <a:r>
            <a:rPr lang="en-US">
              <a:latin typeface="Century Gothic" panose="020B0502020202020204"/>
            </a:rPr>
            <a:t>Gives</a:t>
          </a:r>
          <a:r>
            <a:rPr lang="en-US"/>
            <a:t> purpose to the team, </a:t>
          </a:r>
          <a:r>
            <a:rPr lang="en-US">
              <a:latin typeface="Century Gothic" panose="020B0502020202020204"/>
            </a:rPr>
            <a:t>manages</a:t>
          </a:r>
          <a:r>
            <a:rPr lang="en-US"/>
            <a:t> the backlog, and </a:t>
          </a:r>
          <a:r>
            <a:rPr lang="en-US">
              <a:latin typeface="Century Gothic" panose="020B0502020202020204"/>
            </a:rPr>
            <a:t>defines</a:t>
          </a:r>
          <a:r>
            <a:rPr lang="en-US"/>
            <a:t> a product budget </a:t>
          </a:r>
        </a:p>
      </dgm:t>
    </dgm:pt>
    <dgm:pt modelId="{3855813D-2EAF-40CE-9CDF-6922AA1831B5}" type="parTrans" cxnId="{D94D5F47-AB25-4EDC-9DD0-E22499EAB4D7}">
      <dgm:prSet/>
      <dgm:spPr/>
      <dgm:t>
        <a:bodyPr/>
        <a:lstStyle/>
        <a:p>
          <a:endParaRPr lang="en-US"/>
        </a:p>
      </dgm:t>
    </dgm:pt>
    <dgm:pt modelId="{AD743A0E-8C06-4106-A256-A8AABABDF090}" type="sibTrans" cxnId="{D94D5F47-AB25-4EDC-9DD0-E22499EAB4D7}">
      <dgm:prSet/>
      <dgm:spPr/>
      <dgm:t>
        <a:bodyPr/>
        <a:lstStyle/>
        <a:p>
          <a:endParaRPr lang="en-US"/>
        </a:p>
      </dgm:t>
    </dgm:pt>
    <dgm:pt modelId="{E2C24D52-CEFF-47E7-B951-405A5662C9D0}">
      <dgm:prSet/>
      <dgm:spPr/>
      <dgm:t>
        <a:bodyPr/>
        <a:lstStyle/>
        <a:p>
          <a:pPr>
            <a:defRPr b="1"/>
          </a:pPr>
          <a:r>
            <a:rPr lang="en-US" b="1"/>
            <a:t>Technical Lead (TL)</a:t>
          </a:r>
          <a:endParaRPr lang="en-US"/>
        </a:p>
      </dgm:t>
    </dgm:pt>
    <dgm:pt modelId="{5A4C1B17-1B17-44C2-B43D-E5DED373C2EB}" type="parTrans" cxnId="{F6B708CB-8267-458E-8D27-FAC2F56E9622}">
      <dgm:prSet/>
      <dgm:spPr/>
      <dgm:t>
        <a:bodyPr/>
        <a:lstStyle/>
        <a:p>
          <a:endParaRPr lang="en-US"/>
        </a:p>
      </dgm:t>
    </dgm:pt>
    <dgm:pt modelId="{80E49CC2-2E0B-46FC-B94D-11DE31FDCC58}" type="sibTrans" cxnId="{F6B708CB-8267-458E-8D27-FAC2F56E9622}">
      <dgm:prSet/>
      <dgm:spPr/>
      <dgm:t>
        <a:bodyPr/>
        <a:lstStyle/>
        <a:p>
          <a:endParaRPr lang="en-US"/>
        </a:p>
      </dgm:t>
    </dgm:pt>
    <dgm:pt modelId="{6D051729-0AE2-4F41-BF65-C77785C4699A}">
      <dgm:prSet/>
      <dgm:spPr/>
      <dgm:t>
        <a:bodyPr/>
        <a:lstStyle/>
        <a:p>
          <a:r>
            <a:rPr lang="en-US"/>
            <a:t>The leader of IT expertise in the team </a:t>
          </a:r>
        </a:p>
      </dgm:t>
    </dgm:pt>
    <dgm:pt modelId="{5B086810-A898-4A73-85B1-D0EC6248C374}" type="parTrans" cxnId="{3A4DBC6D-11EA-4B83-94EE-68BC9FD38882}">
      <dgm:prSet/>
      <dgm:spPr/>
      <dgm:t>
        <a:bodyPr/>
        <a:lstStyle/>
        <a:p>
          <a:endParaRPr lang="en-US"/>
        </a:p>
      </dgm:t>
    </dgm:pt>
    <dgm:pt modelId="{246A84C9-8FC1-4F4D-966B-208C59E24FD4}" type="sibTrans" cxnId="{3A4DBC6D-11EA-4B83-94EE-68BC9FD38882}">
      <dgm:prSet/>
      <dgm:spPr/>
      <dgm:t>
        <a:bodyPr/>
        <a:lstStyle/>
        <a:p>
          <a:endParaRPr lang="en-US"/>
        </a:p>
      </dgm:t>
    </dgm:pt>
    <dgm:pt modelId="{F551E5FC-AB84-4832-AE71-760589B4D6FF}">
      <dgm:prSet/>
      <dgm:spPr/>
      <dgm:t>
        <a:bodyPr/>
        <a:lstStyle/>
        <a:p>
          <a:r>
            <a:rPr lang="en-US">
              <a:latin typeface="Century Gothic" panose="020B0502020202020204"/>
            </a:rPr>
            <a:t>Helps</a:t>
          </a:r>
          <a:r>
            <a:rPr lang="en-US"/>
            <a:t> navigate the bank's technological landscape to seamlessly integrate the product into existing IT architecture</a:t>
          </a:r>
        </a:p>
      </dgm:t>
    </dgm:pt>
    <dgm:pt modelId="{96444C4F-F9F6-426B-92AF-F73E2076526D}" type="parTrans" cxnId="{542606DC-413F-4328-AA62-322B3D7049F1}">
      <dgm:prSet/>
      <dgm:spPr/>
      <dgm:t>
        <a:bodyPr/>
        <a:lstStyle/>
        <a:p>
          <a:endParaRPr lang="en-US"/>
        </a:p>
      </dgm:t>
    </dgm:pt>
    <dgm:pt modelId="{DB36E598-E333-46D4-A6D1-B9C54A832759}" type="sibTrans" cxnId="{542606DC-413F-4328-AA62-322B3D7049F1}">
      <dgm:prSet/>
      <dgm:spPr/>
      <dgm:t>
        <a:bodyPr/>
        <a:lstStyle/>
        <a:p>
          <a:endParaRPr lang="en-US"/>
        </a:p>
      </dgm:t>
    </dgm:pt>
    <dgm:pt modelId="{6480CE97-1356-4CE0-B707-A6133DAA8DEA}">
      <dgm:prSet/>
      <dgm:spPr/>
      <dgm:t>
        <a:bodyPr/>
        <a:lstStyle/>
        <a:p>
          <a:r>
            <a:rPr lang="en-US"/>
            <a:t>Ensures compliance with technological standards and the stability of the development process </a:t>
          </a:r>
        </a:p>
      </dgm:t>
    </dgm:pt>
    <dgm:pt modelId="{E489A3D6-565A-4692-98E4-FDF5E131B7D2}" type="parTrans" cxnId="{66A39454-74B5-46F9-BAA4-CAE792F1D6A5}">
      <dgm:prSet/>
      <dgm:spPr/>
      <dgm:t>
        <a:bodyPr/>
        <a:lstStyle/>
        <a:p>
          <a:endParaRPr lang="en-US"/>
        </a:p>
      </dgm:t>
    </dgm:pt>
    <dgm:pt modelId="{91FE5F6C-D218-46C3-A810-458BA18CEB71}" type="sibTrans" cxnId="{66A39454-74B5-46F9-BAA4-CAE792F1D6A5}">
      <dgm:prSet/>
      <dgm:spPr/>
      <dgm:t>
        <a:bodyPr/>
        <a:lstStyle/>
        <a:p>
          <a:endParaRPr lang="en-US"/>
        </a:p>
      </dgm:t>
    </dgm:pt>
    <dgm:pt modelId="{C3C30821-88D1-465E-8DCE-1BCE3376EC8A}">
      <dgm:prSet/>
      <dgm:spPr/>
      <dgm:t>
        <a:bodyPr/>
        <a:lstStyle/>
        <a:p>
          <a:pPr>
            <a:defRPr b="1"/>
          </a:pPr>
          <a:r>
            <a:rPr lang="en-US" b="1"/>
            <a:t>Scrum Master (SM) </a:t>
          </a:r>
          <a:endParaRPr lang="en-US"/>
        </a:p>
      </dgm:t>
    </dgm:pt>
    <dgm:pt modelId="{0D997B85-1933-4DE2-B1CA-60A57BB123F9}" type="parTrans" cxnId="{4403DB51-D02E-4F78-BA95-7EA61A663052}">
      <dgm:prSet/>
      <dgm:spPr/>
      <dgm:t>
        <a:bodyPr/>
        <a:lstStyle/>
        <a:p>
          <a:endParaRPr lang="en-US"/>
        </a:p>
      </dgm:t>
    </dgm:pt>
    <dgm:pt modelId="{9441E6AC-DFD0-4EB4-8840-41EC9DFF4EBC}" type="sibTrans" cxnId="{4403DB51-D02E-4F78-BA95-7EA61A663052}">
      <dgm:prSet/>
      <dgm:spPr/>
      <dgm:t>
        <a:bodyPr/>
        <a:lstStyle/>
        <a:p>
          <a:endParaRPr lang="en-US"/>
        </a:p>
      </dgm:t>
    </dgm:pt>
    <dgm:pt modelId="{2E1735BA-BFF4-49B9-A6A4-3C045D39BB74}">
      <dgm:prSet/>
      <dgm:spPr/>
      <dgm:t>
        <a:bodyPr/>
        <a:lstStyle/>
        <a:p>
          <a:r>
            <a:rPr lang="en-US"/>
            <a:t>The guardian of values </a:t>
          </a:r>
        </a:p>
      </dgm:t>
    </dgm:pt>
    <dgm:pt modelId="{F46EECA8-AAEC-46AC-9F73-D9FD794604C7}" type="parTrans" cxnId="{9DA69B0A-F577-4DB3-9AAE-95DBA0ED757A}">
      <dgm:prSet/>
      <dgm:spPr/>
      <dgm:t>
        <a:bodyPr/>
        <a:lstStyle/>
        <a:p>
          <a:endParaRPr lang="en-US"/>
        </a:p>
      </dgm:t>
    </dgm:pt>
    <dgm:pt modelId="{1DEDA64F-FE58-465D-910E-1B3202612E5A}" type="sibTrans" cxnId="{9DA69B0A-F577-4DB3-9AAE-95DBA0ED757A}">
      <dgm:prSet/>
      <dgm:spPr/>
      <dgm:t>
        <a:bodyPr/>
        <a:lstStyle/>
        <a:p>
          <a:endParaRPr lang="en-US"/>
        </a:p>
      </dgm:t>
    </dgm:pt>
    <dgm:pt modelId="{3995E86D-A8DD-41A9-BAD7-DB36CC31E417}">
      <dgm:prSet/>
      <dgm:spPr/>
      <dgm:t>
        <a:bodyPr/>
        <a:lstStyle/>
        <a:p>
          <a:r>
            <a:rPr lang="en-US"/>
            <a:t>Responsible for spreading the values of Agile and Scrum, improving team efficiency, teaching the LeSS approach </a:t>
          </a:r>
        </a:p>
      </dgm:t>
    </dgm:pt>
    <dgm:pt modelId="{F510B98D-152E-4D26-8B4A-9A5B9BEB4CAF}" type="parTrans" cxnId="{AA583750-E1ED-47EB-A5B5-085C3E4A3C93}">
      <dgm:prSet/>
      <dgm:spPr/>
      <dgm:t>
        <a:bodyPr/>
        <a:lstStyle/>
        <a:p>
          <a:endParaRPr lang="en-US"/>
        </a:p>
      </dgm:t>
    </dgm:pt>
    <dgm:pt modelId="{B999D6AC-7C3E-45F6-AF67-E6669C38E1AA}" type="sibTrans" cxnId="{AA583750-E1ED-47EB-A5B5-085C3E4A3C93}">
      <dgm:prSet/>
      <dgm:spPr/>
      <dgm:t>
        <a:bodyPr/>
        <a:lstStyle/>
        <a:p>
          <a:endParaRPr lang="en-US"/>
        </a:p>
      </dgm:t>
    </dgm:pt>
    <dgm:pt modelId="{D237ED4E-C667-47BE-BFD1-E96378FE0854}">
      <dgm:prSet/>
      <dgm:spPr/>
      <dgm:t>
        <a:bodyPr/>
        <a:lstStyle/>
        <a:p>
          <a:r>
            <a:rPr lang="en-US"/>
            <a:t>Helping lead events such as daily scrum meetings or sprint retrospective</a:t>
          </a:r>
        </a:p>
      </dgm:t>
    </dgm:pt>
    <dgm:pt modelId="{C3391472-6FA4-48CE-B5A6-2A14C93A8F69}" type="parTrans" cxnId="{720B3B92-A230-462B-AD05-35F44B5E158A}">
      <dgm:prSet/>
      <dgm:spPr/>
      <dgm:t>
        <a:bodyPr/>
        <a:lstStyle/>
        <a:p>
          <a:endParaRPr lang="en-US"/>
        </a:p>
      </dgm:t>
    </dgm:pt>
    <dgm:pt modelId="{5420D59E-C486-43CB-89DB-F7FF0C76D956}" type="sibTrans" cxnId="{720B3B92-A230-462B-AD05-35F44B5E158A}">
      <dgm:prSet/>
      <dgm:spPr/>
      <dgm:t>
        <a:bodyPr/>
        <a:lstStyle/>
        <a:p>
          <a:endParaRPr lang="en-US"/>
        </a:p>
      </dgm:t>
    </dgm:pt>
    <dgm:pt modelId="{DA642F9F-F14B-4CC1-99CF-81AD9B476688}" type="pres">
      <dgm:prSet presAssocID="{B86D7329-07A9-484D-B4A6-102312DC859C}" presName="root" presStyleCnt="0">
        <dgm:presLayoutVars>
          <dgm:dir/>
          <dgm:resizeHandles val="exact"/>
        </dgm:presLayoutVars>
      </dgm:prSet>
      <dgm:spPr/>
    </dgm:pt>
    <dgm:pt modelId="{92D6C9D8-C311-4706-9B53-0873CDC7C1C0}" type="pres">
      <dgm:prSet presAssocID="{A77A8F0F-36AA-417C-AB2E-DDC7EEBE8DEC}" presName="compNode" presStyleCnt="0"/>
      <dgm:spPr/>
    </dgm:pt>
    <dgm:pt modelId="{FF5F89A0-D709-4C09-8629-CB9A98E172A8}" type="pres">
      <dgm:prSet presAssocID="{A77A8F0F-36AA-417C-AB2E-DDC7EEBE8D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CD7FD315-4A46-4465-97C0-84261D38DA16}" type="pres">
      <dgm:prSet presAssocID="{A77A8F0F-36AA-417C-AB2E-DDC7EEBE8DEC}" presName="iconSpace" presStyleCnt="0"/>
      <dgm:spPr/>
    </dgm:pt>
    <dgm:pt modelId="{C27A8EEB-C46A-4A45-B840-5FDC26B958F2}" type="pres">
      <dgm:prSet presAssocID="{A77A8F0F-36AA-417C-AB2E-DDC7EEBE8DEC}" presName="parTx" presStyleLbl="revTx" presStyleIdx="0" presStyleCnt="6">
        <dgm:presLayoutVars>
          <dgm:chMax val="0"/>
          <dgm:chPref val="0"/>
        </dgm:presLayoutVars>
      </dgm:prSet>
      <dgm:spPr/>
    </dgm:pt>
    <dgm:pt modelId="{0D9C7E2B-B8B9-44B0-8615-84E80FD3211A}" type="pres">
      <dgm:prSet presAssocID="{A77A8F0F-36AA-417C-AB2E-DDC7EEBE8DEC}" presName="txSpace" presStyleCnt="0"/>
      <dgm:spPr/>
    </dgm:pt>
    <dgm:pt modelId="{B792A961-1827-4C58-9EEE-4EF87C5238B9}" type="pres">
      <dgm:prSet presAssocID="{A77A8F0F-36AA-417C-AB2E-DDC7EEBE8DEC}" presName="desTx" presStyleLbl="revTx" presStyleIdx="1" presStyleCnt="6">
        <dgm:presLayoutVars/>
      </dgm:prSet>
      <dgm:spPr/>
    </dgm:pt>
    <dgm:pt modelId="{01C017AA-48B9-4B30-B4B6-2ED943307D53}" type="pres">
      <dgm:prSet presAssocID="{DA25AC13-6D9C-44FE-80D1-04CF804097BB}" presName="sibTrans" presStyleCnt="0"/>
      <dgm:spPr/>
    </dgm:pt>
    <dgm:pt modelId="{DEC3CF2D-F0CB-40FB-9D40-DC5286738C06}" type="pres">
      <dgm:prSet presAssocID="{E2C24D52-CEFF-47E7-B951-405A5662C9D0}" presName="compNode" presStyleCnt="0"/>
      <dgm:spPr/>
    </dgm:pt>
    <dgm:pt modelId="{B089C13F-AB5C-43F7-9BAA-0B594129FD6A}" type="pres">
      <dgm:prSet presAssocID="{E2C24D52-CEFF-47E7-B951-405A5662C9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EF0801A5-93BD-4C7A-BBBF-C3A424A053E6}" type="pres">
      <dgm:prSet presAssocID="{E2C24D52-CEFF-47E7-B951-405A5662C9D0}" presName="iconSpace" presStyleCnt="0"/>
      <dgm:spPr/>
    </dgm:pt>
    <dgm:pt modelId="{29AF4E15-A3EE-450D-B253-FD5FA9E0A84B}" type="pres">
      <dgm:prSet presAssocID="{E2C24D52-CEFF-47E7-B951-405A5662C9D0}" presName="parTx" presStyleLbl="revTx" presStyleIdx="2" presStyleCnt="6">
        <dgm:presLayoutVars>
          <dgm:chMax val="0"/>
          <dgm:chPref val="0"/>
        </dgm:presLayoutVars>
      </dgm:prSet>
      <dgm:spPr/>
    </dgm:pt>
    <dgm:pt modelId="{7A51C1D2-FE50-428F-955B-5F35FA773239}" type="pres">
      <dgm:prSet presAssocID="{E2C24D52-CEFF-47E7-B951-405A5662C9D0}" presName="txSpace" presStyleCnt="0"/>
      <dgm:spPr/>
    </dgm:pt>
    <dgm:pt modelId="{72FC0C0E-D282-4A1B-AE50-8BCD6DADC93C}" type="pres">
      <dgm:prSet presAssocID="{E2C24D52-CEFF-47E7-B951-405A5662C9D0}" presName="desTx" presStyleLbl="revTx" presStyleIdx="3" presStyleCnt="6">
        <dgm:presLayoutVars/>
      </dgm:prSet>
      <dgm:spPr/>
    </dgm:pt>
    <dgm:pt modelId="{79DC810C-AB29-4412-B9D7-2CABF75A9858}" type="pres">
      <dgm:prSet presAssocID="{80E49CC2-2E0B-46FC-B94D-11DE31FDCC58}" presName="sibTrans" presStyleCnt="0"/>
      <dgm:spPr/>
    </dgm:pt>
    <dgm:pt modelId="{5651AEE5-A373-4B54-B314-D396FB3663C5}" type="pres">
      <dgm:prSet presAssocID="{C3C30821-88D1-465E-8DCE-1BCE3376EC8A}" presName="compNode" presStyleCnt="0"/>
      <dgm:spPr/>
    </dgm:pt>
    <dgm:pt modelId="{F87E242B-34CD-4349-9FBD-0473E5CD685C}" type="pres">
      <dgm:prSet presAssocID="{C3C30821-88D1-465E-8DCE-1BCE3376EC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65EA4D6B-90A2-43A8-A4B5-AAC45D458C62}" type="pres">
      <dgm:prSet presAssocID="{C3C30821-88D1-465E-8DCE-1BCE3376EC8A}" presName="iconSpace" presStyleCnt="0"/>
      <dgm:spPr/>
    </dgm:pt>
    <dgm:pt modelId="{5A61229E-D4D7-4AD7-81B8-43E2B4633CFE}" type="pres">
      <dgm:prSet presAssocID="{C3C30821-88D1-465E-8DCE-1BCE3376EC8A}" presName="parTx" presStyleLbl="revTx" presStyleIdx="4" presStyleCnt="6">
        <dgm:presLayoutVars>
          <dgm:chMax val="0"/>
          <dgm:chPref val="0"/>
        </dgm:presLayoutVars>
      </dgm:prSet>
      <dgm:spPr/>
    </dgm:pt>
    <dgm:pt modelId="{A97D65F2-5750-41D7-9A05-BC0C7EA02D42}" type="pres">
      <dgm:prSet presAssocID="{C3C30821-88D1-465E-8DCE-1BCE3376EC8A}" presName="txSpace" presStyleCnt="0"/>
      <dgm:spPr/>
    </dgm:pt>
    <dgm:pt modelId="{ADE2FE0B-8D93-4346-AAC0-7B43BF9CEDB7}" type="pres">
      <dgm:prSet presAssocID="{C3C30821-88D1-465E-8DCE-1BCE3376EC8A}" presName="desTx" presStyleLbl="revTx" presStyleIdx="5" presStyleCnt="6">
        <dgm:presLayoutVars/>
      </dgm:prSet>
      <dgm:spPr/>
    </dgm:pt>
  </dgm:ptLst>
  <dgm:cxnLst>
    <dgm:cxn modelId="{19D61704-BD37-453A-8A48-B88671B7D36D}" type="presOf" srcId="{6480CE97-1356-4CE0-B707-A6133DAA8DEA}" destId="{72FC0C0E-D282-4A1B-AE50-8BCD6DADC93C}" srcOrd="0" destOrd="2" presId="urn:microsoft.com/office/officeart/2018/2/layout/IconLabelDescriptionList"/>
    <dgm:cxn modelId="{9DA69B0A-F577-4DB3-9AAE-95DBA0ED757A}" srcId="{C3C30821-88D1-465E-8DCE-1BCE3376EC8A}" destId="{2E1735BA-BFF4-49B9-A6A4-3C045D39BB74}" srcOrd="0" destOrd="0" parTransId="{F46EECA8-AAEC-46AC-9F73-D9FD794604C7}" sibTransId="{1DEDA64F-FE58-465D-910E-1B3202612E5A}"/>
    <dgm:cxn modelId="{A093D90E-A87D-4DFF-8535-F1B790C1B858}" type="presOf" srcId="{3995E86D-A8DD-41A9-BAD7-DB36CC31E417}" destId="{ADE2FE0B-8D93-4346-AAC0-7B43BF9CEDB7}" srcOrd="0" destOrd="1" presId="urn:microsoft.com/office/officeart/2018/2/layout/IconLabelDescriptionList"/>
    <dgm:cxn modelId="{BAA3F615-BA50-4EC6-A204-4A6AD75811DA}" srcId="{A77A8F0F-36AA-417C-AB2E-DDC7EEBE8DEC}" destId="{9EDF2DED-F8AD-490E-B8EB-3C410FA995F1}" srcOrd="0" destOrd="0" parTransId="{88346373-E04C-4CCB-BF81-523B2FED8967}" sibTransId="{D03C0894-2F16-4533-A854-8D93108430F8}"/>
    <dgm:cxn modelId="{30809C28-6C2C-4D64-B4AB-C7C8618D6B94}" type="presOf" srcId="{6D051729-0AE2-4F41-BF65-C77785C4699A}" destId="{72FC0C0E-D282-4A1B-AE50-8BCD6DADC93C}" srcOrd="0" destOrd="0" presId="urn:microsoft.com/office/officeart/2018/2/layout/IconLabelDescriptionList"/>
    <dgm:cxn modelId="{9921FD2C-460C-48F1-81BC-509804DF9925}" type="presOf" srcId="{D237ED4E-C667-47BE-BFD1-E96378FE0854}" destId="{ADE2FE0B-8D93-4346-AAC0-7B43BF9CEDB7}" srcOrd="0" destOrd="2" presId="urn:microsoft.com/office/officeart/2018/2/layout/IconLabelDescriptionList"/>
    <dgm:cxn modelId="{DB415A5E-E305-42F2-B51C-2084F75953CB}" type="presOf" srcId="{74372D62-3C2A-469E-AB4C-3A80FF7BB195}" destId="{B792A961-1827-4C58-9EEE-4EF87C5238B9}" srcOrd="0" destOrd="1" presId="urn:microsoft.com/office/officeart/2018/2/layout/IconLabelDescriptionList"/>
    <dgm:cxn modelId="{92A38042-DA4D-4200-A5AE-76DC7B26627B}" srcId="{A77A8F0F-36AA-417C-AB2E-DDC7EEBE8DEC}" destId="{74372D62-3C2A-469E-AB4C-3A80FF7BB195}" srcOrd="1" destOrd="0" parTransId="{92B9E7D8-920B-4532-869F-14D70B44C882}" sibTransId="{08E380DE-B3E4-489C-A427-03ED7600FE52}"/>
    <dgm:cxn modelId="{D94D5F47-AB25-4EDC-9DD0-E22499EAB4D7}" srcId="{A77A8F0F-36AA-417C-AB2E-DDC7EEBE8DEC}" destId="{FCA01F1D-38FC-432B-B1C0-8B4085F0EB51}" srcOrd="2" destOrd="0" parTransId="{3855813D-2EAF-40CE-9CDF-6922AA1831B5}" sibTransId="{AD743A0E-8C06-4106-A256-A8AABABDF090}"/>
    <dgm:cxn modelId="{D5CCF368-C778-4823-A128-BCBC89F1F2CD}" type="presOf" srcId="{C3C30821-88D1-465E-8DCE-1BCE3376EC8A}" destId="{5A61229E-D4D7-4AD7-81B8-43E2B4633CFE}" srcOrd="0" destOrd="0" presId="urn:microsoft.com/office/officeart/2018/2/layout/IconLabelDescriptionList"/>
    <dgm:cxn modelId="{3A4DBC6D-11EA-4B83-94EE-68BC9FD38882}" srcId="{E2C24D52-CEFF-47E7-B951-405A5662C9D0}" destId="{6D051729-0AE2-4F41-BF65-C77785C4699A}" srcOrd="0" destOrd="0" parTransId="{5B086810-A898-4A73-85B1-D0EC6248C374}" sibTransId="{246A84C9-8FC1-4F4D-966B-208C59E24FD4}"/>
    <dgm:cxn modelId="{AA583750-E1ED-47EB-A5B5-085C3E4A3C93}" srcId="{C3C30821-88D1-465E-8DCE-1BCE3376EC8A}" destId="{3995E86D-A8DD-41A9-BAD7-DB36CC31E417}" srcOrd="1" destOrd="0" parTransId="{F510B98D-152E-4D26-8B4A-9A5B9BEB4CAF}" sibTransId="{B999D6AC-7C3E-45F6-AF67-E6669C38E1AA}"/>
    <dgm:cxn modelId="{4403DB51-D02E-4F78-BA95-7EA61A663052}" srcId="{B86D7329-07A9-484D-B4A6-102312DC859C}" destId="{C3C30821-88D1-465E-8DCE-1BCE3376EC8A}" srcOrd="2" destOrd="0" parTransId="{0D997B85-1933-4DE2-B1CA-60A57BB123F9}" sibTransId="{9441E6AC-DFD0-4EB4-8840-41EC9DFF4EBC}"/>
    <dgm:cxn modelId="{21200854-4342-482D-AAA6-78A95A0BE3AB}" type="presOf" srcId="{A77A8F0F-36AA-417C-AB2E-DDC7EEBE8DEC}" destId="{C27A8EEB-C46A-4A45-B840-5FDC26B958F2}" srcOrd="0" destOrd="0" presId="urn:microsoft.com/office/officeart/2018/2/layout/IconLabelDescriptionList"/>
    <dgm:cxn modelId="{66A39454-74B5-46F9-BAA4-CAE792F1D6A5}" srcId="{E2C24D52-CEFF-47E7-B951-405A5662C9D0}" destId="{6480CE97-1356-4CE0-B707-A6133DAA8DEA}" srcOrd="2" destOrd="0" parTransId="{E489A3D6-565A-4692-98E4-FDF5E131B7D2}" sibTransId="{91FE5F6C-D218-46C3-A810-458BA18CEB71}"/>
    <dgm:cxn modelId="{EEA7A486-F0A9-43F7-A16F-33DC16390A67}" srcId="{B86D7329-07A9-484D-B4A6-102312DC859C}" destId="{A77A8F0F-36AA-417C-AB2E-DDC7EEBE8DEC}" srcOrd="0" destOrd="0" parTransId="{1242C350-E152-4A75-81A8-D400B06DBA21}" sibTransId="{DA25AC13-6D9C-44FE-80D1-04CF804097BB}"/>
    <dgm:cxn modelId="{720B3B92-A230-462B-AD05-35F44B5E158A}" srcId="{C3C30821-88D1-465E-8DCE-1BCE3376EC8A}" destId="{D237ED4E-C667-47BE-BFD1-E96378FE0854}" srcOrd="2" destOrd="0" parTransId="{C3391472-6FA4-48CE-B5A6-2A14C93A8F69}" sibTransId="{5420D59E-C486-43CB-89DB-F7FF0C76D956}"/>
    <dgm:cxn modelId="{15BC5CB2-C84B-4694-B14E-B108A7F32949}" type="presOf" srcId="{FCA01F1D-38FC-432B-B1C0-8B4085F0EB51}" destId="{B792A961-1827-4C58-9EEE-4EF87C5238B9}" srcOrd="0" destOrd="2" presId="urn:microsoft.com/office/officeart/2018/2/layout/IconLabelDescriptionList"/>
    <dgm:cxn modelId="{F6B708CB-8267-458E-8D27-FAC2F56E9622}" srcId="{B86D7329-07A9-484D-B4A6-102312DC859C}" destId="{E2C24D52-CEFF-47E7-B951-405A5662C9D0}" srcOrd="1" destOrd="0" parTransId="{5A4C1B17-1B17-44C2-B43D-E5DED373C2EB}" sibTransId="{80E49CC2-2E0B-46FC-B94D-11DE31FDCC58}"/>
    <dgm:cxn modelId="{542606DC-413F-4328-AA62-322B3D7049F1}" srcId="{E2C24D52-CEFF-47E7-B951-405A5662C9D0}" destId="{F551E5FC-AB84-4832-AE71-760589B4D6FF}" srcOrd="1" destOrd="0" parTransId="{96444C4F-F9F6-426B-92AF-F73E2076526D}" sibTransId="{DB36E598-E333-46D4-A6D1-B9C54A832759}"/>
    <dgm:cxn modelId="{8E600CE3-6B11-4AF0-8083-03A107DCAAEA}" type="presOf" srcId="{F551E5FC-AB84-4832-AE71-760589B4D6FF}" destId="{72FC0C0E-D282-4A1B-AE50-8BCD6DADC93C}" srcOrd="0" destOrd="1" presId="urn:microsoft.com/office/officeart/2018/2/layout/IconLabelDescriptionList"/>
    <dgm:cxn modelId="{AB2492E7-0282-41CF-A7BC-F95A456A84E7}" type="presOf" srcId="{E2C24D52-CEFF-47E7-B951-405A5662C9D0}" destId="{29AF4E15-A3EE-450D-B253-FD5FA9E0A84B}" srcOrd="0" destOrd="0" presId="urn:microsoft.com/office/officeart/2018/2/layout/IconLabelDescriptionList"/>
    <dgm:cxn modelId="{B174FBE8-A405-4E20-9E27-00D767740D68}" type="presOf" srcId="{9EDF2DED-F8AD-490E-B8EB-3C410FA995F1}" destId="{B792A961-1827-4C58-9EEE-4EF87C5238B9}" srcOrd="0" destOrd="0" presId="urn:microsoft.com/office/officeart/2018/2/layout/IconLabelDescriptionList"/>
    <dgm:cxn modelId="{4DE371F2-A864-4183-A105-35F9F81C886D}" type="presOf" srcId="{2E1735BA-BFF4-49B9-A6A4-3C045D39BB74}" destId="{ADE2FE0B-8D93-4346-AAC0-7B43BF9CEDB7}" srcOrd="0" destOrd="0" presId="urn:microsoft.com/office/officeart/2018/2/layout/IconLabelDescriptionList"/>
    <dgm:cxn modelId="{70FFC0F3-9CB4-405B-88EF-4E4E6A8BA8F3}" type="presOf" srcId="{B86D7329-07A9-484D-B4A6-102312DC859C}" destId="{DA642F9F-F14B-4CC1-99CF-81AD9B476688}" srcOrd="0" destOrd="0" presId="urn:microsoft.com/office/officeart/2018/2/layout/IconLabelDescriptionList"/>
    <dgm:cxn modelId="{7F92F36C-0A15-4445-A049-7CDBA672BCE4}" type="presParOf" srcId="{DA642F9F-F14B-4CC1-99CF-81AD9B476688}" destId="{92D6C9D8-C311-4706-9B53-0873CDC7C1C0}" srcOrd="0" destOrd="0" presId="urn:microsoft.com/office/officeart/2018/2/layout/IconLabelDescriptionList"/>
    <dgm:cxn modelId="{C156D0C6-5BC6-4292-958F-F0A52B7B465F}" type="presParOf" srcId="{92D6C9D8-C311-4706-9B53-0873CDC7C1C0}" destId="{FF5F89A0-D709-4C09-8629-CB9A98E172A8}" srcOrd="0" destOrd="0" presId="urn:microsoft.com/office/officeart/2018/2/layout/IconLabelDescriptionList"/>
    <dgm:cxn modelId="{D31A4A8E-CD61-499C-A8DF-9E71AC1EC2B9}" type="presParOf" srcId="{92D6C9D8-C311-4706-9B53-0873CDC7C1C0}" destId="{CD7FD315-4A46-4465-97C0-84261D38DA16}" srcOrd="1" destOrd="0" presId="urn:microsoft.com/office/officeart/2018/2/layout/IconLabelDescriptionList"/>
    <dgm:cxn modelId="{27C451EB-7C81-4DEE-8B42-D485C4C74DDE}" type="presParOf" srcId="{92D6C9D8-C311-4706-9B53-0873CDC7C1C0}" destId="{C27A8EEB-C46A-4A45-B840-5FDC26B958F2}" srcOrd="2" destOrd="0" presId="urn:microsoft.com/office/officeart/2018/2/layout/IconLabelDescriptionList"/>
    <dgm:cxn modelId="{2DFA4639-FB01-42F1-8A5B-526B4DBFD4DB}" type="presParOf" srcId="{92D6C9D8-C311-4706-9B53-0873CDC7C1C0}" destId="{0D9C7E2B-B8B9-44B0-8615-84E80FD3211A}" srcOrd="3" destOrd="0" presId="urn:microsoft.com/office/officeart/2018/2/layout/IconLabelDescriptionList"/>
    <dgm:cxn modelId="{12710E94-B784-414A-BB78-E448AB29DB27}" type="presParOf" srcId="{92D6C9D8-C311-4706-9B53-0873CDC7C1C0}" destId="{B792A961-1827-4C58-9EEE-4EF87C5238B9}" srcOrd="4" destOrd="0" presId="urn:microsoft.com/office/officeart/2018/2/layout/IconLabelDescriptionList"/>
    <dgm:cxn modelId="{F3D195C2-F010-4CEA-8757-2AB7F6E4D2E7}" type="presParOf" srcId="{DA642F9F-F14B-4CC1-99CF-81AD9B476688}" destId="{01C017AA-48B9-4B30-B4B6-2ED943307D53}" srcOrd="1" destOrd="0" presId="urn:microsoft.com/office/officeart/2018/2/layout/IconLabelDescriptionList"/>
    <dgm:cxn modelId="{9DAF7DF3-2EA3-40A0-96BB-C9CAAC3C7C53}" type="presParOf" srcId="{DA642F9F-F14B-4CC1-99CF-81AD9B476688}" destId="{DEC3CF2D-F0CB-40FB-9D40-DC5286738C06}" srcOrd="2" destOrd="0" presId="urn:microsoft.com/office/officeart/2018/2/layout/IconLabelDescriptionList"/>
    <dgm:cxn modelId="{9F4F8111-ACA6-4622-B3D5-08B35DCC9E71}" type="presParOf" srcId="{DEC3CF2D-F0CB-40FB-9D40-DC5286738C06}" destId="{B089C13F-AB5C-43F7-9BAA-0B594129FD6A}" srcOrd="0" destOrd="0" presId="urn:microsoft.com/office/officeart/2018/2/layout/IconLabelDescriptionList"/>
    <dgm:cxn modelId="{FD8E8189-01CD-40C4-99B2-631C0937FDE6}" type="presParOf" srcId="{DEC3CF2D-F0CB-40FB-9D40-DC5286738C06}" destId="{EF0801A5-93BD-4C7A-BBBF-C3A424A053E6}" srcOrd="1" destOrd="0" presId="urn:microsoft.com/office/officeart/2018/2/layout/IconLabelDescriptionList"/>
    <dgm:cxn modelId="{D3685EC6-757D-4EB0-8D4E-A1FA03550A35}" type="presParOf" srcId="{DEC3CF2D-F0CB-40FB-9D40-DC5286738C06}" destId="{29AF4E15-A3EE-450D-B253-FD5FA9E0A84B}" srcOrd="2" destOrd="0" presId="urn:microsoft.com/office/officeart/2018/2/layout/IconLabelDescriptionList"/>
    <dgm:cxn modelId="{67866415-1B22-4D80-9999-1D89B4D74D5A}" type="presParOf" srcId="{DEC3CF2D-F0CB-40FB-9D40-DC5286738C06}" destId="{7A51C1D2-FE50-428F-955B-5F35FA773239}" srcOrd="3" destOrd="0" presId="urn:microsoft.com/office/officeart/2018/2/layout/IconLabelDescriptionList"/>
    <dgm:cxn modelId="{CB2FACBD-CD97-4154-BC7D-967FB60120D0}" type="presParOf" srcId="{DEC3CF2D-F0CB-40FB-9D40-DC5286738C06}" destId="{72FC0C0E-D282-4A1B-AE50-8BCD6DADC93C}" srcOrd="4" destOrd="0" presId="urn:microsoft.com/office/officeart/2018/2/layout/IconLabelDescriptionList"/>
    <dgm:cxn modelId="{555ACEA8-126E-44C1-A95A-78E036A83D53}" type="presParOf" srcId="{DA642F9F-F14B-4CC1-99CF-81AD9B476688}" destId="{79DC810C-AB29-4412-B9D7-2CABF75A9858}" srcOrd="3" destOrd="0" presId="urn:microsoft.com/office/officeart/2018/2/layout/IconLabelDescriptionList"/>
    <dgm:cxn modelId="{04A84FB1-7F12-449E-9DA9-C3A783271201}" type="presParOf" srcId="{DA642F9F-F14B-4CC1-99CF-81AD9B476688}" destId="{5651AEE5-A373-4B54-B314-D396FB3663C5}" srcOrd="4" destOrd="0" presId="urn:microsoft.com/office/officeart/2018/2/layout/IconLabelDescriptionList"/>
    <dgm:cxn modelId="{3F7556EA-F2DF-46D6-861D-8BACE8D3458D}" type="presParOf" srcId="{5651AEE5-A373-4B54-B314-D396FB3663C5}" destId="{F87E242B-34CD-4349-9FBD-0473E5CD685C}" srcOrd="0" destOrd="0" presId="urn:microsoft.com/office/officeart/2018/2/layout/IconLabelDescriptionList"/>
    <dgm:cxn modelId="{95ACB608-FD3A-4C8D-A69F-EC0AE6AD3462}" type="presParOf" srcId="{5651AEE5-A373-4B54-B314-D396FB3663C5}" destId="{65EA4D6B-90A2-43A8-A4B5-AAC45D458C62}" srcOrd="1" destOrd="0" presId="urn:microsoft.com/office/officeart/2018/2/layout/IconLabelDescriptionList"/>
    <dgm:cxn modelId="{7B38D4F2-7F1B-43C0-94AF-2D22F4A66D8C}" type="presParOf" srcId="{5651AEE5-A373-4B54-B314-D396FB3663C5}" destId="{5A61229E-D4D7-4AD7-81B8-43E2B4633CFE}" srcOrd="2" destOrd="0" presId="urn:microsoft.com/office/officeart/2018/2/layout/IconLabelDescriptionList"/>
    <dgm:cxn modelId="{AC538961-7260-42E4-AC9F-06177BD57A76}" type="presParOf" srcId="{5651AEE5-A373-4B54-B314-D396FB3663C5}" destId="{A97D65F2-5750-41D7-9A05-BC0C7EA02D42}" srcOrd="3" destOrd="0" presId="urn:microsoft.com/office/officeart/2018/2/layout/IconLabelDescriptionList"/>
    <dgm:cxn modelId="{93AAE347-FD77-429B-971C-8FAA2AF2B46F}" type="presParOf" srcId="{5651AEE5-A373-4B54-B314-D396FB3663C5}" destId="{ADE2FE0B-8D93-4346-AAC0-7B43BF9CEDB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1BA59A6-F8A8-40BD-88E8-405986E4F23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F69659A-BB43-431D-A323-3C68506C6A0B}">
      <dgm:prSet/>
      <dgm:spPr/>
      <dgm:t>
        <a:bodyPr/>
        <a:lstStyle/>
        <a:p>
          <a:r>
            <a:rPr lang="en-US"/>
            <a:t>To address resistance, external coaches were invited to help the teams understand and accept these events and develop new skills </a:t>
          </a:r>
        </a:p>
      </dgm:t>
    </dgm:pt>
    <dgm:pt modelId="{1C96FE7F-BF00-44B5-A117-0A01E86D58F7}" type="parTrans" cxnId="{E3E82080-3E9F-4AA6-BAA6-9EF64027DBD0}">
      <dgm:prSet/>
      <dgm:spPr/>
      <dgm:t>
        <a:bodyPr/>
        <a:lstStyle/>
        <a:p>
          <a:endParaRPr lang="en-US"/>
        </a:p>
      </dgm:t>
    </dgm:pt>
    <dgm:pt modelId="{DE298BF3-8B53-4D17-AA1C-CF8E73391A1D}" type="sibTrans" cxnId="{E3E82080-3E9F-4AA6-BAA6-9EF64027DBD0}">
      <dgm:prSet/>
      <dgm:spPr/>
      <dgm:t>
        <a:bodyPr/>
        <a:lstStyle/>
        <a:p>
          <a:endParaRPr lang="en-US"/>
        </a:p>
      </dgm:t>
    </dgm:pt>
    <dgm:pt modelId="{603B0139-8B0F-493C-8096-E2D4D5F671F7}">
      <dgm:prSet/>
      <dgm:spPr/>
      <dgm:t>
        <a:bodyPr/>
        <a:lstStyle/>
        <a:p>
          <a:r>
            <a:rPr lang="en-US"/>
            <a:t>Communicating with clients, testing hypotheses, or sharing team feedback</a:t>
          </a:r>
        </a:p>
      </dgm:t>
    </dgm:pt>
    <dgm:pt modelId="{858EF54C-34AA-46AF-AD17-D0FE4F43D68F}" type="parTrans" cxnId="{BD316011-54F7-4ED9-B4F0-49B358EF907B}">
      <dgm:prSet/>
      <dgm:spPr/>
      <dgm:t>
        <a:bodyPr/>
        <a:lstStyle/>
        <a:p>
          <a:endParaRPr lang="en-US"/>
        </a:p>
      </dgm:t>
    </dgm:pt>
    <dgm:pt modelId="{835B9374-003C-4B25-B033-A56A2E5DEEAF}" type="sibTrans" cxnId="{BD316011-54F7-4ED9-B4F0-49B358EF907B}">
      <dgm:prSet/>
      <dgm:spPr/>
      <dgm:t>
        <a:bodyPr/>
        <a:lstStyle/>
        <a:p>
          <a:endParaRPr lang="en-US"/>
        </a:p>
      </dgm:t>
    </dgm:pt>
    <dgm:pt modelId="{5834998A-F753-426B-BEFD-D1BB32947DBE}">
      <dgm:prSet/>
      <dgm:spPr/>
      <dgm:t>
        <a:bodyPr/>
        <a:lstStyle/>
        <a:p>
          <a:r>
            <a:rPr lang="en-US"/>
            <a:t>As a way to bridge the gap and bring in experince, the HR team identified 40 key positions that served as “anchors” of the organizational structure</a:t>
          </a:r>
        </a:p>
      </dgm:t>
    </dgm:pt>
    <dgm:pt modelId="{5D223486-A5D0-4C80-B7BE-051CD36F3EA5}" type="parTrans" cxnId="{5F56668E-4338-4F08-A631-3620B4C20DDF}">
      <dgm:prSet/>
      <dgm:spPr/>
      <dgm:t>
        <a:bodyPr/>
        <a:lstStyle/>
        <a:p>
          <a:endParaRPr lang="en-US"/>
        </a:p>
      </dgm:t>
    </dgm:pt>
    <dgm:pt modelId="{81D3E2FF-58E5-43F9-855F-E2F1E42CB63C}" type="sibTrans" cxnId="{5F56668E-4338-4F08-A631-3620B4C20DDF}">
      <dgm:prSet/>
      <dgm:spPr/>
      <dgm:t>
        <a:bodyPr/>
        <a:lstStyle/>
        <a:p>
          <a:endParaRPr lang="en-US"/>
        </a:p>
      </dgm:t>
    </dgm:pt>
    <dgm:pt modelId="{2DD74B8A-54A6-4628-8F5B-5ACD23ED83BD}">
      <dgm:prSet/>
      <dgm:spPr/>
      <dgm:t>
        <a:bodyPr/>
        <a:lstStyle/>
        <a:p>
          <a:r>
            <a:rPr lang="en-US"/>
            <a:t>For these roles it recruited people with a strong reputation in the IT industry</a:t>
          </a:r>
        </a:p>
      </dgm:t>
    </dgm:pt>
    <dgm:pt modelId="{25AABBF2-845B-4A14-AF8A-D54E8E10D995}" type="parTrans" cxnId="{F78419F9-3CFF-427D-8CB7-EC8505E1F2A9}">
      <dgm:prSet/>
      <dgm:spPr/>
      <dgm:t>
        <a:bodyPr/>
        <a:lstStyle/>
        <a:p>
          <a:endParaRPr lang="en-US"/>
        </a:p>
      </dgm:t>
    </dgm:pt>
    <dgm:pt modelId="{752F8FF2-99DF-4879-8BB9-30B8F40692E6}" type="sibTrans" cxnId="{F78419F9-3CFF-427D-8CB7-EC8505E1F2A9}">
      <dgm:prSet/>
      <dgm:spPr/>
      <dgm:t>
        <a:bodyPr/>
        <a:lstStyle/>
        <a:p>
          <a:endParaRPr lang="en-US"/>
        </a:p>
      </dgm:t>
    </dgm:pt>
    <dgm:pt modelId="{899D959D-FB40-4742-AA81-924B629CF15D}">
      <dgm:prSet/>
      <dgm:spPr/>
      <dgm:t>
        <a:bodyPr/>
        <a:lstStyle/>
        <a:p>
          <a:r>
            <a:rPr lang="en-US"/>
            <a:t>The efforts to build a strong employer brand ultimately paid off. During the course of the Agile transformation, the number of IT specialists at Raiffeisenbank tripled</a:t>
          </a:r>
        </a:p>
      </dgm:t>
    </dgm:pt>
    <dgm:pt modelId="{95CA3AB8-BA07-42C8-8822-738B122F56E5}" type="parTrans" cxnId="{108817FF-FD2A-4B97-9D8E-3B63959008CA}">
      <dgm:prSet/>
      <dgm:spPr/>
      <dgm:t>
        <a:bodyPr/>
        <a:lstStyle/>
        <a:p>
          <a:endParaRPr lang="en-US"/>
        </a:p>
      </dgm:t>
    </dgm:pt>
    <dgm:pt modelId="{3CC29E8A-6A82-4C74-9B73-9A407A917366}" type="sibTrans" cxnId="{108817FF-FD2A-4B97-9D8E-3B63959008CA}">
      <dgm:prSet/>
      <dgm:spPr/>
      <dgm:t>
        <a:bodyPr/>
        <a:lstStyle/>
        <a:p>
          <a:endParaRPr lang="en-US"/>
        </a:p>
      </dgm:t>
    </dgm:pt>
    <dgm:pt modelId="{384A40AD-E9C9-46A3-93F1-793CF82413F4}">
      <dgm:prSet/>
      <dgm:spPr/>
      <dgm:t>
        <a:bodyPr/>
        <a:lstStyle/>
        <a:p>
          <a:r>
            <a:rPr lang="en-US"/>
            <a:t>In 2019, they exceeded 1500 people. The bank was named ‘best employer’ in the bank sector by recruiting service HeadHunter</a:t>
          </a:r>
        </a:p>
      </dgm:t>
    </dgm:pt>
    <dgm:pt modelId="{7EB432DD-8D40-470D-B6C4-335420F2C81B}" type="parTrans" cxnId="{7C2EAD95-0A66-416B-9E4C-74B902455003}">
      <dgm:prSet/>
      <dgm:spPr/>
      <dgm:t>
        <a:bodyPr/>
        <a:lstStyle/>
        <a:p>
          <a:endParaRPr lang="en-US"/>
        </a:p>
      </dgm:t>
    </dgm:pt>
    <dgm:pt modelId="{0D2A3FDB-3A5E-431E-94E4-D9E01A48C53B}" type="sibTrans" cxnId="{7C2EAD95-0A66-416B-9E4C-74B902455003}">
      <dgm:prSet/>
      <dgm:spPr/>
      <dgm:t>
        <a:bodyPr/>
        <a:lstStyle/>
        <a:p>
          <a:endParaRPr lang="en-US"/>
        </a:p>
      </dgm:t>
    </dgm:pt>
    <dgm:pt modelId="{6D07B89E-B951-4A5C-B7A2-B9901F493A49}" type="pres">
      <dgm:prSet presAssocID="{01BA59A6-F8A8-40BD-88E8-405986E4F23B}" presName="root" presStyleCnt="0">
        <dgm:presLayoutVars>
          <dgm:dir/>
          <dgm:resizeHandles val="exact"/>
        </dgm:presLayoutVars>
      </dgm:prSet>
      <dgm:spPr/>
    </dgm:pt>
    <dgm:pt modelId="{CB87FF0D-E674-451D-88CC-E156158FF1AF}" type="pres">
      <dgm:prSet presAssocID="{DF69659A-BB43-431D-A323-3C68506C6A0B}" presName="compNode" presStyleCnt="0"/>
      <dgm:spPr/>
    </dgm:pt>
    <dgm:pt modelId="{3921A3B8-4922-43C2-B1E6-FA92902831CB}" type="pres">
      <dgm:prSet presAssocID="{DF69659A-BB43-431D-A323-3C68506C6A0B}" presName="bgRect" presStyleLbl="bgShp" presStyleIdx="0" presStyleCnt="3"/>
      <dgm:spPr/>
    </dgm:pt>
    <dgm:pt modelId="{76CDEDEF-C19A-42EC-8879-A450E1BD8287}" type="pres">
      <dgm:prSet presAssocID="{DF69659A-BB43-431D-A323-3C68506C6A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6B9FBBF7-E76C-43A3-BA37-A9547C58DE29}" type="pres">
      <dgm:prSet presAssocID="{DF69659A-BB43-431D-A323-3C68506C6A0B}" presName="spaceRect" presStyleCnt="0"/>
      <dgm:spPr/>
    </dgm:pt>
    <dgm:pt modelId="{2EFD389E-25A1-4D40-9EA2-C30FC7A17B7B}" type="pres">
      <dgm:prSet presAssocID="{DF69659A-BB43-431D-A323-3C68506C6A0B}" presName="parTx" presStyleLbl="revTx" presStyleIdx="0" presStyleCnt="6">
        <dgm:presLayoutVars>
          <dgm:chMax val="0"/>
          <dgm:chPref val="0"/>
        </dgm:presLayoutVars>
      </dgm:prSet>
      <dgm:spPr/>
    </dgm:pt>
    <dgm:pt modelId="{BF903DC0-EED8-4746-91EE-C721DC4EB7C8}" type="pres">
      <dgm:prSet presAssocID="{DF69659A-BB43-431D-A323-3C68506C6A0B}" presName="desTx" presStyleLbl="revTx" presStyleIdx="1" presStyleCnt="6">
        <dgm:presLayoutVars/>
      </dgm:prSet>
      <dgm:spPr/>
    </dgm:pt>
    <dgm:pt modelId="{4673083B-4221-4E66-9256-67B537D15C44}" type="pres">
      <dgm:prSet presAssocID="{DE298BF3-8B53-4D17-AA1C-CF8E73391A1D}" presName="sibTrans" presStyleCnt="0"/>
      <dgm:spPr/>
    </dgm:pt>
    <dgm:pt modelId="{3D89A276-AD6D-4B0E-93C8-00075D8EF70F}" type="pres">
      <dgm:prSet presAssocID="{5834998A-F753-426B-BEFD-D1BB32947DBE}" presName="compNode" presStyleCnt="0"/>
      <dgm:spPr/>
    </dgm:pt>
    <dgm:pt modelId="{9D423FE6-712B-4C6D-BC9F-D52BF658CE3E}" type="pres">
      <dgm:prSet presAssocID="{5834998A-F753-426B-BEFD-D1BB32947DBE}" presName="bgRect" presStyleLbl="bgShp" presStyleIdx="1" presStyleCnt="3"/>
      <dgm:spPr/>
    </dgm:pt>
    <dgm:pt modelId="{6BF90367-34CA-42DF-99D2-0D8CC79EB4B7}" type="pres">
      <dgm:prSet presAssocID="{5834998A-F753-426B-BEFD-D1BB32947D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chor"/>
        </a:ext>
      </dgm:extLst>
    </dgm:pt>
    <dgm:pt modelId="{FF792E9A-0CA8-4A1C-BB4F-AE63E6B608B4}" type="pres">
      <dgm:prSet presAssocID="{5834998A-F753-426B-BEFD-D1BB32947DBE}" presName="spaceRect" presStyleCnt="0"/>
      <dgm:spPr/>
    </dgm:pt>
    <dgm:pt modelId="{5F0CBD3E-30CB-4D52-A473-D0E73DEA8A80}" type="pres">
      <dgm:prSet presAssocID="{5834998A-F753-426B-BEFD-D1BB32947DBE}" presName="parTx" presStyleLbl="revTx" presStyleIdx="2" presStyleCnt="6">
        <dgm:presLayoutVars>
          <dgm:chMax val="0"/>
          <dgm:chPref val="0"/>
        </dgm:presLayoutVars>
      </dgm:prSet>
      <dgm:spPr/>
    </dgm:pt>
    <dgm:pt modelId="{825864C3-F2F9-4131-9425-43116F65B33E}" type="pres">
      <dgm:prSet presAssocID="{5834998A-F753-426B-BEFD-D1BB32947DBE}" presName="desTx" presStyleLbl="revTx" presStyleIdx="3" presStyleCnt="6">
        <dgm:presLayoutVars/>
      </dgm:prSet>
      <dgm:spPr/>
    </dgm:pt>
    <dgm:pt modelId="{54C7F565-0024-42A7-866E-7DE43DBF5B25}" type="pres">
      <dgm:prSet presAssocID="{81D3E2FF-58E5-43F9-855F-E2F1E42CB63C}" presName="sibTrans" presStyleCnt="0"/>
      <dgm:spPr/>
    </dgm:pt>
    <dgm:pt modelId="{39BFBEF8-959D-44B0-9BEB-06BABBD392E0}" type="pres">
      <dgm:prSet presAssocID="{899D959D-FB40-4742-AA81-924B629CF15D}" presName="compNode" presStyleCnt="0"/>
      <dgm:spPr/>
    </dgm:pt>
    <dgm:pt modelId="{EA4C9D10-FEAF-42C7-9A0E-C826FB3E6F59}" type="pres">
      <dgm:prSet presAssocID="{899D959D-FB40-4742-AA81-924B629CF15D}" presName="bgRect" presStyleLbl="bgShp" presStyleIdx="2" presStyleCnt="3"/>
      <dgm:spPr/>
    </dgm:pt>
    <dgm:pt modelId="{F6CED6A1-C1F4-400E-A897-9B24B5F46E3A}" type="pres">
      <dgm:prSet presAssocID="{899D959D-FB40-4742-AA81-924B629CF1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3BB7CB24-D4B3-43C7-8308-06F3D1D68D6B}" type="pres">
      <dgm:prSet presAssocID="{899D959D-FB40-4742-AA81-924B629CF15D}" presName="spaceRect" presStyleCnt="0"/>
      <dgm:spPr/>
    </dgm:pt>
    <dgm:pt modelId="{0EFC0D07-2246-408E-9626-08D5E6A3E2B4}" type="pres">
      <dgm:prSet presAssocID="{899D959D-FB40-4742-AA81-924B629CF15D}" presName="parTx" presStyleLbl="revTx" presStyleIdx="4" presStyleCnt="6">
        <dgm:presLayoutVars>
          <dgm:chMax val="0"/>
          <dgm:chPref val="0"/>
        </dgm:presLayoutVars>
      </dgm:prSet>
      <dgm:spPr/>
    </dgm:pt>
    <dgm:pt modelId="{6B81049C-E3E2-43C6-96DA-5BAD107494BA}" type="pres">
      <dgm:prSet presAssocID="{899D959D-FB40-4742-AA81-924B629CF15D}" presName="desTx" presStyleLbl="revTx" presStyleIdx="5" presStyleCnt="6">
        <dgm:presLayoutVars/>
      </dgm:prSet>
      <dgm:spPr/>
    </dgm:pt>
  </dgm:ptLst>
  <dgm:cxnLst>
    <dgm:cxn modelId="{BD316011-54F7-4ED9-B4F0-49B358EF907B}" srcId="{DF69659A-BB43-431D-A323-3C68506C6A0B}" destId="{603B0139-8B0F-493C-8096-E2D4D5F671F7}" srcOrd="0" destOrd="0" parTransId="{858EF54C-34AA-46AF-AD17-D0FE4F43D68F}" sibTransId="{835B9374-003C-4B25-B033-A56A2E5DEEAF}"/>
    <dgm:cxn modelId="{98EE8812-294B-4264-B08D-52BF3FF51766}" type="presOf" srcId="{DF69659A-BB43-431D-A323-3C68506C6A0B}" destId="{2EFD389E-25A1-4D40-9EA2-C30FC7A17B7B}" srcOrd="0" destOrd="0" presId="urn:microsoft.com/office/officeart/2018/2/layout/IconVerticalSolidList"/>
    <dgm:cxn modelId="{1F420D7E-21A2-4086-9D6D-5D5CD1B6CDD4}" type="presOf" srcId="{2DD74B8A-54A6-4628-8F5B-5ACD23ED83BD}" destId="{825864C3-F2F9-4131-9425-43116F65B33E}" srcOrd="0" destOrd="0" presId="urn:microsoft.com/office/officeart/2018/2/layout/IconVerticalSolidList"/>
    <dgm:cxn modelId="{E3E82080-3E9F-4AA6-BAA6-9EF64027DBD0}" srcId="{01BA59A6-F8A8-40BD-88E8-405986E4F23B}" destId="{DF69659A-BB43-431D-A323-3C68506C6A0B}" srcOrd="0" destOrd="0" parTransId="{1C96FE7F-BF00-44B5-A117-0A01E86D58F7}" sibTransId="{DE298BF3-8B53-4D17-AA1C-CF8E73391A1D}"/>
    <dgm:cxn modelId="{5F56668E-4338-4F08-A631-3620B4C20DDF}" srcId="{01BA59A6-F8A8-40BD-88E8-405986E4F23B}" destId="{5834998A-F753-426B-BEFD-D1BB32947DBE}" srcOrd="1" destOrd="0" parTransId="{5D223486-A5D0-4C80-B7BE-051CD36F3EA5}" sibTransId="{81D3E2FF-58E5-43F9-855F-E2F1E42CB63C}"/>
    <dgm:cxn modelId="{61F60791-5335-429F-B256-CE0C0634312A}" type="presOf" srcId="{603B0139-8B0F-493C-8096-E2D4D5F671F7}" destId="{BF903DC0-EED8-4746-91EE-C721DC4EB7C8}" srcOrd="0" destOrd="0" presId="urn:microsoft.com/office/officeart/2018/2/layout/IconVerticalSolidList"/>
    <dgm:cxn modelId="{10EFCC93-18C7-4A2A-97DE-B62B4434108A}" type="presOf" srcId="{384A40AD-E9C9-46A3-93F1-793CF82413F4}" destId="{6B81049C-E3E2-43C6-96DA-5BAD107494BA}" srcOrd="0" destOrd="0" presId="urn:microsoft.com/office/officeart/2018/2/layout/IconVerticalSolidList"/>
    <dgm:cxn modelId="{7C2EAD95-0A66-416B-9E4C-74B902455003}" srcId="{899D959D-FB40-4742-AA81-924B629CF15D}" destId="{384A40AD-E9C9-46A3-93F1-793CF82413F4}" srcOrd="0" destOrd="0" parTransId="{7EB432DD-8D40-470D-B6C4-335420F2C81B}" sibTransId="{0D2A3FDB-3A5E-431E-94E4-D9E01A48C53B}"/>
    <dgm:cxn modelId="{BF2233AA-1D97-4ED3-8376-D8E6F4CCAAC0}" type="presOf" srcId="{01BA59A6-F8A8-40BD-88E8-405986E4F23B}" destId="{6D07B89E-B951-4A5C-B7A2-B9901F493A49}" srcOrd="0" destOrd="0" presId="urn:microsoft.com/office/officeart/2018/2/layout/IconVerticalSolidList"/>
    <dgm:cxn modelId="{CC82D0BC-E897-49F0-88AC-11DCFEBCEEC7}" type="presOf" srcId="{899D959D-FB40-4742-AA81-924B629CF15D}" destId="{0EFC0D07-2246-408E-9626-08D5E6A3E2B4}" srcOrd="0" destOrd="0" presId="urn:microsoft.com/office/officeart/2018/2/layout/IconVerticalSolidList"/>
    <dgm:cxn modelId="{524F6CE4-B92F-4C77-8412-5793D9AD11D4}" type="presOf" srcId="{5834998A-F753-426B-BEFD-D1BB32947DBE}" destId="{5F0CBD3E-30CB-4D52-A473-D0E73DEA8A80}" srcOrd="0" destOrd="0" presId="urn:microsoft.com/office/officeart/2018/2/layout/IconVerticalSolidList"/>
    <dgm:cxn modelId="{F78419F9-3CFF-427D-8CB7-EC8505E1F2A9}" srcId="{5834998A-F753-426B-BEFD-D1BB32947DBE}" destId="{2DD74B8A-54A6-4628-8F5B-5ACD23ED83BD}" srcOrd="0" destOrd="0" parTransId="{25AABBF2-845B-4A14-AF8A-D54E8E10D995}" sibTransId="{752F8FF2-99DF-4879-8BB9-30B8F40692E6}"/>
    <dgm:cxn modelId="{108817FF-FD2A-4B97-9D8E-3B63959008CA}" srcId="{01BA59A6-F8A8-40BD-88E8-405986E4F23B}" destId="{899D959D-FB40-4742-AA81-924B629CF15D}" srcOrd="2" destOrd="0" parTransId="{95CA3AB8-BA07-42C8-8822-738B122F56E5}" sibTransId="{3CC29E8A-6A82-4C74-9B73-9A407A917366}"/>
    <dgm:cxn modelId="{BED816FE-7699-44B9-99F0-AD06D6781715}" type="presParOf" srcId="{6D07B89E-B951-4A5C-B7A2-B9901F493A49}" destId="{CB87FF0D-E674-451D-88CC-E156158FF1AF}" srcOrd="0" destOrd="0" presId="urn:microsoft.com/office/officeart/2018/2/layout/IconVerticalSolidList"/>
    <dgm:cxn modelId="{D31DF28E-9C32-4186-97A9-8C4CB2DDA149}" type="presParOf" srcId="{CB87FF0D-E674-451D-88CC-E156158FF1AF}" destId="{3921A3B8-4922-43C2-B1E6-FA92902831CB}" srcOrd="0" destOrd="0" presId="urn:microsoft.com/office/officeart/2018/2/layout/IconVerticalSolidList"/>
    <dgm:cxn modelId="{C9D710C3-E669-44AC-ABD1-32AFD7253039}" type="presParOf" srcId="{CB87FF0D-E674-451D-88CC-E156158FF1AF}" destId="{76CDEDEF-C19A-42EC-8879-A450E1BD8287}" srcOrd="1" destOrd="0" presId="urn:microsoft.com/office/officeart/2018/2/layout/IconVerticalSolidList"/>
    <dgm:cxn modelId="{816D1CDA-0EFF-40D7-A0E9-6B7CBD8FE48E}" type="presParOf" srcId="{CB87FF0D-E674-451D-88CC-E156158FF1AF}" destId="{6B9FBBF7-E76C-43A3-BA37-A9547C58DE29}" srcOrd="2" destOrd="0" presId="urn:microsoft.com/office/officeart/2018/2/layout/IconVerticalSolidList"/>
    <dgm:cxn modelId="{00234475-C8EC-43C4-A40F-1D2FBFEF07D8}" type="presParOf" srcId="{CB87FF0D-E674-451D-88CC-E156158FF1AF}" destId="{2EFD389E-25A1-4D40-9EA2-C30FC7A17B7B}" srcOrd="3" destOrd="0" presId="urn:microsoft.com/office/officeart/2018/2/layout/IconVerticalSolidList"/>
    <dgm:cxn modelId="{5073A329-DE18-4212-91EC-BE8F6E2ED51B}" type="presParOf" srcId="{CB87FF0D-E674-451D-88CC-E156158FF1AF}" destId="{BF903DC0-EED8-4746-91EE-C721DC4EB7C8}" srcOrd="4" destOrd="0" presId="urn:microsoft.com/office/officeart/2018/2/layout/IconVerticalSolidList"/>
    <dgm:cxn modelId="{1E6125D5-9707-49D0-B48C-65630C10DE2C}" type="presParOf" srcId="{6D07B89E-B951-4A5C-B7A2-B9901F493A49}" destId="{4673083B-4221-4E66-9256-67B537D15C44}" srcOrd="1" destOrd="0" presId="urn:microsoft.com/office/officeart/2018/2/layout/IconVerticalSolidList"/>
    <dgm:cxn modelId="{A99A211F-5E65-46C0-B4A5-677C9C1933C6}" type="presParOf" srcId="{6D07B89E-B951-4A5C-B7A2-B9901F493A49}" destId="{3D89A276-AD6D-4B0E-93C8-00075D8EF70F}" srcOrd="2" destOrd="0" presId="urn:microsoft.com/office/officeart/2018/2/layout/IconVerticalSolidList"/>
    <dgm:cxn modelId="{EFEE2BA6-9A78-464E-93CE-CA3CD8749789}" type="presParOf" srcId="{3D89A276-AD6D-4B0E-93C8-00075D8EF70F}" destId="{9D423FE6-712B-4C6D-BC9F-D52BF658CE3E}" srcOrd="0" destOrd="0" presId="urn:microsoft.com/office/officeart/2018/2/layout/IconVerticalSolidList"/>
    <dgm:cxn modelId="{9D42C4C8-A67B-4631-B615-520AC2B5CE8C}" type="presParOf" srcId="{3D89A276-AD6D-4B0E-93C8-00075D8EF70F}" destId="{6BF90367-34CA-42DF-99D2-0D8CC79EB4B7}" srcOrd="1" destOrd="0" presId="urn:microsoft.com/office/officeart/2018/2/layout/IconVerticalSolidList"/>
    <dgm:cxn modelId="{69A31262-7A17-45F2-A76D-F780A219B901}" type="presParOf" srcId="{3D89A276-AD6D-4B0E-93C8-00075D8EF70F}" destId="{FF792E9A-0CA8-4A1C-BB4F-AE63E6B608B4}" srcOrd="2" destOrd="0" presId="urn:microsoft.com/office/officeart/2018/2/layout/IconVerticalSolidList"/>
    <dgm:cxn modelId="{1EE6DE87-88AC-4123-96D8-F198547AD45B}" type="presParOf" srcId="{3D89A276-AD6D-4B0E-93C8-00075D8EF70F}" destId="{5F0CBD3E-30CB-4D52-A473-D0E73DEA8A80}" srcOrd="3" destOrd="0" presId="urn:microsoft.com/office/officeart/2018/2/layout/IconVerticalSolidList"/>
    <dgm:cxn modelId="{A4082DBE-F7C7-41C1-B914-FB6F1E680CD6}" type="presParOf" srcId="{3D89A276-AD6D-4B0E-93C8-00075D8EF70F}" destId="{825864C3-F2F9-4131-9425-43116F65B33E}" srcOrd="4" destOrd="0" presId="urn:microsoft.com/office/officeart/2018/2/layout/IconVerticalSolidList"/>
    <dgm:cxn modelId="{C7AE1A43-1566-45DF-B633-F0C84527BA83}" type="presParOf" srcId="{6D07B89E-B951-4A5C-B7A2-B9901F493A49}" destId="{54C7F565-0024-42A7-866E-7DE43DBF5B25}" srcOrd="3" destOrd="0" presId="urn:microsoft.com/office/officeart/2018/2/layout/IconVerticalSolidList"/>
    <dgm:cxn modelId="{4459D4B3-6C2B-4D0A-9BFE-AEC25CD6854F}" type="presParOf" srcId="{6D07B89E-B951-4A5C-B7A2-B9901F493A49}" destId="{39BFBEF8-959D-44B0-9BEB-06BABBD392E0}" srcOrd="4" destOrd="0" presId="urn:microsoft.com/office/officeart/2018/2/layout/IconVerticalSolidList"/>
    <dgm:cxn modelId="{71D0EBD4-68C4-419D-90F3-7D74A668CEDA}" type="presParOf" srcId="{39BFBEF8-959D-44B0-9BEB-06BABBD392E0}" destId="{EA4C9D10-FEAF-42C7-9A0E-C826FB3E6F59}" srcOrd="0" destOrd="0" presId="urn:microsoft.com/office/officeart/2018/2/layout/IconVerticalSolidList"/>
    <dgm:cxn modelId="{9454B7CF-7F73-45EE-977D-13D9B09B9D6C}" type="presParOf" srcId="{39BFBEF8-959D-44B0-9BEB-06BABBD392E0}" destId="{F6CED6A1-C1F4-400E-A897-9B24B5F46E3A}" srcOrd="1" destOrd="0" presId="urn:microsoft.com/office/officeart/2018/2/layout/IconVerticalSolidList"/>
    <dgm:cxn modelId="{10A167CA-269D-4C59-A9F1-7F2C0FC61B27}" type="presParOf" srcId="{39BFBEF8-959D-44B0-9BEB-06BABBD392E0}" destId="{3BB7CB24-D4B3-43C7-8308-06F3D1D68D6B}" srcOrd="2" destOrd="0" presId="urn:microsoft.com/office/officeart/2018/2/layout/IconVerticalSolidList"/>
    <dgm:cxn modelId="{C3D20AEF-BA9E-48C6-8C69-AC226230A958}" type="presParOf" srcId="{39BFBEF8-959D-44B0-9BEB-06BABBD392E0}" destId="{0EFC0D07-2246-408E-9626-08D5E6A3E2B4}" srcOrd="3" destOrd="0" presId="urn:microsoft.com/office/officeart/2018/2/layout/IconVerticalSolidList"/>
    <dgm:cxn modelId="{B106AC50-EA2D-40B3-8A97-A830E05123A1}" type="presParOf" srcId="{39BFBEF8-959D-44B0-9BEB-06BABBD392E0}" destId="{6B81049C-E3E2-43C6-96DA-5BAD107494BA}"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288C468-0858-490A-BAF5-A7ECB94EFE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D9F602-BD10-465A-A3EE-179C39B68904}">
      <dgm:prSet/>
      <dgm:spPr/>
      <dgm:t>
        <a:bodyPr/>
        <a:lstStyle/>
        <a:p>
          <a:r>
            <a:rPr lang="en-US" b="1"/>
            <a:t>Vision Alignment</a:t>
          </a:r>
          <a:r>
            <a:rPr lang="en-US"/>
            <a:t>: Focus on customer-centric, innovative, and agile practices.</a:t>
          </a:r>
        </a:p>
      </dgm:t>
    </dgm:pt>
    <dgm:pt modelId="{128261B5-AD0A-476B-BA2B-2CB243D5EAF7}" type="parTrans" cxnId="{75A78E36-1761-4528-9546-D39CE294290E}">
      <dgm:prSet/>
      <dgm:spPr/>
      <dgm:t>
        <a:bodyPr/>
        <a:lstStyle/>
        <a:p>
          <a:endParaRPr lang="en-US"/>
        </a:p>
      </dgm:t>
    </dgm:pt>
    <dgm:pt modelId="{B4CAC0ED-F496-403A-8C18-9ABF0962543B}" type="sibTrans" cxnId="{75A78E36-1761-4528-9546-D39CE294290E}">
      <dgm:prSet/>
      <dgm:spPr/>
      <dgm:t>
        <a:bodyPr/>
        <a:lstStyle/>
        <a:p>
          <a:endParaRPr lang="en-US"/>
        </a:p>
      </dgm:t>
    </dgm:pt>
    <dgm:pt modelId="{A055B7A6-1EA5-4A09-A1F9-A0A434D2EF8D}">
      <dgm:prSet/>
      <dgm:spPr/>
      <dgm:t>
        <a:bodyPr/>
        <a:lstStyle/>
        <a:p>
          <a:r>
            <a:rPr lang="en-US" b="1"/>
            <a:t>Improved Financial Results</a:t>
          </a:r>
          <a:r>
            <a:rPr lang="en-US"/>
            <a:t>: Streamlined operations and reduced costs.</a:t>
          </a:r>
        </a:p>
      </dgm:t>
    </dgm:pt>
    <dgm:pt modelId="{B299D18D-0B5D-4C4C-84E5-6F5C36210817}" type="parTrans" cxnId="{6955BF3C-26E5-4BDC-B9EE-17234240FAE8}">
      <dgm:prSet/>
      <dgm:spPr/>
      <dgm:t>
        <a:bodyPr/>
        <a:lstStyle/>
        <a:p>
          <a:endParaRPr lang="en-US"/>
        </a:p>
      </dgm:t>
    </dgm:pt>
    <dgm:pt modelId="{8AA0883C-0669-4083-94AC-04CD6B5E4F5A}" type="sibTrans" cxnId="{6955BF3C-26E5-4BDC-B9EE-17234240FAE8}">
      <dgm:prSet/>
      <dgm:spPr/>
      <dgm:t>
        <a:bodyPr/>
        <a:lstStyle/>
        <a:p>
          <a:endParaRPr lang="en-US"/>
        </a:p>
      </dgm:t>
    </dgm:pt>
    <dgm:pt modelId="{0248D437-42C7-4CD3-91E8-5901376D7B79}">
      <dgm:prSet/>
      <dgm:spPr/>
      <dgm:t>
        <a:bodyPr/>
        <a:lstStyle/>
        <a:p>
          <a:r>
            <a:rPr lang="en-US" b="1"/>
            <a:t>Increased Digital Service Utilization</a:t>
          </a:r>
          <a:r>
            <a:rPr lang="en-US"/>
            <a:t>: More customers using digital platforms for services.</a:t>
          </a:r>
        </a:p>
      </dgm:t>
    </dgm:pt>
    <dgm:pt modelId="{5C9F31DC-9184-4D0C-BB13-7A266FC9F8E6}" type="parTrans" cxnId="{F15D21B1-26F7-4BEF-9C31-834E4C00B5F1}">
      <dgm:prSet/>
      <dgm:spPr/>
      <dgm:t>
        <a:bodyPr/>
        <a:lstStyle/>
        <a:p>
          <a:endParaRPr lang="en-US"/>
        </a:p>
      </dgm:t>
    </dgm:pt>
    <dgm:pt modelId="{E4D8BAD9-5224-461E-8F82-B9ECF00181C5}" type="sibTrans" cxnId="{F15D21B1-26F7-4BEF-9C31-834E4C00B5F1}">
      <dgm:prSet/>
      <dgm:spPr/>
      <dgm:t>
        <a:bodyPr/>
        <a:lstStyle/>
        <a:p>
          <a:endParaRPr lang="en-US"/>
        </a:p>
      </dgm:t>
    </dgm:pt>
    <dgm:pt modelId="{8B273CFF-36E1-4F41-B1BB-9BFD5DB04F22}">
      <dgm:prSet/>
      <dgm:spPr/>
      <dgm:t>
        <a:bodyPr/>
        <a:lstStyle/>
        <a:p>
          <a:r>
            <a:rPr lang="en-US" b="1"/>
            <a:t>Positioning for Covid-19 Impact</a:t>
          </a:r>
          <a:r>
            <a:rPr lang="en-US"/>
            <a:t>: Digital transformation helped the bank navigate the pandemic smoothly.</a:t>
          </a:r>
        </a:p>
      </dgm:t>
    </dgm:pt>
    <dgm:pt modelId="{FF93B817-5176-4341-8746-952FE809A2DA}" type="parTrans" cxnId="{3154E77D-37C0-4CEC-8572-015FC42935CF}">
      <dgm:prSet/>
      <dgm:spPr/>
      <dgm:t>
        <a:bodyPr/>
        <a:lstStyle/>
        <a:p>
          <a:endParaRPr lang="en-US"/>
        </a:p>
      </dgm:t>
    </dgm:pt>
    <dgm:pt modelId="{704D3BB5-2287-4E7A-83BD-052A7232D5A9}" type="sibTrans" cxnId="{3154E77D-37C0-4CEC-8572-015FC42935CF}">
      <dgm:prSet/>
      <dgm:spPr/>
      <dgm:t>
        <a:bodyPr/>
        <a:lstStyle/>
        <a:p>
          <a:endParaRPr lang="en-US"/>
        </a:p>
      </dgm:t>
    </dgm:pt>
    <dgm:pt modelId="{6F5FE894-B17F-4381-B9E8-B30CF22ACF74}">
      <dgm:prSet/>
      <dgm:spPr/>
      <dgm:t>
        <a:bodyPr/>
        <a:lstStyle/>
        <a:p>
          <a:r>
            <a:rPr lang="en-US" b="1"/>
            <a:t>Overall Success</a:t>
          </a:r>
          <a:r>
            <a:rPr lang="en-US"/>
            <a:t>: Enhanced business resilience and improved performance.</a:t>
          </a:r>
        </a:p>
      </dgm:t>
    </dgm:pt>
    <dgm:pt modelId="{00F985EF-4F0F-4D66-82B1-54BB4077BB15}" type="parTrans" cxnId="{05347BC9-128C-44C7-B50C-74D7132362CB}">
      <dgm:prSet/>
      <dgm:spPr/>
      <dgm:t>
        <a:bodyPr/>
        <a:lstStyle/>
        <a:p>
          <a:endParaRPr lang="en-US"/>
        </a:p>
      </dgm:t>
    </dgm:pt>
    <dgm:pt modelId="{022DC787-22DF-4EAE-A22F-9F5E78D15243}" type="sibTrans" cxnId="{05347BC9-128C-44C7-B50C-74D7132362CB}">
      <dgm:prSet/>
      <dgm:spPr/>
      <dgm:t>
        <a:bodyPr/>
        <a:lstStyle/>
        <a:p>
          <a:endParaRPr lang="en-US"/>
        </a:p>
      </dgm:t>
    </dgm:pt>
    <dgm:pt modelId="{FFBC495B-8FB3-43A9-B488-E5EE5D4BA3EE}" type="pres">
      <dgm:prSet presAssocID="{F288C468-0858-490A-BAF5-A7ECB94EFED0}" presName="root" presStyleCnt="0">
        <dgm:presLayoutVars>
          <dgm:dir/>
          <dgm:resizeHandles val="exact"/>
        </dgm:presLayoutVars>
      </dgm:prSet>
      <dgm:spPr/>
    </dgm:pt>
    <dgm:pt modelId="{B462E074-F4B4-4D62-8973-1AE1D15813CA}" type="pres">
      <dgm:prSet presAssocID="{06D9F602-BD10-465A-A3EE-179C39B68904}" presName="compNode" presStyleCnt="0"/>
      <dgm:spPr/>
    </dgm:pt>
    <dgm:pt modelId="{C1AFCB2B-E789-4F17-B966-9D6A2F0F801B}" type="pres">
      <dgm:prSet presAssocID="{06D9F602-BD10-465A-A3EE-179C39B68904}" presName="bgRect" presStyleLbl="bgShp" presStyleIdx="0" presStyleCnt="5"/>
      <dgm:spPr/>
    </dgm:pt>
    <dgm:pt modelId="{DBF45A0C-1FD6-405E-B612-4BB909D7ABE7}" type="pres">
      <dgm:prSet presAssocID="{06D9F602-BD10-465A-A3EE-179C39B6890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book"/>
        </a:ext>
      </dgm:extLst>
    </dgm:pt>
    <dgm:pt modelId="{2CAB99EA-8DAD-416E-8364-E1F8742710F4}" type="pres">
      <dgm:prSet presAssocID="{06D9F602-BD10-465A-A3EE-179C39B68904}" presName="spaceRect" presStyleCnt="0"/>
      <dgm:spPr/>
    </dgm:pt>
    <dgm:pt modelId="{A4150651-9C26-47C8-B071-B5EC1E50C255}" type="pres">
      <dgm:prSet presAssocID="{06D9F602-BD10-465A-A3EE-179C39B68904}" presName="parTx" presStyleLbl="revTx" presStyleIdx="0" presStyleCnt="5">
        <dgm:presLayoutVars>
          <dgm:chMax val="0"/>
          <dgm:chPref val="0"/>
        </dgm:presLayoutVars>
      </dgm:prSet>
      <dgm:spPr/>
    </dgm:pt>
    <dgm:pt modelId="{5D717F01-2489-4F30-9922-03511DCC0ADA}" type="pres">
      <dgm:prSet presAssocID="{B4CAC0ED-F496-403A-8C18-9ABF0962543B}" presName="sibTrans" presStyleCnt="0"/>
      <dgm:spPr/>
    </dgm:pt>
    <dgm:pt modelId="{AC904440-C3F8-4BDA-A221-02618E128C3B}" type="pres">
      <dgm:prSet presAssocID="{A055B7A6-1EA5-4A09-A1F9-A0A434D2EF8D}" presName="compNode" presStyleCnt="0"/>
      <dgm:spPr/>
    </dgm:pt>
    <dgm:pt modelId="{6E025BBD-DB3D-48CA-885E-DD597365B0A0}" type="pres">
      <dgm:prSet presAssocID="{A055B7A6-1EA5-4A09-A1F9-A0A434D2EF8D}" presName="bgRect" presStyleLbl="bgShp" presStyleIdx="1" presStyleCnt="5"/>
      <dgm:spPr/>
    </dgm:pt>
    <dgm:pt modelId="{BA22303F-7812-45CE-ADD5-5958D0304657}" type="pres">
      <dgm:prSet presAssocID="{A055B7A6-1EA5-4A09-A1F9-A0A434D2EF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0E1BE1A0-1971-49FC-9453-4AD7D9779FDF}" type="pres">
      <dgm:prSet presAssocID="{A055B7A6-1EA5-4A09-A1F9-A0A434D2EF8D}" presName="spaceRect" presStyleCnt="0"/>
      <dgm:spPr/>
    </dgm:pt>
    <dgm:pt modelId="{6F216D41-4C6A-4497-B7C3-9DB87284036A}" type="pres">
      <dgm:prSet presAssocID="{A055B7A6-1EA5-4A09-A1F9-A0A434D2EF8D}" presName="parTx" presStyleLbl="revTx" presStyleIdx="1" presStyleCnt="5">
        <dgm:presLayoutVars>
          <dgm:chMax val="0"/>
          <dgm:chPref val="0"/>
        </dgm:presLayoutVars>
      </dgm:prSet>
      <dgm:spPr/>
    </dgm:pt>
    <dgm:pt modelId="{929844A8-9AD8-4C27-89ED-EE104D01DCB3}" type="pres">
      <dgm:prSet presAssocID="{8AA0883C-0669-4083-94AC-04CD6B5E4F5A}" presName="sibTrans" presStyleCnt="0"/>
      <dgm:spPr/>
    </dgm:pt>
    <dgm:pt modelId="{C5F8E79D-384F-4258-8950-002D7BD58F03}" type="pres">
      <dgm:prSet presAssocID="{0248D437-42C7-4CD3-91E8-5901376D7B79}" presName="compNode" presStyleCnt="0"/>
      <dgm:spPr/>
    </dgm:pt>
    <dgm:pt modelId="{EC55F857-7020-4233-9C6C-9CBAA73BBA64}" type="pres">
      <dgm:prSet presAssocID="{0248D437-42C7-4CD3-91E8-5901376D7B79}" presName="bgRect" presStyleLbl="bgShp" presStyleIdx="2" presStyleCnt="5"/>
      <dgm:spPr/>
    </dgm:pt>
    <dgm:pt modelId="{31BAB50A-5F13-4AE2-803D-DF1B343994D0}" type="pres">
      <dgm:prSet presAssocID="{0248D437-42C7-4CD3-91E8-5901376D7B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Computing"/>
        </a:ext>
      </dgm:extLst>
    </dgm:pt>
    <dgm:pt modelId="{0CB2A665-F47F-498A-8B28-6A99323D7839}" type="pres">
      <dgm:prSet presAssocID="{0248D437-42C7-4CD3-91E8-5901376D7B79}" presName="spaceRect" presStyleCnt="0"/>
      <dgm:spPr/>
    </dgm:pt>
    <dgm:pt modelId="{B6C1E112-DDC1-4375-8566-BD01BA40A7B3}" type="pres">
      <dgm:prSet presAssocID="{0248D437-42C7-4CD3-91E8-5901376D7B79}" presName="parTx" presStyleLbl="revTx" presStyleIdx="2" presStyleCnt="5">
        <dgm:presLayoutVars>
          <dgm:chMax val="0"/>
          <dgm:chPref val="0"/>
        </dgm:presLayoutVars>
      </dgm:prSet>
      <dgm:spPr/>
    </dgm:pt>
    <dgm:pt modelId="{875E94DF-8EA7-4DB2-8F25-A814C0AE1448}" type="pres">
      <dgm:prSet presAssocID="{E4D8BAD9-5224-461E-8F82-B9ECF00181C5}" presName="sibTrans" presStyleCnt="0"/>
      <dgm:spPr/>
    </dgm:pt>
    <dgm:pt modelId="{7DF058AA-7D4A-43D5-A37C-659BB79DDB54}" type="pres">
      <dgm:prSet presAssocID="{8B273CFF-36E1-4F41-B1BB-9BFD5DB04F22}" presName="compNode" presStyleCnt="0"/>
      <dgm:spPr/>
    </dgm:pt>
    <dgm:pt modelId="{AACFFB31-CE48-4EB0-9E1E-966C8C041449}" type="pres">
      <dgm:prSet presAssocID="{8B273CFF-36E1-4F41-B1BB-9BFD5DB04F22}" presName="bgRect" presStyleLbl="bgShp" presStyleIdx="3" presStyleCnt="5"/>
      <dgm:spPr/>
    </dgm:pt>
    <dgm:pt modelId="{C8A32F8C-B3FC-4447-A81E-3362DB3496CA}" type="pres">
      <dgm:prSet presAssocID="{8B273CFF-36E1-4F41-B1BB-9BFD5DB04F2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A4613A6C-2B53-483D-9D58-7625ED03F3E3}" type="pres">
      <dgm:prSet presAssocID="{8B273CFF-36E1-4F41-B1BB-9BFD5DB04F22}" presName="spaceRect" presStyleCnt="0"/>
      <dgm:spPr/>
    </dgm:pt>
    <dgm:pt modelId="{87339933-508D-4451-8632-5311D777418F}" type="pres">
      <dgm:prSet presAssocID="{8B273CFF-36E1-4F41-B1BB-9BFD5DB04F22}" presName="parTx" presStyleLbl="revTx" presStyleIdx="3" presStyleCnt="5">
        <dgm:presLayoutVars>
          <dgm:chMax val="0"/>
          <dgm:chPref val="0"/>
        </dgm:presLayoutVars>
      </dgm:prSet>
      <dgm:spPr/>
    </dgm:pt>
    <dgm:pt modelId="{67272E83-9481-4ADC-A824-CE166530932B}" type="pres">
      <dgm:prSet presAssocID="{704D3BB5-2287-4E7A-83BD-052A7232D5A9}" presName="sibTrans" presStyleCnt="0"/>
      <dgm:spPr/>
    </dgm:pt>
    <dgm:pt modelId="{1B13D66E-F482-4BE8-837A-3E3600265AD6}" type="pres">
      <dgm:prSet presAssocID="{6F5FE894-B17F-4381-B9E8-B30CF22ACF74}" presName="compNode" presStyleCnt="0"/>
      <dgm:spPr/>
    </dgm:pt>
    <dgm:pt modelId="{74EC03BF-38B3-423A-B873-65805646A6E3}" type="pres">
      <dgm:prSet presAssocID="{6F5FE894-B17F-4381-B9E8-B30CF22ACF74}" presName="bgRect" presStyleLbl="bgShp" presStyleIdx="4" presStyleCnt="5"/>
      <dgm:spPr/>
    </dgm:pt>
    <dgm:pt modelId="{B6C53186-8144-4556-901A-43CCCBC24031}" type="pres">
      <dgm:prSet presAssocID="{6F5FE894-B17F-4381-B9E8-B30CF22ACF7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ignal"/>
        </a:ext>
      </dgm:extLst>
    </dgm:pt>
    <dgm:pt modelId="{46685162-3A0B-4633-8B24-4FE8CEF416C4}" type="pres">
      <dgm:prSet presAssocID="{6F5FE894-B17F-4381-B9E8-B30CF22ACF74}" presName="spaceRect" presStyleCnt="0"/>
      <dgm:spPr/>
    </dgm:pt>
    <dgm:pt modelId="{8F23FBAC-F32E-4256-874F-DEB426FAB122}" type="pres">
      <dgm:prSet presAssocID="{6F5FE894-B17F-4381-B9E8-B30CF22ACF74}" presName="parTx" presStyleLbl="revTx" presStyleIdx="4" presStyleCnt="5">
        <dgm:presLayoutVars>
          <dgm:chMax val="0"/>
          <dgm:chPref val="0"/>
        </dgm:presLayoutVars>
      </dgm:prSet>
      <dgm:spPr/>
    </dgm:pt>
  </dgm:ptLst>
  <dgm:cxnLst>
    <dgm:cxn modelId="{BAAC282A-CC44-4775-9451-75A618B82D67}" type="presOf" srcId="{06D9F602-BD10-465A-A3EE-179C39B68904}" destId="{A4150651-9C26-47C8-B071-B5EC1E50C255}" srcOrd="0" destOrd="0" presId="urn:microsoft.com/office/officeart/2018/2/layout/IconVerticalSolidList"/>
    <dgm:cxn modelId="{75A78E36-1761-4528-9546-D39CE294290E}" srcId="{F288C468-0858-490A-BAF5-A7ECB94EFED0}" destId="{06D9F602-BD10-465A-A3EE-179C39B68904}" srcOrd="0" destOrd="0" parTransId="{128261B5-AD0A-476B-BA2B-2CB243D5EAF7}" sibTransId="{B4CAC0ED-F496-403A-8C18-9ABF0962543B}"/>
    <dgm:cxn modelId="{6955BF3C-26E5-4BDC-B9EE-17234240FAE8}" srcId="{F288C468-0858-490A-BAF5-A7ECB94EFED0}" destId="{A055B7A6-1EA5-4A09-A1F9-A0A434D2EF8D}" srcOrd="1" destOrd="0" parTransId="{B299D18D-0B5D-4C4C-84E5-6F5C36210817}" sibTransId="{8AA0883C-0669-4083-94AC-04CD6B5E4F5A}"/>
    <dgm:cxn modelId="{7D58E73C-D44B-4A0D-A101-2FD94903834D}" type="presOf" srcId="{0248D437-42C7-4CD3-91E8-5901376D7B79}" destId="{B6C1E112-DDC1-4375-8566-BD01BA40A7B3}" srcOrd="0" destOrd="0" presId="urn:microsoft.com/office/officeart/2018/2/layout/IconVerticalSolidList"/>
    <dgm:cxn modelId="{9DEC3556-89D7-4816-A6E4-4A007B8B3E3B}" type="presOf" srcId="{8B273CFF-36E1-4F41-B1BB-9BFD5DB04F22}" destId="{87339933-508D-4451-8632-5311D777418F}" srcOrd="0" destOrd="0" presId="urn:microsoft.com/office/officeart/2018/2/layout/IconVerticalSolidList"/>
    <dgm:cxn modelId="{3154E77D-37C0-4CEC-8572-015FC42935CF}" srcId="{F288C468-0858-490A-BAF5-A7ECB94EFED0}" destId="{8B273CFF-36E1-4F41-B1BB-9BFD5DB04F22}" srcOrd="3" destOrd="0" parTransId="{FF93B817-5176-4341-8746-952FE809A2DA}" sibTransId="{704D3BB5-2287-4E7A-83BD-052A7232D5A9}"/>
    <dgm:cxn modelId="{1476089D-99D1-4270-8F0A-55DD789B8DCD}" type="presOf" srcId="{A055B7A6-1EA5-4A09-A1F9-A0A434D2EF8D}" destId="{6F216D41-4C6A-4497-B7C3-9DB87284036A}" srcOrd="0" destOrd="0" presId="urn:microsoft.com/office/officeart/2018/2/layout/IconVerticalSolidList"/>
    <dgm:cxn modelId="{6BB8E9AE-2C82-4036-9FE3-19C8DEF1C593}" type="presOf" srcId="{6F5FE894-B17F-4381-B9E8-B30CF22ACF74}" destId="{8F23FBAC-F32E-4256-874F-DEB426FAB122}" srcOrd="0" destOrd="0" presId="urn:microsoft.com/office/officeart/2018/2/layout/IconVerticalSolidList"/>
    <dgm:cxn modelId="{F15D21B1-26F7-4BEF-9C31-834E4C00B5F1}" srcId="{F288C468-0858-490A-BAF5-A7ECB94EFED0}" destId="{0248D437-42C7-4CD3-91E8-5901376D7B79}" srcOrd="2" destOrd="0" parTransId="{5C9F31DC-9184-4D0C-BB13-7A266FC9F8E6}" sibTransId="{E4D8BAD9-5224-461E-8F82-B9ECF00181C5}"/>
    <dgm:cxn modelId="{A7F3D6B3-376E-494F-8898-659386E27671}" type="presOf" srcId="{F288C468-0858-490A-BAF5-A7ECB94EFED0}" destId="{FFBC495B-8FB3-43A9-B488-E5EE5D4BA3EE}" srcOrd="0" destOrd="0" presId="urn:microsoft.com/office/officeart/2018/2/layout/IconVerticalSolidList"/>
    <dgm:cxn modelId="{05347BC9-128C-44C7-B50C-74D7132362CB}" srcId="{F288C468-0858-490A-BAF5-A7ECB94EFED0}" destId="{6F5FE894-B17F-4381-B9E8-B30CF22ACF74}" srcOrd="4" destOrd="0" parTransId="{00F985EF-4F0F-4D66-82B1-54BB4077BB15}" sibTransId="{022DC787-22DF-4EAE-A22F-9F5E78D15243}"/>
    <dgm:cxn modelId="{855ABE98-9229-4856-AB4D-8B54589BF4B6}" type="presParOf" srcId="{FFBC495B-8FB3-43A9-B488-E5EE5D4BA3EE}" destId="{B462E074-F4B4-4D62-8973-1AE1D15813CA}" srcOrd="0" destOrd="0" presId="urn:microsoft.com/office/officeart/2018/2/layout/IconVerticalSolidList"/>
    <dgm:cxn modelId="{9D9E8EB7-041D-4DC9-9D46-26F27CFC2CF3}" type="presParOf" srcId="{B462E074-F4B4-4D62-8973-1AE1D15813CA}" destId="{C1AFCB2B-E789-4F17-B966-9D6A2F0F801B}" srcOrd="0" destOrd="0" presId="urn:microsoft.com/office/officeart/2018/2/layout/IconVerticalSolidList"/>
    <dgm:cxn modelId="{9D72B2EA-638C-4563-A052-18C7468E7911}" type="presParOf" srcId="{B462E074-F4B4-4D62-8973-1AE1D15813CA}" destId="{DBF45A0C-1FD6-405E-B612-4BB909D7ABE7}" srcOrd="1" destOrd="0" presId="urn:microsoft.com/office/officeart/2018/2/layout/IconVerticalSolidList"/>
    <dgm:cxn modelId="{EDDECE40-C77E-48CC-9A09-C52331206FBD}" type="presParOf" srcId="{B462E074-F4B4-4D62-8973-1AE1D15813CA}" destId="{2CAB99EA-8DAD-416E-8364-E1F8742710F4}" srcOrd="2" destOrd="0" presId="urn:microsoft.com/office/officeart/2018/2/layout/IconVerticalSolidList"/>
    <dgm:cxn modelId="{BCBD6F18-4A06-442D-99D5-A8F235044B4D}" type="presParOf" srcId="{B462E074-F4B4-4D62-8973-1AE1D15813CA}" destId="{A4150651-9C26-47C8-B071-B5EC1E50C255}" srcOrd="3" destOrd="0" presId="urn:microsoft.com/office/officeart/2018/2/layout/IconVerticalSolidList"/>
    <dgm:cxn modelId="{D02690D7-531E-4216-8394-41CE2A78C69A}" type="presParOf" srcId="{FFBC495B-8FB3-43A9-B488-E5EE5D4BA3EE}" destId="{5D717F01-2489-4F30-9922-03511DCC0ADA}" srcOrd="1" destOrd="0" presId="urn:microsoft.com/office/officeart/2018/2/layout/IconVerticalSolidList"/>
    <dgm:cxn modelId="{9F1F77E9-A466-499D-A00F-3B302E524540}" type="presParOf" srcId="{FFBC495B-8FB3-43A9-B488-E5EE5D4BA3EE}" destId="{AC904440-C3F8-4BDA-A221-02618E128C3B}" srcOrd="2" destOrd="0" presId="urn:microsoft.com/office/officeart/2018/2/layout/IconVerticalSolidList"/>
    <dgm:cxn modelId="{F21073C5-6CD0-4E2F-8AD8-608CF1177FD3}" type="presParOf" srcId="{AC904440-C3F8-4BDA-A221-02618E128C3B}" destId="{6E025BBD-DB3D-48CA-885E-DD597365B0A0}" srcOrd="0" destOrd="0" presId="urn:microsoft.com/office/officeart/2018/2/layout/IconVerticalSolidList"/>
    <dgm:cxn modelId="{AAEE195C-F9B0-4888-BA09-10297C6B41E2}" type="presParOf" srcId="{AC904440-C3F8-4BDA-A221-02618E128C3B}" destId="{BA22303F-7812-45CE-ADD5-5958D0304657}" srcOrd="1" destOrd="0" presId="urn:microsoft.com/office/officeart/2018/2/layout/IconVerticalSolidList"/>
    <dgm:cxn modelId="{5E23C076-AF12-469E-9331-7AE94142DD76}" type="presParOf" srcId="{AC904440-C3F8-4BDA-A221-02618E128C3B}" destId="{0E1BE1A0-1971-49FC-9453-4AD7D9779FDF}" srcOrd="2" destOrd="0" presId="urn:microsoft.com/office/officeart/2018/2/layout/IconVerticalSolidList"/>
    <dgm:cxn modelId="{42CDB8BC-699C-4E73-880E-1C70EC75AF1D}" type="presParOf" srcId="{AC904440-C3F8-4BDA-A221-02618E128C3B}" destId="{6F216D41-4C6A-4497-B7C3-9DB87284036A}" srcOrd="3" destOrd="0" presId="urn:microsoft.com/office/officeart/2018/2/layout/IconVerticalSolidList"/>
    <dgm:cxn modelId="{F141625C-E8AB-41EA-A6CE-5F09C3A3F0DB}" type="presParOf" srcId="{FFBC495B-8FB3-43A9-B488-E5EE5D4BA3EE}" destId="{929844A8-9AD8-4C27-89ED-EE104D01DCB3}" srcOrd="3" destOrd="0" presId="urn:microsoft.com/office/officeart/2018/2/layout/IconVerticalSolidList"/>
    <dgm:cxn modelId="{165D1B67-8111-47BD-BAD2-D9B2ACACF539}" type="presParOf" srcId="{FFBC495B-8FB3-43A9-B488-E5EE5D4BA3EE}" destId="{C5F8E79D-384F-4258-8950-002D7BD58F03}" srcOrd="4" destOrd="0" presId="urn:microsoft.com/office/officeart/2018/2/layout/IconVerticalSolidList"/>
    <dgm:cxn modelId="{2F7A67C3-4397-4360-A640-88E22A8CD824}" type="presParOf" srcId="{C5F8E79D-384F-4258-8950-002D7BD58F03}" destId="{EC55F857-7020-4233-9C6C-9CBAA73BBA64}" srcOrd="0" destOrd="0" presId="urn:microsoft.com/office/officeart/2018/2/layout/IconVerticalSolidList"/>
    <dgm:cxn modelId="{0A9B7C79-912D-4986-92AB-64C580EE716A}" type="presParOf" srcId="{C5F8E79D-384F-4258-8950-002D7BD58F03}" destId="{31BAB50A-5F13-4AE2-803D-DF1B343994D0}" srcOrd="1" destOrd="0" presId="urn:microsoft.com/office/officeart/2018/2/layout/IconVerticalSolidList"/>
    <dgm:cxn modelId="{D12D4C62-6ACB-44A2-9D51-89B1FE47C187}" type="presParOf" srcId="{C5F8E79D-384F-4258-8950-002D7BD58F03}" destId="{0CB2A665-F47F-498A-8B28-6A99323D7839}" srcOrd="2" destOrd="0" presId="urn:microsoft.com/office/officeart/2018/2/layout/IconVerticalSolidList"/>
    <dgm:cxn modelId="{E8F74F97-746C-4382-9D5E-A1C340AC4CA6}" type="presParOf" srcId="{C5F8E79D-384F-4258-8950-002D7BD58F03}" destId="{B6C1E112-DDC1-4375-8566-BD01BA40A7B3}" srcOrd="3" destOrd="0" presId="urn:microsoft.com/office/officeart/2018/2/layout/IconVerticalSolidList"/>
    <dgm:cxn modelId="{3AA4C92B-5F1A-40AA-84F7-8F78C4E7FEFE}" type="presParOf" srcId="{FFBC495B-8FB3-43A9-B488-E5EE5D4BA3EE}" destId="{875E94DF-8EA7-4DB2-8F25-A814C0AE1448}" srcOrd="5" destOrd="0" presId="urn:microsoft.com/office/officeart/2018/2/layout/IconVerticalSolidList"/>
    <dgm:cxn modelId="{92EEFB9E-1700-40F1-AD66-6D6B69C88B3C}" type="presParOf" srcId="{FFBC495B-8FB3-43A9-B488-E5EE5D4BA3EE}" destId="{7DF058AA-7D4A-43D5-A37C-659BB79DDB54}" srcOrd="6" destOrd="0" presId="urn:microsoft.com/office/officeart/2018/2/layout/IconVerticalSolidList"/>
    <dgm:cxn modelId="{0B0B71BA-4E11-49B0-8B33-13545054FFE2}" type="presParOf" srcId="{7DF058AA-7D4A-43D5-A37C-659BB79DDB54}" destId="{AACFFB31-CE48-4EB0-9E1E-966C8C041449}" srcOrd="0" destOrd="0" presId="urn:microsoft.com/office/officeart/2018/2/layout/IconVerticalSolidList"/>
    <dgm:cxn modelId="{38957036-0A01-4A22-9E64-965E55FED6DA}" type="presParOf" srcId="{7DF058AA-7D4A-43D5-A37C-659BB79DDB54}" destId="{C8A32F8C-B3FC-4447-A81E-3362DB3496CA}" srcOrd="1" destOrd="0" presId="urn:microsoft.com/office/officeart/2018/2/layout/IconVerticalSolidList"/>
    <dgm:cxn modelId="{02A2BE93-DBD9-4F96-B9E7-5A911686FA80}" type="presParOf" srcId="{7DF058AA-7D4A-43D5-A37C-659BB79DDB54}" destId="{A4613A6C-2B53-483D-9D58-7625ED03F3E3}" srcOrd="2" destOrd="0" presId="urn:microsoft.com/office/officeart/2018/2/layout/IconVerticalSolidList"/>
    <dgm:cxn modelId="{2381E68B-E0B2-4496-9D07-5D3F3A78252F}" type="presParOf" srcId="{7DF058AA-7D4A-43D5-A37C-659BB79DDB54}" destId="{87339933-508D-4451-8632-5311D777418F}" srcOrd="3" destOrd="0" presId="urn:microsoft.com/office/officeart/2018/2/layout/IconVerticalSolidList"/>
    <dgm:cxn modelId="{569B16D6-AB3E-4E57-8038-09352EBF6AC1}" type="presParOf" srcId="{FFBC495B-8FB3-43A9-B488-E5EE5D4BA3EE}" destId="{67272E83-9481-4ADC-A824-CE166530932B}" srcOrd="7" destOrd="0" presId="urn:microsoft.com/office/officeart/2018/2/layout/IconVerticalSolidList"/>
    <dgm:cxn modelId="{313A9206-2BC5-4D73-AB2C-29D269365683}" type="presParOf" srcId="{FFBC495B-8FB3-43A9-B488-E5EE5D4BA3EE}" destId="{1B13D66E-F482-4BE8-837A-3E3600265AD6}" srcOrd="8" destOrd="0" presId="urn:microsoft.com/office/officeart/2018/2/layout/IconVerticalSolidList"/>
    <dgm:cxn modelId="{2B5D9D9A-FE40-48FD-B02C-FD15D97C21DC}" type="presParOf" srcId="{1B13D66E-F482-4BE8-837A-3E3600265AD6}" destId="{74EC03BF-38B3-423A-B873-65805646A6E3}" srcOrd="0" destOrd="0" presId="urn:microsoft.com/office/officeart/2018/2/layout/IconVerticalSolidList"/>
    <dgm:cxn modelId="{0C7D980C-B617-45E0-9FD4-14C18B8C44F4}" type="presParOf" srcId="{1B13D66E-F482-4BE8-837A-3E3600265AD6}" destId="{B6C53186-8144-4556-901A-43CCCBC24031}" srcOrd="1" destOrd="0" presId="urn:microsoft.com/office/officeart/2018/2/layout/IconVerticalSolidList"/>
    <dgm:cxn modelId="{02803FE8-912C-4A99-B1E5-EA62D4D9AA9C}" type="presParOf" srcId="{1B13D66E-F482-4BE8-837A-3E3600265AD6}" destId="{46685162-3A0B-4633-8B24-4FE8CEF416C4}" srcOrd="2" destOrd="0" presId="urn:microsoft.com/office/officeart/2018/2/layout/IconVerticalSolidList"/>
    <dgm:cxn modelId="{17748B65-0A0F-4005-B3D6-47022951244C}" type="presParOf" srcId="{1B13D66E-F482-4BE8-837A-3E3600265AD6}" destId="{8F23FBAC-F32E-4256-874F-DEB426FAB1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9D7138-A00E-4593-9C55-EE4B7885C5B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BDCB6D4-7BCD-4A77-AECC-F43EB9910D32}">
      <dgm:prSet/>
      <dgm:spPr/>
      <dgm:t>
        <a:bodyPr/>
        <a:lstStyle/>
        <a:p>
          <a:r>
            <a:rPr lang="en-US" b="1"/>
            <a:t>Time Frame</a:t>
          </a:r>
          <a:endParaRPr lang="en-US"/>
        </a:p>
      </dgm:t>
    </dgm:pt>
    <dgm:pt modelId="{D4809476-1028-438C-BB74-E2171B53F9DE}" type="parTrans" cxnId="{65EA9680-D69B-46AF-A8F0-5B2477827BA7}">
      <dgm:prSet/>
      <dgm:spPr/>
      <dgm:t>
        <a:bodyPr/>
        <a:lstStyle/>
        <a:p>
          <a:endParaRPr lang="en-US"/>
        </a:p>
      </dgm:t>
    </dgm:pt>
    <dgm:pt modelId="{75A1BC67-A724-4591-9C42-57D142306DB8}" type="sibTrans" cxnId="{65EA9680-D69B-46AF-A8F0-5B2477827BA7}">
      <dgm:prSet/>
      <dgm:spPr/>
      <dgm:t>
        <a:bodyPr/>
        <a:lstStyle/>
        <a:p>
          <a:endParaRPr lang="en-US"/>
        </a:p>
      </dgm:t>
    </dgm:pt>
    <dgm:pt modelId="{6B1AFBE1-3F5B-45B7-9E4E-126D28BC87B4}">
      <dgm:prSet/>
      <dgm:spPr/>
      <dgm:t>
        <a:bodyPr/>
        <a:lstStyle/>
        <a:p>
          <a:r>
            <a:rPr lang="en-US" b="1"/>
            <a:t>2018</a:t>
          </a:r>
          <a:r>
            <a:rPr lang="en-US"/>
            <a:t>: </a:t>
          </a:r>
        </a:p>
        <a:p>
          <a:r>
            <a:rPr lang="en-US"/>
            <a:t>The formal launch of the Agile transformation, with the adoption of frameworks like Large-Scale Scrum (LeSS) to enable cross-functional, customer-focused teams.</a:t>
          </a:r>
        </a:p>
      </dgm:t>
    </dgm:pt>
    <dgm:pt modelId="{B411D2B6-818D-4F7D-8C06-90EE781202B7}" type="parTrans" cxnId="{F53871CD-62EB-45F0-AC9F-5AB0B2536B58}">
      <dgm:prSet/>
      <dgm:spPr/>
      <dgm:t>
        <a:bodyPr/>
        <a:lstStyle/>
        <a:p>
          <a:endParaRPr lang="en-US"/>
        </a:p>
      </dgm:t>
    </dgm:pt>
    <dgm:pt modelId="{3BC6E224-F1DC-4DC1-8A40-674B592749A8}" type="sibTrans" cxnId="{F53871CD-62EB-45F0-AC9F-5AB0B2536B58}">
      <dgm:prSet/>
      <dgm:spPr/>
      <dgm:t>
        <a:bodyPr/>
        <a:lstStyle/>
        <a:p>
          <a:endParaRPr lang="en-US"/>
        </a:p>
      </dgm:t>
    </dgm:pt>
    <dgm:pt modelId="{36C03773-7ECA-4311-B03C-802D0561EDF7}">
      <dgm:prSet/>
      <dgm:spPr/>
      <dgm:t>
        <a:bodyPr/>
        <a:lstStyle/>
        <a:p>
          <a:r>
            <a:rPr lang="en-US" b="1"/>
            <a:t>2019</a:t>
          </a:r>
          <a:r>
            <a:rPr lang="en-US"/>
            <a:t>: </a:t>
          </a:r>
        </a:p>
        <a:p>
          <a:r>
            <a:rPr lang="en-US"/>
            <a:t>Completion of the core transformation, achieving full-scale digital operations.</a:t>
          </a:r>
        </a:p>
      </dgm:t>
    </dgm:pt>
    <dgm:pt modelId="{71B03FB0-F024-420E-AACF-2B0A66BAD387}" type="parTrans" cxnId="{A07C796B-F814-484C-8436-840F8FBF37C2}">
      <dgm:prSet/>
      <dgm:spPr/>
      <dgm:t>
        <a:bodyPr/>
        <a:lstStyle/>
        <a:p>
          <a:endParaRPr lang="en-US"/>
        </a:p>
      </dgm:t>
    </dgm:pt>
    <dgm:pt modelId="{C6D3C658-82B0-4E15-8FB5-C13C6782D553}" type="sibTrans" cxnId="{A07C796B-F814-484C-8436-840F8FBF37C2}">
      <dgm:prSet/>
      <dgm:spPr/>
      <dgm:t>
        <a:bodyPr/>
        <a:lstStyle/>
        <a:p>
          <a:endParaRPr lang="en-US"/>
        </a:p>
      </dgm:t>
    </dgm:pt>
    <dgm:pt modelId="{4532EEEF-1DB0-436B-A541-714F4C657B34}">
      <dgm:prSet/>
      <dgm:spPr/>
      <dgm:t>
        <a:bodyPr/>
        <a:lstStyle/>
        <a:p>
          <a:r>
            <a:rPr lang="en-US" b="1"/>
            <a:t>2020</a:t>
          </a:r>
          <a:r>
            <a:rPr lang="en-US"/>
            <a:t>: </a:t>
          </a:r>
        </a:p>
        <a:p>
          <a:r>
            <a:rPr lang="en-US"/>
            <a:t>The pandemic served as a proving ground, demonstrating the effectiveness of Raiffeisenbank’s revamped operating model.</a:t>
          </a:r>
        </a:p>
      </dgm:t>
    </dgm:pt>
    <dgm:pt modelId="{CFFD1B6E-C61A-445C-9185-D7835AE7195A}" type="parTrans" cxnId="{238C1EDB-06AA-406D-9832-8D72F8EF3A0A}">
      <dgm:prSet/>
      <dgm:spPr/>
      <dgm:t>
        <a:bodyPr/>
        <a:lstStyle/>
        <a:p>
          <a:endParaRPr lang="en-US"/>
        </a:p>
      </dgm:t>
    </dgm:pt>
    <dgm:pt modelId="{09326E0A-4005-4A4B-BC34-D40FF29C6D19}" type="sibTrans" cxnId="{238C1EDB-06AA-406D-9832-8D72F8EF3A0A}">
      <dgm:prSet/>
      <dgm:spPr/>
      <dgm:t>
        <a:bodyPr/>
        <a:lstStyle/>
        <a:p>
          <a:endParaRPr lang="en-US"/>
        </a:p>
      </dgm:t>
    </dgm:pt>
    <dgm:pt modelId="{BE677159-8D36-49E1-87A8-49F0999D9E24}">
      <dgm:prSet/>
      <dgm:spPr/>
      <dgm:t>
        <a:bodyPr/>
        <a:lstStyle/>
        <a:p>
          <a:r>
            <a:rPr lang="en-US" b="1"/>
            <a:t>Post-2020</a:t>
          </a:r>
          <a:r>
            <a:rPr lang="en-US"/>
            <a:t>: </a:t>
          </a:r>
        </a:p>
        <a:p>
          <a:r>
            <a:rPr lang="en-US"/>
            <a:t>The organization continued refining its Agile culture, tackling challenges like silos and maintaining a balance between autonomy and collaboration.</a:t>
          </a:r>
        </a:p>
      </dgm:t>
    </dgm:pt>
    <dgm:pt modelId="{24A2D4AC-E4BF-4A72-B43F-9DDDD5B5A47B}" type="parTrans" cxnId="{BC05B1DC-2CED-453C-9D90-CB40FC3B94A3}">
      <dgm:prSet/>
      <dgm:spPr/>
      <dgm:t>
        <a:bodyPr/>
        <a:lstStyle/>
        <a:p>
          <a:endParaRPr lang="en-US"/>
        </a:p>
      </dgm:t>
    </dgm:pt>
    <dgm:pt modelId="{9BEBA26D-CAE8-4AAA-B303-449D04471F50}" type="sibTrans" cxnId="{BC05B1DC-2CED-453C-9D90-CB40FC3B94A3}">
      <dgm:prSet/>
      <dgm:spPr/>
      <dgm:t>
        <a:bodyPr/>
        <a:lstStyle/>
        <a:p>
          <a:endParaRPr lang="en-US"/>
        </a:p>
      </dgm:t>
    </dgm:pt>
    <dgm:pt modelId="{F4EBE34F-3D28-2848-9346-5802F2D8F1CF}" type="pres">
      <dgm:prSet presAssocID="{F29D7138-A00E-4593-9C55-EE4B7885C5B9}" presName="hierChild1" presStyleCnt="0">
        <dgm:presLayoutVars>
          <dgm:chPref val="1"/>
          <dgm:dir/>
          <dgm:animOne val="branch"/>
          <dgm:animLvl val="lvl"/>
          <dgm:resizeHandles/>
        </dgm:presLayoutVars>
      </dgm:prSet>
      <dgm:spPr/>
    </dgm:pt>
    <dgm:pt modelId="{6BFBE2E8-26B8-5941-B4D9-DEE0F906DE13}" type="pres">
      <dgm:prSet presAssocID="{8BDCB6D4-7BCD-4A77-AECC-F43EB9910D32}" presName="hierRoot1" presStyleCnt="0"/>
      <dgm:spPr/>
    </dgm:pt>
    <dgm:pt modelId="{A0648A40-8042-264C-A2A2-14214A7E6ED3}" type="pres">
      <dgm:prSet presAssocID="{8BDCB6D4-7BCD-4A77-AECC-F43EB9910D32}" presName="composite" presStyleCnt="0"/>
      <dgm:spPr/>
    </dgm:pt>
    <dgm:pt modelId="{7F7179C9-B67D-B14C-9989-1B444E36E3A6}" type="pres">
      <dgm:prSet presAssocID="{8BDCB6D4-7BCD-4A77-AECC-F43EB9910D32}" presName="background" presStyleLbl="node0" presStyleIdx="0" presStyleCnt="1"/>
      <dgm:spPr/>
    </dgm:pt>
    <dgm:pt modelId="{FF85736A-AC19-B44E-9DC9-49B3C7567A1F}" type="pres">
      <dgm:prSet presAssocID="{8BDCB6D4-7BCD-4A77-AECC-F43EB9910D32}" presName="text" presStyleLbl="fgAcc0" presStyleIdx="0" presStyleCnt="1">
        <dgm:presLayoutVars>
          <dgm:chPref val="3"/>
        </dgm:presLayoutVars>
      </dgm:prSet>
      <dgm:spPr/>
    </dgm:pt>
    <dgm:pt modelId="{976E62B8-8456-8444-ACDA-EFEE0F0B0E2C}" type="pres">
      <dgm:prSet presAssocID="{8BDCB6D4-7BCD-4A77-AECC-F43EB9910D32}" presName="hierChild2" presStyleCnt="0"/>
      <dgm:spPr/>
    </dgm:pt>
    <dgm:pt modelId="{94678DBC-95A1-3749-AEA0-6BC6B8160025}" type="pres">
      <dgm:prSet presAssocID="{B411D2B6-818D-4F7D-8C06-90EE781202B7}" presName="Name10" presStyleLbl="parChTrans1D2" presStyleIdx="0" presStyleCnt="4"/>
      <dgm:spPr/>
    </dgm:pt>
    <dgm:pt modelId="{EBBABF21-3C76-BF43-A8D2-FCA0F90915BE}" type="pres">
      <dgm:prSet presAssocID="{6B1AFBE1-3F5B-45B7-9E4E-126D28BC87B4}" presName="hierRoot2" presStyleCnt="0"/>
      <dgm:spPr/>
    </dgm:pt>
    <dgm:pt modelId="{44571D04-4BF7-C445-B68A-B5ABBEB02038}" type="pres">
      <dgm:prSet presAssocID="{6B1AFBE1-3F5B-45B7-9E4E-126D28BC87B4}" presName="composite2" presStyleCnt="0"/>
      <dgm:spPr/>
    </dgm:pt>
    <dgm:pt modelId="{E75C0844-2CAD-B443-812B-81A0AA74DE04}" type="pres">
      <dgm:prSet presAssocID="{6B1AFBE1-3F5B-45B7-9E4E-126D28BC87B4}" presName="background2" presStyleLbl="node2" presStyleIdx="0" presStyleCnt="4"/>
      <dgm:spPr/>
    </dgm:pt>
    <dgm:pt modelId="{A9D89248-23A2-0D4E-A620-27E94943407C}" type="pres">
      <dgm:prSet presAssocID="{6B1AFBE1-3F5B-45B7-9E4E-126D28BC87B4}" presName="text2" presStyleLbl="fgAcc2" presStyleIdx="0" presStyleCnt="4">
        <dgm:presLayoutVars>
          <dgm:chPref val="3"/>
        </dgm:presLayoutVars>
      </dgm:prSet>
      <dgm:spPr/>
    </dgm:pt>
    <dgm:pt modelId="{1323E629-EDFB-EA4A-B99C-B720E19FE679}" type="pres">
      <dgm:prSet presAssocID="{6B1AFBE1-3F5B-45B7-9E4E-126D28BC87B4}" presName="hierChild3" presStyleCnt="0"/>
      <dgm:spPr/>
    </dgm:pt>
    <dgm:pt modelId="{12777AF0-707A-8247-B69D-634F16132062}" type="pres">
      <dgm:prSet presAssocID="{71B03FB0-F024-420E-AACF-2B0A66BAD387}" presName="Name10" presStyleLbl="parChTrans1D2" presStyleIdx="1" presStyleCnt="4"/>
      <dgm:spPr/>
    </dgm:pt>
    <dgm:pt modelId="{B495A4C6-34BB-2F4C-831C-6F466F15CFD4}" type="pres">
      <dgm:prSet presAssocID="{36C03773-7ECA-4311-B03C-802D0561EDF7}" presName="hierRoot2" presStyleCnt="0"/>
      <dgm:spPr/>
    </dgm:pt>
    <dgm:pt modelId="{F549AD61-85C4-6949-A633-553B85EF4D5E}" type="pres">
      <dgm:prSet presAssocID="{36C03773-7ECA-4311-B03C-802D0561EDF7}" presName="composite2" presStyleCnt="0"/>
      <dgm:spPr/>
    </dgm:pt>
    <dgm:pt modelId="{C1DD69FA-459C-0E41-9FE6-35DB748775C0}" type="pres">
      <dgm:prSet presAssocID="{36C03773-7ECA-4311-B03C-802D0561EDF7}" presName="background2" presStyleLbl="node2" presStyleIdx="1" presStyleCnt="4"/>
      <dgm:spPr/>
    </dgm:pt>
    <dgm:pt modelId="{5EBA2268-E9BE-F443-9AD8-20E60B4DF59C}" type="pres">
      <dgm:prSet presAssocID="{36C03773-7ECA-4311-B03C-802D0561EDF7}" presName="text2" presStyleLbl="fgAcc2" presStyleIdx="1" presStyleCnt="4">
        <dgm:presLayoutVars>
          <dgm:chPref val="3"/>
        </dgm:presLayoutVars>
      </dgm:prSet>
      <dgm:spPr/>
    </dgm:pt>
    <dgm:pt modelId="{D379518C-CB4E-514F-BEA0-C85C1D6C554D}" type="pres">
      <dgm:prSet presAssocID="{36C03773-7ECA-4311-B03C-802D0561EDF7}" presName="hierChild3" presStyleCnt="0"/>
      <dgm:spPr/>
    </dgm:pt>
    <dgm:pt modelId="{EF7510A4-052B-DC40-ACEB-137A80B7603D}" type="pres">
      <dgm:prSet presAssocID="{CFFD1B6E-C61A-445C-9185-D7835AE7195A}" presName="Name10" presStyleLbl="parChTrans1D2" presStyleIdx="2" presStyleCnt="4"/>
      <dgm:spPr/>
    </dgm:pt>
    <dgm:pt modelId="{3624AB9E-F5F3-CA4B-BC45-CCC04AEB2D0D}" type="pres">
      <dgm:prSet presAssocID="{4532EEEF-1DB0-436B-A541-714F4C657B34}" presName="hierRoot2" presStyleCnt="0"/>
      <dgm:spPr/>
    </dgm:pt>
    <dgm:pt modelId="{216A55BA-DFE4-5543-ABDC-B11995362947}" type="pres">
      <dgm:prSet presAssocID="{4532EEEF-1DB0-436B-A541-714F4C657B34}" presName="composite2" presStyleCnt="0"/>
      <dgm:spPr/>
    </dgm:pt>
    <dgm:pt modelId="{FA9B40CC-C364-6140-A23A-3C58F8C2D88D}" type="pres">
      <dgm:prSet presAssocID="{4532EEEF-1DB0-436B-A541-714F4C657B34}" presName="background2" presStyleLbl="node2" presStyleIdx="2" presStyleCnt="4"/>
      <dgm:spPr/>
    </dgm:pt>
    <dgm:pt modelId="{5B406C0B-743B-8B49-9105-24DB4583DE3F}" type="pres">
      <dgm:prSet presAssocID="{4532EEEF-1DB0-436B-A541-714F4C657B34}" presName="text2" presStyleLbl="fgAcc2" presStyleIdx="2" presStyleCnt="4">
        <dgm:presLayoutVars>
          <dgm:chPref val="3"/>
        </dgm:presLayoutVars>
      </dgm:prSet>
      <dgm:spPr/>
    </dgm:pt>
    <dgm:pt modelId="{E039FB76-795D-5544-B360-5646372C981F}" type="pres">
      <dgm:prSet presAssocID="{4532EEEF-1DB0-436B-A541-714F4C657B34}" presName="hierChild3" presStyleCnt="0"/>
      <dgm:spPr/>
    </dgm:pt>
    <dgm:pt modelId="{74D68ADB-21B5-2247-87CA-B4A5B88D4C18}" type="pres">
      <dgm:prSet presAssocID="{24A2D4AC-E4BF-4A72-B43F-9DDDD5B5A47B}" presName="Name10" presStyleLbl="parChTrans1D2" presStyleIdx="3" presStyleCnt="4"/>
      <dgm:spPr/>
    </dgm:pt>
    <dgm:pt modelId="{7AA52F18-C672-BE46-8D06-C2985ECD6F98}" type="pres">
      <dgm:prSet presAssocID="{BE677159-8D36-49E1-87A8-49F0999D9E24}" presName="hierRoot2" presStyleCnt="0"/>
      <dgm:spPr/>
    </dgm:pt>
    <dgm:pt modelId="{E4FA997E-A11C-8944-8EFE-2DB3535FA1B2}" type="pres">
      <dgm:prSet presAssocID="{BE677159-8D36-49E1-87A8-49F0999D9E24}" presName="composite2" presStyleCnt="0"/>
      <dgm:spPr/>
    </dgm:pt>
    <dgm:pt modelId="{33047A9B-618E-3F4B-BE72-47D8AED4CD5A}" type="pres">
      <dgm:prSet presAssocID="{BE677159-8D36-49E1-87A8-49F0999D9E24}" presName="background2" presStyleLbl="node2" presStyleIdx="3" presStyleCnt="4"/>
      <dgm:spPr/>
    </dgm:pt>
    <dgm:pt modelId="{71B742D2-F1C3-834B-BD3F-B7F7D022B9F4}" type="pres">
      <dgm:prSet presAssocID="{BE677159-8D36-49E1-87A8-49F0999D9E24}" presName="text2" presStyleLbl="fgAcc2" presStyleIdx="3" presStyleCnt="4">
        <dgm:presLayoutVars>
          <dgm:chPref val="3"/>
        </dgm:presLayoutVars>
      </dgm:prSet>
      <dgm:spPr/>
    </dgm:pt>
    <dgm:pt modelId="{FF10DA7B-4C01-4E41-B837-BBE76B721A24}" type="pres">
      <dgm:prSet presAssocID="{BE677159-8D36-49E1-87A8-49F0999D9E24}" presName="hierChild3" presStyleCnt="0"/>
      <dgm:spPr/>
    </dgm:pt>
  </dgm:ptLst>
  <dgm:cxnLst>
    <dgm:cxn modelId="{DF95E509-1C3B-3D42-ADE8-25EDADA233D7}" type="presOf" srcId="{71B03FB0-F024-420E-AACF-2B0A66BAD387}" destId="{12777AF0-707A-8247-B69D-634F16132062}" srcOrd="0" destOrd="0" presId="urn:microsoft.com/office/officeart/2005/8/layout/hierarchy1"/>
    <dgm:cxn modelId="{A07C796B-F814-484C-8436-840F8FBF37C2}" srcId="{8BDCB6D4-7BCD-4A77-AECC-F43EB9910D32}" destId="{36C03773-7ECA-4311-B03C-802D0561EDF7}" srcOrd="1" destOrd="0" parTransId="{71B03FB0-F024-420E-AACF-2B0A66BAD387}" sibTransId="{C6D3C658-82B0-4E15-8FB5-C13C6782D553}"/>
    <dgm:cxn modelId="{3E07B458-B1E6-E048-9822-4A689D0C78A5}" type="presOf" srcId="{6B1AFBE1-3F5B-45B7-9E4E-126D28BC87B4}" destId="{A9D89248-23A2-0D4E-A620-27E94943407C}" srcOrd="0" destOrd="0" presId="urn:microsoft.com/office/officeart/2005/8/layout/hierarchy1"/>
    <dgm:cxn modelId="{65EA9680-D69B-46AF-A8F0-5B2477827BA7}" srcId="{F29D7138-A00E-4593-9C55-EE4B7885C5B9}" destId="{8BDCB6D4-7BCD-4A77-AECC-F43EB9910D32}" srcOrd="0" destOrd="0" parTransId="{D4809476-1028-438C-BB74-E2171B53F9DE}" sibTransId="{75A1BC67-A724-4591-9C42-57D142306DB8}"/>
    <dgm:cxn modelId="{6D0E7789-F732-854B-AE19-46EBDC1F5BDC}" type="presOf" srcId="{B411D2B6-818D-4F7D-8C06-90EE781202B7}" destId="{94678DBC-95A1-3749-AEA0-6BC6B8160025}" srcOrd="0" destOrd="0" presId="urn:microsoft.com/office/officeart/2005/8/layout/hierarchy1"/>
    <dgm:cxn modelId="{9DB8BF9C-25F4-9F41-AF4F-E43C87DBA9A3}" type="presOf" srcId="{4532EEEF-1DB0-436B-A541-714F4C657B34}" destId="{5B406C0B-743B-8B49-9105-24DB4583DE3F}" srcOrd="0" destOrd="0" presId="urn:microsoft.com/office/officeart/2005/8/layout/hierarchy1"/>
    <dgm:cxn modelId="{3FF781BF-39D3-4A43-AAA6-B3E019BF785E}" type="presOf" srcId="{8BDCB6D4-7BCD-4A77-AECC-F43EB9910D32}" destId="{FF85736A-AC19-B44E-9DC9-49B3C7567A1F}" srcOrd="0" destOrd="0" presId="urn:microsoft.com/office/officeart/2005/8/layout/hierarchy1"/>
    <dgm:cxn modelId="{F53871CD-62EB-45F0-AC9F-5AB0B2536B58}" srcId="{8BDCB6D4-7BCD-4A77-AECC-F43EB9910D32}" destId="{6B1AFBE1-3F5B-45B7-9E4E-126D28BC87B4}" srcOrd="0" destOrd="0" parTransId="{B411D2B6-818D-4F7D-8C06-90EE781202B7}" sibTransId="{3BC6E224-F1DC-4DC1-8A40-674B592749A8}"/>
    <dgm:cxn modelId="{6BE6A5DA-26C4-4D49-9E0A-F3E109DC156A}" type="presOf" srcId="{BE677159-8D36-49E1-87A8-49F0999D9E24}" destId="{71B742D2-F1C3-834B-BD3F-B7F7D022B9F4}" srcOrd="0" destOrd="0" presId="urn:microsoft.com/office/officeart/2005/8/layout/hierarchy1"/>
    <dgm:cxn modelId="{238C1EDB-06AA-406D-9832-8D72F8EF3A0A}" srcId="{8BDCB6D4-7BCD-4A77-AECC-F43EB9910D32}" destId="{4532EEEF-1DB0-436B-A541-714F4C657B34}" srcOrd="2" destOrd="0" parTransId="{CFFD1B6E-C61A-445C-9185-D7835AE7195A}" sibTransId="{09326E0A-4005-4A4B-BC34-D40FF29C6D19}"/>
    <dgm:cxn modelId="{561AA5DC-1193-014B-A938-BB7E5ED14450}" type="presOf" srcId="{36C03773-7ECA-4311-B03C-802D0561EDF7}" destId="{5EBA2268-E9BE-F443-9AD8-20E60B4DF59C}" srcOrd="0" destOrd="0" presId="urn:microsoft.com/office/officeart/2005/8/layout/hierarchy1"/>
    <dgm:cxn modelId="{BC05B1DC-2CED-453C-9D90-CB40FC3B94A3}" srcId="{8BDCB6D4-7BCD-4A77-AECC-F43EB9910D32}" destId="{BE677159-8D36-49E1-87A8-49F0999D9E24}" srcOrd="3" destOrd="0" parTransId="{24A2D4AC-E4BF-4A72-B43F-9DDDD5B5A47B}" sibTransId="{9BEBA26D-CAE8-4AAA-B303-449D04471F50}"/>
    <dgm:cxn modelId="{F09C87DF-AC63-6547-9263-1231CF3749BA}" type="presOf" srcId="{CFFD1B6E-C61A-445C-9185-D7835AE7195A}" destId="{EF7510A4-052B-DC40-ACEB-137A80B7603D}" srcOrd="0" destOrd="0" presId="urn:microsoft.com/office/officeart/2005/8/layout/hierarchy1"/>
    <dgm:cxn modelId="{176632F8-6EAB-DF47-BAA7-1C9174E7718B}" type="presOf" srcId="{24A2D4AC-E4BF-4A72-B43F-9DDDD5B5A47B}" destId="{74D68ADB-21B5-2247-87CA-B4A5B88D4C18}" srcOrd="0" destOrd="0" presId="urn:microsoft.com/office/officeart/2005/8/layout/hierarchy1"/>
    <dgm:cxn modelId="{E8EAA8F9-FBA5-9446-8D55-98B217DC22A3}" type="presOf" srcId="{F29D7138-A00E-4593-9C55-EE4B7885C5B9}" destId="{F4EBE34F-3D28-2848-9346-5802F2D8F1CF}" srcOrd="0" destOrd="0" presId="urn:microsoft.com/office/officeart/2005/8/layout/hierarchy1"/>
    <dgm:cxn modelId="{A17312DD-D931-E34B-BE4D-57A5CD3E24C2}" type="presParOf" srcId="{F4EBE34F-3D28-2848-9346-5802F2D8F1CF}" destId="{6BFBE2E8-26B8-5941-B4D9-DEE0F906DE13}" srcOrd="0" destOrd="0" presId="urn:microsoft.com/office/officeart/2005/8/layout/hierarchy1"/>
    <dgm:cxn modelId="{C1B6B9C8-3039-B94F-AB2F-85A891EFB903}" type="presParOf" srcId="{6BFBE2E8-26B8-5941-B4D9-DEE0F906DE13}" destId="{A0648A40-8042-264C-A2A2-14214A7E6ED3}" srcOrd="0" destOrd="0" presId="urn:microsoft.com/office/officeart/2005/8/layout/hierarchy1"/>
    <dgm:cxn modelId="{33CD2FBC-8580-2B43-8E28-F0435450BED6}" type="presParOf" srcId="{A0648A40-8042-264C-A2A2-14214A7E6ED3}" destId="{7F7179C9-B67D-B14C-9989-1B444E36E3A6}" srcOrd="0" destOrd="0" presId="urn:microsoft.com/office/officeart/2005/8/layout/hierarchy1"/>
    <dgm:cxn modelId="{D80C3013-0FF3-6142-B9C7-00F885CC55C5}" type="presParOf" srcId="{A0648A40-8042-264C-A2A2-14214A7E6ED3}" destId="{FF85736A-AC19-B44E-9DC9-49B3C7567A1F}" srcOrd="1" destOrd="0" presId="urn:microsoft.com/office/officeart/2005/8/layout/hierarchy1"/>
    <dgm:cxn modelId="{DD3DF701-CF0C-DC41-8117-3DE291D9E274}" type="presParOf" srcId="{6BFBE2E8-26B8-5941-B4D9-DEE0F906DE13}" destId="{976E62B8-8456-8444-ACDA-EFEE0F0B0E2C}" srcOrd="1" destOrd="0" presId="urn:microsoft.com/office/officeart/2005/8/layout/hierarchy1"/>
    <dgm:cxn modelId="{F371A127-1471-724A-ADAA-12365530FC34}" type="presParOf" srcId="{976E62B8-8456-8444-ACDA-EFEE0F0B0E2C}" destId="{94678DBC-95A1-3749-AEA0-6BC6B8160025}" srcOrd="0" destOrd="0" presId="urn:microsoft.com/office/officeart/2005/8/layout/hierarchy1"/>
    <dgm:cxn modelId="{207D4D25-D87E-5742-92D9-C8827B82E38F}" type="presParOf" srcId="{976E62B8-8456-8444-ACDA-EFEE0F0B0E2C}" destId="{EBBABF21-3C76-BF43-A8D2-FCA0F90915BE}" srcOrd="1" destOrd="0" presId="urn:microsoft.com/office/officeart/2005/8/layout/hierarchy1"/>
    <dgm:cxn modelId="{770488D4-5C27-2647-9058-9AD788B37A28}" type="presParOf" srcId="{EBBABF21-3C76-BF43-A8D2-FCA0F90915BE}" destId="{44571D04-4BF7-C445-B68A-B5ABBEB02038}" srcOrd="0" destOrd="0" presId="urn:microsoft.com/office/officeart/2005/8/layout/hierarchy1"/>
    <dgm:cxn modelId="{297887B6-D300-A54F-8BAF-E1E793F9782F}" type="presParOf" srcId="{44571D04-4BF7-C445-B68A-B5ABBEB02038}" destId="{E75C0844-2CAD-B443-812B-81A0AA74DE04}" srcOrd="0" destOrd="0" presId="urn:microsoft.com/office/officeart/2005/8/layout/hierarchy1"/>
    <dgm:cxn modelId="{59FADAE8-9E8E-8943-86C2-7DF2308BC122}" type="presParOf" srcId="{44571D04-4BF7-C445-B68A-B5ABBEB02038}" destId="{A9D89248-23A2-0D4E-A620-27E94943407C}" srcOrd="1" destOrd="0" presId="urn:microsoft.com/office/officeart/2005/8/layout/hierarchy1"/>
    <dgm:cxn modelId="{449643C2-3E51-DA46-BD4A-E73B6E0BE23B}" type="presParOf" srcId="{EBBABF21-3C76-BF43-A8D2-FCA0F90915BE}" destId="{1323E629-EDFB-EA4A-B99C-B720E19FE679}" srcOrd="1" destOrd="0" presId="urn:microsoft.com/office/officeart/2005/8/layout/hierarchy1"/>
    <dgm:cxn modelId="{2B8C58DE-13AF-0B4B-9DB7-92612A6C88EF}" type="presParOf" srcId="{976E62B8-8456-8444-ACDA-EFEE0F0B0E2C}" destId="{12777AF0-707A-8247-B69D-634F16132062}" srcOrd="2" destOrd="0" presId="urn:microsoft.com/office/officeart/2005/8/layout/hierarchy1"/>
    <dgm:cxn modelId="{2A8360A2-25D2-E74A-A80F-FF46CD6CAD5E}" type="presParOf" srcId="{976E62B8-8456-8444-ACDA-EFEE0F0B0E2C}" destId="{B495A4C6-34BB-2F4C-831C-6F466F15CFD4}" srcOrd="3" destOrd="0" presId="urn:microsoft.com/office/officeart/2005/8/layout/hierarchy1"/>
    <dgm:cxn modelId="{4DC58128-BF10-DF47-ACC9-E5074083AAAA}" type="presParOf" srcId="{B495A4C6-34BB-2F4C-831C-6F466F15CFD4}" destId="{F549AD61-85C4-6949-A633-553B85EF4D5E}" srcOrd="0" destOrd="0" presId="urn:microsoft.com/office/officeart/2005/8/layout/hierarchy1"/>
    <dgm:cxn modelId="{AF0161B7-458E-0F41-B34A-F7DF8656DCFF}" type="presParOf" srcId="{F549AD61-85C4-6949-A633-553B85EF4D5E}" destId="{C1DD69FA-459C-0E41-9FE6-35DB748775C0}" srcOrd="0" destOrd="0" presId="urn:microsoft.com/office/officeart/2005/8/layout/hierarchy1"/>
    <dgm:cxn modelId="{7CEAF716-8C65-DA48-8406-34FDAC173D45}" type="presParOf" srcId="{F549AD61-85C4-6949-A633-553B85EF4D5E}" destId="{5EBA2268-E9BE-F443-9AD8-20E60B4DF59C}" srcOrd="1" destOrd="0" presId="urn:microsoft.com/office/officeart/2005/8/layout/hierarchy1"/>
    <dgm:cxn modelId="{11680EFB-D076-6546-B841-75926854B8F3}" type="presParOf" srcId="{B495A4C6-34BB-2F4C-831C-6F466F15CFD4}" destId="{D379518C-CB4E-514F-BEA0-C85C1D6C554D}" srcOrd="1" destOrd="0" presId="urn:microsoft.com/office/officeart/2005/8/layout/hierarchy1"/>
    <dgm:cxn modelId="{2F25790D-AEAD-5344-9E25-62F302BD3B1A}" type="presParOf" srcId="{976E62B8-8456-8444-ACDA-EFEE0F0B0E2C}" destId="{EF7510A4-052B-DC40-ACEB-137A80B7603D}" srcOrd="4" destOrd="0" presId="urn:microsoft.com/office/officeart/2005/8/layout/hierarchy1"/>
    <dgm:cxn modelId="{56E0739A-3744-5E48-BE4B-465BAA03353B}" type="presParOf" srcId="{976E62B8-8456-8444-ACDA-EFEE0F0B0E2C}" destId="{3624AB9E-F5F3-CA4B-BC45-CCC04AEB2D0D}" srcOrd="5" destOrd="0" presId="urn:microsoft.com/office/officeart/2005/8/layout/hierarchy1"/>
    <dgm:cxn modelId="{F720E2E9-9C5D-F446-9D49-8056D809165F}" type="presParOf" srcId="{3624AB9E-F5F3-CA4B-BC45-CCC04AEB2D0D}" destId="{216A55BA-DFE4-5543-ABDC-B11995362947}" srcOrd="0" destOrd="0" presId="urn:microsoft.com/office/officeart/2005/8/layout/hierarchy1"/>
    <dgm:cxn modelId="{52974D46-86AD-1B4E-8954-11727540B84C}" type="presParOf" srcId="{216A55BA-DFE4-5543-ABDC-B11995362947}" destId="{FA9B40CC-C364-6140-A23A-3C58F8C2D88D}" srcOrd="0" destOrd="0" presId="urn:microsoft.com/office/officeart/2005/8/layout/hierarchy1"/>
    <dgm:cxn modelId="{7D38644E-3E7B-8741-92F0-CE9ABCAF9ADE}" type="presParOf" srcId="{216A55BA-DFE4-5543-ABDC-B11995362947}" destId="{5B406C0B-743B-8B49-9105-24DB4583DE3F}" srcOrd="1" destOrd="0" presId="urn:microsoft.com/office/officeart/2005/8/layout/hierarchy1"/>
    <dgm:cxn modelId="{F35E72F0-952E-9846-9B1E-A5F56BE944F6}" type="presParOf" srcId="{3624AB9E-F5F3-CA4B-BC45-CCC04AEB2D0D}" destId="{E039FB76-795D-5544-B360-5646372C981F}" srcOrd="1" destOrd="0" presId="urn:microsoft.com/office/officeart/2005/8/layout/hierarchy1"/>
    <dgm:cxn modelId="{FAB3F54F-75BE-5646-A266-6CB765B7F445}" type="presParOf" srcId="{976E62B8-8456-8444-ACDA-EFEE0F0B0E2C}" destId="{74D68ADB-21B5-2247-87CA-B4A5B88D4C18}" srcOrd="6" destOrd="0" presId="urn:microsoft.com/office/officeart/2005/8/layout/hierarchy1"/>
    <dgm:cxn modelId="{D9681EC1-E018-584A-BACD-89603315ABC9}" type="presParOf" srcId="{976E62B8-8456-8444-ACDA-EFEE0F0B0E2C}" destId="{7AA52F18-C672-BE46-8D06-C2985ECD6F98}" srcOrd="7" destOrd="0" presId="urn:microsoft.com/office/officeart/2005/8/layout/hierarchy1"/>
    <dgm:cxn modelId="{3E178CB1-516B-814D-93B1-E9631952254A}" type="presParOf" srcId="{7AA52F18-C672-BE46-8D06-C2985ECD6F98}" destId="{E4FA997E-A11C-8944-8EFE-2DB3535FA1B2}" srcOrd="0" destOrd="0" presId="urn:microsoft.com/office/officeart/2005/8/layout/hierarchy1"/>
    <dgm:cxn modelId="{9A129AEA-6BF0-BA4F-BAE2-1E31904C2D87}" type="presParOf" srcId="{E4FA997E-A11C-8944-8EFE-2DB3535FA1B2}" destId="{33047A9B-618E-3F4B-BE72-47D8AED4CD5A}" srcOrd="0" destOrd="0" presId="urn:microsoft.com/office/officeart/2005/8/layout/hierarchy1"/>
    <dgm:cxn modelId="{6CCB15E5-AFE6-BB40-989D-5B3793B30D6B}" type="presParOf" srcId="{E4FA997E-A11C-8944-8EFE-2DB3535FA1B2}" destId="{71B742D2-F1C3-834B-BD3F-B7F7D022B9F4}" srcOrd="1" destOrd="0" presId="urn:microsoft.com/office/officeart/2005/8/layout/hierarchy1"/>
    <dgm:cxn modelId="{CC8964F7-B01F-594A-8CA4-F5EF5A55BE21}" type="presParOf" srcId="{7AA52F18-C672-BE46-8D06-C2985ECD6F98}" destId="{FF10DA7B-4C01-4E41-B837-BBE76B721A2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D459A4-14C1-4324-BD22-5EC2AE4AFC1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E9F85EB-5802-40DA-8635-E61F646669A7}">
      <dgm:prSet/>
      <dgm:spPr/>
      <dgm:t>
        <a:bodyPr/>
        <a:lstStyle/>
        <a:p>
          <a:pPr>
            <a:lnSpc>
              <a:spcPct val="100000"/>
            </a:lnSpc>
          </a:pPr>
          <a:r>
            <a:rPr lang="en-US"/>
            <a:t>The late 2010s saw unprecedented technological advancements and the rise of fintech disruptors, forcing traditional banks to adapt or risk irrelevance. Digital-first competitors were setting new standards in speed, customer experience, and innovation. Meanwhile, the COVID-19 pandemic accelerated the need for remote work capabilities and digital service delivery, making Agile practices indispensable.</a:t>
          </a:r>
        </a:p>
      </dgm:t>
    </dgm:pt>
    <dgm:pt modelId="{95825376-3B94-4486-BDEE-3AD5D89256DF}" type="parTrans" cxnId="{0765B1F9-B5D9-4B37-A32F-C8E837ACE085}">
      <dgm:prSet/>
      <dgm:spPr/>
      <dgm:t>
        <a:bodyPr/>
        <a:lstStyle/>
        <a:p>
          <a:endParaRPr lang="en-US"/>
        </a:p>
      </dgm:t>
    </dgm:pt>
    <dgm:pt modelId="{4436A74C-2D17-4E67-8551-EE76F35788B3}" type="sibTrans" cxnId="{0765B1F9-B5D9-4B37-A32F-C8E837ACE085}">
      <dgm:prSet/>
      <dgm:spPr/>
      <dgm:t>
        <a:bodyPr/>
        <a:lstStyle/>
        <a:p>
          <a:pPr>
            <a:lnSpc>
              <a:spcPct val="100000"/>
            </a:lnSpc>
          </a:pPr>
          <a:endParaRPr lang="en-US"/>
        </a:p>
      </dgm:t>
    </dgm:pt>
    <dgm:pt modelId="{EE605074-D317-4CF5-9919-BFF433BB54C2}">
      <dgm:prSet/>
      <dgm:spPr/>
      <dgm:t>
        <a:bodyPr/>
        <a:lstStyle/>
        <a:p>
          <a:pPr>
            <a:lnSpc>
              <a:spcPct val="100000"/>
            </a:lnSpc>
          </a:pPr>
          <a:r>
            <a:rPr lang="en-US"/>
            <a:t>For RBI, Raiffeisenbank was a jewel in the crown, contributing a remarkable 35% of group profits. Its transformation was not only a local strategic necessity but also a critical component of RBI’s broader success in the competitive global banking sector.</a:t>
          </a:r>
        </a:p>
      </dgm:t>
    </dgm:pt>
    <dgm:pt modelId="{2853CE93-4A9E-49A7-9312-9935D38EA678}" type="parTrans" cxnId="{EB889FAC-D735-47DB-91E2-333CCF648024}">
      <dgm:prSet/>
      <dgm:spPr/>
      <dgm:t>
        <a:bodyPr/>
        <a:lstStyle/>
        <a:p>
          <a:endParaRPr lang="en-US"/>
        </a:p>
      </dgm:t>
    </dgm:pt>
    <dgm:pt modelId="{D9C84264-9AE7-4C1C-82E8-6EF606B35492}" type="sibTrans" cxnId="{EB889FAC-D735-47DB-91E2-333CCF648024}">
      <dgm:prSet/>
      <dgm:spPr/>
      <dgm:t>
        <a:bodyPr/>
        <a:lstStyle/>
        <a:p>
          <a:endParaRPr lang="en-US"/>
        </a:p>
      </dgm:t>
    </dgm:pt>
    <dgm:pt modelId="{48C4D1EC-2F8F-4664-BE02-7F937B32FDF6}" type="pres">
      <dgm:prSet presAssocID="{3CD459A4-14C1-4324-BD22-5EC2AE4AFC1F}" presName="root" presStyleCnt="0">
        <dgm:presLayoutVars>
          <dgm:dir/>
          <dgm:resizeHandles val="exact"/>
        </dgm:presLayoutVars>
      </dgm:prSet>
      <dgm:spPr/>
    </dgm:pt>
    <dgm:pt modelId="{23F20CA4-4398-4F17-948E-8CD4B9EF2FE9}" type="pres">
      <dgm:prSet presAssocID="{3CD459A4-14C1-4324-BD22-5EC2AE4AFC1F}" presName="container" presStyleCnt="0">
        <dgm:presLayoutVars>
          <dgm:dir/>
          <dgm:resizeHandles val="exact"/>
        </dgm:presLayoutVars>
      </dgm:prSet>
      <dgm:spPr/>
    </dgm:pt>
    <dgm:pt modelId="{F8C7FC33-C287-4F61-B608-025A6368FFE4}" type="pres">
      <dgm:prSet presAssocID="{2E9F85EB-5802-40DA-8635-E61F646669A7}" presName="compNode" presStyleCnt="0"/>
      <dgm:spPr/>
    </dgm:pt>
    <dgm:pt modelId="{04F0E774-ABDA-4035-9A78-DFFA003875C3}" type="pres">
      <dgm:prSet presAssocID="{2E9F85EB-5802-40DA-8635-E61F646669A7}" presName="iconBgRect" presStyleLbl="bgShp" presStyleIdx="0" presStyleCnt="2"/>
      <dgm:spPr/>
    </dgm:pt>
    <dgm:pt modelId="{2CAC6404-B2CB-4FB3-877F-EFC42B2CC7B1}" type="pres">
      <dgm:prSet presAssocID="{2E9F85EB-5802-40DA-8635-E61F646669A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tcoin"/>
        </a:ext>
      </dgm:extLst>
    </dgm:pt>
    <dgm:pt modelId="{D2C433E9-CA90-4641-BF73-F98980F47CA9}" type="pres">
      <dgm:prSet presAssocID="{2E9F85EB-5802-40DA-8635-E61F646669A7}" presName="spaceRect" presStyleCnt="0"/>
      <dgm:spPr/>
    </dgm:pt>
    <dgm:pt modelId="{015A11C5-29EF-4DEC-807A-1A52894DAD42}" type="pres">
      <dgm:prSet presAssocID="{2E9F85EB-5802-40DA-8635-E61F646669A7}" presName="textRect" presStyleLbl="revTx" presStyleIdx="0" presStyleCnt="2">
        <dgm:presLayoutVars>
          <dgm:chMax val="1"/>
          <dgm:chPref val="1"/>
        </dgm:presLayoutVars>
      </dgm:prSet>
      <dgm:spPr/>
    </dgm:pt>
    <dgm:pt modelId="{1FFF2FB8-D60A-4855-BC7D-E809BD54EAA7}" type="pres">
      <dgm:prSet presAssocID="{4436A74C-2D17-4E67-8551-EE76F35788B3}" presName="sibTrans" presStyleLbl="sibTrans2D1" presStyleIdx="0" presStyleCnt="0"/>
      <dgm:spPr/>
    </dgm:pt>
    <dgm:pt modelId="{D16068E8-0BE9-4002-8834-8B4B9D1DD121}" type="pres">
      <dgm:prSet presAssocID="{EE605074-D317-4CF5-9919-BFF433BB54C2}" presName="compNode" presStyleCnt="0"/>
      <dgm:spPr/>
    </dgm:pt>
    <dgm:pt modelId="{0656CCAD-A738-465F-B860-1DF3B7AA47D0}" type="pres">
      <dgm:prSet presAssocID="{EE605074-D317-4CF5-9919-BFF433BB54C2}" presName="iconBgRect" presStyleLbl="bgShp" presStyleIdx="1" presStyleCnt="2"/>
      <dgm:spPr/>
    </dgm:pt>
    <dgm:pt modelId="{A62326A8-E209-4162-AA90-60D91E10EECA}" type="pres">
      <dgm:prSet presAssocID="{EE605074-D317-4CF5-9919-BFF433BB54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reath"/>
        </a:ext>
      </dgm:extLst>
    </dgm:pt>
    <dgm:pt modelId="{CB8C7AA0-F892-42DC-999F-C9CB2B2D5D61}" type="pres">
      <dgm:prSet presAssocID="{EE605074-D317-4CF5-9919-BFF433BB54C2}" presName="spaceRect" presStyleCnt="0"/>
      <dgm:spPr/>
    </dgm:pt>
    <dgm:pt modelId="{DD24E1A2-C35F-4FCA-AA25-5415C13CB80F}" type="pres">
      <dgm:prSet presAssocID="{EE605074-D317-4CF5-9919-BFF433BB54C2}" presName="textRect" presStyleLbl="revTx" presStyleIdx="1" presStyleCnt="2">
        <dgm:presLayoutVars>
          <dgm:chMax val="1"/>
          <dgm:chPref val="1"/>
        </dgm:presLayoutVars>
      </dgm:prSet>
      <dgm:spPr/>
    </dgm:pt>
  </dgm:ptLst>
  <dgm:cxnLst>
    <dgm:cxn modelId="{8FE5DB05-86EE-490C-86BC-85FE5A4887A7}" type="presOf" srcId="{3CD459A4-14C1-4324-BD22-5EC2AE4AFC1F}" destId="{48C4D1EC-2F8F-4664-BE02-7F937B32FDF6}" srcOrd="0" destOrd="0" presId="urn:microsoft.com/office/officeart/2018/2/layout/IconCircleList"/>
    <dgm:cxn modelId="{EB002799-60F8-43DE-8A28-5ED1A3059D05}" type="presOf" srcId="{EE605074-D317-4CF5-9919-BFF433BB54C2}" destId="{DD24E1A2-C35F-4FCA-AA25-5415C13CB80F}" srcOrd="0" destOrd="0" presId="urn:microsoft.com/office/officeart/2018/2/layout/IconCircleList"/>
    <dgm:cxn modelId="{EB889FAC-D735-47DB-91E2-333CCF648024}" srcId="{3CD459A4-14C1-4324-BD22-5EC2AE4AFC1F}" destId="{EE605074-D317-4CF5-9919-BFF433BB54C2}" srcOrd="1" destOrd="0" parTransId="{2853CE93-4A9E-49A7-9312-9935D38EA678}" sibTransId="{D9C84264-9AE7-4C1C-82E8-6EF606B35492}"/>
    <dgm:cxn modelId="{B5D8FEDF-FB9D-4FD4-8B90-66F7D1C35D0F}" type="presOf" srcId="{2E9F85EB-5802-40DA-8635-E61F646669A7}" destId="{015A11C5-29EF-4DEC-807A-1A52894DAD42}" srcOrd="0" destOrd="0" presId="urn:microsoft.com/office/officeart/2018/2/layout/IconCircleList"/>
    <dgm:cxn modelId="{AFFFA2F0-F555-463A-B09A-712646396FEC}" type="presOf" srcId="{4436A74C-2D17-4E67-8551-EE76F35788B3}" destId="{1FFF2FB8-D60A-4855-BC7D-E809BD54EAA7}" srcOrd="0" destOrd="0" presId="urn:microsoft.com/office/officeart/2018/2/layout/IconCircleList"/>
    <dgm:cxn modelId="{0765B1F9-B5D9-4B37-A32F-C8E837ACE085}" srcId="{3CD459A4-14C1-4324-BD22-5EC2AE4AFC1F}" destId="{2E9F85EB-5802-40DA-8635-E61F646669A7}" srcOrd="0" destOrd="0" parTransId="{95825376-3B94-4486-BDEE-3AD5D89256DF}" sibTransId="{4436A74C-2D17-4E67-8551-EE76F35788B3}"/>
    <dgm:cxn modelId="{5EE80E90-96AA-421B-8EC2-65CE855BBFD9}" type="presParOf" srcId="{48C4D1EC-2F8F-4664-BE02-7F937B32FDF6}" destId="{23F20CA4-4398-4F17-948E-8CD4B9EF2FE9}" srcOrd="0" destOrd="0" presId="urn:microsoft.com/office/officeart/2018/2/layout/IconCircleList"/>
    <dgm:cxn modelId="{20FE8AFD-D701-417D-92B7-4B3C7985F0CD}" type="presParOf" srcId="{23F20CA4-4398-4F17-948E-8CD4B9EF2FE9}" destId="{F8C7FC33-C287-4F61-B608-025A6368FFE4}" srcOrd="0" destOrd="0" presId="urn:microsoft.com/office/officeart/2018/2/layout/IconCircleList"/>
    <dgm:cxn modelId="{DAB41A2D-E078-4E7A-B0DD-73C340E08586}" type="presParOf" srcId="{F8C7FC33-C287-4F61-B608-025A6368FFE4}" destId="{04F0E774-ABDA-4035-9A78-DFFA003875C3}" srcOrd="0" destOrd="0" presId="urn:microsoft.com/office/officeart/2018/2/layout/IconCircleList"/>
    <dgm:cxn modelId="{5EF46F16-79F7-4972-B563-08D70BA3A38F}" type="presParOf" srcId="{F8C7FC33-C287-4F61-B608-025A6368FFE4}" destId="{2CAC6404-B2CB-4FB3-877F-EFC42B2CC7B1}" srcOrd="1" destOrd="0" presId="urn:microsoft.com/office/officeart/2018/2/layout/IconCircleList"/>
    <dgm:cxn modelId="{FA328C0D-C722-4B86-8732-4D3A6C8F3997}" type="presParOf" srcId="{F8C7FC33-C287-4F61-B608-025A6368FFE4}" destId="{D2C433E9-CA90-4641-BF73-F98980F47CA9}" srcOrd="2" destOrd="0" presId="urn:microsoft.com/office/officeart/2018/2/layout/IconCircleList"/>
    <dgm:cxn modelId="{E96D5033-708E-4A3E-952F-566B68103616}" type="presParOf" srcId="{F8C7FC33-C287-4F61-B608-025A6368FFE4}" destId="{015A11C5-29EF-4DEC-807A-1A52894DAD42}" srcOrd="3" destOrd="0" presId="urn:microsoft.com/office/officeart/2018/2/layout/IconCircleList"/>
    <dgm:cxn modelId="{A4853F89-69DA-47CC-AE4F-1095A54DC74F}" type="presParOf" srcId="{23F20CA4-4398-4F17-948E-8CD4B9EF2FE9}" destId="{1FFF2FB8-D60A-4855-BC7D-E809BD54EAA7}" srcOrd="1" destOrd="0" presId="urn:microsoft.com/office/officeart/2018/2/layout/IconCircleList"/>
    <dgm:cxn modelId="{6135923E-F025-4FC8-89D8-CACE57637BD2}" type="presParOf" srcId="{23F20CA4-4398-4F17-948E-8CD4B9EF2FE9}" destId="{D16068E8-0BE9-4002-8834-8B4B9D1DD121}" srcOrd="2" destOrd="0" presId="urn:microsoft.com/office/officeart/2018/2/layout/IconCircleList"/>
    <dgm:cxn modelId="{4089FF0C-BCD0-4C85-AA2F-2134C2301FC8}" type="presParOf" srcId="{D16068E8-0BE9-4002-8834-8B4B9D1DD121}" destId="{0656CCAD-A738-465F-B860-1DF3B7AA47D0}" srcOrd="0" destOrd="0" presId="urn:microsoft.com/office/officeart/2018/2/layout/IconCircleList"/>
    <dgm:cxn modelId="{EED7372E-4129-456B-9FBE-7A22D355FC06}" type="presParOf" srcId="{D16068E8-0BE9-4002-8834-8B4B9D1DD121}" destId="{A62326A8-E209-4162-AA90-60D91E10EECA}" srcOrd="1" destOrd="0" presId="urn:microsoft.com/office/officeart/2018/2/layout/IconCircleList"/>
    <dgm:cxn modelId="{29177997-6F06-4CB9-82CC-BD7F287D19B1}" type="presParOf" srcId="{D16068E8-0BE9-4002-8834-8B4B9D1DD121}" destId="{CB8C7AA0-F892-42DC-999F-C9CB2B2D5D61}" srcOrd="2" destOrd="0" presId="urn:microsoft.com/office/officeart/2018/2/layout/IconCircleList"/>
    <dgm:cxn modelId="{BACFFC9F-620E-48E6-80FD-338C81A74611}" type="presParOf" srcId="{D16068E8-0BE9-4002-8834-8B4B9D1DD121}" destId="{DD24E1A2-C35F-4FCA-AA25-5415C13CB80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3DF3AA-B60D-4884-B13F-602AD36C55C8}"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DCD2C9B8-2F2A-4B4A-9499-0C3EB1874647}">
      <dgm:prSet/>
      <dgm:spPr/>
      <dgm:t>
        <a:bodyPr/>
        <a:lstStyle/>
        <a:p>
          <a:r>
            <a:rPr lang="en-US" b="1"/>
            <a:t>Main Characters</a:t>
          </a:r>
          <a:endParaRPr lang="en-US"/>
        </a:p>
      </dgm:t>
    </dgm:pt>
    <dgm:pt modelId="{5C07A368-678F-486C-8669-E9AC09EF504A}" type="parTrans" cxnId="{E99F5FF9-7BEA-432C-8283-422B60678286}">
      <dgm:prSet/>
      <dgm:spPr/>
      <dgm:t>
        <a:bodyPr/>
        <a:lstStyle/>
        <a:p>
          <a:endParaRPr lang="en-US"/>
        </a:p>
      </dgm:t>
    </dgm:pt>
    <dgm:pt modelId="{64FC6F5E-ADF9-4169-92CA-3CFBBEA3BD43}" type="sibTrans" cxnId="{E99F5FF9-7BEA-432C-8283-422B60678286}">
      <dgm:prSet/>
      <dgm:spPr/>
      <dgm:t>
        <a:bodyPr/>
        <a:lstStyle/>
        <a:p>
          <a:endParaRPr lang="en-US"/>
        </a:p>
      </dgm:t>
    </dgm:pt>
    <dgm:pt modelId="{493FB3DE-A6FD-4DA0-A8F8-098FE964CFFF}">
      <dgm:prSet/>
      <dgm:spPr/>
      <dgm:t>
        <a:bodyPr/>
        <a:lstStyle/>
        <a:p>
          <a:r>
            <a:rPr lang="en-US" b="1"/>
            <a:t>Sergey Monin</a:t>
          </a:r>
          <a:r>
            <a:rPr lang="en-US"/>
            <a:t>: The visionary Chairman of Raiffeisenbank’s Board since 2011, who championed the transformation. He emphasized ownership, decentralization, and cultural alignment, believing these to be the foundation of sustainable agility.</a:t>
          </a:r>
        </a:p>
      </dgm:t>
    </dgm:pt>
    <dgm:pt modelId="{F7AB9484-5061-4873-B8A1-B88FE9C55A11}" type="parTrans" cxnId="{B889838E-65BE-4786-9BFF-E2F33A533DC4}">
      <dgm:prSet/>
      <dgm:spPr/>
      <dgm:t>
        <a:bodyPr/>
        <a:lstStyle/>
        <a:p>
          <a:endParaRPr lang="en-US"/>
        </a:p>
      </dgm:t>
    </dgm:pt>
    <dgm:pt modelId="{67391E66-B0DF-4F8E-BADB-C481739F5E82}" type="sibTrans" cxnId="{B889838E-65BE-4786-9BFF-E2F33A533DC4}">
      <dgm:prSet/>
      <dgm:spPr/>
      <dgm:t>
        <a:bodyPr/>
        <a:lstStyle/>
        <a:p>
          <a:endParaRPr lang="en-US"/>
        </a:p>
      </dgm:t>
    </dgm:pt>
    <dgm:pt modelId="{8C1AD070-28B4-4BF9-BC25-B1E1D92DAB36}">
      <dgm:prSet/>
      <dgm:spPr/>
      <dgm:t>
        <a:bodyPr/>
        <a:lstStyle/>
        <a:p>
          <a:r>
            <a:rPr lang="en-US" b="1"/>
            <a:t>Roman Zilber</a:t>
          </a:r>
          <a:r>
            <a:rPr lang="en-US"/>
            <a:t>: The innovative Head of Retail Private Individuals and Small Enterprises Directorate, who was instrumental in embedding Agile values into retail operations.</a:t>
          </a:r>
        </a:p>
      </dgm:t>
    </dgm:pt>
    <dgm:pt modelId="{9D83D44F-82BA-48EE-B426-F2E5161ACF5D}" type="parTrans" cxnId="{CA6FFFF5-9031-4562-B148-F65B7D8E5EAA}">
      <dgm:prSet/>
      <dgm:spPr/>
      <dgm:t>
        <a:bodyPr/>
        <a:lstStyle/>
        <a:p>
          <a:endParaRPr lang="en-US"/>
        </a:p>
      </dgm:t>
    </dgm:pt>
    <dgm:pt modelId="{F4215E35-911F-4733-80CB-1742EED8D7E3}" type="sibTrans" cxnId="{CA6FFFF5-9031-4562-B148-F65B7D8E5EAA}">
      <dgm:prSet/>
      <dgm:spPr/>
      <dgm:t>
        <a:bodyPr/>
        <a:lstStyle/>
        <a:p>
          <a:endParaRPr lang="en-US"/>
        </a:p>
      </dgm:t>
    </dgm:pt>
    <dgm:pt modelId="{14583571-F7FF-4675-A59B-390C2FB5A356}">
      <dgm:prSet/>
      <dgm:spPr/>
      <dgm:t>
        <a:bodyPr/>
        <a:lstStyle/>
        <a:p>
          <a:r>
            <a:rPr lang="en-US" b="1"/>
            <a:t>Nikita Patrakhin</a:t>
          </a:r>
          <a:r>
            <a:rPr lang="en-US"/>
            <a:t>: As Head of Corporate and Investment Banking, he leveraged Agile to accelerate product innovation, exemplifying the organization’s emergent strategies.</a:t>
          </a:r>
        </a:p>
      </dgm:t>
    </dgm:pt>
    <dgm:pt modelId="{C9031AFF-0294-4F5B-9974-A9A1499E3143}" type="parTrans" cxnId="{F8F7E536-9718-4D33-B594-623A6D1DB68D}">
      <dgm:prSet/>
      <dgm:spPr/>
      <dgm:t>
        <a:bodyPr/>
        <a:lstStyle/>
        <a:p>
          <a:endParaRPr lang="en-US"/>
        </a:p>
      </dgm:t>
    </dgm:pt>
    <dgm:pt modelId="{A411DABE-C1C1-4199-82F8-20BC2A58F2E6}" type="sibTrans" cxnId="{F8F7E536-9718-4D33-B594-623A6D1DB68D}">
      <dgm:prSet/>
      <dgm:spPr/>
      <dgm:t>
        <a:bodyPr/>
        <a:lstStyle/>
        <a:p>
          <a:endParaRPr lang="en-US"/>
        </a:p>
      </dgm:t>
    </dgm:pt>
    <dgm:pt modelId="{EF2C6767-B9D1-4181-B7D5-CD9EB00399C9}">
      <dgm:prSet/>
      <dgm:spPr/>
      <dgm:t>
        <a:bodyPr/>
        <a:lstStyle/>
        <a:p>
          <a:r>
            <a:rPr lang="en-US" b="1"/>
            <a:t>Nikita Shvetsov</a:t>
          </a:r>
          <a:r>
            <a:rPr lang="en-US"/>
            <a:t>: The IT leader who ensured that technological barriers were dismantled, enabling seamless collaboration between IT and business teams.</a:t>
          </a:r>
        </a:p>
      </dgm:t>
    </dgm:pt>
    <dgm:pt modelId="{06DA2547-54F7-428F-AD7C-C8C0567C87F4}" type="parTrans" cxnId="{E062E2C9-496C-4088-A063-258C110105CA}">
      <dgm:prSet/>
      <dgm:spPr/>
      <dgm:t>
        <a:bodyPr/>
        <a:lstStyle/>
        <a:p>
          <a:endParaRPr lang="en-US"/>
        </a:p>
      </dgm:t>
    </dgm:pt>
    <dgm:pt modelId="{718F1820-F963-4ACD-AB06-3AF069B07AC7}" type="sibTrans" cxnId="{E062E2C9-496C-4088-A063-258C110105CA}">
      <dgm:prSet/>
      <dgm:spPr/>
      <dgm:t>
        <a:bodyPr/>
        <a:lstStyle/>
        <a:p>
          <a:endParaRPr lang="en-US"/>
        </a:p>
      </dgm:t>
    </dgm:pt>
    <dgm:pt modelId="{3907B4C1-466B-471C-ABED-924B3CAC8A7B}">
      <dgm:prSet/>
      <dgm:spPr/>
      <dgm:t>
        <a:bodyPr/>
        <a:lstStyle/>
        <a:p>
          <a:r>
            <a:rPr lang="en-US" b="1"/>
            <a:t>Vladimir Khimanych</a:t>
          </a:r>
          <a:r>
            <a:rPr lang="en-US"/>
            <a:t>: The HR leader tasked with aligning talent strategies to the Agile framework, driving recruitment, and fostering a culture of collaboration.</a:t>
          </a:r>
        </a:p>
      </dgm:t>
    </dgm:pt>
    <dgm:pt modelId="{C34D44C8-EEAF-47F2-92E4-8C6D5AD85E2A}" type="parTrans" cxnId="{AD491C71-DF80-4732-A366-CD5808AC6F52}">
      <dgm:prSet/>
      <dgm:spPr/>
      <dgm:t>
        <a:bodyPr/>
        <a:lstStyle/>
        <a:p>
          <a:endParaRPr lang="en-US"/>
        </a:p>
      </dgm:t>
    </dgm:pt>
    <dgm:pt modelId="{6596E4C4-A9CB-4551-B317-525716423AF2}" type="sibTrans" cxnId="{AD491C71-DF80-4732-A366-CD5808AC6F52}">
      <dgm:prSet/>
      <dgm:spPr/>
      <dgm:t>
        <a:bodyPr/>
        <a:lstStyle/>
        <a:p>
          <a:endParaRPr lang="en-US"/>
        </a:p>
      </dgm:t>
    </dgm:pt>
    <dgm:pt modelId="{9358529A-9608-4356-8A5D-CAB2F263DB0B}">
      <dgm:prSet/>
      <dgm:spPr/>
      <dgm:t>
        <a:bodyPr/>
        <a:lstStyle/>
        <a:p>
          <a:r>
            <a:rPr lang="en-US" b="1"/>
            <a:t>Georgy Konnov</a:t>
          </a:r>
          <a:r>
            <a:rPr lang="en-US"/>
            <a:t>: A Product Owner whose journey highlighted the challenges and rewards of managing in an Agile, customer-focused environment. His efforts exemplified the transformation’s ethos.</a:t>
          </a:r>
        </a:p>
      </dgm:t>
    </dgm:pt>
    <dgm:pt modelId="{A5F2D871-08E8-4FF5-965F-5678F9148363}" type="parTrans" cxnId="{84DB7FFE-2497-4EE6-B9FD-B142A580ECAC}">
      <dgm:prSet/>
      <dgm:spPr/>
      <dgm:t>
        <a:bodyPr/>
        <a:lstStyle/>
        <a:p>
          <a:endParaRPr lang="en-US"/>
        </a:p>
      </dgm:t>
    </dgm:pt>
    <dgm:pt modelId="{7E03A41A-94A5-40AB-9825-71234B66052A}" type="sibTrans" cxnId="{84DB7FFE-2497-4EE6-B9FD-B142A580ECAC}">
      <dgm:prSet/>
      <dgm:spPr/>
      <dgm:t>
        <a:bodyPr/>
        <a:lstStyle/>
        <a:p>
          <a:endParaRPr lang="en-US"/>
        </a:p>
      </dgm:t>
    </dgm:pt>
    <dgm:pt modelId="{30052E58-10D2-0844-AFF8-78A518CE1F4F}">
      <dgm:prSet/>
      <dgm:spPr/>
      <dgm:t>
        <a:bodyPr/>
        <a:lstStyle/>
        <a:p>
          <a:endParaRPr lang="en-US"/>
        </a:p>
      </dgm:t>
    </dgm:pt>
    <dgm:pt modelId="{58AA7BD9-6AE5-4D49-B4D9-AC33150E1666}" type="parTrans" cxnId="{AC58C7D9-4619-524D-A78C-7D03471A1BE7}">
      <dgm:prSet/>
      <dgm:spPr/>
      <dgm:t>
        <a:bodyPr/>
        <a:lstStyle/>
        <a:p>
          <a:endParaRPr lang="en-US"/>
        </a:p>
      </dgm:t>
    </dgm:pt>
    <dgm:pt modelId="{E7EC7D90-1829-0D48-A081-C587757671D3}" type="sibTrans" cxnId="{AC58C7D9-4619-524D-A78C-7D03471A1BE7}">
      <dgm:prSet/>
      <dgm:spPr/>
      <dgm:t>
        <a:bodyPr/>
        <a:lstStyle/>
        <a:p>
          <a:endParaRPr lang="en-US"/>
        </a:p>
      </dgm:t>
    </dgm:pt>
    <dgm:pt modelId="{F3092510-3BB4-0440-837D-51E9ED3FC410}">
      <dgm:prSet/>
      <dgm:spPr/>
      <dgm:t>
        <a:bodyPr/>
        <a:lstStyle/>
        <a:p>
          <a:endParaRPr lang="en-US"/>
        </a:p>
      </dgm:t>
    </dgm:pt>
    <dgm:pt modelId="{C717C940-A1B7-D54A-91D2-9083E05C62B6}" type="parTrans" cxnId="{7B77EB1A-8EEB-EC45-90F7-3B713978990B}">
      <dgm:prSet/>
      <dgm:spPr/>
      <dgm:t>
        <a:bodyPr/>
        <a:lstStyle/>
        <a:p>
          <a:endParaRPr lang="en-US"/>
        </a:p>
      </dgm:t>
    </dgm:pt>
    <dgm:pt modelId="{FBE1D718-8086-034E-BC9B-FC72559AE8C8}" type="sibTrans" cxnId="{7B77EB1A-8EEB-EC45-90F7-3B713978990B}">
      <dgm:prSet/>
      <dgm:spPr/>
      <dgm:t>
        <a:bodyPr/>
        <a:lstStyle/>
        <a:p>
          <a:endParaRPr lang="en-US"/>
        </a:p>
      </dgm:t>
    </dgm:pt>
    <dgm:pt modelId="{598AF0E3-E1B2-A94A-AD71-F324703CA441}">
      <dgm:prSet/>
      <dgm:spPr/>
      <dgm:t>
        <a:bodyPr/>
        <a:lstStyle/>
        <a:p>
          <a:endParaRPr lang="en-US"/>
        </a:p>
      </dgm:t>
    </dgm:pt>
    <dgm:pt modelId="{9117AE61-EB5F-BA40-B63D-1CF0F8690DCE}" type="parTrans" cxnId="{D8D0DA2A-5647-E44E-947B-AEBF77BC0798}">
      <dgm:prSet/>
      <dgm:spPr/>
      <dgm:t>
        <a:bodyPr/>
        <a:lstStyle/>
        <a:p>
          <a:endParaRPr lang="en-US"/>
        </a:p>
      </dgm:t>
    </dgm:pt>
    <dgm:pt modelId="{C1CDD097-1D8E-4341-9305-57B7537CCD72}" type="sibTrans" cxnId="{D8D0DA2A-5647-E44E-947B-AEBF77BC0798}">
      <dgm:prSet/>
      <dgm:spPr/>
      <dgm:t>
        <a:bodyPr/>
        <a:lstStyle/>
        <a:p>
          <a:endParaRPr lang="en-US"/>
        </a:p>
      </dgm:t>
    </dgm:pt>
    <dgm:pt modelId="{0FC22122-3FAA-1F47-AAA2-2889E10D7906}">
      <dgm:prSet/>
      <dgm:spPr/>
      <dgm:t>
        <a:bodyPr/>
        <a:lstStyle/>
        <a:p>
          <a:endParaRPr lang="en-US"/>
        </a:p>
      </dgm:t>
    </dgm:pt>
    <dgm:pt modelId="{FCE787CA-DD74-D249-8478-61240041E905}" type="parTrans" cxnId="{6B81C2FC-5C9D-6646-AD96-1914BEF509F5}">
      <dgm:prSet/>
      <dgm:spPr/>
      <dgm:t>
        <a:bodyPr/>
        <a:lstStyle/>
        <a:p>
          <a:endParaRPr lang="en-US"/>
        </a:p>
      </dgm:t>
    </dgm:pt>
    <dgm:pt modelId="{EE4426D8-21EC-DF4A-BAF9-E15A0EF514F2}" type="sibTrans" cxnId="{6B81C2FC-5C9D-6646-AD96-1914BEF509F5}">
      <dgm:prSet/>
      <dgm:spPr/>
      <dgm:t>
        <a:bodyPr/>
        <a:lstStyle/>
        <a:p>
          <a:endParaRPr lang="en-US"/>
        </a:p>
      </dgm:t>
    </dgm:pt>
    <dgm:pt modelId="{A9B50F89-964E-AE47-AE00-7FF07458A7D2}">
      <dgm:prSet/>
      <dgm:spPr/>
      <dgm:t>
        <a:bodyPr/>
        <a:lstStyle/>
        <a:p>
          <a:endParaRPr lang="en-US"/>
        </a:p>
      </dgm:t>
    </dgm:pt>
    <dgm:pt modelId="{269D63B4-EF7B-1B46-9389-91A47CA617AD}" type="parTrans" cxnId="{D0AEA406-9F00-0345-A51F-8A31C06F1E80}">
      <dgm:prSet/>
      <dgm:spPr/>
      <dgm:t>
        <a:bodyPr/>
        <a:lstStyle/>
        <a:p>
          <a:endParaRPr lang="en-US"/>
        </a:p>
      </dgm:t>
    </dgm:pt>
    <dgm:pt modelId="{C0DBA2A8-6E64-7C4B-8DAA-834FD9C57F17}" type="sibTrans" cxnId="{D0AEA406-9F00-0345-A51F-8A31C06F1E80}">
      <dgm:prSet/>
      <dgm:spPr/>
      <dgm:t>
        <a:bodyPr/>
        <a:lstStyle/>
        <a:p>
          <a:endParaRPr lang="en-US"/>
        </a:p>
      </dgm:t>
    </dgm:pt>
    <dgm:pt modelId="{E9A24B79-532D-794B-B7AD-879A117D2F4F}" type="pres">
      <dgm:prSet presAssocID="{023DF3AA-B60D-4884-B13F-602AD36C55C8}" presName="linear" presStyleCnt="0">
        <dgm:presLayoutVars>
          <dgm:animLvl val="lvl"/>
          <dgm:resizeHandles val="exact"/>
        </dgm:presLayoutVars>
      </dgm:prSet>
      <dgm:spPr/>
    </dgm:pt>
    <dgm:pt modelId="{FBE8B814-E921-4945-941C-A4A1F4263008}" type="pres">
      <dgm:prSet presAssocID="{DCD2C9B8-2F2A-4B4A-9499-0C3EB1874647}" presName="parentText" presStyleLbl="node1" presStyleIdx="0" presStyleCnt="1">
        <dgm:presLayoutVars>
          <dgm:chMax val="0"/>
          <dgm:bulletEnabled val="1"/>
        </dgm:presLayoutVars>
      </dgm:prSet>
      <dgm:spPr/>
    </dgm:pt>
    <dgm:pt modelId="{27F1C361-67EF-684A-8AD7-A348A2E73781}" type="pres">
      <dgm:prSet presAssocID="{DCD2C9B8-2F2A-4B4A-9499-0C3EB1874647}" presName="childText" presStyleLbl="revTx" presStyleIdx="0" presStyleCnt="1">
        <dgm:presLayoutVars>
          <dgm:bulletEnabled val="1"/>
        </dgm:presLayoutVars>
      </dgm:prSet>
      <dgm:spPr/>
    </dgm:pt>
  </dgm:ptLst>
  <dgm:cxnLst>
    <dgm:cxn modelId="{D0AEA406-9F00-0345-A51F-8A31C06F1E80}" srcId="{DCD2C9B8-2F2A-4B4A-9499-0C3EB1874647}" destId="{A9B50F89-964E-AE47-AE00-7FF07458A7D2}" srcOrd="9" destOrd="0" parTransId="{269D63B4-EF7B-1B46-9389-91A47CA617AD}" sibTransId="{C0DBA2A8-6E64-7C4B-8DAA-834FD9C57F17}"/>
    <dgm:cxn modelId="{7B77EB1A-8EEB-EC45-90F7-3B713978990B}" srcId="{DCD2C9B8-2F2A-4B4A-9499-0C3EB1874647}" destId="{F3092510-3BB4-0440-837D-51E9ED3FC410}" srcOrd="3" destOrd="0" parTransId="{C717C940-A1B7-D54A-91D2-9083E05C62B6}" sibTransId="{FBE1D718-8086-034E-BC9B-FC72559AE8C8}"/>
    <dgm:cxn modelId="{AB6F8A1F-D99A-0949-9498-66EFE87B3E06}" type="presOf" srcId="{9358529A-9608-4356-8A5D-CAB2F263DB0B}" destId="{27F1C361-67EF-684A-8AD7-A348A2E73781}" srcOrd="0" destOrd="10" presId="urn:microsoft.com/office/officeart/2005/8/layout/vList2"/>
    <dgm:cxn modelId="{7BD53024-E77B-2A4B-8410-4780785E339E}" type="presOf" srcId="{493FB3DE-A6FD-4DA0-A8F8-098FE964CFFF}" destId="{27F1C361-67EF-684A-8AD7-A348A2E73781}" srcOrd="0" destOrd="0" presId="urn:microsoft.com/office/officeart/2005/8/layout/vList2"/>
    <dgm:cxn modelId="{D8D0DA2A-5647-E44E-947B-AEBF77BC0798}" srcId="{DCD2C9B8-2F2A-4B4A-9499-0C3EB1874647}" destId="{598AF0E3-E1B2-A94A-AD71-F324703CA441}" srcOrd="5" destOrd="0" parTransId="{9117AE61-EB5F-BA40-B63D-1CF0F8690DCE}" sibTransId="{C1CDD097-1D8E-4341-9305-57B7537CCD72}"/>
    <dgm:cxn modelId="{8F7B5532-20E7-D248-88CD-E880630482C9}" type="presOf" srcId="{598AF0E3-E1B2-A94A-AD71-F324703CA441}" destId="{27F1C361-67EF-684A-8AD7-A348A2E73781}" srcOrd="0" destOrd="5" presId="urn:microsoft.com/office/officeart/2005/8/layout/vList2"/>
    <dgm:cxn modelId="{F8F7E536-9718-4D33-B594-623A6D1DB68D}" srcId="{DCD2C9B8-2F2A-4B4A-9499-0C3EB1874647}" destId="{14583571-F7FF-4675-A59B-390C2FB5A356}" srcOrd="4" destOrd="0" parTransId="{C9031AFF-0294-4F5B-9974-A9A1499E3143}" sibTransId="{A411DABE-C1C1-4199-82F8-20BC2A58F2E6}"/>
    <dgm:cxn modelId="{914BC844-7478-2E4F-A741-52B3FB3AED1F}" type="presOf" srcId="{8C1AD070-28B4-4BF9-BC25-B1E1D92DAB36}" destId="{27F1C361-67EF-684A-8AD7-A348A2E73781}" srcOrd="0" destOrd="2" presId="urn:microsoft.com/office/officeart/2005/8/layout/vList2"/>
    <dgm:cxn modelId="{CDFC7C4E-02B2-CB43-98DD-45EB0BE877C5}" type="presOf" srcId="{0FC22122-3FAA-1F47-AAA2-2889E10D7906}" destId="{27F1C361-67EF-684A-8AD7-A348A2E73781}" srcOrd="0" destOrd="7" presId="urn:microsoft.com/office/officeart/2005/8/layout/vList2"/>
    <dgm:cxn modelId="{AD491C71-DF80-4732-A366-CD5808AC6F52}" srcId="{DCD2C9B8-2F2A-4B4A-9499-0C3EB1874647}" destId="{3907B4C1-466B-471C-ABED-924B3CAC8A7B}" srcOrd="8" destOrd="0" parTransId="{C34D44C8-EEAF-47F2-92E4-8C6D5AD85E2A}" sibTransId="{6596E4C4-A9CB-4551-B317-525716423AF2}"/>
    <dgm:cxn modelId="{B889838E-65BE-4786-9BFF-E2F33A533DC4}" srcId="{DCD2C9B8-2F2A-4B4A-9499-0C3EB1874647}" destId="{493FB3DE-A6FD-4DA0-A8F8-098FE964CFFF}" srcOrd="0" destOrd="0" parTransId="{F7AB9484-5061-4873-B8A1-B88FE9C55A11}" sibTransId="{67391E66-B0DF-4F8E-BADB-C481739F5E82}"/>
    <dgm:cxn modelId="{A14C199B-A55C-2A4C-89AF-73FD06A99BF4}" type="presOf" srcId="{30052E58-10D2-0844-AFF8-78A518CE1F4F}" destId="{27F1C361-67EF-684A-8AD7-A348A2E73781}" srcOrd="0" destOrd="1" presId="urn:microsoft.com/office/officeart/2005/8/layout/vList2"/>
    <dgm:cxn modelId="{1CEB529C-3116-F142-95E2-F43E3E7B88BF}" type="presOf" srcId="{DCD2C9B8-2F2A-4B4A-9499-0C3EB1874647}" destId="{FBE8B814-E921-4945-941C-A4A1F4263008}" srcOrd="0" destOrd="0" presId="urn:microsoft.com/office/officeart/2005/8/layout/vList2"/>
    <dgm:cxn modelId="{61963BA7-3C82-4B4F-84D0-35C1CD9509C1}" type="presOf" srcId="{EF2C6767-B9D1-4181-B7D5-CD9EB00399C9}" destId="{27F1C361-67EF-684A-8AD7-A348A2E73781}" srcOrd="0" destOrd="6" presId="urn:microsoft.com/office/officeart/2005/8/layout/vList2"/>
    <dgm:cxn modelId="{529A36C5-8F5B-B54D-B366-F5578C25EC4B}" type="presOf" srcId="{3907B4C1-466B-471C-ABED-924B3CAC8A7B}" destId="{27F1C361-67EF-684A-8AD7-A348A2E73781}" srcOrd="0" destOrd="8" presId="urn:microsoft.com/office/officeart/2005/8/layout/vList2"/>
    <dgm:cxn modelId="{E062E2C9-496C-4088-A063-258C110105CA}" srcId="{DCD2C9B8-2F2A-4B4A-9499-0C3EB1874647}" destId="{EF2C6767-B9D1-4181-B7D5-CD9EB00399C9}" srcOrd="6" destOrd="0" parTransId="{06DA2547-54F7-428F-AD7C-C8C0567C87F4}" sibTransId="{718F1820-F963-4ACD-AB06-3AF069B07AC7}"/>
    <dgm:cxn modelId="{49AAEECC-B09B-C84A-AE6D-4F7D62BCB24C}" type="presOf" srcId="{F3092510-3BB4-0440-837D-51E9ED3FC410}" destId="{27F1C361-67EF-684A-8AD7-A348A2E73781}" srcOrd="0" destOrd="3" presId="urn:microsoft.com/office/officeart/2005/8/layout/vList2"/>
    <dgm:cxn modelId="{024745D1-8638-124F-9BAD-1A6D82127A43}" type="presOf" srcId="{14583571-F7FF-4675-A59B-390C2FB5A356}" destId="{27F1C361-67EF-684A-8AD7-A348A2E73781}" srcOrd="0" destOrd="4" presId="urn:microsoft.com/office/officeart/2005/8/layout/vList2"/>
    <dgm:cxn modelId="{ABE245D5-BFAB-5C40-8583-AC4FCE45C900}" type="presOf" srcId="{A9B50F89-964E-AE47-AE00-7FF07458A7D2}" destId="{27F1C361-67EF-684A-8AD7-A348A2E73781}" srcOrd="0" destOrd="9" presId="urn:microsoft.com/office/officeart/2005/8/layout/vList2"/>
    <dgm:cxn modelId="{AC58C7D9-4619-524D-A78C-7D03471A1BE7}" srcId="{DCD2C9B8-2F2A-4B4A-9499-0C3EB1874647}" destId="{30052E58-10D2-0844-AFF8-78A518CE1F4F}" srcOrd="1" destOrd="0" parTransId="{58AA7BD9-6AE5-4D49-B4D9-AC33150E1666}" sibTransId="{E7EC7D90-1829-0D48-A081-C587757671D3}"/>
    <dgm:cxn modelId="{2EFE69EC-71D1-F144-8ADD-1D6EA5017021}" type="presOf" srcId="{023DF3AA-B60D-4884-B13F-602AD36C55C8}" destId="{E9A24B79-532D-794B-B7AD-879A117D2F4F}" srcOrd="0" destOrd="0" presId="urn:microsoft.com/office/officeart/2005/8/layout/vList2"/>
    <dgm:cxn modelId="{CA6FFFF5-9031-4562-B148-F65B7D8E5EAA}" srcId="{DCD2C9B8-2F2A-4B4A-9499-0C3EB1874647}" destId="{8C1AD070-28B4-4BF9-BC25-B1E1D92DAB36}" srcOrd="2" destOrd="0" parTransId="{9D83D44F-82BA-48EE-B426-F2E5161ACF5D}" sibTransId="{F4215E35-911F-4733-80CB-1742EED8D7E3}"/>
    <dgm:cxn modelId="{E99F5FF9-7BEA-432C-8283-422B60678286}" srcId="{023DF3AA-B60D-4884-B13F-602AD36C55C8}" destId="{DCD2C9B8-2F2A-4B4A-9499-0C3EB1874647}" srcOrd="0" destOrd="0" parTransId="{5C07A368-678F-486C-8669-E9AC09EF504A}" sibTransId="{64FC6F5E-ADF9-4169-92CA-3CFBBEA3BD43}"/>
    <dgm:cxn modelId="{6B81C2FC-5C9D-6646-AD96-1914BEF509F5}" srcId="{DCD2C9B8-2F2A-4B4A-9499-0C3EB1874647}" destId="{0FC22122-3FAA-1F47-AAA2-2889E10D7906}" srcOrd="7" destOrd="0" parTransId="{FCE787CA-DD74-D249-8478-61240041E905}" sibTransId="{EE4426D8-21EC-DF4A-BAF9-E15A0EF514F2}"/>
    <dgm:cxn modelId="{84DB7FFE-2497-4EE6-B9FD-B142A580ECAC}" srcId="{DCD2C9B8-2F2A-4B4A-9499-0C3EB1874647}" destId="{9358529A-9608-4356-8A5D-CAB2F263DB0B}" srcOrd="10" destOrd="0" parTransId="{A5F2D871-08E8-4FF5-965F-5678F9148363}" sibTransId="{7E03A41A-94A5-40AB-9825-71234B66052A}"/>
    <dgm:cxn modelId="{AC0BA570-6845-3848-8558-633D6C3FD447}" type="presParOf" srcId="{E9A24B79-532D-794B-B7AD-879A117D2F4F}" destId="{FBE8B814-E921-4945-941C-A4A1F4263008}" srcOrd="0" destOrd="0" presId="urn:microsoft.com/office/officeart/2005/8/layout/vList2"/>
    <dgm:cxn modelId="{883CC061-3C1D-C347-9C6A-D471E2EA5E1A}" type="presParOf" srcId="{E9A24B79-532D-794B-B7AD-879A117D2F4F}" destId="{27F1C361-67EF-684A-8AD7-A348A2E7378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A2324A-87E3-4E97-BCC8-593D02B769D8}"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7D05D758-E503-4D51-BEB6-2F72972B712D}">
      <dgm:prSet/>
      <dgm:spPr/>
      <dgm:t>
        <a:bodyPr/>
        <a:lstStyle/>
        <a:p>
          <a:r>
            <a:rPr lang="en-US" b="1" i="0"/>
            <a:t>Why the Transformation Was Launched</a:t>
          </a:r>
          <a:endParaRPr lang="en-US"/>
        </a:p>
      </dgm:t>
    </dgm:pt>
    <dgm:pt modelId="{8989D103-0B0B-4ACB-9B24-C281225E2895}" type="parTrans" cxnId="{26E4AB4A-0C9A-4BC9-AE7F-00056DBC025D}">
      <dgm:prSet/>
      <dgm:spPr/>
      <dgm:t>
        <a:bodyPr/>
        <a:lstStyle/>
        <a:p>
          <a:endParaRPr lang="en-US"/>
        </a:p>
      </dgm:t>
    </dgm:pt>
    <dgm:pt modelId="{C3BCD169-2DC3-48E9-9A1D-2B2B0D2EC241}" type="sibTrans" cxnId="{26E4AB4A-0C9A-4BC9-AE7F-00056DBC025D}">
      <dgm:prSet/>
      <dgm:spPr/>
      <dgm:t>
        <a:bodyPr/>
        <a:lstStyle/>
        <a:p>
          <a:endParaRPr lang="en-US"/>
        </a:p>
      </dgm:t>
    </dgm:pt>
    <dgm:pt modelId="{0C1AC6E0-F0C1-48C3-A834-CAD41011296E}">
      <dgm:prSet/>
      <dgm:spPr/>
      <dgm:t>
        <a:bodyPr/>
        <a:lstStyle/>
        <a:p>
          <a:r>
            <a:rPr lang="en-US" b="1" i="0"/>
            <a:t>Competitive Pressure</a:t>
          </a:r>
          <a:r>
            <a:rPr lang="en-US" b="0" i="0"/>
            <a:t>:</a:t>
          </a:r>
          <a:endParaRPr lang="en-US"/>
        </a:p>
      </dgm:t>
    </dgm:pt>
    <dgm:pt modelId="{862661C7-5B29-46DA-B265-017AAF062DF1}" type="parTrans" cxnId="{B760AF2B-21D4-4971-BF07-D0FCDD06BC54}">
      <dgm:prSet/>
      <dgm:spPr/>
      <dgm:t>
        <a:bodyPr/>
        <a:lstStyle/>
        <a:p>
          <a:endParaRPr lang="en-US"/>
        </a:p>
      </dgm:t>
    </dgm:pt>
    <dgm:pt modelId="{165C04CE-2DBE-46F2-9C45-6A5F8600542F}" type="sibTrans" cxnId="{B760AF2B-21D4-4971-BF07-D0FCDD06BC54}">
      <dgm:prSet/>
      <dgm:spPr/>
      <dgm:t>
        <a:bodyPr/>
        <a:lstStyle/>
        <a:p>
          <a:endParaRPr lang="en-US"/>
        </a:p>
      </dgm:t>
    </dgm:pt>
    <dgm:pt modelId="{16E44B82-31E0-406D-8AF7-3BF484204922}">
      <dgm:prSet/>
      <dgm:spPr/>
      <dgm:t>
        <a:bodyPr/>
        <a:lstStyle/>
        <a:p>
          <a:r>
            <a:rPr lang="en-US" b="0" i="0"/>
            <a:t>Digital-first competitors (e.g., Tinkoff Bank) were redefining customer expectations.</a:t>
          </a:r>
          <a:endParaRPr lang="en-US"/>
        </a:p>
      </dgm:t>
    </dgm:pt>
    <dgm:pt modelId="{CD2C09F5-A645-4574-88CF-AAFB950AA39D}" type="parTrans" cxnId="{93954E81-3790-4C13-8640-CB03F17CF004}">
      <dgm:prSet/>
      <dgm:spPr/>
      <dgm:t>
        <a:bodyPr/>
        <a:lstStyle/>
        <a:p>
          <a:endParaRPr lang="en-US"/>
        </a:p>
      </dgm:t>
    </dgm:pt>
    <dgm:pt modelId="{ADAF9437-D20F-47AD-B608-945ADBFB9DB0}" type="sibTrans" cxnId="{93954E81-3790-4C13-8640-CB03F17CF004}">
      <dgm:prSet/>
      <dgm:spPr/>
      <dgm:t>
        <a:bodyPr/>
        <a:lstStyle/>
        <a:p>
          <a:endParaRPr lang="en-US"/>
        </a:p>
      </dgm:t>
    </dgm:pt>
    <dgm:pt modelId="{C73466BD-0033-41B7-A726-BA110BE50432}">
      <dgm:prSet/>
      <dgm:spPr/>
      <dgm:t>
        <a:bodyPr/>
        <a:lstStyle/>
        <a:p>
          <a:r>
            <a:rPr lang="en-US" b="0" i="0"/>
            <a:t>Agile and faster innovation were critical to staying relevant.</a:t>
          </a:r>
          <a:endParaRPr lang="en-US"/>
        </a:p>
      </dgm:t>
    </dgm:pt>
    <dgm:pt modelId="{7DDE6C72-0BBE-4F62-8806-9AC677AAD0EE}" type="parTrans" cxnId="{87348B72-CC94-486D-9BD1-E17C0BEDA1BB}">
      <dgm:prSet/>
      <dgm:spPr/>
      <dgm:t>
        <a:bodyPr/>
        <a:lstStyle/>
        <a:p>
          <a:endParaRPr lang="en-US"/>
        </a:p>
      </dgm:t>
    </dgm:pt>
    <dgm:pt modelId="{7761ECA7-9CFF-405C-B847-F7AB64221156}" type="sibTrans" cxnId="{87348B72-CC94-486D-9BD1-E17C0BEDA1BB}">
      <dgm:prSet/>
      <dgm:spPr/>
      <dgm:t>
        <a:bodyPr/>
        <a:lstStyle/>
        <a:p>
          <a:endParaRPr lang="en-US"/>
        </a:p>
      </dgm:t>
    </dgm:pt>
    <dgm:pt modelId="{DFEBA148-D660-47A3-8280-0495D2095DAB}">
      <dgm:prSet/>
      <dgm:spPr/>
      <dgm:t>
        <a:bodyPr/>
        <a:lstStyle/>
        <a:p>
          <a:r>
            <a:rPr lang="en-US" b="1" i="0"/>
            <a:t>Operational Challenges</a:t>
          </a:r>
          <a:r>
            <a:rPr lang="en-US" b="0" i="0"/>
            <a:t>:</a:t>
          </a:r>
          <a:endParaRPr lang="en-US"/>
        </a:p>
      </dgm:t>
    </dgm:pt>
    <dgm:pt modelId="{83D9E3CD-99ED-4ABF-9E26-823565E836A0}" type="parTrans" cxnId="{F803E602-B944-4201-8DDB-59F1DD4060D5}">
      <dgm:prSet/>
      <dgm:spPr/>
      <dgm:t>
        <a:bodyPr/>
        <a:lstStyle/>
        <a:p>
          <a:endParaRPr lang="en-US"/>
        </a:p>
      </dgm:t>
    </dgm:pt>
    <dgm:pt modelId="{D477112B-2F9F-4348-8858-1368870B91C3}" type="sibTrans" cxnId="{F803E602-B944-4201-8DDB-59F1DD4060D5}">
      <dgm:prSet/>
      <dgm:spPr/>
      <dgm:t>
        <a:bodyPr/>
        <a:lstStyle/>
        <a:p>
          <a:endParaRPr lang="en-US"/>
        </a:p>
      </dgm:t>
    </dgm:pt>
    <dgm:pt modelId="{A980B438-E4AE-4E0C-A097-050CACA01491}">
      <dgm:prSet/>
      <dgm:spPr/>
      <dgm:t>
        <a:bodyPr/>
        <a:lstStyle/>
        <a:p>
          <a:r>
            <a:rPr lang="en-US" b="0" i="0"/>
            <a:t>Reliance on IT vendors slowed product development.</a:t>
          </a:r>
          <a:endParaRPr lang="en-US"/>
        </a:p>
      </dgm:t>
    </dgm:pt>
    <dgm:pt modelId="{A3DB0B3D-3B6E-46F2-BFBF-1D2D74F9E49F}" type="parTrans" cxnId="{285BCE4F-CAF0-45EC-81E6-7189B9B85358}">
      <dgm:prSet/>
      <dgm:spPr/>
      <dgm:t>
        <a:bodyPr/>
        <a:lstStyle/>
        <a:p>
          <a:endParaRPr lang="en-US"/>
        </a:p>
      </dgm:t>
    </dgm:pt>
    <dgm:pt modelId="{29259D7B-F8EE-4228-8FE1-174E46CC52D7}" type="sibTrans" cxnId="{285BCE4F-CAF0-45EC-81E6-7189B9B85358}">
      <dgm:prSet/>
      <dgm:spPr/>
      <dgm:t>
        <a:bodyPr/>
        <a:lstStyle/>
        <a:p>
          <a:endParaRPr lang="en-US"/>
        </a:p>
      </dgm:t>
    </dgm:pt>
    <dgm:pt modelId="{C2E1604F-53AC-4A2B-BB17-3AD80CFC1BD2}">
      <dgm:prSet/>
      <dgm:spPr/>
      <dgm:t>
        <a:bodyPr/>
        <a:lstStyle/>
        <a:p>
          <a:r>
            <a:rPr lang="en-US" b="0" i="0"/>
            <a:t>Traditional hierarchies hindered responsiveness and flexibility.</a:t>
          </a:r>
          <a:endParaRPr lang="en-US"/>
        </a:p>
      </dgm:t>
    </dgm:pt>
    <dgm:pt modelId="{842DEE43-EF33-4F46-AA40-16202B9140F3}" type="parTrans" cxnId="{C29A3914-8DE6-4984-851D-B78079543F1A}">
      <dgm:prSet/>
      <dgm:spPr/>
      <dgm:t>
        <a:bodyPr/>
        <a:lstStyle/>
        <a:p>
          <a:endParaRPr lang="en-US"/>
        </a:p>
      </dgm:t>
    </dgm:pt>
    <dgm:pt modelId="{44228E08-A6AB-4C36-A6A8-FF41A5BB8A2B}" type="sibTrans" cxnId="{C29A3914-8DE6-4984-851D-B78079543F1A}">
      <dgm:prSet/>
      <dgm:spPr/>
      <dgm:t>
        <a:bodyPr/>
        <a:lstStyle/>
        <a:p>
          <a:endParaRPr lang="en-US"/>
        </a:p>
      </dgm:t>
    </dgm:pt>
    <dgm:pt modelId="{37ED9F96-8E6A-4160-A585-3EE536866383}">
      <dgm:prSet/>
      <dgm:spPr/>
      <dgm:t>
        <a:bodyPr/>
        <a:lstStyle/>
        <a:p>
          <a:r>
            <a:rPr lang="en-US" b="1" i="0"/>
            <a:t>Strategic Significance</a:t>
          </a:r>
          <a:r>
            <a:rPr lang="en-US" b="0" i="0"/>
            <a:t>:</a:t>
          </a:r>
          <a:endParaRPr lang="en-US"/>
        </a:p>
      </dgm:t>
    </dgm:pt>
    <dgm:pt modelId="{F743A61A-E657-4FB7-A2E5-FA0ABC8CE1E5}" type="parTrans" cxnId="{C2D4BB18-095D-40B1-88F3-C0C985ABFC99}">
      <dgm:prSet/>
      <dgm:spPr/>
      <dgm:t>
        <a:bodyPr/>
        <a:lstStyle/>
        <a:p>
          <a:endParaRPr lang="en-US"/>
        </a:p>
      </dgm:t>
    </dgm:pt>
    <dgm:pt modelId="{B5A9F1A1-27B5-4A6E-96D9-A07279141B99}" type="sibTrans" cxnId="{C2D4BB18-095D-40B1-88F3-C0C985ABFC99}">
      <dgm:prSet/>
      <dgm:spPr/>
      <dgm:t>
        <a:bodyPr/>
        <a:lstStyle/>
        <a:p>
          <a:endParaRPr lang="en-US"/>
        </a:p>
      </dgm:t>
    </dgm:pt>
    <dgm:pt modelId="{A6387C9E-DBA3-4E44-AB73-EFE0267DE862}">
      <dgm:prSet/>
      <dgm:spPr/>
      <dgm:t>
        <a:bodyPr/>
        <a:lstStyle/>
        <a:p>
          <a:r>
            <a:rPr lang="en-US" b="0" i="0"/>
            <a:t>Raiffeisenbank contributed </a:t>
          </a:r>
          <a:r>
            <a:rPr lang="en-US" b="1" i="0"/>
            <a:t>35% of RBI’s profits</a:t>
          </a:r>
          <a:r>
            <a:rPr lang="en-US" b="0" i="0"/>
            <a:t>, making its success vital to the group.</a:t>
          </a:r>
          <a:endParaRPr lang="en-US"/>
        </a:p>
      </dgm:t>
    </dgm:pt>
    <dgm:pt modelId="{058AA4B8-C3EA-48C4-AC8C-AC6A5B7AA54B}" type="parTrans" cxnId="{624AC863-8DFA-4D5E-B064-9854ABB10B14}">
      <dgm:prSet/>
      <dgm:spPr/>
      <dgm:t>
        <a:bodyPr/>
        <a:lstStyle/>
        <a:p>
          <a:endParaRPr lang="en-US"/>
        </a:p>
      </dgm:t>
    </dgm:pt>
    <dgm:pt modelId="{43067BA4-BEC1-450D-A00C-24F53276D08A}" type="sibTrans" cxnId="{624AC863-8DFA-4D5E-B064-9854ABB10B14}">
      <dgm:prSet/>
      <dgm:spPr/>
      <dgm:t>
        <a:bodyPr/>
        <a:lstStyle/>
        <a:p>
          <a:endParaRPr lang="en-US"/>
        </a:p>
      </dgm:t>
    </dgm:pt>
    <dgm:pt modelId="{130FAAC8-B267-8943-8C13-C00597FDA93C}" type="pres">
      <dgm:prSet presAssocID="{4EA2324A-87E3-4E97-BCC8-593D02B769D8}" presName="linear" presStyleCnt="0">
        <dgm:presLayoutVars>
          <dgm:dir/>
          <dgm:animLvl val="lvl"/>
          <dgm:resizeHandles val="exact"/>
        </dgm:presLayoutVars>
      </dgm:prSet>
      <dgm:spPr/>
    </dgm:pt>
    <dgm:pt modelId="{AE3F2C22-28A0-1444-8E58-D232D9ACE798}" type="pres">
      <dgm:prSet presAssocID="{7D05D758-E503-4D51-BEB6-2F72972B712D}" presName="parentLin" presStyleCnt="0"/>
      <dgm:spPr/>
    </dgm:pt>
    <dgm:pt modelId="{5404F3CC-0527-3B43-B7AC-A226E57B2580}" type="pres">
      <dgm:prSet presAssocID="{7D05D758-E503-4D51-BEB6-2F72972B712D}" presName="parentLeftMargin" presStyleLbl="node1" presStyleIdx="0" presStyleCnt="4"/>
      <dgm:spPr/>
    </dgm:pt>
    <dgm:pt modelId="{DB03529E-17EF-5F45-A234-29E5502CE4E6}" type="pres">
      <dgm:prSet presAssocID="{7D05D758-E503-4D51-BEB6-2F72972B712D}" presName="parentText" presStyleLbl="node1" presStyleIdx="0" presStyleCnt="4">
        <dgm:presLayoutVars>
          <dgm:chMax val="0"/>
          <dgm:bulletEnabled val="1"/>
        </dgm:presLayoutVars>
      </dgm:prSet>
      <dgm:spPr/>
    </dgm:pt>
    <dgm:pt modelId="{640CEE0C-325C-054F-AC02-B1771402E6F7}" type="pres">
      <dgm:prSet presAssocID="{7D05D758-E503-4D51-BEB6-2F72972B712D}" presName="negativeSpace" presStyleCnt="0"/>
      <dgm:spPr/>
    </dgm:pt>
    <dgm:pt modelId="{A33CBAF6-80AF-A94F-8509-A977E73ADB52}" type="pres">
      <dgm:prSet presAssocID="{7D05D758-E503-4D51-BEB6-2F72972B712D}" presName="childText" presStyleLbl="conFgAcc1" presStyleIdx="0" presStyleCnt="4">
        <dgm:presLayoutVars>
          <dgm:bulletEnabled val="1"/>
        </dgm:presLayoutVars>
      </dgm:prSet>
      <dgm:spPr/>
    </dgm:pt>
    <dgm:pt modelId="{D461B0AE-1E7D-8445-9134-EEC7E2641D42}" type="pres">
      <dgm:prSet presAssocID="{C3BCD169-2DC3-48E9-9A1D-2B2B0D2EC241}" presName="spaceBetweenRectangles" presStyleCnt="0"/>
      <dgm:spPr/>
    </dgm:pt>
    <dgm:pt modelId="{768D57C0-01AD-6642-8066-62187C438156}" type="pres">
      <dgm:prSet presAssocID="{0C1AC6E0-F0C1-48C3-A834-CAD41011296E}" presName="parentLin" presStyleCnt="0"/>
      <dgm:spPr/>
    </dgm:pt>
    <dgm:pt modelId="{18632E51-21C7-1E4D-878C-9192876DF8BD}" type="pres">
      <dgm:prSet presAssocID="{0C1AC6E0-F0C1-48C3-A834-CAD41011296E}" presName="parentLeftMargin" presStyleLbl="node1" presStyleIdx="0" presStyleCnt="4"/>
      <dgm:spPr/>
    </dgm:pt>
    <dgm:pt modelId="{72863315-F6E7-4D4A-BEC9-EBA78D801CFC}" type="pres">
      <dgm:prSet presAssocID="{0C1AC6E0-F0C1-48C3-A834-CAD41011296E}" presName="parentText" presStyleLbl="node1" presStyleIdx="1" presStyleCnt="4">
        <dgm:presLayoutVars>
          <dgm:chMax val="0"/>
          <dgm:bulletEnabled val="1"/>
        </dgm:presLayoutVars>
      </dgm:prSet>
      <dgm:spPr/>
    </dgm:pt>
    <dgm:pt modelId="{3E767A2E-1CE7-564F-9DE8-EABD862B1561}" type="pres">
      <dgm:prSet presAssocID="{0C1AC6E0-F0C1-48C3-A834-CAD41011296E}" presName="negativeSpace" presStyleCnt="0"/>
      <dgm:spPr/>
    </dgm:pt>
    <dgm:pt modelId="{C536B2AA-9B05-E84D-BC73-27C6EA640A97}" type="pres">
      <dgm:prSet presAssocID="{0C1AC6E0-F0C1-48C3-A834-CAD41011296E}" presName="childText" presStyleLbl="conFgAcc1" presStyleIdx="1" presStyleCnt="4">
        <dgm:presLayoutVars>
          <dgm:bulletEnabled val="1"/>
        </dgm:presLayoutVars>
      </dgm:prSet>
      <dgm:spPr/>
    </dgm:pt>
    <dgm:pt modelId="{4E12B975-AC0B-D547-BACE-CCCDDBAC7DF7}" type="pres">
      <dgm:prSet presAssocID="{165C04CE-2DBE-46F2-9C45-6A5F8600542F}" presName="spaceBetweenRectangles" presStyleCnt="0"/>
      <dgm:spPr/>
    </dgm:pt>
    <dgm:pt modelId="{24B9C161-0C75-3148-94EB-E8B4662072E6}" type="pres">
      <dgm:prSet presAssocID="{DFEBA148-D660-47A3-8280-0495D2095DAB}" presName="parentLin" presStyleCnt="0"/>
      <dgm:spPr/>
    </dgm:pt>
    <dgm:pt modelId="{2B9E91BF-299D-474A-ABAC-9E0FB19A72D9}" type="pres">
      <dgm:prSet presAssocID="{DFEBA148-D660-47A3-8280-0495D2095DAB}" presName="parentLeftMargin" presStyleLbl="node1" presStyleIdx="1" presStyleCnt="4"/>
      <dgm:spPr/>
    </dgm:pt>
    <dgm:pt modelId="{CAE96C61-60D4-FA4E-861A-45C2B2439B9D}" type="pres">
      <dgm:prSet presAssocID="{DFEBA148-D660-47A3-8280-0495D2095DAB}" presName="parentText" presStyleLbl="node1" presStyleIdx="2" presStyleCnt="4">
        <dgm:presLayoutVars>
          <dgm:chMax val="0"/>
          <dgm:bulletEnabled val="1"/>
        </dgm:presLayoutVars>
      </dgm:prSet>
      <dgm:spPr/>
    </dgm:pt>
    <dgm:pt modelId="{84E80ECD-E2BD-1C4F-814E-F5C16E532CC8}" type="pres">
      <dgm:prSet presAssocID="{DFEBA148-D660-47A3-8280-0495D2095DAB}" presName="negativeSpace" presStyleCnt="0"/>
      <dgm:spPr/>
    </dgm:pt>
    <dgm:pt modelId="{21D34BD0-585A-A145-948A-1627B07F2B19}" type="pres">
      <dgm:prSet presAssocID="{DFEBA148-D660-47A3-8280-0495D2095DAB}" presName="childText" presStyleLbl="conFgAcc1" presStyleIdx="2" presStyleCnt="4">
        <dgm:presLayoutVars>
          <dgm:bulletEnabled val="1"/>
        </dgm:presLayoutVars>
      </dgm:prSet>
      <dgm:spPr/>
    </dgm:pt>
    <dgm:pt modelId="{D90E391E-4EA7-4D4F-B110-9EE0E5BD24E9}" type="pres">
      <dgm:prSet presAssocID="{D477112B-2F9F-4348-8858-1368870B91C3}" presName="spaceBetweenRectangles" presStyleCnt="0"/>
      <dgm:spPr/>
    </dgm:pt>
    <dgm:pt modelId="{9CBFD46E-1A14-1E48-8E7B-DF8485F1FBB5}" type="pres">
      <dgm:prSet presAssocID="{37ED9F96-8E6A-4160-A585-3EE536866383}" presName="parentLin" presStyleCnt="0"/>
      <dgm:spPr/>
    </dgm:pt>
    <dgm:pt modelId="{962B252F-FC93-7E46-953D-290E7FEF6239}" type="pres">
      <dgm:prSet presAssocID="{37ED9F96-8E6A-4160-A585-3EE536866383}" presName="parentLeftMargin" presStyleLbl="node1" presStyleIdx="2" presStyleCnt="4"/>
      <dgm:spPr/>
    </dgm:pt>
    <dgm:pt modelId="{176D3F4A-D8EA-9044-B7E5-2431413B3919}" type="pres">
      <dgm:prSet presAssocID="{37ED9F96-8E6A-4160-A585-3EE536866383}" presName="parentText" presStyleLbl="node1" presStyleIdx="3" presStyleCnt="4">
        <dgm:presLayoutVars>
          <dgm:chMax val="0"/>
          <dgm:bulletEnabled val="1"/>
        </dgm:presLayoutVars>
      </dgm:prSet>
      <dgm:spPr/>
    </dgm:pt>
    <dgm:pt modelId="{11FD951C-6149-3746-AC5A-2AD7F13C3859}" type="pres">
      <dgm:prSet presAssocID="{37ED9F96-8E6A-4160-A585-3EE536866383}" presName="negativeSpace" presStyleCnt="0"/>
      <dgm:spPr/>
    </dgm:pt>
    <dgm:pt modelId="{403E0724-0D10-0D47-963F-383E81599FA4}" type="pres">
      <dgm:prSet presAssocID="{37ED9F96-8E6A-4160-A585-3EE536866383}" presName="childText" presStyleLbl="conFgAcc1" presStyleIdx="3" presStyleCnt="4">
        <dgm:presLayoutVars>
          <dgm:bulletEnabled val="1"/>
        </dgm:presLayoutVars>
      </dgm:prSet>
      <dgm:spPr/>
    </dgm:pt>
  </dgm:ptLst>
  <dgm:cxnLst>
    <dgm:cxn modelId="{F803E602-B944-4201-8DDB-59F1DD4060D5}" srcId="{4EA2324A-87E3-4E97-BCC8-593D02B769D8}" destId="{DFEBA148-D660-47A3-8280-0495D2095DAB}" srcOrd="2" destOrd="0" parTransId="{83D9E3CD-99ED-4ABF-9E26-823565E836A0}" sibTransId="{D477112B-2F9F-4348-8858-1368870B91C3}"/>
    <dgm:cxn modelId="{C29A3914-8DE6-4984-851D-B78079543F1A}" srcId="{DFEBA148-D660-47A3-8280-0495D2095DAB}" destId="{C2E1604F-53AC-4A2B-BB17-3AD80CFC1BD2}" srcOrd="1" destOrd="0" parTransId="{842DEE43-EF33-4F46-AA40-16202B9140F3}" sibTransId="{44228E08-A6AB-4C36-A6A8-FF41A5BB8A2B}"/>
    <dgm:cxn modelId="{8601ED16-B7DC-B447-B8D2-D2645EA7059A}" type="presOf" srcId="{7D05D758-E503-4D51-BEB6-2F72972B712D}" destId="{DB03529E-17EF-5F45-A234-29E5502CE4E6}" srcOrd="1" destOrd="0" presId="urn:microsoft.com/office/officeart/2005/8/layout/list1"/>
    <dgm:cxn modelId="{C2D4BB18-095D-40B1-88F3-C0C985ABFC99}" srcId="{4EA2324A-87E3-4E97-BCC8-593D02B769D8}" destId="{37ED9F96-8E6A-4160-A585-3EE536866383}" srcOrd="3" destOrd="0" parTransId="{F743A61A-E657-4FB7-A2E5-FA0ABC8CE1E5}" sibTransId="{B5A9F1A1-27B5-4A6E-96D9-A07279141B99}"/>
    <dgm:cxn modelId="{B760AF2B-21D4-4971-BF07-D0FCDD06BC54}" srcId="{4EA2324A-87E3-4E97-BCC8-593D02B769D8}" destId="{0C1AC6E0-F0C1-48C3-A834-CAD41011296E}" srcOrd="1" destOrd="0" parTransId="{862661C7-5B29-46DA-B265-017AAF062DF1}" sibTransId="{165C04CE-2DBE-46F2-9C45-6A5F8600542F}"/>
    <dgm:cxn modelId="{1B471D2C-50B8-A147-BD94-45154B86BA54}" type="presOf" srcId="{C2E1604F-53AC-4A2B-BB17-3AD80CFC1BD2}" destId="{21D34BD0-585A-A145-948A-1627B07F2B19}" srcOrd="0" destOrd="1" presId="urn:microsoft.com/office/officeart/2005/8/layout/list1"/>
    <dgm:cxn modelId="{051E613B-EF73-9B4E-83CA-4D908BC82F28}" type="presOf" srcId="{DFEBA148-D660-47A3-8280-0495D2095DAB}" destId="{CAE96C61-60D4-FA4E-861A-45C2B2439B9D}" srcOrd="1" destOrd="0" presId="urn:microsoft.com/office/officeart/2005/8/layout/list1"/>
    <dgm:cxn modelId="{624AC863-8DFA-4D5E-B064-9854ABB10B14}" srcId="{37ED9F96-8E6A-4160-A585-3EE536866383}" destId="{A6387C9E-DBA3-4E44-AB73-EFE0267DE862}" srcOrd="0" destOrd="0" parTransId="{058AA4B8-C3EA-48C4-AC8C-AC6A5B7AA54B}" sibTransId="{43067BA4-BEC1-450D-A00C-24F53276D08A}"/>
    <dgm:cxn modelId="{425E4D64-FB3B-4048-8041-D99E510E7328}" type="presOf" srcId="{A980B438-E4AE-4E0C-A097-050CACA01491}" destId="{21D34BD0-585A-A145-948A-1627B07F2B19}" srcOrd="0" destOrd="0" presId="urn:microsoft.com/office/officeart/2005/8/layout/list1"/>
    <dgm:cxn modelId="{26E4AB4A-0C9A-4BC9-AE7F-00056DBC025D}" srcId="{4EA2324A-87E3-4E97-BCC8-593D02B769D8}" destId="{7D05D758-E503-4D51-BEB6-2F72972B712D}" srcOrd="0" destOrd="0" parTransId="{8989D103-0B0B-4ACB-9B24-C281225E2895}" sibTransId="{C3BCD169-2DC3-48E9-9A1D-2B2B0D2EC241}"/>
    <dgm:cxn modelId="{95B5206F-9BB6-AE48-AB45-8BF65A6A3567}" type="presOf" srcId="{0C1AC6E0-F0C1-48C3-A834-CAD41011296E}" destId="{18632E51-21C7-1E4D-878C-9192876DF8BD}" srcOrd="0" destOrd="0" presId="urn:microsoft.com/office/officeart/2005/8/layout/list1"/>
    <dgm:cxn modelId="{285BCE4F-CAF0-45EC-81E6-7189B9B85358}" srcId="{DFEBA148-D660-47A3-8280-0495D2095DAB}" destId="{A980B438-E4AE-4E0C-A097-050CACA01491}" srcOrd="0" destOrd="0" parTransId="{A3DB0B3D-3B6E-46F2-BFBF-1D2D74F9E49F}" sibTransId="{29259D7B-F8EE-4228-8FE1-174E46CC52D7}"/>
    <dgm:cxn modelId="{DBC1E36F-DBC6-0441-B5E6-06C09F31DE41}" type="presOf" srcId="{4EA2324A-87E3-4E97-BCC8-593D02B769D8}" destId="{130FAAC8-B267-8943-8C13-C00597FDA93C}" srcOrd="0" destOrd="0" presId="urn:microsoft.com/office/officeart/2005/8/layout/list1"/>
    <dgm:cxn modelId="{87348B72-CC94-486D-9BD1-E17C0BEDA1BB}" srcId="{0C1AC6E0-F0C1-48C3-A834-CAD41011296E}" destId="{C73466BD-0033-41B7-A726-BA110BE50432}" srcOrd="1" destOrd="0" parTransId="{7DDE6C72-0BBE-4F62-8806-9AC677AAD0EE}" sibTransId="{7761ECA7-9CFF-405C-B847-F7AB64221156}"/>
    <dgm:cxn modelId="{A2AF2055-6CD8-7248-9897-CE57D96E8B2D}" type="presOf" srcId="{C73466BD-0033-41B7-A726-BA110BE50432}" destId="{C536B2AA-9B05-E84D-BC73-27C6EA640A97}" srcOrd="0" destOrd="1" presId="urn:microsoft.com/office/officeart/2005/8/layout/list1"/>
    <dgm:cxn modelId="{93954E81-3790-4C13-8640-CB03F17CF004}" srcId="{0C1AC6E0-F0C1-48C3-A834-CAD41011296E}" destId="{16E44B82-31E0-406D-8AF7-3BF484204922}" srcOrd="0" destOrd="0" parTransId="{CD2C09F5-A645-4574-88CF-AAFB950AA39D}" sibTransId="{ADAF9437-D20F-47AD-B608-945ADBFB9DB0}"/>
    <dgm:cxn modelId="{409474A5-231C-7640-AFB8-69EA5B06BFF7}" type="presOf" srcId="{37ED9F96-8E6A-4160-A585-3EE536866383}" destId="{176D3F4A-D8EA-9044-B7E5-2431413B3919}" srcOrd="1" destOrd="0" presId="urn:microsoft.com/office/officeart/2005/8/layout/list1"/>
    <dgm:cxn modelId="{C97959AB-B022-AF4A-976E-AA471D467C26}" type="presOf" srcId="{0C1AC6E0-F0C1-48C3-A834-CAD41011296E}" destId="{72863315-F6E7-4D4A-BEC9-EBA78D801CFC}" srcOrd="1" destOrd="0" presId="urn:microsoft.com/office/officeart/2005/8/layout/list1"/>
    <dgm:cxn modelId="{271AD4AE-CA89-6E4B-BDBF-BEC57B5652FE}" type="presOf" srcId="{16E44B82-31E0-406D-8AF7-3BF484204922}" destId="{C536B2AA-9B05-E84D-BC73-27C6EA640A97}" srcOrd="0" destOrd="0" presId="urn:microsoft.com/office/officeart/2005/8/layout/list1"/>
    <dgm:cxn modelId="{28DA68D7-13F2-0F47-AB09-BEBB901DD787}" type="presOf" srcId="{7D05D758-E503-4D51-BEB6-2F72972B712D}" destId="{5404F3CC-0527-3B43-B7AC-A226E57B2580}" srcOrd="0" destOrd="0" presId="urn:microsoft.com/office/officeart/2005/8/layout/list1"/>
    <dgm:cxn modelId="{BD44A4DC-5DA3-3646-8EEC-41A9B1608297}" type="presOf" srcId="{DFEBA148-D660-47A3-8280-0495D2095DAB}" destId="{2B9E91BF-299D-474A-ABAC-9E0FB19A72D9}" srcOrd="0" destOrd="0" presId="urn:microsoft.com/office/officeart/2005/8/layout/list1"/>
    <dgm:cxn modelId="{7E86BBE3-5184-D846-8089-51E2E53D7A83}" type="presOf" srcId="{A6387C9E-DBA3-4E44-AB73-EFE0267DE862}" destId="{403E0724-0D10-0D47-963F-383E81599FA4}" srcOrd="0" destOrd="0" presId="urn:microsoft.com/office/officeart/2005/8/layout/list1"/>
    <dgm:cxn modelId="{81D8F3F5-8CB4-2249-937B-6E63B5794E3E}" type="presOf" srcId="{37ED9F96-8E6A-4160-A585-3EE536866383}" destId="{962B252F-FC93-7E46-953D-290E7FEF6239}" srcOrd="0" destOrd="0" presId="urn:microsoft.com/office/officeart/2005/8/layout/list1"/>
    <dgm:cxn modelId="{994BE02E-BD5E-054A-BBF2-2FE9197AAEB0}" type="presParOf" srcId="{130FAAC8-B267-8943-8C13-C00597FDA93C}" destId="{AE3F2C22-28A0-1444-8E58-D232D9ACE798}" srcOrd="0" destOrd="0" presId="urn:microsoft.com/office/officeart/2005/8/layout/list1"/>
    <dgm:cxn modelId="{7C64B293-75FD-4D44-A3E2-84A89C6EF46C}" type="presParOf" srcId="{AE3F2C22-28A0-1444-8E58-D232D9ACE798}" destId="{5404F3CC-0527-3B43-B7AC-A226E57B2580}" srcOrd="0" destOrd="0" presId="urn:microsoft.com/office/officeart/2005/8/layout/list1"/>
    <dgm:cxn modelId="{17EDC0DD-F143-DB4A-90AB-50179E5D84AF}" type="presParOf" srcId="{AE3F2C22-28A0-1444-8E58-D232D9ACE798}" destId="{DB03529E-17EF-5F45-A234-29E5502CE4E6}" srcOrd="1" destOrd="0" presId="urn:microsoft.com/office/officeart/2005/8/layout/list1"/>
    <dgm:cxn modelId="{4C2FAFC3-894F-5841-BC30-1D43DE02EF8C}" type="presParOf" srcId="{130FAAC8-B267-8943-8C13-C00597FDA93C}" destId="{640CEE0C-325C-054F-AC02-B1771402E6F7}" srcOrd="1" destOrd="0" presId="urn:microsoft.com/office/officeart/2005/8/layout/list1"/>
    <dgm:cxn modelId="{50BDC093-D9BB-7A44-B60B-DCF7DA144BB1}" type="presParOf" srcId="{130FAAC8-B267-8943-8C13-C00597FDA93C}" destId="{A33CBAF6-80AF-A94F-8509-A977E73ADB52}" srcOrd="2" destOrd="0" presId="urn:microsoft.com/office/officeart/2005/8/layout/list1"/>
    <dgm:cxn modelId="{EC32D192-6FA8-C740-89C6-865D06686BC3}" type="presParOf" srcId="{130FAAC8-B267-8943-8C13-C00597FDA93C}" destId="{D461B0AE-1E7D-8445-9134-EEC7E2641D42}" srcOrd="3" destOrd="0" presId="urn:microsoft.com/office/officeart/2005/8/layout/list1"/>
    <dgm:cxn modelId="{3C359BBA-AA23-0949-BFFB-9B3DB4440769}" type="presParOf" srcId="{130FAAC8-B267-8943-8C13-C00597FDA93C}" destId="{768D57C0-01AD-6642-8066-62187C438156}" srcOrd="4" destOrd="0" presId="urn:microsoft.com/office/officeart/2005/8/layout/list1"/>
    <dgm:cxn modelId="{C560FA11-7C51-6C40-ACD3-D3F92896B488}" type="presParOf" srcId="{768D57C0-01AD-6642-8066-62187C438156}" destId="{18632E51-21C7-1E4D-878C-9192876DF8BD}" srcOrd="0" destOrd="0" presId="urn:microsoft.com/office/officeart/2005/8/layout/list1"/>
    <dgm:cxn modelId="{E37B1E04-F7D6-E641-AB8F-B3CF7D7EF139}" type="presParOf" srcId="{768D57C0-01AD-6642-8066-62187C438156}" destId="{72863315-F6E7-4D4A-BEC9-EBA78D801CFC}" srcOrd="1" destOrd="0" presId="urn:microsoft.com/office/officeart/2005/8/layout/list1"/>
    <dgm:cxn modelId="{27DF279B-D75B-6D40-986C-DAB2A16F1016}" type="presParOf" srcId="{130FAAC8-B267-8943-8C13-C00597FDA93C}" destId="{3E767A2E-1CE7-564F-9DE8-EABD862B1561}" srcOrd="5" destOrd="0" presId="urn:microsoft.com/office/officeart/2005/8/layout/list1"/>
    <dgm:cxn modelId="{1D7B44B0-053D-7A4A-91BC-9E752CD77D93}" type="presParOf" srcId="{130FAAC8-B267-8943-8C13-C00597FDA93C}" destId="{C536B2AA-9B05-E84D-BC73-27C6EA640A97}" srcOrd="6" destOrd="0" presId="urn:microsoft.com/office/officeart/2005/8/layout/list1"/>
    <dgm:cxn modelId="{225EEAA9-BCB2-EB41-A194-898DB67398EE}" type="presParOf" srcId="{130FAAC8-B267-8943-8C13-C00597FDA93C}" destId="{4E12B975-AC0B-D547-BACE-CCCDDBAC7DF7}" srcOrd="7" destOrd="0" presId="urn:microsoft.com/office/officeart/2005/8/layout/list1"/>
    <dgm:cxn modelId="{88BB38DB-6C07-7541-890C-0A07E6CA3F72}" type="presParOf" srcId="{130FAAC8-B267-8943-8C13-C00597FDA93C}" destId="{24B9C161-0C75-3148-94EB-E8B4662072E6}" srcOrd="8" destOrd="0" presId="urn:microsoft.com/office/officeart/2005/8/layout/list1"/>
    <dgm:cxn modelId="{9B06A70F-B2F4-854B-A6C4-AE1013DDF66F}" type="presParOf" srcId="{24B9C161-0C75-3148-94EB-E8B4662072E6}" destId="{2B9E91BF-299D-474A-ABAC-9E0FB19A72D9}" srcOrd="0" destOrd="0" presId="urn:microsoft.com/office/officeart/2005/8/layout/list1"/>
    <dgm:cxn modelId="{D4065308-2F25-824E-89CE-43E2DEE5300B}" type="presParOf" srcId="{24B9C161-0C75-3148-94EB-E8B4662072E6}" destId="{CAE96C61-60D4-FA4E-861A-45C2B2439B9D}" srcOrd="1" destOrd="0" presId="urn:microsoft.com/office/officeart/2005/8/layout/list1"/>
    <dgm:cxn modelId="{C8953DC4-CB1A-9E45-8E9B-66A65B598106}" type="presParOf" srcId="{130FAAC8-B267-8943-8C13-C00597FDA93C}" destId="{84E80ECD-E2BD-1C4F-814E-F5C16E532CC8}" srcOrd="9" destOrd="0" presId="urn:microsoft.com/office/officeart/2005/8/layout/list1"/>
    <dgm:cxn modelId="{2E4DBA64-79BC-524F-A9B1-A3F46FAC6944}" type="presParOf" srcId="{130FAAC8-B267-8943-8C13-C00597FDA93C}" destId="{21D34BD0-585A-A145-948A-1627B07F2B19}" srcOrd="10" destOrd="0" presId="urn:microsoft.com/office/officeart/2005/8/layout/list1"/>
    <dgm:cxn modelId="{CC5FCE08-1A4A-2F45-A01B-942F52296AD4}" type="presParOf" srcId="{130FAAC8-B267-8943-8C13-C00597FDA93C}" destId="{D90E391E-4EA7-4D4F-B110-9EE0E5BD24E9}" srcOrd="11" destOrd="0" presId="urn:microsoft.com/office/officeart/2005/8/layout/list1"/>
    <dgm:cxn modelId="{3D3FF677-1146-934A-8CAD-3C268738E125}" type="presParOf" srcId="{130FAAC8-B267-8943-8C13-C00597FDA93C}" destId="{9CBFD46E-1A14-1E48-8E7B-DF8485F1FBB5}" srcOrd="12" destOrd="0" presId="urn:microsoft.com/office/officeart/2005/8/layout/list1"/>
    <dgm:cxn modelId="{6AE40832-BF7C-8249-BDC6-690BEC52A4AD}" type="presParOf" srcId="{9CBFD46E-1A14-1E48-8E7B-DF8485F1FBB5}" destId="{962B252F-FC93-7E46-953D-290E7FEF6239}" srcOrd="0" destOrd="0" presId="urn:microsoft.com/office/officeart/2005/8/layout/list1"/>
    <dgm:cxn modelId="{4345C556-E029-1D4F-929E-98CA4F9576D2}" type="presParOf" srcId="{9CBFD46E-1A14-1E48-8E7B-DF8485F1FBB5}" destId="{176D3F4A-D8EA-9044-B7E5-2431413B3919}" srcOrd="1" destOrd="0" presId="urn:microsoft.com/office/officeart/2005/8/layout/list1"/>
    <dgm:cxn modelId="{9F000B8B-D3EF-354C-B4F0-1522763AD077}" type="presParOf" srcId="{130FAAC8-B267-8943-8C13-C00597FDA93C}" destId="{11FD951C-6149-3746-AC5A-2AD7F13C3859}" srcOrd="13" destOrd="0" presId="urn:microsoft.com/office/officeart/2005/8/layout/list1"/>
    <dgm:cxn modelId="{CBA0C449-80C3-D943-82E9-E8CC09D9266D}" type="presParOf" srcId="{130FAAC8-B267-8943-8C13-C00597FDA93C}" destId="{403E0724-0D10-0D47-963F-383E81599FA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4C949C-4A00-4653-BC12-F3C6CC783E4E}" type="doc">
      <dgm:prSet loTypeId="urn:microsoft.com/office/officeart/2018/5/layout/CenteredIconLabelDescriptionList" loCatId="icon" qsTypeId="urn:microsoft.com/office/officeart/2005/8/quickstyle/simple4" qsCatId="simple" csTypeId="urn:microsoft.com/office/officeart/2005/8/colors/colorful5" csCatId="colorful" phldr="1"/>
      <dgm:spPr/>
      <dgm:t>
        <a:bodyPr/>
        <a:lstStyle/>
        <a:p>
          <a:endParaRPr lang="en-US"/>
        </a:p>
      </dgm:t>
    </dgm:pt>
    <dgm:pt modelId="{7DA38197-4157-4ADC-B3DC-DBF50D7B7024}">
      <dgm:prSet/>
      <dgm:spPr/>
      <dgm:t>
        <a:bodyPr/>
        <a:lstStyle/>
        <a:p>
          <a:pPr>
            <a:lnSpc>
              <a:spcPct val="100000"/>
            </a:lnSpc>
            <a:defRPr b="1"/>
          </a:pPr>
          <a:r>
            <a:rPr lang="en-US" b="1" i="0"/>
            <a:t>Evolution of the Vision</a:t>
          </a:r>
          <a:endParaRPr lang="en-US"/>
        </a:p>
      </dgm:t>
    </dgm:pt>
    <dgm:pt modelId="{6D33759A-C00D-4291-B23C-323C81D0F2B1}" type="parTrans" cxnId="{69419348-F4A1-48B3-A136-EE8983765A80}">
      <dgm:prSet/>
      <dgm:spPr/>
      <dgm:t>
        <a:bodyPr/>
        <a:lstStyle/>
        <a:p>
          <a:endParaRPr lang="en-US"/>
        </a:p>
      </dgm:t>
    </dgm:pt>
    <dgm:pt modelId="{0C996CC3-360F-4E9E-8399-574613DF43C1}" type="sibTrans" cxnId="{69419348-F4A1-48B3-A136-EE8983765A80}">
      <dgm:prSet/>
      <dgm:spPr/>
      <dgm:t>
        <a:bodyPr/>
        <a:lstStyle/>
        <a:p>
          <a:endParaRPr lang="en-US"/>
        </a:p>
      </dgm:t>
    </dgm:pt>
    <dgm:pt modelId="{8469097C-DF58-4781-9FBB-2CCEA18318DD}">
      <dgm:prSet/>
      <dgm:spPr/>
      <dgm:t>
        <a:bodyPr/>
        <a:lstStyle/>
        <a:p>
          <a:pPr>
            <a:lnSpc>
              <a:spcPct val="100000"/>
            </a:lnSpc>
            <a:defRPr b="1"/>
          </a:pPr>
          <a:r>
            <a:rPr lang="en-US" b="1" i="0"/>
            <a:t>2018 – Initial Phase</a:t>
          </a:r>
          <a:r>
            <a:rPr lang="en-US" b="0" i="0"/>
            <a:t>:</a:t>
          </a:r>
          <a:endParaRPr lang="en-US"/>
        </a:p>
      </dgm:t>
    </dgm:pt>
    <dgm:pt modelId="{51948355-687F-4386-BEAB-AFF0F9F8C18E}" type="parTrans" cxnId="{E8691A99-9EE3-4E9A-BD62-360FD4193374}">
      <dgm:prSet/>
      <dgm:spPr/>
      <dgm:t>
        <a:bodyPr/>
        <a:lstStyle/>
        <a:p>
          <a:endParaRPr lang="en-US"/>
        </a:p>
      </dgm:t>
    </dgm:pt>
    <dgm:pt modelId="{66D5047E-6805-47D4-8D3D-7DAA9130997E}" type="sibTrans" cxnId="{E8691A99-9EE3-4E9A-BD62-360FD4193374}">
      <dgm:prSet/>
      <dgm:spPr/>
      <dgm:t>
        <a:bodyPr/>
        <a:lstStyle/>
        <a:p>
          <a:endParaRPr lang="en-US"/>
        </a:p>
      </dgm:t>
    </dgm:pt>
    <dgm:pt modelId="{2EE70647-3DE9-4C1D-B2E2-1006FE07BCBE}">
      <dgm:prSet/>
      <dgm:spPr/>
      <dgm:t>
        <a:bodyPr/>
        <a:lstStyle/>
        <a:p>
          <a:pPr>
            <a:lnSpc>
              <a:spcPct val="100000"/>
            </a:lnSpc>
          </a:pPr>
          <a:r>
            <a:rPr lang="en-US" b="0" i="0"/>
            <a:t>Modernize operations through Agile and reduce IT dependencies.</a:t>
          </a:r>
          <a:endParaRPr lang="en-US"/>
        </a:p>
      </dgm:t>
    </dgm:pt>
    <dgm:pt modelId="{90318152-FBBD-4993-AB18-FCD3F6B98171}" type="parTrans" cxnId="{9922922B-6E77-4322-A464-135B61D5308D}">
      <dgm:prSet/>
      <dgm:spPr/>
      <dgm:t>
        <a:bodyPr/>
        <a:lstStyle/>
        <a:p>
          <a:endParaRPr lang="en-US"/>
        </a:p>
      </dgm:t>
    </dgm:pt>
    <dgm:pt modelId="{AD8831A2-F31A-4301-B502-82C480421366}" type="sibTrans" cxnId="{9922922B-6E77-4322-A464-135B61D5308D}">
      <dgm:prSet/>
      <dgm:spPr/>
      <dgm:t>
        <a:bodyPr/>
        <a:lstStyle/>
        <a:p>
          <a:endParaRPr lang="en-US"/>
        </a:p>
      </dgm:t>
    </dgm:pt>
    <dgm:pt modelId="{C0AB2E77-5F80-4F03-B83A-2E3D518DEEC1}">
      <dgm:prSet/>
      <dgm:spPr/>
      <dgm:t>
        <a:bodyPr/>
        <a:lstStyle/>
        <a:p>
          <a:pPr>
            <a:lnSpc>
              <a:spcPct val="100000"/>
            </a:lnSpc>
          </a:pPr>
          <a:r>
            <a:rPr lang="en-US" b="0" i="0"/>
            <a:t>Build autonomous, cross-functional teams for faster product delivery.</a:t>
          </a:r>
          <a:endParaRPr lang="en-US"/>
        </a:p>
      </dgm:t>
    </dgm:pt>
    <dgm:pt modelId="{E8C496AB-3C9D-4F43-ABC3-B33405DB902D}" type="parTrans" cxnId="{18D299D1-BD81-4041-8C0D-13564D213A33}">
      <dgm:prSet/>
      <dgm:spPr/>
      <dgm:t>
        <a:bodyPr/>
        <a:lstStyle/>
        <a:p>
          <a:endParaRPr lang="en-US"/>
        </a:p>
      </dgm:t>
    </dgm:pt>
    <dgm:pt modelId="{271C108E-D60F-4F78-9E36-5524791050D3}" type="sibTrans" cxnId="{18D299D1-BD81-4041-8C0D-13564D213A33}">
      <dgm:prSet/>
      <dgm:spPr/>
      <dgm:t>
        <a:bodyPr/>
        <a:lstStyle/>
        <a:p>
          <a:endParaRPr lang="en-US"/>
        </a:p>
      </dgm:t>
    </dgm:pt>
    <dgm:pt modelId="{21295F11-3D7C-49DB-A95E-D726C6E3C7C2}">
      <dgm:prSet/>
      <dgm:spPr/>
      <dgm:t>
        <a:bodyPr/>
        <a:lstStyle/>
        <a:p>
          <a:pPr>
            <a:lnSpc>
              <a:spcPct val="100000"/>
            </a:lnSpc>
            <a:defRPr b="1"/>
          </a:pPr>
          <a:r>
            <a:rPr lang="en-US" b="1" i="0"/>
            <a:t>2019 – Expansion</a:t>
          </a:r>
          <a:r>
            <a:rPr lang="en-US" b="0" i="0"/>
            <a:t>:</a:t>
          </a:r>
          <a:endParaRPr lang="en-US"/>
        </a:p>
      </dgm:t>
    </dgm:pt>
    <dgm:pt modelId="{C4F1B85B-5F3D-42C5-88B0-3D068B2E2530}" type="parTrans" cxnId="{94DDE3F4-E883-4A30-AF24-3AC74BE3016C}">
      <dgm:prSet/>
      <dgm:spPr/>
      <dgm:t>
        <a:bodyPr/>
        <a:lstStyle/>
        <a:p>
          <a:endParaRPr lang="en-US"/>
        </a:p>
      </dgm:t>
    </dgm:pt>
    <dgm:pt modelId="{C7262E5F-D968-4BD0-BB75-32C689EBAA1F}" type="sibTrans" cxnId="{94DDE3F4-E883-4A30-AF24-3AC74BE3016C}">
      <dgm:prSet/>
      <dgm:spPr/>
      <dgm:t>
        <a:bodyPr/>
        <a:lstStyle/>
        <a:p>
          <a:endParaRPr lang="en-US"/>
        </a:p>
      </dgm:t>
    </dgm:pt>
    <dgm:pt modelId="{0FD3CF0C-8A07-41D7-A2D4-83E2AF2B5A01}">
      <dgm:prSet/>
      <dgm:spPr/>
      <dgm:t>
        <a:bodyPr/>
        <a:lstStyle/>
        <a:p>
          <a:pPr>
            <a:lnSpc>
              <a:spcPct val="100000"/>
            </a:lnSpc>
          </a:pPr>
          <a:r>
            <a:rPr lang="en-US" b="0" i="0"/>
            <a:t>Transition from operational upgrades to creating a fully digital customer experience.</a:t>
          </a:r>
          <a:endParaRPr lang="en-US"/>
        </a:p>
      </dgm:t>
    </dgm:pt>
    <dgm:pt modelId="{820E36DD-BE4B-424C-9C3C-75015781564D}" type="parTrans" cxnId="{C1D4F470-648A-4EBB-9082-5FD19516682D}">
      <dgm:prSet/>
      <dgm:spPr/>
      <dgm:t>
        <a:bodyPr/>
        <a:lstStyle/>
        <a:p>
          <a:endParaRPr lang="en-US"/>
        </a:p>
      </dgm:t>
    </dgm:pt>
    <dgm:pt modelId="{F3013E87-AF6E-4602-BD16-09DC444FAAF7}" type="sibTrans" cxnId="{C1D4F470-648A-4EBB-9082-5FD19516682D}">
      <dgm:prSet/>
      <dgm:spPr/>
      <dgm:t>
        <a:bodyPr/>
        <a:lstStyle/>
        <a:p>
          <a:endParaRPr lang="en-US"/>
        </a:p>
      </dgm:t>
    </dgm:pt>
    <dgm:pt modelId="{06791EC7-74AD-4011-909B-826576D05654}">
      <dgm:prSet/>
      <dgm:spPr/>
      <dgm:t>
        <a:bodyPr/>
        <a:lstStyle/>
        <a:p>
          <a:pPr>
            <a:lnSpc>
              <a:spcPct val="100000"/>
            </a:lnSpc>
          </a:pPr>
          <a:r>
            <a:rPr lang="en-US" b="0" i="0"/>
            <a:t>Reallocated resources from branch networks to digital platforms.</a:t>
          </a:r>
          <a:endParaRPr lang="en-US"/>
        </a:p>
      </dgm:t>
    </dgm:pt>
    <dgm:pt modelId="{8FAA8E3D-7406-4D78-8383-04DD5E9ACDB6}" type="parTrans" cxnId="{14EB0D15-1839-4D1D-8116-C1F26C02BFC1}">
      <dgm:prSet/>
      <dgm:spPr/>
      <dgm:t>
        <a:bodyPr/>
        <a:lstStyle/>
        <a:p>
          <a:endParaRPr lang="en-US"/>
        </a:p>
      </dgm:t>
    </dgm:pt>
    <dgm:pt modelId="{6914B636-6113-4469-96CD-11A3A3060B17}" type="sibTrans" cxnId="{14EB0D15-1839-4D1D-8116-C1F26C02BFC1}">
      <dgm:prSet/>
      <dgm:spPr/>
      <dgm:t>
        <a:bodyPr/>
        <a:lstStyle/>
        <a:p>
          <a:endParaRPr lang="en-US"/>
        </a:p>
      </dgm:t>
    </dgm:pt>
    <dgm:pt modelId="{0ACC56E4-B082-4E13-A238-40DB37C44C00}">
      <dgm:prSet/>
      <dgm:spPr/>
      <dgm:t>
        <a:bodyPr/>
        <a:lstStyle/>
        <a:p>
          <a:pPr>
            <a:lnSpc>
              <a:spcPct val="100000"/>
            </a:lnSpc>
            <a:defRPr b="1"/>
          </a:pPr>
          <a:r>
            <a:rPr lang="en-US" b="1" i="0"/>
            <a:t>2020 and Beyond</a:t>
          </a:r>
          <a:r>
            <a:rPr lang="en-US" b="0" i="0"/>
            <a:t>:</a:t>
          </a:r>
          <a:endParaRPr lang="en-US"/>
        </a:p>
      </dgm:t>
    </dgm:pt>
    <dgm:pt modelId="{5A760BCB-703F-4F35-87EE-8BB9520959CE}" type="parTrans" cxnId="{37FCDF99-8D34-48BC-8AFD-DCB8F8C71364}">
      <dgm:prSet/>
      <dgm:spPr/>
      <dgm:t>
        <a:bodyPr/>
        <a:lstStyle/>
        <a:p>
          <a:endParaRPr lang="en-US"/>
        </a:p>
      </dgm:t>
    </dgm:pt>
    <dgm:pt modelId="{45FC8553-7D4F-4D4F-8461-3130CD6AFF2E}" type="sibTrans" cxnId="{37FCDF99-8D34-48BC-8AFD-DCB8F8C71364}">
      <dgm:prSet/>
      <dgm:spPr/>
      <dgm:t>
        <a:bodyPr/>
        <a:lstStyle/>
        <a:p>
          <a:endParaRPr lang="en-US"/>
        </a:p>
      </dgm:t>
    </dgm:pt>
    <dgm:pt modelId="{FF452A1C-77F7-4225-BB6E-ADEE64724EFF}">
      <dgm:prSet/>
      <dgm:spPr/>
      <dgm:t>
        <a:bodyPr/>
        <a:lstStyle/>
        <a:p>
          <a:pPr>
            <a:lnSpc>
              <a:spcPct val="100000"/>
            </a:lnSpc>
          </a:pPr>
          <a:r>
            <a:rPr lang="en-US" b="0" i="0"/>
            <a:t>Pandemic tested flexibility and resilience.</a:t>
          </a:r>
          <a:endParaRPr lang="en-US"/>
        </a:p>
      </dgm:t>
    </dgm:pt>
    <dgm:pt modelId="{A93C0122-2D6E-4847-99EF-385842D6841F}" type="parTrans" cxnId="{858AFEAC-357B-4A27-95B0-4CCF4321A811}">
      <dgm:prSet/>
      <dgm:spPr/>
      <dgm:t>
        <a:bodyPr/>
        <a:lstStyle/>
        <a:p>
          <a:endParaRPr lang="en-US"/>
        </a:p>
      </dgm:t>
    </dgm:pt>
    <dgm:pt modelId="{29BB2000-2E4B-40DA-AA45-E34EFF2B26EE}" type="sibTrans" cxnId="{858AFEAC-357B-4A27-95B0-4CCF4321A811}">
      <dgm:prSet/>
      <dgm:spPr/>
      <dgm:t>
        <a:bodyPr/>
        <a:lstStyle/>
        <a:p>
          <a:endParaRPr lang="en-US"/>
        </a:p>
      </dgm:t>
    </dgm:pt>
    <dgm:pt modelId="{186D68FA-A5FA-4382-A667-8DE7E6A6F7C0}">
      <dgm:prSet/>
      <dgm:spPr/>
      <dgm:t>
        <a:bodyPr/>
        <a:lstStyle/>
        <a:p>
          <a:pPr>
            <a:lnSpc>
              <a:spcPct val="100000"/>
            </a:lnSpc>
          </a:pPr>
          <a:r>
            <a:rPr lang="en-US" b="0" i="0"/>
            <a:t>Remote banking initiatives like </a:t>
          </a:r>
          <a:r>
            <a:rPr lang="en-US" b="1" i="0"/>
            <a:t>Digital Cities</a:t>
          </a:r>
          <a:r>
            <a:rPr lang="en-US" b="0" i="0"/>
            <a:t> expanded reach into underserved regions.</a:t>
          </a:r>
          <a:endParaRPr lang="en-US"/>
        </a:p>
      </dgm:t>
    </dgm:pt>
    <dgm:pt modelId="{C8782568-E622-40A1-BC48-4948A7051474}" type="parTrans" cxnId="{C8254CA6-F395-43D9-B506-01EF426E3725}">
      <dgm:prSet/>
      <dgm:spPr/>
      <dgm:t>
        <a:bodyPr/>
        <a:lstStyle/>
        <a:p>
          <a:endParaRPr lang="en-US"/>
        </a:p>
      </dgm:t>
    </dgm:pt>
    <dgm:pt modelId="{5726C268-68ED-4EBE-8B4D-17337842A4F8}" type="sibTrans" cxnId="{C8254CA6-F395-43D9-B506-01EF426E3725}">
      <dgm:prSet/>
      <dgm:spPr/>
      <dgm:t>
        <a:bodyPr/>
        <a:lstStyle/>
        <a:p>
          <a:endParaRPr lang="en-US"/>
        </a:p>
      </dgm:t>
    </dgm:pt>
    <dgm:pt modelId="{7006FAD1-4A02-4BF3-9706-4A9B6024D5CE}" type="pres">
      <dgm:prSet presAssocID="{1F4C949C-4A00-4653-BC12-F3C6CC783E4E}" presName="root" presStyleCnt="0">
        <dgm:presLayoutVars>
          <dgm:dir/>
          <dgm:resizeHandles val="exact"/>
        </dgm:presLayoutVars>
      </dgm:prSet>
      <dgm:spPr/>
    </dgm:pt>
    <dgm:pt modelId="{493AE8C8-3D30-4C48-A64E-51F2E95F5B22}" type="pres">
      <dgm:prSet presAssocID="{7DA38197-4157-4ADC-B3DC-DBF50D7B7024}" presName="compNode" presStyleCnt="0"/>
      <dgm:spPr/>
    </dgm:pt>
    <dgm:pt modelId="{C386A1AA-7C82-4C98-BF4E-697EB8F85F82}" type="pres">
      <dgm:prSet presAssocID="{7DA38197-4157-4ADC-B3DC-DBF50D7B70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824AD628-0C86-4A32-A2D5-1DAEAF601289}" type="pres">
      <dgm:prSet presAssocID="{7DA38197-4157-4ADC-B3DC-DBF50D7B7024}" presName="iconSpace" presStyleCnt="0"/>
      <dgm:spPr/>
    </dgm:pt>
    <dgm:pt modelId="{150A964F-F10C-4309-83E2-93422D443240}" type="pres">
      <dgm:prSet presAssocID="{7DA38197-4157-4ADC-B3DC-DBF50D7B7024}" presName="parTx" presStyleLbl="revTx" presStyleIdx="0" presStyleCnt="8">
        <dgm:presLayoutVars>
          <dgm:chMax val="0"/>
          <dgm:chPref val="0"/>
        </dgm:presLayoutVars>
      </dgm:prSet>
      <dgm:spPr/>
    </dgm:pt>
    <dgm:pt modelId="{68C367D4-3312-4FE6-B848-E52D56E1ECD2}" type="pres">
      <dgm:prSet presAssocID="{7DA38197-4157-4ADC-B3DC-DBF50D7B7024}" presName="txSpace" presStyleCnt="0"/>
      <dgm:spPr/>
    </dgm:pt>
    <dgm:pt modelId="{F165E46E-45C5-4AE6-B68A-5490F3399010}" type="pres">
      <dgm:prSet presAssocID="{7DA38197-4157-4ADC-B3DC-DBF50D7B7024}" presName="desTx" presStyleLbl="revTx" presStyleIdx="1" presStyleCnt="8">
        <dgm:presLayoutVars/>
      </dgm:prSet>
      <dgm:spPr/>
    </dgm:pt>
    <dgm:pt modelId="{12EF7D6A-69B6-4CD0-97EC-FA5EB66C924F}" type="pres">
      <dgm:prSet presAssocID="{0C996CC3-360F-4E9E-8399-574613DF43C1}" presName="sibTrans" presStyleCnt="0"/>
      <dgm:spPr/>
    </dgm:pt>
    <dgm:pt modelId="{E3F3435A-89E6-4FD4-8B89-1BBF4B19E0D3}" type="pres">
      <dgm:prSet presAssocID="{8469097C-DF58-4781-9FBB-2CCEA18318DD}" presName="compNode" presStyleCnt="0"/>
      <dgm:spPr/>
    </dgm:pt>
    <dgm:pt modelId="{CEC59DF2-CFCB-4641-B577-59F1676FD4F2}" type="pres">
      <dgm:prSet presAssocID="{8469097C-DF58-4781-9FBB-2CCEA18318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awl"/>
        </a:ext>
      </dgm:extLst>
    </dgm:pt>
    <dgm:pt modelId="{52D61123-2ABE-434F-B001-1431CB4D3283}" type="pres">
      <dgm:prSet presAssocID="{8469097C-DF58-4781-9FBB-2CCEA18318DD}" presName="iconSpace" presStyleCnt="0"/>
      <dgm:spPr/>
    </dgm:pt>
    <dgm:pt modelId="{967AF6F8-8219-4FB1-85B5-BA4489FE5CB0}" type="pres">
      <dgm:prSet presAssocID="{8469097C-DF58-4781-9FBB-2CCEA18318DD}" presName="parTx" presStyleLbl="revTx" presStyleIdx="2" presStyleCnt="8">
        <dgm:presLayoutVars>
          <dgm:chMax val="0"/>
          <dgm:chPref val="0"/>
        </dgm:presLayoutVars>
      </dgm:prSet>
      <dgm:spPr/>
    </dgm:pt>
    <dgm:pt modelId="{A05CA9E9-64B3-4842-ACDC-CC6CF4B9E5DA}" type="pres">
      <dgm:prSet presAssocID="{8469097C-DF58-4781-9FBB-2CCEA18318DD}" presName="txSpace" presStyleCnt="0"/>
      <dgm:spPr/>
    </dgm:pt>
    <dgm:pt modelId="{BFD1E8FD-E7EB-4260-B718-4CB70ED2F97E}" type="pres">
      <dgm:prSet presAssocID="{8469097C-DF58-4781-9FBB-2CCEA18318DD}" presName="desTx" presStyleLbl="revTx" presStyleIdx="3" presStyleCnt="8">
        <dgm:presLayoutVars/>
      </dgm:prSet>
      <dgm:spPr/>
    </dgm:pt>
    <dgm:pt modelId="{0995D5E8-B0CD-490F-B765-FC4BBE7C68AF}" type="pres">
      <dgm:prSet presAssocID="{66D5047E-6805-47D4-8D3D-7DAA9130997E}" presName="sibTrans" presStyleCnt="0"/>
      <dgm:spPr/>
    </dgm:pt>
    <dgm:pt modelId="{C7FFB7A4-4D53-43E9-981F-D42EABA1F226}" type="pres">
      <dgm:prSet presAssocID="{21295F11-3D7C-49DB-A95E-D726C6E3C7C2}" presName="compNode" presStyleCnt="0"/>
      <dgm:spPr/>
    </dgm:pt>
    <dgm:pt modelId="{0809F439-39FC-4240-B2AD-BC2C53349478}" type="pres">
      <dgm:prSet presAssocID="{21295F11-3D7C-49DB-A95E-D726C6E3C7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8059567-E27E-4FD7-AA67-FE13E82B953E}" type="pres">
      <dgm:prSet presAssocID="{21295F11-3D7C-49DB-A95E-D726C6E3C7C2}" presName="iconSpace" presStyleCnt="0"/>
      <dgm:spPr/>
    </dgm:pt>
    <dgm:pt modelId="{9E60C26F-C635-47EF-B1D2-0F67D87BEC49}" type="pres">
      <dgm:prSet presAssocID="{21295F11-3D7C-49DB-A95E-D726C6E3C7C2}" presName="parTx" presStyleLbl="revTx" presStyleIdx="4" presStyleCnt="8">
        <dgm:presLayoutVars>
          <dgm:chMax val="0"/>
          <dgm:chPref val="0"/>
        </dgm:presLayoutVars>
      </dgm:prSet>
      <dgm:spPr/>
    </dgm:pt>
    <dgm:pt modelId="{AB9DA874-9D7F-4C37-9C28-B34B9E0EFC69}" type="pres">
      <dgm:prSet presAssocID="{21295F11-3D7C-49DB-A95E-D726C6E3C7C2}" presName="txSpace" presStyleCnt="0"/>
      <dgm:spPr/>
    </dgm:pt>
    <dgm:pt modelId="{2EC9C09E-3C39-42B6-BC20-E9D88898FF10}" type="pres">
      <dgm:prSet presAssocID="{21295F11-3D7C-49DB-A95E-D726C6E3C7C2}" presName="desTx" presStyleLbl="revTx" presStyleIdx="5" presStyleCnt="8">
        <dgm:presLayoutVars/>
      </dgm:prSet>
      <dgm:spPr/>
    </dgm:pt>
    <dgm:pt modelId="{B82753EC-76A5-4845-A8D3-5EC2EC1E7798}" type="pres">
      <dgm:prSet presAssocID="{C7262E5F-D968-4BD0-BB75-32C689EBAA1F}" presName="sibTrans" presStyleCnt="0"/>
      <dgm:spPr/>
    </dgm:pt>
    <dgm:pt modelId="{32D5A423-14FC-42FD-BB15-110159821DF5}" type="pres">
      <dgm:prSet presAssocID="{0ACC56E4-B082-4E13-A238-40DB37C44C00}" presName="compNode" presStyleCnt="0"/>
      <dgm:spPr/>
    </dgm:pt>
    <dgm:pt modelId="{A5641EAF-5EF4-488B-AE15-BDC255A433CB}" type="pres">
      <dgm:prSet presAssocID="{0ACC56E4-B082-4E13-A238-40DB37C44C0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nk"/>
        </a:ext>
      </dgm:extLst>
    </dgm:pt>
    <dgm:pt modelId="{8E8E0250-F76D-4A64-9C91-AD11FBD5A4DE}" type="pres">
      <dgm:prSet presAssocID="{0ACC56E4-B082-4E13-A238-40DB37C44C00}" presName="iconSpace" presStyleCnt="0"/>
      <dgm:spPr/>
    </dgm:pt>
    <dgm:pt modelId="{D1084143-928D-4376-940B-79304069A325}" type="pres">
      <dgm:prSet presAssocID="{0ACC56E4-B082-4E13-A238-40DB37C44C00}" presName="parTx" presStyleLbl="revTx" presStyleIdx="6" presStyleCnt="8">
        <dgm:presLayoutVars>
          <dgm:chMax val="0"/>
          <dgm:chPref val="0"/>
        </dgm:presLayoutVars>
      </dgm:prSet>
      <dgm:spPr/>
    </dgm:pt>
    <dgm:pt modelId="{CCF753F1-6735-4D9C-9E7C-DAF1250BDD09}" type="pres">
      <dgm:prSet presAssocID="{0ACC56E4-B082-4E13-A238-40DB37C44C00}" presName="txSpace" presStyleCnt="0"/>
      <dgm:spPr/>
    </dgm:pt>
    <dgm:pt modelId="{BDAEE220-4FB9-4AD6-9E6D-922580E1215B}" type="pres">
      <dgm:prSet presAssocID="{0ACC56E4-B082-4E13-A238-40DB37C44C00}" presName="desTx" presStyleLbl="revTx" presStyleIdx="7" presStyleCnt="8">
        <dgm:presLayoutVars/>
      </dgm:prSet>
      <dgm:spPr/>
    </dgm:pt>
  </dgm:ptLst>
  <dgm:cxnLst>
    <dgm:cxn modelId="{14EB0D15-1839-4D1D-8116-C1F26C02BFC1}" srcId="{21295F11-3D7C-49DB-A95E-D726C6E3C7C2}" destId="{06791EC7-74AD-4011-909B-826576D05654}" srcOrd="1" destOrd="0" parTransId="{8FAA8E3D-7406-4D78-8383-04DD5E9ACDB6}" sibTransId="{6914B636-6113-4469-96CD-11A3A3060B17}"/>
    <dgm:cxn modelId="{4F0A4218-DDEE-7F40-9BB0-85515936072A}" type="presOf" srcId="{C0AB2E77-5F80-4F03-B83A-2E3D518DEEC1}" destId="{BFD1E8FD-E7EB-4260-B718-4CB70ED2F97E}" srcOrd="0" destOrd="1" presId="urn:microsoft.com/office/officeart/2018/5/layout/CenteredIconLabelDescriptionList"/>
    <dgm:cxn modelId="{D18BC522-E5B1-8046-9307-A01F2209F0DC}" type="presOf" srcId="{7DA38197-4157-4ADC-B3DC-DBF50D7B7024}" destId="{150A964F-F10C-4309-83E2-93422D443240}" srcOrd="0" destOrd="0" presId="urn:microsoft.com/office/officeart/2018/5/layout/CenteredIconLabelDescriptionList"/>
    <dgm:cxn modelId="{9922922B-6E77-4322-A464-135B61D5308D}" srcId="{8469097C-DF58-4781-9FBB-2CCEA18318DD}" destId="{2EE70647-3DE9-4C1D-B2E2-1006FE07BCBE}" srcOrd="0" destOrd="0" parTransId="{90318152-FBBD-4993-AB18-FCD3F6B98171}" sibTransId="{AD8831A2-F31A-4301-B502-82C480421366}"/>
    <dgm:cxn modelId="{742F9A5E-F2BD-5847-A899-781C66D39006}" type="presOf" srcId="{1F4C949C-4A00-4653-BC12-F3C6CC783E4E}" destId="{7006FAD1-4A02-4BF3-9706-4A9B6024D5CE}" srcOrd="0" destOrd="0" presId="urn:microsoft.com/office/officeart/2018/5/layout/CenteredIconLabelDescriptionList"/>
    <dgm:cxn modelId="{36561163-CDC2-7B4B-B8A6-53B431A2ED8E}" type="presOf" srcId="{2EE70647-3DE9-4C1D-B2E2-1006FE07BCBE}" destId="{BFD1E8FD-E7EB-4260-B718-4CB70ED2F97E}" srcOrd="0" destOrd="0" presId="urn:microsoft.com/office/officeart/2018/5/layout/CenteredIconLabelDescriptionList"/>
    <dgm:cxn modelId="{69419348-F4A1-48B3-A136-EE8983765A80}" srcId="{1F4C949C-4A00-4653-BC12-F3C6CC783E4E}" destId="{7DA38197-4157-4ADC-B3DC-DBF50D7B7024}" srcOrd="0" destOrd="0" parTransId="{6D33759A-C00D-4291-B23C-323C81D0F2B1}" sibTransId="{0C996CC3-360F-4E9E-8399-574613DF43C1}"/>
    <dgm:cxn modelId="{A4DAA94F-2D80-CD4F-9742-30C5A4850521}" type="presOf" srcId="{21295F11-3D7C-49DB-A95E-D726C6E3C7C2}" destId="{9E60C26F-C635-47EF-B1D2-0F67D87BEC49}" srcOrd="0" destOrd="0" presId="urn:microsoft.com/office/officeart/2018/5/layout/CenteredIconLabelDescriptionList"/>
    <dgm:cxn modelId="{C1D4F470-648A-4EBB-9082-5FD19516682D}" srcId="{21295F11-3D7C-49DB-A95E-D726C6E3C7C2}" destId="{0FD3CF0C-8A07-41D7-A2D4-83E2AF2B5A01}" srcOrd="0" destOrd="0" parTransId="{820E36DD-BE4B-424C-9C3C-75015781564D}" sibTransId="{F3013E87-AF6E-4602-BD16-09DC444FAAF7}"/>
    <dgm:cxn modelId="{D18B6958-2D3F-C045-8983-CB16A6328A8B}" type="presOf" srcId="{0FD3CF0C-8A07-41D7-A2D4-83E2AF2B5A01}" destId="{2EC9C09E-3C39-42B6-BC20-E9D88898FF10}" srcOrd="0" destOrd="0" presId="urn:microsoft.com/office/officeart/2018/5/layout/CenteredIconLabelDescriptionList"/>
    <dgm:cxn modelId="{E75D0679-A7B8-CB40-942D-26A195ECCFA0}" type="presOf" srcId="{FF452A1C-77F7-4225-BB6E-ADEE64724EFF}" destId="{BDAEE220-4FB9-4AD6-9E6D-922580E1215B}" srcOrd="0" destOrd="0" presId="urn:microsoft.com/office/officeart/2018/5/layout/CenteredIconLabelDescriptionList"/>
    <dgm:cxn modelId="{E885BE92-4381-0148-B0F5-1F6CCCA5CCB5}" type="presOf" srcId="{186D68FA-A5FA-4382-A667-8DE7E6A6F7C0}" destId="{BDAEE220-4FB9-4AD6-9E6D-922580E1215B}" srcOrd="0" destOrd="1" presId="urn:microsoft.com/office/officeart/2018/5/layout/CenteredIconLabelDescriptionList"/>
    <dgm:cxn modelId="{E8691A99-9EE3-4E9A-BD62-360FD4193374}" srcId="{1F4C949C-4A00-4653-BC12-F3C6CC783E4E}" destId="{8469097C-DF58-4781-9FBB-2CCEA18318DD}" srcOrd="1" destOrd="0" parTransId="{51948355-687F-4386-BEAB-AFF0F9F8C18E}" sibTransId="{66D5047E-6805-47D4-8D3D-7DAA9130997E}"/>
    <dgm:cxn modelId="{37FCDF99-8D34-48BC-8AFD-DCB8F8C71364}" srcId="{1F4C949C-4A00-4653-BC12-F3C6CC783E4E}" destId="{0ACC56E4-B082-4E13-A238-40DB37C44C00}" srcOrd="3" destOrd="0" parTransId="{5A760BCB-703F-4F35-87EE-8BB9520959CE}" sibTransId="{45FC8553-7D4F-4D4F-8461-3130CD6AFF2E}"/>
    <dgm:cxn modelId="{C8254CA6-F395-43D9-B506-01EF426E3725}" srcId="{0ACC56E4-B082-4E13-A238-40DB37C44C00}" destId="{186D68FA-A5FA-4382-A667-8DE7E6A6F7C0}" srcOrd="1" destOrd="0" parTransId="{C8782568-E622-40A1-BC48-4948A7051474}" sibTransId="{5726C268-68ED-4EBE-8B4D-17337842A4F8}"/>
    <dgm:cxn modelId="{BE2BD2AC-CA30-024E-AD6E-CC8325EAD9A2}" type="presOf" srcId="{8469097C-DF58-4781-9FBB-2CCEA18318DD}" destId="{967AF6F8-8219-4FB1-85B5-BA4489FE5CB0}" srcOrd="0" destOrd="0" presId="urn:microsoft.com/office/officeart/2018/5/layout/CenteredIconLabelDescriptionList"/>
    <dgm:cxn modelId="{858AFEAC-357B-4A27-95B0-4CCF4321A811}" srcId="{0ACC56E4-B082-4E13-A238-40DB37C44C00}" destId="{FF452A1C-77F7-4225-BB6E-ADEE64724EFF}" srcOrd="0" destOrd="0" parTransId="{A93C0122-2D6E-4847-99EF-385842D6841F}" sibTransId="{29BB2000-2E4B-40DA-AA45-E34EFF2B26EE}"/>
    <dgm:cxn modelId="{5AB85FCC-98C3-534F-A1CA-2EABA81FB816}" type="presOf" srcId="{06791EC7-74AD-4011-909B-826576D05654}" destId="{2EC9C09E-3C39-42B6-BC20-E9D88898FF10}" srcOrd="0" destOrd="1" presId="urn:microsoft.com/office/officeart/2018/5/layout/CenteredIconLabelDescriptionList"/>
    <dgm:cxn modelId="{18D299D1-BD81-4041-8C0D-13564D213A33}" srcId="{8469097C-DF58-4781-9FBB-2CCEA18318DD}" destId="{C0AB2E77-5F80-4F03-B83A-2E3D518DEEC1}" srcOrd="1" destOrd="0" parTransId="{E8C496AB-3C9D-4F43-ABC3-B33405DB902D}" sibTransId="{271C108E-D60F-4F78-9E36-5524791050D3}"/>
    <dgm:cxn modelId="{59856BD9-AEF9-9D4F-BBF9-55010464550C}" type="presOf" srcId="{0ACC56E4-B082-4E13-A238-40DB37C44C00}" destId="{D1084143-928D-4376-940B-79304069A325}" srcOrd="0" destOrd="0" presId="urn:microsoft.com/office/officeart/2018/5/layout/CenteredIconLabelDescriptionList"/>
    <dgm:cxn modelId="{94DDE3F4-E883-4A30-AF24-3AC74BE3016C}" srcId="{1F4C949C-4A00-4653-BC12-F3C6CC783E4E}" destId="{21295F11-3D7C-49DB-A95E-D726C6E3C7C2}" srcOrd="2" destOrd="0" parTransId="{C4F1B85B-5F3D-42C5-88B0-3D068B2E2530}" sibTransId="{C7262E5F-D968-4BD0-BB75-32C689EBAA1F}"/>
    <dgm:cxn modelId="{5D265C44-0205-1A44-B0C2-DC1D09FABCF8}" type="presParOf" srcId="{7006FAD1-4A02-4BF3-9706-4A9B6024D5CE}" destId="{493AE8C8-3D30-4C48-A64E-51F2E95F5B22}" srcOrd="0" destOrd="0" presId="urn:microsoft.com/office/officeart/2018/5/layout/CenteredIconLabelDescriptionList"/>
    <dgm:cxn modelId="{D1D7F709-DB97-3241-B650-436FC50160AE}" type="presParOf" srcId="{493AE8C8-3D30-4C48-A64E-51F2E95F5B22}" destId="{C386A1AA-7C82-4C98-BF4E-697EB8F85F82}" srcOrd="0" destOrd="0" presId="urn:microsoft.com/office/officeart/2018/5/layout/CenteredIconLabelDescriptionList"/>
    <dgm:cxn modelId="{611AA0FD-B4FD-1E43-AAA4-CC1FE035201C}" type="presParOf" srcId="{493AE8C8-3D30-4C48-A64E-51F2E95F5B22}" destId="{824AD628-0C86-4A32-A2D5-1DAEAF601289}" srcOrd="1" destOrd="0" presId="urn:microsoft.com/office/officeart/2018/5/layout/CenteredIconLabelDescriptionList"/>
    <dgm:cxn modelId="{94264D5B-4254-2749-9212-9F56161AE7E0}" type="presParOf" srcId="{493AE8C8-3D30-4C48-A64E-51F2E95F5B22}" destId="{150A964F-F10C-4309-83E2-93422D443240}" srcOrd="2" destOrd="0" presId="urn:microsoft.com/office/officeart/2018/5/layout/CenteredIconLabelDescriptionList"/>
    <dgm:cxn modelId="{B6B64507-790E-0148-9170-6C0C3296DE71}" type="presParOf" srcId="{493AE8C8-3D30-4C48-A64E-51F2E95F5B22}" destId="{68C367D4-3312-4FE6-B848-E52D56E1ECD2}" srcOrd="3" destOrd="0" presId="urn:microsoft.com/office/officeart/2018/5/layout/CenteredIconLabelDescriptionList"/>
    <dgm:cxn modelId="{AF2B8AB5-5358-254F-BE93-4A331C5FEC99}" type="presParOf" srcId="{493AE8C8-3D30-4C48-A64E-51F2E95F5B22}" destId="{F165E46E-45C5-4AE6-B68A-5490F3399010}" srcOrd="4" destOrd="0" presId="urn:microsoft.com/office/officeart/2018/5/layout/CenteredIconLabelDescriptionList"/>
    <dgm:cxn modelId="{E65B3271-94CD-9443-A36D-B085C710AC85}" type="presParOf" srcId="{7006FAD1-4A02-4BF3-9706-4A9B6024D5CE}" destId="{12EF7D6A-69B6-4CD0-97EC-FA5EB66C924F}" srcOrd="1" destOrd="0" presId="urn:microsoft.com/office/officeart/2018/5/layout/CenteredIconLabelDescriptionList"/>
    <dgm:cxn modelId="{C8204F89-3B5F-4049-90D5-1EF5E64564CF}" type="presParOf" srcId="{7006FAD1-4A02-4BF3-9706-4A9B6024D5CE}" destId="{E3F3435A-89E6-4FD4-8B89-1BBF4B19E0D3}" srcOrd="2" destOrd="0" presId="urn:microsoft.com/office/officeart/2018/5/layout/CenteredIconLabelDescriptionList"/>
    <dgm:cxn modelId="{8CEECB3B-2964-9849-9BEB-F2F7D9BE3F7B}" type="presParOf" srcId="{E3F3435A-89E6-4FD4-8B89-1BBF4B19E0D3}" destId="{CEC59DF2-CFCB-4641-B577-59F1676FD4F2}" srcOrd="0" destOrd="0" presId="urn:microsoft.com/office/officeart/2018/5/layout/CenteredIconLabelDescriptionList"/>
    <dgm:cxn modelId="{60F1C958-1BA3-504F-9DCF-06E7A8B6DB03}" type="presParOf" srcId="{E3F3435A-89E6-4FD4-8B89-1BBF4B19E0D3}" destId="{52D61123-2ABE-434F-B001-1431CB4D3283}" srcOrd="1" destOrd="0" presId="urn:microsoft.com/office/officeart/2018/5/layout/CenteredIconLabelDescriptionList"/>
    <dgm:cxn modelId="{7003F5EB-6348-6549-9EA9-6EB35FD5B9B5}" type="presParOf" srcId="{E3F3435A-89E6-4FD4-8B89-1BBF4B19E0D3}" destId="{967AF6F8-8219-4FB1-85B5-BA4489FE5CB0}" srcOrd="2" destOrd="0" presId="urn:microsoft.com/office/officeart/2018/5/layout/CenteredIconLabelDescriptionList"/>
    <dgm:cxn modelId="{18567E6B-4C38-8B4F-9260-6D3235A1477A}" type="presParOf" srcId="{E3F3435A-89E6-4FD4-8B89-1BBF4B19E0D3}" destId="{A05CA9E9-64B3-4842-ACDC-CC6CF4B9E5DA}" srcOrd="3" destOrd="0" presId="urn:microsoft.com/office/officeart/2018/5/layout/CenteredIconLabelDescriptionList"/>
    <dgm:cxn modelId="{8B04EB01-60BA-B747-B3F4-5B3451AEF3FC}" type="presParOf" srcId="{E3F3435A-89E6-4FD4-8B89-1BBF4B19E0D3}" destId="{BFD1E8FD-E7EB-4260-B718-4CB70ED2F97E}" srcOrd="4" destOrd="0" presId="urn:microsoft.com/office/officeart/2018/5/layout/CenteredIconLabelDescriptionList"/>
    <dgm:cxn modelId="{0B4428AA-35A2-754F-B305-3FCF0702DC4A}" type="presParOf" srcId="{7006FAD1-4A02-4BF3-9706-4A9B6024D5CE}" destId="{0995D5E8-B0CD-490F-B765-FC4BBE7C68AF}" srcOrd="3" destOrd="0" presId="urn:microsoft.com/office/officeart/2018/5/layout/CenteredIconLabelDescriptionList"/>
    <dgm:cxn modelId="{0B31B00D-EEAD-8B45-958A-4C075C176F62}" type="presParOf" srcId="{7006FAD1-4A02-4BF3-9706-4A9B6024D5CE}" destId="{C7FFB7A4-4D53-43E9-981F-D42EABA1F226}" srcOrd="4" destOrd="0" presId="urn:microsoft.com/office/officeart/2018/5/layout/CenteredIconLabelDescriptionList"/>
    <dgm:cxn modelId="{BA61C3AD-289A-2C4F-805B-49541FB4C3E6}" type="presParOf" srcId="{C7FFB7A4-4D53-43E9-981F-D42EABA1F226}" destId="{0809F439-39FC-4240-B2AD-BC2C53349478}" srcOrd="0" destOrd="0" presId="urn:microsoft.com/office/officeart/2018/5/layout/CenteredIconLabelDescriptionList"/>
    <dgm:cxn modelId="{E328E73E-D380-8B40-A762-80A646A4796D}" type="presParOf" srcId="{C7FFB7A4-4D53-43E9-981F-D42EABA1F226}" destId="{58059567-E27E-4FD7-AA67-FE13E82B953E}" srcOrd="1" destOrd="0" presId="urn:microsoft.com/office/officeart/2018/5/layout/CenteredIconLabelDescriptionList"/>
    <dgm:cxn modelId="{0E69ACDB-9BA6-EA40-AADF-CAD046104E24}" type="presParOf" srcId="{C7FFB7A4-4D53-43E9-981F-D42EABA1F226}" destId="{9E60C26F-C635-47EF-B1D2-0F67D87BEC49}" srcOrd="2" destOrd="0" presId="urn:microsoft.com/office/officeart/2018/5/layout/CenteredIconLabelDescriptionList"/>
    <dgm:cxn modelId="{82D18828-8245-3E4D-A772-BA7E1C8BC7FB}" type="presParOf" srcId="{C7FFB7A4-4D53-43E9-981F-D42EABA1F226}" destId="{AB9DA874-9D7F-4C37-9C28-B34B9E0EFC69}" srcOrd="3" destOrd="0" presId="urn:microsoft.com/office/officeart/2018/5/layout/CenteredIconLabelDescriptionList"/>
    <dgm:cxn modelId="{8B5C8097-A426-974C-A1DB-4E8A9FAF9F55}" type="presParOf" srcId="{C7FFB7A4-4D53-43E9-981F-D42EABA1F226}" destId="{2EC9C09E-3C39-42B6-BC20-E9D88898FF10}" srcOrd="4" destOrd="0" presId="urn:microsoft.com/office/officeart/2018/5/layout/CenteredIconLabelDescriptionList"/>
    <dgm:cxn modelId="{B7AE13CB-9E0B-D54E-8660-B8EB5A6A12C7}" type="presParOf" srcId="{7006FAD1-4A02-4BF3-9706-4A9B6024D5CE}" destId="{B82753EC-76A5-4845-A8D3-5EC2EC1E7798}" srcOrd="5" destOrd="0" presId="urn:microsoft.com/office/officeart/2018/5/layout/CenteredIconLabelDescriptionList"/>
    <dgm:cxn modelId="{E4EF0624-5154-224D-9330-FE9CC780065C}" type="presParOf" srcId="{7006FAD1-4A02-4BF3-9706-4A9B6024D5CE}" destId="{32D5A423-14FC-42FD-BB15-110159821DF5}" srcOrd="6" destOrd="0" presId="urn:microsoft.com/office/officeart/2018/5/layout/CenteredIconLabelDescriptionList"/>
    <dgm:cxn modelId="{BCC202A6-15F0-B14C-A47B-C12D7090FBD2}" type="presParOf" srcId="{32D5A423-14FC-42FD-BB15-110159821DF5}" destId="{A5641EAF-5EF4-488B-AE15-BDC255A433CB}" srcOrd="0" destOrd="0" presId="urn:microsoft.com/office/officeart/2018/5/layout/CenteredIconLabelDescriptionList"/>
    <dgm:cxn modelId="{6C396A64-0255-1C42-BA19-AD4A695E8071}" type="presParOf" srcId="{32D5A423-14FC-42FD-BB15-110159821DF5}" destId="{8E8E0250-F76D-4A64-9C91-AD11FBD5A4DE}" srcOrd="1" destOrd="0" presId="urn:microsoft.com/office/officeart/2018/5/layout/CenteredIconLabelDescriptionList"/>
    <dgm:cxn modelId="{E0170397-7FBB-F247-8830-48F0587F3B1A}" type="presParOf" srcId="{32D5A423-14FC-42FD-BB15-110159821DF5}" destId="{D1084143-928D-4376-940B-79304069A325}" srcOrd="2" destOrd="0" presId="urn:microsoft.com/office/officeart/2018/5/layout/CenteredIconLabelDescriptionList"/>
    <dgm:cxn modelId="{8B270DCE-E73D-FC43-BF17-705BDE83F046}" type="presParOf" srcId="{32D5A423-14FC-42FD-BB15-110159821DF5}" destId="{CCF753F1-6735-4D9C-9E7C-DAF1250BDD09}" srcOrd="3" destOrd="0" presId="urn:microsoft.com/office/officeart/2018/5/layout/CenteredIconLabelDescriptionList"/>
    <dgm:cxn modelId="{435D9D6A-20D3-3A4D-ADB4-BDCC8BF06250}" type="presParOf" srcId="{32D5A423-14FC-42FD-BB15-110159821DF5}" destId="{BDAEE220-4FB9-4AD6-9E6D-922580E1215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FA4E68-0674-4A67-AE87-B4AA472EC50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49EDCE-BDF1-46FA-86C8-C92D7C69EF85}">
      <dgm:prSet/>
      <dgm:spPr/>
      <dgm:t>
        <a:bodyPr anchor="ctr"/>
        <a:lstStyle/>
        <a:p>
          <a:pPr algn="ctr"/>
          <a:r>
            <a:rPr lang="en-US" b="1" i="0"/>
            <a:t>Impact on Business Channels</a:t>
          </a:r>
          <a:endParaRPr lang="en-US"/>
        </a:p>
      </dgm:t>
    </dgm:pt>
    <dgm:pt modelId="{576C4E7F-4A87-4190-B9FB-D6C9FEF7C052}" type="parTrans" cxnId="{7E9D107C-FFCE-4479-A4CD-5D1E272EE591}">
      <dgm:prSet/>
      <dgm:spPr/>
      <dgm:t>
        <a:bodyPr/>
        <a:lstStyle/>
        <a:p>
          <a:pPr algn="ctr"/>
          <a:endParaRPr lang="en-US"/>
        </a:p>
      </dgm:t>
    </dgm:pt>
    <dgm:pt modelId="{65C55DC7-F990-461E-9872-B8CDB5E8160E}" type="sibTrans" cxnId="{7E9D107C-FFCE-4479-A4CD-5D1E272EE591}">
      <dgm:prSet/>
      <dgm:spPr/>
      <dgm:t>
        <a:bodyPr/>
        <a:lstStyle/>
        <a:p>
          <a:pPr algn="ctr"/>
          <a:endParaRPr lang="en-US"/>
        </a:p>
      </dgm:t>
    </dgm:pt>
    <dgm:pt modelId="{CCE60E34-6922-4AE0-9B00-F653D778DC69}">
      <dgm:prSet/>
      <dgm:spPr/>
      <dgm:t>
        <a:bodyPr/>
        <a:lstStyle/>
        <a:p>
          <a:pPr algn="ctr"/>
          <a:r>
            <a:rPr lang="en-US" b="1" i="0"/>
            <a:t>Digital-First Approach</a:t>
          </a:r>
          <a:r>
            <a:rPr lang="en-US" b="0" i="0"/>
            <a:t>: Mobile and online platforms became primary service channels, with branches playing a secondary role.</a:t>
          </a:r>
          <a:endParaRPr lang="en-US"/>
        </a:p>
      </dgm:t>
    </dgm:pt>
    <dgm:pt modelId="{EDDB3577-EF17-4250-ADA3-0AA6B56A0E60}" type="parTrans" cxnId="{0B3323D9-6B0C-4933-A6D3-6A9A1CD8EBE5}">
      <dgm:prSet/>
      <dgm:spPr/>
      <dgm:t>
        <a:bodyPr/>
        <a:lstStyle/>
        <a:p>
          <a:pPr algn="ctr"/>
          <a:endParaRPr lang="en-US"/>
        </a:p>
      </dgm:t>
    </dgm:pt>
    <dgm:pt modelId="{34A224F1-844C-41A7-AE3D-1FBF011680C9}" type="sibTrans" cxnId="{0B3323D9-6B0C-4933-A6D3-6A9A1CD8EBE5}">
      <dgm:prSet/>
      <dgm:spPr/>
      <dgm:t>
        <a:bodyPr/>
        <a:lstStyle/>
        <a:p>
          <a:pPr algn="ctr"/>
          <a:endParaRPr lang="en-US"/>
        </a:p>
      </dgm:t>
    </dgm:pt>
    <dgm:pt modelId="{DEC65EBC-1CAC-478F-8386-229887C8EBA4}">
      <dgm:prSet/>
      <dgm:spPr/>
      <dgm:t>
        <a:bodyPr/>
        <a:lstStyle/>
        <a:p>
          <a:pPr algn="ctr"/>
          <a:r>
            <a:rPr lang="en-US" b="1" i="0"/>
            <a:t>Faster Innovation</a:t>
          </a:r>
          <a:r>
            <a:rPr lang="en-US" b="0" i="0"/>
            <a:t>: Agile enabled rapid product development and quick testing of new ideas.</a:t>
          </a:r>
          <a:endParaRPr lang="en-US"/>
        </a:p>
      </dgm:t>
    </dgm:pt>
    <dgm:pt modelId="{E1C26FA8-9356-4577-B250-8C24F1CE0908}" type="parTrans" cxnId="{CDC0A91A-A053-4A06-A1C3-268023FDBFBD}">
      <dgm:prSet/>
      <dgm:spPr/>
      <dgm:t>
        <a:bodyPr/>
        <a:lstStyle/>
        <a:p>
          <a:pPr algn="ctr"/>
          <a:endParaRPr lang="en-US"/>
        </a:p>
      </dgm:t>
    </dgm:pt>
    <dgm:pt modelId="{31D91A06-96FA-4372-BD25-5772646C1952}" type="sibTrans" cxnId="{CDC0A91A-A053-4A06-A1C3-268023FDBFBD}">
      <dgm:prSet/>
      <dgm:spPr/>
      <dgm:t>
        <a:bodyPr/>
        <a:lstStyle/>
        <a:p>
          <a:pPr algn="ctr"/>
          <a:endParaRPr lang="en-US"/>
        </a:p>
      </dgm:t>
    </dgm:pt>
    <dgm:pt modelId="{C99E71C2-A7A0-41F4-A872-2B97E46AE526}">
      <dgm:prSet/>
      <dgm:spPr/>
      <dgm:t>
        <a:bodyPr/>
        <a:lstStyle/>
        <a:p>
          <a:pPr algn="ctr"/>
          <a:r>
            <a:rPr lang="en-US" b="1" i="0"/>
            <a:t>Expanded Reach</a:t>
          </a:r>
          <a:r>
            <a:rPr lang="en-US" b="0" i="0"/>
            <a:t>: Remote service initiatives allowed operations in regions without physical branches.</a:t>
          </a:r>
          <a:endParaRPr lang="en-US"/>
        </a:p>
      </dgm:t>
    </dgm:pt>
    <dgm:pt modelId="{A7AAFDD5-EC02-46B4-AFD5-C5F4BA87A70A}" type="parTrans" cxnId="{C9C73A77-1415-4DA2-919E-46E3824BED49}">
      <dgm:prSet/>
      <dgm:spPr/>
      <dgm:t>
        <a:bodyPr/>
        <a:lstStyle/>
        <a:p>
          <a:pPr algn="ctr"/>
          <a:endParaRPr lang="en-US"/>
        </a:p>
      </dgm:t>
    </dgm:pt>
    <dgm:pt modelId="{6C6F7B1E-5D9C-4A56-9689-A2A6DF7FD6E0}" type="sibTrans" cxnId="{C9C73A77-1415-4DA2-919E-46E3824BED49}">
      <dgm:prSet/>
      <dgm:spPr/>
      <dgm:t>
        <a:bodyPr/>
        <a:lstStyle/>
        <a:p>
          <a:pPr algn="ctr"/>
          <a:endParaRPr lang="en-US"/>
        </a:p>
      </dgm:t>
    </dgm:pt>
    <dgm:pt modelId="{19144CCB-DB26-43B5-A327-4157F89C3541}">
      <dgm:prSet/>
      <dgm:spPr/>
      <dgm:t>
        <a:bodyPr anchor="ctr"/>
        <a:lstStyle/>
        <a:p>
          <a:pPr algn="ctr"/>
          <a:r>
            <a:rPr lang="en-US" b="1" i="0"/>
            <a:t>Impact on Organizational Culture</a:t>
          </a:r>
          <a:endParaRPr lang="en-US"/>
        </a:p>
      </dgm:t>
    </dgm:pt>
    <dgm:pt modelId="{A2BE41F7-F85B-4C81-AB66-0069CCD34A5C}" type="parTrans" cxnId="{1B413470-6FCD-4F3D-B869-C3704561D1C4}">
      <dgm:prSet/>
      <dgm:spPr/>
      <dgm:t>
        <a:bodyPr/>
        <a:lstStyle/>
        <a:p>
          <a:pPr algn="ctr"/>
          <a:endParaRPr lang="en-US"/>
        </a:p>
      </dgm:t>
    </dgm:pt>
    <dgm:pt modelId="{047381D9-DF3E-4C4D-950C-CCB59D61B111}" type="sibTrans" cxnId="{1B413470-6FCD-4F3D-B869-C3704561D1C4}">
      <dgm:prSet/>
      <dgm:spPr/>
      <dgm:t>
        <a:bodyPr/>
        <a:lstStyle/>
        <a:p>
          <a:pPr algn="ctr"/>
          <a:endParaRPr lang="en-US"/>
        </a:p>
      </dgm:t>
    </dgm:pt>
    <dgm:pt modelId="{358819CC-75FB-47BF-8C0F-AB73787F89CA}">
      <dgm:prSet/>
      <dgm:spPr/>
      <dgm:t>
        <a:bodyPr/>
        <a:lstStyle/>
        <a:p>
          <a:pPr algn="ctr"/>
          <a:r>
            <a:rPr lang="en-US" b="1" i="0"/>
            <a:t>Decentralized Teams</a:t>
          </a:r>
          <a:r>
            <a:rPr lang="en-US" b="0" i="0"/>
            <a:t>: Teams gained autonomy, breaking down silos between IT and business functions.</a:t>
          </a:r>
          <a:endParaRPr lang="en-US"/>
        </a:p>
      </dgm:t>
    </dgm:pt>
    <dgm:pt modelId="{F7C6F675-E0A5-485A-9F64-D8D7C4CA63BC}" type="parTrans" cxnId="{9D29279D-DC4B-4D07-8E6B-66D04C9AAC08}">
      <dgm:prSet/>
      <dgm:spPr/>
      <dgm:t>
        <a:bodyPr/>
        <a:lstStyle/>
        <a:p>
          <a:pPr algn="ctr"/>
          <a:endParaRPr lang="en-US"/>
        </a:p>
      </dgm:t>
    </dgm:pt>
    <dgm:pt modelId="{35B2782B-8396-4C95-8671-81055EE8803D}" type="sibTrans" cxnId="{9D29279D-DC4B-4D07-8E6B-66D04C9AAC08}">
      <dgm:prSet/>
      <dgm:spPr/>
      <dgm:t>
        <a:bodyPr/>
        <a:lstStyle/>
        <a:p>
          <a:pPr algn="ctr"/>
          <a:endParaRPr lang="en-US"/>
        </a:p>
      </dgm:t>
    </dgm:pt>
    <dgm:pt modelId="{73A02F70-2ED2-4614-B957-DBC4A3EFF577}">
      <dgm:prSet/>
      <dgm:spPr/>
      <dgm:t>
        <a:bodyPr/>
        <a:lstStyle/>
        <a:p>
          <a:pPr algn="ctr"/>
          <a:r>
            <a:rPr lang="en-US" b="1" i="0"/>
            <a:t>Leadership Shift</a:t>
          </a:r>
          <a:r>
            <a:rPr lang="en-US" b="0" i="0"/>
            <a:t>: Adoption of </a:t>
          </a:r>
          <a:r>
            <a:rPr lang="en-US" b="1" i="0"/>
            <a:t>servant leadership</a:t>
          </a:r>
          <a:r>
            <a:rPr lang="en-US" b="0" i="0"/>
            <a:t> prioritized empowerment over control.</a:t>
          </a:r>
          <a:endParaRPr lang="en-US"/>
        </a:p>
      </dgm:t>
    </dgm:pt>
    <dgm:pt modelId="{A838C18F-DD4B-4BB8-9411-F2201F195879}" type="parTrans" cxnId="{5126A1C3-4AF8-46D7-9F12-916DC5F5251F}">
      <dgm:prSet/>
      <dgm:spPr/>
      <dgm:t>
        <a:bodyPr/>
        <a:lstStyle/>
        <a:p>
          <a:pPr algn="ctr"/>
          <a:endParaRPr lang="en-US"/>
        </a:p>
      </dgm:t>
    </dgm:pt>
    <dgm:pt modelId="{323CD78C-73BF-435D-9CB5-65F8137533DD}" type="sibTrans" cxnId="{5126A1C3-4AF8-46D7-9F12-916DC5F5251F}">
      <dgm:prSet/>
      <dgm:spPr/>
      <dgm:t>
        <a:bodyPr/>
        <a:lstStyle/>
        <a:p>
          <a:pPr algn="ctr"/>
          <a:endParaRPr lang="en-US"/>
        </a:p>
      </dgm:t>
    </dgm:pt>
    <dgm:pt modelId="{29CAB404-E391-4023-8DA8-1347519B5AAF}">
      <dgm:prSet/>
      <dgm:spPr/>
      <dgm:t>
        <a:bodyPr/>
        <a:lstStyle/>
        <a:p>
          <a:pPr algn="ctr"/>
          <a:r>
            <a:rPr lang="en-US" b="1" i="0"/>
            <a:t>Cultural Resistance</a:t>
          </a:r>
          <a:r>
            <a:rPr lang="en-US" b="0" i="0"/>
            <a:t>: High turnover helped align employees with Agile values.</a:t>
          </a:r>
          <a:endParaRPr lang="en-US"/>
        </a:p>
      </dgm:t>
    </dgm:pt>
    <dgm:pt modelId="{02997E8C-1028-4EA6-B580-98AA92C53904}" type="parTrans" cxnId="{ABDB9150-419B-4E5D-9DB6-A2926202D7ED}">
      <dgm:prSet/>
      <dgm:spPr/>
      <dgm:t>
        <a:bodyPr/>
        <a:lstStyle/>
        <a:p>
          <a:pPr algn="ctr"/>
          <a:endParaRPr lang="en-US"/>
        </a:p>
      </dgm:t>
    </dgm:pt>
    <dgm:pt modelId="{1077E8B1-80AD-4A71-9DD8-1FCBDDE5CA24}" type="sibTrans" cxnId="{ABDB9150-419B-4E5D-9DB6-A2926202D7ED}">
      <dgm:prSet/>
      <dgm:spPr/>
      <dgm:t>
        <a:bodyPr/>
        <a:lstStyle/>
        <a:p>
          <a:pPr algn="ctr"/>
          <a:endParaRPr lang="en-US"/>
        </a:p>
      </dgm:t>
    </dgm:pt>
    <dgm:pt modelId="{FD109217-3989-4DD6-A2AC-F4C910732972}">
      <dgm:prSet/>
      <dgm:spPr/>
      <dgm:t>
        <a:bodyPr/>
        <a:lstStyle/>
        <a:p>
          <a:pPr algn="ctr"/>
          <a:r>
            <a:rPr lang="en-US" b="1" i="0"/>
            <a:t>Agile Mindset</a:t>
          </a:r>
          <a:r>
            <a:rPr lang="en-US" b="0" i="0"/>
            <a:t>: Continuous improvement and adaptability became part of the culture.</a:t>
          </a:r>
          <a:endParaRPr lang="en-US"/>
        </a:p>
      </dgm:t>
    </dgm:pt>
    <dgm:pt modelId="{0620A15C-B9AD-4695-9E65-8DAF0A6A895A}" type="parTrans" cxnId="{A961830B-5880-43EC-AB43-E67456FA04F9}">
      <dgm:prSet/>
      <dgm:spPr/>
      <dgm:t>
        <a:bodyPr/>
        <a:lstStyle/>
        <a:p>
          <a:pPr algn="ctr"/>
          <a:endParaRPr lang="en-US"/>
        </a:p>
      </dgm:t>
    </dgm:pt>
    <dgm:pt modelId="{EBFB436B-F098-4BBB-B85E-879C344F46EE}" type="sibTrans" cxnId="{A961830B-5880-43EC-AB43-E67456FA04F9}">
      <dgm:prSet/>
      <dgm:spPr/>
      <dgm:t>
        <a:bodyPr/>
        <a:lstStyle/>
        <a:p>
          <a:pPr algn="ctr"/>
          <a:endParaRPr lang="en-US"/>
        </a:p>
      </dgm:t>
    </dgm:pt>
    <dgm:pt modelId="{99289CC0-7D10-F14F-B6BD-95DD41C08AF8}" type="pres">
      <dgm:prSet presAssocID="{63FA4E68-0674-4A67-AE87-B4AA472EC503}" presName="vert0" presStyleCnt="0">
        <dgm:presLayoutVars>
          <dgm:dir/>
          <dgm:animOne val="branch"/>
          <dgm:animLvl val="lvl"/>
        </dgm:presLayoutVars>
      </dgm:prSet>
      <dgm:spPr/>
    </dgm:pt>
    <dgm:pt modelId="{61C526E1-98F8-DA45-8830-F60C605CED83}" type="pres">
      <dgm:prSet presAssocID="{1B49EDCE-BDF1-46FA-86C8-C92D7C69EF85}" presName="thickLine" presStyleLbl="alignNode1" presStyleIdx="0" presStyleCnt="9"/>
      <dgm:spPr/>
    </dgm:pt>
    <dgm:pt modelId="{66BF75BA-3657-1C45-B1B2-9C4D7A60BFE6}" type="pres">
      <dgm:prSet presAssocID="{1B49EDCE-BDF1-46FA-86C8-C92D7C69EF85}" presName="horz1" presStyleCnt="0"/>
      <dgm:spPr/>
    </dgm:pt>
    <dgm:pt modelId="{FB59E5F0-0FF4-3947-AB52-7238A7E9397D}" type="pres">
      <dgm:prSet presAssocID="{1B49EDCE-BDF1-46FA-86C8-C92D7C69EF85}" presName="tx1" presStyleLbl="revTx" presStyleIdx="0" presStyleCnt="9"/>
      <dgm:spPr/>
    </dgm:pt>
    <dgm:pt modelId="{ED61334E-77CB-9949-B0FE-4441DBEB88AA}" type="pres">
      <dgm:prSet presAssocID="{1B49EDCE-BDF1-46FA-86C8-C92D7C69EF85}" presName="vert1" presStyleCnt="0"/>
      <dgm:spPr/>
    </dgm:pt>
    <dgm:pt modelId="{1AC157A4-AA93-E643-898B-757ED2D7176F}" type="pres">
      <dgm:prSet presAssocID="{CCE60E34-6922-4AE0-9B00-F653D778DC69}" presName="thickLine" presStyleLbl="alignNode1" presStyleIdx="1" presStyleCnt="9"/>
      <dgm:spPr/>
    </dgm:pt>
    <dgm:pt modelId="{D047E527-E1DD-F049-AB5F-0F005C1A1295}" type="pres">
      <dgm:prSet presAssocID="{CCE60E34-6922-4AE0-9B00-F653D778DC69}" presName="horz1" presStyleCnt="0"/>
      <dgm:spPr/>
    </dgm:pt>
    <dgm:pt modelId="{3BF84FFD-E53E-3B45-BB2F-906F83AA2A03}" type="pres">
      <dgm:prSet presAssocID="{CCE60E34-6922-4AE0-9B00-F653D778DC69}" presName="tx1" presStyleLbl="revTx" presStyleIdx="1" presStyleCnt="9"/>
      <dgm:spPr/>
    </dgm:pt>
    <dgm:pt modelId="{29B287D8-160B-6E42-97D1-A2B416F7A512}" type="pres">
      <dgm:prSet presAssocID="{CCE60E34-6922-4AE0-9B00-F653D778DC69}" presName="vert1" presStyleCnt="0"/>
      <dgm:spPr/>
    </dgm:pt>
    <dgm:pt modelId="{635D4EFF-081B-0E45-B678-CC1CB9A10077}" type="pres">
      <dgm:prSet presAssocID="{DEC65EBC-1CAC-478F-8386-229887C8EBA4}" presName="thickLine" presStyleLbl="alignNode1" presStyleIdx="2" presStyleCnt="9"/>
      <dgm:spPr/>
    </dgm:pt>
    <dgm:pt modelId="{47F79A59-FE0E-B848-AD42-F88056148CE8}" type="pres">
      <dgm:prSet presAssocID="{DEC65EBC-1CAC-478F-8386-229887C8EBA4}" presName="horz1" presStyleCnt="0"/>
      <dgm:spPr/>
    </dgm:pt>
    <dgm:pt modelId="{38209326-5730-DD41-B15A-902218824CA1}" type="pres">
      <dgm:prSet presAssocID="{DEC65EBC-1CAC-478F-8386-229887C8EBA4}" presName="tx1" presStyleLbl="revTx" presStyleIdx="2" presStyleCnt="9"/>
      <dgm:spPr/>
    </dgm:pt>
    <dgm:pt modelId="{C46EF275-DB02-5D4B-A337-C0E2B43B5B3C}" type="pres">
      <dgm:prSet presAssocID="{DEC65EBC-1CAC-478F-8386-229887C8EBA4}" presName="vert1" presStyleCnt="0"/>
      <dgm:spPr/>
    </dgm:pt>
    <dgm:pt modelId="{9F9018FA-E62D-C640-A2AB-8897F6C4C704}" type="pres">
      <dgm:prSet presAssocID="{C99E71C2-A7A0-41F4-A872-2B97E46AE526}" presName="thickLine" presStyleLbl="alignNode1" presStyleIdx="3" presStyleCnt="9"/>
      <dgm:spPr/>
    </dgm:pt>
    <dgm:pt modelId="{A70B7979-D34C-9548-901C-73BD5B6F48FE}" type="pres">
      <dgm:prSet presAssocID="{C99E71C2-A7A0-41F4-A872-2B97E46AE526}" presName="horz1" presStyleCnt="0"/>
      <dgm:spPr/>
    </dgm:pt>
    <dgm:pt modelId="{6887ADA9-2741-F243-8756-C16242234E83}" type="pres">
      <dgm:prSet presAssocID="{C99E71C2-A7A0-41F4-A872-2B97E46AE526}" presName="tx1" presStyleLbl="revTx" presStyleIdx="3" presStyleCnt="9"/>
      <dgm:spPr/>
    </dgm:pt>
    <dgm:pt modelId="{D70138D3-3377-0A4D-A554-E4D5A82FC618}" type="pres">
      <dgm:prSet presAssocID="{C99E71C2-A7A0-41F4-A872-2B97E46AE526}" presName="vert1" presStyleCnt="0"/>
      <dgm:spPr/>
    </dgm:pt>
    <dgm:pt modelId="{2BC5FE2C-B281-4B47-9BB6-D4AD202610A2}" type="pres">
      <dgm:prSet presAssocID="{19144CCB-DB26-43B5-A327-4157F89C3541}" presName="thickLine" presStyleLbl="alignNode1" presStyleIdx="4" presStyleCnt="9"/>
      <dgm:spPr/>
    </dgm:pt>
    <dgm:pt modelId="{CD4D5E9D-4FEE-2642-B3D6-3E73DFDF0B25}" type="pres">
      <dgm:prSet presAssocID="{19144CCB-DB26-43B5-A327-4157F89C3541}" presName="horz1" presStyleCnt="0"/>
      <dgm:spPr/>
    </dgm:pt>
    <dgm:pt modelId="{F89BE673-088C-BA48-8DF6-C5F94004D704}" type="pres">
      <dgm:prSet presAssocID="{19144CCB-DB26-43B5-A327-4157F89C3541}" presName="tx1" presStyleLbl="revTx" presStyleIdx="4" presStyleCnt="9"/>
      <dgm:spPr/>
    </dgm:pt>
    <dgm:pt modelId="{7ABFB68B-EA7C-4E4E-B83C-521A6CEBC01D}" type="pres">
      <dgm:prSet presAssocID="{19144CCB-DB26-43B5-A327-4157F89C3541}" presName="vert1" presStyleCnt="0"/>
      <dgm:spPr/>
    </dgm:pt>
    <dgm:pt modelId="{0EDF0766-1985-DA41-A93A-F321DDAAA463}" type="pres">
      <dgm:prSet presAssocID="{358819CC-75FB-47BF-8C0F-AB73787F89CA}" presName="thickLine" presStyleLbl="alignNode1" presStyleIdx="5" presStyleCnt="9"/>
      <dgm:spPr/>
    </dgm:pt>
    <dgm:pt modelId="{2FE1122D-8D15-624F-86B0-B26A0EC8147F}" type="pres">
      <dgm:prSet presAssocID="{358819CC-75FB-47BF-8C0F-AB73787F89CA}" presName="horz1" presStyleCnt="0"/>
      <dgm:spPr/>
    </dgm:pt>
    <dgm:pt modelId="{B3B12D7A-FB15-484F-819A-952C429EAC42}" type="pres">
      <dgm:prSet presAssocID="{358819CC-75FB-47BF-8C0F-AB73787F89CA}" presName="tx1" presStyleLbl="revTx" presStyleIdx="5" presStyleCnt="9"/>
      <dgm:spPr/>
    </dgm:pt>
    <dgm:pt modelId="{07850BF7-8608-7A42-A18D-3B428E1B5CF3}" type="pres">
      <dgm:prSet presAssocID="{358819CC-75FB-47BF-8C0F-AB73787F89CA}" presName="vert1" presStyleCnt="0"/>
      <dgm:spPr/>
    </dgm:pt>
    <dgm:pt modelId="{54C9F626-344B-4744-8E8A-2A531D6EC6F4}" type="pres">
      <dgm:prSet presAssocID="{73A02F70-2ED2-4614-B957-DBC4A3EFF577}" presName="thickLine" presStyleLbl="alignNode1" presStyleIdx="6" presStyleCnt="9"/>
      <dgm:spPr/>
    </dgm:pt>
    <dgm:pt modelId="{E2A0E8CC-2FB5-604F-83F9-4FA8985EDE22}" type="pres">
      <dgm:prSet presAssocID="{73A02F70-2ED2-4614-B957-DBC4A3EFF577}" presName="horz1" presStyleCnt="0"/>
      <dgm:spPr/>
    </dgm:pt>
    <dgm:pt modelId="{759358F9-E3C1-6B42-BCC4-DD5CBB35C0E9}" type="pres">
      <dgm:prSet presAssocID="{73A02F70-2ED2-4614-B957-DBC4A3EFF577}" presName="tx1" presStyleLbl="revTx" presStyleIdx="6" presStyleCnt="9"/>
      <dgm:spPr/>
    </dgm:pt>
    <dgm:pt modelId="{DBB6F294-9D26-1E4F-838A-DD1F7EDCCCE7}" type="pres">
      <dgm:prSet presAssocID="{73A02F70-2ED2-4614-B957-DBC4A3EFF577}" presName="vert1" presStyleCnt="0"/>
      <dgm:spPr/>
    </dgm:pt>
    <dgm:pt modelId="{DD315BBD-1F25-D847-9370-CDB8C0CD0BEA}" type="pres">
      <dgm:prSet presAssocID="{29CAB404-E391-4023-8DA8-1347519B5AAF}" presName="thickLine" presStyleLbl="alignNode1" presStyleIdx="7" presStyleCnt="9"/>
      <dgm:spPr/>
    </dgm:pt>
    <dgm:pt modelId="{7F1C6312-B114-9A4B-B6C0-CA55FAAD8078}" type="pres">
      <dgm:prSet presAssocID="{29CAB404-E391-4023-8DA8-1347519B5AAF}" presName="horz1" presStyleCnt="0"/>
      <dgm:spPr/>
    </dgm:pt>
    <dgm:pt modelId="{51DE7627-5E7E-F442-BB19-B0FEC1C4E8F8}" type="pres">
      <dgm:prSet presAssocID="{29CAB404-E391-4023-8DA8-1347519B5AAF}" presName="tx1" presStyleLbl="revTx" presStyleIdx="7" presStyleCnt="9"/>
      <dgm:spPr/>
    </dgm:pt>
    <dgm:pt modelId="{155AC6AA-B328-6B47-B022-AD603C43A6E4}" type="pres">
      <dgm:prSet presAssocID="{29CAB404-E391-4023-8DA8-1347519B5AAF}" presName="vert1" presStyleCnt="0"/>
      <dgm:spPr/>
    </dgm:pt>
    <dgm:pt modelId="{9CFFE474-1A99-DA40-9B94-4527F36D19E8}" type="pres">
      <dgm:prSet presAssocID="{FD109217-3989-4DD6-A2AC-F4C910732972}" presName="thickLine" presStyleLbl="alignNode1" presStyleIdx="8" presStyleCnt="9"/>
      <dgm:spPr/>
    </dgm:pt>
    <dgm:pt modelId="{61701B62-20E0-9246-A1EC-61532BABAE62}" type="pres">
      <dgm:prSet presAssocID="{FD109217-3989-4DD6-A2AC-F4C910732972}" presName="horz1" presStyleCnt="0"/>
      <dgm:spPr/>
    </dgm:pt>
    <dgm:pt modelId="{3C248C3B-9F08-C741-BEDF-EC420DF2B8D8}" type="pres">
      <dgm:prSet presAssocID="{FD109217-3989-4DD6-A2AC-F4C910732972}" presName="tx1" presStyleLbl="revTx" presStyleIdx="8" presStyleCnt="9"/>
      <dgm:spPr/>
    </dgm:pt>
    <dgm:pt modelId="{7082F71E-084B-664B-8582-890EF0848CB3}" type="pres">
      <dgm:prSet presAssocID="{FD109217-3989-4DD6-A2AC-F4C910732972}" presName="vert1" presStyleCnt="0"/>
      <dgm:spPr/>
    </dgm:pt>
  </dgm:ptLst>
  <dgm:cxnLst>
    <dgm:cxn modelId="{D294EE03-5301-264E-8C3F-1DEAF1D9F607}" type="presOf" srcId="{19144CCB-DB26-43B5-A327-4157F89C3541}" destId="{F89BE673-088C-BA48-8DF6-C5F94004D704}" srcOrd="0" destOrd="0" presId="urn:microsoft.com/office/officeart/2008/layout/LinedList"/>
    <dgm:cxn modelId="{A961830B-5880-43EC-AB43-E67456FA04F9}" srcId="{63FA4E68-0674-4A67-AE87-B4AA472EC503}" destId="{FD109217-3989-4DD6-A2AC-F4C910732972}" srcOrd="8" destOrd="0" parTransId="{0620A15C-B9AD-4695-9E65-8DAF0A6A895A}" sibTransId="{EBFB436B-F098-4BBB-B85E-879C344F46EE}"/>
    <dgm:cxn modelId="{CDC0A91A-A053-4A06-A1C3-268023FDBFBD}" srcId="{63FA4E68-0674-4A67-AE87-B4AA472EC503}" destId="{DEC65EBC-1CAC-478F-8386-229887C8EBA4}" srcOrd="2" destOrd="0" parTransId="{E1C26FA8-9356-4577-B250-8C24F1CE0908}" sibTransId="{31D91A06-96FA-4372-BD25-5772646C1952}"/>
    <dgm:cxn modelId="{E99D3A25-715F-C847-B239-8065ED06E6DD}" type="presOf" srcId="{358819CC-75FB-47BF-8C0F-AB73787F89CA}" destId="{B3B12D7A-FB15-484F-819A-952C429EAC42}" srcOrd="0" destOrd="0" presId="urn:microsoft.com/office/officeart/2008/layout/LinedList"/>
    <dgm:cxn modelId="{613D6525-94E5-0F47-AC68-0E11B1F2B528}" type="presOf" srcId="{C99E71C2-A7A0-41F4-A872-2B97E46AE526}" destId="{6887ADA9-2741-F243-8756-C16242234E83}" srcOrd="0" destOrd="0" presId="urn:microsoft.com/office/officeart/2008/layout/LinedList"/>
    <dgm:cxn modelId="{77919941-3777-8540-B0A8-7BCA2FDBE337}" type="presOf" srcId="{1B49EDCE-BDF1-46FA-86C8-C92D7C69EF85}" destId="{FB59E5F0-0FF4-3947-AB52-7238A7E9397D}" srcOrd="0" destOrd="0" presId="urn:microsoft.com/office/officeart/2008/layout/LinedList"/>
    <dgm:cxn modelId="{1B413470-6FCD-4F3D-B869-C3704561D1C4}" srcId="{63FA4E68-0674-4A67-AE87-B4AA472EC503}" destId="{19144CCB-DB26-43B5-A327-4157F89C3541}" srcOrd="4" destOrd="0" parTransId="{A2BE41F7-F85B-4C81-AB66-0069CCD34A5C}" sibTransId="{047381D9-DF3E-4C4D-950C-CCB59D61B111}"/>
    <dgm:cxn modelId="{ABDB9150-419B-4E5D-9DB6-A2926202D7ED}" srcId="{63FA4E68-0674-4A67-AE87-B4AA472EC503}" destId="{29CAB404-E391-4023-8DA8-1347519B5AAF}" srcOrd="7" destOrd="0" parTransId="{02997E8C-1028-4EA6-B580-98AA92C53904}" sibTransId="{1077E8B1-80AD-4A71-9DD8-1FCBDDE5CA24}"/>
    <dgm:cxn modelId="{C9C73A77-1415-4DA2-919E-46E3824BED49}" srcId="{63FA4E68-0674-4A67-AE87-B4AA472EC503}" destId="{C99E71C2-A7A0-41F4-A872-2B97E46AE526}" srcOrd="3" destOrd="0" parTransId="{A7AAFDD5-EC02-46B4-AFD5-C5F4BA87A70A}" sibTransId="{6C6F7B1E-5D9C-4A56-9689-A2A6DF7FD6E0}"/>
    <dgm:cxn modelId="{7E9D107C-FFCE-4479-A4CD-5D1E272EE591}" srcId="{63FA4E68-0674-4A67-AE87-B4AA472EC503}" destId="{1B49EDCE-BDF1-46FA-86C8-C92D7C69EF85}" srcOrd="0" destOrd="0" parTransId="{576C4E7F-4A87-4190-B9FB-D6C9FEF7C052}" sibTransId="{65C55DC7-F990-461E-9872-B8CDB5E8160E}"/>
    <dgm:cxn modelId="{9D29279D-DC4B-4D07-8E6B-66D04C9AAC08}" srcId="{63FA4E68-0674-4A67-AE87-B4AA472EC503}" destId="{358819CC-75FB-47BF-8C0F-AB73787F89CA}" srcOrd="5" destOrd="0" parTransId="{F7C6F675-E0A5-485A-9F64-D8D7C4CA63BC}" sibTransId="{35B2782B-8396-4C95-8671-81055EE8803D}"/>
    <dgm:cxn modelId="{BD730BA0-4F86-6845-9F67-620AB3CC18F4}" type="presOf" srcId="{73A02F70-2ED2-4614-B957-DBC4A3EFF577}" destId="{759358F9-E3C1-6B42-BCC4-DD5CBB35C0E9}" srcOrd="0" destOrd="0" presId="urn:microsoft.com/office/officeart/2008/layout/LinedList"/>
    <dgm:cxn modelId="{40E242B4-B021-0246-B0E9-EF5B757BA0BA}" type="presOf" srcId="{63FA4E68-0674-4A67-AE87-B4AA472EC503}" destId="{99289CC0-7D10-F14F-B6BD-95DD41C08AF8}" srcOrd="0" destOrd="0" presId="urn:microsoft.com/office/officeart/2008/layout/LinedList"/>
    <dgm:cxn modelId="{5126A1C3-4AF8-46D7-9F12-916DC5F5251F}" srcId="{63FA4E68-0674-4A67-AE87-B4AA472EC503}" destId="{73A02F70-2ED2-4614-B957-DBC4A3EFF577}" srcOrd="6" destOrd="0" parTransId="{A838C18F-DD4B-4BB8-9411-F2201F195879}" sibTransId="{323CD78C-73BF-435D-9CB5-65F8137533DD}"/>
    <dgm:cxn modelId="{58AB12CD-66BB-FF49-A910-1DFBD89E9026}" type="presOf" srcId="{29CAB404-E391-4023-8DA8-1347519B5AAF}" destId="{51DE7627-5E7E-F442-BB19-B0FEC1C4E8F8}" srcOrd="0" destOrd="0" presId="urn:microsoft.com/office/officeart/2008/layout/LinedList"/>
    <dgm:cxn modelId="{EA4EB7D2-B43A-DB49-8D8F-4ED1BA2493B6}" type="presOf" srcId="{CCE60E34-6922-4AE0-9B00-F653D778DC69}" destId="{3BF84FFD-E53E-3B45-BB2F-906F83AA2A03}" srcOrd="0" destOrd="0" presId="urn:microsoft.com/office/officeart/2008/layout/LinedList"/>
    <dgm:cxn modelId="{12AFF0D6-2C75-F347-86C2-544A634FC2AA}" type="presOf" srcId="{DEC65EBC-1CAC-478F-8386-229887C8EBA4}" destId="{38209326-5730-DD41-B15A-902218824CA1}" srcOrd="0" destOrd="0" presId="urn:microsoft.com/office/officeart/2008/layout/LinedList"/>
    <dgm:cxn modelId="{0B3323D9-6B0C-4933-A6D3-6A9A1CD8EBE5}" srcId="{63FA4E68-0674-4A67-AE87-B4AA472EC503}" destId="{CCE60E34-6922-4AE0-9B00-F653D778DC69}" srcOrd="1" destOrd="0" parTransId="{EDDB3577-EF17-4250-ADA3-0AA6B56A0E60}" sibTransId="{34A224F1-844C-41A7-AE3D-1FBF011680C9}"/>
    <dgm:cxn modelId="{082525DA-03E5-7345-A517-BF220E4E5663}" type="presOf" srcId="{FD109217-3989-4DD6-A2AC-F4C910732972}" destId="{3C248C3B-9F08-C741-BEDF-EC420DF2B8D8}" srcOrd="0" destOrd="0" presId="urn:microsoft.com/office/officeart/2008/layout/LinedList"/>
    <dgm:cxn modelId="{4FDE1D60-CC25-5B4A-B57C-F4EE6CC526F6}" type="presParOf" srcId="{99289CC0-7D10-F14F-B6BD-95DD41C08AF8}" destId="{61C526E1-98F8-DA45-8830-F60C605CED83}" srcOrd="0" destOrd="0" presId="urn:microsoft.com/office/officeart/2008/layout/LinedList"/>
    <dgm:cxn modelId="{7F100C35-2066-C94D-A11D-27701E9A4BFD}" type="presParOf" srcId="{99289CC0-7D10-F14F-B6BD-95DD41C08AF8}" destId="{66BF75BA-3657-1C45-B1B2-9C4D7A60BFE6}" srcOrd="1" destOrd="0" presId="urn:microsoft.com/office/officeart/2008/layout/LinedList"/>
    <dgm:cxn modelId="{CD6651B1-E38A-9B4A-8E97-21FD60FDEC98}" type="presParOf" srcId="{66BF75BA-3657-1C45-B1B2-9C4D7A60BFE6}" destId="{FB59E5F0-0FF4-3947-AB52-7238A7E9397D}" srcOrd="0" destOrd="0" presId="urn:microsoft.com/office/officeart/2008/layout/LinedList"/>
    <dgm:cxn modelId="{54FB4163-5A0D-BA42-A4DA-0D87779F711E}" type="presParOf" srcId="{66BF75BA-3657-1C45-B1B2-9C4D7A60BFE6}" destId="{ED61334E-77CB-9949-B0FE-4441DBEB88AA}" srcOrd="1" destOrd="0" presId="urn:microsoft.com/office/officeart/2008/layout/LinedList"/>
    <dgm:cxn modelId="{21F732E9-352F-9244-940D-E7510435DF20}" type="presParOf" srcId="{99289CC0-7D10-F14F-B6BD-95DD41C08AF8}" destId="{1AC157A4-AA93-E643-898B-757ED2D7176F}" srcOrd="2" destOrd="0" presId="urn:microsoft.com/office/officeart/2008/layout/LinedList"/>
    <dgm:cxn modelId="{3882181C-4FF4-EF45-9A33-F0E03FA443B4}" type="presParOf" srcId="{99289CC0-7D10-F14F-B6BD-95DD41C08AF8}" destId="{D047E527-E1DD-F049-AB5F-0F005C1A1295}" srcOrd="3" destOrd="0" presId="urn:microsoft.com/office/officeart/2008/layout/LinedList"/>
    <dgm:cxn modelId="{C9EE0281-63B1-F948-B9D1-628B0A56708E}" type="presParOf" srcId="{D047E527-E1DD-F049-AB5F-0F005C1A1295}" destId="{3BF84FFD-E53E-3B45-BB2F-906F83AA2A03}" srcOrd="0" destOrd="0" presId="urn:microsoft.com/office/officeart/2008/layout/LinedList"/>
    <dgm:cxn modelId="{D19D405A-39C5-E347-95C9-412598E78827}" type="presParOf" srcId="{D047E527-E1DD-F049-AB5F-0F005C1A1295}" destId="{29B287D8-160B-6E42-97D1-A2B416F7A512}" srcOrd="1" destOrd="0" presId="urn:microsoft.com/office/officeart/2008/layout/LinedList"/>
    <dgm:cxn modelId="{D9E868A9-A978-A24C-B3D6-6AC66C8860AF}" type="presParOf" srcId="{99289CC0-7D10-F14F-B6BD-95DD41C08AF8}" destId="{635D4EFF-081B-0E45-B678-CC1CB9A10077}" srcOrd="4" destOrd="0" presId="urn:microsoft.com/office/officeart/2008/layout/LinedList"/>
    <dgm:cxn modelId="{7B75B867-A240-524F-A70E-7F9466DDBFF3}" type="presParOf" srcId="{99289CC0-7D10-F14F-B6BD-95DD41C08AF8}" destId="{47F79A59-FE0E-B848-AD42-F88056148CE8}" srcOrd="5" destOrd="0" presId="urn:microsoft.com/office/officeart/2008/layout/LinedList"/>
    <dgm:cxn modelId="{7B970C0E-FEF1-C745-979A-2346C2A72D14}" type="presParOf" srcId="{47F79A59-FE0E-B848-AD42-F88056148CE8}" destId="{38209326-5730-DD41-B15A-902218824CA1}" srcOrd="0" destOrd="0" presId="urn:microsoft.com/office/officeart/2008/layout/LinedList"/>
    <dgm:cxn modelId="{8D65584A-C133-F34B-98A9-D2BE43D87A59}" type="presParOf" srcId="{47F79A59-FE0E-B848-AD42-F88056148CE8}" destId="{C46EF275-DB02-5D4B-A337-C0E2B43B5B3C}" srcOrd="1" destOrd="0" presId="urn:microsoft.com/office/officeart/2008/layout/LinedList"/>
    <dgm:cxn modelId="{69A782A1-9F89-AE42-83F2-346A129669CE}" type="presParOf" srcId="{99289CC0-7D10-F14F-B6BD-95DD41C08AF8}" destId="{9F9018FA-E62D-C640-A2AB-8897F6C4C704}" srcOrd="6" destOrd="0" presId="urn:microsoft.com/office/officeart/2008/layout/LinedList"/>
    <dgm:cxn modelId="{1196B9F9-DEE4-0540-AD4B-9CF33D98CB3F}" type="presParOf" srcId="{99289CC0-7D10-F14F-B6BD-95DD41C08AF8}" destId="{A70B7979-D34C-9548-901C-73BD5B6F48FE}" srcOrd="7" destOrd="0" presId="urn:microsoft.com/office/officeart/2008/layout/LinedList"/>
    <dgm:cxn modelId="{BD1E42E6-78C9-D547-9B2B-F56970E98BE3}" type="presParOf" srcId="{A70B7979-D34C-9548-901C-73BD5B6F48FE}" destId="{6887ADA9-2741-F243-8756-C16242234E83}" srcOrd="0" destOrd="0" presId="urn:microsoft.com/office/officeart/2008/layout/LinedList"/>
    <dgm:cxn modelId="{21D0CF36-C91A-5445-BD0B-6477B816900F}" type="presParOf" srcId="{A70B7979-D34C-9548-901C-73BD5B6F48FE}" destId="{D70138D3-3377-0A4D-A554-E4D5A82FC618}" srcOrd="1" destOrd="0" presId="urn:microsoft.com/office/officeart/2008/layout/LinedList"/>
    <dgm:cxn modelId="{ED91A7B3-87CD-9C4E-A546-B3EE28059047}" type="presParOf" srcId="{99289CC0-7D10-F14F-B6BD-95DD41C08AF8}" destId="{2BC5FE2C-B281-4B47-9BB6-D4AD202610A2}" srcOrd="8" destOrd="0" presId="urn:microsoft.com/office/officeart/2008/layout/LinedList"/>
    <dgm:cxn modelId="{5BB64F94-A94F-9344-9A85-307F56575124}" type="presParOf" srcId="{99289CC0-7D10-F14F-B6BD-95DD41C08AF8}" destId="{CD4D5E9D-4FEE-2642-B3D6-3E73DFDF0B25}" srcOrd="9" destOrd="0" presId="urn:microsoft.com/office/officeart/2008/layout/LinedList"/>
    <dgm:cxn modelId="{64E188D8-CEB8-4541-9ABF-D24EFE9A5D94}" type="presParOf" srcId="{CD4D5E9D-4FEE-2642-B3D6-3E73DFDF0B25}" destId="{F89BE673-088C-BA48-8DF6-C5F94004D704}" srcOrd="0" destOrd="0" presId="urn:microsoft.com/office/officeart/2008/layout/LinedList"/>
    <dgm:cxn modelId="{FA4CC1B9-9E82-5349-9593-7B006BFBA176}" type="presParOf" srcId="{CD4D5E9D-4FEE-2642-B3D6-3E73DFDF0B25}" destId="{7ABFB68B-EA7C-4E4E-B83C-521A6CEBC01D}" srcOrd="1" destOrd="0" presId="urn:microsoft.com/office/officeart/2008/layout/LinedList"/>
    <dgm:cxn modelId="{84E18683-6C07-E34E-873D-D6D407570A31}" type="presParOf" srcId="{99289CC0-7D10-F14F-B6BD-95DD41C08AF8}" destId="{0EDF0766-1985-DA41-A93A-F321DDAAA463}" srcOrd="10" destOrd="0" presId="urn:microsoft.com/office/officeart/2008/layout/LinedList"/>
    <dgm:cxn modelId="{63AACAE4-3EE4-2448-B1B3-2ECB601E0131}" type="presParOf" srcId="{99289CC0-7D10-F14F-B6BD-95DD41C08AF8}" destId="{2FE1122D-8D15-624F-86B0-B26A0EC8147F}" srcOrd="11" destOrd="0" presId="urn:microsoft.com/office/officeart/2008/layout/LinedList"/>
    <dgm:cxn modelId="{4FFFB9AB-81F7-3240-ACEC-1F1D8DB55BCA}" type="presParOf" srcId="{2FE1122D-8D15-624F-86B0-B26A0EC8147F}" destId="{B3B12D7A-FB15-484F-819A-952C429EAC42}" srcOrd="0" destOrd="0" presId="urn:microsoft.com/office/officeart/2008/layout/LinedList"/>
    <dgm:cxn modelId="{50552859-7418-A045-B307-19683498C76F}" type="presParOf" srcId="{2FE1122D-8D15-624F-86B0-B26A0EC8147F}" destId="{07850BF7-8608-7A42-A18D-3B428E1B5CF3}" srcOrd="1" destOrd="0" presId="urn:microsoft.com/office/officeart/2008/layout/LinedList"/>
    <dgm:cxn modelId="{AF058335-6346-CA46-AB19-FB106319A4BF}" type="presParOf" srcId="{99289CC0-7D10-F14F-B6BD-95DD41C08AF8}" destId="{54C9F626-344B-4744-8E8A-2A531D6EC6F4}" srcOrd="12" destOrd="0" presId="urn:microsoft.com/office/officeart/2008/layout/LinedList"/>
    <dgm:cxn modelId="{196DC384-91CB-EF42-A9BB-2FDCAA1D7270}" type="presParOf" srcId="{99289CC0-7D10-F14F-B6BD-95DD41C08AF8}" destId="{E2A0E8CC-2FB5-604F-83F9-4FA8985EDE22}" srcOrd="13" destOrd="0" presId="urn:microsoft.com/office/officeart/2008/layout/LinedList"/>
    <dgm:cxn modelId="{90A04186-9EB1-C848-A103-206F2A1E3AE9}" type="presParOf" srcId="{E2A0E8CC-2FB5-604F-83F9-4FA8985EDE22}" destId="{759358F9-E3C1-6B42-BCC4-DD5CBB35C0E9}" srcOrd="0" destOrd="0" presId="urn:microsoft.com/office/officeart/2008/layout/LinedList"/>
    <dgm:cxn modelId="{36712C97-C311-1748-AF90-6D5D627F3C3B}" type="presParOf" srcId="{E2A0E8CC-2FB5-604F-83F9-4FA8985EDE22}" destId="{DBB6F294-9D26-1E4F-838A-DD1F7EDCCCE7}" srcOrd="1" destOrd="0" presId="urn:microsoft.com/office/officeart/2008/layout/LinedList"/>
    <dgm:cxn modelId="{D5AE5813-7ACD-E649-92C9-B3F7D0C22038}" type="presParOf" srcId="{99289CC0-7D10-F14F-B6BD-95DD41C08AF8}" destId="{DD315BBD-1F25-D847-9370-CDB8C0CD0BEA}" srcOrd="14" destOrd="0" presId="urn:microsoft.com/office/officeart/2008/layout/LinedList"/>
    <dgm:cxn modelId="{D479CCAD-47F5-8041-A7C3-62BF876B9945}" type="presParOf" srcId="{99289CC0-7D10-F14F-B6BD-95DD41C08AF8}" destId="{7F1C6312-B114-9A4B-B6C0-CA55FAAD8078}" srcOrd="15" destOrd="0" presId="urn:microsoft.com/office/officeart/2008/layout/LinedList"/>
    <dgm:cxn modelId="{76BA34FF-BF32-AD4B-9E6A-5D062C03CC78}" type="presParOf" srcId="{7F1C6312-B114-9A4B-B6C0-CA55FAAD8078}" destId="{51DE7627-5E7E-F442-BB19-B0FEC1C4E8F8}" srcOrd="0" destOrd="0" presId="urn:microsoft.com/office/officeart/2008/layout/LinedList"/>
    <dgm:cxn modelId="{221A5AC1-5E57-074A-B508-79BC0EDC6AE2}" type="presParOf" srcId="{7F1C6312-B114-9A4B-B6C0-CA55FAAD8078}" destId="{155AC6AA-B328-6B47-B022-AD603C43A6E4}" srcOrd="1" destOrd="0" presId="urn:microsoft.com/office/officeart/2008/layout/LinedList"/>
    <dgm:cxn modelId="{80AED7CB-4AF7-2F47-BC67-048B30109211}" type="presParOf" srcId="{99289CC0-7D10-F14F-B6BD-95DD41C08AF8}" destId="{9CFFE474-1A99-DA40-9B94-4527F36D19E8}" srcOrd="16" destOrd="0" presId="urn:microsoft.com/office/officeart/2008/layout/LinedList"/>
    <dgm:cxn modelId="{15F0FEDD-CD82-2843-B6EA-0914035C41CA}" type="presParOf" srcId="{99289CC0-7D10-F14F-B6BD-95DD41C08AF8}" destId="{61701B62-20E0-9246-A1EC-61532BABAE62}" srcOrd="17" destOrd="0" presId="urn:microsoft.com/office/officeart/2008/layout/LinedList"/>
    <dgm:cxn modelId="{D1A8676E-DB1E-4149-B164-11A5C1EF75A0}" type="presParOf" srcId="{61701B62-20E0-9246-A1EC-61532BABAE62}" destId="{3C248C3B-9F08-C741-BEDF-EC420DF2B8D8}" srcOrd="0" destOrd="0" presId="urn:microsoft.com/office/officeart/2008/layout/LinedList"/>
    <dgm:cxn modelId="{6FA162F5-6506-D945-9C67-DD1DABE41BC3}" type="presParOf" srcId="{61701B62-20E0-9246-A1EC-61532BABAE62}" destId="{7082F71E-084B-664B-8582-890EF0848C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F326EF2-50F0-4CFC-882E-3F311D09F7FB}"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3627EC3-2149-44B0-BE7B-FE6C7CA86A96}">
      <dgm:prSet/>
      <dgm:spPr/>
      <dgm:t>
        <a:bodyPr/>
        <a:lstStyle/>
        <a:p>
          <a:r>
            <a:rPr lang="en-US" b="1"/>
            <a:t>Framework Selection:</a:t>
          </a:r>
          <a:r>
            <a:rPr lang="en-US"/>
            <a:t> LeSS (Large Scale Scrum)</a:t>
          </a:r>
        </a:p>
      </dgm:t>
    </dgm:pt>
    <dgm:pt modelId="{2E349C9A-3BE4-41F2-B2DB-A63EC5579733}" type="parTrans" cxnId="{24331161-3412-4363-A195-0665373FFF4C}">
      <dgm:prSet/>
      <dgm:spPr/>
      <dgm:t>
        <a:bodyPr/>
        <a:lstStyle/>
        <a:p>
          <a:endParaRPr lang="en-US"/>
        </a:p>
      </dgm:t>
    </dgm:pt>
    <dgm:pt modelId="{EBA71AB7-C5C0-4CD0-B8E8-5B4767095D8C}" type="sibTrans" cxnId="{24331161-3412-4363-A195-0665373FFF4C}">
      <dgm:prSet/>
      <dgm:spPr/>
      <dgm:t>
        <a:bodyPr/>
        <a:lstStyle/>
        <a:p>
          <a:endParaRPr lang="en-US"/>
        </a:p>
      </dgm:t>
    </dgm:pt>
    <dgm:pt modelId="{342DFC58-615D-487B-AA01-BF546021F7D4}">
      <dgm:prSet/>
      <dgm:spPr/>
      <dgm:t>
        <a:bodyPr/>
        <a:lstStyle/>
        <a:p>
          <a:r>
            <a:rPr lang="en-US" b="1"/>
            <a:t>Stakeholder Involvement:</a:t>
          </a:r>
          <a:r>
            <a:rPr lang="en-US"/>
            <a:t> Rejected authoritarian leadership and switched to service leadership</a:t>
          </a:r>
        </a:p>
      </dgm:t>
    </dgm:pt>
    <dgm:pt modelId="{4B16B162-0B10-4DEE-AD01-83934BEAB634}" type="parTrans" cxnId="{07BC1935-B4F6-4631-9FE6-4961D59CCBCA}">
      <dgm:prSet/>
      <dgm:spPr/>
      <dgm:t>
        <a:bodyPr/>
        <a:lstStyle/>
        <a:p>
          <a:endParaRPr lang="en-US"/>
        </a:p>
      </dgm:t>
    </dgm:pt>
    <dgm:pt modelId="{9A801A11-6E8B-4723-930E-975B58074CAB}" type="sibTrans" cxnId="{07BC1935-B4F6-4631-9FE6-4961D59CCBCA}">
      <dgm:prSet/>
      <dgm:spPr/>
      <dgm:t>
        <a:bodyPr/>
        <a:lstStyle/>
        <a:p>
          <a:endParaRPr lang="en-US"/>
        </a:p>
      </dgm:t>
    </dgm:pt>
    <dgm:pt modelId="{BC014029-9FDB-4107-A8E3-C2AC7933600F}">
      <dgm:prSet/>
      <dgm:spPr/>
      <dgm:t>
        <a:bodyPr/>
        <a:lstStyle/>
        <a:p>
          <a:r>
            <a:rPr lang="en-US" b="1"/>
            <a:t>Financing the Transformation:</a:t>
          </a:r>
          <a:r>
            <a:rPr lang="en-US"/>
            <a:t> Convincing the Vienna headquarters that radical change was necessary</a:t>
          </a:r>
        </a:p>
      </dgm:t>
    </dgm:pt>
    <dgm:pt modelId="{45E2D689-CCA4-4F59-A6D8-BE7E6DCAD523}" type="parTrans" cxnId="{0015C031-66AB-4666-AD16-57383DED94A0}">
      <dgm:prSet/>
      <dgm:spPr/>
      <dgm:t>
        <a:bodyPr/>
        <a:lstStyle/>
        <a:p>
          <a:endParaRPr lang="en-US"/>
        </a:p>
      </dgm:t>
    </dgm:pt>
    <dgm:pt modelId="{4A96DFDB-655B-482A-93C3-AA7F2F4440CE}" type="sibTrans" cxnId="{0015C031-66AB-4666-AD16-57383DED94A0}">
      <dgm:prSet/>
      <dgm:spPr/>
      <dgm:t>
        <a:bodyPr/>
        <a:lstStyle/>
        <a:p>
          <a:endParaRPr lang="en-US"/>
        </a:p>
      </dgm:t>
    </dgm:pt>
    <dgm:pt modelId="{EF78109A-A89D-4175-B855-FA5C6B90F671}">
      <dgm:prSet/>
      <dgm:spPr/>
      <dgm:t>
        <a:bodyPr/>
        <a:lstStyle/>
        <a:p>
          <a:r>
            <a:rPr lang="en-US" b="1"/>
            <a:t>Rules of the road: </a:t>
          </a:r>
          <a:r>
            <a:rPr lang="en-US"/>
            <a:t>ADORE (Rules for ADaptive ORganization)</a:t>
          </a:r>
        </a:p>
      </dgm:t>
    </dgm:pt>
    <dgm:pt modelId="{945F5546-ED64-4ADD-80FE-5ED35AE8CAD8}" type="parTrans" cxnId="{88AF2ADD-A49C-4F85-BED2-185E24315C4D}">
      <dgm:prSet/>
      <dgm:spPr/>
      <dgm:t>
        <a:bodyPr/>
        <a:lstStyle/>
        <a:p>
          <a:endParaRPr lang="en-US"/>
        </a:p>
      </dgm:t>
    </dgm:pt>
    <dgm:pt modelId="{7CE896AA-2E0E-4B69-A16E-4475CB0171C6}" type="sibTrans" cxnId="{88AF2ADD-A49C-4F85-BED2-185E24315C4D}">
      <dgm:prSet/>
      <dgm:spPr/>
      <dgm:t>
        <a:bodyPr/>
        <a:lstStyle/>
        <a:p>
          <a:endParaRPr lang="en-US"/>
        </a:p>
      </dgm:t>
    </dgm:pt>
    <dgm:pt modelId="{755B071A-C45F-48F2-97E0-4574BFDDB802}" type="pres">
      <dgm:prSet presAssocID="{EF326EF2-50F0-4CFC-882E-3F311D09F7FB}" presName="root" presStyleCnt="0">
        <dgm:presLayoutVars>
          <dgm:dir/>
          <dgm:resizeHandles val="exact"/>
        </dgm:presLayoutVars>
      </dgm:prSet>
      <dgm:spPr/>
    </dgm:pt>
    <dgm:pt modelId="{C3CF531B-2956-45CF-A423-F77249020F54}" type="pres">
      <dgm:prSet presAssocID="{93627EC3-2149-44B0-BE7B-FE6C7CA86A96}" presName="compNode" presStyleCnt="0"/>
      <dgm:spPr/>
    </dgm:pt>
    <dgm:pt modelId="{2202C9F8-9E35-4E4E-BBC6-238DA5FEAB23}" type="pres">
      <dgm:prSet presAssocID="{93627EC3-2149-44B0-BE7B-FE6C7CA86A96}" presName="bgRect" presStyleLbl="bgShp" presStyleIdx="0" presStyleCnt="4"/>
      <dgm:spPr/>
    </dgm:pt>
    <dgm:pt modelId="{8F15A771-BF6B-4080-AC90-61877DD3BC80}" type="pres">
      <dgm:prSet presAssocID="{93627EC3-2149-44B0-BE7B-FE6C7CA86A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36AA9A56-C60F-4D8B-8800-9B0254DE75B2}" type="pres">
      <dgm:prSet presAssocID="{93627EC3-2149-44B0-BE7B-FE6C7CA86A96}" presName="spaceRect" presStyleCnt="0"/>
      <dgm:spPr/>
    </dgm:pt>
    <dgm:pt modelId="{BF710797-7A7D-4071-8540-DE02D69A8D6E}" type="pres">
      <dgm:prSet presAssocID="{93627EC3-2149-44B0-BE7B-FE6C7CA86A96}" presName="parTx" presStyleLbl="revTx" presStyleIdx="0" presStyleCnt="4">
        <dgm:presLayoutVars>
          <dgm:chMax val="0"/>
          <dgm:chPref val="0"/>
        </dgm:presLayoutVars>
      </dgm:prSet>
      <dgm:spPr/>
    </dgm:pt>
    <dgm:pt modelId="{BDF5D611-DF38-4669-906F-C8C82DA7CE35}" type="pres">
      <dgm:prSet presAssocID="{EBA71AB7-C5C0-4CD0-B8E8-5B4767095D8C}" presName="sibTrans" presStyleCnt="0"/>
      <dgm:spPr/>
    </dgm:pt>
    <dgm:pt modelId="{3698E042-E623-4F9A-908B-8481122C24F9}" type="pres">
      <dgm:prSet presAssocID="{342DFC58-615D-487B-AA01-BF546021F7D4}" presName="compNode" presStyleCnt="0"/>
      <dgm:spPr/>
    </dgm:pt>
    <dgm:pt modelId="{5AC92CB5-9A1B-4608-919F-764F611D02F3}" type="pres">
      <dgm:prSet presAssocID="{342DFC58-615D-487B-AA01-BF546021F7D4}" presName="bgRect" presStyleLbl="bgShp" presStyleIdx="1" presStyleCnt="4"/>
      <dgm:spPr/>
    </dgm:pt>
    <dgm:pt modelId="{8426A242-D562-4992-B401-7E548BF56215}" type="pres">
      <dgm:prSet presAssocID="{342DFC58-615D-487B-AA01-BF546021F7D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7F528E4C-B51B-4627-9E47-106C5ECEBE97}" type="pres">
      <dgm:prSet presAssocID="{342DFC58-615D-487B-AA01-BF546021F7D4}" presName="spaceRect" presStyleCnt="0"/>
      <dgm:spPr/>
    </dgm:pt>
    <dgm:pt modelId="{60A76C97-2849-43C1-842B-2D69C7B32181}" type="pres">
      <dgm:prSet presAssocID="{342DFC58-615D-487B-AA01-BF546021F7D4}" presName="parTx" presStyleLbl="revTx" presStyleIdx="1" presStyleCnt="4">
        <dgm:presLayoutVars>
          <dgm:chMax val="0"/>
          <dgm:chPref val="0"/>
        </dgm:presLayoutVars>
      </dgm:prSet>
      <dgm:spPr/>
    </dgm:pt>
    <dgm:pt modelId="{44CE5EA8-6EE6-4E44-B604-50407E3A27DF}" type="pres">
      <dgm:prSet presAssocID="{9A801A11-6E8B-4723-930E-975B58074CAB}" presName="sibTrans" presStyleCnt="0"/>
      <dgm:spPr/>
    </dgm:pt>
    <dgm:pt modelId="{B40D711F-4C0A-4228-95A1-607B077C8CFA}" type="pres">
      <dgm:prSet presAssocID="{BC014029-9FDB-4107-A8E3-C2AC7933600F}" presName="compNode" presStyleCnt="0"/>
      <dgm:spPr/>
    </dgm:pt>
    <dgm:pt modelId="{9087B06E-89CA-4906-BE29-63769B51137C}" type="pres">
      <dgm:prSet presAssocID="{BC014029-9FDB-4107-A8E3-C2AC7933600F}" presName="bgRect" presStyleLbl="bgShp" presStyleIdx="2" presStyleCnt="4"/>
      <dgm:spPr/>
    </dgm:pt>
    <dgm:pt modelId="{BEF9C01E-D102-4654-83D5-491064CB5862}" type="pres">
      <dgm:prSet presAssocID="{BC014029-9FDB-4107-A8E3-C2AC793360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A5937A22-D83A-4B60-95D2-743D771945C5}" type="pres">
      <dgm:prSet presAssocID="{BC014029-9FDB-4107-A8E3-C2AC7933600F}" presName="spaceRect" presStyleCnt="0"/>
      <dgm:spPr/>
    </dgm:pt>
    <dgm:pt modelId="{C211020E-E9DD-4959-83B2-CD8CD50B51E0}" type="pres">
      <dgm:prSet presAssocID="{BC014029-9FDB-4107-A8E3-C2AC7933600F}" presName="parTx" presStyleLbl="revTx" presStyleIdx="2" presStyleCnt="4">
        <dgm:presLayoutVars>
          <dgm:chMax val="0"/>
          <dgm:chPref val="0"/>
        </dgm:presLayoutVars>
      </dgm:prSet>
      <dgm:spPr/>
    </dgm:pt>
    <dgm:pt modelId="{1E9D2056-09BA-4F84-B614-984C47E3B5EC}" type="pres">
      <dgm:prSet presAssocID="{4A96DFDB-655B-482A-93C3-AA7F2F4440CE}" presName="sibTrans" presStyleCnt="0"/>
      <dgm:spPr/>
    </dgm:pt>
    <dgm:pt modelId="{4B747BCD-1E12-487D-B5D7-CFECFD907243}" type="pres">
      <dgm:prSet presAssocID="{EF78109A-A89D-4175-B855-FA5C6B90F671}" presName="compNode" presStyleCnt="0"/>
      <dgm:spPr/>
    </dgm:pt>
    <dgm:pt modelId="{2C46F004-1069-498F-8022-E8A0EE726BA7}" type="pres">
      <dgm:prSet presAssocID="{EF78109A-A89D-4175-B855-FA5C6B90F671}" presName="bgRect" presStyleLbl="bgShp" presStyleIdx="3" presStyleCnt="4"/>
      <dgm:spPr/>
    </dgm:pt>
    <dgm:pt modelId="{960268ED-AAC5-47AB-B771-1424E69060D8}" type="pres">
      <dgm:prSet presAssocID="{EF78109A-A89D-4175-B855-FA5C6B90F6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vron Arrows"/>
        </a:ext>
      </dgm:extLst>
    </dgm:pt>
    <dgm:pt modelId="{70B901DB-B314-4F73-88A3-D8A48FC2307E}" type="pres">
      <dgm:prSet presAssocID="{EF78109A-A89D-4175-B855-FA5C6B90F671}" presName="spaceRect" presStyleCnt="0"/>
      <dgm:spPr/>
    </dgm:pt>
    <dgm:pt modelId="{FE8AA075-57D1-40F3-A3F6-14C5BCCCDBC8}" type="pres">
      <dgm:prSet presAssocID="{EF78109A-A89D-4175-B855-FA5C6B90F671}" presName="parTx" presStyleLbl="revTx" presStyleIdx="3" presStyleCnt="4">
        <dgm:presLayoutVars>
          <dgm:chMax val="0"/>
          <dgm:chPref val="0"/>
        </dgm:presLayoutVars>
      </dgm:prSet>
      <dgm:spPr/>
    </dgm:pt>
  </dgm:ptLst>
  <dgm:cxnLst>
    <dgm:cxn modelId="{0015C031-66AB-4666-AD16-57383DED94A0}" srcId="{EF326EF2-50F0-4CFC-882E-3F311D09F7FB}" destId="{BC014029-9FDB-4107-A8E3-C2AC7933600F}" srcOrd="2" destOrd="0" parTransId="{45E2D689-CCA4-4F59-A6D8-BE7E6DCAD523}" sibTransId="{4A96DFDB-655B-482A-93C3-AA7F2F4440CE}"/>
    <dgm:cxn modelId="{07BC1935-B4F6-4631-9FE6-4961D59CCBCA}" srcId="{EF326EF2-50F0-4CFC-882E-3F311D09F7FB}" destId="{342DFC58-615D-487B-AA01-BF546021F7D4}" srcOrd="1" destOrd="0" parTransId="{4B16B162-0B10-4DEE-AD01-83934BEAB634}" sibTransId="{9A801A11-6E8B-4723-930E-975B58074CAB}"/>
    <dgm:cxn modelId="{24331161-3412-4363-A195-0665373FFF4C}" srcId="{EF326EF2-50F0-4CFC-882E-3F311D09F7FB}" destId="{93627EC3-2149-44B0-BE7B-FE6C7CA86A96}" srcOrd="0" destOrd="0" parTransId="{2E349C9A-3BE4-41F2-B2DB-A63EC5579733}" sibTransId="{EBA71AB7-C5C0-4CD0-B8E8-5B4767095D8C}"/>
    <dgm:cxn modelId="{97B7E06A-364F-4D99-A92E-91B797551C7A}" type="presOf" srcId="{BC014029-9FDB-4107-A8E3-C2AC7933600F}" destId="{C211020E-E9DD-4959-83B2-CD8CD50B51E0}" srcOrd="0" destOrd="0" presId="urn:microsoft.com/office/officeart/2018/2/layout/IconVerticalSolidList"/>
    <dgm:cxn modelId="{06BA274E-720D-4641-B158-373A79F13A08}" type="presOf" srcId="{EF326EF2-50F0-4CFC-882E-3F311D09F7FB}" destId="{755B071A-C45F-48F2-97E0-4574BFDDB802}" srcOrd="0" destOrd="0" presId="urn:microsoft.com/office/officeart/2018/2/layout/IconVerticalSolidList"/>
    <dgm:cxn modelId="{8C2B0B91-F69F-4217-9F0E-CA3ADBF47FA3}" type="presOf" srcId="{93627EC3-2149-44B0-BE7B-FE6C7CA86A96}" destId="{BF710797-7A7D-4071-8540-DE02D69A8D6E}" srcOrd="0" destOrd="0" presId="urn:microsoft.com/office/officeart/2018/2/layout/IconVerticalSolidList"/>
    <dgm:cxn modelId="{8E59B897-236C-47F9-ABB8-3713DEA73F93}" type="presOf" srcId="{EF78109A-A89D-4175-B855-FA5C6B90F671}" destId="{FE8AA075-57D1-40F3-A3F6-14C5BCCCDBC8}" srcOrd="0" destOrd="0" presId="urn:microsoft.com/office/officeart/2018/2/layout/IconVerticalSolidList"/>
    <dgm:cxn modelId="{9894F7B7-C9BF-4D77-A0B1-04A2D15520B8}" type="presOf" srcId="{342DFC58-615D-487B-AA01-BF546021F7D4}" destId="{60A76C97-2849-43C1-842B-2D69C7B32181}" srcOrd="0" destOrd="0" presId="urn:microsoft.com/office/officeart/2018/2/layout/IconVerticalSolidList"/>
    <dgm:cxn modelId="{88AF2ADD-A49C-4F85-BED2-185E24315C4D}" srcId="{EF326EF2-50F0-4CFC-882E-3F311D09F7FB}" destId="{EF78109A-A89D-4175-B855-FA5C6B90F671}" srcOrd="3" destOrd="0" parTransId="{945F5546-ED64-4ADD-80FE-5ED35AE8CAD8}" sibTransId="{7CE896AA-2E0E-4B69-A16E-4475CB0171C6}"/>
    <dgm:cxn modelId="{1286F780-0F94-4C3C-83D5-B5774FFD5381}" type="presParOf" srcId="{755B071A-C45F-48F2-97E0-4574BFDDB802}" destId="{C3CF531B-2956-45CF-A423-F77249020F54}" srcOrd="0" destOrd="0" presId="urn:microsoft.com/office/officeart/2018/2/layout/IconVerticalSolidList"/>
    <dgm:cxn modelId="{C466CC8C-4123-4B2A-BED0-2B6ACA97015B}" type="presParOf" srcId="{C3CF531B-2956-45CF-A423-F77249020F54}" destId="{2202C9F8-9E35-4E4E-BBC6-238DA5FEAB23}" srcOrd="0" destOrd="0" presId="urn:microsoft.com/office/officeart/2018/2/layout/IconVerticalSolidList"/>
    <dgm:cxn modelId="{4374D626-6B12-46B2-A1DF-FDDADD419F98}" type="presParOf" srcId="{C3CF531B-2956-45CF-A423-F77249020F54}" destId="{8F15A771-BF6B-4080-AC90-61877DD3BC80}" srcOrd="1" destOrd="0" presId="urn:microsoft.com/office/officeart/2018/2/layout/IconVerticalSolidList"/>
    <dgm:cxn modelId="{9549CE19-2A95-4920-9A08-2A32DDFC9EC7}" type="presParOf" srcId="{C3CF531B-2956-45CF-A423-F77249020F54}" destId="{36AA9A56-C60F-4D8B-8800-9B0254DE75B2}" srcOrd="2" destOrd="0" presId="urn:microsoft.com/office/officeart/2018/2/layout/IconVerticalSolidList"/>
    <dgm:cxn modelId="{9C83112C-DF0E-4899-A603-F77BC8859AF9}" type="presParOf" srcId="{C3CF531B-2956-45CF-A423-F77249020F54}" destId="{BF710797-7A7D-4071-8540-DE02D69A8D6E}" srcOrd="3" destOrd="0" presId="urn:microsoft.com/office/officeart/2018/2/layout/IconVerticalSolidList"/>
    <dgm:cxn modelId="{1E820807-6F1A-443F-91DD-0CE1ACA8A2A6}" type="presParOf" srcId="{755B071A-C45F-48F2-97E0-4574BFDDB802}" destId="{BDF5D611-DF38-4669-906F-C8C82DA7CE35}" srcOrd="1" destOrd="0" presId="urn:microsoft.com/office/officeart/2018/2/layout/IconVerticalSolidList"/>
    <dgm:cxn modelId="{152BDD6D-9BA1-4F44-83F0-3D72BF3E3BB4}" type="presParOf" srcId="{755B071A-C45F-48F2-97E0-4574BFDDB802}" destId="{3698E042-E623-4F9A-908B-8481122C24F9}" srcOrd="2" destOrd="0" presId="urn:microsoft.com/office/officeart/2018/2/layout/IconVerticalSolidList"/>
    <dgm:cxn modelId="{F12142AE-C565-4EDA-BE75-148ACFCAB1BE}" type="presParOf" srcId="{3698E042-E623-4F9A-908B-8481122C24F9}" destId="{5AC92CB5-9A1B-4608-919F-764F611D02F3}" srcOrd="0" destOrd="0" presId="urn:microsoft.com/office/officeart/2018/2/layout/IconVerticalSolidList"/>
    <dgm:cxn modelId="{F38B6D7E-582E-40A4-8E79-78A163FAF461}" type="presParOf" srcId="{3698E042-E623-4F9A-908B-8481122C24F9}" destId="{8426A242-D562-4992-B401-7E548BF56215}" srcOrd="1" destOrd="0" presId="urn:microsoft.com/office/officeart/2018/2/layout/IconVerticalSolidList"/>
    <dgm:cxn modelId="{8561C58D-24FA-4C8C-88B9-96E9BDAA1B96}" type="presParOf" srcId="{3698E042-E623-4F9A-908B-8481122C24F9}" destId="{7F528E4C-B51B-4627-9E47-106C5ECEBE97}" srcOrd="2" destOrd="0" presId="urn:microsoft.com/office/officeart/2018/2/layout/IconVerticalSolidList"/>
    <dgm:cxn modelId="{623FF826-4257-41A6-B6A4-45DC6F480EAF}" type="presParOf" srcId="{3698E042-E623-4F9A-908B-8481122C24F9}" destId="{60A76C97-2849-43C1-842B-2D69C7B32181}" srcOrd="3" destOrd="0" presId="urn:microsoft.com/office/officeart/2018/2/layout/IconVerticalSolidList"/>
    <dgm:cxn modelId="{FA40F22F-BB62-4695-B51B-64450C6681C4}" type="presParOf" srcId="{755B071A-C45F-48F2-97E0-4574BFDDB802}" destId="{44CE5EA8-6EE6-4E44-B604-50407E3A27DF}" srcOrd="3" destOrd="0" presId="urn:microsoft.com/office/officeart/2018/2/layout/IconVerticalSolidList"/>
    <dgm:cxn modelId="{4D30E084-8461-47EF-B6C5-A0A4866D845C}" type="presParOf" srcId="{755B071A-C45F-48F2-97E0-4574BFDDB802}" destId="{B40D711F-4C0A-4228-95A1-607B077C8CFA}" srcOrd="4" destOrd="0" presId="urn:microsoft.com/office/officeart/2018/2/layout/IconVerticalSolidList"/>
    <dgm:cxn modelId="{B0C70926-7522-4EBE-8BB0-D26B4F295166}" type="presParOf" srcId="{B40D711F-4C0A-4228-95A1-607B077C8CFA}" destId="{9087B06E-89CA-4906-BE29-63769B51137C}" srcOrd="0" destOrd="0" presId="urn:microsoft.com/office/officeart/2018/2/layout/IconVerticalSolidList"/>
    <dgm:cxn modelId="{21FD532B-6033-4446-8B09-F0D2B43E6F33}" type="presParOf" srcId="{B40D711F-4C0A-4228-95A1-607B077C8CFA}" destId="{BEF9C01E-D102-4654-83D5-491064CB5862}" srcOrd="1" destOrd="0" presId="urn:microsoft.com/office/officeart/2018/2/layout/IconVerticalSolidList"/>
    <dgm:cxn modelId="{7DC4C166-F312-4E5F-A119-C3BE0034D81B}" type="presParOf" srcId="{B40D711F-4C0A-4228-95A1-607B077C8CFA}" destId="{A5937A22-D83A-4B60-95D2-743D771945C5}" srcOrd="2" destOrd="0" presId="urn:microsoft.com/office/officeart/2018/2/layout/IconVerticalSolidList"/>
    <dgm:cxn modelId="{93E232B5-6EAA-475E-AEC2-66228FC40AF5}" type="presParOf" srcId="{B40D711F-4C0A-4228-95A1-607B077C8CFA}" destId="{C211020E-E9DD-4959-83B2-CD8CD50B51E0}" srcOrd="3" destOrd="0" presId="urn:microsoft.com/office/officeart/2018/2/layout/IconVerticalSolidList"/>
    <dgm:cxn modelId="{1C3DDF97-FDDE-46DC-A115-C341A39FB32A}" type="presParOf" srcId="{755B071A-C45F-48F2-97E0-4574BFDDB802}" destId="{1E9D2056-09BA-4F84-B614-984C47E3B5EC}" srcOrd="5" destOrd="0" presId="urn:microsoft.com/office/officeart/2018/2/layout/IconVerticalSolidList"/>
    <dgm:cxn modelId="{688E16A5-6EFF-4D91-ABDE-50CC6CCC0934}" type="presParOf" srcId="{755B071A-C45F-48F2-97E0-4574BFDDB802}" destId="{4B747BCD-1E12-487D-B5D7-CFECFD907243}" srcOrd="6" destOrd="0" presId="urn:microsoft.com/office/officeart/2018/2/layout/IconVerticalSolidList"/>
    <dgm:cxn modelId="{219FDE2C-FAF3-405D-B238-4293D96BA4E8}" type="presParOf" srcId="{4B747BCD-1E12-487D-B5D7-CFECFD907243}" destId="{2C46F004-1069-498F-8022-E8A0EE726BA7}" srcOrd="0" destOrd="0" presId="urn:microsoft.com/office/officeart/2018/2/layout/IconVerticalSolidList"/>
    <dgm:cxn modelId="{5BA1DAE1-6583-4BBE-9835-CDE99BC2DE2C}" type="presParOf" srcId="{4B747BCD-1E12-487D-B5D7-CFECFD907243}" destId="{960268ED-AAC5-47AB-B771-1424E69060D8}" srcOrd="1" destOrd="0" presId="urn:microsoft.com/office/officeart/2018/2/layout/IconVerticalSolidList"/>
    <dgm:cxn modelId="{ACF1DEB9-88EA-4E7E-B953-7711133DD5F5}" type="presParOf" srcId="{4B747BCD-1E12-487D-B5D7-CFECFD907243}" destId="{70B901DB-B314-4F73-88A3-D8A48FC2307E}" srcOrd="2" destOrd="0" presId="urn:microsoft.com/office/officeart/2018/2/layout/IconVerticalSolidList"/>
    <dgm:cxn modelId="{33E703B3-1C1F-4E2A-9F2B-0D1205AAECA8}" type="presParOf" srcId="{4B747BCD-1E12-487D-B5D7-CFECFD907243}" destId="{FE8AA075-57D1-40F3-A3F6-14C5BCCCDB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F949467-C3E2-4D01-A8BD-918BFE367370}"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447B9FBB-F3D8-4FBC-9BED-B5C4AD878D63}">
      <dgm:prSet/>
      <dgm:spPr/>
      <dgm:t>
        <a:bodyPr/>
        <a:lstStyle/>
        <a:p>
          <a:pPr rtl="0"/>
          <a:r>
            <a:rPr lang="en-US"/>
            <a:t>The core idea was to bring together business experts and IT </a:t>
          </a:r>
          <a:r>
            <a:rPr lang="en-US">
              <a:latin typeface="Century Gothic" panose="020B0502020202020204"/>
            </a:rPr>
            <a:t>specialists with</a:t>
          </a:r>
          <a:r>
            <a:rPr lang="en-US"/>
            <a:t> different profiles in joint cross-functional </a:t>
          </a:r>
          <a:r>
            <a:rPr lang="en-US">
              <a:latin typeface="Century Gothic" panose="020B0502020202020204"/>
            </a:rPr>
            <a:t>teams. This allowed</a:t>
          </a:r>
          <a:r>
            <a:rPr lang="en-US"/>
            <a:t> each team</a:t>
          </a:r>
          <a:r>
            <a:rPr lang="en-US">
              <a:latin typeface="Century Gothic" panose="020B0502020202020204"/>
            </a:rPr>
            <a:t> to</a:t>
          </a:r>
          <a:r>
            <a:rPr lang="en-US"/>
            <a:t> autonomously work with IT components instead of referring to a dedicated IT department. </a:t>
          </a:r>
        </a:p>
      </dgm:t>
    </dgm:pt>
    <dgm:pt modelId="{9DC13497-4C25-4B4A-9309-5E3223ABE874}" type="parTrans" cxnId="{4CE61FF4-E7EF-4E12-99F3-1BBE7D0DC6BD}">
      <dgm:prSet/>
      <dgm:spPr/>
      <dgm:t>
        <a:bodyPr/>
        <a:lstStyle/>
        <a:p>
          <a:endParaRPr lang="en-US"/>
        </a:p>
      </dgm:t>
    </dgm:pt>
    <dgm:pt modelId="{59EFF94E-9347-4535-AF35-1E8545CDA66E}" type="sibTrans" cxnId="{4CE61FF4-E7EF-4E12-99F3-1BBE7D0DC6BD}">
      <dgm:prSet/>
      <dgm:spPr/>
      <dgm:t>
        <a:bodyPr/>
        <a:lstStyle/>
        <a:p>
          <a:endParaRPr lang="en-US"/>
        </a:p>
      </dgm:t>
    </dgm:pt>
    <dgm:pt modelId="{8C723B73-8CF4-4C2A-8095-72F4D28ACFD6}">
      <dgm:prSet/>
      <dgm:spPr/>
      <dgm:t>
        <a:bodyPr/>
        <a:lstStyle/>
        <a:p>
          <a:pPr rtl="0"/>
          <a:r>
            <a:rPr lang="en-US"/>
            <a:t> LeSS</a:t>
          </a:r>
          <a:r>
            <a:rPr lang="en-US">
              <a:latin typeface="Century Gothic" panose="020B0502020202020204"/>
            </a:rPr>
            <a:t>/Scrum Standards and Expectations</a:t>
          </a:r>
        </a:p>
      </dgm:t>
    </dgm:pt>
    <dgm:pt modelId="{E48FC50D-7423-423F-B72B-4D59F9FD1B3B}" type="parTrans" cxnId="{D26592C7-D154-46E3-8182-439D45058B2C}">
      <dgm:prSet/>
      <dgm:spPr/>
      <dgm:t>
        <a:bodyPr/>
        <a:lstStyle/>
        <a:p>
          <a:endParaRPr lang="en-US"/>
        </a:p>
      </dgm:t>
    </dgm:pt>
    <dgm:pt modelId="{95C537E8-DD5D-4DD1-AEA6-6F1490A441AA}" type="sibTrans" cxnId="{D26592C7-D154-46E3-8182-439D45058B2C}">
      <dgm:prSet/>
      <dgm:spPr/>
      <dgm:t>
        <a:bodyPr/>
        <a:lstStyle/>
        <a:p>
          <a:endParaRPr lang="en-US"/>
        </a:p>
      </dgm:t>
    </dgm:pt>
    <dgm:pt modelId="{24B46C8F-9782-45CF-8AB1-E7FF01B1B6AB}">
      <dgm:prSet/>
      <dgm:spPr/>
      <dgm:t>
        <a:bodyPr/>
        <a:lstStyle/>
        <a:p>
          <a:r>
            <a:rPr lang="en-US"/>
            <a:t>Feature teams 9 instead of components </a:t>
          </a:r>
        </a:p>
      </dgm:t>
    </dgm:pt>
    <dgm:pt modelId="{ED437AE1-B4C2-4D14-874D-36DAE70CED2A}" type="parTrans" cxnId="{DA7051A6-7D98-409B-89E6-A5BDB530403B}">
      <dgm:prSet/>
      <dgm:spPr/>
      <dgm:t>
        <a:bodyPr/>
        <a:lstStyle/>
        <a:p>
          <a:endParaRPr lang="en-US"/>
        </a:p>
      </dgm:t>
    </dgm:pt>
    <dgm:pt modelId="{EC55D76B-9A62-42D0-AF01-06F05DB284EC}" type="sibTrans" cxnId="{DA7051A6-7D98-409B-89E6-A5BDB530403B}">
      <dgm:prSet/>
      <dgm:spPr/>
      <dgm:t>
        <a:bodyPr/>
        <a:lstStyle/>
        <a:p>
          <a:endParaRPr lang="en-US"/>
        </a:p>
      </dgm:t>
    </dgm:pt>
    <dgm:pt modelId="{30EA190F-9E26-404B-8169-427BAFBBBD85}">
      <dgm:prSet/>
      <dgm:spPr/>
      <dgm:t>
        <a:bodyPr/>
        <a:lstStyle/>
        <a:p>
          <a:r>
            <a:rPr lang="en-US"/>
            <a:t>Single backlog for all feature teams within a product (for LeSS) </a:t>
          </a:r>
        </a:p>
      </dgm:t>
    </dgm:pt>
    <dgm:pt modelId="{DA1A5AD7-3717-4C9C-913F-D3D79E408665}" type="parTrans" cxnId="{D5A3F122-C984-461B-AD57-820477DD7C55}">
      <dgm:prSet/>
      <dgm:spPr/>
      <dgm:t>
        <a:bodyPr/>
        <a:lstStyle/>
        <a:p>
          <a:endParaRPr lang="en-US"/>
        </a:p>
      </dgm:t>
    </dgm:pt>
    <dgm:pt modelId="{9A1B8538-00EB-4B07-9BC1-1047A43D5031}" type="sibTrans" cxnId="{D5A3F122-C984-461B-AD57-820477DD7C55}">
      <dgm:prSet/>
      <dgm:spPr/>
      <dgm:t>
        <a:bodyPr/>
        <a:lstStyle/>
        <a:p>
          <a:endParaRPr lang="en-US"/>
        </a:p>
      </dgm:t>
    </dgm:pt>
    <dgm:pt modelId="{D8A285FD-8753-4FF8-A809-597DB8DA0C34}">
      <dgm:prSet/>
      <dgm:spPr/>
      <dgm:t>
        <a:bodyPr/>
        <a:lstStyle/>
        <a:p>
          <a:r>
            <a:rPr lang="en-US"/>
            <a:t>Reduce external dependency by insourcing components as well as functions</a:t>
          </a:r>
        </a:p>
      </dgm:t>
    </dgm:pt>
    <dgm:pt modelId="{3088F0E0-8C54-48D8-A8DC-C25D2E8A0878}" type="parTrans" cxnId="{C3AA2BB4-A308-4FC3-915D-303A2BC0CB66}">
      <dgm:prSet/>
      <dgm:spPr/>
      <dgm:t>
        <a:bodyPr/>
        <a:lstStyle/>
        <a:p>
          <a:endParaRPr lang="en-US"/>
        </a:p>
      </dgm:t>
    </dgm:pt>
    <dgm:pt modelId="{4F4B4C7A-0D9B-497D-9B19-0190D00CB890}" type="sibTrans" cxnId="{C3AA2BB4-A308-4FC3-915D-303A2BC0CB66}">
      <dgm:prSet/>
      <dgm:spPr/>
      <dgm:t>
        <a:bodyPr/>
        <a:lstStyle/>
        <a:p>
          <a:endParaRPr lang="en-US"/>
        </a:p>
      </dgm:t>
    </dgm:pt>
    <dgm:pt modelId="{B9CDBB55-1183-469B-A594-1F2B24AE8160}">
      <dgm:prSet phldr="0"/>
      <dgm:spPr/>
      <dgm:t>
        <a:bodyPr/>
        <a:lstStyle/>
        <a:p>
          <a:r>
            <a:rPr lang="en-US"/>
            <a:t>Customer focused </a:t>
          </a:r>
        </a:p>
      </dgm:t>
    </dgm:pt>
    <dgm:pt modelId="{093C0663-F55F-4AE0-A893-5DB80B7CDA04}" type="parTrans" cxnId="{2034E215-0855-4401-92AF-AD8F910746E5}">
      <dgm:prSet/>
      <dgm:spPr/>
    </dgm:pt>
    <dgm:pt modelId="{4FCE7467-96EB-44D5-BC2A-2E0FFD34E0F9}" type="sibTrans" cxnId="{2034E215-0855-4401-92AF-AD8F910746E5}">
      <dgm:prSet/>
      <dgm:spPr/>
    </dgm:pt>
    <dgm:pt modelId="{1A4AF020-9082-42C8-BDB3-431E2FB7E124}" type="pres">
      <dgm:prSet presAssocID="{9F949467-C3E2-4D01-A8BD-918BFE367370}" presName="Name0" presStyleCnt="0">
        <dgm:presLayoutVars>
          <dgm:dir/>
          <dgm:animLvl val="lvl"/>
          <dgm:resizeHandles val="exact"/>
        </dgm:presLayoutVars>
      </dgm:prSet>
      <dgm:spPr/>
    </dgm:pt>
    <dgm:pt modelId="{6D175904-2457-4EDE-B4C5-F76AE0BA319A}" type="pres">
      <dgm:prSet presAssocID="{8C723B73-8CF4-4C2A-8095-72F4D28ACFD6}" presName="boxAndChildren" presStyleCnt="0"/>
      <dgm:spPr/>
    </dgm:pt>
    <dgm:pt modelId="{695C464A-F295-444B-A5D0-C1DC4B26269C}" type="pres">
      <dgm:prSet presAssocID="{8C723B73-8CF4-4C2A-8095-72F4D28ACFD6}" presName="parentTextBox" presStyleLbl="node1" presStyleIdx="0" presStyleCnt="2"/>
      <dgm:spPr/>
    </dgm:pt>
    <dgm:pt modelId="{D4F2F93E-E178-435D-9C85-582DA710E034}" type="pres">
      <dgm:prSet presAssocID="{8C723B73-8CF4-4C2A-8095-72F4D28ACFD6}" presName="entireBox" presStyleLbl="node1" presStyleIdx="0" presStyleCnt="2"/>
      <dgm:spPr/>
    </dgm:pt>
    <dgm:pt modelId="{6BAC76A1-C8B3-4C76-8793-7FDF0A877044}" type="pres">
      <dgm:prSet presAssocID="{8C723B73-8CF4-4C2A-8095-72F4D28ACFD6}" presName="descendantBox" presStyleCnt="0"/>
      <dgm:spPr/>
    </dgm:pt>
    <dgm:pt modelId="{8C88B9B4-6532-4260-AB16-0C70B987AFD1}" type="pres">
      <dgm:prSet presAssocID="{B9CDBB55-1183-469B-A594-1F2B24AE8160}" presName="childTextBox" presStyleLbl="fgAccFollowNode1" presStyleIdx="0" presStyleCnt="4">
        <dgm:presLayoutVars>
          <dgm:bulletEnabled val="1"/>
        </dgm:presLayoutVars>
      </dgm:prSet>
      <dgm:spPr/>
    </dgm:pt>
    <dgm:pt modelId="{1FE3C7E0-0D91-4EFB-8F22-A08F34FA9C64}" type="pres">
      <dgm:prSet presAssocID="{24B46C8F-9782-45CF-8AB1-E7FF01B1B6AB}" presName="childTextBox" presStyleLbl="fgAccFollowNode1" presStyleIdx="1" presStyleCnt="4">
        <dgm:presLayoutVars>
          <dgm:bulletEnabled val="1"/>
        </dgm:presLayoutVars>
      </dgm:prSet>
      <dgm:spPr/>
    </dgm:pt>
    <dgm:pt modelId="{D85A66E5-20B9-4086-B8A8-B09C224D9B62}" type="pres">
      <dgm:prSet presAssocID="{30EA190F-9E26-404B-8169-427BAFBBBD85}" presName="childTextBox" presStyleLbl="fgAccFollowNode1" presStyleIdx="2" presStyleCnt="4">
        <dgm:presLayoutVars>
          <dgm:bulletEnabled val="1"/>
        </dgm:presLayoutVars>
      </dgm:prSet>
      <dgm:spPr/>
    </dgm:pt>
    <dgm:pt modelId="{F83BC7BB-1D7F-41CC-AEB0-D9F65E5BAB43}" type="pres">
      <dgm:prSet presAssocID="{D8A285FD-8753-4FF8-A809-597DB8DA0C34}" presName="childTextBox" presStyleLbl="fgAccFollowNode1" presStyleIdx="3" presStyleCnt="4">
        <dgm:presLayoutVars>
          <dgm:bulletEnabled val="1"/>
        </dgm:presLayoutVars>
      </dgm:prSet>
      <dgm:spPr/>
    </dgm:pt>
    <dgm:pt modelId="{72BE3EE0-5D6F-473A-820F-7205072F7E9C}" type="pres">
      <dgm:prSet presAssocID="{59EFF94E-9347-4535-AF35-1E8545CDA66E}" presName="sp" presStyleCnt="0"/>
      <dgm:spPr/>
    </dgm:pt>
    <dgm:pt modelId="{E871EA1E-41D4-480B-ADB8-02B640D3C966}" type="pres">
      <dgm:prSet presAssocID="{447B9FBB-F3D8-4FBC-9BED-B5C4AD878D63}" presName="arrowAndChildren" presStyleCnt="0"/>
      <dgm:spPr/>
    </dgm:pt>
    <dgm:pt modelId="{E4018D26-CDD2-4B4D-9FE8-B3B7112D872C}" type="pres">
      <dgm:prSet presAssocID="{447B9FBB-F3D8-4FBC-9BED-B5C4AD878D63}" presName="parentTextArrow" presStyleLbl="node1" presStyleIdx="1" presStyleCnt="2"/>
      <dgm:spPr/>
    </dgm:pt>
  </dgm:ptLst>
  <dgm:cxnLst>
    <dgm:cxn modelId="{5F8E1A01-6DB4-42D7-A195-26D0F5C5A0CD}" type="presOf" srcId="{447B9FBB-F3D8-4FBC-9BED-B5C4AD878D63}" destId="{E4018D26-CDD2-4B4D-9FE8-B3B7112D872C}" srcOrd="0" destOrd="0" presId="urn:microsoft.com/office/officeart/2005/8/layout/process4"/>
    <dgm:cxn modelId="{2034E215-0855-4401-92AF-AD8F910746E5}" srcId="{8C723B73-8CF4-4C2A-8095-72F4D28ACFD6}" destId="{B9CDBB55-1183-469B-A594-1F2B24AE8160}" srcOrd="0" destOrd="0" parTransId="{093C0663-F55F-4AE0-A893-5DB80B7CDA04}" sibTransId="{4FCE7467-96EB-44D5-BC2A-2E0FFD34E0F9}"/>
    <dgm:cxn modelId="{B5F8FA1D-098A-4E89-9610-13BD2DC7B0CB}" type="presOf" srcId="{8C723B73-8CF4-4C2A-8095-72F4D28ACFD6}" destId="{D4F2F93E-E178-435D-9C85-582DA710E034}" srcOrd="1" destOrd="0" presId="urn:microsoft.com/office/officeart/2005/8/layout/process4"/>
    <dgm:cxn modelId="{D5A3F122-C984-461B-AD57-820477DD7C55}" srcId="{8C723B73-8CF4-4C2A-8095-72F4D28ACFD6}" destId="{30EA190F-9E26-404B-8169-427BAFBBBD85}" srcOrd="2" destOrd="0" parTransId="{DA1A5AD7-3717-4C9C-913F-D3D79E408665}" sibTransId="{9A1B8538-00EB-4B07-9BC1-1047A43D5031}"/>
    <dgm:cxn modelId="{6AC8F15F-619D-4274-A62D-AA849E5822B0}" type="presOf" srcId="{D8A285FD-8753-4FF8-A809-597DB8DA0C34}" destId="{F83BC7BB-1D7F-41CC-AEB0-D9F65E5BAB43}" srcOrd="0" destOrd="0" presId="urn:microsoft.com/office/officeart/2005/8/layout/process4"/>
    <dgm:cxn modelId="{6A2D2165-44FB-4461-997D-BE9C18EBED81}" type="presOf" srcId="{24B46C8F-9782-45CF-8AB1-E7FF01B1B6AB}" destId="{1FE3C7E0-0D91-4EFB-8F22-A08F34FA9C64}" srcOrd="0" destOrd="0" presId="urn:microsoft.com/office/officeart/2005/8/layout/process4"/>
    <dgm:cxn modelId="{18BAC46D-FA18-4089-9416-B38F22839DBE}" type="presOf" srcId="{8C723B73-8CF4-4C2A-8095-72F4D28ACFD6}" destId="{695C464A-F295-444B-A5D0-C1DC4B26269C}" srcOrd="0" destOrd="0" presId="urn:microsoft.com/office/officeart/2005/8/layout/process4"/>
    <dgm:cxn modelId="{DA7051A6-7D98-409B-89E6-A5BDB530403B}" srcId="{8C723B73-8CF4-4C2A-8095-72F4D28ACFD6}" destId="{24B46C8F-9782-45CF-8AB1-E7FF01B1B6AB}" srcOrd="1" destOrd="0" parTransId="{ED437AE1-B4C2-4D14-874D-36DAE70CED2A}" sibTransId="{EC55D76B-9A62-42D0-AF01-06F05DB284EC}"/>
    <dgm:cxn modelId="{42399DA7-05F1-48BE-9D3F-279CDBFD3AA1}" type="presOf" srcId="{9F949467-C3E2-4D01-A8BD-918BFE367370}" destId="{1A4AF020-9082-42C8-BDB3-431E2FB7E124}" srcOrd="0" destOrd="0" presId="urn:microsoft.com/office/officeart/2005/8/layout/process4"/>
    <dgm:cxn modelId="{C3AA2BB4-A308-4FC3-915D-303A2BC0CB66}" srcId="{8C723B73-8CF4-4C2A-8095-72F4D28ACFD6}" destId="{D8A285FD-8753-4FF8-A809-597DB8DA0C34}" srcOrd="3" destOrd="0" parTransId="{3088F0E0-8C54-48D8-A8DC-C25D2E8A0878}" sibTransId="{4F4B4C7A-0D9B-497D-9B19-0190D00CB890}"/>
    <dgm:cxn modelId="{241064B6-7FA1-4A88-B610-32E25AAE0440}" type="presOf" srcId="{B9CDBB55-1183-469B-A594-1F2B24AE8160}" destId="{8C88B9B4-6532-4260-AB16-0C70B987AFD1}" srcOrd="0" destOrd="0" presId="urn:microsoft.com/office/officeart/2005/8/layout/process4"/>
    <dgm:cxn modelId="{D26592C7-D154-46E3-8182-439D45058B2C}" srcId="{9F949467-C3E2-4D01-A8BD-918BFE367370}" destId="{8C723B73-8CF4-4C2A-8095-72F4D28ACFD6}" srcOrd="1" destOrd="0" parTransId="{E48FC50D-7423-423F-B72B-4D59F9FD1B3B}" sibTransId="{95C537E8-DD5D-4DD1-AEA6-6F1490A441AA}"/>
    <dgm:cxn modelId="{B1EF1BC9-78EF-4E37-AA7E-ED4E7624A8C1}" type="presOf" srcId="{30EA190F-9E26-404B-8169-427BAFBBBD85}" destId="{D85A66E5-20B9-4086-B8A8-B09C224D9B62}" srcOrd="0" destOrd="0" presId="urn:microsoft.com/office/officeart/2005/8/layout/process4"/>
    <dgm:cxn modelId="{4CE61FF4-E7EF-4E12-99F3-1BBE7D0DC6BD}" srcId="{9F949467-C3E2-4D01-A8BD-918BFE367370}" destId="{447B9FBB-F3D8-4FBC-9BED-B5C4AD878D63}" srcOrd="0" destOrd="0" parTransId="{9DC13497-4C25-4B4A-9309-5E3223ABE874}" sibTransId="{59EFF94E-9347-4535-AF35-1E8545CDA66E}"/>
    <dgm:cxn modelId="{18B07B2B-C8F2-418B-82EA-18A160EE7C4D}" type="presParOf" srcId="{1A4AF020-9082-42C8-BDB3-431E2FB7E124}" destId="{6D175904-2457-4EDE-B4C5-F76AE0BA319A}" srcOrd="0" destOrd="0" presId="urn:microsoft.com/office/officeart/2005/8/layout/process4"/>
    <dgm:cxn modelId="{67BF0D79-91A2-4667-A8F5-50844494DB2B}" type="presParOf" srcId="{6D175904-2457-4EDE-B4C5-F76AE0BA319A}" destId="{695C464A-F295-444B-A5D0-C1DC4B26269C}" srcOrd="0" destOrd="0" presId="urn:microsoft.com/office/officeart/2005/8/layout/process4"/>
    <dgm:cxn modelId="{E1ACCE8C-B964-4692-8467-C1A5BB458119}" type="presParOf" srcId="{6D175904-2457-4EDE-B4C5-F76AE0BA319A}" destId="{D4F2F93E-E178-435D-9C85-582DA710E034}" srcOrd="1" destOrd="0" presId="urn:microsoft.com/office/officeart/2005/8/layout/process4"/>
    <dgm:cxn modelId="{82956FBE-1EAF-4E62-A373-81E93468D7F8}" type="presParOf" srcId="{6D175904-2457-4EDE-B4C5-F76AE0BA319A}" destId="{6BAC76A1-C8B3-4C76-8793-7FDF0A877044}" srcOrd="2" destOrd="0" presId="urn:microsoft.com/office/officeart/2005/8/layout/process4"/>
    <dgm:cxn modelId="{BEB752D2-81EC-4A39-A7A6-38889BA18CFA}" type="presParOf" srcId="{6BAC76A1-C8B3-4C76-8793-7FDF0A877044}" destId="{8C88B9B4-6532-4260-AB16-0C70B987AFD1}" srcOrd="0" destOrd="0" presId="urn:microsoft.com/office/officeart/2005/8/layout/process4"/>
    <dgm:cxn modelId="{084761A3-5363-4852-BABF-8135879219B5}" type="presParOf" srcId="{6BAC76A1-C8B3-4C76-8793-7FDF0A877044}" destId="{1FE3C7E0-0D91-4EFB-8F22-A08F34FA9C64}" srcOrd="1" destOrd="0" presId="urn:microsoft.com/office/officeart/2005/8/layout/process4"/>
    <dgm:cxn modelId="{517C1F5E-27DF-48A7-AFF8-2FF3E2F472F7}" type="presParOf" srcId="{6BAC76A1-C8B3-4C76-8793-7FDF0A877044}" destId="{D85A66E5-20B9-4086-B8A8-B09C224D9B62}" srcOrd="2" destOrd="0" presId="urn:microsoft.com/office/officeart/2005/8/layout/process4"/>
    <dgm:cxn modelId="{C827E813-5470-4F77-81D4-4DF416B66D93}" type="presParOf" srcId="{6BAC76A1-C8B3-4C76-8793-7FDF0A877044}" destId="{F83BC7BB-1D7F-41CC-AEB0-D9F65E5BAB43}" srcOrd="3" destOrd="0" presId="urn:microsoft.com/office/officeart/2005/8/layout/process4"/>
    <dgm:cxn modelId="{DBD82597-71CD-42E9-9F1F-825B6BD2480D}" type="presParOf" srcId="{1A4AF020-9082-42C8-BDB3-431E2FB7E124}" destId="{72BE3EE0-5D6F-473A-820F-7205072F7E9C}" srcOrd="1" destOrd="0" presId="urn:microsoft.com/office/officeart/2005/8/layout/process4"/>
    <dgm:cxn modelId="{A96D8C4F-DC67-437D-84ED-4D86627CD189}" type="presParOf" srcId="{1A4AF020-9082-42C8-BDB3-431E2FB7E124}" destId="{E871EA1E-41D4-480B-ADB8-02B640D3C966}" srcOrd="2" destOrd="0" presId="urn:microsoft.com/office/officeart/2005/8/layout/process4"/>
    <dgm:cxn modelId="{3051615C-3507-4CDA-9ABC-AF9A22E99775}" type="presParOf" srcId="{E871EA1E-41D4-480B-ADB8-02B640D3C966}" destId="{E4018D26-CDD2-4B4D-9FE8-B3B7112D872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FCCC3-84D0-994D-AF95-884768AAE861}">
      <dsp:nvSpPr>
        <dsp:cNvPr id="0" name=""/>
        <dsp:cNvSpPr/>
      </dsp:nvSpPr>
      <dsp:spPr>
        <a:xfrm>
          <a:off x="0" y="41396"/>
          <a:ext cx="10959667" cy="318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i="0" kern="1200"/>
            <a:t>Context of the Transformation</a:t>
          </a:r>
          <a:endParaRPr lang="en-US" sz="1050" kern="1200"/>
        </a:p>
      </dsp:txBody>
      <dsp:txXfrm>
        <a:off x="15535" y="56931"/>
        <a:ext cx="10928597" cy="287170"/>
      </dsp:txXfrm>
    </dsp:sp>
    <dsp:sp modelId="{952B76FE-947D-1D47-99BB-1046E660B4A5}">
      <dsp:nvSpPr>
        <dsp:cNvPr id="0" name=""/>
        <dsp:cNvSpPr/>
      </dsp:nvSpPr>
      <dsp:spPr>
        <a:xfrm>
          <a:off x="0" y="359636"/>
          <a:ext cx="10959667" cy="29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69"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0" i="0" kern="1200"/>
            <a:t>Raiffeisenbank’s role within the RBI group and its competitive landscape.</a:t>
          </a:r>
          <a:endParaRPr lang="en-US" sz="900" kern="1200"/>
        </a:p>
        <a:p>
          <a:pPr marL="57150" lvl="1" indent="-57150" algn="l" defTabSz="400050">
            <a:lnSpc>
              <a:spcPct val="90000"/>
            </a:lnSpc>
            <a:spcBef>
              <a:spcPct val="0"/>
            </a:spcBef>
            <a:spcAft>
              <a:spcPct val="20000"/>
            </a:spcAft>
            <a:buChar char="•"/>
          </a:pPr>
          <a:r>
            <a:rPr lang="en-US" sz="900" b="0" i="0" kern="1200"/>
            <a:t>The macroeconomic and technological trends driving the need for change.</a:t>
          </a:r>
          <a:endParaRPr lang="en-US" sz="900" kern="1200"/>
        </a:p>
      </dsp:txBody>
      <dsp:txXfrm>
        <a:off x="0" y="359636"/>
        <a:ext cx="10959667" cy="299115"/>
      </dsp:txXfrm>
    </dsp:sp>
    <dsp:sp modelId="{FCE9186E-8CCE-E942-B5A6-15ABC97FA104}">
      <dsp:nvSpPr>
        <dsp:cNvPr id="0" name=""/>
        <dsp:cNvSpPr/>
      </dsp:nvSpPr>
      <dsp:spPr>
        <a:xfrm>
          <a:off x="0" y="658751"/>
          <a:ext cx="10959667" cy="318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i="0" kern="1200"/>
            <a:t>Leadership Vision and Evolution</a:t>
          </a:r>
          <a:endParaRPr lang="en-US" sz="1050" kern="1200"/>
        </a:p>
      </dsp:txBody>
      <dsp:txXfrm>
        <a:off x="15535" y="674286"/>
        <a:ext cx="10928597" cy="287170"/>
      </dsp:txXfrm>
    </dsp:sp>
    <dsp:sp modelId="{7A091D2E-FCB3-7945-8500-7FF4006ADE16}">
      <dsp:nvSpPr>
        <dsp:cNvPr id="0" name=""/>
        <dsp:cNvSpPr/>
      </dsp:nvSpPr>
      <dsp:spPr>
        <a:xfrm>
          <a:off x="0" y="976991"/>
          <a:ext cx="10959667" cy="29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69"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0" i="0" kern="1200"/>
            <a:t>Why the transformation was launched and how the vision adapted over time.</a:t>
          </a:r>
          <a:endParaRPr lang="en-US" sz="900" kern="1200"/>
        </a:p>
        <a:p>
          <a:pPr marL="57150" lvl="1" indent="-57150" algn="l" defTabSz="400050">
            <a:lnSpc>
              <a:spcPct val="90000"/>
            </a:lnSpc>
            <a:spcBef>
              <a:spcPct val="0"/>
            </a:spcBef>
            <a:spcAft>
              <a:spcPct val="20000"/>
            </a:spcAft>
            <a:buChar char="•"/>
          </a:pPr>
          <a:r>
            <a:rPr lang="en-US" sz="900" b="0" i="0" kern="1200"/>
            <a:t>The influence of digital disruptors on the bank’s strategy.</a:t>
          </a:r>
          <a:endParaRPr lang="en-US" sz="900" kern="1200"/>
        </a:p>
      </dsp:txBody>
      <dsp:txXfrm>
        <a:off x="0" y="976991"/>
        <a:ext cx="10959667" cy="299115"/>
      </dsp:txXfrm>
    </dsp:sp>
    <dsp:sp modelId="{539CFEF4-C0CB-8349-A8BD-C747FA0065FB}">
      <dsp:nvSpPr>
        <dsp:cNvPr id="0" name=""/>
        <dsp:cNvSpPr/>
      </dsp:nvSpPr>
      <dsp:spPr>
        <a:xfrm>
          <a:off x="0" y="1276106"/>
          <a:ext cx="10959667" cy="318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i="0" kern="1200"/>
            <a:t>Blueprint Development</a:t>
          </a:r>
          <a:endParaRPr lang="en-US" sz="1050" kern="1200"/>
        </a:p>
      </dsp:txBody>
      <dsp:txXfrm>
        <a:off x="15535" y="1291641"/>
        <a:ext cx="10928597" cy="287170"/>
      </dsp:txXfrm>
    </dsp:sp>
    <dsp:sp modelId="{32D6D748-D710-4141-BD89-70E8BB8F8840}">
      <dsp:nvSpPr>
        <dsp:cNvPr id="0" name=""/>
        <dsp:cNvSpPr/>
      </dsp:nvSpPr>
      <dsp:spPr>
        <a:xfrm>
          <a:off x="0" y="1594346"/>
          <a:ext cx="10959667"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69"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0" i="0" kern="1200"/>
            <a:t>Selection of frameworks like Large-Scale Scrum (LeSS).</a:t>
          </a:r>
          <a:endParaRPr lang="en-US" sz="900" kern="1200"/>
        </a:p>
        <a:p>
          <a:pPr marL="57150" lvl="1" indent="-57150" algn="l" defTabSz="400050">
            <a:lnSpc>
              <a:spcPct val="90000"/>
            </a:lnSpc>
            <a:spcBef>
              <a:spcPct val="0"/>
            </a:spcBef>
            <a:spcAft>
              <a:spcPct val="20000"/>
            </a:spcAft>
            <a:buChar char="•"/>
          </a:pPr>
          <a:r>
            <a:rPr lang="en-US" sz="900" b="0" i="0" kern="1200"/>
            <a:t>Stakeholder involvement and decision-making processes.</a:t>
          </a:r>
          <a:endParaRPr lang="en-US" sz="900" kern="1200"/>
        </a:p>
        <a:p>
          <a:pPr marL="57150" lvl="1" indent="-57150" algn="l" defTabSz="400050">
            <a:lnSpc>
              <a:spcPct val="90000"/>
            </a:lnSpc>
            <a:spcBef>
              <a:spcPct val="0"/>
            </a:spcBef>
            <a:spcAft>
              <a:spcPct val="20000"/>
            </a:spcAft>
            <a:buChar char="•"/>
          </a:pPr>
          <a:r>
            <a:rPr lang="en-US" sz="900" b="0" i="0" kern="1200"/>
            <a:t>Financial planning and establishment of transformation rules.</a:t>
          </a:r>
          <a:endParaRPr lang="en-US" sz="900" kern="1200"/>
        </a:p>
      </dsp:txBody>
      <dsp:txXfrm>
        <a:off x="0" y="1594346"/>
        <a:ext cx="10959667" cy="448672"/>
      </dsp:txXfrm>
    </dsp:sp>
    <dsp:sp modelId="{4DB3FAC3-128B-AD45-B637-4A81C31DB347}">
      <dsp:nvSpPr>
        <dsp:cNvPr id="0" name=""/>
        <dsp:cNvSpPr/>
      </dsp:nvSpPr>
      <dsp:spPr>
        <a:xfrm>
          <a:off x="0" y="2043019"/>
          <a:ext cx="10959667" cy="318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i="0" kern="1200"/>
            <a:t>Structural and Methodological Changes</a:t>
          </a:r>
          <a:endParaRPr lang="en-US" sz="1050" kern="1200"/>
        </a:p>
      </dsp:txBody>
      <dsp:txXfrm>
        <a:off x="15535" y="2058554"/>
        <a:ext cx="10928597" cy="287170"/>
      </dsp:txXfrm>
    </dsp:sp>
    <dsp:sp modelId="{FA252C45-5111-024D-BB0D-7E4C4196B013}">
      <dsp:nvSpPr>
        <dsp:cNvPr id="0" name=""/>
        <dsp:cNvSpPr/>
      </dsp:nvSpPr>
      <dsp:spPr>
        <a:xfrm>
          <a:off x="0" y="2361259"/>
          <a:ext cx="10959667"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69"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0" i="0" kern="1200"/>
            <a:t>Introduction of cross-functional teams and new working methods.</a:t>
          </a:r>
          <a:endParaRPr lang="en-US" sz="900" kern="1200"/>
        </a:p>
        <a:p>
          <a:pPr marL="57150" lvl="1" indent="-57150" algn="l" defTabSz="400050">
            <a:lnSpc>
              <a:spcPct val="90000"/>
            </a:lnSpc>
            <a:spcBef>
              <a:spcPct val="0"/>
            </a:spcBef>
            <a:spcAft>
              <a:spcPct val="20000"/>
            </a:spcAft>
            <a:buChar char="•"/>
          </a:pPr>
          <a:r>
            <a:rPr lang="en-US" sz="900" b="0" i="0" kern="1200"/>
            <a:t>Changes to performance management systems.</a:t>
          </a:r>
          <a:endParaRPr lang="en-US" sz="900" kern="1200"/>
        </a:p>
        <a:p>
          <a:pPr marL="57150" lvl="1" indent="-57150" algn="l" defTabSz="400050">
            <a:lnSpc>
              <a:spcPct val="90000"/>
            </a:lnSpc>
            <a:spcBef>
              <a:spcPct val="0"/>
            </a:spcBef>
            <a:spcAft>
              <a:spcPct val="20000"/>
            </a:spcAft>
            <a:buChar char="•"/>
          </a:pPr>
          <a:r>
            <a:rPr lang="en-US" sz="900" b="0" i="0" kern="1200"/>
            <a:t>Efforts to bridge technical skills gaps through recruitment and training.</a:t>
          </a:r>
          <a:endParaRPr lang="en-US" sz="900" kern="1200"/>
        </a:p>
      </dsp:txBody>
      <dsp:txXfrm>
        <a:off x="0" y="2361259"/>
        <a:ext cx="10959667" cy="448672"/>
      </dsp:txXfrm>
    </dsp:sp>
    <dsp:sp modelId="{B07BA12C-6C3E-5349-A657-8EA1B76FDE44}">
      <dsp:nvSpPr>
        <dsp:cNvPr id="0" name=""/>
        <dsp:cNvSpPr/>
      </dsp:nvSpPr>
      <dsp:spPr>
        <a:xfrm>
          <a:off x="0" y="2809931"/>
          <a:ext cx="10959667" cy="318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i="0" kern="1200"/>
            <a:t>Drastic Implementation and Cultural Impact</a:t>
          </a:r>
          <a:endParaRPr lang="en-US" sz="1050" kern="1200"/>
        </a:p>
      </dsp:txBody>
      <dsp:txXfrm>
        <a:off x="15535" y="2825466"/>
        <a:ext cx="10928597" cy="287170"/>
      </dsp:txXfrm>
    </dsp:sp>
    <dsp:sp modelId="{04FAB1AF-A42F-7249-97F5-B74003CFCBEF}">
      <dsp:nvSpPr>
        <dsp:cNvPr id="0" name=""/>
        <dsp:cNvSpPr/>
      </dsp:nvSpPr>
      <dsp:spPr>
        <a:xfrm>
          <a:off x="0" y="3128171"/>
          <a:ext cx="10959667"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69"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0" i="0" kern="1200"/>
            <a:t>Leadership’s bold approach to change management.</a:t>
          </a:r>
          <a:endParaRPr lang="en-US" sz="900" kern="1200"/>
        </a:p>
        <a:p>
          <a:pPr marL="57150" lvl="1" indent="-57150" algn="l" defTabSz="400050">
            <a:lnSpc>
              <a:spcPct val="90000"/>
            </a:lnSpc>
            <a:spcBef>
              <a:spcPct val="0"/>
            </a:spcBef>
            <a:spcAft>
              <a:spcPct val="20000"/>
            </a:spcAft>
            <a:buChar char="•"/>
          </a:pPr>
          <a:r>
            <a:rPr lang="en-US" sz="900" b="0" i="0" kern="1200"/>
            <a:t>Reactions from employees and handling cultural resistance.</a:t>
          </a:r>
          <a:endParaRPr lang="en-US" sz="900" kern="1200"/>
        </a:p>
        <a:p>
          <a:pPr marL="57150" lvl="1" indent="-57150" algn="l" defTabSz="400050">
            <a:lnSpc>
              <a:spcPct val="90000"/>
            </a:lnSpc>
            <a:spcBef>
              <a:spcPct val="0"/>
            </a:spcBef>
            <a:spcAft>
              <a:spcPct val="20000"/>
            </a:spcAft>
            <a:buChar char="•"/>
          </a:pPr>
          <a:r>
            <a:rPr lang="en-US" sz="900" b="0" i="0" kern="1200"/>
            <a:t>The role of servant leadership and the effects of autonomy on corporate culture.</a:t>
          </a:r>
          <a:endParaRPr lang="en-US" sz="900" kern="1200"/>
        </a:p>
      </dsp:txBody>
      <dsp:txXfrm>
        <a:off x="0" y="3128171"/>
        <a:ext cx="10959667" cy="448672"/>
      </dsp:txXfrm>
    </dsp:sp>
    <dsp:sp modelId="{13C2E23A-851F-9347-83A7-C5D64535E2B9}">
      <dsp:nvSpPr>
        <dsp:cNvPr id="0" name=""/>
        <dsp:cNvSpPr/>
      </dsp:nvSpPr>
      <dsp:spPr>
        <a:xfrm>
          <a:off x="0" y="3576844"/>
          <a:ext cx="10959667" cy="318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i="0" kern="1200"/>
            <a:t>Key Results of the Transformation</a:t>
          </a:r>
          <a:endParaRPr lang="en-US" sz="1050" kern="1200"/>
        </a:p>
      </dsp:txBody>
      <dsp:txXfrm>
        <a:off x="15535" y="3592379"/>
        <a:ext cx="10928597" cy="287170"/>
      </dsp:txXfrm>
    </dsp:sp>
    <dsp:sp modelId="{17513851-2747-8543-99A1-179614D04F45}">
      <dsp:nvSpPr>
        <dsp:cNvPr id="0" name=""/>
        <dsp:cNvSpPr/>
      </dsp:nvSpPr>
      <dsp:spPr>
        <a:xfrm>
          <a:off x="0" y="3895084"/>
          <a:ext cx="10959667"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69"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0" i="0" kern="1200"/>
            <a:t>Financial performance and digital adoption rates.</a:t>
          </a:r>
          <a:endParaRPr lang="en-US" sz="900" kern="1200"/>
        </a:p>
        <a:p>
          <a:pPr marL="57150" lvl="1" indent="-57150" algn="l" defTabSz="400050">
            <a:lnSpc>
              <a:spcPct val="90000"/>
            </a:lnSpc>
            <a:spcBef>
              <a:spcPct val="0"/>
            </a:spcBef>
            <a:spcAft>
              <a:spcPct val="20000"/>
            </a:spcAft>
            <a:buChar char="•"/>
          </a:pPr>
          <a:r>
            <a:rPr lang="en-US" sz="900" b="0" i="0" kern="1200"/>
            <a:t>Resilience during the COVID-19 pandemic.</a:t>
          </a:r>
          <a:endParaRPr lang="en-US" sz="900" kern="1200"/>
        </a:p>
        <a:p>
          <a:pPr marL="57150" lvl="1" indent="-57150" algn="l" defTabSz="400050">
            <a:lnSpc>
              <a:spcPct val="90000"/>
            </a:lnSpc>
            <a:spcBef>
              <a:spcPct val="0"/>
            </a:spcBef>
            <a:spcAft>
              <a:spcPct val="20000"/>
            </a:spcAft>
            <a:buChar char="•"/>
          </a:pPr>
          <a:r>
            <a:rPr lang="en-US" sz="900" b="0" i="0" kern="1200"/>
            <a:t>Progress toward the bank’s vision and overall success of the transformation.</a:t>
          </a:r>
          <a:endParaRPr lang="en-US" sz="900" kern="1200"/>
        </a:p>
      </dsp:txBody>
      <dsp:txXfrm>
        <a:off x="0" y="3895084"/>
        <a:ext cx="10959667" cy="448672"/>
      </dsp:txXfrm>
    </dsp:sp>
    <dsp:sp modelId="{E8524FDF-5CCC-FE48-AC0E-2C97B47B738F}">
      <dsp:nvSpPr>
        <dsp:cNvPr id="0" name=""/>
        <dsp:cNvSpPr/>
      </dsp:nvSpPr>
      <dsp:spPr>
        <a:xfrm>
          <a:off x="0" y="4343757"/>
          <a:ext cx="10959667" cy="318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i="0" kern="1200"/>
            <a:t>Role of the CEO</a:t>
          </a:r>
          <a:endParaRPr lang="en-US" sz="1050" kern="1200"/>
        </a:p>
      </dsp:txBody>
      <dsp:txXfrm>
        <a:off x="15535" y="4359292"/>
        <a:ext cx="10928597" cy="287170"/>
      </dsp:txXfrm>
    </dsp:sp>
    <dsp:sp modelId="{E3C08D06-5F6F-614E-898B-4D8EAA141875}">
      <dsp:nvSpPr>
        <dsp:cNvPr id="0" name=""/>
        <dsp:cNvSpPr/>
      </dsp:nvSpPr>
      <dsp:spPr>
        <a:xfrm>
          <a:off x="0" y="4661997"/>
          <a:ext cx="10959667"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69"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0" i="0" kern="1200"/>
            <a:t>The CEO’s influence as a champion of change and guardian of transformation rules.</a:t>
          </a:r>
          <a:endParaRPr lang="en-US" sz="900" kern="1200"/>
        </a:p>
      </dsp:txBody>
      <dsp:txXfrm>
        <a:off x="0" y="4661997"/>
        <a:ext cx="10959667" cy="281520"/>
      </dsp:txXfrm>
    </dsp:sp>
    <dsp:sp modelId="{C7F92406-D0CC-C342-A61E-DCB9EF3909A7}">
      <dsp:nvSpPr>
        <dsp:cNvPr id="0" name=""/>
        <dsp:cNvSpPr/>
      </dsp:nvSpPr>
      <dsp:spPr>
        <a:xfrm>
          <a:off x="0" y="4943517"/>
          <a:ext cx="10959667" cy="318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i="0" kern="1200"/>
            <a:t>Future Challenges</a:t>
          </a:r>
          <a:endParaRPr lang="en-US" sz="1050" kern="1200"/>
        </a:p>
      </dsp:txBody>
      <dsp:txXfrm>
        <a:off x="15535" y="4959052"/>
        <a:ext cx="10928597" cy="287170"/>
      </dsp:txXfrm>
    </dsp:sp>
    <dsp:sp modelId="{35B1D2E1-0A8F-254C-9627-ECC867431E71}">
      <dsp:nvSpPr>
        <dsp:cNvPr id="0" name=""/>
        <dsp:cNvSpPr/>
      </dsp:nvSpPr>
      <dsp:spPr>
        <a:xfrm>
          <a:off x="0" y="5261757"/>
          <a:ext cx="10959667" cy="29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69" tIns="11430" rIns="64008" bIns="11430" numCol="1" spcCol="1270" anchor="t" anchorCtr="0">
          <a:noAutofit/>
        </a:bodyPr>
        <a:lstStyle/>
        <a:p>
          <a:pPr marL="57150" lvl="1" indent="-57150" algn="l" defTabSz="400050">
            <a:lnSpc>
              <a:spcPct val="90000"/>
            </a:lnSpc>
            <a:spcBef>
              <a:spcPct val="0"/>
            </a:spcBef>
            <a:spcAft>
              <a:spcPct val="20000"/>
            </a:spcAft>
            <a:buChar char="•"/>
          </a:pPr>
          <a:r>
            <a:rPr lang="en-US" sz="900" b="0" i="0" kern="1200"/>
            <a:t>Risks of functional silos and maintaining cultural alignment.</a:t>
          </a:r>
          <a:endParaRPr lang="en-US" sz="900" kern="1200"/>
        </a:p>
        <a:p>
          <a:pPr marL="57150" lvl="1" indent="-57150" algn="l" defTabSz="400050">
            <a:lnSpc>
              <a:spcPct val="90000"/>
            </a:lnSpc>
            <a:spcBef>
              <a:spcPct val="0"/>
            </a:spcBef>
            <a:spcAft>
              <a:spcPct val="20000"/>
            </a:spcAft>
            <a:buChar char="•"/>
          </a:pPr>
          <a:r>
            <a:rPr lang="en-US" sz="900" b="0" i="0" kern="1200"/>
            <a:t>Sustaining agility and innovation in a dynamic environment.</a:t>
          </a:r>
          <a:endParaRPr lang="en-US" sz="900" kern="1200"/>
        </a:p>
      </dsp:txBody>
      <dsp:txXfrm>
        <a:off x="0" y="5261757"/>
        <a:ext cx="10959667" cy="299115"/>
      </dsp:txXfrm>
    </dsp:sp>
    <dsp:sp modelId="{22032625-E74D-6742-A86D-1E57E4554452}">
      <dsp:nvSpPr>
        <dsp:cNvPr id="0" name=""/>
        <dsp:cNvSpPr/>
      </dsp:nvSpPr>
      <dsp:spPr>
        <a:xfrm>
          <a:off x="0" y="5560872"/>
          <a:ext cx="10959667" cy="3182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0" i="0" kern="1200"/>
            <a:t>These topics provide a comprehensive view of Raiffeisenbank’s transformation journey, emphasizing strategic decision-making, cultural shifts, and operational redesign.</a:t>
          </a:r>
          <a:endParaRPr lang="en-US" sz="1050" kern="1200"/>
        </a:p>
      </dsp:txBody>
      <dsp:txXfrm>
        <a:off x="15535" y="5576407"/>
        <a:ext cx="10928597" cy="2871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EC022-1CC3-43B4-AD0C-3A2845D5C961}">
      <dsp:nvSpPr>
        <dsp:cNvPr id="0" name=""/>
        <dsp:cNvSpPr/>
      </dsp:nvSpPr>
      <dsp:spPr>
        <a:xfrm>
          <a:off x="0" y="0"/>
          <a:ext cx="7189923" cy="803867"/>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Changing roles and introduction of cross-functional teams </a:t>
          </a:r>
        </a:p>
      </dsp:txBody>
      <dsp:txXfrm>
        <a:off x="23544" y="23544"/>
        <a:ext cx="6254562" cy="756779"/>
      </dsp:txXfrm>
    </dsp:sp>
    <dsp:sp modelId="{E96423B2-DE56-4EBD-BE91-1258DA47DCC3}">
      <dsp:nvSpPr>
        <dsp:cNvPr id="0" name=""/>
        <dsp:cNvSpPr/>
      </dsp:nvSpPr>
      <dsp:spPr>
        <a:xfrm>
          <a:off x="602156" y="950024"/>
          <a:ext cx="7189923" cy="803867"/>
        </a:xfrm>
        <a:prstGeom prst="roundRect">
          <a:avLst>
            <a:gd name="adj" fmla="val 10000"/>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How was teamwork organized? </a:t>
          </a:r>
        </a:p>
      </dsp:txBody>
      <dsp:txXfrm>
        <a:off x="625700" y="973568"/>
        <a:ext cx="6018165" cy="756779"/>
      </dsp:txXfrm>
    </dsp:sp>
    <dsp:sp modelId="{FFF99308-E339-4F3E-8A73-7CAC52F35216}">
      <dsp:nvSpPr>
        <dsp:cNvPr id="0" name=""/>
        <dsp:cNvSpPr/>
      </dsp:nvSpPr>
      <dsp:spPr>
        <a:xfrm>
          <a:off x="1195324" y="1900049"/>
          <a:ext cx="7189923" cy="803867"/>
        </a:xfrm>
        <a:prstGeom prst="roundRect">
          <a:avLst>
            <a:gd name="adj" fmla="val 10000"/>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How was the performance management system changed?</a:t>
          </a:r>
        </a:p>
      </dsp:txBody>
      <dsp:txXfrm>
        <a:off x="1218868" y="1923593"/>
        <a:ext cx="6027152" cy="756779"/>
      </dsp:txXfrm>
    </dsp:sp>
    <dsp:sp modelId="{560D72D6-030D-48D3-A82F-FF2341C16C41}">
      <dsp:nvSpPr>
        <dsp:cNvPr id="0" name=""/>
        <dsp:cNvSpPr/>
      </dsp:nvSpPr>
      <dsp:spPr>
        <a:xfrm>
          <a:off x="1797480" y="2850073"/>
          <a:ext cx="7189923" cy="803867"/>
        </a:xfrm>
        <a:prstGeom prst="roundRect">
          <a:avLst>
            <a:gd name="adj" fmla="val 10000"/>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addressing the skills gap, what type of training and why? Recruitment process changes</a:t>
          </a:r>
        </a:p>
      </dsp:txBody>
      <dsp:txXfrm>
        <a:off x="1821024" y="2873617"/>
        <a:ext cx="6018165" cy="756779"/>
      </dsp:txXfrm>
    </dsp:sp>
    <dsp:sp modelId="{349C089F-2709-4348-A2A3-D032FF6FC792}">
      <dsp:nvSpPr>
        <dsp:cNvPr id="0" name=""/>
        <dsp:cNvSpPr/>
      </dsp:nvSpPr>
      <dsp:spPr>
        <a:xfrm>
          <a:off x="6667409" y="615689"/>
          <a:ext cx="522513" cy="522513"/>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784974" y="615689"/>
        <a:ext cx="287383" cy="393191"/>
      </dsp:txXfrm>
    </dsp:sp>
    <dsp:sp modelId="{D92C3426-B57F-4959-8F51-AD53EBEF9CA7}">
      <dsp:nvSpPr>
        <dsp:cNvPr id="0" name=""/>
        <dsp:cNvSpPr/>
      </dsp:nvSpPr>
      <dsp:spPr>
        <a:xfrm>
          <a:off x="7269565" y="1565713"/>
          <a:ext cx="522513" cy="522513"/>
        </a:xfrm>
        <a:prstGeom prst="downArrow">
          <a:avLst>
            <a:gd name="adj1" fmla="val 55000"/>
            <a:gd name="adj2" fmla="val 45000"/>
          </a:avLst>
        </a:prstGeom>
        <a:solidFill>
          <a:schemeClr val="accent2">
            <a:tint val="40000"/>
            <a:alpha val="90000"/>
            <a:hueOff val="464328"/>
            <a:satOff val="-20928"/>
            <a:lumOff val="-1477"/>
            <a:alphaOff val="0"/>
          </a:schemeClr>
        </a:solidFill>
        <a:ln w="9525" cap="rnd" cmpd="sng" algn="ctr">
          <a:solidFill>
            <a:schemeClr val="accent2">
              <a:tint val="40000"/>
              <a:alpha val="90000"/>
              <a:hueOff val="464328"/>
              <a:satOff val="-20928"/>
              <a:lumOff val="-1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387130" y="1565713"/>
        <a:ext cx="287383" cy="393191"/>
      </dsp:txXfrm>
    </dsp:sp>
    <dsp:sp modelId="{C20A9731-1E08-4371-96C7-0FDBC0BFC816}">
      <dsp:nvSpPr>
        <dsp:cNvPr id="0" name=""/>
        <dsp:cNvSpPr/>
      </dsp:nvSpPr>
      <dsp:spPr>
        <a:xfrm>
          <a:off x="7862734" y="2515738"/>
          <a:ext cx="522513" cy="522513"/>
        </a:xfrm>
        <a:prstGeom prst="downArrow">
          <a:avLst>
            <a:gd name="adj1" fmla="val 55000"/>
            <a:gd name="adj2" fmla="val 45000"/>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980299" y="2515738"/>
        <a:ext cx="287383" cy="39319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1142B-2919-4158-A5A0-F90C1E617049}">
      <dsp:nvSpPr>
        <dsp:cNvPr id="0" name=""/>
        <dsp:cNvSpPr/>
      </dsp:nvSpPr>
      <dsp:spPr>
        <a:xfrm>
          <a:off x="0" y="3177573"/>
          <a:ext cx="6832212" cy="2084831"/>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Their objective was to develop Agile products with key characteristics that were defined by the leadership team</a:t>
          </a:r>
        </a:p>
      </dsp:txBody>
      <dsp:txXfrm>
        <a:off x="0" y="3177573"/>
        <a:ext cx="6832212" cy="1125809"/>
      </dsp:txXfrm>
    </dsp:sp>
    <dsp:sp modelId="{6CF4389B-6F4D-48D0-9851-D45CACEE535C}">
      <dsp:nvSpPr>
        <dsp:cNvPr id="0" name=""/>
        <dsp:cNvSpPr/>
      </dsp:nvSpPr>
      <dsp:spPr>
        <a:xfrm>
          <a:off x="0" y="4261685"/>
          <a:ext cx="6832212" cy="959022"/>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Century Gothic" panose="020B0502020202020204"/>
            </a:rPr>
            <a:t> </a:t>
          </a:r>
          <a:r>
            <a:rPr lang="en-US" sz="1600" kern="1200"/>
            <a:t>1) customer willingness to pay; 2) significant dependency on IT components; 3) clear profit &amp; loss; 4) a clear plan for the development of IT components of the product; 5) sufficient scale (large enough product); 6) fast development and time-to-market</a:t>
          </a:r>
        </a:p>
      </dsp:txBody>
      <dsp:txXfrm>
        <a:off x="0" y="4261685"/>
        <a:ext cx="6832212" cy="959022"/>
      </dsp:txXfrm>
    </dsp:sp>
    <dsp:sp modelId="{90521691-5C36-4A91-A142-65D37CEBBD92}">
      <dsp:nvSpPr>
        <dsp:cNvPr id="0" name=""/>
        <dsp:cNvSpPr/>
      </dsp:nvSpPr>
      <dsp:spPr>
        <a:xfrm rot="10800000">
          <a:off x="0" y="2374"/>
          <a:ext cx="6832212" cy="3206471"/>
        </a:xfrm>
        <a:prstGeom prst="upArrowCallou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In order to smoothly introduce this transition, secondary executives selected by the board helped connect IT developers and business experts to form cross-functional teams</a:t>
          </a:r>
        </a:p>
      </dsp:txBody>
      <dsp:txXfrm rot="-10800000">
        <a:off x="0" y="2374"/>
        <a:ext cx="6832212" cy="1125471"/>
      </dsp:txXfrm>
    </dsp:sp>
    <dsp:sp modelId="{94BAD9EE-821F-4047-9D92-85DD150E85DF}">
      <dsp:nvSpPr>
        <dsp:cNvPr id="0" name=""/>
        <dsp:cNvSpPr/>
      </dsp:nvSpPr>
      <dsp:spPr>
        <a:xfrm>
          <a:off x="0" y="1127845"/>
          <a:ext cx="6832212" cy="958734"/>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a:t>This was a whole new system that required employees of different departments to listen and collaborate on a daily basis</a:t>
          </a:r>
        </a:p>
      </dsp:txBody>
      <dsp:txXfrm>
        <a:off x="0" y="1127845"/>
        <a:ext cx="6832212" cy="9587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F89A0-D709-4C09-8629-CB9A98E172A8}">
      <dsp:nvSpPr>
        <dsp:cNvPr id="0" name=""/>
        <dsp:cNvSpPr/>
      </dsp:nvSpPr>
      <dsp:spPr>
        <a:xfrm>
          <a:off x="15293" y="0"/>
          <a:ext cx="935786" cy="8197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7A8EEB-C46A-4A45-B840-5FDC26B958F2}">
      <dsp:nvSpPr>
        <dsp:cNvPr id="0" name=""/>
        <dsp:cNvSpPr/>
      </dsp:nvSpPr>
      <dsp:spPr>
        <a:xfrm>
          <a:off x="15293" y="957229"/>
          <a:ext cx="2673676" cy="35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Product Owner (PO)</a:t>
          </a:r>
          <a:endParaRPr lang="en-US" sz="2100" kern="1200"/>
        </a:p>
      </dsp:txBody>
      <dsp:txXfrm>
        <a:off x="15293" y="957229"/>
        <a:ext cx="2673676" cy="351312"/>
      </dsp:txXfrm>
    </dsp:sp>
    <dsp:sp modelId="{B792A961-1827-4C58-9EEE-4EF87C5238B9}">
      <dsp:nvSpPr>
        <dsp:cNvPr id="0" name=""/>
        <dsp:cNvSpPr/>
      </dsp:nvSpPr>
      <dsp:spPr>
        <a:xfrm>
          <a:off x="15293" y="1372495"/>
          <a:ext cx="2673676" cy="2281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a:latin typeface="Century Gothic" panose="020B0502020202020204"/>
            </a:rPr>
            <a:t>Defines</a:t>
          </a:r>
          <a:r>
            <a:rPr lang="en-US" sz="1600" kern="1200"/>
            <a:t> product vision and strategy based on its value to the customer </a:t>
          </a:r>
        </a:p>
        <a:p>
          <a:pPr marL="0" lvl="0" indent="0" algn="l" defTabSz="711200">
            <a:lnSpc>
              <a:spcPct val="90000"/>
            </a:lnSpc>
            <a:spcBef>
              <a:spcPct val="0"/>
            </a:spcBef>
            <a:spcAft>
              <a:spcPct val="35000"/>
            </a:spcAft>
            <a:buNone/>
          </a:pPr>
          <a:r>
            <a:rPr lang="en-US" sz="1600" kern="1200">
              <a:latin typeface="Century Gothic" panose="020B0502020202020204"/>
            </a:rPr>
            <a:t>Receives</a:t>
          </a:r>
          <a:r>
            <a:rPr lang="en-US" sz="1600" kern="1200"/>
            <a:t> feedback from the end user of the product and shared it with the team </a:t>
          </a:r>
        </a:p>
        <a:p>
          <a:pPr marL="0" lvl="0" indent="0" algn="l" defTabSz="711200">
            <a:lnSpc>
              <a:spcPct val="90000"/>
            </a:lnSpc>
            <a:spcBef>
              <a:spcPct val="0"/>
            </a:spcBef>
            <a:spcAft>
              <a:spcPct val="35000"/>
            </a:spcAft>
            <a:buNone/>
          </a:pPr>
          <a:r>
            <a:rPr lang="en-US" sz="1600" kern="1200">
              <a:latin typeface="Century Gothic" panose="020B0502020202020204"/>
            </a:rPr>
            <a:t>Gives</a:t>
          </a:r>
          <a:r>
            <a:rPr lang="en-US" sz="1600" kern="1200"/>
            <a:t> purpose to the team, </a:t>
          </a:r>
          <a:r>
            <a:rPr lang="en-US" sz="1600" kern="1200">
              <a:latin typeface="Century Gothic" panose="020B0502020202020204"/>
            </a:rPr>
            <a:t>manages</a:t>
          </a:r>
          <a:r>
            <a:rPr lang="en-US" sz="1600" kern="1200"/>
            <a:t> the backlog, and </a:t>
          </a:r>
          <a:r>
            <a:rPr lang="en-US" sz="1600" kern="1200">
              <a:latin typeface="Century Gothic" panose="020B0502020202020204"/>
            </a:rPr>
            <a:t>defines</a:t>
          </a:r>
          <a:r>
            <a:rPr lang="en-US" sz="1600" kern="1200"/>
            <a:t> a product budget </a:t>
          </a:r>
        </a:p>
      </dsp:txBody>
      <dsp:txXfrm>
        <a:off x="15293" y="1372495"/>
        <a:ext cx="2673676" cy="2281445"/>
      </dsp:txXfrm>
    </dsp:sp>
    <dsp:sp modelId="{B089C13F-AB5C-43F7-9BAA-0B594129FD6A}">
      <dsp:nvSpPr>
        <dsp:cNvPr id="0" name=""/>
        <dsp:cNvSpPr/>
      </dsp:nvSpPr>
      <dsp:spPr>
        <a:xfrm>
          <a:off x="3156863" y="0"/>
          <a:ext cx="935786" cy="8197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AF4E15-A3EE-450D-B253-FD5FA9E0A84B}">
      <dsp:nvSpPr>
        <dsp:cNvPr id="0" name=""/>
        <dsp:cNvSpPr/>
      </dsp:nvSpPr>
      <dsp:spPr>
        <a:xfrm>
          <a:off x="3156863" y="957229"/>
          <a:ext cx="2673676" cy="35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Technical Lead (TL)</a:t>
          </a:r>
          <a:endParaRPr lang="en-US" sz="2100" kern="1200"/>
        </a:p>
      </dsp:txBody>
      <dsp:txXfrm>
        <a:off x="3156863" y="957229"/>
        <a:ext cx="2673676" cy="351312"/>
      </dsp:txXfrm>
    </dsp:sp>
    <dsp:sp modelId="{72FC0C0E-D282-4A1B-AE50-8BCD6DADC93C}">
      <dsp:nvSpPr>
        <dsp:cNvPr id="0" name=""/>
        <dsp:cNvSpPr/>
      </dsp:nvSpPr>
      <dsp:spPr>
        <a:xfrm>
          <a:off x="3156863" y="1372495"/>
          <a:ext cx="2673676" cy="2281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a:t>The leader of IT expertise in the team </a:t>
          </a:r>
        </a:p>
        <a:p>
          <a:pPr marL="0" lvl="0" indent="0" algn="l" defTabSz="711200">
            <a:lnSpc>
              <a:spcPct val="90000"/>
            </a:lnSpc>
            <a:spcBef>
              <a:spcPct val="0"/>
            </a:spcBef>
            <a:spcAft>
              <a:spcPct val="35000"/>
            </a:spcAft>
            <a:buNone/>
          </a:pPr>
          <a:r>
            <a:rPr lang="en-US" sz="1600" kern="1200">
              <a:latin typeface="Century Gothic" panose="020B0502020202020204"/>
            </a:rPr>
            <a:t>Helps</a:t>
          </a:r>
          <a:r>
            <a:rPr lang="en-US" sz="1600" kern="1200"/>
            <a:t> navigate the bank's technological landscape to seamlessly integrate the product into existing IT architecture</a:t>
          </a:r>
        </a:p>
        <a:p>
          <a:pPr marL="0" lvl="0" indent="0" algn="l" defTabSz="711200">
            <a:lnSpc>
              <a:spcPct val="90000"/>
            </a:lnSpc>
            <a:spcBef>
              <a:spcPct val="0"/>
            </a:spcBef>
            <a:spcAft>
              <a:spcPct val="35000"/>
            </a:spcAft>
            <a:buNone/>
          </a:pPr>
          <a:r>
            <a:rPr lang="en-US" sz="1600" kern="1200"/>
            <a:t>Ensures compliance with technological standards and the stability of the development process </a:t>
          </a:r>
        </a:p>
      </dsp:txBody>
      <dsp:txXfrm>
        <a:off x="3156863" y="1372495"/>
        <a:ext cx="2673676" cy="2281445"/>
      </dsp:txXfrm>
    </dsp:sp>
    <dsp:sp modelId="{F87E242B-34CD-4349-9FBD-0473E5CD685C}">
      <dsp:nvSpPr>
        <dsp:cNvPr id="0" name=""/>
        <dsp:cNvSpPr/>
      </dsp:nvSpPr>
      <dsp:spPr>
        <a:xfrm>
          <a:off x="6298433" y="0"/>
          <a:ext cx="935786" cy="8197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61229E-D4D7-4AD7-81B8-43E2B4633CFE}">
      <dsp:nvSpPr>
        <dsp:cNvPr id="0" name=""/>
        <dsp:cNvSpPr/>
      </dsp:nvSpPr>
      <dsp:spPr>
        <a:xfrm>
          <a:off x="6298433" y="957229"/>
          <a:ext cx="2673676" cy="351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90000"/>
            </a:lnSpc>
            <a:spcBef>
              <a:spcPct val="0"/>
            </a:spcBef>
            <a:spcAft>
              <a:spcPct val="35000"/>
            </a:spcAft>
            <a:buNone/>
            <a:defRPr b="1"/>
          </a:pPr>
          <a:r>
            <a:rPr lang="en-US" sz="2100" b="1" kern="1200"/>
            <a:t>Scrum Master (SM) </a:t>
          </a:r>
          <a:endParaRPr lang="en-US" sz="2100" kern="1200"/>
        </a:p>
      </dsp:txBody>
      <dsp:txXfrm>
        <a:off x="6298433" y="957229"/>
        <a:ext cx="2673676" cy="351312"/>
      </dsp:txXfrm>
    </dsp:sp>
    <dsp:sp modelId="{ADE2FE0B-8D93-4346-AAC0-7B43BF9CEDB7}">
      <dsp:nvSpPr>
        <dsp:cNvPr id="0" name=""/>
        <dsp:cNvSpPr/>
      </dsp:nvSpPr>
      <dsp:spPr>
        <a:xfrm>
          <a:off x="6298433" y="1372495"/>
          <a:ext cx="2673676" cy="2281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kern="1200"/>
            <a:t>The guardian of values </a:t>
          </a:r>
        </a:p>
        <a:p>
          <a:pPr marL="0" lvl="0" indent="0" algn="l" defTabSz="711200">
            <a:lnSpc>
              <a:spcPct val="90000"/>
            </a:lnSpc>
            <a:spcBef>
              <a:spcPct val="0"/>
            </a:spcBef>
            <a:spcAft>
              <a:spcPct val="35000"/>
            </a:spcAft>
            <a:buNone/>
          </a:pPr>
          <a:r>
            <a:rPr lang="en-US" sz="1600" kern="1200"/>
            <a:t>Responsible for spreading the values of Agile and Scrum, improving team efficiency, teaching the LeSS approach </a:t>
          </a:r>
        </a:p>
        <a:p>
          <a:pPr marL="0" lvl="0" indent="0" algn="l" defTabSz="711200">
            <a:lnSpc>
              <a:spcPct val="90000"/>
            </a:lnSpc>
            <a:spcBef>
              <a:spcPct val="0"/>
            </a:spcBef>
            <a:spcAft>
              <a:spcPct val="35000"/>
            </a:spcAft>
            <a:buNone/>
          </a:pPr>
          <a:r>
            <a:rPr lang="en-US" sz="1600" kern="1200"/>
            <a:t>Helping lead events such as daily scrum meetings or sprint retrospective</a:t>
          </a:r>
        </a:p>
      </dsp:txBody>
      <dsp:txXfrm>
        <a:off x="6298433" y="1372495"/>
        <a:ext cx="2673676" cy="22814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1A3B8-4922-43C2-B1E6-FA92902831CB}">
      <dsp:nvSpPr>
        <dsp:cNvPr id="0" name=""/>
        <dsp:cNvSpPr/>
      </dsp:nvSpPr>
      <dsp:spPr>
        <a:xfrm>
          <a:off x="0" y="446"/>
          <a:ext cx="8987404" cy="1043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CDEDEF-C19A-42EC-8879-A450E1BD8287}">
      <dsp:nvSpPr>
        <dsp:cNvPr id="0" name=""/>
        <dsp:cNvSpPr/>
      </dsp:nvSpPr>
      <dsp:spPr>
        <a:xfrm>
          <a:off x="315727" y="235284"/>
          <a:ext cx="574050" cy="574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FD389E-25A1-4D40-9EA2-C30FC7A17B7B}">
      <dsp:nvSpPr>
        <dsp:cNvPr id="0" name=""/>
        <dsp:cNvSpPr/>
      </dsp:nvSpPr>
      <dsp:spPr>
        <a:xfrm>
          <a:off x="1205506" y="446"/>
          <a:ext cx="4044331"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622300">
            <a:lnSpc>
              <a:spcPct val="90000"/>
            </a:lnSpc>
            <a:spcBef>
              <a:spcPct val="0"/>
            </a:spcBef>
            <a:spcAft>
              <a:spcPct val="35000"/>
            </a:spcAft>
            <a:buNone/>
          </a:pPr>
          <a:r>
            <a:rPr lang="en-US" sz="1400" kern="1200"/>
            <a:t>To address resistance, external coaches were invited to help the teams understand and accept these events and develop new skills </a:t>
          </a:r>
        </a:p>
      </dsp:txBody>
      <dsp:txXfrm>
        <a:off x="1205506" y="446"/>
        <a:ext cx="4044331" cy="1043728"/>
      </dsp:txXfrm>
    </dsp:sp>
    <dsp:sp modelId="{BF903DC0-EED8-4746-91EE-C721DC4EB7C8}">
      <dsp:nvSpPr>
        <dsp:cNvPr id="0" name=""/>
        <dsp:cNvSpPr/>
      </dsp:nvSpPr>
      <dsp:spPr>
        <a:xfrm>
          <a:off x="5249837" y="446"/>
          <a:ext cx="3737566"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488950">
            <a:lnSpc>
              <a:spcPct val="90000"/>
            </a:lnSpc>
            <a:spcBef>
              <a:spcPct val="0"/>
            </a:spcBef>
            <a:spcAft>
              <a:spcPct val="35000"/>
            </a:spcAft>
            <a:buNone/>
          </a:pPr>
          <a:r>
            <a:rPr lang="en-US" sz="1100" kern="1200"/>
            <a:t>Communicating with clients, testing hypotheses, or sharing team feedback</a:t>
          </a:r>
        </a:p>
      </dsp:txBody>
      <dsp:txXfrm>
        <a:off x="5249837" y="446"/>
        <a:ext cx="3737566" cy="1043728"/>
      </dsp:txXfrm>
    </dsp:sp>
    <dsp:sp modelId="{9D423FE6-712B-4C6D-BC9F-D52BF658CE3E}">
      <dsp:nvSpPr>
        <dsp:cNvPr id="0" name=""/>
        <dsp:cNvSpPr/>
      </dsp:nvSpPr>
      <dsp:spPr>
        <a:xfrm>
          <a:off x="0" y="1305106"/>
          <a:ext cx="8987404" cy="1043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90367-34CA-42DF-99D2-0D8CC79EB4B7}">
      <dsp:nvSpPr>
        <dsp:cNvPr id="0" name=""/>
        <dsp:cNvSpPr/>
      </dsp:nvSpPr>
      <dsp:spPr>
        <a:xfrm>
          <a:off x="315727" y="1539945"/>
          <a:ext cx="574050" cy="574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0CBD3E-30CB-4D52-A473-D0E73DEA8A80}">
      <dsp:nvSpPr>
        <dsp:cNvPr id="0" name=""/>
        <dsp:cNvSpPr/>
      </dsp:nvSpPr>
      <dsp:spPr>
        <a:xfrm>
          <a:off x="1205506" y="1305106"/>
          <a:ext cx="4044331"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622300">
            <a:lnSpc>
              <a:spcPct val="90000"/>
            </a:lnSpc>
            <a:spcBef>
              <a:spcPct val="0"/>
            </a:spcBef>
            <a:spcAft>
              <a:spcPct val="35000"/>
            </a:spcAft>
            <a:buNone/>
          </a:pPr>
          <a:r>
            <a:rPr lang="en-US" sz="1400" kern="1200"/>
            <a:t>As a way to bridge the gap and bring in experince, the HR team identified 40 key positions that served as “anchors” of the organizational structure</a:t>
          </a:r>
        </a:p>
      </dsp:txBody>
      <dsp:txXfrm>
        <a:off x="1205506" y="1305106"/>
        <a:ext cx="4044331" cy="1043728"/>
      </dsp:txXfrm>
    </dsp:sp>
    <dsp:sp modelId="{825864C3-F2F9-4131-9425-43116F65B33E}">
      <dsp:nvSpPr>
        <dsp:cNvPr id="0" name=""/>
        <dsp:cNvSpPr/>
      </dsp:nvSpPr>
      <dsp:spPr>
        <a:xfrm>
          <a:off x="5249837" y="1305106"/>
          <a:ext cx="3737566"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488950">
            <a:lnSpc>
              <a:spcPct val="90000"/>
            </a:lnSpc>
            <a:spcBef>
              <a:spcPct val="0"/>
            </a:spcBef>
            <a:spcAft>
              <a:spcPct val="35000"/>
            </a:spcAft>
            <a:buNone/>
          </a:pPr>
          <a:r>
            <a:rPr lang="en-US" sz="1100" kern="1200"/>
            <a:t>For these roles it recruited people with a strong reputation in the IT industry</a:t>
          </a:r>
        </a:p>
      </dsp:txBody>
      <dsp:txXfrm>
        <a:off x="5249837" y="1305106"/>
        <a:ext cx="3737566" cy="1043728"/>
      </dsp:txXfrm>
    </dsp:sp>
    <dsp:sp modelId="{EA4C9D10-FEAF-42C7-9A0E-C826FB3E6F59}">
      <dsp:nvSpPr>
        <dsp:cNvPr id="0" name=""/>
        <dsp:cNvSpPr/>
      </dsp:nvSpPr>
      <dsp:spPr>
        <a:xfrm>
          <a:off x="0" y="2609766"/>
          <a:ext cx="8987404" cy="1043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ED6A1-C1F4-400E-A897-9B24B5F46E3A}">
      <dsp:nvSpPr>
        <dsp:cNvPr id="0" name=""/>
        <dsp:cNvSpPr/>
      </dsp:nvSpPr>
      <dsp:spPr>
        <a:xfrm>
          <a:off x="315727" y="2844605"/>
          <a:ext cx="574050" cy="574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FC0D07-2246-408E-9626-08D5E6A3E2B4}">
      <dsp:nvSpPr>
        <dsp:cNvPr id="0" name=""/>
        <dsp:cNvSpPr/>
      </dsp:nvSpPr>
      <dsp:spPr>
        <a:xfrm>
          <a:off x="1205506" y="2609766"/>
          <a:ext cx="4044331"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622300">
            <a:lnSpc>
              <a:spcPct val="90000"/>
            </a:lnSpc>
            <a:spcBef>
              <a:spcPct val="0"/>
            </a:spcBef>
            <a:spcAft>
              <a:spcPct val="35000"/>
            </a:spcAft>
            <a:buNone/>
          </a:pPr>
          <a:r>
            <a:rPr lang="en-US" sz="1400" kern="1200"/>
            <a:t>The efforts to build a strong employer brand ultimately paid off. During the course of the Agile transformation, the number of IT specialists at Raiffeisenbank tripled</a:t>
          </a:r>
        </a:p>
      </dsp:txBody>
      <dsp:txXfrm>
        <a:off x="1205506" y="2609766"/>
        <a:ext cx="4044331" cy="1043728"/>
      </dsp:txXfrm>
    </dsp:sp>
    <dsp:sp modelId="{6B81049C-E3E2-43C6-96DA-5BAD107494BA}">
      <dsp:nvSpPr>
        <dsp:cNvPr id="0" name=""/>
        <dsp:cNvSpPr/>
      </dsp:nvSpPr>
      <dsp:spPr>
        <a:xfrm>
          <a:off x="5249837" y="2609766"/>
          <a:ext cx="3737566" cy="1043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61" tIns="110461" rIns="110461" bIns="110461" numCol="1" spcCol="1270" anchor="ctr" anchorCtr="0">
          <a:noAutofit/>
        </a:bodyPr>
        <a:lstStyle/>
        <a:p>
          <a:pPr marL="0" lvl="0" indent="0" algn="l" defTabSz="488950">
            <a:lnSpc>
              <a:spcPct val="90000"/>
            </a:lnSpc>
            <a:spcBef>
              <a:spcPct val="0"/>
            </a:spcBef>
            <a:spcAft>
              <a:spcPct val="35000"/>
            </a:spcAft>
            <a:buNone/>
          </a:pPr>
          <a:r>
            <a:rPr lang="en-US" sz="1100" kern="1200"/>
            <a:t>In 2019, they exceeded 1500 people. The bank was named ‘best employer’ in the bank sector by recruiting service HeadHunter</a:t>
          </a:r>
        </a:p>
      </dsp:txBody>
      <dsp:txXfrm>
        <a:off x="5249837" y="2609766"/>
        <a:ext cx="3737566" cy="104372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FCB2B-E789-4F17-B966-9D6A2F0F801B}">
      <dsp:nvSpPr>
        <dsp:cNvPr id="0" name=""/>
        <dsp:cNvSpPr/>
      </dsp:nvSpPr>
      <dsp:spPr>
        <a:xfrm>
          <a:off x="0" y="411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45A0C-1FD6-405E-B612-4BB909D7ABE7}">
      <dsp:nvSpPr>
        <dsp:cNvPr id="0" name=""/>
        <dsp:cNvSpPr/>
      </dsp:nvSpPr>
      <dsp:spPr>
        <a:xfrm>
          <a:off x="265017" y="201233"/>
          <a:ext cx="481850" cy="481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150651-9C26-47C8-B071-B5EC1E50C255}">
      <dsp:nvSpPr>
        <dsp:cNvPr id="0" name=""/>
        <dsp:cNvSpPr/>
      </dsp:nvSpPr>
      <dsp:spPr>
        <a:xfrm>
          <a:off x="1011886" y="411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55650">
            <a:lnSpc>
              <a:spcPct val="90000"/>
            </a:lnSpc>
            <a:spcBef>
              <a:spcPct val="0"/>
            </a:spcBef>
            <a:spcAft>
              <a:spcPct val="35000"/>
            </a:spcAft>
            <a:buNone/>
          </a:pPr>
          <a:r>
            <a:rPr lang="en-US" sz="1700" b="1" kern="1200"/>
            <a:t>Vision Alignment</a:t>
          </a:r>
          <a:r>
            <a:rPr lang="en-US" sz="1700" kern="1200"/>
            <a:t>: Focus on customer-centric, innovative, and agile practices.</a:t>
          </a:r>
        </a:p>
      </dsp:txBody>
      <dsp:txXfrm>
        <a:off x="1011886" y="4113"/>
        <a:ext cx="5820325" cy="876092"/>
      </dsp:txXfrm>
    </dsp:sp>
    <dsp:sp modelId="{6E025BBD-DB3D-48CA-885E-DD597365B0A0}">
      <dsp:nvSpPr>
        <dsp:cNvPr id="0" name=""/>
        <dsp:cNvSpPr/>
      </dsp:nvSpPr>
      <dsp:spPr>
        <a:xfrm>
          <a:off x="0" y="1099228"/>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2303F-7812-45CE-ADD5-5958D0304657}">
      <dsp:nvSpPr>
        <dsp:cNvPr id="0" name=""/>
        <dsp:cNvSpPr/>
      </dsp:nvSpPr>
      <dsp:spPr>
        <a:xfrm>
          <a:off x="265017" y="1296349"/>
          <a:ext cx="481850" cy="481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216D41-4C6A-4497-B7C3-9DB87284036A}">
      <dsp:nvSpPr>
        <dsp:cNvPr id="0" name=""/>
        <dsp:cNvSpPr/>
      </dsp:nvSpPr>
      <dsp:spPr>
        <a:xfrm>
          <a:off x="1011886" y="1099228"/>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55650">
            <a:lnSpc>
              <a:spcPct val="90000"/>
            </a:lnSpc>
            <a:spcBef>
              <a:spcPct val="0"/>
            </a:spcBef>
            <a:spcAft>
              <a:spcPct val="35000"/>
            </a:spcAft>
            <a:buNone/>
          </a:pPr>
          <a:r>
            <a:rPr lang="en-US" sz="1700" b="1" kern="1200"/>
            <a:t>Improved Financial Results</a:t>
          </a:r>
          <a:r>
            <a:rPr lang="en-US" sz="1700" kern="1200"/>
            <a:t>: Streamlined operations and reduced costs.</a:t>
          </a:r>
        </a:p>
      </dsp:txBody>
      <dsp:txXfrm>
        <a:off x="1011886" y="1099228"/>
        <a:ext cx="5820325" cy="876092"/>
      </dsp:txXfrm>
    </dsp:sp>
    <dsp:sp modelId="{EC55F857-7020-4233-9C6C-9CBAA73BBA64}">
      <dsp:nvSpPr>
        <dsp:cNvPr id="0" name=""/>
        <dsp:cNvSpPr/>
      </dsp:nvSpPr>
      <dsp:spPr>
        <a:xfrm>
          <a:off x="0" y="219434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BAB50A-5F13-4AE2-803D-DF1B343994D0}">
      <dsp:nvSpPr>
        <dsp:cNvPr id="0" name=""/>
        <dsp:cNvSpPr/>
      </dsp:nvSpPr>
      <dsp:spPr>
        <a:xfrm>
          <a:off x="265017" y="2391464"/>
          <a:ext cx="481850" cy="481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C1E112-DDC1-4375-8566-BD01BA40A7B3}">
      <dsp:nvSpPr>
        <dsp:cNvPr id="0" name=""/>
        <dsp:cNvSpPr/>
      </dsp:nvSpPr>
      <dsp:spPr>
        <a:xfrm>
          <a:off x="1011886" y="219434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55650">
            <a:lnSpc>
              <a:spcPct val="90000"/>
            </a:lnSpc>
            <a:spcBef>
              <a:spcPct val="0"/>
            </a:spcBef>
            <a:spcAft>
              <a:spcPct val="35000"/>
            </a:spcAft>
            <a:buNone/>
          </a:pPr>
          <a:r>
            <a:rPr lang="en-US" sz="1700" b="1" kern="1200"/>
            <a:t>Increased Digital Service Utilization</a:t>
          </a:r>
          <a:r>
            <a:rPr lang="en-US" sz="1700" kern="1200"/>
            <a:t>: More customers using digital platforms for services.</a:t>
          </a:r>
        </a:p>
      </dsp:txBody>
      <dsp:txXfrm>
        <a:off x="1011886" y="2194343"/>
        <a:ext cx="5820325" cy="876092"/>
      </dsp:txXfrm>
    </dsp:sp>
    <dsp:sp modelId="{AACFFB31-CE48-4EB0-9E1E-966C8C041449}">
      <dsp:nvSpPr>
        <dsp:cNvPr id="0" name=""/>
        <dsp:cNvSpPr/>
      </dsp:nvSpPr>
      <dsp:spPr>
        <a:xfrm>
          <a:off x="0" y="3289458"/>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32F8C-B3FC-4447-A81E-3362DB3496CA}">
      <dsp:nvSpPr>
        <dsp:cNvPr id="0" name=""/>
        <dsp:cNvSpPr/>
      </dsp:nvSpPr>
      <dsp:spPr>
        <a:xfrm>
          <a:off x="265017" y="3486579"/>
          <a:ext cx="481850" cy="481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339933-508D-4451-8632-5311D777418F}">
      <dsp:nvSpPr>
        <dsp:cNvPr id="0" name=""/>
        <dsp:cNvSpPr/>
      </dsp:nvSpPr>
      <dsp:spPr>
        <a:xfrm>
          <a:off x="1011886" y="3289458"/>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55650">
            <a:lnSpc>
              <a:spcPct val="90000"/>
            </a:lnSpc>
            <a:spcBef>
              <a:spcPct val="0"/>
            </a:spcBef>
            <a:spcAft>
              <a:spcPct val="35000"/>
            </a:spcAft>
            <a:buNone/>
          </a:pPr>
          <a:r>
            <a:rPr lang="en-US" sz="1700" b="1" kern="1200"/>
            <a:t>Positioning for Covid-19 Impact</a:t>
          </a:r>
          <a:r>
            <a:rPr lang="en-US" sz="1700" kern="1200"/>
            <a:t>: Digital transformation helped the bank navigate the pandemic smoothly.</a:t>
          </a:r>
        </a:p>
      </dsp:txBody>
      <dsp:txXfrm>
        <a:off x="1011886" y="3289458"/>
        <a:ext cx="5820325" cy="876092"/>
      </dsp:txXfrm>
    </dsp:sp>
    <dsp:sp modelId="{74EC03BF-38B3-423A-B873-65805646A6E3}">
      <dsp:nvSpPr>
        <dsp:cNvPr id="0" name=""/>
        <dsp:cNvSpPr/>
      </dsp:nvSpPr>
      <dsp:spPr>
        <a:xfrm>
          <a:off x="0" y="4384573"/>
          <a:ext cx="6832212" cy="8760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C53186-8144-4556-901A-43CCCBC24031}">
      <dsp:nvSpPr>
        <dsp:cNvPr id="0" name=""/>
        <dsp:cNvSpPr/>
      </dsp:nvSpPr>
      <dsp:spPr>
        <a:xfrm>
          <a:off x="265017" y="4581694"/>
          <a:ext cx="481850" cy="4818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23FBAC-F32E-4256-874F-DEB426FAB122}">
      <dsp:nvSpPr>
        <dsp:cNvPr id="0" name=""/>
        <dsp:cNvSpPr/>
      </dsp:nvSpPr>
      <dsp:spPr>
        <a:xfrm>
          <a:off x="1011886" y="4384573"/>
          <a:ext cx="5820325" cy="876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0" tIns="92720" rIns="92720" bIns="92720" numCol="1" spcCol="1270" anchor="ctr" anchorCtr="0">
          <a:noAutofit/>
        </a:bodyPr>
        <a:lstStyle/>
        <a:p>
          <a:pPr marL="0" lvl="0" indent="0" algn="l" defTabSz="755650">
            <a:lnSpc>
              <a:spcPct val="90000"/>
            </a:lnSpc>
            <a:spcBef>
              <a:spcPct val="0"/>
            </a:spcBef>
            <a:spcAft>
              <a:spcPct val="35000"/>
            </a:spcAft>
            <a:buNone/>
          </a:pPr>
          <a:r>
            <a:rPr lang="en-US" sz="1700" b="1" kern="1200"/>
            <a:t>Overall Success</a:t>
          </a:r>
          <a:r>
            <a:rPr lang="en-US" sz="1700" kern="1200"/>
            <a:t>: Enhanced business resilience and improved performance.</a:t>
          </a:r>
        </a:p>
      </dsp:txBody>
      <dsp:txXfrm>
        <a:off x="1011886" y="4384573"/>
        <a:ext cx="5820325" cy="876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68ADB-21B5-2247-87CA-B4A5B88D4C18}">
      <dsp:nvSpPr>
        <dsp:cNvPr id="0" name=""/>
        <dsp:cNvSpPr/>
      </dsp:nvSpPr>
      <dsp:spPr>
        <a:xfrm>
          <a:off x="4985502" y="2587837"/>
          <a:ext cx="3914830" cy="621034"/>
        </a:xfrm>
        <a:custGeom>
          <a:avLst/>
          <a:gdLst/>
          <a:ahLst/>
          <a:cxnLst/>
          <a:rect l="0" t="0" r="0" b="0"/>
          <a:pathLst>
            <a:path>
              <a:moveTo>
                <a:pt x="0" y="0"/>
              </a:moveTo>
              <a:lnTo>
                <a:pt x="0" y="423216"/>
              </a:lnTo>
              <a:lnTo>
                <a:pt x="3914830" y="423216"/>
              </a:lnTo>
              <a:lnTo>
                <a:pt x="3914830" y="62103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7510A4-052B-DC40-ACEB-137A80B7603D}">
      <dsp:nvSpPr>
        <dsp:cNvPr id="0" name=""/>
        <dsp:cNvSpPr/>
      </dsp:nvSpPr>
      <dsp:spPr>
        <a:xfrm>
          <a:off x="4985502" y="2587837"/>
          <a:ext cx="1304943" cy="621034"/>
        </a:xfrm>
        <a:custGeom>
          <a:avLst/>
          <a:gdLst/>
          <a:ahLst/>
          <a:cxnLst/>
          <a:rect l="0" t="0" r="0" b="0"/>
          <a:pathLst>
            <a:path>
              <a:moveTo>
                <a:pt x="0" y="0"/>
              </a:moveTo>
              <a:lnTo>
                <a:pt x="0" y="423216"/>
              </a:lnTo>
              <a:lnTo>
                <a:pt x="1304943" y="423216"/>
              </a:lnTo>
              <a:lnTo>
                <a:pt x="1304943" y="62103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777AF0-707A-8247-B69D-634F16132062}">
      <dsp:nvSpPr>
        <dsp:cNvPr id="0" name=""/>
        <dsp:cNvSpPr/>
      </dsp:nvSpPr>
      <dsp:spPr>
        <a:xfrm>
          <a:off x="3680559" y="2587837"/>
          <a:ext cx="1304943" cy="621034"/>
        </a:xfrm>
        <a:custGeom>
          <a:avLst/>
          <a:gdLst/>
          <a:ahLst/>
          <a:cxnLst/>
          <a:rect l="0" t="0" r="0" b="0"/>
          <a:pathLst>
            <a:path>
              <a:moveTo>
                <a:pt x="1304943" y="0"/>
              </a:moveTo>
              <a:lnTo>
                <a:pt x="1304943" y="423216"/>
              </a:lnTo>
              <a:lnTo>
                <a:pt x="0" y="423216"/>
              </a:lnTo>
              <a:lnTo>
                <a:pt x="0" y="62103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678DBC-95A1-3749-AEA0-6BC6B8160025}">
      <dsp:nvSpPr>
        <dsp:cNvPr id="0" name=""/>
        <dsp:cNvSpPr/>
      </dsp:nvSpPr>
      <dsp:spPr>
        <a:xfrm>
          <a:off x="1070671" y="2587837"/>
          <a:ext cx="3914830" cy="621034"/>
        </a:xfrm>
        <a:custGeom>
          <a:avLst/>
          <a:gdLst/>
          <a:ahLst/>
          <a:cxnLst/>
          <a:rect l="0" t="0" r="0" b="0"/>
          <a:pathLst>
            <a:path>
              <a:moveTo>
                <a:pt x="3914830" y="0"/>
              </a:moveTo>
              <a:lnTo>
                <a:pt x="3914830" y="423216"/>
              </a:lnTo>
              <a:lnTo>
                <a:pt x="0" y="423216"/>
              </a:lnTo>
              <a:lnTo>
                <a:pt x="0" y="62103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7179C9-B67D-B14C-9989-1B444E36E3A6}">
      <dsp:nvSpPr>
        <dsp:cNvPr id="0" name=""/>
        <dsp:cNvSpPr/>
      </dsp:nvSpPr>
      <dsp:spPr>
        <a:xfrm>
          <a:off x="3917821" y="1231882"/>
          <a:ext cx="2135362" cy="13559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85736A-AC19-B44E-9DC9-49B3C7567A1F}">
      <dsp:nvSpPr>
        <dsp:cNvPr id="0" name=""/>
        <dsp:cNvSpPr/>
      </dsp:nvSpPr>
      <dsp:spPr>
        <a:xfrm>
          <a:off x="4155084" y="1457281"/>
          <a:ext cx="2135362" cy="13559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Time Frame</a:t>
          </a:r>
          <a:endParaRPr lang="en-US" sz="1100" kern="1200"/>
        </a:p>
      </dsp:txBody>
      <dsp:txXfrm>
        <a:off x="4194799" y="1496996"/>
        <a:ext cx="2055932" cy="1276525"/>
      </dsp:txXfrm>
    </dsp:sp>
    <dsp:sp modelId="{E75C0844-2CAD-B443-812B-81A0AA74DE04}">
      <dsp:nvSpPr>
        <dsp:cNvPr id="0" name=""/>
        <dsp:cNvSpPr/>
      </dsp:nvSpPr>
      <dsp:spPr>
        <a:xfrm>
          <a:off x="2990" y="3208872"/>
          <a:ext cx="2135362" cy="13559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D89248-23A2-0D4E-A620-27E94943407C}">
      <dsp:nvSpPr>
        <dsp:cNvPr id="0" name=""/>
        <dsp:cNvSpPr/>
      </dsp:nvSpPr>
      <dsp:spPr>
        <a:xfrm>
          <a:off x="240253" y="3434271"/>
          <a:ext cx="2135362" cy="13559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2018</a:t>
          </a:r>
          <a:r>
            <a:rPr lang="en-US" sz="1100" kern="1200"/>
            <a:t>: </a:t>
          </a:r>
        </a:p>
        <a:p>
          <a:pPr marL="0" lvl="0" indent="0" algn="ctr" defTabSz="488950">
            <a:lnSpc>
              <a:spcPct val="90000"/>
            </a:lnSpc>
            <a:spcBef>
              <a:spcPct val="0"/>
            </a:spcBef>
            <a:spcAft>
              <a:spcPct val="35000"/>
            </a:spcAft>
            <a:buNone/>
          </a:pPr>
          <a:r>
            <a:rPr lang="en-US" sz="1100" kern="1200"/>
            <a:t>The formal launch of the Agile transformation, with the adoption of frameworks like Large-Scale Scrum (LeSS) to enable cross-functional, customer-focused teams.</a:t>
          </a:r>
        </a:p>
      </dsp:txBody>
      <dsp:txXfrm>
        <a:off x="279968" y="3473986"/>
        <a:ext cx="2055932" cy="1276525"/>
      </dsp:txXfrm>
    </dsp:sp>
    <dsp:sp modelId="{C1DD69FA-459C-0E41-9FE6-35DB748775C0}">
      <dsp:nvSpPr>
        <dsp:cNvPr id="0" name=""/>
        <dsp:cNvSpPr/>
      </dsp:nvSpPr>
      <dsp:spPr>
        <a:xfrm>
          <a:off x="2612877" y="3208872"/>
          <a:ext cx="2135362" cy="13559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A2268-E9BE-F443-9AD8-20E60B4DF59C}">
      <dsp:nvSpPr>
        <dsp:cNvPr id="0" name=""/>
        <dsp:cNvSpPr/>
      </dsp:nvSpPr>
      <dsp:spPr>
        <a:xfrm>
          <a:off x="2850140" y="3434271"/>
          <a:ext cx="2135362" cy="13559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2019</a:t>
          </a:r>
          <a:r>
            <a:rPr lang="en-US" sz="1100" kern="1200"/>
            <a:t>: </a:t>
          </a:r>
        </a:p>
        <a:p>
          <a:pPr marL="0" lvl="0" indent="0" algn="ctr" defTabSz="488950">
            <a:lnSpc>
              <a:spcPct val="90000"/>
            </a:lnSpc>
            <a:spcBef>
              <a:spcPct val="0"/>
            </a:spcBef>
            <a:spcAft>
              <a:spcPct val="35000"/>
            </a:spcAft>
            <a:buNone/>
          </a:pPr>
          <a:r>
            <a:rPr lang="en-US" sz="1100" kern="1200"/>
            <a:t>Completion of the core transformation, achieving full-scale digital operations.</a:t>
          </a:r>
        </a:p>
      </dsp:txBody>
      <dsp:txXfrm>
        <a:off x="2889855" y="3473986"/>
        <a:ext cx="2055932" cy="1276525"/>
      </dsp:txXfrm>
    </dsp:sp>
    <dsp:sp modelId="{FA9B40CC-C364-6140-A23A-3C58F8C2D88D}">
      <dsp:nvSpPr>
        <dsp:cNvPr id="0" name=""/>
        <dsp:cNvSpPr/>
      </dsp:nvSpPr>
      <dsp:spPr>
        <a:xfrm>
          <a:off x="5222765" y="3208872"/>
          <a:ext cx="2135362" cy="13559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06C0B-743B-8B49-9105-24DB4583DE3F}">
      <dsp:nvSpPr>
        <dsp:cNvPr id="0" name=""/>
        <dsp:cNvSpPr/>
      </dsp:nvSpPr>
      <dsp:spPr>
        <a:xfrm>
          <a:off x="5460027" y="3434271"/>
          <a:ext cx="2135362" cy="13559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2020</a:t>
          </a:r>
          <a:r>
            <a:rPr lang="en-US" sz="1100" kern="1200"/>
            <a:t>: </a:t>
          </a:r>
        </a:p>
        <a:p>
          <a:pPr marL="0" lvl="0" indent="0" algn="ctr" defTabSz="488950">
            <a:lnSpc>
              <a:spcPct val="90000"/>
            </a:lnSpc>
            <a:spcBef>
              <a:spcPct val="0"/>
            </a:spcBef>
            <a:spcAft>
              <a:spcPct val="35000"/>
            </a:spcAft>
            <a:buNone/>
          </a:pPr>
          <a:r>
            <a:rPr lang="en-US" sz="1100" kern="1200"/>
            <a:t>The pandemic served as a proving ground, demonstrating the effectiveness of Raiffeisenbank’s revamped operating model.</a:t>
          </a:r>
        </a:p>
      </dsp:txBody>
      <dsp:txXfrm>
        <a:off x="5499742" y="3473986"/>
        <a:ext cx="2055932" cy="1276525"/>
      </dsp:txXfrm>
    </dsp:sp>
    <dsp:sp modelId="{33047A9B-618E-3F4B-BE72-47D8AED4CD5A}">
      <dsp:nvSpPr>
        <dsp:cNvPr id="0" name=""/>
        <dsp:cNvSpPr/>
      </dsp:nvSpPr>
      <dsp:spPr>
        <a:xfrm>
          <a:off x="7832652" y="3208872"/>
          <a:ext cx="2135362" cy="135595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B742D2-F1C3-834B-BD3F-B7F7D022B9F4}">
      <dsp:nvSpPr>
        <dsp:cNvPr id="0" name=""/>
        <dsp:cNvSpPr/>
      </dsp:nvSpPr>
      <dsp:spPr>
        <a:xfrm>
          <a:off x="8069914" y="3434271"/>
          <a:ext cx="2135362" cy="135595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Post-2020</a:t>
          </a:r>
          <a:r>
            <a:rPr lang="en-US" sz="1100" kern="1200"/>
            <a:t>: </a:t>
          </a:r>
        </a:p>
        <a:p>
          <a:pPr marL="0" lvl="0" indent="0" algn="ctr" defTabSz="488950">
            <a:lnSpc>
              <a:spcPct val="90000"/>
            </a:lnSpc>
            <a:spcBef>
              <a:spcPct val="0"/>
            </a:spcBef>
            <a:spcAft>
              <a:spcPct val="35000"/>
            </a:spcAft>
            <a:buNone/>
          </a:pPr>
          <a:r>
            <a:rPr lang="en-US" sz="1100" kern="1200"/>
            <a:t>The organization continued refining its Agile culture, tackling challenges like silos and maintaining a balance between autonomy and collaboration.</a:t>
          </a:r>
        </a:p>
      </dsp:txBody>
      <dsp:txXfrm>
        <a:off x="8109629" y="3473986"/>
        <a:ext cx="2055932" cy="12765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0E774-ABDA-4035-9A78-DFFA003875C3}">
      <dsp:nvSpPr>
        <dsp:cNvPr id="0" name=""/>
        <dsp:cNvSpPr/>
      </dsp:nvSpPr>
      <dsp:spPr>
        <a:xfrm>
          <a:off x="135137" y="1747287"/>
          <a:ext cx="1002693" cy="100269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C6404-B2CB-4FB3-877F-EFC42B2CC7B1}">
      <dsp:nvSpPr>
        <dsp:cNvPr id="0" name=""/>
        <dsp:cNvSpPr/>
      </dsp:nvSpPr>
      <dsp:spPr>
        <a:xfrm>
          <a:off x="345703" y="1957853"/>
          <a:ext cx="581562" cy="58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5A11C5-29EF-4DEC-807A-1A52894DAD42}">
      <dsp:nvSpPr>
        <dsp:cNvPr id="0" name=""/>
        <dsp:cNvSpPr/>
      </dsp:nvSpPr>
      <dsp:spPr>
        <a:xfrm>
          <a:off x="1352693" y="1747287"/>
          <a:ext cx="2363491" cy="1002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late 2010s saw unprecedented technological advancements and the rise of fintech disruptors, forcing traditional banks to adapt or risk irrelevance. Digital-first competitors were setting new standards in speed, customer experience, and innovation. Meanwhile, the COVID-19 pandemic accelerated the need for remote work capabilities and digital service delivery, making Agile practices indispensable.</a:t>
          </a:r>
        </a:p>
      </dsp:txBody>
      <dsp:txXfrm>
        <a:off x="1352693" y="1747287"/>
        <a:ext cx="2363491" cy="1002693"/>
      </dsp:txXfrm>
    </dsp:sp>
    <dsp:sp modelId="{0656CCAD-A738-465F-B860-1DF3B7AA47D0}">
      <dsp:nvSpPr>
        <dsp:cNvPr id="0" name=""/>
        <dsp:cNvSpPr/>
      </dsp:nvSpPr>
      <dsp:spPr>
        <a:xfrm>
          <a:off x="4128005" y="1747287"/>
          <a:ext cx="1002693" cy="100269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326A8-E209-4162-AA90-60D91E10EECA}">
      <dsp:nvSpPr>
        <dsp:cNvPr id="0" name=""/>
        <dsp:cNvSpPr/>
      </dsp:nvSpPr>
      <dsp:spPr>
        <a:xfrm>
          <a:off x="4338571" y="1957853"/>
          <a:ext cx="581562" cy="58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24E1A2-C35F-4FCA-AA25-5415C13CB80F}">
      <dsp:nvSpPr>
        <dsp:cNvPr id="0" name=""/>
        <dsp:cNvSpPr/>
      </dsp:nvSpPr>
      <dsp:spPr>
        <a:xfrm>
          <a:off x="5345561" y="1747287"/>
          <a:ext cx="2363491" cy="1002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For RBI, Raiffeisenbank was a jewel in the crown, contributing a remarkable 35% of group profits. Its transformation was not only a local strategic necessity but also a critical component of RBI’s broader success in the competitive global banking sector.</a:t>
          </a:r>
        </a:p>
      </dsp:txBody>
      <dsp:txXfrm>
        <a:off x="5345561" y="1747287"/>
        <a:ext cx="2363491" cy="1002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E8B814-E921-4945-941C-A4A1F4263008}">
      <dsp:nvSpPr>
        <dsp:cNvPr id="0" name=""/>
        <dsp:cNvSpPr/>
      </dsp:nvSpPr>
      <dsp:spPr>
        <a:xfrm>
          <a:off x="0" y="329934"/>
          <a:ext cx="7493000" cy="407745"/>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Main Characters</a:t>
          </a:r>
          <a:endParaRPr lang="en-US" sz="1700" kern="1200"/>
        </a:p>
      </dsp:txBody>
      <dsp:txXfrm>
        <a:off x="19904" y="349838"/>
        <a:ext cx="7453192" cy="367937"/>
      </dsp:txXfrm>
    </dsp:sp>
    <dsp:sp modelId="{27F1C361-67EF-684A-8AD7-A348A2E73781}">
      <dsp:nvSpPr>
        <dsp:cNvPr id="0" name=""/>
        <dsp:cNvSpPr/>
      </dsp:nvSpPr>
      <dsp:spPr>
        <a:xfrm>
          <a:off x="0" y="737679"/>
          <a:ext cx="7493000" cy="3870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90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1" kern="1200"/>
            <a:t>Sergey Monin</a:t>
          </a:r>
          <a:r>
            <a:rPr lang="en-US" sz="1300" kern="1200"/>
            <a:t>: The visionary Chairman of Raiffeisenbank’s Board since 2011, who championed the transformation. He emphasized ownership, decentralization, and cultural alignment, believing these to be the foundation of sustainable agility.</a:t>
          </a:r>
        </a:p>
        <a:p>
          <a:pPr marL="114300" lvl="1" indent="-114300" algn="l" defTabSz="577850">
            <a:lnSpc>
              <a:spcPct val="90000"/>
            </a:lnSpc>
            <a:spcBef>
              <a:spcPct val="0"/>
            </a:spcBef>
            <a:spcAft>
              <a:spcPct val="20000"/>
            </a:spcAft>
            <a:buChar char="•"/>
          </a:pPr>
          <a:endParaRPr lang="en-US" sz="1300" kern="1200"/>
        </a:p>
        <a:p>
          <a:pPr marL="114300" lvl="1" indent="-114300" algn="l" defTabSz="577850">
            <a:lnSpc>
              <a:spcPct val="90000"/>
            </a:lnSpc>
            <a:spcBef>
              <a:spcPct val="0"/>
            </a:spcBef>
            <a:spcAft>
              <a:spcPct val="20000"/>
            </a:spcAft>
            <a:buChar char="•"/>
          </a:pPr>
          <a:r>
            <a:rPr lang="en-US" sz="1300" b="1" kern="1200"/>
            <a:t>Roman Zilber</a:t>
          </a:r>
          <a:r>
            <a:rPr lang="en-US" sz="1300" kern="1200"/>
            <a:t>: The innovative Head of Retail Private Individuals and Small Enterprises Directorate, who was instrumental in embedding Agile values into retail operations.</a:t>
          </a:r>
        </a:p>
        <a:p>
          <a:pPr marL="114300" lvl="1" indent="-114300" algn="l" defTabSz="577850">
            <a:lnSpc>
              <a:spcPct val="90000"/>
            </a:lnSpc>
            <a:spcBef>
              <a:spcPct val="0"/>
            </a:spcBef>
            <a:spcAft>
              <a:spcPct val="20000"/>
            </a:spcAft>
            <a:buChar char="•"/>
          </a:pPr>
          <a:endParaRPr lang="en-US" sz="1300" kern="1200"/>
        </a:p>
        <a:p>
          <a:pPr marL="114300" lvl="1" indent="-114300" algn="l" defTabSz="577850">
            <a:lnSpc>
              <a:spcPct val="90000"/>
            </a:lnSpc>
            <a:spcBef>
              <a:spcPct val="0"/>
            </a:spcBef>
            <a:spcAft>
              <a:spcPct val="20000"/>
            </a:spcAft>
            <a:buChar char="•"/>
          </a:pPr>
          <a:r>
            <a:rPr lang="en-US" sz="1300" b="1" kern="1200"/>
            <a:t>Nikita Patrakhin</a:t>
          </a:r>
          <a:r>
            <a:rPr lang="en-US" sz="1300" kern="1200"/>
            <a:t>: As Head of Corporate and Investment Banking, he leveraged Agile to accelerate product innovation, exemplifying the organization’s emergent strategies.</a:t>
          </a:r>
        </a:p>
        <a:p>
          <a:pPr marL="114300" lvl="1" indent="-114300" algn="l" defTabSz="577850">
            <a:lnSpc>
              <a:spcPct val="90000"/>
            </a:lnSpc>
            <a:spcBef>
              <a:spcPct val="0"/>
            </a:spcBef>
            <a:spcAft>
              <a:spcPct val="20000"/>
            </a:spcAft>
            <a:buChar char="•"/>
          </a:pPr>
          <a:endParaRPr lang="en-US" sz="1300" kern="1200"/>
        </a:p>
        <a:p>
          <a:pPr marL="114300" lvl="1" indent="-114300" algn="l" defTabSz="577850">
            <a:lnSpc>
              <a:spcPct val="90000"/>
            </a:lnSpc>
            <a:spcBef>
              <a:spcPct val="0"/>
            </a:spcBef>
            <a:spcAft>
              <a:spcPct val="20000"/>
            </a:spcAft>
            <a:buChar char="•"/>
          </a:pPr>
          <a:r>
            <a:rPr lang="en-US" sz="1300" b="1" kern="1200"/>
            <a:t>Nikita Shvetsov</a:t>
          </a:r>
          <a:r>
            <a:rPr lang="en-US" sz="1300" kern="1200"/>
            <a:t>: The IT leader who ensured that technological barriers were dismantled, enabling seamless collaboration between IT and business teams.</a:t>
          </a:r>
        </a:p>
        <a:p>
          <a:pPr marL="114300" lvl="1" indent="-114300" algn="l" defTabSz="577850">
            <a:lnSpc>
              <a:spcPct val="90000"/>
            </a:lnSpc>
            <a:spcBef>
              <a:spcPct val="0"/>
            </a:spcBef>
            <a:spcAft>
              <a:spcPct val="20000"/>
            </a:spcAft>
            <a:buChar char="•"/>
          </a:pPr>
          <a:endParaRPr lang="en-US" sz="1300" kern="1200"/>
        </a:p>
        <a:p>
          <a:pPr marL="114300" lvl="1" indent="-114300" algn="l" defTabSz="577850">
            <a:lnSpc>
              <a:spcPct val="90000"/>
            </a:lnSpc>
            <a:spcBef>
              <a:spcPct val="0"/>
            </a:spcBef>
            <a:spcAft>
              <a:spcPct val="20000"/>
            </a:spcAft>
            <a:buChar char="•"/>
          </a:pPr>
          <a:r>
            <a:rPr lang="en-US" sz="1300" b="1" kern="1200"/>
            <a:t>Vladimir Khimanych</a:t>
          </a:r>
          <a:r>
            <a:rPr lang="en-US" sz="1300" kern="1200"/>
            <a:t>: The HR leader tasked with aligning talent strategies to the Agile framework, driving recruitment, and fostering a culture of collaboration.</a:t>
          </a:r>
        </a:p>
        <a:p>
          <a:pPr marL="114300" lvl="1" indent="-114300" algn="l" defTabSz="577850">
            <a:lnSpc>
              <a:spcPct val="90000"/>
            </a:lnSpc>
            <a:spcBef>
              <a:spcPct val="0"/>
            </a:spcBef>
            <a:spcAft>
              <a:spcPct val="20000"/>
            </a:spcAft>
            <a:buChar char="•"/>
          </a:pPr>
          <a:endParaRPr lang="en-US" sz="1300" kern="1200"/>
        </a:p>
        <a:p>
          <a:pPr marL="114300" lvl="1" indent="-114300" algn="l" defTabSz="577850">
            <a:lnSpc>
              <a:spcPct val="90000"/>
            </a:lnSpc>
            <a:spcBef>
              <a:spcPct val="0"/>
            </a:spcBef>
            <a:spcAft>
              <a:spcPct val="20000"/>
            </a:spcAft>
            <a:buChar char="•"/>
          </a:pPr>
          <a:r>
            <a:rPr lang="en-US" sz="1300" b="1" kern="1200"/>
            <a:t>Georgy Konnov</a:t>
          </a:r>
          <a:r>
            <a:rPr lang="en-US" sz="1300" kern="1200"/>
            <a:t>: A Product Owner whose journey highlighted the challenges and rewards of managing in an Agile, customer-focused environment. His efforts exemplified the transformation’s ethos.</a:t>
          </a:r>
        </a:p>
      </dsp:txBody>
      <dsp:txXfrm>
        <a:off x="0" y="737679"/>
        <a:ext cx="7493000" cy="3870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3CBAF6-80AF-A94F-8509-A977E73ADB52}">
      <dsp:nvSpPr>
        <dsp:cNvPr id="0" name=""/>
        <dsp:cNvSpPr/>
      </dsp:nvSpPr>
      <dsp:spPr>
        <a:xfrm>
          <a:off x="0" y="351429"/>
          <a:ext cx="6832212" cy="403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B03529E-17EF-5F45-A234-29E5502CE4E6}">
      <dsp:nvSpPr>
        <dsp:cNvPr id="0" name=""/>
        <dsp:cNvSpPr/>
      </dsp:nvSpPr>
      <dsp:spPr>
        <a:xfrm>
          <a:off x="341610" y="115269"/>
          <a:ext cx="4782548" cy="4723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US" sz="1600" b="1" i="0" kern="1200"/>
            <a:t>Why the Transformation Was Launched</a:t>
          </a:r>
          <a:endParaRPr lang="en-US" sz="1600" kern="1200"/>
        </a:p>
      </dsp:txBody>
      <dsp:txXfrm>
        <a:off x="364667" y="138326"/>
        <a:ext cx="4736434" cy="426206"/>
      </dsp:txXfrm>
    </dsp:sp>
    <dsp:sp modelId="{C536B2AA-9B05-E84D-BC73-27C6EA640A97}">
      <dsp:nvSpPr>
        <dsp:cNvPr id="0" name=""/>
        <dsp:cNvSpPr/>
      </dsp:nvSpPr>
      <dsp:spPr>
        <a:xfrm>
          <a:off x="0" y="1077189"/>
          <a:ext cx="6832212" cy="13608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33248" rIns="530256"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a:t>Digital-first competitors (e.g., Tinkoff Bank) were redefining customer expectations.</a:t>
          </a:r>
          <a:endParaRPr lang="en-US" sz="1600" kern="1200"/>
        </a:p>
        <a:p>
          <a:pPr marL="171450" lvl="1" indent="-171450" algn="l" defTabSz="711200">
            <a:lnSpc>
              <a:spcPct val="90000"/>
            </a:lnSpc>
            <a:spcBef>
              <a:spcPct val="0"/>
            </a:spcBef>
            <a:spcAft>
              <a:spcPct val="15000"/>
            </a:spcAft>
            <a:buChar char="•"/>
          </a:pPr>
          <a:r>
            <a:rPr lang="en-US" sz="1600" b="0" i="0" kern="1200"/>
            <a:t>Agile and faster innovation were critical to staying relevant.</a:t>
          </a:r>
          <a:endParaRPr lang="en-US" sz="1600" kern="1200"/>
        </a:p>
      </dsp:txBody>
      <dsp:txXfrm>
        <a:off x="0" y="1077189"/>
        <a:ext cx="6832212" cy="1360800"/>
      </dsp:txXfrm>
    </dsp:sp>
    <dsp:sp modelId="{72863315-F6E7-4D4A-BEC9-EBA78D801CFC}">
      <dsp:nvSpPr>
        <dsp:cNvPr id="0" name=""/>
        <dsp:cNvSpPr/>
      </dsp:nvSpPr>
      <dsp:spPr>
        <a:xfrm>
          <a:off x="341610" y="841029"/>
          <a:ext cx="4782548" cy="4723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US" sz="1600" b="1" i="0" kern="1200"/>
            <a:t>Competitive Pressure</a:t>
          </a:r>
          <a:r>
            <a:rPr lang="en-US" sz="1600" b="0" i="0" kern="1200"/>
            <a:t>:</a:t>
          </a:r>
          <a:endParaRPr lang="en-US" sz="1600" kern="1200"/>
        </a:p>
      </dsp:txBody>
      <dsp:txXfrm>
        <a:off x="364667" y="864086"/>
        <a:ext cx="4736434" cy="426206"/>
      </dsp:txXfrm>
    </dsp:sp>
    <dsp:sp modelId="{21D34BD0-585A-A145-948A-1627B07F2B19}">
      <dsp:nvSpPr>
        <dsp:cNvPr id="0" name=""/>
        <dsp:cNvSpPr/>
      </dsp:nvSpPr>
      <dsp:spPr>
        <a:xfrm>
          <a:off x="0" y="2760549"/>
          <a:ext cx="6832212" cy="1159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33248" rIns="530256"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a:t>Reliance on IT vendors slowed product development.</a:t>
          </a:r>
          <a:endParaRPr lang="en-US" sz="1600" kern="1200"/>
        </a:p>
        <a:p>
          <a:pPr marL="171450" lvl="1" indent="-171450" algn="l" defTabSz="711200">
            <a:lnSpc>
              <a:spcPct val="90000"/>
            </a:lnSpc>
            <a:spcBef>
              <a:spcPct val="0"/>
            </a:spcBef>
            <a:spcAft>
              <a:spcPct val="15000"/>
            </a:spcAft>
            <a:buChar char="•"/>
          </a:pPr>
          <a:r>
            <a:rPr lang="en-US" sz="1600" b="0" i="0" kern="1200"/>
            <a:t>Traditional hierarchies hindered responsiveness and flexibility.</a:t>
          </a:r>
          <a:endParaRPr lang="en-US" sz="1600" kern="1200"/>
        </a:p>
      </dsp:txBody>
      <dsp:txXfrm>
        <a:off x="0" y="2760549"/>
        <a:ext cx="6832212" cy="1159200"/>
      </dsp:txXfrm>
    </dsp:sp>
    <dsp:sp modelId="{CAE96C61-60D4-FA4E-861A-45C2B2439B9D}">
      <dsp:nvSpPr>
        <dsp:cNvPr id="0" name=""/>
        <dsp:cNvSpPr/>
      </dsp:nvSpPr>
      <dsp:spPr>
        <a:xfrm>
          <a:off x="341610" y="2524389"/>
          <a:ext cx="4782548" cy="4723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US" sz="1600" b="1" i="0" kern="1200"/>
            <a:t>Operational Challenges</a:t>
          </a:r>
          <a:r>
            <a:rPr lang="en-US" sz="1600" b="0" i="0" kern="1200"/>
            <a:t>:</a:t>
          </a:r>
          <a:endParaRPr lang="en-US" sz="1600" kern="1200"/>
        </a:p>
      </dsp:txBody>
      <dsp:txXfrm>
        <a:off x="364667" y="2547446"/>
        <a:ext cx="4736434" cy="426206"/>
      </dsp:txXfrm>
    </dsp:sp>
    <dsp:sp modelId="{403E0724-0D10-0D47-963F-383E81599FA4}">
      <dsp:nvSpPr>
        <dsp:cNvPr id="0" name=""/>
        <dsp:cNvSpPr/>
      </dsp:nvSpPr>
      <dsp:spPr>
        <a:xfrm>
          <a:off x="0" y="4242309"/>
          <a:ext cx="6832212" cy="9072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33248" rIns="530256" bIns="113792" numCol="1" spcCol="1270" anchor="t" anchorCtr="0">
          <a:noAutofit/>
        </a:bodyPr>
        <a:lstStyle/>
        <a:p>
          <a:pPr marL="171450" lvl="1" indent="-171450" algn="l" defTabSz="711200">
            <a:lnSpc>
              <a:spcPct val="90000"/>
            </a:lnSpc>
            <a:spcBef>
              <a:spcPct val="0"/>
            </a:spcBef>
            <a:spcAft>
              <a:spcPct val="15000"/>
            </a:spcAft>
            <a:buChar char="•"/>
          </a:pPr>
          <a:r>
            <a:rPr lang="en-US" sz="1600" b="0" i="0" kern="1200"/>
            <a:t>Raiffeisenbank contributed </a:t>
          </a:r>
          <a:r>
            <a:rPr lang="en-US" sz="1600" b="1" i="0" kern="1200"/>
            <a:t>35% of RBI’s profits</a:t>
          </a:r>
          <a:r>
            <a:rPr lang="en-US" sz="1600" b="0" i="0" kern="1200"/>
            <a:t>, making its success vital to the group.</a:t>
          </a:r>
          <a:endParaRPr lang="en-US" sz="1600" kern="1200"/>
        </a:p>
      </dsp:txBody>
      <dsp:txXfrm>
        <a:off x="0" y="4242309"/>
        <a:ext cx="6832212" cy="907200"/>
      </dsp:txXfrm>
    </dsp:sp>
    <dsp:sp modelId="{176D3F4A-D8EA-9044-B7E5-2431413B3919}">
      <dsp:nvSpPr>
        <dsp:cNvPr id="0" name=""/>
        <dsp:cNvSpPr/>
      </dsp:nvSpPr>
      <dsp:spPr>
        <a:xfrm>
          <a:off x="341610" y="4006149"/>
          <a:ext cx="4782548" cy="47232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711200">
            <a:lnSpc>
              <a:spcPct val="90000"/>
            </a:lnSpc>
            <a:spcBef>
              <a:spcPct val="0"/>
            </a:spcBef>
            <a:spcAft>
              <a:spcPct val="35000"/>
            </a:spcAft>
            <a:buNone/>
          </a:pPr>
          <a:r>
            <a:rPr lang="en-US" sz="1600" b="1" i="0" kern="1200"/>
            <a:t>Strategic Significance</a:t>
          </a:r>
          <a:r>
            <a:rPr lang="en-US" sz="1600" b="0" i="0" kern="1200"/>
            <a:t>:</a:t>
          </a:r>
          <a:endParaRPr lang="en-US" sz="1600" kern="1200"/>
        </a:p>
      </dsp:txBody>
      <dsp:txXfrm>
        <a:off x="364667" y="4029206"/>
        <a:ext cx="4736434"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6A1AA-7C82-4C98-BF4E-697EB8F85F82}">
      <dsp:nvSpPr>
        <dsp:cNvPr id="0" name=""/>
        <dsp:cNvSpPr/>
      </dsp:nvSpPr>
      <dsp:spPr>
        <a:xfrm>
          <a:off x="747833" y="250930"/>
          <a:ext cx="792139" cy="792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50A964F-F10C-4309-83E2-93422D443240}">
      <dsp:nvSpPr>
        <dsp:cNvPr id="0" name=""/>
        <dsp:cNvSpPr/>
      </dsp:nvSpPr>
      <dsp:spPr>
        <a:xfrm>
          <a:off x="12275" y="114885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a:t>Evolution of the Vision</a:t>
          </a:r>
          <a:endParaRPr lang="en-US" sz="1600" kern="1200"/>
        </a:p>
      </dsp:txBody>
      <dsp:txXfrm>
        <a:off x="12275" y="1148856"/>
        <a:ext cx="2263256" cy="339488"/>
      </dsp:txXfrm>
    </dsp:sp>
    <dsp:sp modelId="{F165E46E-45C5-4AE6-B68A-5490F3399010}">
      <dsp:nvSpPr>
        <dsp:cNvPr id="0" name=""/>
        <dsp:cNvSpPr/>
      </dsp:nvSpPr>
      <dsp:spPr>
        <a:xfrm>
          <a:off x="12275" y="1537547"/>
          <a:ext cx="2263256" cy="1173517"/>
        </a:xfrm>
        <a:prstGeom prst="rect">
          <a:avLst/>
        </a:prstGeom>
        <a:noFill/>
        <a:ln>
          <a:noFill/>
        </a:ln>
        <a:effectLst/>
      </dsp:spPr>
      <dsp:style>
        <a:lnRef idx="0">
          <a:scrgbClr r="0" g="0" b="0"/>
        </a:lnRef>
        <a:fillRef idx="0">
          <a:scrgbClr r="0" g="0" b="0"/>
        </a:fillRef>
        <a:effectRef idx="0">
          <a:scrgbClr r="0" g="0" b="0"/>
        </a:effectRef>
        <a:fontRef idx="minor"/>
      </dsp:style>
    </dsp:sp>
    <dsp:sp modelId="{CEC59DF2-CFCB-4641-B577-59F1676FD4F2}">
      <dsp:nvSpPr>
        <dsp:cNvPr id="0" name=""/>
        <dsp:cNvSpPr/>
      </dsp:nvSpPr>
      <dsp:spPr>
        <a:xfrm>
          <a:off x="3407160" y="250930"/>
          <a:ext cx="792139" cy="792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67AF6F8-8219-4FB1-85B5-BA4489FE5CB0}">
      <dsp:nvSpPr>
        <dsp:cNvPr id="0" name=""/>
        <dsp:cNvSpPr/>
      </dsp:nvSpPr>
      <dsp:spPr>
        <a:xfrm>
          <a:off x="2671601" y="114885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a:t>2018 – Initial Phase</a:t>
          </a:r>
          <a:r>
            <a:rPr lang="en-US" sz="1600" b="0" i="0" kern="1200"/>
            <a:t>:</a:t>
          </a:r>
          <a:endParaRPr lang="en-US" sz="1600" kern="1200"/>
        </a:p>
      </dsp:txBody>
      <dsp:txXfrm>
        <a:off x="2671601" y="1148856"/>
        <a:ext cx="2263256" cy="339488"/>
      </dsp:txXfrm>
    </dsp:sp>
    <dsp:sp modelId="{BFD1E8FD-E7EB-4260-B718-4CB70ED2F97E}">
      <dsp:nvSpPr>
        <dsp:cNvPr id="0" name=""/>
        <dsp:cNvSpPr/>
      </dsp:nvSpPr>
      <dsp:spPr>
        <a:xfrm>
          <a:off x="2671601" y="1537547"/>
          <a:ext cx="2263256" cy="1173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Modernize operations through Agile and reduce IT dependencies.</a:t>
          </a:r>
          <a:endParaRPr lang="en-US" sz="1200" kern="1200"/>
        </a:p>
        <a:p>
          <a:pPr marL="0" lvl="0" indent="0" algn="ctr" defTabSz="533400">
            <a:lnSpc>
              <a:spcPct val="100000"/>
            </a:lnSpc>
            <a:spcBef>
              <a:spcPct val="0"/>
            </a:spcBef>
            <a:spcAft>
              <a:spcPct val="35000"/>
            </a:spcAft>
            <a:buNone/>
          </a:pPr>
          <a:r>
            <a:rPr lang="en-US" sz="1200" b="0" i="0" kern="1200"/>
            <a:t>Build autonomous, cross-functional teams for faster product delivery.</a:t>
          </a:r>
          <a:endParaRPr lang="en-US" sz="1200" kern="1200"/>
        </a:p>
      </dsp:txBody>
      <dsp:txXfrm>
        <a:off x="2671601" y="1537547"/>
        <a:ext cx="2263256" cy="1173517"/>
      </dsp:txXfrm>
    </dsp:sp>
    <dsp:sp modelId="{0809F439-39FC-4240-B2AD-BC2C53349478}">
      <dsp:nvSpPr>
        <dsp:cNvPr id="0" name=""/>
        <dsp:cNvSpPr/>
      </dsp:nvSpPr>
      <dsp:spPr>
        <a:xfrm>
          <a:off x="6066486" y="250930"/>
          <a:ext cx="792139" cy="792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E60C26F-C635-47EF-B1D2-0F67D87BEC49}">
      <dsp:nvSpPr>
        <dsp:cNvPr id="0" name=""/>
        <dsp:cNvSpPr/>
      </dsp:nvSpPr>
      <dsp:spPr>
        <a:xfrm>
          <a:off x="5330927" y="114885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a:t>2019 – Expansion</a:t>
          </a:r>
          <a:r>
            <a:rPr lang="en-US" sz="1600" b="0" i="0" kern="1200"/>
            <a:t>:</a:t>
          </a:r>
          <a:endParaRPr lang="en-US" sz="1600" kern="1200"/>
        </a:p>
      </dsp:txBody>
      <dsp:txXfrm>
        <a:off x="5330927" y="1148856"/>
        <a:ext cx="2263256" cy="339488"/>
      </dsp:txXfrm>
    </dsp:sp>
    <dsp:sp modelId="{2EC9C09E-3C39-42B6-BC20-E9D88898FF10}">
      <dsp:nvSpPr>
        <dsp:cNvPr id="0" name=""/>
        <dsp:cNvSpPr/>
      </dsp:nvSpPr>
      <dsp:spPr>
        <a:xfrm>
          <a:off x="5330927" y="1537547"/>
          <a:ext cx="2263256" cy="1173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Transition from operational upgrades to creating a fully digital customer experience.</a:t>
          </a:r>
          <a:endParaRPr lang="en-US" sz="1200" kern="1200"/>
        </a:p>
        <a:p>
          <a:pPr marL="0" lvl="0" indent="0" algn="ctr" defTabSz="533400">
            <a:lnSpc>
              <a:spcPct val="100000"/>
            </a:lnSpc>
            <a:spcBef>
              <a:spcPct val="0"/>
            </a:spcBef>
            <a:spcAft>
              <a:spcPct val="35000"/>
            </a:spcAft>
            <a:buNone/>
          </a:pPr>
          <a:r>
            <a:rPr lang="en-US" sz="1200" b="0" i="0" kern="1200"/>
            <a:t>Reallocated resources from branch networks to digital platforms.</a:t>
          </a:r>
          <a:endParaRPr lang="en-US" sz="1200" kern="1200"/>
        </a:p>
      </dsp:txBody>
      <dsp:txXfrm>
        <a:off x="5330927" y="1537547"/>
        <a:ext cx="2263256" cy="1173517"/>
      </dsp:txXfrm>
    </dsp:sp>
    <dsp:sp modelId="{A5641EAF-5EF4-488B-AE15-BDC255A433CB}">
      <dsp:nvSpPr>
        <dsp:cNvPr id="0" name=""/>
        <dsp:cNvSpPr/>
      </dsp:nvSpPr>
      <dsp:spPr>
        <a:xfrm>
          <a:off x="8725812" y="250930"/>
          <a:ext cx="792139" cy="792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1084143-928D-4376-940B-79304069A325}">
      <dsp:nvSpPr>
        <dsp:cNvPr id="0" name=""/>
        <dsp:cNvSpPr/>
      </dsp:nvSpPr>
      <dsp:spPr>
        <a:xfrm>
          <a:off x="7990254" y="114885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a:t>2020 and Beyond</a:t>
          </a:r>
          <a:r>
            <a:rPr lang="en-US" sz="1600" b="0" i="0" kern="1200"/>
            <a:t>:</a:t>
          </a:r>
          <a:endParaRPr lang="en-US" sz="1600" kern="1200"/>
        </a:p>
      </dsp:txBody>
      <dsp:txXfrm>
        <a:off x="7990254" y="1148856"/>
        <a:ext cx="2263256" cy="339488"/>
      </dsp:txXfrm>
    </dsp:sp>
    <dsp:sp modelId="{BDAEE220-4FB9-4AD6-9E6D-922580E1215B}">
      <dsp:nvSpPr>
        <dsp:cNvPr id="0" name=""/>
        <dsp:cNvSpPr/>
      </dsp:nvSpPr>
      <dsp:spPr>
        <a:xfrm>
          <a:off x="7990254" y="1537547"/>
          <a:ext cx="2263256" cy="1173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Pandemic tested flexibility and resilience.</a:t>
          </a:r>
          <a:endParaRPr lang="en-US" sz="1200" kern="1200"/>
        </a:p>
        <a:p>
          <a:pPr marL="0" lvl="0" indent="0" algn="ctr" defTabSz="533400">
            <a:lnSpc>
              <a:spcPct val="100000"/>
            </a:lnSpc>
            <a:spcBef>
              <a:spcPct val="0"/>
            </a:spcBef>
            <a:spcAft>
              <a:spcPct val="35000"/>
            </a:spcAft>
            <a:buNone/>
          </a:pPr>
          <a:r>
            <a:rPr lang="en-US" sz="1200" b="0" i="0" kern="1200"/>
            <a:t>Remote banking initiatives like </a:t>
          </a:r>
          <a:r>
            <a:rPr lang="en-US" sz="1200" b="1" i="0" kern="1200"/>
            <a:t>Digital Cities</a:t>
          </a:r>
          <a:r>
            <a:rPr lang="en-US" sz="1200" b="0" i="0" kern="1200"/>
            <a:t> expanded reach into underserved regions.</a:t>
          </a:r>
          <a:endParaRPr lang="en-US" sz="1200" kern="1200"/>
        </a:p>
      </dsp:txBody>
      <dsp:txXfrm>
        <a:off x="7990254" y="1537547"/>
        <a:ext cx="2263256" cy="11735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526E1-98F8-DA45-8830-F60C605CED83}">
      <dsp:nvSpPr>
        <dsp:cNvPr id="0" name=""/>
        <dsp:cNvSpPr/>
      </dsp:nvSpPr>
      <dsp:spPr>
        <a:xfrm>
          <a:off x="0" y="683"/>
          <a:ext cx="7493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59E5F0-0FF4-3947-AB52-7238A7E9397D}">
      <dsp:nvSpPr>
        <dsp:cNvPr id="0" name=""/>
        <dsp:cNvSpPr/>
      </dsp:nvSpPr>
      <dsp:spPr>
        <a:xfrm>
          <a:off x="0" y="683"/>
          <a:ext cx="7493000" cy="621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Impact on Business Channels</a:t>
          </a:r>
          <a:endParaRPr lang="en-US" sz="1700" kern="1200"/>
        </a:p>
      </dsp:txBody>
      <dsp:txXfrm>
        <a:off x="0" y="683"/>
        <a:ext cx="7493000" cy="621763"/>
      </dsp:txXfrm>
    </dsp:sp>
    <dsp:sp modelId="{1AC157A4-AA93-E643-898B-757ED2D7176F}">
      <dsp:nvSpPr>
        <dsp:cNvPr id="0" name=""/>
        <dsp:cNvSpPr/>
      </dsp:nvSpPr>
      <dsp:spPr>
        <a:xfrm>
          <a:off x="0" y="622446"/>
          <a:ext cx="7493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F84FFD-E53E-3B45-BB2F-906F83AA2A03}">
      <dsp:nvSpPr>
        <dsp:cNvPr id="0" name=""/>
        <dsp:cNvSpPr/>
      </dsp:nvSpPr>
      <dsp:spPr>
        <a:xfrm>
          <a:off x="0" y="622446"/>
          <a:ext cx="7493000" cy="621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ctr" defTabSz="755650">
            <a:lnSpc>
              <a:spcPct val="90000"/>
            </a:lnSpc>
            <a:spcBef>
              <a:spcPct val="0"/>
            </a:spcBef>
            <a:spcAft>
              <a:spcPct val="35000"/>
            </a:spcAft>
            <a:buNone/>
          </a:pPr>
          <a:r>
            <a:rPr lang="en-US" sz="1700" b="1" i="0" kern="1200"/>
            <a:t>Digital-First Approach</a:t>
          </a:r>
          <a:r>
            <a:rPr lang="en-US" sz="1700" b="0" i="0" kern="1200"/>
            <a:t>: Mobile and online platforms became primary service channels, with branches playing a secondary role.</a:t>
          </a:r>
          <a:endParaRPr lang="en-US" sz="1700" kern="1200"/>
        </a:p>
      </dsp:txBody>
      <dsp:txXfrm>
        <a:off x="0" y="622446"/>
        <a:ext cx="7493000" cy="621763"/>
      </dsp:txXfrm>
    </dsp:sp>
    <dsp:sp modelId="{635D4EFF-081B-0E45-B678-CC1CB9A10077}">
      <dsp:nvSpPr>
        <dsp:cNvPr id="0" name=""/>
        <dsp:cNvSpPr/>
      </dsp:nvSpPr>
      <dsp:spPr>
        <a:xfrm>
          <a:off x="0" y="1244209"/>
          <a:ext cx="7493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09326-5730-DD41-B15A-902218824CA1}">
      <dsp:nvSpPr>
        <dsp:cNvPr id="0" name=""/>
        <dsp:cNvSpPr/>
      </dsp:nvSpPr>
      <dsp:spPr>
        <a:xfrm>
          <a:off x="0" y="1244209"/>
          <a:ext cx="7493000" cy="621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ctr" defTabSz="755650">
            <a:lnSpc>
              <a:spcPct val="90000"/>
            </a:lnSpc>
            <a:spcBef>
              <a:spcPct val="0"/>
            </a:spcBef>
            <a:spcAft>
              <a:spcPct val="35000"/>
            </a:spcAft>
            <a:buNone/>
          </a:pPr>
          <a:r>
            <a:rPr lang="en-US" sz="1700" b="1" i="0" kern="1200"/>
            <a:t>Faster Innovation</a:t>
          </a:r>
          <a:r>
            <a:rPr lang="en-US" sz="1700" b="0" i="0" kern="1200"/>
            <a:t>: Agile enabled rapid product development and quick testing of new ideas.</a:t>
          </a:r>
          <a:endParaRPr lang="en-US" sz="1700" kern="1200"/>
        </a:p>
      </dsp:txBody>
      <dsp:txXfrm>
        <a:off x="0" y="1244209"/>
        <a:ext cx="7493000" cy="621763"/>
      </dsp:txXfrm>
    </dsp:sp>
    <dsp:sp modelId="{9F9018FA-E62D-C640-A2AB-8897F6C4C704}">
      <dsp:nvSpPr>
        <dsp:cNvPr id="0" name=""/>
        <dsp:cNvSpPr/>
      </dsp:nvSpPr>
      <dsp:spPr>
        <a:xfrm>
          <a:off x="0" y="1865973"/>
          <a:ext cx="7493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87ADA9-2741-F243-8756-C16242234E83}">
      <dsp:nvSpPr>
        <dsp:cNvPr id="0" name=""/>
        <dsp:cNvSpPr/>
      </dsp:nvSpPr>
      <dsp:spPr>
        <a:xfrm>
          <a:off x="0" y="1865973"/>
          <a:ext cx="7493000" cy="621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ctr" defTabSz="755650">
            <a:lnSpc>
              <a:spcPct val="90000"/>
            </a:lnSpc>
            <a:spcBef>
              <a:spcPct val="0"/>
            </a:spcBef>
            <a:spcAft>
              <a:spcPct val="35000"/>
            </a:spcAft>
            <a:buNone/>
          </a:pPr>
          <a:r>
            <a:rPr lang="en-US" sz="1700" b="1" i="0" kern="1200"/>
            <a:t>Expanded Reach</a:t>
          </a:r>
          <a:r>
            <a:rPr lang="en-US" sz="1700" b="0" i="0" kern="1200"/>
            <a:t>: Remote service initiatives allowed operations in regions without physical branches.</a:t>
          </a:r>
          <a:endParaRPr lang="en-US" sz="1700" kern="1200"/>
        </a:p>
      </dsp:txBody>
      <dsp:txXfrm>
        <a:off x="0" y="1865973"/>
        <a:ext cx="7493000" cy="621763"/>
      </dsp:txXfrm>
    </dsp:sp>
    <dsp:sp modelId="{2BC5FE2C-B281-4B47-9BB6-D4AD202610A2}">
      <dsp:nvSpPr>
        <dsp:cNvPr id="0" name=""/>
        <dsp:cNvSpPr/>
      </dsp:nvSpPr>
      <dsp:spPr>
        <a:xfrm>
          <a:off x="0" y="2487736"/>
          <a:ext cx="7493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BE673-088C-BA48-8DF6-C5F94004D704}">
      <dsp:nvSpPr>
        <dsp:cNvPr id="0" name=""/>
        <dsp:cNvSpPr/>
      </dsp:nvSpPr>
      <dsp:spPr>
        <a:xfrm>
          <a:off x="0" y="2487736"/>
          <a:ext cx="7493000" cy="621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i="0" kern="1200"/>
            <a:t>Impact on Organizational Culture</a:t>
          </a:r>
          <a:endParaRPr lang="en-US" sz="1700" kern="1200"/>
        </a:p>
      </dsp:txBody>
      <dsp:txXfrm>
        <a:off x="0" y="2487736"/>
        <a:ext cx="7493000" cy="621763"/>
      </dsp:txXfrm>
    </dsp:sp>
    <dsp:sp modelId="{0EDF0766-1985-DA41-A93A-F321DDAAA463}">
      <dsp:nvSpPr>
        <dsp:cNvPr id="0" name=""/>
        <dsp:cNvSpPr/>
      </dsp:nvSpPr>
      <dsp:spPr>
        <a:xfrm>
          <a:off x="0" y="3109499"/>
          <a:ext cx="7493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B12D7A-FB15-484F-819A-952C429EAC42}">
      <dsp:nvSpPr>
        <dsp:cNvPr id="0" name=""/>
        <dsp:cNvSpPr/>
      </dsp:nvSpPr>
      <dsp:spPr>
        <a:xfrm>
          <a:off x="0" y="3109499"/>
          <a:ext cx="7493000" cy="621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ctr" defTabSz="755650">
            <a:lnSpc>
              <a:spcPct val="90000"/>
            </a:lnSpc>
            <a:spcBef>
              <a:spcPct val="0"/>
            </a:spcBef>
            <a:spcAft>
              <a:spcPct val="35000"/>
            </a:spcAft>
            <a:buNone/>
          </a:pPr>
          <a:r>
            <a:rPr lang="en-US" sz="1700" b="1" i="0" kern="1200"/>
            <a:t>Decentralized Teams</a:t>
          </a:r>
          <a:r>
            <a:rPr lang="en-US" sz="1700" b="0" i="0" kern="1200"/>
            <a:t>: Teams gained autonomy, breaking down silos between IT and business functions.</a:t>
          </a:r>
          <a:endParaRPr lang="en-US" sz="1700" kern="1200"/>
        </a:p>
      </dsp:txBody>
      <dsp:txXfrm>
        <a:off x="0" y="3109499"/>
        <a:ext cx="7493000" cy="621763"/>
      </dsp:txXfrm>
    </dsp:sp>
    <dsp:sp modelId="{54C9F626-344B-4744-8E8A-2A531D6EC6F4}">
      <dsp:nvSpPr>
        <dsp:cNvPr id="0" name=""/>
        <dsp:cNvSpPr/>
      </dsp:nvSpPr>
      <dsp:spPr>
        <a:xfrm>
          <a:off x="0" y="3731262"/>
          <a:ext cx="7493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9358F9-E3C1-6B42-BCC4-DD5CBB35C0E9}">
      <dsp:nvSpPr>
        <dsp:cNvPr id="0" name=""/>
        <dsp:cNvSpPr/>
      </dsp:nvSpPr>
      <dsp:spPr>
        <a:xfrm>
          <a:off x="0" y="3731262"/>
          <a:ext cx="7493000" cy="621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ctr" defTabSz="755650">
            <a:lnSpc>
              <a:spcPct val="90000"/>
            </a:lnSpc>
            <a:spcBef>
              <a:spcPct val="0"/>
            </a:spcBef>
            <a:spcAft>
              <a:spcPct val="35000"/>
            </a:spcAft>
            <a:buNone/>
          </a:pPr>
          <a:r>
            <a:rPr lang="en-US" sz="1700" b="1" i="0" kern="1200"/>
            <a:t>Leadership Shift</a:t>
          </a:r>
          <a:r>
            <a:rPr lang="en-US" sz="1700" b="0" i="0" kern="1200"/>
            <a:t>: Adoption of </a:t>
          </a:r>
          <a:r>
            <a:rPr lang="en-US" sz="1700" b="1" i="0" kern="1200"/>
            <a:t>servant leadership</a:t>
          </a:r>
          <a:r>
            <a:rPr lang="en-US" sz="1700" b="0" i="0" kern="1200"/>
            <a:t> prioritized empowerment over control.</a:t>
          </a:r>
          <a:endParaRPr lang="en-US" sz="1700" kern="1200"/>
        </a:p>
      </dsp:txBody>
      <dsp:txXfrm>
        <a:off x="0" y="3731262"/>
        <a:ext cx="7493000" cy="621763"/>
      </dsp:txXfrm>
    </dsp:sp>
    <dsp:sp modelId="{DD315BBD-1F25-D847-9370-CDB8C0CD0BEA}">
      <dsp:nvSpPr>
        <dsp:cNvPr id="0" name=""/>
        <dsp:cNvSpPr/>
      </dsp:nvSpPr>
      <dsp:spPr>
        <a:xfrm>
          <a:off x="0" y="4353026"/>
          <a:ext cx="7493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E7627-5E7E-F442-BB19-B0FEC1C4E8F8}">
      <dsp:nvSpPr>
        <dsp:cNvPr id="0" name=""/>
        <dsp:cNvSpPr/>
      </dsp:nvSpPr>
      <dsp:spPr>
        <a:xfrm>
          <a:off x="0" y="4353026"/>
          <a:ext cx="7493000" cy="621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ctr" defTabSz="755650">
            <a:lnSpc>
              <a:spcPct val="90000"/>
            </a:lnSpc>
            <a:spcBef>
              <a:spcPct val="0"/>
            </a:spcBef>
            <a:spcAft>
              <a:spcPct val="35000"/>
            </a:spcAft>
            <a:buNone/>
          </a:pPr>
          <a:r>
            <a:rPr lang="en-US" sz="1700" b="1" i="0" kern="1200"/>
            <a:t>Cultural Resistance</a:t>
          </a:r>
          <a:r>
            <a:rPr lang="en-US" sz="1700" b="0" i="0" kern="1200"/>
            <a:t>: High turnover helped align employees with Agile values.</a:t>
          </a:r>
          <a:endParaRPr lang="en-US" sz="1700" kern="1200"/>
        </a:p>
      </dsp:txBody>
      <dsp:txXfrm>
        <a:off x="0" y="4353026"/>
        <a:ext cx="7493000" cy="621763"/>
      </dsp:txXfrm>
    </dsp:sp>
    <dsp:sp modelId="{9CFFE474-1A99-DA40-9B94-4527F36D19E8}">
      <dsp:nvSpPr>
        <dsp:cNvPr id="0" name=""/>
        <dsp:cNvSpPr/>
      </dsp:nvSpPr>
      <dsp:spPr>
        <a:xfrm>
          <a:off x="0" y="4974789"/>
          <a:ext cx="7493000"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248C3B-9F08-C741-BEDF-EC420DF2B8D8}">
      <dsp:nvSpPr>
        <dsp:cNvPr id="0" name=""/>
        <dsp:cNvSpPr/>
      </dsp:nvSpPr>
      <dsp:spPr>
        <a:xfrm>
          <a:off x="0" y="4974789"/>
          <a:ext cx="7493000" cy="621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ctr" defTabSz="755650">
            <a:lnSpc>
              <a:spcPct val="90000"/>
            </a:lnSpc>
            <a:spcBef>
              <a:spcPct val="0"/>
            </a:spcBef>
            <a:spcAft>
              <a:spcPct val="35000"/>
            </a:spcAft>
            <a:buNone/>
          </a:pPr>
          <a:r>
            <a:rPr lang="en-US" sz="1700" b="1" i="0" kern="1200"/>
            <a:t>Agile Mindset</a:t>
          </a:r>
          <a:r>
            <a:rPr lang="en-US" sz="1700" b="0" i="0" kern="1200"/>
            <a:t>: Continuous improvement and adaptability became part of the culture.</a:t>
          </a:r>
          <a:endParaRPr lang="en-US" sz="1700" kern="1200"/>
        </a:p>
      </dsp:txBody>
      <dsp:txXfrm>
        <a:off x="0" y="4974789"/>
        <a:ext cx="7493000" cy="6217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2C9F8-9E35-4E4E-BBC6-238DA5FEAB23}">
      <dsp:nvSpPr>
        <dsp:cNvPr id="0" name=""/>
        <dsp:cNvSpPr/>
      </dsp:nvSpPr>
      <dsp:spPr>
        <a:xfrm>
          <a:off x="0" y="1516"/>
          <a:ext cx="8987404" cy="7686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5A771-BF6B-4080-AC90-61877DD3BC80}">
      <dsp:nvSpPr>
        <dsp:cNvPr id="0" name=""/>
        <dsp:cNvSpPr/>
      </dsp:nvSpPr>
      <dsp:spPr>
        <a:xfrm>
          <a:off x="232505" y="174454"/>
          <a:ext cx="422736" cy="4227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710797-7A7D-4071-8540-DE02D69A8D6E}">
      <dsp:nvSpPr>
        <dsp:cNvPr id="0" name=""/>
        <dsp:cNvSpPr/>
      </dsp:nvSpPr>
      <dsp:spPr>
        <a:xfrm>
          <a:off x="887747" y="1516"/>
          <a:ext cx="8099656" cy="76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45" tIns="81345" rIns="81345" bIns="81345" numCol="1" spcCol="1270" anchor="ctr" anchorCtr="0">
          <a:noAutofit/>
        </a:bodyPr>
        <a:lstStyle/>
        <a:p>
          <a:pPr marL="0" lvl="0" indent="0" algn="l" defTabSz="977900">
            <a:lnSpc>
              <a:spcPct val="90000"/>
            </a:lnSpc>
            <a:spcBef>
              <a:spcPct val="0"/>
            </a:spcBef>
            <a:spcAft>
              <a:spcPct val="35000"/>
            </a:spcAft>
            <a:buNone/>
          </a:pPr>
          <a:r>
            <a:rPr lang="en-US" sz="2200" b="1" kern="1200"/>
            <a:t>Framework Selection:</a:t>
          </a:r>
          <a:r>
            <a:rPr lang="en-US" sz="2200" kern="1200"/>
            <a:t> LeSS (Large Scale Scrum)</a:t>
          </a:r>
        </a:p>
      </dsp:txBody>
      <dsp:txXfrm>
        <a:off x="887747" y="1516"/>
        <a:ext cx="8099656" cy="768612"/>
      </dsp:txXfrm>
    </dsp:sp>
    <dsp:sp modelId="{5AC92CB5-9A1B-4608-919F-764F611D02F3}">
      <dsp:nvSpPr>
        <dsp:cNvPr id="0" name=""/>
        <dsp:cNvSpPr/>
      </dsp:nvSpPr>
      <dsp:spPr>
        <a:xfrm>
          <a:off x="0" y="962281"/>
          <a:ext cx="8987404" cy="7686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26A242-D562-4992-B401-7E548BF56215}">
      <dsp:nvSpPr>
        <dsp:cNvPr id="0" name=""/>
        <dsp:cNvSpPr/>
      </dsp:nvSpPr>
      <dsp:spPr>
        <a:xfrm>
          <a:off x="232505" y="1135219"/>
          <a:ext cx="422736" cy="4227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A76C97-2849-43C1-842B-2D69C7B32181}">
      <dsp:nvSpPr>
        <dsp:cNvPr id="0" name=""/>
        <dsp:cNvSpPr/>
      </dsp:nvSpPr>
      <dsp:spPr>
        <a:xfrm>
          <a:off x="887747" y="962281"/>
          <a:ext cx="8099656" cy="76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45" tIns="81345" rIns="81345" bIns="81345" numCol="1" spcCol="1270" anchor="ctr" anchorCtr="0">
          <a:noAutofit/>
        </a:bodyPr>
        <a:lstStyle/>
        <a:p>
          <a:pPr marL="0" lvl="0" indent="0" algn="l" defTabSz="977900">
            <a:lnSpc>
              <a:spcPct val="90000"/>
            </a:lnSpc>
            <a:spcBef>
              <a:spcPct val="0"/>
            </a:spcBef>
            <a:spcAft>
              <a:spcPct val="35000"/>
            </a:spcAft>
            <a:buNone/>
          </a:pPr>
          <a:r>
            <a:rPr lang="en-US" sz="2200" b="1" kern="1200"/>
            <a:t>Stakeholder Involvement:</a:t>
          </a:r>
          <a:r>
            <a:rPr lang="en-US" sz="2200" kern="1200"/>
            <a:t> Rejected authoritarian leadership and switched to service leadership</a:t>
          </a:r>
        </a:p>
      </dsp:txBody>
      <dsp:txXfrm>
        <a:off x="887747" y="962281"/>
        <a:ext cx="8099656" cy="768612"/>
      </dsp:txXfrm>
    </dsp:sp>
    <dsp:sp modelId="{9087B06E-89CA-4906-BE29-63769B51137C}">
      <dsp:nvSpPr>
        <dsp:cNvPr id="0" name=""/>
        <dsp:cNvSpPr/>
      </dsp:nvSpPr>
      <dsp:spPr>
        <a:xfrm>
          <a:off x="0" y="1923047"/>
          <a:ext cx="8987404" cy="7686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F9C01E-D102-4654-83D5-491064CB5862}">
      <dsp:nvSpPr>
        <dsp:cNvPr id="0" name=""/>
        <dsp:cNvSpPr/>
      </dsp:nvSpPr>
      <dsp:spPr>
        <a:xfrm>
          <a:off x="232505" y="2095984"/>
          <a:ext cx="422736" cy="4227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11020E-E9DD-4959-83B2-CD8CD50B51E0}">
      <dsp:nvSpPr>
        <dsp:cNvPr id="0" name=""/>
        <dsp:cNvSpPr/>
      </dsp:nvSpPr>
      <dsp:spPr>
        <a:xfrm>
          <a:off x="887747" y="1923047"/>
          <a:ext cx="8099656" cy="76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45" tIns="81345" rIns="81345" bIns="81345" numCol="1" spcCol="1270" anchor="ctr" anchorCtr="0">
          <a:noAutofit/>
        </a:bodyPr>
        <a:lstStyle/>
        <a:p>
          <a:pPr marL="0" lvl="0" indent="0" algn="l" defTabSz="977900">
            <a:lnSpc>
              <a:spcPct val="90000"/>
            </a:lnSpc>
            <a:spcBef>
              <a:spcPct val="0"/>
            </a:spcBef>
            <a:spcAft>
              <a:spcPct val="35000"/>
            </a:spcAft>
            <a:buNone/>
          </a:pPr>
          <a:r>
            <a:rPr lang="en-US" sz="2200" b="1" kern="1200"/>
            <a:t>Financing the Transformation:</a:t>
          </a:r>
          <a:r>
            <a:rPr lang="en-US" sz="2200" kern="1200"/>
            <a:t> Convincing the Vienna headquarters that radical change was necessary</a:t>
          </a:r>
        </a:p>
      </dsp:txBody>
      <dsp:txXfrm>
        <a:off x="887747" y="1923047"/>
        <a:ext cx="8099656" cy="768612"/>
      </dsp:txXfrm>
    </dsp:sp>
    <dsp:sp modelId="{2C46F004-1069-498F-8022-E8A0EE726BA7}">
      <dsp:nvSpPr>
        <dsp:cNvPr id="0" name=""/>
        <dsp:cNvSpPr/>
      </dsp:nvSpPr>
      <dsp:spPr>
        <a:xfrm>
          <a:off x="0" y="2883812"/>
          <a:ext cx="8987404" cy="7686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268ED-AAC5-47AB-B771-1424E69060D8}">
      <dsp:nvSpPr>
        <dsp:cNvPr id="0" name=""/>
        <dsp:cNvSpPr/>
      </dsp:nvSpPr>
      <dsp:spPr>
        <a:xfrm>
          <a:off x="232505" y="3056750"/>
          <a:ext cx="422736" cy="4227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8AA075-57D1-40F3-A3F6-14C5BCCCDBC8}">
      <dsp:nvSpPr>
        <dsp:cNvPr id="0" name=""/>
        <dsp:cNvSpPr/>
      </dsp:nvSpPr>
      <dsp:spPr>
        <a:xfrm>
          <a:off x="887747" y="2883812"/>
          <a:ext cx="8099656" cy="768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45" tIns="81345" rIns="81345" bIns="81345" numCol="1" spcCol="1270" anchor="ctr" anchorCtr="0">
          <a:noAutofit/>
        </a:bodyPr>
        <a:lstStyle/>
        <a:p>
          <a:pPr marL="0" lvl="0" indent="0" algn="l" defTabSz="977900">
            <a:lnSpc>
              <a:spcPct val="90000"/>
            </a:lnSpc>
            <a:spcBef>
              <a:spcPct val="0"/>
            </a:spcBef>
            <a:spcAft>
              <a:spcPct val="35000"/>
            </a:spcAft>
            <a:buNone/>
          </a:pPr>
          <a:r>
            <a:rPr lang="en-US" sz="2200" b="1" kern="1200"/>
            <a:t>Rules of the road: </a:t>
          </a:r>
          <a:r>
            <a:rPr lang="en-US" sz="2200" kern="1200"/>
            <a:t>ADORE (Rules for ADaptive ORganization)</a:t>
          </a:r>
        </a:p>
      </dsp:txBody>
      <dsp:txXfrm>
        <a:off x="887747" y="2883812"/>
        <a:ext cx="8099656" cy="7686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F93E-E178-435D-9C85-582DA710E034}">
      <dsp:nvSpPr>
        <dsp:cNvPr id="0" name=""/>
        <dsp:cNvSpPr/>
      </dsp:nvSpPr>
      <dsp:spPr>
        <a:xfrm>
          <a:off x="0" y="2205346"/>
          <a:ext cx="8987404" cy="14469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a:t> LeSS</a:t>
          </a:r>
          <a:r>
            <a:rPr lang="en-US" sz="2100" kern="1200">
              <a:latin typeface="Century Gothic" panose="020B0502020202020204"/>
            </a:rPr>
            <a:t>/Scrum Standards and Expectations</a:t>
          </a:r>
        </a:p>
      </dsp:txBody>
      <dsp:txXfrm>
        <a:off x="0" y="2205346"/>
        <a:ext cx="8987404" cy="781351"/>
      </dsp:txXfrm>
    </dsp:sp>
    <dsp:sp modelId="{8C88B9B4-6532-4260-AB16-0C70B987AFD1}">
      <dsp:nvSpPr>
        <dsp:cNvPr id="0" name=""/>
        <dsp:cNvSpPr/>
      </dsp:nvSpPr>
      <dsp:spPr>
        <a:xfrm>
          <a:off x="0" y="2957759"/>
          <a:ext cx="2246851" cy="665595"/>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Customer focused </a:t>
          </a:r>
        </a:p>
      </dsp:txBody>
      <dsp:txXfrm>
        <a:off x="0" y="2957759"/>
        <a:ext cx="2246851" cy="665595"/>
      </dsp:txXfrm>
    </dsp:sp>
    <dsp:sp modelId="{1FE3C7E0-0D91-4EFB-8F22-A08F34FA9C64}">
      <dsp:nvSpPr>
        <dsp:cNvPr id="0" name=""/>
        <dsp:cNvSpPr/>
      </dsp:nvSpPr>
      <dsp:spPr>
        <a:xfrm>
          <a:off x="2246850" y="2957759"/>
          <a:ext cx="2246851" cy="665595"/>
        </a:xfrm>
        <a:prstGeom prst="rect">
          <a:avLst/>
        </a:prstGeom>
        <a:solidFill>
          <a:schemeClr val="accent2">
            <a:tint val="40000"/>
            <a:alpha val="90000"/>
            <a:hueOff val="309552"/>
            <a:satOff val="-13952"/>
            <a:lumOff val="-985"/>
            <a:alphaOff val="0"/>
          </a:schemeClr>
        </a:solidFill>
        <a:ln w="9525" cap="rnd" cmpd="sng" algn="ctr">
          <a:solidFill>
            <a:schemeClr val="accent2">
              <a:tint val="40000"/>
              <a:alpha val="90000"/>
              <a:hueOff val="309552"/>
              <a:satOff val="-13952"/>
              <a:lumOff val="-9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Feature teams 9 instead of components </a:t>
          </a:r>
        </a:p>
      </dsp:txBody>
      <dsp:txXfrm>
        <a:off x="2246850" y="2957759"/>
        <a:ext cx="2246851" cy="665595"/>
      </dsp:txXfrm>
    </dsp:sp>
    <dsp:sp modelId="{D85A66E5-20B9-4086-B8A8-B09C224D9B62}">
      <dsp:nvSpPr>
        <dsp:cNvPr id="0" name=""/>
        <dsp:cNvSpPr/>
      </dsp:nvSpPr>
      <dsp:spPr>
        <a:xfrm>
          <a:off x="4493702" y="2957759"/>
          <a:ext cx="2246851" cy="665595"/>
        </a:xfrm>
        <a:prstGeom prst="rect">
          <a:avLst/>
        </a:prstGeom>
        <a:solidFill>
          <a:schemeClr val="accent2">
            <a:tint val="40000"/>
            <a:alpha val="90000"/>
            <a:hueOff val="619104"/>
            <a:satOff val="-27904"/>
            <a:lumOff val="-1969"/>
            <a:alphaOff val="0"/>
          </a:schemeClr>
        </a:solidFill>
        <a:ln w="9525" cap="rnd" cmpd="sng" algn="ctr">
          <a:solidFill>
            <a:schemeClr val="accent2">
              <a:tint val="40000"/>
              <a:alpha val="90000"/>
              <a:hueOff val="619104"/>
              <a:satOff val="-27904"/>
              <a:lumOff val="-19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Single backlog for all feature teams within a product (for LeSS) </a:t>
          </a:r>
        </a:p>
      </dsp:txBody>
      <dsp:txXfrm>
        <a:off x="4493702" y="2957759"/>
        <a:ext cx="2246851" cy="665595"/>
      </dsp:txXfrm>
    </dsp:sp>
    <dsp:sp modelId="{F83BC7BB-1D7F-41CC-AEB0-D9F65E5BAB43}">
      <dsp:nvSpPr>
        <dsp:cNvPr id="0" name=""/>
        <dsp:cNvSpPr/>
      </dsp:nvSpPr>
      <dsp:spPr>
        <a:xfrm>
          <a:off x="6740553" y="2957759"/>
          <a:ext cx="2246851" cy="665595"/>
        </a:xfrm>
        <a:prstGeom prst="rect">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a:t>Reduce external dependency by insourcing components as well as functions</a:t>
          </a:r>
        </a:p>
      </dsp:txBody>
      <dsp:txXfrm>
        <a:off x="6740553" y="2957759"/>
        <a:ext cx="2246851" cy="665595"/>
      </dsp:txXfrm>
    </dsp:sp>
    <dsp:sp modelId="{E4018D26-CDD2-4B4D-9FE8-B3B7112D872C}">
      <dsp:nvSpPr>
        <dsp:cNvPr id="0" name=""/>
        <dsp:cNvSpPr/>
      </dsp:nvSpPr>
      <dsp:spPr>
        <a:xfrm rot="10800000">
          <a:off x="0" y="1647"/>
          <a:ext cx="8987404" cy="2225403"/>
        </a:xfrm>
        <a:prstGeom prst="upArrowCallou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a:t>The core idea was to bring together business experts and IT </a:t>
          </a:r>
          <a:r>
            <a:rPr lang="en-US" sz="2100" kern="1200">
              <a:latin typeface="Century Gothic" panose="020B0502020202020204"/>
            </a:rPr>
            <a:t>specialists with</a:t>
          </a:r>
          <a:r>
            <a:rPr lang="en-US" sz="2100" kern="1200"/>
            <a:t> different profiles in joint cross-functional </a:t>
          </a:r>
          <a:r>
            <a:rPr lang="en-US" sz="2100" kern="1200">
              <a:latin typeface="Century Gothic" panose="020B0502020202020204"/>
            </a:rPr>
            <a:t>teams. This allowed</a:t>
          </a:r>
          <a:r>
            <a:rPr lang="en-US" sz="2100" kern="1200"/>
            <a:t> each team</a:t>
          </a:r>
          <a:r>
            <a:rPr lang="en-US" sz="2100" kern="1200">
              <a:latin typeface="Century Gothic" panose="020B0502020202020204"/>
            </a:rPr>
            <a:t> to</a:t>
          </a:r>
          <a:r>
            <a:rPr lang="en-US" sz="2100" kern="1200"/>
            <a:t> autonomously work with IT components instead of referring to a dedicated IT department. </a:t>
          </a:r>
        </a:p>
      </dsp:txBody>
      <dsp:txXfrm rot="10800000">
        <a:off x="0" y="1647"/>
        <a:ext cx="8987404" cy="1446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17155-234E-4BBC-AD72-B824A5405910}" type="datetimeFigureOut">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4D311-9353-444C-9F6E-D179DC6261B8}" type="slidenum">
              <a:t>‹#›</a:t>
            </a:fld>
            <a:endParaRPr lang="en-US"/>
          </a:p>
        </p:txBody>
      </p:sp>
    </p:spTree>
    <p:extLst>
      <p:ext uri="{BB962C8B-B14F-4D97-AF65-F5344CB8AC3E}">
        <p14:creationId xmlns:p14="http://schemas.microsoft.com/office/powerpoint/2010/main" val="3261420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84D311-9353-444C-9F6E-D179DC6261B8}" type="slidenum">
              <a:t>21</a:t>
            </a:fld>
            <a:endParaRPr lang="en-US"/>
          </a:p>
        </p:txBody>
      </p:sp>
    </p:spTree>
    <p:extLst>
      <p:ext uri="{BB962C8B-B14F-4D97-AF65-F5344CB8AC3E}">
        <p14:creationId xmlns:p14="http://schemas.microsoft.com/office/powerpoint/2010/main" val="165595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6E3267-714C-DE4C-8056-7CCC17335C23}"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397148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E3267-714C-DE4C-8056-7CCC17335C23}"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1845560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E3267-714C-DE4C-8056-7CCC17335C23}"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9E471E-7A8B-0945-B2AF-9C69C4252E7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229564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6E3267-714C-DE4C-8056-7CCC17335C23}"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521331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6E3267-714C-DE4C-8056-7CCC17335C23}"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9E471E-7A8B-0945-B2AF-9C69C4252E7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10261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B6E3267-714C-DE4C-8056-7CCC17335C23}"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826918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E3267-714C-DE4C-8056-7CCC17335C23}"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1151265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E3267-714C-DE4C-8056-7CCC17335C23}"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77496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E3267-714C-DE4C-8056-7CCC17335C23}"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65792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E3267-714C-DE4C-8056-7CCC17335C23}"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199654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6E3267-714C-DE4C-8056-7CCC17335C23}"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419250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6E3267-714C-DE4C-8056-7CCC17335C23}"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83748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6E3267-714C-DE4C-8056-7CCC17335C23}"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311106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E3267-714C-DE4C-8056-7CCC17335C23}"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213949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E3267-714C-DE4C-8056-7CCC17335C23}"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428621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E3267-714C-DE4C-8056-7CCC17335C23}"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49E471E-7A8B-0945-B2AF-9C69C4252E74}" type="slidenum">
              <a:rPr lang="en-US" smtClean="0"/>
              <a:t>‹#›</a:t>
            </a:fld>
            <a:endParaRPr lang="en-US"/>
          </a:p>
        </p:txBody>
      </p:sp>
    </p:spTree>
    <p:extLst>
      <p:ext uri="{BB962C8B-B14F-4D97-AF65-F5344CB8AC3E}">
        <p14:creationId xmlns:p14="http://schemas.microsoft.com/office/powerpoint/2010/main" val="393772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B6E3267-714C-DE4C-8056-7CCC17335C23}" type="datetimeFigureOut">
              <a:rPr lang="en-US" smtClean="0"/>
              <a:t>1/28/2025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9E471E-7A8B-0945-B2AF-9C69C4252E74}" type="slidenum">
              <a:rPr lang="en-US" smtClean="0"/>
              <a:t>‹#›</a:t>
            </a:fld>
            <a:endParaRPr lang="en-US"/>
          </a:p>
        </p:txBody>
      </p:sp>
    </p:spTree>
    <p:extLst>
      <p:ext uri="{BB962C8B-B14F-4D97-AF65-F5344CB8AC3E}">
        <p14:creationId xmlns:p14="http://schemas.microsoft.com/office/powerpoint/2010/main" val="202114573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0" name="Group 169">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71"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72"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73"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74"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75"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6"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7"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78"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79"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180"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181"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182"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84" name="Group 183">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85"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86"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87"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88"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89"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90"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91"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92"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93"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194"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195"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196"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198" name="Rectangle 197">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0"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202" name="Rectangle 201">
            <a:extLst>
              <a:ext uri="{FF2B5EF4-FFF2-40B4-BE49-F238E27FC236}">
                <a16:creationId xmlns:a16="http://schemas.microsoft.com/office/drawing/2014/main" id="{40F1E87C-C9CB-44C0-A79E-F23843684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4" name="Group 203">
            <a:extLst>
              <a:ext uri="{FF2B5EF4-FFF2-40B4-BE49-F238E27FC236}">
                <a16:creationId xmlns:a16="http://schemas.microsoft.com/office/drawing/2014/main" id="{BA4A957B-DB4E-4D89-ADEF-2767404BD9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73513" y="1"/>
            <a:ext cx="5613431" cy="6853245"/>
            <a:chOff x="2487613" y="285750"/>
            <a:chExt cx="2428876" cy="5654676"/>
          </a:xfrm>
          <a:solidFill>
            <a:schemeClr val="accent1"/>
          </a:solidFill>
        </p:grpSpPr>
        <p:sp>
          <p:nvSpPr>
            <p:cNvPr id="205" name="Freeform 11">
              <a:extLst>
                <a:ext uri="{FF2B5EF4-FFF2-40B4-BE49-F238E27FC236}">
                  <a16:creationId xmlns:a16="http://schemas.microsoft.com/office/drawing/2014/main" id="{FEFD42E2-99CE-445B-AA1F-C21E53519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206" name="Freeform 12">
              <a:extLst>
                <a:ext uri="{FF2B5EF4-FFF2-40B4-BE49-F238E27FC236}">
                  <a16:creationId xmlns:a16="http://schemas.microsoft.com/office/drawing/2014/main" id="{8E92F5F9-DE8A-4BBB-997F-4E44BB9A1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207" name="Freeform 13">
              <a:extLst>
                <a:ext uri="{FF2B5EF4-FFF2-40B4-BE49-F238E27FC236}">
                  <a16:creationId xmlns:a16="http://schemas.microsoft.com/office/drawing/2014/main" id="{5C77A6FD-178A-4B20-AA36-3461ACD5A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208" name="Freeform 14">
              <a:extLst>
                <a:ext uri="{FF2B5EF4-FFF2-40B4-BE49-F238E27FC236}">
                  <a16:creationId xmlns:a16="http://schemas.microsoft.com/office/drawing/2014/main" id="{45B92CCA-B898-4F54-A2BD-95F8436C0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209" name="Freeform 15">
              <a:extLst>
                <a:ext uri="{FF2B5EF4-FFF2-40B4-BE49-F238E27FC236}">
                  <a16:creationId xmlns:a16="http://schemas.microsoft.com/office/drawing/2014/main" id="{E6D01F94-F16C-4C71-B0C2-DDB804F73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10" name="Freeform 16">
              <a:extLst>
                <a:ext uri="{FF2B5EF4-FFF2-40B4-BE49-F238E27FC236}">
                  <a16:creationId xmlns:a16="http://schemas.microsoft.com/office/drawing/2014/main" id="{DA7D28FD-A8D1-425D-B123-FE4CFB84E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1" name="Freeform 17">
              <a:extLst>
                <a:ext uri="{FF2B5EF4-FFF2-40B4-BE49-F238E27FC236}">
                  <a16:creationId xmlns:a16="http://schemas.microsoft.com/office/drawing/2014/main" id="{7B3020C1-8314-4CA9-8B0A-98A516932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12" name="Freeform 18">
              <a:extLst>
                <a:ext uri="{FF2B5EF4-FFF2-40B4-BE49-F238E27FC236}">
                  <a16:creationId xmlns:a16="http://schemas.microsoft.com/office/drawing/2014/main" id="{04D0BE3D-E410-49F1-B3BD-83B7BE5A4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3" name="Freeform 19">
              <a:extLst>
                <a:ext uri="{FF2B5EF4-FFF2-40B4-BE49-F238E27FC236}">
                  <a16:creationId xmlns:a16="http://schemas.microsoft.com/office/drawing/2014/main" id="{35429240-0626-4EED-8118-78FA4661A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14" name="Freeform 20">
              <a:extLst>
                <a:ext uri="{FF2B5EF4-FFF2-40B4-BE49-F238E27FC236}">
                  <a16:creationId xmlns:a16="http://schemas.microsoft.com/office/drawing/2014/main" id="{AFD09B3B-0200-4C44-9419-2DC69B53E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15" name="Freeform 21">
              <a:extLst>
                <a:ext uri="{FF2B5EF4-FFF2-40B4-BE49-F238E27FC236}">
                  <a16:creationId xmlns:a16="http://schemas.microsoft.com/office/drawing/2014/main" id="{B4953E3F-F70C-429A-B9A5-D49FB6484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16" name="Freeform 22">
              <a:extLst>
                <a:ext uri="{FF2B5EF4-FFF2-40B4-BE49-F238E27FC236}">
                  <a16:creationId xmlns:a16="http://schemas.microsoft.com/office/drawing/2014/main" id="{20E66111-8E38-4E7A-85D6-9CD7FAE4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2" name="Title 1">
            <a:extLst>
              <a:ext uri="{FF2B5EF4-FFF2-40B4-BE49-F238E27FC236}">
                <a16:creationId xmlns:a16="http://schemas.microsoft.com/office/drawing/2014/main" id="{BC702704-7796-B335-314C-40AF9AB3AFB0}"/>
              </a:ext>
            </a:extLst>
          </p:cNvPr>
          <p:cNvSpPr>
            <a:spLocks noGrp="1"/>
          </p:cNvSpPr>
          <p:nvPr>
            <p:ph type="ctrTitle"/>
          </p:nvPr>
        </p:nvSpPr>
        <p:spPr>
          <a:xfrm>
            <a:off x="7644878" y="2158533"/>
            <a:ext cx="4044949" cy="4568264"/>
          </a:xfrm>
        </p:spPr>
        <p:txBody>
          <a:bodyPr vert="horz" lIns="91440" tIns="45720" rIns="91440" bIns="45720" rtlCol="0" anchor="b">
            <a:noAutofit/>
          </a:bodyPr>
          <a:lstStyle/>
          <a:p>
            <a:pPr algn="ctr">
              <a:spcBef>
                <a:spcPts val="1000"/>
              </a:spcBef>
              <a:buClr>
                <a:schemeClr val="accent1"/>
              </a:buClr>
            </a:pPr>
            <a:r>
              <a:rPr lang="en-US" sz="1800">
                <a:solidFill>
                  <a:srgbClr val="FFFFFF"/>
                </a:solidFill>
                <a:effectLst>
                  <a:outerShdw blurRad="50800" dist="38100" dir="18900000" algn="bl" rotWithShape="0">
                    <a:prstClr val="black">
                      <a:alpha val="40000"/>
                    </a:prstClr>
                  </a:outerShdw>
                </a:effectLst>
              </a:rPr>
              <a:t>Presented by:</a:t>
            </a:r>
            <a:br>
              <a:rPr lang="en-US" sz="2400">
                <a:solidFill>
                  <a:srgbClr val="FFFFFF"/>
                </a:solidFill>
                <a:effectLst>
                  <a:outerShdw blurRad="50800" dist="38100" dir="18900000" algn="bl" rotWithShape="0">
                    <a:prstClr val="black">
                      <a:alpha val="40000"/>
                    </a:prstClr>
                  </a:outerShdw>
                </a:effectLst>
              </a:rPr>
            </a:br>
            <a:br>
              <a:rPr lang="en-US" sz="2400">
                <a:solidFill>
                  <a:srgbClr val="FFFFFF"/>
                </a:solidFill>
                <a:effectLst>
                  <a:outerShdw blurRad="50800" dist="38100" dir="18900000" algn="bl" rotWithShape="0">
                    <a:prstClr val="black">
                      <a:alpha val="40000"/>
                    </a:prstClr>
                  </a:outerShdw>
                </a:effectLst>
              </a:rPr>
            </a:br>
            <a:r>
              <a:rPr lang="en-US" sz="2400">
                <a:solidFill>
                  <a:srgbClr val="FFFFFF"/>
                </a:solidFill>
                <a:effectLst>
                  <a:outerShdw blurRad="50800" dist="38100" dir="18900000" algn="bl" rotWithShape="0">
                    <a:prstClr val="black">
                      <a:alpha val="40000"/>
                    </a:prstClr>
                  </a:outerShdw>
                </a:effectLst>
              </a:rPr>
              <a:t>Anand Gupta</a:t>
            </a:r>
            <a:br>
              <a:rPr lang="en-US" sz="2400">
                <a:solidFill>
                  <a:srgbClr val="FFFFFF"/>
                </a:solidFill>
                <a:effectLst>
                  <a:outerShdw blurRad="50800" dist="38100" dir="18900000" algn="bl" rotWithShape="0">
                    <a:prstClr val="black">
                      <a:alpha val="40000"/>
                    </a:prstClr>
                  </a:outerShdw>
                </a:effectLst>
              </a:rPr>
            </a:br>
            <a:r>
              <a:rPr lang="en-US" sz="2400">
                <a:solidFill>
                  <a:srgbClr val="FFFFFF"/>
                </a:solidFill>
                <a:effectLst>
                  <a:outerShdw blurRad="50800" dist="38100" dir="18900000" algn="bl" rotWithShape="0">
                    <a:prstClr val="black">
                      <a:alpha val="40000"/>
                    </a:prstClr>
                  </a:outerShdw>
                </a:effectLst>
              </a:rPr>
              <a:t>Matthew Nemergut</a:t>
            </a:r>
            <a:br>
              <a:rPr lang="en-US" sz="2400">
                <a:solidFill>
                  <a:srgbClr val="FFFFFF"/>
                </a:solidFill>
                <a:effectLst>
                  <a:outerShdw blurRad="50800" dist="38100" dir="18900000" algn="bl" rotWithShape="0">
                    <a:prstClr val="black">
                      <a:alpha val="40000"/>
                    </a:prstClr>
                  </a:outerShdw>
                </a:effectLst>
              </a:rPr>
            </a:br>
            <a:r>
              <a:rPr lang="en-US" sz="2400">
                <a:solidFill>
                  <a:srgbClr val="FFFFFF"/>
                </a:solidFill>
                <a:effectLst>
                  <a:outerShdw blurRad="50800" dist="38100" dir="18900000" algn="bl" rotWithShape="0">
                    <a:prstClr val="black">
                      <a:alpha val="40000"/>
                    </a:prstClr>
                  </a:outerShdw>
                </a:effectLst>
              </a:rPr>
              <a:t>Sean Braggs</a:t>
            </a:r>
            <a:br>
              <a:rPr lang="en-US" sz="2400">
                <a:solidFill>
                  <a:srgbClr val="FFFFFF"/>
                </a:solidFill>
                <a:effectLst>
                  <a:outerShdw blurRad="50800" dist="38100" dir="18900000" algn="bl" rotWithShape="0">
                    <a:prstClr val="black">
                      <a:alpha val="40000"/>
                    </a:prstClr>
                  </a:outerShdw>
                </a:effectLst>
              </a:rPr>
            </a:br>
            <a:r>
              <a:rPr lang="en-US" sz="2400">
                <a:solidFill>
                  <a:srgbClr val="FFFFFF"/>
                </a:solidFill>
                <a:effectLst>
                  <a:outerShdw blurRad="50800" dist="38100" dir="18900000" algn="bl" rotWithShape="0">
                    <a:prstClr val="black">
                      <a:alpha val="40000"/>
                    </a:prstClr>
                  </a:outerShdw>
                </a:effectLst>
              </a:rPr>
              <a:t>Vivek Vasireddy</a:t>
            </a:r>
            <a:br>
              <a:rPr lang="en-US" sz="2400" b="1">
                <a:solidFill>
                  <a:srgbClr val="FFFFFF"/>
                </a:solidFill>
                <a:effectLst>
                  <a:outerShdw blurRad="50800" dist="38100" dir="18900000" algn="bl" rotWithShape="0">
                    <a:prstClr val="black">
                      <a:alpha val="40000"/>
                    </a:prstClr>
                  </a:outerShdw>
                </a:effectLst>
              </a:rPr>
            </a:br>
            <a:br>
              <a:rPr lang="en-US" sz="1200">
                <a:solidFill>
                  <a:srgbClr val="FFFFFF"/>
                </a:solidFill>
                <a:effectLst>
                  <a:outerShdw blurRad="50800" dist="38100" dir="18900000" algn="bl" rotWithShape="0">
                    <a:prstClr val="black">
                      <a:alpha val="40000"/>
                    </a:prstClr>
                  </a:outerShdw>
                </a:effectLst>
              </a:rPr>
            </a:br>
            <a:br>
              <a:rPr lang="en-US" sz="1200">
                <a:solidFill>
                  <a:srgbClr val="FFFFFF"/>
                </a:solidFill>
                <a:effectLst>
                  <a:outerShdw blurRad="50800" dist="38100" dir="18900000" algn="bl" rotWithShape="0">
                    <a:prstClr val="black">
                      <a:alpha val="40000"/>
                    </a:prstClr>
                  </a:outerShdw>
                </a:effectLst>
              </a:rPr>
            </a:br>
            <a:endParaRPr lang="en-US" sz="1200">
              <a:solidFill>
                <a:srgbClr val="FFFFFF"/>
              </a:solidFill>
              <a:effectLst>
                <a:outerShdw blurRad="50800" dist="38100" dir="18900000" algn="bl" rotWithShape="0">
                  <a:prstClr val="black">
                    <a:alpha val="40000"/>
                  </a:prstClr>
                </a:outerShdw>
              </a:effectLst>
            </a:endParaRPr>
          </a:p>
        </p:txBody>
      </p:sp>
      <p:sp>
        <p:nvSpPr>
          <p:cNvPr id="218" name="Freeform 6">
            <a:extLst>
              <a:ext uri="{FF2B5EF4-FFF2-40B4-BE49-F238E27FC236}">
                <a16:creationId xmlns:a16="http://schemas.microsoft.com/office/drawing/2014/main" id="{31FE9B99-9825-4E0E-B4FB-432E59A85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7"/>
            <a:ext cx="7560245" cy="5571068"/>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4" name="TextBox 3">
            <a:extLst>
              <a:ext uri="{FF2B5EF4-FFF2-40B4-BE49-F238E27FC236}">
                <a16:creationId xmlns:a16="http://schemas.microsoft.com/office/drawing/2014/main" id="{B779638F-D480-DFD7-018D-D6E1609B413C}"/>
              </a:ext>
            </a:extLst>
          </p:cNvPr>
          <p:cNvSpPr txBox="1"/>
          <p:nvPr/>
        </p:nvSpPr>
        <p:spPr>
          <a:xfrm>
            <a:off x="643466" y="1286934"/>
            <a:ext cx="5286279" cy="4284134"/>
          </a:xfrm>
          <a:prstGeom prst="rect">
            <a:avLst/>
          </a:prstGeom>
        </p:spPr>
        <p:txBody>
          <a:bodyPr vert="horz" lIns="91440" tIns="45720" rIns="91440" bIns="45720" rtlCol="0" anchor="ctr">
            <a:normAutofit/>
          </a:bodyPr>
          <a:lstStyle/>
          <a:p>
            <a:pPr>
              <a:spcBef>
                <a:spcPts val="1000"/>
              </a:spcBef>
              <a:buClr>
                <a:schemeClr val="accent1"/>
              </a:buClr>
            </a:pPr>
            <a:r>
              <a:rPr lang="en-US" sz="3600" b="1" i="1">
                <a:solidFill>
                  <a:srgbClr val="FFFFFF"/>
                </a:solidFill>
                <a:effectLst>
                  <a:glow rad="63500">
                    <a:schemeClr val="accent1">
                      <a:satMod val="175000"/>
                      <a:alpha val="40000"/>
                    </a:schemeClr>
                  </a:glow>
                  <a:outerShdw blurRad="50800" dist="38100" dir="2700000" algn="tl" rotWithShape="0">
                    <a:prstClr val="black">
                      <a:alpha val="40000"/>
                    </a:prstClr>
                  </a:outerShdw>
                </a:effectLst>
              </a:rPr>
              <a:t>AGILE TRANSFORMATION OF RAIFFEISENBANK: CULTURE FIRST 	</a:t>
            </a:r>
          </a:p>
        </p:txBody>
      </p:sp>
    </p:spTree>
    <p:extLst>
      <p:ext uri="{BB962C8B-B14F-4D97-AF65-F5344CB8AC3E}">
        <p14:creationId xmlns:p14="http://schemas.microsoft.com/office/powerpoint/2010/main" val="94783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A461A-1D0B-5F15-737F-523C50078584}"/>
              </a:ext>
            </a:extLst>
          </p:cNvPr>
          <p:cNvSpPr>
            <a:spLocks noGrp="1"/>
          </p:cNvSpPr>
          <p:nvPr>
            <p:ph type="title"/>
          </p:nvPr>
        </p:nvSpPr>
        <p:spPr>
          <a:xfrm>
            <a:off x="1046019" y="942108"/>
            <a:ext cx="3256550" cy="4969113"/>
          </a:xfrm>
        </p:spPr>
        <p:txBody>
          <a:bodyPr anchor="ctr">
            <a:normAutofit/>
          </a:bodyPr>
          <a:lstStyle/>
          <a:p>
            <a:r>
              <a:rPr lang="en-US" sz="3300" b="1" i="0" u="none" strike="noStrike">
                <a:solidFill>
                  <a:schemeClr val="tx2">
                    <a:lumMod val="75000"/>
                  </a:schemeClr>
                </a:solidFill>
                <a:effectLst/>
              </a:rPr>
              <a:t>Why Transformation and Vision Evolution?</a:t>
            </a:r>
            <a:br>
              <a:rPr lang="en-US" sz="3300" b="1" i="0" u="none" strike="noStrike">
                <a:solidFill>
                  <a:schemeClr val="tx2">
                    <a:lumMod val="75000"/>
                  </a:schemeClr>
                </a:solidFill>
                <a:effectLst/>
              </a:rPr>
            </a:br>
            <a:endParaRPr lang="en-US" sz="3300">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a:extLst>
              <a:ext uri="{FF2B5EF4-FFF2-40B4-BE49-F238E27FC236}">
                <a16:creationId xmlns:a16="http://schemas.microsoft.com/office/drawing/2014/main" id="{57CBE812-62C2-3386-7A75-21E2BCE98F68}"/>
              </a:ext>
            </a:extLst>
          </p:cNvPr>
          <p:cNvSpPr>
            <a:spLocks noGrp="1"/>
          </p:cNvSpPr>
          <p:nvPr>
            <p:ph idx="1"/>
          </p:nvPr>
        </p:nvSpPr>
        <p:spPr>
          <a:xfrm>
            <a:off x="5006024" y="1236762"/>
            <a:ext cx="6455549" cy="4969114"/>
          </a:xfrm>
        </p:spPr>
        <p:txBody>
          <a:bodyPr anchor="ctr">
            <a:normAutofit/>
          </a:bodyPr>
          <a:lstStyle/>
          <a:p>
            <a:r>
              <a:rPr lang="en-US" i="0" u="none" strike="noStrike">
                <a:solidFill>
                  <a:schemeClr val="tx2">
                    <a:lumMod val="75000"/>
                  </a:schemeClr>
                </a:solidFill>
                <a:effectLst/>
              </a:rPr>
              <a:t>Drivers for the Transformation</a:t>
            </a:r>
          </a:p>
          <a:p>
            <a:r>
              <a:rPr lang="en-US" i="0" u="none" strike="noStrike">
                <a:solidFill>
                  <a:schemeClr val="tx2">
                    <a:lumMod val="75000"/>
                  </a:schemeClr>
                </a:solidFill>
                <a:effectLst/>
              </a:rPr>
              <a:t>The Competitive Landscape and Challenges</a:t>
            </a:r>
          </a:p>
          <a:p>
            <a:r>
              <a:rPr lang="en-US" i="0" u="none" strike="noStrike">
                <a:solidFill>
                  <a:schemeClr val="tx2">
                    <a:lumMod val="75000"/>
                  </a:schemeClr>
                </a:solidFill>
                <a:effectLst/>
              </a:rPr>
              <a:t>The Leadership Team’s Initial Vision</a:t>
            </a:r>
          </a:p>
          <a:p>
            <a:r>
              <a:rPr lang="en-US" i="0" u="none" strike="noStrike">
                <a:solidFill>
                  <a:schemeClr val="tx2">
                    <a:lumMod val="75000"/>
                  </a:schemeClr>
                </a:solidFill>
                <a:effectLst/>
              </a:rPr>
              <a:t>How the Vision Evolved Over Time</a:t>
            </a:r>
          </a:p>
          <a:p>
            <a:r>
              <a:rPr lang="en-US" i="0" u="none" strike="noStrike">
                <a:solidFill>
                  <a:schemeClr val="tx2">
                    <a:lumMod val="75000"/>
                  </a:schemeClr>
                </a:solidFill>
                <a:effectLst/>
              </a:rPr>
              <a:t>Impact on Business Channels</a:t>
            </a:r>
          </a:p>
          <a:p>
            <a:r>
              <a:rPr lang="en-US" i="0" u="none" strike="noStrike">
                <a:solidFill>
                  <a:schemeClr val="tx2">
                    <a:lumMod val="75000"/>
                  </a:schemeClr>
                </a:solidFill>
                <a:effectLst/>
              </a:rPr>
              <a:t>Cultural Shift: From Hierarchies to Autonomy</a:t>
            </a:r>
          </a:p>
          <a:p>
            <a:r>
              <a:rPr lang="en-US" i="0" u="none" strike="noStrike">
                <a:solidFill>
                  <a:schemeClr val="tx2">
                    <a:lumMod val="75000"/>
                  </a:schemeClr>
                </a:solidFill>
                <a:effectLst/>
              </a:rPr>
              <a:t>Insights</a:t>
            </a:r>
          </a:p>
          <a:p>
            <a:endParaRPr lang="en-US">
              <a:solidFill>
                <a:schemeClr val="tx2">
                  <a:lumMod val="75000"/>
                </a:schemeClr>
              </a:solidFill>
            </a:endParaRPr>
          </a:p>
        </p:txBody>
      </p:sp>
    </p:spTree>
    <p:extLst>
      <p:ext uri="{BB962C8B-B14F-4D97-AF65-F5344CB8AC3E}">
        <p14:creationId xmlns:p14="http://schemas.microsoft.com/office/powerpoint/2010/main" val="95610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0749F9A2-2B29-CDC9-103E-9392EC16887A}"/>
              </a:ext>
            </a:extLst>
          </p:cNvPr>
          <p:cNvGraphicFramePr>
            <a:graphicFrameLocks noGrp="1"/>
          </p:cNvGraphicFramePr>
          <p:nvPr>
            <p:ph idx="1"/>
            <p:extLst>
              <p:ext uri="{D42A27DB-BD31-4B8C-83A1-F6EECF244321}">
                <p14:modId xmlns:p14="http://schemas.microsoft.com/office/powerpoint/2010/main" val="7379799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42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2E60888B-525B-386C-4A74-2643CA6DB4A6}"/>
              </a:ext>
            </a:extLst>
          </p:cNvPr>
          <p:cNvGraphicFramePr>
            <a:graphicFrameLocks noGrp="1"/>
          </p:cNvGraphicFramePr>
          <p:nvPr>
            <p:ph idx="1"/>
            <p:extLst>
              <p:ext uri="{D42A27DB-BD31-4B8C-83A1-F6EECF244321}">
                <p14:modId xmlns:p14="http://schemas.microsoft.com/office/powerpoint/2010/main" val="3854715409"/>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5282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A group of people discussing something&#10;&#10;Description automatically generated">
            <a:extLst>
              <a:ext uri="{FF2B5EF4-FFF2-40B4-BE49-F238E27FC236}">
                <a16:creationId xmlns:a16="http://schemas.microsoft.com/office/drawing/2014/main" id="{5EF80070-EDEB-5285-FA9B-0FF818925B04}"/>
              </a:ext>
            </a:extLst>
          </p:cNvPr>
          <p:cNvPicPr>
            <a:picLocks noChangeAspect="1"/>
          </p:cNvPicPr>
          <p:nvPr/>
        </p:nvPicPr>
        <p:blipFill>
          <a:blip r:embed="rId2"/>
          <a:srcRect t="9091" r="9091"/>
          <a:stretch/>
        </p:blipFill>
        <p:spPr>
          <a:xfrm>
            <a:off x="20" y="10"/>
            <a:ext cx="12191980" cy="6857990"/>
          </a:xfrm>
          <a:prstGeom prst="rect">
            <a:avLst/>
          </a:prstGeom>
        </p:spPr>
      </p:pic>
      <p:sp>
        <p:nvSpPr>
          <p:cNvPr id="19" name="Freeform 5">
            <a:extLst>
              <a:ext uri="{FF2B5EF4-FFF2-40B4-BE49-F238E27FC236}">
                <a16:creationId xmlns:a16="http://schemas.microsoft.com/office/drawing/2014/main" id="{FFDB7E33-052B-42F0-B71A-23F961876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21" name="Content Placeholder 2">
            <a:extLst>
              <a:ext uri="{FF2B5EF4-FFF2-40B4-BE49-F238E27FC236}">
                <a16:creationId xmlns:a16="http://schemas.microsoft.com/office/drawing/2014/main" id="{314D4D0E-A944-46B4-A9BF-72FE6A4353B8}"/>
              </a:ext>
            </a:extLst>
          </p:cNvPr>
          <p:cNvGraphicFramePr>
            <a:graphicFrameLocks noGrp="1"/>
          </p:cNvGraphicFramePr>
          <p:nvPr>
            <p:ph idx="1"/>
            <p:extLst>
              <p:ext uri="{D42A27DB-BD31-4B8C-83A1-F6EECF244321}">
                <p14:modId xmlns:p14="http://schemas.microsoft.com/office/powerpoint/2010/main" val="3778508955"/>
              </p:ext>
            </p:extLst>
          </p:nvPr>
        </p:nvGraphicFramePr>
        <p:xfrm>
          <a:off x="541868" y="628073"/>
          <a:ext cx="7493000" cy="5597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919694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Person watching empty phone">
            <a:extLst>
              <a:ext uri="{FF2B5EF4-FFF2-40B4-BE49-F238E27FC236}">
                <a16:creationId xmlns:a16="http://schemas.microsoft.com/office/drawing/2014/main" id="{408B2B76-29D1-9622-8C98-88209827557B}"/>
              </a:ext>
            </a:extLst>
          </p:cNvPr>
          <p:cNvPicPr>
            <a:picLocks noChangeAspect="1"/>
          </p:cNvPicPr>
          <p:nvPr/>
        </p:nvPicPr>
        <p:blipFill>
          <a:blip r:embed="rId2"/>
          <a:srcRect l="46296" r="15137" b="-1"/>
          <a:stretch/>
        </p:blipFill>
        <p:spPr>
          <a:xfrm>
            <a:off x="8229598" y="10"/>
            <a:ext cx="3962401" cy="6857990"/>
          </a:xfrm>
          <a:prstGeom prst="rect">
            <a:avLst/>
          </a:prstGeom>
        </p:spPr>
      </p:pic>
      <p:sp>
        <p:nvSpPr>
          <p:cNvPr id="13"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90D3167-8765-21EC-37A4-0FD892C525FD}"/>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Insights</a:t>
            </a:r>
          </a:p>
        </p:txBody>
      </p:sp>
      <p:sp>
        <p:nvSpPr>
          <p:cNvPr id="3" name="Content Placeholder 2">
            <a:extLst>
              <a:ext uri="{FF2B5EF4-FFF2-40B4-BE49-F238E27FC236}">
                <a16:creationId xmlns:a16="http://schemas.microsoft.com/office/drawing/2014/main" id="{38D10B8A-9026-9D7E-2B2D-094B1DF93B5E}"/>
              </a:ext>
            </a:extLst>
          </p:cNvPr>
          <p:cNvSpPr>
            <a:spLocks noGrp="1"/>
          </p:cNvSpPr>
          <p:nvPr>
            <p:ph idx="1"/>
          </p:nvPr>
        </p:nvSpPr>
        <p:spPr>
          <a:xfrm>
            <a:off x="541866" y="2032000"/>
            <a:ext cx="7145867" cy="3879222"/>
          </a:xfrm>
        </p:spPr>
        <p:txBody>
          <a:bodyPr>
            <a:normAutofit/>
          </a:bodyPr>
          <a:lstStyle/>
          <a:p>
            <a:pPr marL="0" indent="0" algn="ctr">
              <a:buNone/>
            </a:pPr>
            <a:r>
              <a:rPr lang="en-US" b="0" i="0" u="none" strike="noStrike">
                <a:solidFill>
                  <a:srgbClr val="FEFFFF"/>
                </a:solidFill>
                <a:effectLst/>
                <a:latin typeface="-webkit-standard"/>
              </a:rPr>
              <a:t>Raiffeisenbank’s transformation led to key outcomes, including a strengthened digital presence with mobile and online platforms as primary customer channels. Achieving a 70% online loan application rate by 2019, initiatives like the Digital Cities project expanded services to regions without branches. Agile practices enabled faster product rollouts and operational efficiency. Cultural shifts toward autonomy and servant leadership fostered innovation and accountability, attracting 30%-40% more customers while reducing its branch network by 30%. Lessons learned emphasized aligning cultural transformation with operational changes, balancing team autonomy, and investing in Agile talent. Prioritizing customer-centricity and embedding agility as a core strategy enabled Raiffeisenbank’s growth and resilience in a competitive digital landscape.</a:t>
            </a:r>
          </a:p>
        </p:txBody>
      </p:sp>
    </p:spTree>
    <p:extLst>
      <p:ext uri="{BB962C8B-B14F-4D97-AF65-F5344CB8AC3E}">
        <p14:creationId xmlns:p14="http://schemas.microsoft.com/office/powerpoint/2010/main" val="36462196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80D49-F3FA-2659-3887-50F054D09FF9}"/>
              </a:ext>
            </a:extLst>
          </p:cNvPr>
          <p:cNvSpPr>
            <a:spLocks noGrp="1"/>
          </p:cNvSpPr>
          <p:nvPr>
            <p:ph type="title"/>
          </p:nvPr>
        </p:nvSpPr>
        <p:spPr>
          <a:xfrm>
            <a:off x="1794897" y="624110"/>
            <a:ext cx="9712998" cy="1280890"/>
          </a:xfrm>
        </p:spPr>
        <p:txBody>
          <a:bodyPr vert="horz" lIns="91440" tIns="45720" rIns="91440" bIns="45720" rtlCol="0">
            <a:normAutofit/>
          </a:bodyPr>
          <a:lstStyle/>
          <a:p>
            <a:r>
              <a:rPr lang="en-US" b="1">
                <a:latin typeface="Aptos"/>
              </a:rPr>
              <a:t>Transformation Blueprint</a:t>
            </a:r>
          </a:p>
        </p:txBody>
      </p:sp>
      <p:sp>
        <p:nvSpPr>
          <p:cNvPr id="24" name="Rectangle 23">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2E21D07F-F490-E8AA-67AF-9CFE595F53E2}"/>
              </a:ext>
            </a:extLst>
          </p:cNvPr>
          <p:cNvGraphicFramePr>
            <a:graphicFrameLocks noGrp="1"/>
          </p:cNvGraphicFramePr>
          <p:nvPr>
            <p:ph idx="1"/>
            <p:extLst>
              <p:ext uri="{D42A27DB-BD31-4B8C-83A1-F6EECF244321}">
                <p14:modId xmlns:p14="http://schemas.microsoft.com/office/powerpoint/2010/main" val="262943659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617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CEC16F-2E60-1E80-EDC6-C0F4CFF48D98}"/>
              </a:ext>
            </a:extLst>
          </p:cNvPr>
          <p:cNvSpPr>
            <a:spLocks noGrp="1"/>
          </p:cNvSpPr>
          <p:nvPr>
            <p:ph type="title"/>
          </p:nvPr>
        </p:nvSpPr>
        <p:spPr>
          <a:xfrm>
            <a:off x="1794897" y="624110"/>
            <a:ext cx="9712998" cy="1280890"/>
          </a:xfrm>
        </p:spPr>
        <p:txBody>
          <a:bodyPr>
            <a:normAutofit/>
          </a:bodyPr>
          <a:lstStyle/>
          <a:p>
            <a:r>
              <a:rPr lang="en-US"/>
              <a:t>Framework: LeSS</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C478A3C6-B19A-BE02-3327-2DD075351840}"/>
              </a:ext>
            </a:extLst>
          </p:cNvPr>
          <p:cNvGraphicFramePr>
            <a:graphicFrameLocks noGrp="1"/>
          </p:cNvGraphicFramePr>
          <p:nvPr>
            <p:ph idx="1"/>
            <p:extLst>
              <p:ext uri="{D42A27DB-BD31-4B8C-83A1-F6EECF244321}">
                <p14:modId xmlns:p14="http://schemas.microsoft.com/office/powerpoint/2010/main" val="124068106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1790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0F2B-A74E-6CBE-C203-CF2137C0D275}"/>
              </a:ext>
            </a:extLst>
          </p:cNvPr>
          <p:cNvSpPr>
            <a:spLocks noGrp="1"/>
          </p:cNvSpPr>
          <p:nvPr>
            <p:ph type="title"/>
          </p:nvPr>
        </p:nvSpPr>
        <p:spPr/>
        <p:txBody>
          <a:bodyPr/>
          <a:lstStyle/>
          <a:p>
            <a:r>
              <a:rPr lang="en-US"/>
              <a:t>Stakeholder Involvement</a:t>
            </a:r>
          </a:p>
        </p:txBody>
      </p:sp>
      <p:sp>
        <p:nvSpPr>
          <p:cNvPr id="3" name="Content Placeholder 2">
            <a:extLst>
              <a:ext uri="{FF2B5EF4-FFF2-40B4-BE49-F238E27FC236}">
                <a16:creationId xmlns:a16="http://schemas.microsoft.com/office/drawing/2014/main" id="{782B0534-C72B-324B-3B8E-B57FBDA2C34E}"/>
              </a:ext>
            </a:extLst>
          </p:cNvPr>
          <p:cNvSpPr>
            <a:spLocks noGrp="1"/>
          </p:cNvSpPr>
          <p:nvPr>
            <p:ph idx="1"/>
          </p:nvPr>
        </p:nvSpPr>
        <p:spPr>
          <a:xfrm>
            <a:off x="2589212" y="1898276"/>
            <a:ext cx="8915400" cy="4293092"/>
          </a:xfrm>
        </p:spPr>
        <p:txBody>
          <a:bodyPr vert="horz" lIns="91440" tIns="45720" rIns="91440" bIns="45720" rtlCol="0" anchor="t">
            <a:normAutofit lnSpcReduction="10000"/>
          </a:bodyPr>
          <a:lstStyle/>
          <a:p>
            <a:pPr marL="0" indent="0">
              <a:buNone/>
            </a:pPr>
            <a:r>
              <a:rPr lang="en-US" sz="2800">
                <a:ea typeface="+mn-lt"/>
                <a:cs typeface="+mn-lt"/>
              </a:rPr>
              <a:t>Raiffeisenbank advocated for the switch from authoritarian management to service leadership to better serve the needs to key stakeholders (EX: Shareholders, Customers, and Employees)</a:t>
            </a:r>
            <a:endParaRPr lang="en-US" sz="2800"/>
          </a:p>
          <a:p>
            <a:pPr marL="800100" lvl="1" indent="-342900">
              <a:buFont typeface="Courier New" panose="020B0604020202020204" pitchFamily="34" charset="0"/>
              <a:buChar char="o"/>
            </a:pPr>
            <a:r>
              <a:rPr lang="en-US" sz="2400">
                <a:ea typeface="+mn-lt"/>
                <a:cs typeface="+mn-lt"/>
              </a:rPr>
              <a:t>Sergey Monin's reputation as a democratic leader prompted a more inclusive environment that put the stakeholder first </a:t>
            </a:r>
            <a:r>
              <a:rPr lang="en-US" sz="1600">
                <a:ea typeface="+mn-lt"/>
                <a:cs typeface="+mn-lt"/>
              </a:rPr>
              <a:t> </a:t>
            </a:r>
            <a:r>
              <a:rPr lang="en-US" sz="1600" b="1">
                <a:ea typeface="+mn-lt"/>
                <a:cs typeface="+mn-lt"/>
              </a:rPr>
              <a:t> </a:t>
            </a:r>
            <a:endParaRPr lang="en-US" sz="2000">
              <a:ea typeface="+mn-lt"/>
              <a:cs typeface="+mn-lt"/>
            </a:endParaRPr>
          </a:p>
          <a:p>
            <a:pPr marL="0" indent="0">
              <a:buNone/>
            </a:pPr>
            <a:r>
              <a:rPr lang="en-US" sz="2800" b="1">
                <a:ea typeface="+mn-lt"/>
                <a:cs typeface="+mn-lt"/>
              </a:rPr>
              <a:t>“in Sergey’s nature — he believes that people need freedom and a productive working environment to do their best” - Roman Zilber</a:t>
            </a:r>
            <a:endParaRPr lang="en-US" sz="2800" b="1"/>
          </a:p>
          <a:p>
            <a:endParaRPr lang="en-US">
              <a:ea typeface="+mn-lt"/>
              <a:cs typeface="+mn-lt"/>
            </a:endParaRPr>
          </a:p>
          <a:p>
            <a:endParaRPr lang="en-US">
              <a:ea typeface="+mn-lt"/>
              <a:cs typeface="+mn-lt"/>
            </a:endParaRPr>
          </a:p>
        </p:txBody>
      </p:sp>
    </p:spTree>
    <p:extLst>
      <p:ext uri="{BB962C8B-B14F-4D97-AF65-F5344CB8AC3E}">
        <p14:creationId xmlns:p14="http://schemas.microsoft.com/office/powerpoint/2010/main" val="17196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An abstract financial digital analysis">
            <a:extLst>
              <a:ext uri="{FF2B5EF4-FFF2-40B4-BE49-F238E27FC236}">
                <a16:creationId xmlns:a16="http://schemas.microsoft.com/office/drawing/2014/main" id="{1D5C47C9-B967-1661-BF14-205CE4574ED6}"/>
              </a:ext>
            </a:extLst>
          </p:cNvPr>
          <p:cNvPicPr>
            <a:picLocks noChangeAspect="1"/>
          </p:cNvPicPr>
          <p:nvPr/>
        </p:nvPicPr>
        <p:blipFill>
          <a:blip r:embed="rId2"/>
          <a:srcRect l="30407" r="7148" b="-6"/>
          <a:stretch/>
        </p:blipFill>
        <p:spPr>
          <a:xfrm>
            <a:off x="4485557" y="10"/>
            <a:ext cx="7706443" cy="6857990"/>
          </a:xfrm>
          <a:prstGeom prst="rect">
            <a:avLst/>
          </a:prstGeom>
        </p:spPr>
      </p:pic>
      <p:sp useBgFill="1">
        <p:nvSpPr>
          <p:cNvPr id="9" name="Freeform: Shape 8">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CFBF04FE-59E5-8CF7-8B14-F0BC0F9BB636}"/>
              </a:ext>
            </a:extLst>
          </p:cNvPr>
          <p:cNvSpPr>
            <a:spLocks noGrp="1"/>
          </p:cNvSpPr>
          <p:nvPr>
            <p:ph type="title"/>
          </p:nvPr>
        </p:nvSpPr>
        <p:spPr>
          <a:xfrm>
            <a:off x="535525" y="624110"/>
            <a:ext cx="4623955" cy="1280890"/>
          </a:xfrm>
        </p:spPr>
        <p:txBody>
          <a:bodyPr>
            <a:normAutofit/>
          </a:bodyPr>
          <a:lstStyle/>
          <a:p>
            <a:r>
              <a:rPr lang="en-US"/>
              <a:t>Financing the Transformation</a:t>
            </a:r>
          </a:p>
        </p:txBody>
      </p:sp>
      <p:sp>
        <p:nvSpPr>
          <p:cNvPr id="11" name="Rectangle 10">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3FBC5C2-A12B-3517-E9E3-3F0B1119C730}"/>
              </a:ext>
            </a:extLst>
          </p:cNvPr>
          <p:cNvSpPr>
            <a:spLocks noGrp="1"/>
          </p:cNvSpPr>
          <p:nvPr>
            <p:ph idx="1"/>
          </p:nvPr>
        </p:nvSpPr>
        <p:spPr>
          <a:xfrm>
            <a:off x="531812" y="2133600"/>
            <a:ext cx="5118940" cy="3777622"/>
          </a:xfrm>
        </p:spPr>
        <p:txBody>
          <a:bodyPr vert="horz" lIns="91440" tIns="45720" rIns="91440" bIns="45720" rtlCol="0" anchor="t">
            <a:normAutofit/>
          </a:bodyPr>
          <a:lstStyle/>
          <a:p>
            <a:r>
              <a:rPr lang="en-US"/>
              <a:t>Funding the transformation was a notable obstacle in carrying out the transformation, with an</a:t>
            </a:r>
            <a:r>
              <a:rPr lang="en-US" b="1"/>
              <a:t> estimated  increase in operating costs by as much as 20% per year </a:t>
            </a:r>
          </a:p>
          <a:p>
            <a:r>
              <a:rPr lang="en-US"/>
              <a:t>Despite this increase, Raiffeisenbank had shown steady growth over the past five years. Its revenues would help finance the changes and win approval from Vienna</a:t>
            </a:r>
          </a:p>
          <a:p>
            <a:endParaRPr lang="en-US"/>
          </a:p>
        </p:txBody>
      </p:sp>
    </p:spTree>
    <p:extLst>
      <p:ext uri="{BB962C8B-B14F-4D97-AF65-F5344CB8AC3E}">
        <p14:creationId xmlns:p14="http://schemas.microsoft.com/office/powerpoint/2010/main" val="277731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Colorful carved figures of humans">
            <a:extLst>
              <a:ext uri="{FF2B5EF4-FFF2-40B4-BE49-F238E27FC236}">
                <a16:creationId xmlns:a16="http://schemas.microsoft.com/office/drawing/2014/main" id="{447F8E02-5B6F-B169-C284-C6E6616D6DF1}"/>
              </a:ext>
            </a:extLst>
          </p:cNvPr>
          <p:cNvPicPr>
            <a:picLocks noChangeAspect="1"/>
          </p:cNvPicPr>
          <p:nvPr/>
        </p:nvPicPr>
        <p:blipFill>
          <a:blip r:embed="rId2"/>
          <a:srcRect l="29824" r="29011" b="-10"/>
          <a:stretch/>
        </p:blipFill>
        <p:spPr>
          <a:xfrm>
            <a:off x="8229598" y="10"/>
            <a:ext cx="3962401" cy="6857990"/>
          </a:xfrm>
          <a:prstGeom prst="rect">
            <a:avLst/>
          </a:prstGeom>
        </p:spPr>
      </p:pic>
      <p:sp>
        <p:nvSpPr>
          <p:cNvPr id="13"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8E847C2-0B7E-B870-017C-967913C0B667}"/>
              </a:ext>
            </a:extLst>
          </p:cNvPr>
          <p:cNvSpPr>
            <a:spLocks noGrp="1"/>
          </p:cNvSpPr>
          <p:nvPr>
            <p:ph type="title"/>
          </p:nvPr>
        </p:nvSpPr>
        <p:spPr>
          <a:xfrm>
            <a:off x="541867" y="787400"/>
            <a:ext cx="7145866" cy="778933"/>
          </a:xfrm>
        </p:spPr>
        <p:txBody>
          <a:bodyPr anchor="ctr">
            <a:normAutofit/>
          </a:bodyPr>
          <a:lstStyle/>
          <a:p>
            <a:r>
              <a:rPr lang="en-US" sz="3200">
                <a:solidFill>
                  <a:srgbClr val="FEFFFF"/>
                </a:solidFill>
              </a:rPr>
              <a:t>Rules of the Road</a:t>
            </a:r>
          </a:p>
        </p:txBody>
      </p:sp>
      <p:sp>
        <p:nvSpPr>
          <p:cNvPr id="3" name="Content Placeholder 2">
            <a:extLst>
              <a:ext uri="{FF2B5EF4-FFF2-40B4-BE49-F238E27FC236}">
                <a16:creationId xmlns:a16="http://schemas.microsoft.com/office/drawing/2014/main" id="{FA345D05-A550-372E-A888-6C603660B03B}"/>
              </a:ext>
            </a:extLst>
          </p:cNvPr>
          <p:cNvSpPr>
            <a:spLocks noGrp="1"/>
          </p:cNvSpPr>
          <p:nvPr>
            <p:ph idx="1"/>
          </p:nvPr>
        </p:nvSpPr>
        <p:spPr>
          <a:xfrm>
            <a:off x="541866" y="2032000"/>
            <a:ext cx="7145867" cy="3879222"/>
          </a:xfrm>
        </p:spPr>
        <p:txBody>
          <a:bodyPr vert="horz" lIns="91440" tIns="45720" rIns="91440" bIns="45720" rtlCol="0" anchor="t">
            <a:normAutofit/>
          </a:bodyPr>
          <a:lstStyle/>
          <a:p>
            <a:pPr marL="0" indent="0">
              <a:lnSpc>
                <a:spcPct val="90000"/>
              </a:lnSpc>
              <a:buNone/>
            </a:pPr>
            <a:r>
              <a:rPr lang="en-US" sz="1700" b="1">
                <a:solidFill>
                  <a:srgbClr val="FEFFFF"/>
                </a:solidFill>
                <a:ea typeface="+mn-lt"/>
                <a:cs typeface="+mn-lt"/>
              </a:rPr>
              <a:t>ADORE (Rules for </a:t>
            </a:r>
            <a:r>
              <a:rPr lang="en-US" sz="1700" b="1" err="1">
                <a:solidFill>
                  <a:srgbClr val="FEFFFF"/>
                </a:solidFill>
                <a:ea typeface="+mn-lt"/>
                <a:cs typeface="+mn-lt"/>
              </a:rPr>
              <a:t>ADaptive</a:t>
            </a:r>
            <a:r>
              <a:rPr lang="en-US" sz="1700" b="1">
                <a:solidFill>
                  <a:srgbClr val="FEFFFF"/>
                </a:solidFill>
                <a:ea typeface="+mn-lt"/>
                <a:cs typeface="+mn-lt"/>
              </a:rPr>
              <a:t> </a:t>
            </a:r>
            <a:r>
              <a:rPr lang="en-US" sz="1700" b="1" err="1">
                <a:solidFill>
                  <a:srgbClr val="FEFFFF"/>
                </a:solidFill>
                <a:ea typeface="+mn-lt"/>
                <a:cs typeface="+mn-lt"/>
              </a:rPr>
              <a:t>ORganization</a:t>
            </a:r>
            <a:r>
              <a:rPr lang="en-US" sz="1700" b="1">
                <a:solidFill>
                  <a:srgbClr val="FEFFFF"/>
                </a:solidFill>
                <a:ea typeface="+mn-lt"/>
                <a:cs typeface="+mn-lt"/>
              </a:rPr>
              <a:t>) defines the core rules, structure and processes of our Agile Organization, which everyone involved can rely upon</a:t>
            </a:r>
            <a:endParaRPr lang="en-US" sz="1700" b="1">
              <a:solidFill>
                <a:srgbClr val="FEFFFF"/>
              </a:solidFill>
            </a:endParaRPr>
          </a:p>
          <a:p>
            <a:pPr marL="0" indent="0">
              <a:lnSpc>
                <a:spcPct val="90000"/>
              </a:lnSpc>
              <a:buNone/>
            </a:pPr>
            <a:r>
              <a:rPr lang="en-US" sz="1700" b="1">
                <a:solidFill>
                  <a:srgbClr val="FEFFFF"/>
                </a:solidFill>
                <a:ea typeface="+mn-lt"/>
                <a:cs typeface="+mn-lt"/>
              </a:rPr>
              <a:t>Guide for Decision Making:</a:t>
            </a:r>
          </a:p>
          <a:p>
            <a:pPr>
              <a:lnSpc>
                <a:spcPct val="90000"/>
              </a:lnSpc>
            </a:pPr>
            <a:r>
              <a:rPr lang="en-US" sz="1700" b="1">
                <a:solidFill>
                  <a:srgbClr val="FEFFFF"/>
                </a:solidFill>
                <a:ea typeface="+mn-lt"/>
                <a:cs typeface="+mn-lt"/>
              </a:rPr>
              <a:t>Target Setting:</a:t>
            </a:r>
            <a:r>
              <a:rPr lang="en-US" sz="1700">
                <a:solidFill>
                  <a:srgbClr val="FEFFFF"/>
                </a:solidFill>
                <a:ea typeface="+mn-lt"/>
                <a:cs typeface="+mn-lt"/>
              </a:rPr>
              <a:t> Who is setting targets and weights for the team?</a:t>
            </a:r>
          </a:p>
          <a:p>
            <a:pPr>
              <a:lnSpc>
                <a:spcPct val="90000"/>
              </a:lnSpc>
            </a:pPr>
            <a:r>
              <a:rPr lang="en-US" sz="1700" b="1">
                <a:solidFill>
                  <a:srgbClr val="FEFFFF"/>
                </a:solidFill>
                <a:ea typeface="+mn-lt"/>
                <a:cs typeface="+mn-lt"/>
              </a:rPr>
              <a:t>Performance review:</a:t>
            </a:r>
            <a:r>
              <a:rPr lang="en-US" sz="1700">
                <a:solidFill>
                  <a:srgbClr val="FEFFFF"/>
                </a:solidFill>
                <a:ea typeface="+mn-lt"/>
                <a:cs typeface="+mn-lt"/>
              </a:rPr>
              <a:t> Who decides on team performance score?</a:t>
            </a:r>
          </a:p>
          <a:p>
            <a:pPr>
              <a:lnSpc>
                <a:spcPct val="90000"/>
              </a:lnSpc>
            </a:pPr>
            <a:r>
              <a:rPr lang="en-US" sz="1700" b="1">
                <a:solidFill>
                  <a:srgbClr val="FEFFFF"/>
                </a:solidFill>
                <a:ea typeface="+mn-lt"/>
                <a:cs typeface="+mn-lt"/>
              </a:rPr>
              <a:t>Salary review:</a:t>
            </a:r>
            <a:r>
              <a:rPr lang="en-US" sz="1700">
                <a:solidFill>
                  <a:srgbClr val="FEFFFF"/>
                </a:solidFill>
                <a:ea typeface="+mn-lt"/>
                <a:cs typeface="+mn-lt"/>
              </a:rPr>
              <a:t> Who makes decision on salary review?</a:t>
            </a:r>
          </a:p>
          <a:p>
            <a:pPr>
              <a:lnSpc>
                <a:spcPct val="90000"/>
              </a:lnSpc>
            </a:pPr>
            <a:r>
              <a:rPr lang="en-US" sz="1700" b="1">
                <a:solidFill>
                  <a:srgbClr val="FEFFFF"/>
                </a:solidFill>
                <a:ea typeface="+mn-lt"/>
                <a:cs typeface="+mn-lt"/>
              </a:rPr>
              <a:t>Hiring/Firing:</a:t>
            </a:r>
            <a:r>
              <a:rPr lang="en-US" sz="1700">
                <a:solidFill>
                  <a:srgbClr val="FEFFFF"/>
                </a:solidFill>
                <a:ea typeface="+mn-lt"/>
                <a:cs typeface="+mn-lt"/>
              </a:rPr>
              <a:t> Who makes a hiring/firing decision for technical roles? </a:t>
            </a:r>
            <a:endParaRPr lang="en-US" sz="1700">
              <a:solidFill>
                <a:srgbClr val="FEFFFF"/>
              </a:solidFill>
            </a:endParaRPr>
          </a:p>
          <a:p>
            <a:pPr>
              <a:lnSpc>
                <a:spcPct val="90000"/>
              </a:lnSpc>
            </a:pPr>
            <a:r>
              <a:rPr lang="en-US" sz="1700" b="1">
                <a:solidFill>
                  <a:srgbClr val="FEFFFF"/>
                </a:solidFill>
                <a:ea typeface="+mn-lt"/>
                <a:cs typeface="+mn-lt"/>
              </a:rPr>
              <a:t>Promotion:</a:t>
            </a:r>
            <a:r>
              <a:rPr lang="en-US" sz="1700">
                <a:solidFill>
                  <a:srgbClr val="FEFFFF"/>
                </a:solidFill>
                <a:ea typeface="+mn-lt"/>
                <a:cs typeface="+mn-lt"/>
              </a:rPr>
              <a:t> Who makes decision on promotion?  </a:t>
            </a:r>
          </a:p>
          <a:p>
            <a:pPr>
              <a:lnSpc>
                <a:spcPct val="90000"/>
              </a:lnSpc>
            </a:pPr>
            <a:r>
              <a:rPr lang="en-US" sz="1700" b="1">
                <a:solidFill>
                  <a:srgbClr val="FEFFFF"/>
                </a:solidFill>
                <a:ea typeface="+mn-lt"/>
                <a:cs typeface="+mn-lt"/>
              </a:rPr>
              <a:t>Budgeting:</a:t>
            </a:r>
            <a:r>
              <a:rPr lang="en-US" sz="1700">
                <a:solidFill>
                  <a:srgbClr val="FEFFFF"/>
                </a:solidFill>
                <a:ea typeface="+mn-lt"/>
                <a:cs typeface="+mn-lt"/>
              </a:rPr>
              <a:t> Who is responsible for budgeting?</a:t>
            </a:r>
            <a:endParaRPr lang="en-US" sz="1700">
              <a:solidFill>
                <a:srgbClr val="FEFFFF"/>
              </a:solidFill>
            </a:endParaRPr>
          </a:p>
        </p:txBody>
      </p:sp>
    </p:spTree>
    <p:extLst>
      <p:ext uri="{BB962C8B-B14F-4D97-AF65-F5344CB8AC3E}">
        <p14:creationId xmlns:p14="http://schemas.microsoft.com/office/powerpoint/2010/main" val="29564155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34"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35"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36"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37"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38"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39"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40"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41"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42"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43"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44"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45"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2" name="Title 1">
            <a:extLst>
              <a:ext uri="{FF2B5EF4-FFF2-40B4-BE49-F238E27FC236}">
                <a16:creationId xmlns:a16="http://schemas.microsoft.com/office/drawing/2014/main" id="{42641F8C-D530-5713-2AB0-468E4DFCA5C8}"/>
              </a:ext>
            </a:extLst>
          </p:cNvPr>
          <p:cNvSpPr>
            <a:spLocks noGrp="1"/>
          </p:cNvSpPr>
          <p:nvPr>
            <p:ph type="title"/>
          </p:nvPr>
        </p:nvSpPr>
        <p:spPr>
          <a:xfrm>
            <a:off x="1217056" y="1093380"/>
            <a:ext cx="3068182" cy="4671240"/>
          </a:xfrm>
        </p:spPr>
        <p:txBody>
          <a:bodyPr anchor="ctr">
            <a:normAutofit/>
          </a:bodyPr>
          <a:lstStyle/>
          <a:p>
            <a:pPr algn="r"/>
            <a:r>
              <a:rPr lang="en-US" sz="2800"/>
              <a:t>INTRODUCTION</a:t>
            </a:r>
          </a:p>
        </p:txBody>
      </p:sp>
      <p:sp>
        <p:nvSpPr>
          <p:cNvPr id="47"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49" name="Rectangle 48">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89B98C-5145-B6EB-573C-C50842E7EAEB}"/>
              </a:ext>
            </a:extLst>
          </p:cNvPr>
          <p:cNvSpPr>
            <a:spLocks noGrp="1"/>
          </p:cNvSpPr>
          <p:nvPr>
            <p:ph idx="1"/>
          </p:nvPr>
        </p:nvSpPr>
        <p:spPr>
          <a:xfrm>
            <a:off x="5285509" y="1093380"/>
            <a:ext cx="6219103" cy="4679250"/>
          </a:xfrm>
        </p:spPr>
        <p:txBody>
          <a:bodyPr anchor="ctr">
            <a:normAutofit/>
          </a:bodyPr>
          <a:lstStyle/>
          <a:p>
            <a:pPr marL="0" indent="0" algn="just">
              <a:lnSpc>
                <a:spcPct val="90000"/>
              </a:lnSpc>
              <a:buNone/>
            </a:pPr>
            <a:r>
              <a:rPr lang="en-US" sz="1100" b="0" i="0" u="none" strike="noStrike">
                <a:effectLst/>
              </a:rPr>
              <a:t>This case study delves into the ambitious transformation journey of Raiffeisenbank, a prominent Russian subsidiary of Raiffeisen Bank International (RBI). Amidst intensifying competition from digital-first fintech disruptors and shifting customer expectations, the leadership team embarked on a comprehensive transformation in 2018. The goal was to modernize the bank’s operations and culture, transitioning from a traditional, hierarchical structure to a more Agile, customer-centric model. Frameworks like Large-Scale Scrum (LeSS) were employed to drive innovation and enhance efficiency.
Raiffeisenbank holds significant strategic importance within the RBI group, contributing a substantial 35% of the group’s total profits. Therefore, its success was crucial for the parent company’s bottom line. The journey involved redefining business channels, fostering autonomy, and embedding servant leadership principles to create a culture of ownership and accountability.
Through this transformation, Raiffeisenbank not only enhanced its digital presence and operational agility but also positioned itself to withstand challenges like the COVID-19 pandemic. The case study explores the decisions, actions, and obstacles faced by the leadership team, providing valuable insights into the process of cultural and organizational reinvention in the face of digital disruption.
Furthermore, this analysis examines the enduring impacts of the transformation, including changes in organizational structure, customer engagement, financial performance, and the bank’s ability to innovate in a highly competitive market. It underscores the pivotal role of leadership, the evolving vision of the bank, and the lessons learned in navigating such a fundamental shift.</a:t>
            </a:r>
          </a:p>
          <a:p>
            <a:pPr>
              <a:lnSpc>
                <a:spcPct val="90000"/>
              </a:lnSpc>
            </a:pPr>
            <a:endParaRPr lang="en-US" sz="1100" b="0" i="0" u="none" strike="noStrike">
              <a:effectLst/>
            </a:endParaRPr>
          </a:p>
        </p:txBody>
      </p:sp>
    </p:spTree>
    <p:extLst>
      <p:ext uri="{BB962C8B-B14F-4D97-AF65-F5344CB8AC3E}">
        <p14:creationId xmlns:p14="http://schemas.microsoft.com/office/powerpoint/2010/main" val="227480049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CB181-2757-A3D9-CD9B-429DB35E5A41}"/>
              </a:ext>
            </a:extLst>
          </p:cNvPr>
          <p:cNvSpPr>
            <a:spLocks noGrp="1"/>
          </p:cNvSpPr>
          <p:nvPr>
            <p:ph type="title"/>
          </p:nvPr>
        </p:nvSpPr>
        <p:spPr>
          <a:xfrm>
            <a:off x="1794897" y="624110"/>
            <a:ext cx="9712998" cy="1280890"/>
          </a:xfrm>
        </p:spPr>
        <p:txBody>
          <a:bodyPr>
            <a:normAutofit/>
          </a:bodyPr>
          <a:lstStyle/>
          <a:p>
            <a:r>
              <a:rPr lang="en-US"/>
              <a:t>Adjusting the Organizational Structure</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14CCB775-3700-E62D-19C1-7ADE8EC23014}"/>
              </a:ext>
            </a:extLst>
          </p:cNvPr>
          <p:cNvGraphicFramePr>
            <a:graphicFrameLocks noGrp="1"/>
          </p:cNvGraphicFramePr>
          <p:nvPr>
            <p:ph idx="1"/>
            <p:extLst>
              <p:ext uri="{D42A27DB-BD31-4B8C-83A1-F6EECF244321}">
                <p14:modId xmlns:p14="http://schemas.microsoft.com/office/powerpoint/2010/main" val="601130709"/>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066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8B393-6C79-6E3C-249D-DF3B905F4E04}"/>
              </a:ext>
            </a:extLst>
          </p:cNvPr>
          <p:cNvSpPr>
            <a:spLocks noGrp="1"/>
          </p:cNvSpPr>
          <p:nvPr>
            <p:ph type="title"/>
          </p:nvPr>
        </p:nvSpPr>
        <p:spPr>
          <a:xfrm>
            <a:off x="1259893" y="3101093"/>
            <a:ext cx="2454052" cy="3029344"/>
          </a:xfrm>
        </p:spPr>
        <p:txBody>
          <a:bodyPr>
            <a:normAutofit/>
          </a:bodyPr>
          <a:lstStyle/>
          <a:p>
            <a:r>
              <a:rPr lang="en-US" sz="3000">
                <a:solidFill>
                  <a:schemeClr val="bg1"/>
                </a:solidFill>
              </a:rPr>
              <a:t>Introduction of Cross-Functional Teams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E48EF3B-3EEA-963F-059D-E536DFA8A6A1}"/>
              </a:ext>
            </a:extLst>
          </p:cNvPr>
          <p:cNvGraphicFramePr>
            <a:graphicFrameLocks noGrp="1"/>
          </p:cNvGraphicFramePr>
          <p:nvPr>
            <p:ph idx="1"/>
            <p:extLst>
              <p:ext uri="{D42A27DB-BD31-4B8C-83A1-F6EECF244321}">
                <p14:modId xmlns:p14="http://schemas.microsoft.com/office/powerpoint/2010/main" val="63761059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911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0B19B-0213-9B8B-9192-59969BA093D3}"/>
              </a:ext>
            </a:extLst>
          </p:cNvPr>
          <p:cNvSpPr>
            <a:spLocks noGrp="1"/>
          </p:cNvSpPr>
          <p:nvPr>
            <p:ph type="title"/>
          </p:nvPr>
        </p:nvSpPr>
        <p:spPr>
          <a:xfrm>
            <a:off x="1794897" y="624110"/>
            <a:ext cx="9712998" cy="1280890"/>
          </a:xfrm>
        </p:spPr>
        <p:txBody>
          <a:bodyPr>
            <a:normAutofit/>
          </a:bodyPr>
          <a:lstStyle/>
          <a:p>
            <a:r>
              <a:rPr lang="en-US"/>
              <a:t>Teamwork Structure</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4C3E1AF4-CD55-53F4-E439-115FCC6B4BA6}"/>
              </a:ext>
            </a:extLst>
          </p:cNvPr>
          <p:cNvGraphicFramePr>
            <a:graphicFrameLocks noGrp="1"/>
          </p:cNvGraphicFramePr>
          <p:nvPr>
            <p:ph idx="1"/>
            <p:extLst>
              <p:ext uri="{D42A27DB-BD31-4B8C-83A1-F6EECF244321}">
                <p14:modId xmlns:p14="http://schemas.microsoft.com/office/powerpoint/2010/main" val="1122396358"/>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759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a:extLst>
              <a:ext uri="{FF2B5EF4-FFF2-40B4-BE49-F238E27FC236}">
                <a16:creationId xmlns:a16="http://schemas.microsoft.com/office/drawing/2014/main" id="{BFAAC51D-75B7-E8D2-FB5F-4470CA85F2F6}"/>
              </a:ext>
            </a:extLst>
          </p:cNvPr>
          <p:cNvSpPr>
            <a:spLocks noGrp="1"/>
          </p:cNvSpPr>
          <p:nvPr>
            <p:ph type="title"/>
          </p:nvPr>
        </p:nvSpPr>
        <p:spPr>
          <a:xfrm>
            <a:off x="4659520" y="624110"/>
            <a:ext cx="6845092" cy="1280890"/>
          </a:xfrm>
        </p:spPr>
        <p:txBody>
          <a:bodyPr>
            <a:normAutofit/>
          </a:bodyPr>
          <a:lstStyle/>
          <a:p>
            <a:r>
              <a:rPr lang="en-US"/>
              <a:t>Performance Management System</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5" name="Picture 4" descr="Financial graphs on a dark display">
            <a:extLst>
              <a:ext uri="{FF2B5EF4-FFF2-40B4-BE49-F238E27FC236}">
                <a16:creationId xmlns:a16="http://schemas.microsoft.com/office/drawing/2014/main" id="{F531057B-E918-700E-7147-6D68B4D5FEB4}"/>
              </a:ext>
            </a:extLst>
          </p:cNvPr>
          <p:cNvPicPr>
            <a:picLocks noChangeAspect="1"/>
          </p:cNvPicPr>
          <p:nvPr/>
        </p:nvPicPr>
        <p:blipFill>
          <a:blip r:embed="rId2"/>
          <a:srcRect l="34897" r="40310" b="3"/>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86F46FE3-3865-3662-F7D4-D949C09D2A60}"/>
              </a:ext>
            </a:extLst>
          </p:cNvPr>
          <p:cNvSpPr>
            <a:spLocks noGrp="1"/>
          </p:cNvSpPr>
          <p:nvPr>
            <p:ph idx="1"/>
          </p:nvPr>
        </p:nvSpPr>
        <p:spPr>
          <a:xfrm>
            <a:off x="4656667" y="2133600"/>
            <a:ext cx="6847944" cy="3777622"/>
          </a:xfrm>
        </p:spPr>
        <p:txBody>
          <a:bodyPr vert="horz" lIns="91440" tIns="45720" rIns="91440" bIns="45720" rtlCol="0" anchor="t">
            <a:normAutofit/>
          </a:bodyPr>
          <a:lstStyle/>
          <a:p>
            <a:pPr marL="0" indent="0">
              <a:buNone/>
            </a:pPr>
            <a:r>
              <a:rPr lang="en-US" b="1">
                <a:ea typeface="+mn-lt"/>
                <a:cs typeface="+mn-lt"/>
              </a:rPr>
              <a:t>The set of KPIs for the product teams included financial results, customer experience, customer growth and team engagement metrics:</a:t>
            </a:r>
            <a:endParaRPr lang="en-US" b="1"/>
          </a:p>
          <a:p>
            <a:pPr>
              <a:buAutoNum type="arabicPeriod"/>
            </a:pPr>
            <a:r>
              <a:rPr lang="en-US">
                <a:ea typeface="+mn-lt"/>
                <a:cs typeface="+mn-lt"/>
              </a:rPr>
              <a:t>Product financial (e.g. Decreasing of Available resources without Marketing costs etc.) </a:t>
            </a:r>
          </a:p>
          <a:p>
            <a:pPr>
              <a:buAutoNum type="arabicPeriod"/>
            </a:pPr>
            <a:r>
              <a:rPr lang="en-US">
                <a:ea typeface="+mn-lt"/>
                <a:cs typeface="+mn-lt"/>
              </a:rPr>
              <a:t>Customer Experience (e.g. Net Promoter Score) </a:t>
            </a:r>
          </a:p>
          <a:p>
            <a:pPr>
              <a:buAutoNum type="arabicPeriod"/>
            </a:pPr>
            <a:r>
              <a:rPr lang="en-US">
                <a:ea typeface="+mn-lt"/>
                <a:cs typeface="+mn-lt"/>
              </a:rPr>
              <a:t>Customer Growth (i.e. number of clients using the Product) </a:t>
            </a:r>
          </a:p>
          <a:p>
            <a:pPr>
              <a:buAutoNum type="arabicPeriod"/>
            </a:pPr>
            <a:r>
              <a:rPr lang="en-US">
                <a:ea typeface="+mn-lt"/>
                <a:cs typeface="+mn-lt"/>
              </a:rPr>
              <a:t>Engagement: PO, SM, TL have Team engagement as a target with no less than 10% weight </a:t>
            </a:r>
            <a:endParaRPr lang="en-US"/>
          </a:p>
        </p:txBody>
      </p:sp>
    </p:spTree>
    <p:extLst>
      <p:ext uri="{BB962C8B-B14F-4D97-AF65-F5344CB8AC3E}">
        <p14:creationId xmlns:p14="http://schemas.microsoft.com/office/powerpoint/2010/main" val="2129819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FB917-36BC-2B01-27E7-65F6D92F2F0A}"/>
              </a:ext>
            </a:extLst>
          </p:cNvPr>
          <p:cNvSpPr>
            <a:spLocks noGrp="1"/>
          </p:cNvSpPr>
          <p:nvPr>
            <p:ph type="title"/>
          </p:nvPr>
        </p:nvSpPr>
        <p:spPr>
          <a:xfrm>
            <a:off x="1794897" y="624110"/>
            <a:ext cx="9712998" cy="1280890"/>
          </a:xfrm>
        </p:spPr>
        <p:txBody>
          <a:bodyPr>
            <a:normAutofit/>
          </a:bodyPr>
          <a:lstStyle/>
          <a:p>
            <a:r>
              <a:rPr lang="en-US"/>
              <a:t>Skills Gap &amp; Training</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F1A0EA62-BACB-5B10-CA4C-386707770C9F}"/>
              </a:ext>
            </a:extLst>
          </p:cNvPr>
          <p:cNvGraphicFramePr>
            <a:graphicFrameLocks noGrp="1"/>
          </p:cNvGraphicFramePr>
          <p:nvPr>
            <p:ph idx="1"/>
            <p:extLst>
              <p:ext uri="{D42A27DB-BD31-4B8C-83A1-F6EECF244321}">
                <p14:modId xmlns:p14="http://schemas.microsoft.com/office/powerpoint/2010/main" val="3894331108"/>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7566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EC95-7507-9826-0AC2-9A1E5AD6925E}"/>
              </a:ext>
            </a:extLst>
          </p:cNvPr>
          <p:cNvSpPr>
            <a:spLocks noGrp="1"/>
          </p:cNvSpPr>
          <p:nvPr>
            <p:ph type="title"/>
          </p:nvPr>
        </p:nvSpPr>
        <p:spPr>
          <a:xfrm>
            <a:off x="1687669" y="624110"/>
            <a:ext cx="4137059" cy="1280890"/>
          </a:xfrm>
        </p:spPr>
        <p:txBody>
          <a:bodyPr>
            <a:normAutofit/>
          </a:bodyPr>
          <a:lstStyle/>
          <a:p>
            <a:pPr>
              <a:lnSpc>
                <a:spcPct val="90000"/>
              </a:lnSpc>
              <a:spcBef>
                <a:spcPts val="1000"/>
              </a:spcBef>
            </a:pPr>
            <a:r>
              <a:rPr lang="en-US" sz="2000" b="1"/>
              <a:t>Why Did the Leadership Team Implement Drastic Changes?</a:t>
            </a:r>
            <a:endParaRPr lang="en-US" sz="2000"/>
          </a:p>
          <a:p>
            <a:pPr>
              <a:lnSpc>
                <a:spcPct val="90000"/>
              </a:lnSpc>
            </a:pPr>
            <a:endParaRPr lang="en-US" sz="2000"/>
          </a:p>
        </p:txBody>
      </p:sp>
      <p:sp>
        <p:nvSpPr>
          <p:cNvPr id="3" name="Content Placeholder 2">
            <a:extLst>
              <a:ext uri="{FF2B5EF4-FFF2-40B4-BE49-F238E27FC236}">
                <a16:creationId xmlns:a16="http://schemas.microsoft.com/office/drawing/2014/main" id="{8A906200-7CDE-68DB-60B9-5034BA35D741}"/>
              </a:ext>
            </a:extLst>
          </p:cNvPr>
          <p:cNvSpPr>
            <a:spLocks noGrp="1"/>
          </p:cNvSpPr>
          <p:nvPr>
            <p:ph idx="1"/>
          </p:nvPr>
        </p:nvSpPr>
        <p:spPr>
          <a:xfrm>
            <a:off x="1363696" y="1713948"/>
            <a:ext cx="4449989" cy="4705274"/>
          </a:xfrm>
        </p:spPr>
        <p:txBody>
          <a:bodyPr vert="horz" lIns="91440" tIns="45720" rIns="91440" bIns="45720" rtlCol="0" anchor="t">
            <a:normAutofit/>
          </a:bodyPr>
          <a:lstStyle/>
          <a:p>
            <a:pPr>
              <a:lnSpc>
                <a:spcPct val="90000"/>
              </a:lnSpc>
            </a:pPr>
            <a:r>
              <a:rPr lang="en-US" b="1">
                <a:solidFill>
                  <a:schemeClr val="tx1"/>
                </a:solidFill>
                <a:ea typeface="+mn-lt"/>
                <a:cs typeface="+mn-lt"/>
              </a:rPr>
              <a:t>Need for Strategic Change</a:t>
            </a:r>
            <a:r>
              <a:rPr lang="en-US">
                <a:solidFill>
                  <a:schemeClr val="tx1"/>
                </a:solidFill>
                <a:ea typeface="+mn-lt"/>
                <a:cs typeface="+mn-lt"/>
              </a:rPr>
              <a:t>: The bank needed to become more agile to adapt to digital disruption.</a:t>
            </a:r>
            <a:endParaRPr lang="en-US">
              <a:solidFill>
                <a:schemeClr val="tx1"/>
              </a:solidFill>
            </a:endParaRPr>
          </a:p>
          <a:p>
            <a:pPr>
              <a:lnSpc>
                <a:spcPct val="90000"/>
              </a:lnSpc>
            </a:pPr>
            <a:r>
              <a:rPr lang="en-US" b="1">
                <a:solidFill>
                  <a:schemeClr val="tx1"/>
                </a:solidFill>
                <a:ea typeface="+mn-lt"/>
                <a:cs typeface="+mn-lt"/>
              </a:rPr>
              <a:t>Reactions of Employees</a:t>
            </a:r>
            <a:r>
              <a:rPr lang="en-US">
                <a:solidFill>
                  <a:schemeClr val="tx1"/>
                </a:solidFill>
                <a:ea typeface="+mn-lt"/>
                <a:cs typeface="+mn-lt"/>
              </a:rPr>
              <a:t>: Resistance due to fear of losing control and job security.</a:t>
            </a:r>
            <a:endParaRPr lang="en-US">
              <a:solidFill>
                <a:schemeClr val="tx1"/>
              </a:solidFill>
            </a:endParaRPr>
          </a:p>
          <a:p>
            <a:pPr>
              <a:lnSpc>
                <a:spcPct val="90000"/>
              </a:lnSpc>
            </a:pPr>
            <a:r>
              <a:rPr lang="en-US" b="1">
                <a:solidFill>
                  <a:schemeClr val="tx1"/>
                </a:solidFill>
                <a:ea typeface="+mn-lt"/>
                <a:cs typeface="+mn-lt"/>
              </a:rPr>
              <a:t>Culture Shock</a:t>
            </a:r>
            <a:r>
              <a:rPr lang="en-US">
                <a:solidFill>
                  <a:schemeClr val="tx1"/>
                </a:solidFill>
                <a:ea typeface="+mn-lt"/>
                <a:cs typeface="+mn-lt"/>
              </a:rPr>
              <a:t>: Shift to a more agile, collaborative, and flexible way of working.</a:t>
            </a:r>
            <a:endParaRPr lang="en-US">
              <a:solidFill>
                <a:schemeClr val="tx1"/>
              </a:solidFill>
            </a:endParaRPr>
          </a:p>
          <a:p>
            <a:pPr>
              <a:lnSpc>
                <a:spcPct val="90000"/>
              </a:lnSpc>
            </a:pPr>
            <a:r>
              <a:rPr lang="en-US" b="1">
                <a:solidFill>
                  <a:schemeClr val="tx1"/>
                </a:solidFill>
                <a:ea typeface="+mn-lt"/>
                <a:cs typeface="+mn-lt"/>
              </a:rPr>
              <a:t>Role of Servant Leadership</a:t>
            </a:r>
            <a:r>
              <a:rPr lang="en-US">
                <a:solidFill>
                  <a:schemeClr val="tx1"/>
                </a:solidFill>
                <a:ea typeface="+mn-lt"/>
                <a:cs typeface="+mn-lt"/>
              </a:rPr>
              <a:t>: Leaders guided teams through change, focusing on support rather than control.</a:t>
            </a:r>
            <a:endParaRPr lang="en-US">
              <a:solidFill>
                <a:schemeClr val="tx1"/>
              </a:solidFill>
            </a:endParaRPr>
          </a:p>
          <a:p>
            <a:pPr>
              <a:lnSpc>
                <a:spcPct val="90000"/>
              </a:lnSpc>
            </a:pPr>
            <a:r>
              <a:rPr lang="en-US" b="1">
                <a:solidFill>
                  <a:schemeClr val="tx1"/>
                </a:solidFill>
                <a:ea typeface="+mn-lt"/>
                <a:cs typeface="+mn-lt"/>
              </a:rPr>
              <a:t>Impact of Autonomy</a:t>
            </a:r>
            <a:r>
              <a:rPr lang="en-US">
                <a:solidFill>
                  <a:schemeClr val="tx1"/>
                </a:solidFill>
                <a:ea typeface="+mn-lt"/>
                <a:cs typeface="+mn-lt"/>
              </a:rPr>
              <a:t>: Increased autonomy promoted innovation and faster decision-making.</a:t>
            </a:r>
            <a:endParaRPr lang="en-US">
              <a:solidFill>
                <a:schemeClr val="tx1"/>
              </a:solidFill>
            </a:endParaRPr>
          </a:p>
          <a:p>
            <a:pPr>
              <a:lnSpc>
                <a:spcPct val="90000"/>
              </a:lnSpc>
            </a:pPr>
            <a:endParaRPr lang="en-US">
              <a:solidFill>
                <a:schemeClr val="tx1"/>
              </a:solidFill>
            </a:endParaRPr>
          </a:p>
        </p:txBody>
      </p:sp>
      <p:pic>
        <p:nvPicPr>
          <p:cNvPr id="4" name="Picture 3" descr="A group of people sitting in a long room&#10;&#10;Description automatically generated">
            <a:extLst>
              <a:ext uri="{FF2B5EF4-FFF2-40B4-BE49-F238E27FC236}">
                <a16:creationId xmlns:a16="http://schemas.microsoft.com/office/drawing/2014/main" id="{1F47E714-6508-70D5-2CF1-6B66E4268703}"/>
              </a:ext>
            </a:extLst>
          </p:cNvPr>
          <p:cNvPicPr>
            <a:picLocks noChangeAspect="1"/>
          </p:cNvPicPr>
          <p:nvPr/>
        </p:nvPicPr>
        <p:blipFill>
          <a:blip r:embed="rId2"/>
          <a:srcRect r="11052"/>
          <a:stretch/>
        </p:blipFill>
        <p:spPr>
          <a:xfrm>
            <a:off x="6091916" y="10"/>
            <a:ext cx="6100084" cy="6857990"/>
          </a:xfrm>
          <a:prstGeom prst="rect">
            <a:avLst/>
          </a:prstGeom>
        </p:spPr>
      </p:pic>
    </p:spTree>
    <p:extLst>
      <p:ext uri="{BB962C8B-B14F-4D97-AF65-F5344CB8AC3E}">
        <p14:creationId xmlns:p14="http://schemas.microsoft.com/office/powerpoint/2010/main" val="1127843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795AD-ECCA-19E5-3203-CFD7854B5B97}"/>
              </a:ext>
            </a:extLst>
          </p:cNvPr>
          <p:cNvSpPr>
            <a:spLocks noGrp="1"/>
          </p:cNvSpPr>
          <p:nvPr>
            <p:ph type="title"/>
          </p:nvPr>
        </p:nvSpPr>
        <p:spPr>
          <a:xfrm>
            <a:off x="1351531" y="2876986"/>
            <a:ext cx="2454052" cy="3029344"/>
          </a:xfrm>
        </p:spPr>
        <p:txBody>
          <a:bodyPr>
            <a:normAutofit/>
          </a:bodyPr>
          <a:lstStyle/>
          <a:p>
            <a:pPr>
              <a:spcBef>
                <a:spcPts val="1000"/>
              </a:spcBef>
            </a:pPr>
            <a:r>
              <a:rPr lang="en-US" sz="2200" b="1">
                <a:solidFill>
                  <a:schemeClr val="bg1"/>
                </a:solidFill>
              </a:rPr>
              <a:t>Key Results of the Transformation</a:t>
            </a:r>
            <a:endParaRPr lang="en-US" sz="2200">
              <a:solidFill>
                <a:schemeClr val="bg1"/>
              </a:solidFill>
            </a:endParaRPr>
          </a:p>
          <a:p>
            <a:endParaRPr lang="en-US" sz="2200">
              <a:solidFill>
                <a:schemeClr val="bg1"/>
              </a:solidFill>
            </a:endParaRPr>
          </a:p>
        </p:txBody>
      </p:sp>
      <p:sp>
        <p:nvSpPr>
          <p:cNvPr id="35"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36" name="Rectangle 35">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2">
            <a:extLst>
              <a:ext uri="{FF2B5EF4-FFF2-40B4-BE49-F238E27FC236}">
                <a16:creationId xmlns:a16="http://schemas.microsoft.com/office/drawing/2014/main" id="{861E908A-6EDE-401D-4EAC-2A18B88B4063}"/>
              </a:ext>
            </a:extLst>
          </p:cNvPr>
          <p:cNvGraphicFramePr>
            <a:graphicFrameLocks noGrp="1"/>
          </p:cNvGraphicFramePr>
          <p:nvPr>
            <p:ph idx="1"/>
            <p:extLst>
              <p:ext uri="{D42A27DB-BD31-4B8C-83A1-F6EECF244321}">
                <p14:modId xmlns:p14="http://schemas.microsoft.com/office/powerpoint/2010/main" val="237059426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4641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2357D-CF3C-D808-5F82-995FAB5E1168}"/>
              </a:ext>
            </a:extLst>
          </p:cNvPr>
          <p:cNvSpPr>
            <a:spLocks noGrp="1"/>
          </p:cNvSpPr>
          <p:nvPr>
            <p:ph type="title"/>
          </p:nvPr>
        </p:nvSpPr>
        <p:spPr/>
        <p:txBody>
          <a:bodyPr/>
          <a:lstStyle/>
          <a:p>
            <a:r>
              <a:rPr lang="en-US"/>
              <a:t>What was the role of the CEO?</a:t>
            </a:r>
          </a:p>
        </p:txBody>
      </p:sp>
      <p:sp>
        <p:nvSpPr>
          <p:cNvPr id="3" name="Content Placeholder 2">
            <a:extLst>
              <a:ext uri="{FF2B5EF4-FFF2-40B4-BE49-F238E27FC236}">
                <a16:creationId xmlns:a16="http://schemas.microsoft.com/office/drawing/2014/main" id="{21D5634D-2539-1484-3FF3-AE751E80680C}"/>
              </a:ext>
            </a:extLst>
          </p:cNvPr>
          <p:cNvSpPr>
            <a:spLocks noGrp="1"/>
          </p:cNvSpPr>
          <p:nvPr>
            <p:ph idx="1"/>
          </p:nvPr>
        </p:nvSpPr>
        <p:spPr/>
        <p:txBody>
          <a:bodyPr vert="horz" lIns="91440" tIns="45720" rIns="91440" bIns="45720" rtlCol="0" anchor="t">
            <a:normAutofit/>
          </a:bodyPr>
          <a:lstStyle/>
          <a:p>
            <a:r>
              <a:rPr lang="en-US"/>
              <a:t>The CEO is essentially serving as a guide, and a "guardian of the rules"</a:t>
            </a:r>
          </a:p>
          <a:p>
            <a:r>
              <a:rPr lang="en-US"/>
              <a:t>They make sure that the teams stay true to their purpose, and that their actions align with the vision laid out at the start of the transformation</a:t>
            </a:r>
          </a:p>
          <a:p>
            <a:r>
              <a:rPr lang="en-US"/>
              <a:t>If employees and teams stray from the path, then the CEO has to take the necessary actions to ensure everyone is on the right track again</a:t>
            </a:r>
          </a:p>
          <a:p>
            <a:r>
              <a:rPr lang="en-US"/>
              <a:t>The CEO can do this by ensuring that they have a clear picture on what's going on and then think about what next steps will look like.</a:t>
            </a:r>
          </a:p>
          <a:p>
            <a:r>
              <a:rPr lang="en-US"/>
              <a:t>Communicating with the different teams/orgs is necessary for this. </a:t>
            </a:r>
          </a:p>
          <a:p>
            <a:endParaRPr lang="en-US"/>
          </a:p>
        </p:txBody>
      </p:sp>
    </p:spTree>
    <p:extLst>
      <p:ext uri="{BB962C8B-B14F-4D97-AF65-F5344CB8AC3E}">
        <p14:creationId xmlns:p14="http://schemas.microsoft.com/office/powerpoint/2010/main" val="2404526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22F3-E94B-02DB-66D9-2E5386F74101}"/>
              </a:ext>
            </a:extLst>
          </p:cNvPr>
          <p:cNvSpPr>
            <a:spLocks noGrp="1"/>
          </p:cNvSpPr>
          <p:nvPr>
            <p:ph type="title"/>
          </p:nvPr>
        </p:nvSpPr>
        <p:spPr/>
        <p:txBody>
          <a:bodyPr/>
          <a:lstStyle/>
          <a:p>
            <a:r>
              <a:rPr lang="en-US"/>
              <a:t>What Challenges might Leadership Face in the Future?</a:t>
            </a:r>
          </a:p>
        </p:txBody>
      </p:sp>
      <p:sp>
        <p:nvSpPr>
          <p:cNvPr id="3" name="Content Placeholder 2">
            <a:extLst>
              <a:ext uri="{FF2B5EF4-FFF2-40B4-BE49-F238E27FC236}">
                <a16:creationId xmlns:a16="http://schemas.microsoft.com/office/drawing/2014/main" id="{7A16161F-A3AB-ED87-9182-67D3BCF68527}"/>
              </a:ext>
            </a:extLst>
          </p:cNvPr>
          <p:cNvSpPr>
            <a:spLocks noGrp="1"/>
          </p:cNvSpPr>
          <p:nvPr>
            <p:ph idx="1"/>
          </p:nvPr>
        </p:nvSpPr>
        <p:spPr/>
        <p:txBody>
          <a:bodyPr vert="horz" lIns="91440" tIns="45720" rIns="91440" bIns="45720" rtlCol="0" anchor="t">
            <a:normAutofit/>
          </a:bodyPr>
          <a:lstStyle/>
          <a:p>
            <a:r>
              <a:rPr lang="en-US"/>
              <a:t>Anticipating future challenges</a:t>
            </a:r>
          </a:p>
          <a:p>
            <a:r>
              <a:rPr lang="en-US"/>
              <a:t>Ensuring teams/orgs have the right resources</a:t>
            </a:r>
          </a:p>
          <a:p>
            <a:r>
              <a:rPr lang="en-US"/>
              <a:t>Communicating larger picture to teams</a:t>
            </a:r>
          </a:p>
          <a:p>
            <a:r>
              <a:rPr lang="en-US"/>
              <a:t>Dealing with and preventing disunity within the teams</a:t>
            </a:r>
          </a:p>
        </p:txBody>
      </p:sp>
    </p:spTree>
    <p:extLst>
      <p:ext uri="{BB962C8B-B14F-4D97-AF65-F5344CB8AC3E}">
        <p14:creationId xmlns:p14="http://schemas.microsoft.com/office/powerpoint/2010/main" val="2897963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12"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13"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14"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15"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16"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17"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18"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19"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20"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21"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22"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2" name="Title 1">
            <a:extLst>
              <a:ext uri="{FF2B5EF4-FFF2-40B4-BE49-F238E27FC236}">
                <a16:creationId xmlns:a16="http://schemas.microsoft.com/office/drawing/2014/main" id="{789DBE6C-E85D-8BF9-9265-62A36E2BFD5C}"/>
              </a:ext>
            </a:extLst>
          </p:cNvPr>
          <p:cNvSpPr>
            <a:spLocks noGrp="1"/>
          </p:cNvSpPr>
          <p:nvPr>
            <p:ph type="title"/>
          </p:nvPr>
        </p:nvSpPr>
        <p:spPr>
          <a:xfrm>
            <a:off x="1217056" y="1093380"/>
            <a:ext cx="3068182" cy="4671240"/>
          </a:xfrm>
        </p:spPr>
        <p:txBody>
          <a:bodyPr anchor="ctr">
            <a:normAutofit/>
          </a:bodyPr>
          <a:lstStyle/>
          <a:p>
            <a:pPr algn="r"/>
            <a:r>
              <a:rPr lang="en-US" sz="3300"/>
              <a:t>CONCLUSION</a:t>
            </a:r>
          </a:p>
        </p:txBody>
      </p:sp>
      <p:sp>
        <p:nvSpPr>
          <p:cNvPr id="24"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26" name="Rectangle 25">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7707D8-138A-0048-B6CF-EBBC1A4DA1D0}"/>
              </a:ext>
            </a:extLst>
          </p:cNvPr>
          <p:cNvSpPr>
            <a:spLocks noGrp="1"/>
          </p:cNvSpPr>
          <p:nvPr>
            <p:ph idx="1"/>
          </p:nvPr>
        </p:nvSpPr>
        <p:spPr>
          <a:xfrm>
            <a:off x="5236415" y="452582"/>
            <a:ext cx="6268197" cy="5869940"/>
          </a:xfrm>
        </p:spPr>
        <p:txBody>
          <a:bodyPr anchor="ctr">
            <a:normAutofit/>
          </a:bodyPr>
          <a:lstStyle/>
          <a:p>
            <a:pPr marL="0" indent="0" algn="just">
              <a:lnSpc>
                <a:spcPct val="90000"/>
              </a:lnSpc>
              <a:buNone/>
            </a:pPr>
            <a:r>
              <a:rPr lang="en-US" sz="1200" b="0" i="0" u="none" strike="noStrike">
                <a:effectLst/>
              </a:rPr>
              <a:t>The transformation of Raiffeisenbank stands as a pivotal case study in how traditional banks can adapt to meet the demands of a digital-first, customer-centric world. Led by Sergey Monin and his team, the bank embarked on a daring journey to adopt Agile methodologies, decentralize decision-making, and embrace digital innovation. By transitioning from a rigid hierarchical structure to a more flexible, cross-functional team model, Raiffeisenbank not only enhanced operational efficiency but also accelerated its ability to swiftly respond to market demands and customer needs.
The leadership team’s vision evolved from a narrow focus on operational efficiency to a comprehensive transformation that encompassed redefining organizational culture, shifting from rigid hierarchies to autonomous teams, and integrating servant leadership principles throughout the company. Although this transformation encountered resistance and a high turnover rate, it ultimately led to a more empowered workforce, a customer-first approach, and the ability to innovate at a faster pace.
Despite facing significant challenges, including resistance to change and a high turnover rate, Raiffeisenbank successfully aligned its operations with the evolving market expectations. Its digital services, streamlined processes, and increased emphasis on customer experience positioned the bank for resilience during the COVID-19 pandemic. The success of the transformation was evident in the bank’s financial growth, with greater customer engagement and higher profitability.
However, the journey is far from complete. Raiffeisenbank must continue to refine its Agile practices, address potential silos, and ensure that its culture remains aligned with its new operational model. The lessons learned from this transformation, particularly regarding leadership, employee autonomy, and the paramount importance of customer-centricity, serve as valuable insights for other organizations navigating similar transitions in a rapidly evolving business landscape.</a:t>
            </a:r>
          </a:p>
          <a:p>
            <a:pPr algn="just">
              <a:lnSpc>
                <a:spcPct val="90000"/>
              </a:lnSpc>
            </a:pPr>
            <a:endParaRPr lang="en-US" sz="1200" b="0" i="0" u="none" strike="noStrike">
              <a:effectLst/>
            </a:endParaRPr>
          </a:p>
        </p:txBody>
      </p:sp>
    </p:spTree>
    <p:extLst>
      <p:ext uri="{BB962C8B-B14F-4D97-AF65-F5344CB8AC3E}">
        <p14:creationId xmlns:p14="http://schemas.microsoft.com/office/powerpoint/2010/main" val="4095839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3C4C2-4E8D-C7DB-D6AC-B589D45C1859}"/>
              </a:ext>
            </a:extLst>
          </p:cNvPr>
          <p:cNvSpPr>
            <a:spLocks noGrp="1"/>
          </p:cNvSpPr>
          <p:nvPr>
            <p:ph type="title"/>
          </p:nvPr>
        </p:nvSpPr>
        <p:spPr>
          <a:xfrm>
            <a:off x="544945" y="135188"/>
            <a:ext cx="8911687" cy="1280890"/>
          </a:xfrm>
        </p:spPr>
        <p:txBody>
          <a:bodyPr>
            <a:normAutofit/>
          </a:bodyPr>
          <a:lstStyle/>
          <a:p>
            <a:r>
              <a:rPr lang="en-US" sz="2800">
                <a:solidFill>
                  <a:srgbClr val="FFFFFF"/>
                </a:solidFill>
              </a:rPr>
              <a:t>TOPICS COVERED</a:t>
            </a:r>
          </a:p>
        </p:txBody>
      </p:sp>
      <p:graphicFrame>
        <p:nvGraphicFramePr>
          <p:cNvPr id="14" name="Content Placeholder 2">
            <a:extLst>
              <a:ext uri="{FF2B5EF4-FFF2-40B4-BE49-F238E27FC236}">
                <a16:creationId xmlns:a16="http://schemas.microsoft.com/office/drawing/2014/main" id="{4EE46305-CB5F-4D4D-8FFF-85B9A9D1C124}"/>
              </a:ext>
            </a:extLst>
          </p:cNvPr>
          <p:cNvGraphicFramePr>
            <a:graphicFrameLocks noGrp="1"/>
          </p:cNvGraphicFramePr>
          <p:nvPr>
            <p:ph idx="1"/>
            <p:extLst>
              <p:ext uri="{D42A27DB-BD31-4B8C-83A1-F6EECF244321}">
                <p14:modId xmlns:p14="http://schemas.microsoft.com/office/powerpoint/2010/main" val="3394203439"/>
              </p:ext>
            </p:extLst>
          </p:nvPr>
        </p:nvGraphicFramePr>
        <p:xfrm>
          <a:off x="544945" y="794327"/>
          <a:ext cx="10959667" cy="5920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69164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9E4EF-5505-CACC-3B8E-042FFDB39F63}"/>
              </a:ext>
            </a:extLst>
          </p:cNvPr>
          <p:cNvSpPr>
            <a:spLocks noGrp="1"/>
          </p:cNvSpPr>
          <p:nvPr>
            <p:ph type="title"/>
          </p:nvPr>
        </p:nvSpPr>
        <p:spPr>
          <a:xfrm>
            <a:off x="1046019" y="942108"/>
            <a:ext cx="3256550" cy="4969113"/>
          </a:xfrm>
        </p:spPr>
        <p:txBody>
          <a:bodyPr anchor="ctr">
            <a:normAutofit/>
          </a:bodyPr>
          <a:lstStyle/>
          <a:p>
            <a:r>
              <a:rPr lang="en-US" b="1" i="0" u="none" strike="noStrike">
                <a:solidFill>
                  <a:schemeClr val="tx2">
                    <a:lumMod val="75000"/>
                  </a:schemeClr>
                </a:solidFill>
                <a:effectLst/>
              </a:rPr>
              <a:t>Context and Main Characters</a:t>
            </a:r>
            <a:br>
              <a:rPr lang="en-US" b="1" i="0" u="none" strike="noStrike">
                <a:solidFill>
                  <a:schemeClr val="tx2">
                    <a:lumMod val="75000"/>
                  </a:schemeClr>
                </a:solidFill>
                <a:effectLst/>
              </a:rPr>
            </a:br>
            <a:endParaRPr lang="en-US">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a:extLst>
              <a:ext uri="{FF2B5EF4-FFF2-40B4-BE49-F238E27FC236}">
                <a16:creationId xmlns:a16="http://schemas.microsoft.com/office/drawing/2014/main" id="{3E76A38D-4C61-5420-06B4-F3A15CDC10C1}"/>
              </a:ext>
            </a:extLst>
          </p:cNvPr>
          <p:cNvSpPr>
            <a:spLocks noGrp="1"/>
          </p:cNvSpPr>
          <p:nvPr>
            <p:ph idx="1"/>
          </p:nvPr>
        </p:nvSpPr>
        <p:spPr>
          <a:xfrm>
            <a:off x="5030936" y="1107801"/>
            <a:ext cx="6455549" cy="4969114"/>
          </a:xfrm>
        </p:spPr>
        <p:txBody>
          <a:bodyPr anchor="ctr">
            <a:normAutofit/>
          </a:bodyPr>
          <a:lstStyle/>
          <a:p>
            <a:r>
              <a:rPr lang="en-US" i="0" u="none" strike="noStrike">
                <a:solidFill>
                  <a:schemeClr val="tx2">
                    <a:lumMod val="75000"/>
                  </a:schemeClr>
                </a:solidFill>
                <a:effectLst/>
              </a:rPr>
              <a:t>Introduction to the Case</a:t>
            </a:r>
          </a:p>
          <a:p>
            <a:r>
              <a:rPr lang="en-US" i="0" u="none" strike="noStrike">
                <a:solidFill>
                  <a:schemeClr val="tx2">
                    <a:lumMod val="75000"/>
                  </a:schemeClr>
                </a:solidFill>
                <a:effectLst/>
              </a:rPr>
              <a:t>Macro Perspective: Industry Dynamics and Challenges</a:t>
            </a:r>
          </a:p>
          <a:p>
            <a:r>
              <a:rPr lang="en-US" i="0" u="none" strike="noStrike">
                <a:solidFill>
                  <a:schemeClr val="tx2">
                    <a:lumMod val="75000"/>
                  </a:schemeClr>
                </a:solidFill>
                <a:effectLst/>
              </a:rPr>
              <a:t>Timeline of Transformation</a:t>
            </a:r>
          </a:p>
          <a:p>
            <a:r>
              <a:rPr lang="en-US" i="0" u="none" strike="noStrike">
                <a:solidFill>
                  <a:schemeClr val="tx2">
                    <a:lumMod val="75000"/>
                  </a:schemeClr>
                </a:solidFill>
                <a:effectLst/>
              </a:rPr>
              <a:t>Raiffeisenbank’s Impact on RBI</a:t>
            </a:r>
          </a:p>
          <a:p>
            <a:r>
              <a:rPr lang="en-US" i="0" u="none" strike="noStrike">
                <a:solidFill>
                  <a:schemeClr val="tx2">
                    <a:lumMod val="75000"/>
                  </a:schemeClr>
                </a:solidFill>
                <a:effectLst/>
              </a:rPr>
              <a:t>Key Characters Driving the Change</a:t>
            </a:r>
          </a:p>
          <a:p>
            <a:r>
              <a:rPr lang="en-US" i="0" u="none" strike="noStrike">
                <a:solidFill>
                  <a:schemeClr val="tx2">
                    <a:lumMod val="75000"/>
                  </a:schemeClr>
                </a:solidFill>
                <a:effectLst/>
              </a:rPr>
              <a:t>Insights into the Transformation Journey</a:t>
            </a:r>
          </a:p>
          <a:p>
            <a:endParaRPr lang="en-US">
              <a:solidFill>
                <a:schemeClr val="tx2">
                  <a:lumMod val="75000"/>
                </a:schemeClr>
              </a:solidFill>
            </a:endParaRPr>
          </a:p>
        </p:txBody>
      </p:sp>
    </p:spTree>
    <p:extLst>
      <p:ext uri="{BB962C8B-B14F-4D97-AF65-F5344CB8AC3E}">
        <p14:creationId xmlns:p14="http://schemas.microsoft.com/office/powerpoint/2010/main" val="421104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Digital graphs and numbers in 3D">
            <a:extLst>
              <a:ext uri="{FF2B5EF4-FFF2-40B4-BE49-F238E27FC236}">
                <a16:creationId xmlns:a16="http://schemas.microsoft.com/office/drawing/2014/main" id="{B7B1E1F1-4328-2394-CBC2-A7A2ACE7F7F0}"/>
              </a:ext>
            </a:extLst>
          </p:cNvPr>
          <p:cNvPicPr>
            <a:picLocks noChangeAspect="1"/>
          </p:cNvPicPr>
          <p:nvPr/>
        </p:nvPicPr>
        <p:blipFill>
          <a:blip r:embed="rId2"/>
          <a:srcRect l="35236" r="26196" b="-1"/>
          <a:stretch/>
        </p:blipFill>
        <p:spPr>
          <a:xfrm>
            <a:off x="8229598" y="10"/>
            <a:ext cx="3962401" cy="6857990"/>
          </a:xfrm>
          <a:prstGeom prst="rect">
            <a:avLst/>
          </a:prstGeom>
        </p:spPr>
      </p:pic>
      <p:sp>
        <p:nvSpPr>
          <p:cNvPr id="13"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CDE7E5C-A2C7-6830-CC99-79C9B6C35E1E}"/>
              </a:ext>
            </a:extLst>
          </p:cNvPr>
          <p:cNvSpPr>
            <a:spLocks noGrp="1"/>
          </p:cNvSpPr>
          <p:nvPr>
            <p:ph idx="1"/>
          </p:nvPr>
        </p:nvSpPr>
        <p:spPr>
          <a:xfrm>
            <a:off x="541866" y="2032000"/>
            <a:ext cx="7145867" cy="3879222"/>
          </a:xfrm>
        </p:spPr>
        <p:txBody>
          <a:bodyPr>
            <a:normAutofit lnSpcReduction="10000"/>
          </a:bodyPr>
          <a:lstStyle/>
          <a:p>
            <a:pPr marL="0" indent="0">
              <a:lnSpc>
                <a:spcPct val="90000"/>
              </a:lnSpc>
              <a:buNone/>
            </a:pPr>
            <a:r>
              <a:rPr lang="en-US" sz="1400" b="1" i="0" u="none" strike="noStrike">
                <a:solidFill>
                  <a:srgbClr val="FEFFFF"/>
                </a:solidFill>
                <a:effectLst/>
              </a:rPr>
              <a:t>Objective</a:t>
            </a:r>
            <a:r>
              <a:rPr lang="en-US" sz="1400" b="0" i="0" u="none" strike="noStrike">
                <a:solidFill>
                  <a:srgbClr val="FEFFFF"/>
                </a:solidFill>
                <a:effectLst/>
              </a:rPr>
              <a:t>: Transform Raiffeisenbank, a critical subsidiary of Raiffeisen Bank International (RBI), into a fully digital and customer-focused organization.</a:t>
            </a:r>
          </a:p>
          <a:p>
            <a:pPr marL="0" indent="0">
              <a:lnSpc>
                <a:spcPct val="90000"/>
              </a:lnSpc>
              <a:buNone/>
            </a:pPr>
            <a:endParaRPr lang="en-US" sz="1400" b="0" i="0" u="none" strike="noStrike">
              <a:solidFill>
                <a:srgbClr val="FEFFFF"/>
              </a:solidFill>
              <a:effectLst/>
            </a:endParaRPr>
          </a:p>
          <a:p>
            <a:pPr marL="0" indent="0">
              <a:lnSpc>
                <a:spcPct val="90000"/>
              </a:lnSpc>
              <a:buNone/>
            </a:pPr>
            <a:r>
              <a:rPr lang="en-US" sz="1400" b="1" i="0" u="none" strike="noStrike">
                <a:solidFill>
                  <a:srgbClr val="FEFFFF"/>
                </a:solidFill>
                <a:effectLst/>
              </a:rPr>
              <a:t>Focus</a:t>
            </a:r>
            <a:r>
              <a:rPr lang="en-US" sz="1400" b="0" i="0" u="none" strike="noStrike">
                <a:solidFill>
                  <a:srgbClr val="FEFFFF"/>
                </a:solidFill>
                <a:effectLst/>
              </a:rPr>
              <a:t>: Shift from a hierarchical structure to empowered, autonomous Agile teams using the Large-Scale Scrum (LeSS) framework.</a:t>
            </a:r>
          </a:p>
          <a:p>
            <a:pPr marL="0" indent="0">
              <a:lnSpc>
                <a:spcPct val="90000"/>
              </a:lnSpc>
              <a:buNone/>
            </a:pPr>
            <a:endParaRPr lang="en-US" sz="1400" b="0" i="0" u="none" strike="noStrike">
              <a:solidFill>
                <a:srgbClr val="FEFFFF"/>
              </a:solidFill>
              <a:effectLst/>
            </a:endParaRPr>
          </a:p>
          <a:p>
            <a:pPr marL="0" indent="0">
              <a:lnSpc>
                <a:spcPct val="90000"/>
              </a:lnSpc>
              <a:buNone/>
            </a:pPr>
            <a:r>
              <a:rPr lang="en-US" sz="1400" b="1" i="0" u="none" strike="noStrike">
                <a:solidFill>
                  <a:srgbClr val="FEFFFF"/>
                </a:solidFill>
                <a:effectLst/>
              </a:rPr>
              <a:t>Challenges</a:t>
            </a:r>
            <a:r>
              <a:rPr lang="en-US" sz="1400" b="0" i="0" u="none" strike="noStrike">
                <a:solidFill>
                  <a:srgbClr val="FEFFFF"/>
                </a:solidFill>
                <a:effectLst/>
              </a:rPr>
              <a:t>:</a:t>
            </a:r>
          </a:p>
          <a:p>
            <a:pPr marL="742950" lvl="1" indent="-285750">
              <a:lnSpc>
                <a:spcPct val="90000"/>
              </a:lnSpc>
              <a:buFont typeface="Arial" panose="020B0604020202020204" pitchFamily="34" charset="0"/>
              <a:buChar char="•"/>
            </a:pPr>
            <a:r>
              <a:rPr lang="en-US" sz="1400" b="0" i="0" u="none" strike="noStrike">
                <a:solidFill>
                  <a:srgbClr val="FEFFFF"/>
                </a:solidFill>
                <a:effectLst/>
              </a:rPr>
              <a:t>Competing with fintech disruptors like Tinkoff Bank.</a:t>
            </a:r>
          </a:p>
          <a:p>
            <a:pPr marL="742950" lvl="1" indent="-285750">
              <a:lnSpc>
                <a:spcPct val="90000"/>
              </a:lnSpc>
              <a:buFont typeface="Arial" panose="020B0604020202020204" pitchFamily="34" charset="0"/>
              <a:buChar char="•"/>
            </a:pPr>
            <a:r>
              <a:rPr lang="en-US" sz="1400" b="0" i="0" u="none" strike="noStrike">
                <a:solidFill>
                  <a:srgbClr val="FEFFFF"/>
                </a:solidFill>
                <a:effectLst/>
              </a:rPr>
              <a:t>Overhauling IT infrastructure to enable faster product development and delivery.</a:t>
            </a:r>
          </a:p>
          <a:p>
            <a:pPr marL="742950" lvl="1" indent="-285750">
              <a:lnSpc>
                <a:spcPct val="90000"/>
              </a:lnSpc>
              <a:buFont typeface="Arial" panose="020B0604020202020204" pitchFamily="34" charset="0"/>
              <a:buChar char="•"/>
            </a:pPr>
            <a:r>
              <a:rPr lang="en-US" sz="1400" b="0" i="0" u="none" strike="noStrike">
                <a:solidFill>
                  <a:srgbClr val="FEFFFF"/>
                </a:solidFill>
                <a:effectLst/>
              </a:rPr>
              <a:t>Aligning cultural transformation with operational agility.</a:t>
            </a:r>
          </a:p>
          <a:p>
            <a:pPr marL="742950" lvl="1" indent="-285750">
              <a:lnSpc>
                <a:spcPct val="90000"/>
              </a:lnSpc>
              <a:buFont typeface="Arial" panose="020B0604020202020204" pitchFamily="34" charset="0"/>
              <a:buChar char="•"/>
            </a:pPr>
            <a:endParaRPr lang="en-US" sz="1400" b="0" i="0" u="none" strike="noStrike">
              <a:solidFill>
                <a:srgbClr val="FEFFFF"/>
              </a:solidFill>
              <a:effectLst/>
            </a:endParaRPr>
          </a:p>
          <a:p>
            <a:pPr marL="0" indent="0">
              <a:lnSpc>
                <a:spcPct val="90000"/>
              </a:lnSpc>
              <a:buNone/>
            </a:pPr>
            <a:r>
              <a:rPr lang="en-US" sz="1400" b="1" i="0" u="none" strike="noStrike">
                <a:solidFill>
                  <a:srgbClr val="FEFFFF"/>
                </a:solidFill>
                <a:effectLst/>
              </a:rPr>
              <a:t>Outcome</a:t>
            </a:r>
            <a:r>
              <a:rPr lang="en-US" sz="1400" b="0" i="0" u="none" strike="noStrike">
                <a:solidFill>
                  <a:srgbClr val="FEFFFF"/>
                </a:solidFill>
                <a:effectLst/>
              </a:rPr>
              <a:t>: By 2019, Raiffeisenbank operated with a highly Agile structure, significantly improving customer experience and organizational flexibility.</a:t>
            </a:r>
          </a:p>
          <a:p>
            <a:pPr>
              <a:lnSpc>
                <a:spcPct val="90000"/>
              </a:lnSpc>
            </a:pPr>
            <a:endParaRPr lang="en-US" sz="1400">
              <a:solidFill>
                <a:srgbClr val="FEFFFF"/>
              </a:solidFill>
            </a:endParaRPr>
          </a:p>
        </p:txBody>
      </p:sp>
    </p:spTree>
    <p:extLst>
      <p:ext uri="{BB962C8B-B14F-4D97-AF65-F5344CB8AC3E}">
        <p14:creationId xmlns:p14="http://schemas.microsoft.com/office/powerpoint/2010/main" val="247478791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45"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46"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grpSp>
        <p:nvGrpSpPr>
          <p:cNvPr id="47" name="Group 46">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US"/>
            </a:p>
          </p:txBody>
        </p:sp>
        <p:sp>
          <p:nvSpPr>
            <p:cNvPr id="4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US"/>
            </a:p>
          </p:txBody>
        </p:sp>
        <p:sp>
          <p:nvSpPr>
            <p:cNvPr id="4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US"/>
            </a:p>
          </p:txBody>
        </p:sp>
        <p:sp>
          <p:nvSpPr>
            <p:cNvPr id="5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US"/>
            </a:p>
          </p:txBody>
        </p:sp>
        <p:sp>
          <p:nvSpPr>
            <p:cNvPr id="5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US"/>
            </a:p>
          </p:txBody>
        </p:sp>
        <p:sp>
          <p:nvSpPr>
            <p:cNvPr id="5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US"/>
            </a:p>
          </p:txBody>
        </p:sp>
        <p:sp>
          <p:nvSpPr>
            <p:cNvPr id="5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US"/>
            </a:p>
          </p:txBody>
        </p:sp>
        <p:sp>
          <p:nvSpPr>
            <p:cNvPr id="5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US"/>
            </a:p>
          </p:txBody>
        </p:sp>
        <p:sp>
          <p:nvSpPr>
            <p:cNvPr id="5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US"/>
            </a:p>
          </p:txBody>
        </p:sp>
        <p:sp>
          <p:nvSpPr>
            <p:cNvPr id="5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US"/>
            </a:p>
          </p:txBody>
        </p:sp>
        <p:sp>
          <p:nvSpPr>
            <p:cNvPr id="5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US"/>
            </a:p>
          </p:txBody>
        </p:sp>
        <p:sp>
          <p:nvSpPr>
            <p:cNvPr id="5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US"/>
            </a:p>
          </p:txBody>
        </p:sp>
      </p:grpSp>
      <p:sp>
        <p:nvSpPr>
          <p:cNvPr id="59"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graphicFrame>
        <p:nvGraphicFramePr>
          <p:cNvPr id="61" name="Content Placeholder 2">
            <a:extLst>
              <a:ext uri="{FF2B5EF4-FFF2-40B4-BE49-F238E27FC236}">
                <a16:creationId xmlns:a16="http://schemas.microsoft.com/office/drawing/2014/main" id="{ADE070E8-F412-A5E8-D54B-A1896E532C58}"/>
              </a:ext>
            </a:extLst>
          </p:cNvPr>
          <p:cNvGraphicFramePr>
            <a:graphicFrameLocks noGrp="1"/>
          </p:cNvGraphicFramePr>
          <p:nvPr>
            <p:ph idx="1"/>
            <p:extLst>
              <p:ext uri="{D42A27DB-BD31-4B8C-83A1-F6EECF244321}">
                <p14:modId xmlns:p14="http://schemas.microsoft.com/office/powerpoint/2010/main" val="3234645521"/>
              </p:ext>
            </p:extLst>
          </p:nvPr>
        </p:nvGraphicFramePr>
        <p:xfrm>
          <a:off x="1296344" y="397163"/>
          <a:ext cx="10208268" cy="6022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747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5A23F-7276-435D-91DA-09104D777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35481"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3ECD7F-BF61-4CB1-AA15-464BB771E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6F1B29-3A08-4DB7-9F92-4C09B3BCF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44A5AAD1-9616-4E1C-B3AC-E5497A6A3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18" name="Content Placeholder 2">
            <a:extLst>
              <a:ext uri="{FF2B5EF4-FFF2-40B4-BE49-F238E27FC236}">
                <a16:creationId xmlns:a16="http://schemas.microsoft.com/office/drawing/2014/main" id="{14555D9D-3FC1-9F81-800E-13A1F56FBF76}"/>
              </a:ext>
            </a:extLst>
          </p:cNvPr>
          <p:cNvGraphicFramePr>
            <a:graphicFrameLocks noGrp="1"/>
          </p:cNvGraphicFramePr>
          <p:nvPr>
            <p:ph idx="1"/>
            <p:extLst>
              <p:ext uri="{D42A27DB-BD31-4B8C-83A1-F6EECF244321}">
                <p14:modId xmlns:p14="http://schemas.microsoft.com/office/powerpoint/2010/main" val="1241983980"/>
              </p:ext>
            </p:extLst>
          </p:nvPr>
        </p:nvGraphicFramePr>
        <p:xfrm>
          <a:off x="158698" y="2031999"/>
          <a:ext cx="7844191" cy="4497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Business Growth">
            <a:extLst>
              <a:ext uri="{FF2B5EF4-FFF2-40B4-BE49-F238E27FC236}">
                <a16:creationId xmlns:a16="http://schemas.microsoft.com/office/drawing/2014/main" id="{80585B73-3683-8384-F827-487FEBF9D8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13057" y="2462282"/>
            <a:ext cx="3001931" cy="3001931"/>
          </a:xfrm>
          <a:prstGeom prst="rect">
            <a:avLst/>
          </a:prstGeom>
        </p:spPr>
      </p:pic>
      <p:sp>
        <p:nvSpPr>
          <p:cNvPr id="4" name="TextBox 3">
            <a:extLst>
              <a:ext uri="{FF2B5EF4-FFF2-40B4-BE49-F238E27FC236}">
                <a16:creationId xmlns:a16="http://schemas.microsoft.com/office/drawing/2014/main" id="{B6770361-141A-DD41-5354-D8C5E7B1AEB6}"/>
              </a:ext>
            </a:extLst>
          </p:cNvPr>
          <p:cNvSpPr txBox="1"/>
          <p:nvPr/>
        </p:nvSpPr>
        <p:spPr>
          <a:xfrm>
            <a:off x="541866" y="960582"/>
            <a:ext cx="3512898" cy="400110"/>
          </a:xfrm>
          <a:prstGeom prst="rect">
            <a:avLst/>
          </a:prstGeom>
          <a:noFill/>
        </p:spPr>
        <p:txBody>
          <a:bodyPr wrap="square" rtlCol="0">
            <a:spAutoFit/>
          </a:bodyPr>
          <a:lstStyle/>
          <a:p>
            <a:pPr marL="0" marR="0" indent="0">
              <a:spcAft>
                <a:spcPts val="800"/>
              </a:spcAft>
              <a:buNone/>
            </a:pPr>
            <a:r>
              <a:rPr lang="en-US" sz="2000" b="1" kern="100">
                <a:solidFill>
                  <a:srgbClr val="FEFFFF"/>
                </a:solidFill>
                <a:effectLst/>
                <a:latin typeface="Aptos" panose="020B0004020202020204" pitchFamily="34" charset="0"/>
                <a:ea typeface="Aptos" panose="020B0004020202020204" pitchFamily="34" charset="0"/>
                <a:cs typeface="Times New Roman" panose="02020603050405020304" pitchFamily="18" charset="0"/>
              </a:rPr>
              <a:t>Macro Perspective</a:t>
            </a:r>
            <a:endParaRPr lang="en-US" sz="2000" kern="100">
              <a:solidFill>
                <a:srgbClr val="FEFFFF"/>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7744825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FFDB7E33-052B-42F0-B71A-23F961876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5" name="Content Placeholder 2">
            <a:extLst>
              <a:ext uri="{FF2B5EF4-FFF2-40B4-BE49-F238E27FC236}">
                <a16:creationId xmlns:a16="http://schemas.microsoft.com/office/drawing/2014/main" id="{FC7032E1-7A2F-37BE-C2D4-9C1C8A9DC1BD}"/>
              </a:ext>
            </a:extLst>
          </p:cNvPr>
          <p:cNvGraphicFramePr>
            <a:graphicFrameLocks noGrp="1"/>
          </p:cNvGraphicFramePr>
          <p:nvPr>
            <p:ph idx="1"/>
            <p:extLst>
              <p:ext uri="{D42A27DB-BD31-4B8C-83A1-F6EECF244321}">
                <p14:modId xmlns:p14="http://schemas.microsoft.com/office/powerpoint/2010/main" val="2570611313"/>
              </p:ext>
            </p:extLst>
          </p:nvPr>
        </p:nvGraphicFramePr>
        <p:xfrm>
          <a:off x="541868" y="1005085"/>
          <a:ext cx="7493000" cy="4938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724580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White arrows going to the red target">
            <a:extLst>
              <a:ext uri="{FF2B5EF4-FFF2-40B4-BE49-F238E27FC236}">
                <a16:creationId xmlns:a16="http://schemas.microsoft.com/office/drawing/2014/main" id="{5EE8EDDC-C928-6A04-3011-8AF102DB1F25}"/>
              </a:ext>
            </a:extLst>
          </p:cNvPr>
          <p:cNvPicPr>
            <a:picLocks noChangeAspect="1"/>
          </p:cNvPicPr>
          <p:nvPr/>
        </p:nvPicPr>
        <p:blipFill>
          <a:blip r:embed="rId2"/>
          <a:srcRect l="48490" r="12943" b="-1"/>
          <a:stretch/>
        </p:blipFill>
        <p:spPr>
          <a:xfrm>
            <a:off x="8229598" y="10"/>
            <a:ext cx="3962401" cy="6857990"/>
          </a:xfrm>
          <a:prstGeom prst="rect">
            <a:avLst/>
          </a:prstGeom>
        </p:spPr>
      </p:pic>
      <p:sp>
        <p:nvSpPr>
          <p:cNvPr id="59"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06E8A43-E23F-0775-6B41-1CC83D9D04CB}"/>
              </a:ext>
            </a:extLst>
          </p:cNvPr>
          <p:cNvSpPr>
            <a:spLocks noGrp="1"/>
          </p:cNvSpPr>
          <p:nvPr>
            <p:ph idx="1"/>
          </p:nvPr>
        </p:nvSpPr>
        <p:spPr>
          <a:xfrm>
            <a:off x="541866" y="2032000"/>
            <a:ext cx="7145867" cy="3879222"/>
          </a:xfrm>
        </p:spPr>
        <p:txBody>
          <a:bodyPr>
            <a:normAutofit/>
          </a:bodyPr>
          <a:lstStyle/>
          <a:p>
            <a:pPr marL="0" marR="0" indent="0" algn="ctr">
              <a:spcAft>
                <a:spcPts val="800"/>
              </a:spcAft>
              <a:buNone/>
            </a:pPr>
            <a:r>
              <a:rPr lang="en-US" kern="100">
                <a:solidFill>
                  <a:srgbClr val="FEFFFF"/>
                </a:solidFill>
                <a:effectLst/>
                <a:latin typeface="Aptos" panose="020B0004020202020204" pitchFamily="34" charset="0"/>
                <a:ea typeface="Aptos" panose="020B0004020202020204" pitchFamily="34" charset="0"/>
                <a:cs typeface="Times New Roman" panose="02020603050405020304" pitchFamily="18" charset="0"/>
              </a:rPr>
              <a:t>Raiffeisenbank’s journey is not limited to adopting Agile practices; it encompasses creating a culture of empowerment where every individual feels a sense of ownership over their work. The transformative process demands not only structural changes but also a willingness to abandon established practices, embrace innovative ideas, and persevere through obstacles such as resistance to change and talent shortages.</a:t>
            </a:r>
          </a:p>
          <a:p>
            <a:pPr marL="0" marR="0" indent="0" algn="ctr">
              <a:spcAft>
                <a:spcPts val="800"/>
              </a:spcAft>
              <a:buNone/>
            </a:pPr>
            <a:endParaRPr lang="en-US" kern="100">
              <a:solidFill>
                <a:srgbClr val="FEFFFF"/>
              </a:solidFill>
              <a:effectLst/>
              <a:latin typeface="Aptos" panose="020B0004020202020204" pitchFamily="34" charset="0"/>
              <a:ea typeface="Aptos" panose="020B0004020202020204" pitchFamily="34" charset="0"/>
              <a:cs typeface="Times New Roman" panose="02020603050405020304" pitchFamily="18" charset="0"/>
            </a:endParaRPr>
          </a:p>
          <a:p>
            <a:pPr algn="ctr"/>
            <a:endParaRPr lang="en-US">
              <a:solidFill>
                <a:srgbClr val="FEFFFF"/>
              </a:solidFill>
            </a:endParaRPr>
          </a:p>
        </p:txBody>
      </p:sp>
      <p:sp>
        <p:nvSpPr>
          <p:cNvPr id="4" name="TextBox 3">
            <a:extLst>
              <a:ext uri="{FF2B5EF4-FFF2-40B4-BE49-F238E27FC236}">
                <a16:creationId xmlns:a16="http://schemas.microsoft.com/office/drawing/2014/main" id="{D673D676-C70E-AA93-EF13-20C9EDE803F1}"/>
              </a:ext>
            </a:extLst>
          </p:cNvPr>
          <p:cNvSpPr txBox="1"/>
          <p:nvPr/>
        </p:nvSpPr>
        <p:spPr>
          <a:xfrm>
            <a:off x="541866" y="932873"/>
            <a:ext cx="3291225" cy="523220"/>
          </a:xfrm>
          <a:prstGeom prst="rect">
            <a:avLst/>
          </a:prstGeom>
          <a:noFill/>
        </p:spPr>
        <p:txBody>
          <a:bodyPr wrap="square" rtlCol="0">
            <a:spAutoFit/>
          </a:bodyPr>
          <a:lstStyle/>
          <a:p>
            <a:pPr marL="0" marR="0" indent="0">
              <a:spcAft>
                <a:spcPts val="800"/>
              </a:spcAft>
              <a:buNone/>
            </a:pPr>
            <a:r>
              <a:rPr lang="en-US" sz="2800" b="1" kern="100">
                <a:solidFill>
                  <a:srgbClr val="FEFFFF"/>
                </a:solidFill>
                <a:effectLst/>
                <a:latin typeface="Aptos" panose="020B0004020202020204" pitchFamily="34" charset="0"/>
                <a:ea typeface="Aptos" panose="020B0004020202020204" pitchFamily="34" charset="0"/>
                <a:cs typeface="Times New Roman" panose="02020603050405020304" pitchFamily="18" charset="0"/>
              </a:rPr>
              <a:t>Insights</a:t>
            </a:r>
            <a:endParaRPr lang="en-US" sz="2800" kern="100">
              <a:solidFill>
                <a:srgbClr val="FEFFFF"/>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3177580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2982</Words>
  <Application>Microsoft Office PowerPoint</Application>
  <PresentationFormat>Widescreen</PresentationFormat>
  <Paragraphs>199</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Wisp</vt:lpstr>
      <vt:lpstr>Presented by:  Anand Gupta Matthew Nemergut Sean Braggs Vivek Vasireddy   </vt:lpstr>
      <vt:lpstr>INTRODUCTION</vt:lpstr>
      <vt:lpstr>TOPICS COVERED</vt:lpstr>
      <vt:lpstr>Context and Main Characters </vt:lpstr>
      <vt:lpstr>PowerPoint Presentation</vt:lpstr>
      <vt:lpstr>PowerPoint Presentation</vt:lpstr>
      <vt:lpstr>PowerPoint Presentation</vt:lpstr>
      <vt:lpstr>PowerPoint Presentation</vt:lpstr>
      <vt:lpstr>PowerPoint Presentation</vt:lpstr>
      <vt:lpstr>Why Transformation and Vision Evolution? </vt:lpstr>
      <vt:lpstr>PowerPoint Presentation</vt:lpstr>
      <vt:lpstr>PowerPoint Presentation</vt:lpstr>
      <vt:lpstr>PowerPoint Presentation</vt:lpstr>
      <vt:lpstr>Insights</vt:lpstr>
      <vt:lpstr>Transformation Blueprint</vt:lpstr>
      <vt:lpstr>Framework: LeSS</vt:lpstr>
      <vt:lpstr>Stakeholder Involvement</vt:lpstr>
      <vt:lpstr>Financing the Transformation</vt:lpstr>
      <vt:lpstr>Rules of the Road</vt:lpstr>
      <vt:lpstr>Adjusting the Organizational Structure</vt:lpstr>
      <vt:lpstr>Introduction of Cross-Functional Teams</vt:lpstr>
      <vt:lpstr>Teamwork Structure</vt:lpstr>
      <vt:lpstr>Performance Management System</vt:lpstr>
      <vt:lpstr>Skills Gap &amp; Training</vt:lpstr>
      <vt:lpstr>Why Did the Leadership Team Implement Drastic Changes? </vt:lpstr>
      <vt:lpstr>Key Results of the Transformation </vt:lpstr>
      <vt:lpstr>What was the role of the CEO?</vt:lpstr>
      <vt:lpstr>What Challenges might Leadership Face in the Future?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Gupta</dc:creator>
  <cp:lastModifiedBy>Anand Gupta</cp:lastModifiedBy>
  <cp:revision>2</cp:revision>
  <dcterms:created xsi:type="dcterms:W3CDTF">2024-12-03T01:18:53Z</dcterms:created>
  <dcterms:modified xsi:type="dcterms:W3CDTF">2025-01-28T19:47:25Z</dcterms:modified>
</cp:coreProperties>
</file>