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Lst>
  <p:notesMasterIdLst>
    <p:notesMasterId r:id="rId17"/>
  </p:notesMasterIdLst>
  <p:handoutMasterIdLst>
    <p:handoutMasterId r:id="rId18"/>
  </p:handoutMasterIdLst>
  <p:sldIdLst>
    <p:sldId id="272" r:id="rId2"/>
    <p:sldId id="278" r:id="rId3"/>
    <p:sldId id="273" r:id="rId4"/>
    <p:sldId id="292" r:id="rId5"/>
    <p:sldId id="287" r:id="rId6"/>
    <p:sldId id="286" r:id="rId7"/>
    <p:sldId id="285" r:id="rId8"/>
    <p:sldId id="284" r:id="rId9"/>
    <p:sldId id="289" r:id="rId10"/>
    <p:sldId id="280" r:id="rId11"/>
    <p:sldId id="291" r:id="rId12"/>
    <p:sldId id="290" r:id="rId13"/>
    <p:sldId id="264" r:id="rId14"/>
    <p:sldId id="275"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1C1C"/>
    <a:srgbClr val="63666A"/>
    <a:srgbClr val="ACA39A"/>
    <a:srgbClr val="C69214"/>
    <a:srgbClr val="ECBF5E"/>
    <a:srgbClr val="76881D"/>
    <a:srgbClr val="87A6AC"/>
    <a:srgbClr val="003B5C"/>
    <a:srgbClr val="5B7F95"/>
    <a:srgbClr val="71B2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115567-24BE-49A3-9C2A-E1250F05711A}" v="199" dt="2023-12-05T07:46:38.514"/>
    <p1510:client id="{14EE6CED-CC10-4B24-901A-FAFE1893AFF6}" v="4" dt="2023-12-05T02:08:30.596"/>
    <p1510:client id="{24D54E38-EE00-42CB-B15C-305F7414EA1B}" v="78" dt="2023-12-05T03:47:34.856"/>
    <p1510:client id="{270897C1-97CE-4E65-9DC9-A4DE2271CBFF}" v="5" dt="2023-12-05T20:29:53.544"/>
    <p1510:client id="{43288D7A-2B66-4857-A1A3-E7092BAAE17B}" v="7" dt="2023-12-05T02:13:53.922"/>
    <p1510:client id="{608B50A4-EEEF-C768-84C0-19FEA2C56ADE}" v="28" dt="2023-12-05T20:27:38.556"/>
    <p1510:client id="{A7FE198A-1C21-4801-B590-61CFB655C33C}" v="297" dt="2023-12-04T21:35:54.980"/>
    <p1510:client id="{B7CCF949-FA6D-4054-9564-CC3AB13CCA79}" v="7" dt="2023-12-05T02:05:43.195"/>
    <p1510:client id="{DC81D2DF-B6FE-42F7-A863-38D58D16B512}" v="1636" dt="2023-12-05T20:33:51.439"/>
    <p1510:client id="{E27841B1-2769-46ED-90ED-437C1D06A7F3}" v="787" dt="2023-12-05T20:22:22.0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7ACD12D-78F6-C041-85CF-5390FB0B217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5275B6E-4A44-614F-875C-740E2F037A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D96237A-C9C6-F74F-BA2E-500594877777}" type="datetimeFigureOut">
              <a:rPr lang="en-US" smtClean="0"/>
              <a:t>1/28/2025</a:t>
            </a:fld>
            <a:endParaRPr lang="en-US"/>
          </a:p>
        </p:txBody>
      </p:sp>
      <p:sp>
        <p:nvSpPr>
          <p:cNvPr id="4" name="Footer Placeholder 3">
            <a:extLst>
              <a:ext uri="{FF2B5EF4-FFF2-40B4-BE49-F238E27FC236}">
                <a16:creationId xmlns:a16="http://schemas.microsoft.com/office/drawing/2014/main" id="{42DB124A-E870-FB48-B34A-6057DF7B0C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5BD7C5-5D12-2D49-9A90-1B928B2FF2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C18431-6F34-304D-9241-32FE39343868}" type="slidenum">
              <a:rPr lang="en-US" smtClean="0"/>
              <a:t>‹#›</a:t>
            </a:fld>
            <a:endParaRPr lang="en-US"/>
          </a:p>
        </p:txBody>
      </p:sp>
    </p:spTree>
    <p:extLst>
      <p:ext uri="{BB962C8B-B14F-4D97-AF65-F5344CB8AC3E}">
        <p14:creationId xmlns:p14="http://schemas.microsoft.com/office/powerpoint/2010/main" val="2410548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C7618-8EC7-3541-B86B-12BB7D417A50}" type="datetimeFigureOut">
              <a:rPr lang="en-US" smtClean="0"/>
              <a:t>1/28/2025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B025C6-F886-1C45-BA34-23FEC8735622}" type="slidenum">
              <a:rPr lang="en-US" smtClean="0"/>
              <a:t>‹#›</a:t>
            </a:fld>
            <a:endParaRPr lang="en-US"/>
          </a:p>
        </p:txBody>
      </p:sp>
    </p:spTree>
    <p:extLst>
      <p:ext uri="{BB962C8B-B14F-4D97-AF65-F5344CB8AC3E}">
        <p14:creationId xmlns:p14="http://schemas.microsoft.com/office/powerpoint/2010/main" val="66713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F0CAD9-D5C0-AB4A-9E64-EA1CE2057672}"/>
              </a:ext>
            </a:extLst>
          </p:cNvPr>
          <p:cNvPicPr>
            <a:picLocks noChangeAspect="1"/>
          </p:cNvPicPr>
          <p:nvPr userDrawn="1"/>
        </p:nvPicPr>
        <p:blipFill rotWithShape="1">
          <a:blip r:embed="rId2"/>
          <a:srcRect t="22206" b="22206"/>
          <a:stretch/>
        </p:blipFill>
        <p:spPr>
          <a:xfrm>
            <a:off x="0" y="0"/>
            <a:ext cx="12192000" cy="6858000"/>
          </a:xfrm>
          <a:prstGeom prst="rect">
            <a:avLst/>
          </a:prstGeom>
        </p:spPr>
      </p:pic>
      <p:sp>
        <p:nvSpPr>
          <p:cNvPr id="8" name="Rectangle 7">
            <a:extLst>
              <a:ext uri="{FF2B5EF4-FFF2-40B4-BE49-F238E27FC236}">
                <a16:creationId xmlns:a16="http://schemas.microsoft.com/office/drawing/2014/main" id="{8DEFDD4D-2932-914A-B7A9-C7534FC3CD4B}"/>
              </a:ext>
            </a:extLst>
          </p:cNvPr>
          <p:cNvSpPr/>
          <p:nvPr userDrawn="1"/>
        </p:nvSpPr>
        <p:spPr>
          <a:xfrm>
            <a:off x="-1" y="5981700"/>
            <a:ext cx="12191999"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8E8D207-3372-D54E-8CFF-B9984B5C015D}"/>
              </a:ext>
            </a:extLst>
          </p:cNvPr>
          <p:cNvCxnSpPr>
            <a:cxnSpLocks/>
          </p:cNvCxnSpPr>
          <p:nvPr userDrawn="1"/>
        </p:nvCxnSpPr>
        <p:spPr>
          <a:xfrm flipH="1">
            <a:off x="4039566" y="6631822"/>
            <a:ext cx="7542834" cy="0"/>
          </a:xfrm>
          <a:prstGeom prst="line">
            <a:avLst/>
          </a:prstGeom>
          <a:ln w="6350">
            <a:solidFill>
              <a:srgbClr val="7D172C"/>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EB6C5FF-1E17-4046-9032-A1119B5BA265}"/>
              </a:ext>
            </a:extLst>
          </p:cNvPr>
          <p:cNvPicPr>
            <a:picLocks noChangeAspect="1"/>
          </p:cNvPicPr>
          <p:nvPr userDrawn="1"/>
        </p:nvPicPr>
        <p:blipFill rotWithShape="1">
          <a:blip r:embed="rId3"/>
          <a:srcRect l="-6553"/>
          <a:stretch/>
        </p:blipFill>
        <p:spPr>
          <a:xfrm>
            <a:off x="365760" y="6200138"/>
            <a:ext cx="3575691" cy="491094"/>
          </a:xfrm>
          <a:prstGeom prst="rect">
            <a:avLst/>
          </a:prstGeom>
        </p:spPr>
      </p:pic>
      <p:sp>
        <p:nvSpPr>
          <p:cNvPr id="10" name="Text Placeholder 19">
            <a:extLst>
              <a:ext uri="{FF2B5EF4-FFF2-40B4-BE49-F238E27FC236}">
                <a16:creationId xmlns:a16="http://schemas.microsoft.com/office/drawing/2014/main" id="{8A36A4C5-FE29-9343-9B3C-B4798F64F804}"/>
              </a:ext>
            </a:extLst>
          </p:cNvPr>
          <p:cNvSpPr>
            <a:spLocks noGrp="1"/>
          </p:cNvSpPr>
          <p:nvPr>
            <p:ph type="body" sz="quarter" idx="13" hasCustomPrompt="1"/>
          </p:nvPr>
        </p:nvSpPr>
        <p:spPr>
          <a:xfrm>
            <a:off x="510896" y="2107394"/>
            <a:ext cx="9718010" cy="689327"/>
          </a:xfrm>
          <a:prstGeom prst="rect">
            <a:avLst/>
          </a:prstGeom>
        </p:spPr>
        <p:txBody>
          <a:bodyPr>
            <a:noAutofit/>
          </a:bodyPr>
          <a:lstStyle>
            <a:lvl1pPr marL="0" indent="0">
              <a:buNone/>
              <a:defRPr sz="4800" b="0" i="0">
                <a:solidFill>
                  <a:schemeClr val="bg1"/>
                </a:solidFill>
                <a:latin typeface="Times New Roman" panose="02020603050405020304" pitchFamily="18" charset="0"/>
                <a:cs typeface="Times New Roman" panose="02020603050405020304" pitchFamily="18" charset="0"/>
              </a:defRPr>
            </a:lvl1pPr>
          </a:lstStyle>
          <a:p>
            <a:pPr lvl="0"/>
            <a:r>
              <a:rPr lang="en-US"/>
              <a:t>Internal Presentation Title</a:t>
            </a:r>
          </a:p>
        </p:txBody>
      </p:sp>
      <p:sp>
        <p:nvSpPr>
          <p:cNvPr id="12" name="Text Placeholder 25">
            <a:extLst>
              <a:ext uri="{FF2B5EF4-FFF2-40B4-BE49-F238E27FC236}">
                <a16:creationId xmlns:a16="http://schemas.microsoft.com/office/drawing/2014/main" id="{0490085A-6E5D-5243-940C-8B0FA1FF6E7F}"/>
              </a:ext>
            </a:extLst>
          </p:cNvPr>
          <p:cNvSpPr>
            <a:spLocks noGrp="1"/>
          </p:cNvSpPr>
          <p:nvPr>
            <p:ph type="body" sz="quarter" idx="14" hasCustomPrompt="1"/>
          </p:nvPr>
        </p:nvSpPr>
        <p:spPr>
          <a:xfrm>
            <a:off x="513110" y="2778615"/>
            <a:ext cx="7640290" cy="425450"/>
          </a:xfrm>
          <a:prstGeom prst="rect">
            <a:avLst/>
          </a:prstGeom>
        </p:spPr>
        <p:txBody>
          <a:bodyPr/>
          <a:lstStyle>
            <a:lvl1pPr marL="0" indent="0">
              <a:buNone/>
              <a:defRPr sz="1400" b="0" i="0" spc="300">
                <a:solidFill>
                  <a:schemeClr val="bg1"/>
                </a:solidFill>
                <a:latin typeface="Arial" panose="020B0604020202020204" pitchFamily="34" charset="0"/>
                <a:cs typeface="Arial" panose="020B0604020202020204" pitchFamily="34" charset="0"/>
              </a:defRPr>
            </a:lvl1pPr>
          </a:lstStyle>
          <a:p>
            <a:pPr lvl="0"/>
            <a:r>
              <a:rPr lang="en-US"/>
              <a:t>DEPARTMENT / PROGRAM NAME</a:t>
            </a:r>
          </a:p>
        </p:txBody>
      </p:sp>
      <p:sp>
        <p:nvSpPr>
          <p:cNvPr id="13" name="Text Placeholder 16">
            <a:extLst>
              <a:ext uri="{FF2B5EF4-FFF2-40B4-BE49-F238E27FC236}">
                <a16:creationId xmlns:a16="http://schemas.microsoft.com/office/drawing/2014/main" id="{E1FCB3DA-E945-D94F-A1DB-E2A2B51ED3EB}"/>
              </a:ext>
            </a:extLst>
          </p:cNvPr>
          <p:cNvSpPr>
            <a:spLocks noGrp="1"/>
          </p:cNvSpPr>
          <p:nvPr>
            <p:ph type="body" sz="quarter" idx="10" hasCustomPrompt="1"/>
          </p:nvPr>
        </p:nvSpPr>
        <p:spPr>
          <a:xfrm>
            <a:off x="9546119" y="6396384"/>
            <a:ext cx="2135867" cy="190684"/>
          </a:xfrm>
          <a:prstGeom prst="rect">
            <a:avLst/>
          </a:prstGeom>
          <a:noFill/>
          <a:ln>
            <a:noFill/>
          </a:ln>
        </p:spPr>
        <p:txBody>
          <a:bodyPr>
            <a:noAutofit/>
          </a:bodyPr>
          <a:lstStyle>
            <a:lvl1pPr marL="0" indent="0" algn="r">
              <a:buNone/>
              <a:defRPr sz="900" b="0" i="0">
                <a:solidFill>
                  <a:schemeClr val="tx1"/>
                </a:solidFill>
                <a:latin typeface="Arial" panose="020B0604020202020204" pitchFamily="34" charset="0"/>
                <a:cs typeface="Arial" panose="020B0604020202020204" pitchFamily="34" charset="0"/>
              </a:defRPr>
            </a:lvl1pPr>
          </a:lstStyle>
          <a:p>
            <a:pPr lvl="0"/>
            <a:r>
              <a:rPr lang="en-US"/>
              <a:t>Presentation Title and/or Date</a:t>
            </a:r>
          </a:p>
        </p:txBody>
      </p:sp>
    </p:spTree>
    <p:extLst>
      <p:ext uri="{BB962C8B-B14F-4D97-AF65-F5344CB8AC3E}">
        <p14:creationId xmlns:p14="http://schemas.microsoft.com/office/powerpoint/2010/main" val="2643455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romotional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EA8AA9-F776-A947-8AC5-11D7C5DDAD6C}"/>
              </a:ext>
            </a:extLst>
          </p:cNvPr>
          <p:cNvSpPr/>
          <p:nvPr userDrawn="1"/>
        </p:nvSpPr>
        <p:spPr>
          <a:xfrm>
            <a:off x="10896600" y="1943100"/>
            <a:ext cx="1295400" cy="4271595"/>
          </a:xfrm>
          <a:prstGeom prst="rect">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11">
            <a:extLst>
              <a:ext uri="{FF2B5EF4-FFF2-40B4-BE49-F238E27FC236}">
                <a16:creationId xmlns:a16="http://schemas.microsoft.com/office/drawing/2014/main" id="{CF036599-BC7D-5C44-822F-07894BD0E0AD}"/>
              </a:ext>
            </a:extLst>
          </p:cNvPr>
          <p:cNvSpPr>
            <a:spLocks noGrp="1"/>
          </p:cNvSpPr>
          <p:nvPr>
            <p:ph type="pic" sz="quarter" idx="15"/>
          </p:nvPr>
        </p:nvSpPr>
        <p:spPr>
          <a:xfrm>
            <a:off x="7467600" y="2667000"/>
            <a:ext cx="4114800" cy="2672597"/>
          </a:xfrm>
          <a:prstGeom prst="rect">
            <a:avLst/>
          </a:prstGeom>
        </p:spPr>
        <p:txBody>
          <a:bodyPr/>
          <a:lstStyle/>
          <a:p>
            <a:endParaRPr lang="en-US"/>
          </a:p>
        </p:txBody>
      </p:sp>
      <p:sp>
        <p:nvSpPr>
          <p:cNvPr id="10" name="Text Placeholder 18">
            <a:extLst>
              <a:ext uri="{FF2B5EF4-FFF2-40B4-BE49-F238E27FC236}">
                <a16:creationId xmlns:a16="http://schemas.microsoft.com/office/drawing/2014/main" id="{C64084C5-2B07-F644-BDAE-0C2DCF41C374}"/>
              </a:ext>
            </a:extLst>
          </p:cNvPr>
          <p:cNvSpPr>
            <a:spLocks noGrp="1"/>
          </p:cNvSpPr>
          <p:nvPr>
            <p:ph type="body" sz="quarter" idx="16" hasCustomPrompt="1"/>
          </p:nvPr>
        </p:nvSpPr>
        <p:spPr>
          <a:xfrm>
            <a:off x="509283" y="1816099"/>
            <a:ext cx="5586715" cy="3733800"/>
          </a:xfrm>
          <a:prstGeom prst="rect">
            <a:avLst/>
          </a:prstGeom>
        </p:spPr>
        <p:txBody>
          <a:bodyPr>
            <a:normAutofit/>
          </a:bodyPr>
          <a:lstStyle>
            <a:lvl1pPr marL="342900" indent="-342900">
              <a:lnSpc>
                <a:spcPct val="150000"/>
              </a:lnSpc>
              <a:buFont typeface="+mj-lt"/>
              <a:buAutoNum type="arabicPeriod"/>
              <a:defRPr sz="1200" b="0" i="0">
                <a:latin typeface="Arial" panose="020B0604020202020204" pitchFamily="34" charset="0"/>
                <a:cs typeface="Arial" panose="020B0604020202020204" pitchFamily="34" charset="0"/>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a:t>Body or </a:t>
            </a:r>
            <a:r>
              <a:rPr lang="en-US" err="1"/>
              <a:t>Bulllets</a:t>
            </a:r>
            <a:endParaRPr lang="en-US"/>
          </a:p>
          <a:p>
            <a:pPr lvl="0"/>
            <a:r>
              <a:rPr lang="en-US"/>
              <a:t>…</a:t>
            </a:r>
          </a:p>
          <a:p>
            <a:pPr lvl="0"/>
            <a:r>
              <a:rPr lang="en-US"/>
              <a:t>…</a:t>
            </a:r>
          </a:p>
          <a:p>
            <a:pPr lvl="0"/>
            <a:r>
              <a:rPr lang="en-US"/>
              <a:t>…</a:t>
            </a:r>
          </a:p>
        </p:txBody>
      </p:sp>
      <p:sp>
        <p:nvSpPr>
          <p:cNvPr id="11" name="Picture Placeholder 9">
            <a:extLst>
              <a:ext uri="{FF2B5EF4-FFF2-40B4-BE49-F238E27FC236}">
                <a16:creationId xmlns:a16="http://schemas.microsoft.com/office/drawing/2014/main" id="{698840B7-B201-2E47-B5A4-4FB5ECAB1904}"/>
              </a:ext>
            </a:extLst>
          </p:cNvPr>
          <p:cNvSpPr>
            <a:spLocks noGrp="1"/>
          </p:cNvSpPr>
          <p:nvPr>
            <p:ph type="pic" sz="quarter" idx="14"/>
          </p:nvPr>
        </p:nvSpPr>
        <p:spPr>
          <a:xfrm>
            <a:off x="9524998" y="1181101"/>
            <a:ext cx="2349522" cy="1926072"/>
          </a:xfrm>
          <a:prstGeom prst="rect">
            <a:avLst/>
          </a:prstGeom>
        </p:spPr>
        <p:txBody>
          <a:bodyPr/>
          <a:lstStyle/>
          <a:p>
            <a:endParaRPr lang="en-US"/>
          </a:p>
        </p:txBody>
      </p:sp>
      <p:sp>
        <p:nvSpPr>
          <p:cNvPr id="16" name="Rectangle 15">
            <a:extLst>
              <a:ext uri="{FF2B5EF4-FFF2-40B4-BE49-F238E27FC236}">
                <a16:creationId xmlns:a16="http://schemas.microsoft.com/office/drawing/2014/main" id="{1A2BDD93-71BF-A644-806E-07D6EC346B6B}"/>
              </a:ext>
            </a:extLst>
          </p:cNvPr>
          <p:cNvSpPr/>
          <p:nvPr userDrawn="1"/>
        </p:nvSpPr>
        <p:spPr>
          <a:xfrm>
            <a:off x="-1" y="5981700"/>
            <a:ext cx="12191999"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F7C1E322-AEE5-B64D-A0F2-8E5B99B33074}"/>
              </a:ext>
            </a:extLst>
          </p:cNvPr>
          <p:cNvCxnSpPr>
            <a:cxnSpLocks/>
          </p:cNvCxnSpPr>
          <p:nvPr userDrawn="1"/>
        </p:nvCxnSpPr>
        <p:spPr>
          <a:xfrm flipH="1">
            <a:off x="4039566" y="6631822"/>
            <a:ext cx="7542834" cy="0"/>
          </a:xfrm>
          <a:prstGeom prst="line">
            <a:avLst/>
          </a:prstGeom>
          <a:ln w="6350">
            <a:solidFill>
              <a:srgbClr val="7D172C"/>
            </a:solidFill>
          </a:ln>
        </p:spPr>
        <p:style>
          <a:lnRef idx="1">
            <a:schemeClr val="accent1"/>
          </a:lnRef>
          <a:fillRef idx="0">
            <a:schemeClr val="accent1"/>
          </a:fillRef>
          <a:effectRef idx="0">
            <a:schemeClr val="accent1"/>
          </a:effectRef>
          <a:fontRef idx="minor">
            <a:schemeClr val="tx1"/>
          </a:fontRef>
        </p:style>
      </p:cxnSp>
      <p:sp>
        <p:nvSpPr>
          <p:cNvPr id="19" name="Picture Placeholder 23">
            <a:extLst>
              <a:ext uri="{FF2B5EF4-FFF2-40B4-BE49-F238E27FC236}">
                <a16:creationId xmlns:a16="http://schemas.microsoft.com/office/drawing/2014/main" id="{2FD3C6F8-786A-D546-884E-DAE65065BAD3}"/>
              </a:ext>
            </a:extLst>
          </p:cNvPr>
          <p:cNvSpPr>
            <a:spLocks noGrp="1"/>
          </p:cNvSpPr>
          <p:nvPr>
            <p:ph type="pic" sz="quarter" idx="19" hasCustomPrompt="1"/>
          </p:nvPr>
        </p:nvSpPr>
        <p:spPr>
          <a:xfrm>
            <a:off x="609600" y="6191024"/>
            <a:ext cx="3263900" cy="438375"/>
          </a:xfrm>
          <a:prstGeom prst="rect">
            <a:avLst/>
          </a:prstGeom>
        </p:spPr>
        <p:txBody>
          <a:bodyPr>
            <a:normAutofit/>
          </a:bodyPr>
          <a:lstStyle>
            <a:lvl1pPr marL="0" indent="0">
              <a:buNone/>
              <a:defRPr sz="1600" b="0" i="0">
                <a:latin typeface="Frutiger LT Std 55 Roman" panose="020B0602020204020204" pitchFamily="34" charset="0"/>
              </a:defRPr>
            </a:lvl1pPr>
          </a:lstStyle>
          <a:p>
            <a:r>
              <a:rPr lang="en-US"/>
              <a:t>Add dept. wordmark</a:t>
            </a:r>
          </a:p>
        </p:txBody>
      </p:sp>
      <p:sp>
        <p:nvSpPr>
          <p:cNvPr id="12" name="Text Placeholder 16">
            <a:extLst>
              <a:ext uri="{FF2B5EF4-FFF2-40B4-BE49-F238E27FC236}">
                <a16:creationId xmlns:a16="http://schemas.microsoft.com/office/drawing/2014/main" id="{060D8A02-C2D3-2640-96A8-077B5FD08F02}"/>
              </a:ext>
            </a:extLst>
          </p:cNvPr>
          <p:cNvSpPr>
            <a:spLocks noGrp="1"/>
          </p:cNvSpPr>
          <p:nvPr>
            <p:ph type="body" sz="quarter" idx="10" hasCustomPrompt="1"/>
          </p:nvPr>
        </p:nvSpPr>
        <p:spPr>
          <a:xfrm>
            <a:off x="9546119" y="6396384"/>
            <a:ext cx="2135867" cy="190684"/>
          </a:xfrm>
          <a:prstGeom prst="rect">
            <a:avLst/>
          </a:prstGeom>
          <a:noFill/>
          <a:ln>
            <a:noFill/>
          </a:ln>
        </p:spPr>
        <p:txBody>
          <a:bodyPr>
            <a:noAutofit/>
          </a:bodyPr>
          <a:lstStyle>
            <a:lvl1pPr marL="0" indent="0" algn="r">
              <a:buNone/>
              <a:defRPr sz="900" b="0" i="0">
                <a:solidFill>
                  <a:schemeClr val="tx1"/>
                </a:solidFill>
                <a:latin typeface="Arial" panose="020B0604020202020204" pitchFamily="34" charset="0"/>
                <a:cs typeface="Arial" panose="020B0604020202020204" pitchFamily="34" charset="0"/>
              </a:defRPr>
            </a:lvl1pPr>
          </a:lstStyle>
          <a:p>
            <a:pPr lvl="0"/>
            <a:r>
              <a:rPr lang="en-US"/>
              <a:t>Presentation Title and/or Date</a:t>
            </a:r>
          </a:p>
        </p:txBody>
      </p:sp>
      <p:sp>
        <p:nvSpPr>
          <p:cNvPr id="13" name="Text Placeholder 25">
            <a:extLst>
              <a:ext uri="{FF2B5EF4-FFF2-40B4-BE49-F238E27FC236}">
                <a16:creationId xmlns:a16="http://schemas.microsoft.com/office/drawing/2014/main" id="{E9F03D8C-62BE-0B40-BB1F-734C72FB249B}"/>
              </a:ext>
            </a:extLst>
          </p:cNvPr>
          <p:cNvSpPr>
            <a:spLocks noGrp="1"/>
          </p:cNvSpPr>
          <p:nvPr>
            <p:ph type="body" sz="quarter" idx="13" hasCustomPrompt="1"/>
          </p:nvPr>
        </p:nvSpPr>
        <p:spPr>
          <a:xfrm>
            <a:off x="521163" y="1260900"/>
            <a:ext cx="6259179" cy="425450"/>
          </a:xfrm>
          <a:prstGeom prst="rect">
            <a:avLst/>
          </a:prstGeom>
        </p:spPr>
        <p:txBody>
          <a:bodyPr/>
          <a:lstStyle>
            <a:lvl1pPr marL="0" indent="0">
              <a:buNone/>
              <a:defRPr sz="1400" b="0" i="0" spc="300">
                <a:solidFill>
                  <a:srgbClr val="63666A"/>
                </a:solidFill>
                <a:latin typeface="Arial" panose="020B0604020202020204" pitchFamily="34" charset="0"/>
                <a:cs typeface="Arial" panose="020B0604020202020204" pitchFamily="34" charset="0"/>
              </a:defRPr>
            </a:lvl1pPr>
          </a:lstStyle>
          <a:p>
            <a:pPr lvl="0"/>
            <a:r>
              <a:rPr lang="en-US"/>
              <a:t>SUBTITLE</a:t>
            </a:r>
          </a:p>
        </p:txBody>
      </p:sp>
      <p:sp>
        <p:nvSpPr>
          <p:cNvPr id="14" name="Text Placeholder 16">
            <a:extLst>
              <a:ext uri="{FF2B5EF4-FFF2-40B4-BE49-F238E27FC236}">
                <a16:creationId xmlns:a16="http://schemas.microsoft.com/office/drawing/2014/main" id="{80CFB230-B909-CF46-A7E0-2C28DAA69909}"/>
              </a:ext>
            </a:extLst>
          </p:cNvPr>
          <p:cNvSpPr>
            <a:spLocks noGrp="1"/>
          </p:cNvSpPr>
          <p:nvPr>
            <p:ph type="body" sz="quarter" idx="20" hasCustomPrompt="1"/>
          </p:nvPr>
        </p:nvSpPr>
        <p:spPr>
          <a:xfrm>
            <a:off x="509285" y="798167"/>
            <a:ext cx="6272515" cy="549856"/>
          </a:xfrm>
          <a:prstGeom prst="rect">
            <a:avLst/>
          </a:prstGeom>
        </p:spPr>
        <p:txBody>
          <a:bodyPr>
            <a:normAutofit/>
          </a:bodyPr>
          <a:lstStyle>
            <a:lvl1pPr marL="0" indent="0">
              <a:buNone/>
              <a:defRPr sz="3200" b="0" i="0">
                <a:solidFill>
                  <a:srgbClr val="881C1C"/>
                </a:solidFill>
                <a:latin typeface="Times New Roman" panose="02020603050405020304" pitchFamily="18" charset="0"/>
                <a:cs typeface="Times New Roman" panose="02020603050405020304" pitchFamily="18" charset="0"/>
              </a:defRPr>
            </a:lvl1pPr>
          </a:lstStyle>
          <a:p>
            <a:pPr lvl="0"/>
            <a:r>
              <a:rPr lang="en-US"/>
              <a:t>Click to add title</a:t>
            </a:r>
          </a:p>
        </p:txBody>
      </p:sp>
    </p:spTree>
    <p:extLst>
      <p:ext uri="{BB962C8B-B14F-4D97-AF65-F5344CB8AC3E}">
        <p14:creationId xmlns:p14="http://schemas.microsoft.com/office/powerpoint/2010/main" val="3830819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End Slide Option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3419A67-2FB1-EF41-8EB8-1A4C87C73997}"/>
              </a:ext>
            </a:extLst>
          </p:cNvPr>
          <p:cNvPicPr>
            <a:picLocks noChangeAspect="1"/>
          </p:cNvPicPr>
          <p:nvPr userDrawn="1"/>
        </p:nvPicPr>
        <p:blipFill rotWithShape="1">
          <a:blip r:embed="rId2"/>
          <a:srcRect t="22206" b="22206"/>
          <a:stretch/>
        </p:blipFill>
        <p:spPr>
          <a:xfrm>
            <a:off x="0" y="0"/>
            <a:ext cx="12192000" cy="6858000"/>
          </a:xfrm>
          <a:prstGeom prst="rect">
            <a:avLst/>
          </a:prstGeom>
        </p:spPr>
      </p:pic>
      <p:pic>
        <p:nvPicPr>
          <p:cNvPr id="7" name="Picture 6">
            <a:extLst>
              <a:ext uri="{FF2B5EF4-FFF2-40B4-BE49-F238E27FC236}">
                <a16:creationId xmlns:a16="http://schemas.microsoft.com/office/drawing/2014/main" id="{3F79C5C7-4504-194F-BD52-9784A7023C91}"/>
              </a:ext>
            </a:extLst>
          </p:cNvPr>
          <p:cNvPicPr>
            <a:picLocks noChangeAspect="1"/>
          </p:cNvPicPr>
          <p:nvPr userDrawn="1"/>
        </p:nvPicPr>
        <p:blipFill rotWithShape="1">
          <a:blip r:embed="rId3"/>
          <a:srcRect l="-1576" r="-1555" b="-9027"/>
          <a:stretch/>
        </p:blipFill>
        <p:spPr>
          <a:xfrm>
            <a:off x="3455803" y="2927402"/>
            <a:ext cx="5280394" cy="816931"/>
          </a:xfrm>
          <a:prstGeom prst="rect">
            <a:avLst/>
          </a:prstGeom>
        </p:spPr>
      </p:pic>
    </p:spTree>
    <p:extLst>
      <p:ext uri="{BB962C8B-B14F-4D97-AF65-F5344CB8AC3E}">
        <p14:creationId xmlns:p14="http://schemas.microsoft.com/office/powerpoint/2010/main" val="2058443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Option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D98FE5C-10DD-B94E-9B48-5508BA2296C4}"/>
              </a:ext>
            </a:extLst>
          </p:cNvPr>
          <p:cNvPicPr>
            <a:picLocks noChangeAspect="1"/>
          </p:cNvPicPr>
          <p:nvPr userDrawn="1"/>
        </p:nvPicPr>
        <p:blipFill rotWithShape="1">
          <a:blip r:embed="rId2"/>
          <a:srcRect t="22206" b="22206"/>
          <a:stretch/>
        </p:blipFill>
        <p:spPr>
          <a:xfrm>
            <a:off x="0" y="0"/>
            <a:ext cx="12192000" cy="6858000"/>
          </a:xfrm>
          <a:prstGeom prst="rect">
            <a:avLst/>
          </a:prstGeom>
        </p:spPr>
      </p:pic>
      <p:pic>
        <p:nvPicPr>
          <p:cNvPr id="7" name="Picture 6">
            <a:extLst>
              <a:ext uri="{FF2B5EF4-FFF2-40B4-BE49-F238E27FC236}">
                <a16:creationId xmlns:a16="http://schemas.microsoft.com/office/drawing/2014/main" id="{981A7833-95F2-F743-AAB4-68C8893061A6}"/>
              </a:ext>
            </a:extLst>
          </p:cNvPr>
          <p:cNvPicPr>
            <a:picLocks noChangeAspect="1"/>
          </p:cNvPicPr>
          <p:nvPr userDrawn="1"/>
        </p:nvPicPr>
        <p:blipFill>
          <a:blip r:embed="rId3"/>
          <a:stretch>
            <a:fillRect/>
          </a:stretch>
        </p:blipFill>
        <p:spPr>
          <a:xfrm>
            <a:off x="3558633" y="2923068"/>
            <a:ext cx="5074734" cy="742644"/>
          </a:xfrm>
          <a:prstGeom prst="rect">
            <a:avLst/>
          </a:prstGeom>
        </p:spPr>
      </p:pic>
    </p:spTree>
    <p:extLst>
      <p:ext uri="{BB962C8B-B14F-4D97-AF65-F5344CB8AC3E}">
        <p14:creationId xmlns:p14="http://schemas.microsoft.com/office/powerpoint/2010/main" val="1583499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35409C8-B32B-BE4F-95CA-1E5B31A2BDD4}"/>
              </a:ext>
            </a:extLst>
          </p:cNvPr>
          <p:cNvPicPr>
            <a:picLocks noChangeAspect="1"/>
          </p:cNvPicPr>
          <p:nvPr userDrawn="1"/>
        </p:nvPicPr>
        <p:blipFill rotWithShape="1">
          <a:blip r:embed="rId2">
            <a:alphaModFix/>
          </a:blip>
          <a:srcRect l="15157" t="17734" r="259" b="11524"/>
          <a:stretch/>
        </p:blipFill>
        <p:spPr>
          <a:xfrm>
            <a:off x="0" y="0"/>
            <a:ext cx="12192000" cy="6797937"/>
          </a:xfrm>
          <a:prstGeom prst="rect">
            <a:avLst/>
          </a:prstGeom>
        </p:spPr>
      </p:pic>
      <p:sp>
        <p:nvSpPr>
          <p:cNvPr id="7" name="Rectangle 6">
            <a:extLst>
              <a:ext uri="{FF2B5EF4-FFF2-40B4-BE49-F238E27FC236}">
                <a16:creationId xmlns:a16="http://schemas.microsoft.com/office/drawing/2014/main" id="{FF4FC7A0-38F5-C84E-865D-A84D8DCC656E}"/>
              </a:ext>
            </a:extLst>
          </p:cNvPr>
          <p:cNvSpPr/>
          <p:nvPr userDrawn="1"/>
        </p:nvSpPr>
        <p:spPr>
          <a:xfrm>
            <a:off x="0" y="1"/>
            <a:ext cx="12192000" cy="6797936"/>
          </a:xfrm>
          <a:prstGeom prst="rect">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1E920E7-3639-1846-8BFD-85F981BC0486}"/>
              </a:ext>
            </a:extLst>
          </p:cNvPr>
          <p:cNvSpPr/>
          <p:nvPr userDrawn="1"/>
        </p:nvSpPr>
        <p:spPr>
          <a:xfrm>
            <a:off x="-1" y="5981700"/>
            <a:ext cx="12191999"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426B5E14-177F-F34A-BE4B-449D9A6B423E}"/>
              </a:ext>
            </a:extLst>
          </p:cNvPr>
          <p:cNvCxnSpPr>
            <a:cxnSpLocks/>
          </p:cNvCxnSpPr>
          <p:nvPr userDrawn="1"/>
        </p:nvCxnSpPr>
        <p:spPr>
          <a:xfrm flipH="1">
            <a:off x="4039566" y="6631822"/>
            <a:ext cx="7542834" cy="0"/>
          </a:xfrm>
          <a:prstGeom prst="line">
            <a:avLst/>
          </a:prstGeom>
          <a:ln w="6350">
            <a:solidFill>
              <a:srgbClr val="7D172C"/>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E56605A7-2815-D74B-8939-96EABCC58BFC}"/>
              </a:ext>
            </a:extLst>
          </p:cNvPr>
          <p:cNvPicPr>
            <a:picLocks noChangeAspect="1"/>
          </p:cNvPicPr>
          <p:nvPr userDrawn="1"/>
        </p:nvPicPr>
        <p:blipFill rotWithShape="1">
          <a:blip r:embed="rId3"/>
          <a:srcRect l="-6553"/>
          <a:stretch/>
        </p:blipFill>
        <p:spPr>
          <a:xfrm>
            <a:off x="365760" y="6200138"/>
            <a:ext cx="3575691" cy="491094"/>
          </a:xfrm>
          <a:prstGeom prst="rect">
            <a:avLst/>
          </a:prstGeom>
        </p:spPr>
      </p:pic>
      <p:sp>
        <p:nvSpPr>
          <p:cNvPr id="10" name="Text Placeholder 19">
            <a:extLst>
              <a:ext uri="{FF2B5EF4-FFF2-40B4-BE49-F238E27FC236}">
                <a16:creationId xmlns:a16="http://schemas.microsoft.com/office/drawing/2014/main" id="{C65C6C25-3A5F-0E4F-9BE3-562361B32360}"/>
              </a:ext>
            </a:extLst>
          </p:cNvPr>
          <p:cNvSpPr>
            <a:spLocks noGrp="1"/>
          </p:cNvSpPr>
          <p:nvPr>
            <p:ph type="body" sz="quarter" idx="13" hasCustomPrompt="1"/>
          </p:nvPr>
        </p:nvSpPr>
        <p:spPr>
          <a:xfrm>
            <a:off x="510896" y="2107394"/>
            <a:ext cx="9718010" cy="689327"/>
          </a:xfrm>
          <a:prstGeom prst="rect">
            <a:avLst/>
          </a:prstGeom>
        </p:spPr>
        <p:txBody>
          <a:bodyPr>
            <a:noAutofit/>
          </a:bodyPr>
          <a:lstStyle>
            <a:lvl1pPr marL="0" indent="0">
              <a:buNone/>
              <a:defRPr sz="4800" b="0" i="0">
                <a:solidFill>
                  <a:schemeClr val="bg1"/>
                </a:solidFill>
                <a:latin typeface="Times New Roman" panose="02020603050405020304" pitchFamily="18" charset="0"/>
                <a:cs typeface="Times New Roman" panose="02020603050405020304" pitchFamily="18" charset="0"/>
              </a:defRPr>
            </a:lvl1pPr>
          </a:lstStyle>
          <a:p>
            <a:pPr lvl="0"/>
            <a:r>
              <a:rPr lang="en-US"/>
              <a:t>Internal Presentation Title</a:t>
            </a:r>
          </a:p>
        </p:txBody>
      </p:sp>
      <p:sp>
        <p:nvSpPr>
          <p:cNvPr id="11" name="Text Placeholder 25">
            <a:extLst>
              <a:ext uri="{FF2B5EF4-FFF2-40B4-BE49-F238E27FC236}">
                <a16:creationId xmlns:a16="http://schemas.microsoft.com/office/drawing/2014/main" id="{60FBDFA1-0AB7-0C44-8188-9DF4F8B77F35}"/>
              </a:ext>
            </a:extLst>
          </p:cNvPr>
          <p:cNvSpPr>
            <a:spLocks noGrp="1"/>
          </p:cNvSpPr>
          <p:nvPr>
            <p:ph type="body" sz="quarter" idx="14" hasCustomPrompt="1"/>
          </p:nvPr>
        </p:nvSpPr>
        <p:spPr>
          <a:xfrm>
            <a:off x="513110" y="2778615"/>
            <a:ext cx="7640290" cy="425450"/>
          </a:xfrm>
          <a:prstGeom prst="rect">
            <a:avLst/>
          </a:prstGeom>
        </p:spPr>
        <p:txBody>
          <a:bodyPr/>
          <a:lstStyle>
            <a:lvl1pPr marL="0" indent="0">
              <a:buNone/>
              <a:defRPr sz="1400" b="0" i="0" spc="300">
                <a:solidFill>
                  <a:schemeClr val="bg1"/>
                </a:solidFill>
                <a:latin typeface="Arial" panose="020B0604020202020204" pitchFamily="34" charset="0"/>
                <a:cs typeface="Arial" panose="020B0604020202020204" pitchFamily="34" charset="0"/>
              </a:defRPr>
            </a:lvl1pPr>
          </a:lstStyle>
          <a:p>
            <a:pPr lvl="0"/>
            <a:r>
              <a:rPr lang="en-US"/>
              <a:t>DEPARTMENT / PROGRAM NAME</a:t>
            </a:r>
          </a:p>
        </p:txBody>
      </p:sp>
      <p:sp>
        <p:nvSpPr>
          <p:cNvPr id="13" name="Text Placeholder 16">
            <a:extLst>
              <a:ext uri="{FF2B5EF4-FFF2-40B4-BE49-F238E27FC236}">
                <a16:creationId xmlns:a16="http://schemas.microsoft.com/office/drawing/2014/main" id="{082C1BEB-D080-9D46-A0D4-EBE6F7866CA8}"/>
              </a:ext>
            </a:extLst>
          </p:cNvPr>
          <p:cNvSpPr>
            <a:spLocks noGrp="1"/>
          </p:cNvSpPr>
          <p:nvPr>
            <p:ph type="body" sz="quarter" idx="10" hasCustomPrompt="1"/>
          </p:nvPr>
        </p:nvSpPr>
        <p:spPr>
          <a:xfrm>
            <a:off x="9546119" y="6396384"/>
            <a:ext cx="2135867" cy="190684"/>
          </a:xfrm>
          <a:prstGeom prst="rect">
            <a:avLst/>
          </a:prstGeom>
          <a:noFill/>
          <a:ln>
            <a:noFill/>
          </a:ln>
        </p:spPr>
        <p:txBody>
          <a:bodyPr>
            <a:noAutofit/>
          </a:bodyPr>
          <a:lstStyle>
            <a:lvl1pPr marL="0" indent="0" algn="r">
              <a:buNone/>
              <a:defRPr sz="900" b="0" i="0">
                <a:solidFill>
                  <a:schemeClr val="tx1"/>
                </a:solidFill>
                <a:latin typeface="Arial" panose="020B0604020202020204" pitchFamily="34" charset="0"/>
                <a:cs typeface="Arial" panose="020B0604020202020204" pitchFamily="34" charset="0"/>
              </a:defRPr>
            </a:lvl1pPr>
          </a:lstStyle>
          <a:p>
            <a:pPr lvl="0"/>
            <a:r>
              <a:rPr lang="en-US"/>
              <a:t>Presentation Title and/or Date</a:t>
            </a:r>
          </a:p>
        </p:txBody>
      </p:sp>
    </p:spTree>
    <p:extLst>
      <p:ext uri="{BB962C8B-B14F-4D97-AF65-F5344CB8AC3E}">
        <p14:creationId xmlns:p14="http://schemas.microsoft.com/office/powerpoint/2010/main" val="166776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9405AE6-C499-2644-8603-CCF802FF3AAB}"/>
              </a:ext>
            </a:extLst>
          </p:cNvPr>
          <p:cNvSpPr/>
          <p:nvPr userDrawn="1"/>
        </p:nvSpPr>
        <p:spPr>
          <a:xfrm>
            <a:off x="-1" y="5981700"/>
            <a:ext cx="12191999"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A7B27777-72E6-8240-B72C-AC5110075AF3}"/>
              </a:ext>
            </a:extLst>
          </p:cNvPr>
          <p:cNvCxnSpPr>
            <a:cxnSpLocks/>
          </p:cNvCxnSpPr>
          <p:nvPr userDrawn="1"/>
        </p:nvCxnSpPr>
        <p:spPr>
          <a:xfrm flipH="1">
            <a:off x="4039566" y="6631822"/>
            <a:ext cx="7542834" cy="0"/>
          </a:xfrm>
          <a:prstGeom prst="line">
            <a:avLst/>
          </a:prstGeom>
          <a:ln w="6350">
            <a:solidFill>
              <a:srgbClr val="7D172C"/>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F8F0F75-F220-5544-8880-87FA02027917}"/>
              </a:ext>
            </a:extLst>
          </p:cNvPr>
          <p:cNvPicPr>
            <a:picLocks noChangeAspect="1"/>
          </p:cNvPicPr>
          <p:nvPr userDrawn="1"/>
        </p:nvPicPr>
        <p:blipFill rotWithShape="1">
          <a:blip r:embed="rId2">
            <a:alphaModFix amt="20000"/>
          </a:blip>
          <a:srcRect l="35314" t="5548" r="38357" b="13087"/>
          <a:stretch/>
        </p:blipFill>
        <p:spPr>
          <a:xfrm>
            <a:off x="10210801" y="-92254"/>
            <a:ext cx="1981200" cy="6122664"/>
          </a:xfrm>
          <a:prstGeom prst="rect">
            <a:avLst/>
          </a:prstGeom>
        </p:spPr>
      </p:pic>
      <p:sp>
        <p:nvSpPr>
          <p:cNvPr id="7" name="Text Placeholder 16">
            <a:extLst>
              <a:ext uri="{FF2B5EF4-FFF2-40B4-BE49-F238E27FC236}">
                <a16:creationId xmlns:a16="http://schemas.microsoft.com/office/drawing/2014/main" id="{9A91191B-5EDF-DA4F-ACCB-07A9BAC54E88}"/>
              </a:ext>
            </a:extLst>
          </p:cNvPr>
          <p:cNvSpPr>
            <a:spLocks noGrp="1"/>
          </p:cNvSpPr>
          <p:nvPr>
            <p:ph type="body" sz="quarter" idx="13" hasCustomPrompt="1"/>
          </p:nvPr>
        </p:nvSpPr>
        <p:spPr>
          <a:xfrm>
            <a:off x="509285" y="790286"/>
            <a:ext cx="6272515" cy="619304"/>
          </a:xfrm>
          <a:prstGeom prst="rect">
            <a:avLst/>
          </a:prstGeom>
        </p:spPr>
        <p:txBody>
          <a:bodyPr>
            <a:normAutofit/>
          </a:bodyPr>
          <a:lstStyle>
            <a:lvl1pPr marL="0" indent="0">
              <a:buNone/>
              <a:defRPr sz="3200" b="0" i="0">
                <a:solidFill>
                  <a:srgbClr val="881C1C"/>
                </a:solidFill>
                <a:latin typeface="Times New Roman" panose="02020603050405020304" pitchFamily="18" charset="0"/>
                <a:cs typeface="Times New Roman" panose="02020603050405020304" pitchFamily="18" charset="0"/>
              </a:defRPr>
            </a:lvl1pPr>
          </a:lstStyle>
          <a:p>
            <a:pPr lvl="0"/>
            <a:r>
              <a:rPr lang="en-US"/>
              <a:t>Table of Contents</a:t>
            </a:r>
          </a:p>
        </p:txBody>
      </p:sp>
      <p:sp>
        <p:nvSpPr>
          <p:cNvPr id="8" name="Text Placeholder 18">
            <a:extLst>
              <a:ext uri="{FF2B5EF4-FFF2-40B4-BE49-F238E27FC236}">
                <a16:creationId xmlns:a16="http://schemas.microsoft.com/office/drawing/2014/main" id="{2A98BB41-3F93-5F4C-A0B1-08C0F0592FC2}"/>
              </a:ext>
            </a:extLst>
          </p:cNvPr>
          <p:cNvSpPr>
            <a:spLocks noGrp="1"/>
          </p:cNvSpPr>
          <p:nvPr>
            <p:ph type="body" sz="quarter" idx="18" hasCustomPrompt="1"/>
          </p:nvPr>
        </p:nvSpPr>
        <p:spPr>
          <a:xfrm>
            <a:off x="509285" y="1790137"/>
            <a:ext cx="3529315" cy="2971800"/>
          </a:xfrm>
          <a:prstGeom prst="rect">
            <a:avLst/>
          </a:prstGeom>
        </p:spPr>
        <p:txBody>
          <a:bodyPr>
            <a:normAutofit/>
          </a:bodyPr>
          <a:lstStyle>
            <a:lvl1pPr marL="342900" indent="-342900">
              <a:lnSpc>
                <a:spcPct val="150000"/>
              </a:lnSpc>
              <a:spcAft>
                <a:spcPts val="500"/>
              </a:spcAft>
              <a:buFont typeface="+mj-lt"/>
              <a:buAutoNum type="arabicPeriod"/>
              <a:defRPr sz="1400" b="0" i="0">
                <a:latin typeface="Arial" panose="020B0604020202020204" pitchFamily="34" charset="0"/>
                <a:cs typeface="Arial" panose="020B0604020202020204" pitchFamily="34" charset="0"/>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a:t>Enter text here</a:t>
            </a:r>
          </a:p>
          <a:p>
            <a:pPr lvl="0"/>
            <a:r>
              <a:rPr lang="en-US"/>
              <a:t>…</a:t>
            </a:r>
          </a:p>
          <a:p>
            <a:pPr lvl="0"/>
            <a:r>
              <a:rPr lang="en-US"/>
              <a:t>…</a:t>
            </a:r>
          </a:p>
          <a:p>
            <a:pPr lvl="0"/>
            <a:r>
              <a:rPr lang="en-US"/>
              <a:t>…</a:t>
            </a:r>
          </a:p>
        </p:txBody>
      </p:sp>
      <p:sp>
        <p:nvSpPr>
          <p:cNvPr id="12" name="Picture Placeholder 23">
            <a:extLst>
              <a:ext uri="{FF2B5EF4-FFF2-40B4-BE49-F238E27FC236}">
                <a16:creationId xmlns:a16="http://schemas.microsoft.com/office/drawing/2014/main" id="{49637398-D33E-A24A-9400-844D7275C929}"/>
              </a:ext>
            </a:extLst>
          </p:cNvPr>
          <p:cNvSpPr>
            <a:spLocks noGrp="1"/>
          </p:cNvSpPr>
          <p:nvPr>
            <p:ph type="pic" sz="quarter" idx="17" hasCustomPrompt="1"/>
          </p:nvPr>
        </p:nvSpPr>
        <p:spPr>
          <a:xfrm>
            <a:off x="609600" y="6191024"/>
            <a:ext cx="3263900" cy="438375"/>
          </a:xfrm>
          <a:prstGeom prst="rect">
            <a:avLst/>
          </a:prstGeom>
        </p:spPr>
        <p:txBody>
          <a:bodyPr>
            <a:normAutofit/>
          </a:bodyPr>
          <a:lstStyle>
            <a:lvl1pPr marL="0" indent="0">
              <a:buNone/>
              <a:defRPr sz="1600" b="0" i="0">
                <a:latin typeface="Frutiger LT Std 55 Roman" panose="020B0602020204020204" pitchFamily="34" charset="0"/>
              </a:defRPr>
            </a:lvl1pPr>
          </a:lstStyle>
          <a:p>
            <a:r>
              <a:rPr lang="en-US"/>
              <a:t>Add dept. wordmark</a:t>
            </a:r>
          </a:p>
        </p:txBody>
      </p:sp>
      <p:sp>
        <p:nvSpPr>
          <p:cNvPr id="16" name="Picture Placeholder 4">
            <a:extLst>
              <a:ext uri="{FF2B5EF4-FFF2-40B4-BE49-F238E27FC236}">
                <a16:creationId xmlns:a16="http://schemas.microsoft.com/office/drawing/2014/main" id="{5267C966-B403-A747-BD84-B22E40131E23}"/>
              </a:ext>
            </a:extLst>
          </p:cNvPr>
          <p:cNvSpPr>
            <a:spLocks noGrp="1"/>
          </p:cNvSpPr>
          <p:nvPr>
            <p:ph type="pic" sz="quarter" idx="20"/>
          </p:nvPr>
        </p:nvSpPr>
        <p:spPr>
          <a:xfrm>
            <a:off x="4070350" y="1943100"/>
            <a:ext cx="4083050" cy="2971800"/>
          </a:xfrm>
          <a:prstGeom prst="rect">
            <a:avLst/>
          </a:prstGeom>
        </p:spPr>
        <p:txBody>
          <a:bodyPr/>
          <a:lstStyle/>
          <a:p>
            <a:endParaRPr lang="en-US"/>
          </a:p>
        </p:txBody>
      </p:sp>
      <p:sp>
        <p:nvSpPr>
          <p:cNvPr id="11" name="Text Placeholder 16">
            <a:extLst>
              <a:ext uri="{FF2B5EF4-FFF2-40B4-BE49-F238E27FC236}">
                <a16:creationId xmlns:a16="http://schemas.microsoft.com/office/drawing/2014/main" id="{A58FFE11-C3A5-DA40-97AF-B70063356129}"/>
              </a:ext>
            </a:extLst>
          </p:cNvPr>
          <p:cNvSpPr>
            <a:spLocks noGrp="1"/>
          </p:cNvSpPr>
          <p:nvPr>
            <p:ph type="body" sz="quarter" idx="10" hasCustomPrompt="1"/>
          </p:nvPr>
        </p:nvSpPr>
        <p:spPr>
          <a:xfrm>
            <a:off x="9546119" y="6396383"/>
            <a:ext cx="2135867" cy="233017"/>
          </a:xfrm>
          <a:prstGeom prst="rect">
            <a:avLst/>
          </a:prstGeom>
          <a:noFill/>
          <a:ln>
            <a:noFill/>
          </a:ln>
        </p:spPr>
        <p:txBody>
          <a:bodyPr>
            <a:noAutofit/>
          </a:bodyPr>
          <a:lstStyle>
            <a:lvl1pPr marL="0" indent="0" algn="r">
              <a:buNone/>
              <a:defRPr sz="900" b="0" i="0">
                <a:solidFill>
                  <a:schemeClr val="tx1"/>
                </a:solidFill>
                <a:latin typeface="Arial" panose="020B0604020202020204" pitchFamily="34" charset="0"/>
                <a:cs typeface="Arial" panose="020B0604020202020204" pitchFamily="34" charset="0"/>
              </a:defRPr>
            </a:lvl1pPr>
          </a:lstStyle>
          <a:p>
            <a:pPr lvl="0"/>
            <a:r>
              <a:rPr lang="en-US"/>
              <a:t>Presentation Title and/or Date</a:t>
            </a:r>
          </a:p>
        </p:txBody>
      </p:sp>
    </p:spTree>
    <p:extLst>
      <p:ext uri="{BB962C8B-B14F-4D97-AF65-F5344CB8AC3E}">
        <p14:creationId xmlns:p14="http://schemas.microsoft.com/office/powerpoint/2010/main" val="327441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9A25FD-42B9-D14B-838F-FE93A1C0085E}"/>
              </a:ext>
            </a:extLst>
          </p:cNvPr>
          <p:cNvPicPr>
            <a:picLocks noChangeAspect="1"/>
          </p:cNvPicPr>
          <p:nvPr userDrawn="1"/>
        </p:nvPicPr>
        <p:blipFill rotWithShape="1">
          <a:blip r:embed="rId2"/>
          <a:srcRect t="22206" b="22206"/>
          <a:stretch/>
        </p:blipFill>
        <p:spPr>
          <a:xfrm>
            <a:off x="0" y="0"/>
            <a:ext cx="12192000" cy="6858000"/>
          </a:xfrm>
          <a:prstGeom prst="rect">
            <a:avLst/>
          </a:prstGeom>
        </p:spPr>
      </p:pic>
      <p:sp>
        <p:nvSpPr>
          <p:cNvPr id="7" name="Text Placeholder 19">
            <a:extLst>
              <a:ext uri="{FF2B5EF4-FFF2-40B4-BE49-F238E27FC236}">
                <a16:creationId xmlns:a16="http://schemas.microsoft.com/office/drawing/2014/main" id="{CF3BE2BD-7DAD-4046-8E9C-A5067327421A}"/>
              </a:ext>
            </a:extLst>
          </p:cNvPr>
          <p:cNvSpPr>
            <a:spLocks noGrp="1"/>
          </p:cNvSpPr>
          <p:nvPr>
            <p:ph type="body" sz="quarter" idx="11" hasCustomPrompt="1"/>
          </p:nvPr>
        </p:nvSpPr>
        <p:spPr>
          <a:xfrm>
            <a:off x="494575" y="4357048"/>
            <a:ext cx="6248400" cy="1036638"/>
          </a:xfrm>
          <a:prstGeom prst="rect">
            <a:avLst/>
          </a:prstGeom>
        </p:spPr>
        <p:txBody>
          <a:bodyPr>
            <a:normAutofit/>
          </a:bodyPr>
          <a:lstStyle>
            <a:lvl1pPr marL="0" indent="0" algn="l">
              <a:buNone/>
              <a:defRPr sz="4800" b="0" i="0">
                <a:solidFill>
                  <a:srgbClr val="881C1C"/>
                </a:solidFill>
                <a:latin typeface="Times New Roman" panose="02020603050405020304" pitchFamily="18" charset="0"/>
                <a:cs typeface="Times New Roman" panose="02020603050405020304" pitchFamily="18" charset="0"/>
              </a:defRPr>
            </a:lvl1pPr>
          </a:lstStyle>
          <a:p>
            <a:pPr lvl="0"/>
            <a:r>
              <a:rPr lang="en-US"/>
              <a:t>Section Title</a:t>
            </a:r>
          </a:p>
        </p:txBody>
      </p:sp>
      <p:sp>
        <p:nvSpPr>
          <p:cNvPr id="12" name="Rectangle 11">
            <a:extLst>
              <a:ext uri="{FF2B5EF4-FFF2-40B4-BE49-F238E27FC236}">
                <a16:creationId xmlns:a16="http://schemas.microsoft.com/office/drawing/2014/main" id="{C6A07407-C506-9342-968E-685F3AA97E95}"/>
              </a:ext>
            </a:extLst>
          </p:cNvPr>
          <p:cNvSpPr/>
          <p:nvPr userDrawn="1"/>
        </p:nvSpPr>
        <p:spPr>
          <a:xfrm>
            <a:off x="-1" y="5981700"/>
            <a:ext cx="12191999"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48C8A159-A4B1-754E-A769-090044FF6E27}"/>
              </a:ext>
            </a:extLst>
          </p:cNvPr>
          <p:cNvCxnSpPr>
            <a:cxnSpLocks/>
          </p:cNvCxnSpPr>
          <p:nvPr userDrawn="1"/>
        </p:nvCxnSpPr>
        <p:spPr>
          <a:xfrm flipH="1">
            <a:off x="4039566" y="6631822"/>
            <a:ext cx="7542834" cy="0"/>
          </a:xfrm>
          <a:prstGeom prst="line">
            <a:avLst/>
          </a:prstGeom>
          <a:ln w="6350">
            <a:solidFill>
              <a:srgbClr val="7D172C"/>
            </a:solidFill>
          </a:ln>
        </p:spPr>
        <p:style>
          <a:lnRef idx="1">
            <a:schemeClr val="accent1"/>
          </a:lnRef>
          <a:fillRef idx="0">
            <a:schemeClr val="accent1"/>
          </a:fillRef>
          <a:effectRef idx="0">
            <a:schemeClr val="accent1"/>
          </a:effectRef>
          <a:fontRef idx="minor">
            <a:schemeClr val="tx1"/>
          </a:fontRef>
        </p:style>
      </p:cxnSp>
      <p:sp>
        <p:nvSpPr>
          <p:cNvPr id="15" name="Picture Placeholder 23">
            <a:extLst>
              <a:ext uri="{FF2B5EF4-FFF2-40B4-BE49-F238E27FC236}">
                <a16:creationId xmlns:a16="http://schemas.microsoft.com/office/drawing/2014/main" id="{D11B66BC-B054-8A42-9099-1050B320A125}"/>
              </a:ext>
            </a:extLst>
          </p:cNvPr>
          <p:cNvSpPr>
            <a:spLocks noGrp="1"/>
          </p:cNvSpPr>
          <p:nvPr>
            <p:ph type="pic" sz="quarter" idx="17" hasCustomPrompt="1"/>
          </p:nvPr>
        </p:nvSpPr>
        <p:spPr>
          <a:xfrm>
            <a:off x="609600" y="6191024"/>
            <a:ext cx="3263900" cy="438375"/>
          </a:xfrm>
          <a:prstGeom prst="rect">
            <a:avLst/>
          </a:prstGeom>
        </p:spPr>
        <p:txBody>
          <a:bodyPr>
            <a:normAutofit/>
          </a:bodyPr>
          <a:lstStyle>
            <a:lvl1pPr marL="0" indent="0">
              <a:buNone/>
              <a:defRPr sz="1600" b="0" i="0">
                <a:latin typeface="Frutiger LT Std 55 Roman" panose="020B0602020204020204" pitchFamily="34" charset="0"/>
              </a:defRPr>
            </a:lvl1pPr>
          </a:lstStyle>
          <a:p>
            <a:r>
              <a:rPr lang="en-US"/>
              <a:t>Add dept. wordmark</a:t>
            </a:r>
          </a:p>
        </p:txBody>
      </p:sp>
      <p:sp>
        <p:nvSpPr>
          <p:cNvPr id="8" name="Text Placeholder 16">
            <a:extLst>
              <a:ext uri="{FF2B5EF4-FFF2-40B4-BE49-F238E27FC236}">
                <a16:creationId xmlns:a16="http://schemas.microsoft.com/office/drawing/2014/main" id="{7ACD1628-7F2B-8D43-AC55-DF6444D9E264}"/>
              </a:ext>
            </a:extLst>
          </p:cNvPr>
          <p:cNvSpPr>
            <a:spLocks noGrp="1"/>
          </p:cNvSpPr>
          <p:nvPr>
            <p:ph type="body" sz="quarter" idx="10" hasCustomPrompt="1"/>
          </p:nvPr>
        </p:nvSpPr>
        <p:spPr>
          <a:xfrm>
            <a:off x="9546119" y="6396384"/>
            <a:ext cx="2135867" cy="190684"/>
          </a:xfrm>
          <a:prstGeom prst="rect">
            <a:avLst/>
          </a:prstGeom>
          <a:noFill/>
          <a:ln>
            <a:noFill/>
          </a:ln>
        </p:spPr>
        <p:txBody>
          <a:bodyPr>
            <a:noAutofit/>
          </a:bodyPr>
          <a:lstStyle>
            <a:lvl1pPr marL="0" indent="0" algn="r">
              <a:buNone/>
              <a:defRPr sz="900" b="0" i="0">
                <a:solidFill>
                  <a:schemeClr val="tx1"/>
                </a:solidFill>
                <a:latin typeface="Arial" panose="020B0604020202020204" pitchFamily="34" charset="0"/>
                <a:cs typeface="Arial" panose="020B0604020202020204" pitchFamily="34" charset="0"/>
              </a:defRPr>
            </a:lvl1pPr>
          </a:lstStyle>
          <a:p>
            <a:pPr lvl="0"/>
            <a:r>
              <a:rPr lang="en-US"/>
              <a:t>Presentation Title and/or Date</a:t>
            </a:r>
          </a:p>
        </p:txBody>
      </p:sp>
    </p:spTree>
    <p:extLst>
      <p:ext uri="{BB962C8B-B14F-4D97-AF65-F5344CB8AC3E}">
        <p14:creationId xmlns:p14="http://schemas.microsoft.com/office/powerpoint/2010/main" val="254251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CA427B9-2433-8446-BC85-532BAC0F44B9}"/>
              </a:ext>
            </a:extLst>
          </p:cNvPr>
          <p:cNvPicPr>
            <a:picLocks noChangeAspect="1"/>
          </p:cNvPicPr>
          <p:nvPr userDrawn="1"/>
        </p:nvPicPr>
        <p:blipFill rotWithShape="1">
          <a:blip r:embed="rId2"/>
          <a:srcRect l="27482" r="59677" b="32816"/>
          <a:stretch/>
        </p:blipFill>
        <p:spPr>
          <a:xfrm>
            <a:off x="10896600" y="0"/>
            <a:ext cx="1295400" cy="6858000"/>
          </a:xfrm>
          <a:prstGeom prst="rect">
            <a:avLst/>
          </a:prstGeom>
          <a:noFill/>
        </p:spPr>
      </p:pic>
      <p:sp>
        <p:nvSpPr>
          <p:cNvPr id="8" name="Text Placeholder 25">
            <a:extLst>
              <a:ext uri="{FF2B5EF4-FFF2-40B4-BE49-F238E27FC236}">
                <a16:creationId xmlns:a16="http://schemas.microsoft.com/office/drawing/2014/main" id="{A36DEE02-D775-9148-B06D-4E6E343EACD4}"/>
              </a:ext>
            </a:extLst>
          </p:cNvPr>
          <p:cNvSpPr>
            <a:spLocks noGrp="1"/>
          </p:cNvSpPr>
          <p:nvPr>
            <p:ph type="body" sz="quarter" idx="13" hasCustomPrompt="1"/>
          </p:nvPr>
        </p:nvSpPr>
        <p:spPr>
          <a:xfrm>
            <a:off x="521163" y="1260900"/>
            <a:ext cx="6259179" cy="425450"/>
          </a:xfrm>
          <a:prstGeom prst="rect">
            <a:avLst/>
          </a:prstGeom>
        </p:spPr>
        <p:txBody>
          <a:bodyPr/>
          <a:lstStyle>
            <a:lvl1pPr marL="0" indent="0">
              <a:buNone/>
              <a:defRPr sz="1400" b="0" i="0" spc="300">
                <a:solidFill>
                  <a:srgbClr val="63666A"/>
                </a:solidFill>
                <a:latin typeface="Arial" panose="020B0604020202020204" pitchFamily="34" charset="0"/>
                <a:cs typeface="Arial" panose="020B0604020202020204" pitchFamily="34" charset="0"/>
              </a:defRPr>
            </a:lvl1pPr>
          </a:lstStyle>
          <a:p>
            <a:pPr lvl="0"/>
            <a:r>
              <a:rPr lang="en-US"/>
              <a:t>SUBTITLE</a:t>
            </a:r>
          </a:p>
        </p:txBody>
      </p:sp>
      <p:sp>
        <p:nvSpPr>
          <p:cNvPr id="9" name="Text Placeholder 18">
            <a:extLst>
              <a:ext uri="{FF2B5EF4-FFF2-40B4-BE49-F238E27FC236}">
                <a16:creationId xmlns:a16="http://schemas.microsoft.com/office/drawing/2014/main" id="{44B115C6-91F2-D147-8FA1-7E443E2FE059}"/>
              </a:ext>
            </a:extLst>
          </p:cNvPr>
          <p:cNvSpPr>
            <a:spLocks noGrp="1"/>
          </p:cNvSpPr>
          <p:nvPr>
            <p:ph type="body" sz="quarter" idx="14" hasCustomPrompt="1"/>
          </p:nvPr>
        </p:nvSpPr>
        <p:spPr>
          <a:xfrm>
            <a:off x="509286" y="1940348"/>
            <a:ext cx="2843514" cy="3736552"/>
          </a:xfrm>
          <a:prstGeom prst="rect">
            <a:avLst/>
          </a:prstGeom>
        </p:spPr>
        <p:txBody>
          <a:bodyPr>
            <a:normAutofit/>
          </a:bodyPr>
          <a:lstStyle>
            <a:lvl1pPr marL="342900" indent="-342900">
              <a:lnSpc>
                <a:spcPct val="150000"/>
              </a:lnSpc>
              <a:buFont typeface="+mj-lt"/>
              <a:buAutoNum type="arabicPeriod"/>
              <a:defRPr sz="1200" b="0" i="0">
                <a:latin typeface="Frutiger LT Std 55 Roman" panose="020B0602020204020204" pitchFamily="34" charset="0"/>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a:t>Body or </a:t>
            </a:r>
            <a:r>
              <a:rPr lang="en-US" err="1"/>
              <a:t>Bulllets</a:t>
            </a:r>
            <a:endParaRPr lang="en-US"/>
          </a:p>
          <a:p>
            <a:pPr lvl="0"/>
            <a:r>
              <a:rPr lang="en-US"/>
              <a:t>…</a:t>
            </a:r>
          </a:p>
          <a:p>
            <a:pPr lvl="0"/>
            <a:r>
              <a:rPr lang="en-US"/>
              <a:t>…</a:t>
            </a:r>
          </a:p>
          <a:p>
            <a:pPr lvl="0"/>
            <a:r>
              <a:rPr lang="en-US"/>
              <a:t>…</a:t>
            </a:r>
          </a:p>
        </p:txBody>
      </p:sp>
      <p:sp>
        <p:nvSpPr>
          <p:cNvPr id="10" name="Picture Placeholder 23">
            <a:extLst>
              <a:ext uri="{FF2B5EF4-FFF2-40B4-BE49-F238E27FC236}">
                <a16:creationId xmlns:a16="http://schemas.microsoft.com/office/drawing/2014/main" id="{3256BB9E-E16E-594F-A96E-C671B2C7C8F5}"/>
              </a:ext>
            </a:extLst>
          </p:cNvPr>
          <p:cNvSpPr>
            <a:spLocks noGrp="1"/>
          </p:cNvSpPr>
          <p:nvPr>
            <p:ph type="pic" sz="quarter" idx="17"/>
          </p:nvPr>
        </p:nvSpPr>
        <p:spPr>
          <a:xfrm>
            <a:off x="9525000" y="-8111"/>
            <a:ext cx="2667000" cy="1951211"/>
          </a:xfrm>
          <a:prstGeom prst="rect">
            <a:avLst/>
          </a:prstGeom>
        </p:spPr>
        <p:txBody>
          <a:bodyPr/>
          <a:lstStyle/>
          <a:p>
            <a:endParaRPr lang="en-US"/>
          </a:p>
        </p:txBody>
      </p:sp>
      <p:sp>
        <p:nvSpPr>
          <p:cNvPr id="12" name="Text Placeholder 18">
            <a:extLst>
              <a:ext uri="{FF2B5EF4-FFF2-40B4-BE49-F238E27FC236}">
                <a16:creationId xmlns:a16="http://schemas.microsoft.com/office/drawing/2014/main" id="{8258CEB2-6FFF-824C-96D6-D66B37EDE337}"/>
              </a:ext>
            </a:extLst>
          </p:cNvPr>
          <p:cNvSpPr>
            <a:spLocks noGrp="1"/>
          </p:cNvSpPr>
          <p:nvPr>
            <p:ph type="body" sz="quarter" idx="18" hasCustomPrompt="1"/>
          </p:nvPr>
        </p:nvSpPr>
        <p:spPr>
          <a:xfrm>
            <a:off x="4038600" y="1940348"/>
            <a:ext cx="4800600" cy="3736552"/>
          </a:xfrm>
          <a:prstGeom prst="rect">
            <a:avLst/>
          </a:prstGeom>
        </p:spPr>
        <p:txBody>
          <a:bodyPr>
            <a:normAutofit/>
          </a:bodyPr>
          <a:lstStyle>
            <a:lvl1pPr marL="342900" indent="-342900">
              <a:lnSpc>
                <a:spcPct val="150000"/>
              </a:lnSpc>
              <a:buFont typeface="+mj-lt"/>
              <a:buAutoNum type="arabicPeriod"/>
              <a:defRPr sz="1400" b="0" i="0">
                <a:latin typeface="Frutiger LT Std 45 Light" panose="020B0402020204020204" pitchFamily="34" charset="0"/>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a:t>Body or </a:t>
            </a:r>
            <a:r>
              <a:rPr lang="en-US" err="1"/>
              <a:t>Bulllets</a:t>
            </a:r>
            <a:endParaRPr lang="en-US"/>
          </a:p>
          <a:p>
            <a:pPr lvl="0"/>
            <a:r>
              <a:rPr lang="en-US"/>
              <a:t>…</a:t>
            </a:r>
          </a:p>
          <a:p>
            <a:pPr lvl="0"/>
            <a:r>
              <a:rPr lang="en-US"/>
              <a:t>…</a:t>
            </a:r>
          </a:p>
          <a:p>
            <a:pPr lvl="0"/>
            <a:r>
              <a:rPr lang="en-US"/>
              <a:t>…</a:t>
            </a:r>
          </a:p>
        </p:txBody>
      </p:sp>
      <p:sp>
        <p:nvSpPr>
          <p:cNvPr id="13" name="Rectangle 12">
            <a:extLst>
              <a:ext uri="{FF2B5EF4-FFF2-40B4-BE49-F238E27FC236}">
                <a16:creationId xmlns:a16="http://schemas.microsoft.com/office/drawing/2014/main" id="{17105A5B-10B4-204A-8315-EAECCD2A24B9}"/>
              </a:ext>
            </a:extLst>
          </p:cNvPr>
          <p:cNvSpPr/>
          <p:nvPr userDrawn="1"/>
        </p:nvSpPr>
        <p:spPr>
          <a:xfrm>
            <a:off x="-1" y="5981700"/>
            <a:ext cx="12192001"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B0FC4EE4-8DE8-E144-A6AB-AF1C4EFAFB05}"/>
              </a:ext>
            </a:extLst>
          </p:cNvPr>
          <p:cNvCxnSpPr>
            <a:cxnSpLocks/>
          </p:cNvCxnSpPr>
          <p:nvPr userDrawn="1"/>
        </p:nvCxnSpPr>
        <p:spPr>
          <a:xfrm flipH="1">
            <a:off x="4039566" y="6631822"/>
            <a:ext cx="7542834" cy="0"/>
          </a:xfrm>
          <a:prstGeom prst="line">
            <a:avLst/>
          </a:prstGeom>
          <a:ln w="6350">
            <a:solidFill>
              <a:srgbClr val="7D172C"/>
            </a:solidFill>
          </a:ln>
        </p:spPr>
        <p:style>
          <a:lnRef idx="1">
            <a:schemeClr val="accent1"/>
          </a:lnRef>
          <a:fillRef idx="0">
            <a:schemeClr val="accent1"/>
          </a:fillRef>
          <a:effectRef idx="0">
            <a:schemeClr val="accent1"/>
          </a:effectRef>
          <a:fontRef idx="minor">
            <a:schemeClr val="tx1"/>
          </a:fontRef>
        </p:style>
      </p:cxnSp>
      <p:sp>
        <p:nvSpPr>
          <p:cNvPr id="16" name="Picture Placeholder 23">
            <a:extLst>
              <a:ext uri="{FF2B5EF4-FFF2-40B4-BE49-F238E27FC236}">
                <a16:creationId xmlns:a16="http://schemas.microsoft.com/office/drawing/2014/main" id="{A70285F1-D6DB-9E47-8D1D-DA8696E23CF3}"/>
              </a:ext>
            </a:extLst>
          </p:cNvPr>
          <p:cNvSpPr>
            <a:spLocks noGrp="1"/>
          </p:cNvSpPr>
          <p:nvPr>
            <p:ph type="pic" sz="quarter" idx="19" hasCustomPrompt="1"/>
          </p:nvPr>
        </p:nvSpPr>
        <p:spPr>
          <a:xfrm>
            <a:off x="609600" y="6191024"/>
            <a:ext cx="3263900" cy="438375"/>
          </a:xfrm>
          <a:prstGeom prst="rect">
            <a:avLst/>
          </a:prstGeom>
        </p:spPr>
        <p:txBody>
          <a:bodyPr>
            <a:normAutofit/>
          </a:bodyPr>
          <a:lstStyle>
            <a:lvl1pPr marL="0" indent="0">
              <a:buNone/>
              <a:defRPr sz="1600" b="0" i="0">
                <a:latin typeface="Frutiger LT Std 55 Roman" panose="020B0602020204020204" pitchFamily="34" charset="0"/>
              </a:defRPr>
            </a:lvl1pPr>
          </a:lstStyle>
          <a:p>
            <a:r>
              <a:rPr lang="en-US"/>
              <a:t>Add dept. wordmark</a:t>
            </a:r>
          </a:p>
        </p:txBody>
      </p:sp>
      <p:sp>
        <p:nvSpPr>
          <p:cNvPr id="21" name="Text Placeholder 16">
            <a:extLst>
              <a:ext uri="{FF2B5EF4-FFF2-40B4-BE49-F238E27FC236}">
                <a16:creationId xmlns:a16="http://schemas.microsoft.com/office/drawing/2014/main" id="{652FB4EC-3599-C945-AC08-12FBE37E9B50}"/>
              </a:ext>
            </a:extLst>
          </p:cNvPr>
          <p:cNvSpPr>
            <a:spLocks noGrp="1"/>
          </p:cNvSpPr>
          <p:nvPr>
            <p:ph type="body" sz="quarter" idx="20" hasCustomPrompt="1"/>
          </p:nvPr>
        </p:nvSpPr>
        <p:spPr>
          <a:xfrm>
            <a:off x="509285" y="798167"/>
            <a:ext cx="6272515" cy="549856"/>
          </a:xfrm>
          <a:prstGeom prst="rect">
            <a:avLst/>
          </a:prstGeom>
        </p:spPr>
        <p:txBody>
          <a:bodyPr>
            <a:normAutofit/>
          </a:bodyPr>
          <a:lstStyle>
            <a:lvl1pPr marL="0" indent="0">
              <a:buNone/>
              <a:defRPr sz="3200" b="0" i="0">
                <a:solidFill>
                  <a:srgbClr val="881C1C"/>
                </a:solidFill>
                <a:latin typeface="Times New Roman" panose="02020603050405020304" pitchFamily="18" charset="0"/>
                <a:cs typeface="Times New Roman" panose="02020603050405020304" pitchFamily="18" charset="0"/>
              </a:defRPr>
            </a:lvl1pPr>
          </a:lstStyle>
          <a:p>
            <a:pPr lvl="0"/>
            <a:r>
              <a:rPr lang="en-US"/>
              <a:t>Click to add title</a:t>
            </a:r>
          </a:p>
        </p:txBody>
      </p:sp>
      <p:sp>
        <p:nvSpPr>
          <p:cNvPr id="17" name="Text Placeholder 16">
            <a:extLst>
              <a:ext uri="{FF2B5EF4-FFF2-40B4-BE49-F238E27FC236}">
                <a16:creationId xmlns:a16="http://schemas.microsoft.com/office/drawing/2014/main" id="{879871A5-ABF3-5340-B11E-B09E74C3492A}"/>
              </a:ext>
            </a:extLst>
          </p:cNvPr>
          <p:cNvSpPr>
            <a:spLocks noGrp="1"/>
          </p:cNvSpPr>
          <p:nvPr>
            <p:ph type="body" sz="quarter" idx="10" hasCustomPrompt="1"/>
          </p:nvPr>
        </p:nvSpPr>
        <p:spPr>
          <a:xfrm>
            <a:off x="9546119" y="6396384"/>
            <a:ext cx="2135867" cy="190684"/>
          </a:xfrm>
          <a:prstGeom prst="rect">
            <a:avLst/>
          </a:prstGeom>
          <a:noFill/>
          <a:ln>
            <a:noFill/>
          </a:ln>
        </p:spPr>
        <p:txBody>
          <a:bodyPr>
            <a:noAutofit/>
          </a:bodyPr>
          <a:lstStyle>
            <a:lvl1pPr marL="0" indent="0" algn="r">
              <a:buNone/>
              <a:defRPr sz="900" b="0" i="0">
                <a:solidFill>
                  <a:schemeClr val="tx1"/>
                </a:solidFill>
                <a:latin typeface="Arial" panose="020B0604020202020204" pitchFamily="34" charset="0"/>
                <a:cs typeface="Arial" panose="020B0604020202020204" pitchFamily="34" charset="0"/>
              </a:defRPr>
            </a:lvl1pPr>
          </a:lstStyle>
          <a:p>
            <a:pPr lvl="0"/>
            <a:r>
              <a:rPr lang="en-US"/>
              <a:t>Presentation Title and/or Date</a:t>
            </a:r>
          </a:p>
        </p:txBody>
      </p:sp>
    </p:spTree>
    <p:extLst>
      <p:ext uri="{BB962C8B-B14F-4D97-AF65-F5344CB8AC3E}">
        <p14:creationId xmlns:p14="http://schemas.microsoft.com/office/powerpoint/2010/main" val="4096216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No Footer">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EC6D7D5-BFCE-E145-8F3F-7D3B84FC032A}"/>
              </a:ext>
            </a:extLst>
          </p:cNvPr>
          <p:cNvPicPr>
            <a:picLocks noChangeAspect="1"/>
          </p:cNvPicPr>
          <p:nvPr userDrawn="1"/>
        </p:nvPicPr>
        <p:blipFill rotWithShape="1">
          <a:blip r:embed="rId2"/>
          <a:srcRect l="27482" r="59677" b="32816"/>
          <a:stretch/>
        </p:blipFill>
        <p:spPr>
          <a:xfrm>
            <a:off x="10896600" y="0"/>
            <a:ext cx="1295400" cy="6858000"/>
          </a:xfrm>
          <a:prstGeom prst="rect">
            <a:avLst/>
          </a:prstGeom>
          <a:noFill/>
        </p:spPr>
      </p:pic>
      <p:sp>
        <p:nvSpPr>
          <p:cNvPr id="10" name="Picture Placeholder 23">
            <a:extLst>
              <a:ext uri="{FF2B5EF4-FFF2-40B4-BE49-F238E27FC236}">
                <a16:creationId xmlns:a16="http://schemas.microsoft.com/office/drawing/2014/main" id="{085205A6-B8EC-0449-BF59-7C16DF8A7E6F}"/>
              </a:ext>
            </a:extLst>
          </p:cNvPr>
          <p:cNvSpPr>
            <a:spLocks noGrp="1"/>
          </p:cNvSpPr>
          <p:nvPr>
            <p:ph type="pic" sz="quarter" idx="17"/>
          </p:nvPr>
        </p:nvSpPr>
        <p:spPr>
          <a:xfrm>
            <a:off x="9525000" y="-8111"/>
            <a:ext cx="2667000" cy="1951211"/>
          </a:xfrm>
          <a:prstGeom prst="rect">
            <a:avLst/>
          </a:prstGeom>
        </p:spPr>
        <p:txBody>
          <a:bodyPr/>
          <a:lstStyle/>
          <a:p>
            <a:endParaRPr lang="en-US"/>
          </a:p>
        </p:txBody>
      </p:sp>
      <p:sp>
        <p:nvSpPr>
          <p:cNvPr id="9" name="Text Placeholder 18">
            <a:extLst>
              <a:ext uri="{FF2B5EF4-FFF2-40B4-BE49-F238E27FC236}">
                <a16:creationId xmlns:a16="http://schemas.microsoft.com/office/drawing/2014/main" id="{AA4962B6-1226-3A43-9B05-CB0160F66A37}"/>
              </a:ext>
            </a:extLst>
          </p:cNvPr>
          <p:cNvSpPr>
            <a:spLocks noGrp="1"/>
          </p:cNvSpPr>
          <p:nvPr>
            <p:ph type="body" sz="quarter" idx="14" hasCustomPrompt="1"/>
          </p:nvPr>
        </p:nvSpPr>
        <p:spPr>
          <a:xfrm>
            <a:off x="509286" y="1821815"/>
            <a:ext cx="2843514" cy="3736552"/>
          </a:xfrm>
          <a:prstGeom prst="rect">
            <a:avLst/>
          </a:prstGeom>
        </p:spPr>
        <p:txBody>
          <a:bodyPr>
            <a:normAutofit/>
          </a:bodyPr>
          <a:lstStyle>
            <a:lvl1pPr marL="342900" indent="-342900">
              <a:lnSpc>
                <a:spcPct val="150000"/>
              </a:lnSpc>
              <a:buFont typeface="+mj-lt"/>
              <a:buAutoNum type="arabicPeriod"/>
              <a:defRPr sz="1200" b="0" i="0">
                <a:latin typeface="Arial" panose="020B0604020202020204" pitchFamily="34" charset="0"/>
                <a:cs typeface="Arial" panose="020B0604020202020204" pitchFamily="34" charset="0"/>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a:t>Body or </a:t>
            </a:r>
            <a:r>
              <a:rPr lang="en-US" err="1"/>
              <a:t>Bulllets</a:t>
            </a:r>
            <a:endParaRPr lang="en-US"/>
          </a:p>
          <a:p>
            <a:pPr lvl="0"/>
            <a:r>
              <a:rPr lang="en-US"/>
              <a:t>…</a:t>
            </a:r>
          </a:p>
          <a:p>
            <a:pPr lvl="0"/>
            <a:r>
              <a:rPr lang="en-US"/>
              <a:t>…</a:t>
            </a:r>
          </a:p>
          <a:p>
            <a:pPr lvl="0"/>
            <a:r>
              <a:rPr lang="en-US"/>
              <a:t>…</a:t>
            </a:r>
          </a:p>
        </p:txBody>
      </p:sp>
      <p:sp>
        <p:nvSpPr>
          <p:cNvPr id="11" name="Text Placeholder 18">
            <a:extLst>
              <a:ext uri="{FF2B5EF4-FFF2-40B4-BE49-F238E27FC236}">
                <a16:creationId xmlns:a16="http://schemas.microsoft.com/office/drawing/2014/main" id="{EC5C2791-E0D3-3B4E-8DB5-B03DF8052B44}"/>
              </a:ext>
            </a:extLst>
          </p:cNvPr>
          <p:cNvSpPr>
            <a:spLocks noGrp="1"/>
          </p:cNvSpPr>
          <p:nvPr>
            <p:ph type="body" sz="quarter" idx="18" hasCustomPrompt="1"/>
          </p:nvPr>
        </p:nvSpPr>
        <p:spPr>
          <a:xfrm>
            <a:off x="3945464" y="1804879"/>
            <a:ext cx="4893735" cy="3736552"/>
          </a:xfrm>
          <a:prstGeom prst="rect">
            <a:avLst/>
          </a:prstGeom>
        </p:spPr>
        <p:txBody>
          <a:bodyPr>
            <a:normAutofit/>
          </a:bodyPr>
          <a:lstStyle>
            <a:lvl1pPr marL="0" indent="0">
              <a:lnSpc>
                <a:spcPct val="150000"/>
              </a:lnSpc>
              <a:buFontTx/>
              <a:buNone/>
              <a:defRPr sz="1400" b="0" i="0">
                <a:latin typeface="Arial" panose="020B0604020202020204" pitchFamily="34" charset="0"/>
                <a:cs typeface="Arial" panose="020B0604020202020204" pitchFamily="34" charset="0"/>
              </a:defRPr>
            </a:lvl1pPr>
            <a:lvl2pPr marL="914400" indent="-457200">
              <a:buFont typeface="+mj-lt"/>
              <a:buAutoNum type="arabicPeriod"/>
              <a:defRPr/>
            </a:lvl2pPr>
            <a:lvl3pPr marL="1371600" indent="-457200">
              <a:buFont typeface="+mj-lt"/>
              <a:buAutoNum type="arabicPeriod"/>
              <a:defRPr/>
            </a:lvl3pPr>
            <a:lvl4pPr marL="1714500" indent="-342900">
              <a:buFont typeface="+mj-lt"/>
              <a:buAutoNum type="arabicPeriod"/>
              <a:defRPr/>
            </a:lvl4pPr>
            <a:lvl5pPr marL="2171700" indent="-342900">
              <a:buFont typeface="+mj-lt"/>
              <a:buAutoNum type="arabicPeriod"/>
              <a:defRPr/>
            </a:lvl5pPr>
          </a:lstStyle>
          <a:p>
            <a:pPr lvl="0"/>
            <a:r>
              <a:rPr lang="en-US"/>
              <a:t>Body or </a:t>
            </a:r>
            <a:r>
              <a:rPr lang="en-US" err="1"/>
              <a:t>Bulllets</a:t>
            </a:r>
            <a:endParaRPr lang="en-US"/>
          </a:p>
          <a:p>
            <a:pPr lvl="0"/>
            <a:r>
              <a:rPr lang="en-US"/>
              <a:t>…</a:t>
            </a:r>
          </a:p>
          <a:p>
            <a:pPr lvl="0"/>
            <a:r>
              <a:rPr lang="en-US"/>
              <a:t>…</a:t>
            </a:r>
          </a:p>
          <a:p>
            <a:pPr lvl="0"/>
            <a:r>
              <a:rPr lang="en-US"/>
              <a:t>…</a:t>
            </a:r>
          </a:p>
        </p:txBody>
      </p:sp>
      <p:sp>
        <p:nvSpPr>
          <p:cNvPr id="8" name="Text Placeholder 25">
            <a:extLst>
              <a:ext uri="{FF2B5EF4-FFF2-40B4-BE49-F238E27FC236}">
                <a16:creationId xmlns:a16="http://schemas.microsoft.com/office/drawing/2014/main" id="{7DD322B7-0D00-9A41-B982-4DE1E78676E0}"/>
              </a:ext>
            </a:extLst>
          </p:cNvPr>
          <p:cNvSpPr>
            <a:spLocks noGrp="1"/>
          </p:cNvSpPr>
          <p:nvPr>
            <p:ph type="body" sz="quarter" idx="13" hasCustomPrompt="1"/>
          </p:nvPr>
        </p:nvSpPr>
        <p:spPr>
          <a:xfrm>
            <a:off x="521163" y="1260900"/>
            <a:ext cx="6259179" cy="425450"/>
          </a:xfrm>
          <a:prstGeom prst="rect">
            <a:avLst/>
          </a:prstGeom>
        </p:spPr>
        <p:txBody>
          <a:bodyPr/>
          <a:lstStyle>
            <a:lvl1pPr marL="0" indent="0">
              <a:buNone/>
              <a:defRPr sz="1400" b="0" i="0" spc="300">
                <a:solidFill>
                  <a:srgbClr val="63666A"/>
                </a:solidFill>
                <a:latin typeface="Arial" panose="020B0604020202020204" pitchFamily="34" charset="0"/>
                <a:cs typeface="Arial" panose="020B0604020202020204" pitchFamily="34" charset="0"/>
              </a:defRPr>
            </a:lvl1pPr>
          </a:lstStyle>
          <a:p>
            <a:pPr lvl="0"/>
            <a:r>
              <a:rPr lang="en-US"/>
              <a:t>SUBTITLE</a:t>
            </a:r>
          </a:p>
        </p:txBody>
      </p:sp>
      <p:sp>
        <p:nvSpPr>
          <p:cNvPr id="12" name="Text Placeholder 16">
            <a:extLst>
              <a:ext uri="{FF2B5EF4-FFF2-40B4-BE49-F238E27FC236}">
                <a16:creationId xmlns:a16="http://schemas.microsoft.com/office/drawing/2014/main" id="{5C5C5EC9-ADEB-C74C-A833-4CA86FF037F9}"/>
              </a:ext>
            </a:extLst>
          </p:cNvPr>
          <p:cNvSpPr>
            <a:spLocks noGrp="1"/>
          </p:cNvSpPr>
          <p:nvPr>
            <p:ph type="body" sz="quarter" idx="20" hasCustomPrompt="1"/>
          </p:nvPr>
        </p:nvSpPr>
        <p:spPr>
          <a:xfrm>
            <a:off x="509285" y="798167"/>
            <a:ext cx="6272515" cy="549856"/>
          </a:xfrm>
          <a:prstGeom prst="rect">
            <a:avLst/>
          </a:prstGeom>
        </p:spPr>
        <p:txBody>
          <a:bodyPr>
            <a:normAutofit/>
          </a:bodyPr>
          <a:lstStyle>
            <a:lvl1pPr marL="0" indent="0">
              <a:buNone/>
              <a:defRPr sz="3200" b="0" i="0">
                <a:solidFill>
                  <a:srgbClr val="881C1C"/>
                </a:solidFill>
                <a:latin typeface="Times New Roman" panose="02020603050405020304" pitchFamily="18" charset="0"/>
                <a:cs typeface="Times New Roman" panose="02020603050405020304" pitchFamily="18" charset="0"/>
              </a:defRPr>
            </a:lvl1pPr>
          </a:lstStyle>
          <a:p>
            <a:pPr lvl="0"/>
            <a:r>
              <a:rPr lang="en-US"/>
              <a:t>Click to add title</a:t>
            </a:r>
          </a:p>
        </p:txBody>
      </p:sp>
    </p:spTree>
    <p:extLst>
      <p:ext uri="{BB962C8B-B14F-4D97-AF65-F5344CB8AC3E}">
        <p14:creationId xmlns:p14="http://schemas.microsoft.com/office/powerpoint/2010/main" val="857030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ph or Content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BA49026-D5FD-0C49-A10A-E395A62818AF}"/>
              </a:ext>
            </a:extLst>
          </p:cNvPr>
          <p:cNvPicPr>
            <a:picLocks noChangeAspect="1"/>
          </p:cNvPicPr>
          <p:nvPr userDrawn="1"/>
        </p:nvPicPr>
        <p:blipFill rotWithShape="1">
          <a:blip r:embed="rId2"/>
          <a:srcRect t="19964" b="60222"/>
          <a:stretch/>
        </p:blipFill>
        <p:spPr>
          <a:xfrm>
            <a:off x="-458" y="0"/>
            <a:ext cx="12192000" cy="2444427"/>
          </a:xfrm>
          <a:prstGeom prst="rect">
            <a:avLst/>
          </a:prstGeom>
        </p:spPr>
      </p:pic>
      <p:sp>
        <p:nvSpPr>
          <p:cNvPr id="12" name="Content Placeholder 14">
            <a:extLst>
              <a:ext uri="{FF2B5EF4-FFF2-40B4-BE49-F238E27FC236}">
                <a16:creationId xmlns:a16="http://schemas.microsoft.com/office/drawing/2014/main" id="{42AEA2D2-D7AF-1747-A980-7D677DDF073F}"/>
              </a:ext>
            </a:extLst>
          </p:cNvPr>
          <p:cNvSpPr>
            <a:spLocks noGrp="1"/>
          </p:cNvSpPr>
          <p:nvPr>
            <p:ph sz="quarter" idx="17" hasCustomPrompt="1"/>
          </p:nvPr>
        </p:nvSpPr>
        <p:spPr>
          <a:xfrm>
            <a:off x="509588" y="1940348"/>
            <a:ext cx="7643812" cy="3736552"/>
          </a:xfrm>
          <a:prstGeom prst="rect">
            <a:avLst/>
          </a:prstGeom>
        </p:spPr>
        <p:txBody>
          <a:bodyPr/>
          <a:lstStyle>
            <a:lvl1pPr marL="0" indent="0">
              <a:buNone/>
              <a:defRPr/>
            </a:lvl1pPr>
          </a:lstStyle>
          <a:p>
            <a:pPr lvl="0"/>
            <a:r>
              <a:rPr lang="en-US"/>
              <a:t>Insert Graph Here</a:t>
            </a:r>
          </a:p>
        </p:txBody>
      </p:sp>
      <p:sp>
        <p:nvSpPr>
          <p:cNvPr id="13" name="Text Placeholder 2">
            <a:extLst>
              <a:ext uri="{FF2B5EF4-FFF2-40B4-BE49-F238E27FC236}">
                <a16:creationId xmlns:a16="http://schemas.microsoft.com/office/drawing/2014/main" id="{E4DDEBB8-4594-1049-8809-A0B83084816C}"/>
              </a:ext>
            </a:extLst>
          </p:cNvPr>
          <p:cNvSpPr>
            <a:spLocks noGrp="1"/>
          </p:cNvSpPr>
          <p:nvPr>
            <p:ph type="body" sz="quarter" idx="16" hasCustomPrompt="1"/>
          </p:nvPr>
        </p:nvSpPr>
        <p:spPr>
          <a:xfrm>
            <a:off x="8839200" y="3429000"/>
            <a:ext cx="2057400" cy="2247900"/>
          </a:xfrm>
          <a:prstGeom prst="rect">
            <a:avLst/>
          </a:prstGeom>
        </p:spPr>
        <p:txBody>
          <a:bodyPr/>
          <a:lstStyle>
            <a:lvl1pPr marL="0" indent="0">
              <a:buNone/>
              <a:defRPr sz="1200" b="0" i="0">
                <a:latin typeface="Frutiger LT Std 45 Light" panose="020B0402020204020204" pitchFamily="34" charset="0"/>
              </a:defRPr>
            </a:lvl1pPr>
          </a:lstStyle>
          <a:p>
            <a:pPr lvl="0"/>
            <a:r>
              <a:rPr lang="en-US"/>
              <a:t>Caption</a:t>
            </a:r>
          </a:p>
        </p:txBody>
      </p:sp>
      <p:sp>
        <p:nvSpPr>
          <p:cNvPr id="18" name="Rectangle 17">
            <a:extLst>
              <a:ext uri="{FF2B5EF4-FFF2-40B4-BE49-F238E27FC236}">
                <a16:creationId xmlns:a16="http://schemas.microsoft.com/office/drawing/2014/main" id="{F3CB538C-89C4-8C42-8268-D4A9CAF2D699}"/>
              </a:ext>
            </a:extLst>
          </p:cNvPr>
          <p:cNvSpPr/>
          <p:nvPr userDrawn="1"/>
        </p:nvSpPr>
        <p:spPr>
          <a:xfrm>
            <a:off x="-1" y="5981700"/>
            <a:ext cx="12191999"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0FCEAC7E-02B1-AF40-954D-0BD2A25243B8}"/>
              </a:ext>
            </a:extLst>
          </p:cNvPr>
          <p:cNvCxnSpPr>
            <a:cxnSpLocks/>
          </p:cNvCxnSpPr>
          <p:nvPr userDrawn="1"/>
        </p:nvCxnSpPr>
        <p:spPr>
          <a:xfrm flipH="1">
            <a:off x="4039566" y="6631822"/>
            <a:ext cx="7542834" cy="0"/>
          </a:xfrm>
          <a:prstGeom prst="line">
            <a:avLst/>
          </a:prstGeom>
          <a:ln w="6350">
            <a:solidFill>
              <a:srgbClr val="7D172C"/>
            </a:solidFill>
          </a:ln>
        </p:spPr>
        <p:style>
          <a:lnRef idx="1">
            <a:schemeClr val="accent1"/>
          </a:lnRef>
          <a:fillRef idx="0">
            <a:schemeClr val="accent1"/>
          </a:fillRef>
          <a:effectRef idx="0">
            <a:schemeClr val="accent1"/>
          </a:effectRef>
          <a:fontRef idx="minor">
            <a:schemeClr val="tx1"/>
          </a:fontRef>
        </p:style>
      </p:cxnSp>
      <p:sp>
        <p:nvSpPr>
          <p:cNvPr id="21" name="Picture Placeholder 23">
            <a:extLst>
              <a:ext uri="{FF2B5EF4-FFF2-40B4-BE49-F238E27FC236}">
                <a16:creationId xmlns:a16="http://schemas.microsoft.com/office/drawing/2014/main" id="{09987F84-B6EE-4049-9F5D-6350C162379B}"/>
              </a:ext>
            </a:extLst>
          </p:cNvPr>
          <p:cNvSpPr>
            <a:spLocks noGrp="1"/>
          </p:cNvSpPr>
          <p:nvPr>
            <p:ph type="pic" sz="quarter" idx="19" hasCustomPrompt="1"/>
          </p:nvPr>
        </p:nvSpPr>
        <p:spPr>
          <a:xfrm>
            <a:off x="609600" y="6191024"/>
            <a:ext cx="3263900" cy="438375"/>
          </a:xfrm>
          <a:prstGeom prst="rect">
            <a:avLst/>
          </a:prstGeom>
        </p:spPr>
        <p:txBody>
          <a:bodyPr>
            <a:normAutofit/>
          </a:bodyPr>
          <a:lstStyle>
            <a:lvl1pPr marL="0" indent="0">
              <a:buNone/>
              <a:defRPr sz="1600" b="0" i="0">
                <a:latin typeface="Frutiger LT Std 55 Roman" panose="020B0602020204020204" pitchFamily="34" charset="0"/>
              </a:defRPr>
            </a:lvl1pPr>
          </a:lstStyle>
          <a:p>
            <a:r>
              <a:rPr lang="en-US"/>
              <a:t>Add dept. wordmark</a:t>
            </a:r>
          </a:p>
        </p:txBody>
      </p:sp>
      <p:sp>
        <p:nvSpPr>
          <p:cNvPr id="10" name="Text Placeholder 16">
            <a:extLst>
              <a:ext uri="{FF2B5EF4-FFF2-40B4-BE49-F238E27FC236}">
                <a16:creationId xmlns:a16="http://schemas.microsoft.com/office/drawing/2014/main" id="{53615AA9-8EB8-894D-BBB5-D157388146CC}"/>
              </a:ext>
            </a:extLst>
          </p:cNvPr>
          <p:cNvSpPr>
            <a:spLocks noGrp="1"/>
          </p:cNvSpPr>
          <p:nvPr>
            <p:ph type="body" sz="quarter" idx="10" hasCustomPrompt="1"/>
          </p:nvPr>
        </p:nvSpPr>
        <p:spPr>
          <a:xfrm>
            <a:off x="9546119" y="6396384"/>
            <a:ext cx="2135867" cy="190684"/>
          </a:xfrm>
          <a:prstGeom prst="rect">
            <a:avLst/>
          </a:prstGeom>
          <a:noFill/>
          <a:ln>
            <a:noFill/>
          </a:ln>
        </p:spPr>
        <p:txBody>
          <a:bodyPr>
            <a:noAutofit/>
          </a:bodyPr>
          <a:lstStyle>
            <a:lvl1pPr marL="0" indent="0" algn="r">
              <a:buNone/>
              <a:defRPr sz="900" b="0" i="0">
                <a:solidFill>
                  <a:schemeClr val="tx1"/>
                </a:solidFill>
                <a:latin typeface="Arial" panose="020B0604020202020204" pitchFamily="34" charset="0"/>
                <a:cs typeface="Arial" panose="020B0604020202020204" pitchFamily="34" charset="0"/>
              </a:defRPr>
            </a:lvl1pPr>
          </a:lstStyle>
          <a:p>
            <a:pPr lvl="0"/>
            <a:r>
              <a:rPr lang="en-US"/>
              <a:t>Presentation Title and/or Date</a:t>
            </a:r>
          </a:p>
        </p:txBody>
      </p:sp>
      <p:sp>
        <p:nvSpPr>
          <p:cNvPr id="11" name="Text Placeholder 25">
            <a:extLst>
              <a:ext uri="{FF2B5EF4-FFF2-40B4-BE49-F238E27FC236}">
                <a16:creationId xmlns:a16="http://schemas.microsoft.com/office/drawing/2014/main" id="{765863F7-54FF-9D4B-BD4E-A0E093252F30}"/>
              </a:ext>
            </a:extLst>
          </p:cNvPr>
          <p:cNvSpPr>
            <a:spLocks noGrp="1"/>
          </p:cNvSpPr>
          <p:nvPr>
            <p:ph type="body" sz="quarter" idx="13" hasCustomPrompt="1"/>
          </p:nvPr>
        </p:nvSpPr>
        <p:spPr>
          <a:xfrm>
            <a:off x="521163" y="1260900"/>
            <a:ext cx="6259179" cy="425450"/>
          </a:xfrm>
          <a:prstGeom prst="rect">
            <a:avLst/>
          </a:prstGeom>
        </p:spPr>
        <p:txBody>
          <a:bodyPr/>
          <a:lstStyle>
            <a:lvl1pPr marL="0" indent="0">
              <a:buNone/>
              <a:defRPr sz="1400" b="0" i="0" spc="300">
                <a:solidFill>
                  <a:srgbClr val="63666A"/>
                </a:solidFill>
                <a:latin typeface="Arial" panose="020B0604020202020204" pitchFamily="34" charset="0"/>
                <a:cs typeface="Arial" panose="020B0604020202020204" pitchFamily="34" charset="0"/>
              </a:defRPr>
            </a:lvl1pPr>
          </a:lstStyle>
          <a:p>
            <a:pPr lvl="0"/>
            <a:r>
              <a:rPr lang="en-US"/>
              <a:t>SUBTITLE</a:t>
            </a:r>
          </a:p>
        </p:txBody>
      </p:sp>
      <p:sp>
        <p:nvSpPr>
          <p:cNvPr id="14" name="Text Placeholder 16">
            <a:extLst>
              <a:ext uri="{FF2B5EF4-FFF2-40B4-BE49-F238E27FC236}">
                <a16:creationId xmlns:a16="http://schemas.microsoft.com/office/drawing/2014/main" id="{5C8626E1-B517-BD48-9277-77FCB2683D28}"/>
              </a:ext>
            </a:extLst>
          </p:cNvPr>
          <p:cNvSpPr>
            <a:spLocks noGrp="1"/>
          </p:cNvSpPr>
          <p:nvPr>
            <p:ph type="body" sz="quarter" idx="20" hasCustomPrompt="1"/>
          </p:nvPr>
        </p:nvSpPr>
        <p:spPr>
          <a:xfrm>
            <a:off x="509285" y="798167"/>
            <a:ext cx="6272515" cy="549856"/>
          </a:xfrm>
          <a:prstGeom prst="rect">
            <a:avLst/>
          </a:prstGeom>
        </p:spPr>
        <p:txBody>
          <a:bodyPr>
            <a:normAutofit/>
          </a:bodyPr>
          <a:lstStyle>
            <a:lvl1pPr marL="0" indent="0">
              <a:buNone/>
              <a:defRPr sz="3200" b="0" i="0">
                <a:solidFill>
                  <a:srgbClr val="881C1C"/>
                </a:solidFill>
                <a:latin typeface="Times New Roman" panose="02020603050405020304" pitchFamily="18" charset="0"/>
                <a:cs typeface="Times New Roman" panose="02020603050405020304" pitchFamily="18" charset="0"/>
              </a:defRPr>
            </a:lvl1pPr>
          </a:lstStyle>
          <a:p>
            <a:pPr lvl="0"/>
            <a:r>
              <a:rPr lang="en-US"/>
              <a:t>Click to add title</a:t>
            </a:r>
          </a:p>
        </p:txBody>
      </p:sp>
    </p:spTree>
    <p:extLst>
      <p:ext uri="{BB962C8B-B14F-4D97-AF65-F5344CB8AC3E}">
        <p14:creationId xmlns:p14="http://schemas.microsoft.com/office/powerpoint/2010/main" val="3038370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shots Slid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3FDC845-7937-8C40-BA23-30D9223860B3}"/>
              </a:ext>
            </a:extLst>
          </p:cNvPr>
          <p:cNvSpPr/>
          <p:nvPr userDrawn="1"/>
        </p:nvSpPr>
        <p:spPr>
          <a:xfrm>
            <a:off x="0" y="1628457"/>
            <a:ext cx="12192000" cy="1283708"/>
          </a:xfrm>
          <a:prstGeom prst="rect">
            <a:avLst/>
          </a:prstGeom>
          <a:solidFill>
            <a:srgbClr val="6366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5">
            <a:extLst>
              <a:ext uri="{FF2B5EF4-FFF2-40B4-BE49-F238E27FC236}">
                <a16:creationId xmlns:a16="http://schemas.microsoft.com/office/drawing/2014/main" id="{7F36C2C2-C687-0445-AE5C-A7FD9E53BB89}"/>
              </a:ext>
            </a:extLst>
          </p:cNvPr>
          <p:cNvSpPr>
            <a:spLocks noGrp="1"/>
          </p:cNvSpPr>
          <p:nvPr>
            <p:ph type="body" sz="quarter" idx="13" hasCustomPrompt="1"/>
          </p:nvPr>
        </p:nvSpPr>
        <p:spPr>
          <a:xfrm>
            <a:off x="518641" y="3385222"/>
            <a:ext cx="1751637" cy="536259"/>
          </a:xfrm>
          <a:prstGeom prst="rect">
            <a:avLst/>
          </a:prstGeom>
        </p:spPr>
        <p:txBody>
          <a:bodyPr/>
          <a:lstStyle>
            <a:lvl1pPr marL="0" indent="0">
              <a:buNone/>
              <a:defRPr sz="1200" b="0" i="0" spc="0">
                <a:solidFill>
                  <a:srgbClr val="881C1C"/>
                </a:solidFill>
                <a:latin typeface="Arial" panose="020B0604020202020204" pitchFamily="34" charset="0"/>
                <a:cs typeface="Arial" panose="020B0604020202020204" pitchFamily="34" charset="0"/>
              </a:defRPr>
            </a:lvl1pPr>
          </a:lstStyle>
          <a:p>
            <a:pPr lvl="0"/>
            <a:r>
              <a:rPr lang="en-US"/>
              <a:t>SUBTITLE</a:t>
            </a:r>
          </a:p>
        </p:txBody>
      </p:sp>
      <p:sp>
        <p:nvSpPr>
          <p:cNvPr id="7" name="Text Placeholder 25">
            <a:extLst>
              <a:ext uri="{FF2B5EF4-FFF2-40B4-BE49-F238E27FC236}">
                <a16:creationId xmlns:a16="http://schemas.microsoft.com/office/drawing/2014/main" id="{37FB3CB2-A9C4-E34E-AC60-DF55AE08C463}"/>
              </a:ext>
            </a:extLst>
          </p:cNvPr>
          <p:cNvSpPr>
            <a:spLocks noGrp="1"/>
          </p:cNvSpPr>
          <p:nvPr>
            <p:ph type="body" sz="quarter" idx="14" hasCustomPrompt="1"/>
          </p:nvPr>
        </p:nvSpPr>
        <p:spPr>
          <a:xfrm>
            <a:off x="3261276" y="3385223"/>
            <a:ext cx="1751637" cy="536260"/>
          </a:xfrm>
          <a:prstGeom prst="rect">
            <a:avLst/>
          </a:prstGeom>
        </p:spPr>
        <p:txBody>
          <a:bodyPr/>
          <a:lstStyle>
            <a:lvl1pPr marL="0" indent="0">
              <a:buNone/>
              <a:defRPr sz="1200" b="0" i="0" spc="0">
                <a:solidFill>
                  <a:srgbClr val="881C1C"/>
                </a:solidFill>
                <a:latin typeface="Arial" panose="020B0604020202020204" pitchFamily="34" charset="0"/>
                <a:cs typeface="Arial" panose="020B0604020202020204" pitchFamily="34" charset="0"/>
              </a:defRPr>
            </a:lvl1pPr>
          </a:lstStyle>
          <a:p>
            <a:pPr lvl="0"/>
            <a:r>
              <a:rPr lang="en-US"/>
              <a:t>SUBTITLE</a:t>
            </a:r>
          </a:p>
        </p:txBody>
      </p:sp>
      <p:sp>
        <p:nvSpPr>
          <p:cNvPr id="10" name="Picture Placeholder 8">
            <a:extLst>
              <a:ext uri="{FF2B5EF4-FFF2-40B4-BE49-F238E27FC236}">
                <a16:creationId xmlns:a16="http://schemas.microsoft.com/office/drawing/2014/main" id="{388C5BD5-859B-BF40-B2D9-C8FEF9933594}"/>
              </a:ext>
            </a:extLst>
          </p:cNvPr>
          <p:cNvSpPr>
            <a:spLocks noGrp="1"/>
          </p:cNvSpPr>
          <p:nvPr>
            <p:ph type="pic" sz="quarter" idx="17"/>
          </p:nvPr>
        </p:nvSpPr>
        <p:spPr>
          <a:xfrm>
            <a:off x="609600" y="1943100"/>
            <a:ext cx="1373117" cy="1271588"/>
          </a:xfrm>
          <a:prstGeom prst="rect">
            <a:avLst/>
          </a:prstGeom>
        </p:spPr>
        <p:txBody>
          <a:bodyPr/>
          <a:lstStyle>
            <a:lvl1pPr>
              <a:defRPr sz="2000"/>
            </a:lvl1pPr>
          </a:lstStyle>
          <a:p>
            <a:endParaRPr lang="en-US"/>
          </a:p>
        </p:txBody>
      </p:sp>
      <p:sp>
        <p:nvSpPr>
          <p:cNvPr id="11" name="Picture Placeholder 8">
            <a:extLst>
              <a:ext uri="{FF2B5EF4-FFF2-40B4-BE49-F238E27FC236}">
                <a16:creationId xmlns:a16="http://schemas.microsoft.com/office/drawing/2014/main" id="{1DC88938-919B-5243-A5B5-0411127B7361}"/>
              </a:ext>
            </a:extLst>
          </p:cNvPr>
          <p:cNvSpPr>
            <a:spLocks noGrp="1"/>
          </p:cNvSpPr>
          <p:nvPr>
            <p:ph type="pic" sz="quarter" idx="18"/>
          </p:nvPr>
        </p:nvSpPr>
        <p:spPr>
          <a:xfrm>
            <a:off x="3352235" y="1943100"/>
            <a:ext cx="1372151" cy="1271588"/>
          </a:xfrm>
          <a:prstGeom prst="rect">
            <a:avLst/>
          </a:prstGeom>
        </p:spPr>
        <p:txBody>
          <a:bodyPr/>
          <a:lstStyle>
            <a:lvl1pPr>
              <a:defRPr sz="2000"/>
            </a:lvl1pPr>
          </a:lstStyle>
          <a:p>
            <a:endParaRPr lang="en-US"/>
          </a:p>
        </p:txBody>
      </p:sp>
      <p:sp>
        <p:nvSpPr>
          <p:cNvPr id="15" name="Text Placeholder 2">
            <a:extLst>
              <a:ext uri="{FF2B5EF4-FFF2-40B4-BE49-F238E27FC236}">
                <a16:creationId xmlns:a16="http://schemas.microsoft.com/office/drawing/2014/main" id="{F585E51F-9B37-9B48-AF9A-353D75D7BD9A}"/>
              </a:ext>
            </a:extLst>
          </p:cNvPr>
          <p:cNvSpPr>
            <a:spLocks noGrp="1"/>
          </p:cNvSpPr>
          <p:nvPr>
            <p:ph type="body" sz="quarter" idx="22" hasCustomPrompt="1"/>
          </p:nvPr>
        </p:nvSpPr>
        <p:spPr>
          <a:xfrm>
            <a:off x="514748" y="4117726"/>
            <a:ext cx="1751637" cy="1419630"/>
          </a:xfrm>
          <a:prstGeom prst="rect">
            <a:avLst/>
          </a:prstGeom>
        </p:spPr>
        <p:txBody>
          <a:bodyPr>
            <a:normAutofit/>
          </a:bodyPr>
          <a:lstStyle>
            <a:lvl1pPr marL="0" indent="0">
              <a:lnSpc>
                <a:spcPct val="100000"/>
              </a:lnSpc>
              <a:buNone/>
              <a:defRPr sz="1100" b="0" i="0">
                <a:latin typeface="Arial" panose="020B0604020202020204" pitchFamily="34" charset="0"/>
                <a:cs typeface="Arial" panose="020B0604020202020204" pitchFamily="34" charset="0"/>
              </a:defRPr>
            </a:lvl1pPr>
          </a:lstStyle>
          <a:p>
            <a:pPr lvl="0"/>
            <a:r>
              <a:rPr lang="en-US"/>
              <a:t>Caption</a:t>
            </a:r>
          </a:p>
        </p:txBody>
      </p:sp>
      <p:sp>
        <p:nvSpPr>
          <p:cNvPr id="16" name="Text Placeholder 2">
            <a:extLst>
              <a:ext uri="{FF2B5EF4-FFF2-40B4-BE49-F238E27FC236}">
                <a16:creationId xmlns:a16="http://schemas.microsoft.com/office/drawing/2014/main" id="{9FBF2D61-4612-AD4D-B9AC-75E3CD6B86D8}"/>
              </a:ext>
            </a:extLst>
          </p:cNvPr>
          <p:cNvSpPr>
            <a:spLocks noGrp="1"/>
          </p:cNvSpPr>
          <p:nvPr>
            <p:ph type="body" sz="quarter" idx="23" hasCustomPrompt="1"/>
          </p:nvPr>
        </p:nvSpPr>
        <p:spPr>
          <a:xfrm>
            <a:off x="3257383" y="4105568"/>
            <a:ext cx="1750404" cy="1430633"/>
          </a:xfrm>
          <a:prstGeom prst="rect">
            <a:avLst/>
          </a:prstGeom>
        </p:spPr>
        <p:txBody>
          <a:bodyPr>
            <a:normAutofit/>
          </a:bodyPr>
          <a:lstStyle>
            <a:lvl1pPr marL="0" indent="0">
              <a:lnSpc>
                <a:spcPct val="100000"/>
              </a:lnSpc>
              <a:buNone/>
              <a:defRPr sz="1100" b="0" i="0">
                <a:latin typeface="Arial" panose="020B0604020202020204" pitchFamily="34" charset="0"/>
                <a:cs typeface="Arial" panose="020B0604020202020204" pitchFamily="34" charset="0"/>
              </a:defRPr>
            </a:lvl1pPr>
          </a:lstStyle>
          <a:p>
            <a:pPr lvl="0"/>
            <a:r>
              <a:rPr lang="en-US"/>
              <a:t>Caption</a:t>
            </a:r>
          </a:p>
        </p:txBody>
      </p:sp>
      <p:sp>
        <p:nvSpPr>
          <p:cNvPr id="24" name="Rectangle 23">
            <a:extLst>
              <a:ext uri="{FF2B5EF4-FFF2-40B4-BE49-F238E27FC236}">
                <a16:creationId xmlns:a16="http://schemas.microsoft.com/office/drawing/2014/main" id="{ACE90D07-CD3A-484B-B5C3-D3F99B29BCAE}"/>
              </a:ext>
            </a:extLst>
          </p:cNvPr>
          <p:cNvSpPr/>
          <p:nvPr userDrawn="1"/>
        </p:nvSpPr>
        <p:spPr>
          <a:xfrm>
            <a:off x="-1" y="5981700"/>
            <a:ext cx="12191999"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0AB47C09-8278-6544-A1BD-4473E0818580}"/>
              </a:ext>
            </a:extLst>
          </p:cNvPr>
          <p:cNvCxnSpPr>
            <a:cxnSpLocks/>
          </p:cNvCxnSpPr>
          <p:nvPr userDrawn="1"/>
        </p:nvCxnSpPr>
        <p:spPr>
          <a:xfrm flipH="1">
            <a:off x="4039566" y="6631822"/>
            <a:ext cx="7542834" cy="0"/>
          </a:xfrm>
          <a:prstGeom prst="line">
            <a:avLst/>
          </a:prstGeom>
          <a:ln w="6350">
            <a:solidFill>
              <a:srgbClr val="7D172C"/>
            </a:solidFill>
          </a:ln>
        </p:spPr>
        <p:style>
          <a:lnRef idx="1">
            <a:schemeClr val="accent1"/>
          </a:lnRef>
          <a:fillRef idx="0">
            <a:schemeClr val="accent1"/>
          </a:fillRef>
          <a:effectRef idx="0">
            <a:schemeClr val="accent1"/>
          </a:effectRef>
          <a:fontRef idx="minor">
            <a:schemeClr val="tx1"/>
          </a:fontRef>
        </p:style>
      </p:cxnSp>
      <p:sp>
        <p:nvSpPr>
          <p:cNvPr id="27" name="Picture Placeholder 23">
            <a:extLst>
              <a:ext uri="{FF2B5EF4-FFF2-40B4-BE49-F238E27FC236}">
                <a16:creationId xmlns:a16="http://schemas.microsoft.com/office/drawing/2014/main" id="{B0952FCD-C2E5-CF4A-8AB8-8264190358F6}"/>
              </a:ext>
            </a:extLst>
          </p:cNvPr>
          <p:cNvSpPr>
            <a:spLocks noGrp="1"/>
          </p:cNvSpPr>
          <p:nvPr>
            <p:ph type="pic" sz="quarter" idx="26" hasCustomPrompt="1"/>
          </p:nvPr>
        </p:nvSpPr>
        <p:spPr>
          <a:xfrm>
            <a:off x="609600" y="6191024"/>
            <a:ext cx="3263900" cy="438375"/>
          </a:xfrm>
          <a:prstGeom prst="rect">
            <a:avLst/>
          </a:prstGeom>
        </p:spPr>
        <p:txBody>
          <a:bodyPr>
            <a:normAutofit/>
          </a:bodyPr>
          <a:lstStyle>
            <a:lvl1pPr marL="0" indent="0">
              <a:buNone/>
              <a:defRPr sz="1600" b="0" i="0">
                <a:latin typeface="Frutiger LT Std 55 Roman" panose="020B0602020204020204" pitchFamily="34" charset="0"/>
              </a:defRPr>
            </a:lvl1pPr>
          </a:lstStyle>
          <a:p>
            <a:r>
              <a:rPr lang="en-US"/>
              <a:t>Add dept. wordmark</a:t>
            </a:r>
          </a:p>
        </p:txBody>
      </p:sp>
      <p:sp>
        <p:nvSpPr>
          <p:cNvPr id="28" name="Text Placeholder 25">
            <a:extLst>
              <a:ext uri="{FF2B5EF4-FFF2-40B4-BE49-F238E27FC236}">
                <a16:creationId xmlns:a16="http://schemas.microsoft.com/office/drawing/2014/main" id="{799BBB9E-2DB4-BA4E-BBF9-C4040EA63D5D}"/>
              </a:ext>
            </a:extLst>
          </p:cNvPr>
          <p:cNvSpPr>
            <a:spLocks noGrp="1"/>
          </p:cNvSpPr>
          <p:nvPr>
            <p:ph type="body" sz="quarter" idx="27" hasCustomPrompt="1"/>
          </p:nvPr>
        </p:nvSpPr>
        <p:spPr>
          <a:xfrm>
            <a:off x="6034511" y="3398537"/>
            <a:ext cx="1750406" cy="522944"/>
          </a:xfrm>
          <a:prstGeom prst="rect">
            <a:avLst/>
          </a:prstGeom>
        </p:spPr>
        <p:txBody>
          <a:bodyPr/>
          <a:lstStyle>
            <a:lvl1pPr marL="0" indent="0">
              <a:buNone/>
              <a:defRPr sz="1200" b="0" i="0" spc="0">
                <a:solidFill>
                  <a:srgbClr val="881C1C"/>
                </a:solidFill>
                <a:latin typeface="Arial" panose="020B0604020202020204" pitchFamily="34" charset="0"/>
                <a:cs typeface="Arial" panose="020B0604020202020204" pitchFamily="34" charset="0"/>
              </a:defRPr>
            </a:lvl1pPr>
          </a:lstStyle>
          <a:p>
            <a:pPr lvl="0"/>
            <a:r>
              <a:rPr lang="en-US"/>
              <a:t>SUBTITLE</a:t>
            </a:r>
          </a:p>
        </p:txBody>
      </p:sp>
      <p:sp>
        <p:nvSpPr>
          <p:cNvPr id="29" name="Picture Placeholder 8">
            <a:extLst>
              <a:ext uri="{FF2B5EF4-FFF2-40B4-BE49-F238E27FC236}">
                <a16:creationId xmlns:a16="http://schemas.microsoft.com/office/drawing/2014/main" id="{529E0CB3-41B7-AD46-A699-89D68D23A71D}"/>
              </a:ext>
            </a:extLst>
          </p:cNvPr>
          <p:cNvSpPr>
            <a:spLocks noGrp="1"/>
          </p:cNvSpPr>
          <p:nvPr>
            <p:ph type="pic" sz="quarter" idx="28"/>
          </p:nvPr>
        </p:nvSpPr>
        <p:spPr>
          <a:xfrm>
            <a:off x="6091601" y="1956414"/>
            <a:ext cx="1372151" cy="1271588"/>
          </a:xfrm>
          <a:prstGeom prst="rect">
            <a:avLst/>
          </a:prstGeom>
        </p:spPr>
        <p:txBody>
          <a:bodyPr/>
          <a:lstStyle>
            <a:lvl1pPr>
              <a:defRPr sz="2000"/>
            </a:lvl1pPr>
          </a:lstStyle>
          <a:p>
            <a:endParaRPr lang="en-US"/>
          </a:p>
        </p:txBody>
      </p:sp>
      <p:sp>
        <p:nvSpPr>
          <p:cNvPr id="30" name="Text Placeholder 2">
            <a:extLst>
              <a:ext uri="{FF2B5EF4-FFF2-40B4-BE49-F238E27FC236}">
                <a16:creationId xmlns:a16="http://schemas.microsoft.com/office/drawing/2014/main" id="{E26A628A-08E3-4F43-8CD2-61BD58D8F299}"/>
              </a:ext>
            </a:extLst>
          </p:cNvPr>
          <p:cNvSpPr>
            <a:spLocks noGrp="1"/>
          </p:cNvSpPr>
          <p:nvPr>
            <p:ph type="body" sz="quarter" idx="29" hasCustomPrompt="1"/>
          </p:nvPr>
        </p:nvSpPr>
        <p:spPr>
          <a:xfrm>
            <a:off x="5996749" y="4118882"/>
            <a:ext cx="1750404" cy="1430633"/>
          </a:xfrm>
          <a:prstGeom prst="rect">
            <a:avLst/>
          </a:prstGeom>
        </p:spPr>
        <p:txBody>
          <a:bodyPr>
            <a:normAutofit/>
          </a:bodyPr>
          <a:lstStyle>
            <a:lvl1pPr marL="0" indent="0">
              <a:lnSpc>
                <a:spcPct val="100000"/>
              </a:lnSpc>
              <a:buNone/>
              <a:defRPr sz="1100" b="0" i="0">
                <a:latin typeface="Arial" panose="020B0604020202020204" pitchFamily="34" charset="0"/>
                <a:cs typeface="Arial" panose="020B0604020202020204" pitchFamily="34" charset="0"/>
              </a:defRPr>
            </a:lvl1pPr>
          </a:lstStyle>
          <a:p>
            <a:pPr lvl="0"/>
            <a:r>
              <a:rPr lang="en-US"/>
              <a:t>Caption</a:t>
            </a:r>
          </a:p>
        </p:txBody>
      </p:sp>
      <p:sp>
        <p:nvSpPr>
          <p:cNvPr id="31" name="Text Placeholder 25">
            <a:extLst>
              <a:ext uri="{FF2B5EF4-FFF2-40B4-BE49-F238E27FC236}">
                <a16:creationId xmlns:a16="http://schemas.microsoft.com/office/drawing/2014/main" id="{5EE5B978-CF47-BF44-8680-A3AE9396047B}"/>
              </a:ext>
            </a:extLst>
          </p:cNvPr>
          <p:cNvSpPr>
            <a:spLocks noGrp="1"/>
          </p:cNvSpPr>
          <p:nvPr>
            <p:ph type="body" sz="quarter" idx="30" hasCustomPrompt="1"/>
          </p:nvPr>
        </p:nvSpPr>
        <p:spPr>
          <a:xfrm>
            <a:off x="8748242" y="3385223"/>
            <a:ext cx="1765513" cy="522944"/>
          </a:xfrm>
          <a:prstGeom prst="rect">
            <a:avLst/>
          </a:prstGeom>
        </p:spPr>
        <p:txBody>
          <a:bodyPr/>
          <a:lstStyle>
            <a:lvl1pPr marL="0" indent="0">
              <a:buNone/>
              <a:defRPr sz="1200" b="0" i="0" spc="0">
                <a:solidFill>
                  <a:srgbClr val="881C1C"/>
                </a:solidFill>
                <a:latin typeface="Arial" panose="020B0604020202020204" pitchFamily="34" charset="0"/>
                <a:cs typeface="Arial" panose="020B0604020202020204" pitchFamily="34" charset="0"/>
              </a:defRPr>
            </a:lvl1pPr>
          </a:lstStyle>
          <a:p>
            <a:pPr lvl="0"/>
            <a:r>
              <a:rPr lang="en-US"/>
              <a:t>SUBTITLE</a:t>
            </a:r>
          </a:p>
        </p:txBody>
      </p:sp>
      <p:sp>
        <p:nvSpPr>
          <p:cNvPr id="32" name="Picture Placeholder 8">
            <a:extLst>
              <a:ext uri="{FF2B5EF4-FFF2-40B4-BE49-F238E27FC236}">
                <a16:creationId xmlns:a16="http://schemas.microsoft.com/office/drawing/2014/main" id="{869787A5-E18C-3849-9C2C-6F22AFB213F0}"/>
              </a:ext>
            </a:extLst>
          </p:cNvPr>
          <p:cNvSpPr>
            <a:spLocks noGrp="1"/>
          </p:cNvSpPr>
          <p:nvPr>
            <p:ph type="pic" sz="quarter" idx="31"/>
          </p:nvPr>
        </p:nvSpPr>
        <p:spPr>
          <a:xfrm>
            <a:off x="8839201" y="1943100"/>
            <a:ext cx="1372151" cy="1271588"/>
          </a:xfrm>
          <a:prstGeom prst="rect">
            <a:avLst/>
          </a:prstGeom>
        </p:spPr>
        <p:txBody>
          <a:bodyPr/>
          <a:lstStyle>
            <a:lvl1pPr>
              <a:defRPr sz="2000"/>
            </a:lvl1pPr>
          </a:lstStyle>
          <a:p>
            <a:endParaRPr lang="en-US"/>
          </a:p>
        </p:txBody>
      </p:sp>
      <p:sp>
        <p:nvSpPr>
          <p:cNvPr id="33" name="Text Placeholder 2">
            <a:extLst>
              <a:ext uri="{FF2B5EF4-FFF2-40B4-BE49-F238E27FC236}">
                <a16:creationId xmlns:a16="http://schemas.microsoft.com/office/drawing/2014/main" id="{151093B3-EDE4-AB4F-B1FF-10597A2B9B82}"/>
              </a:ext>
            </a:extLst>
          </p:cNvPr>
          <p:cNvSpPr>
            <a:spLocks noGrp="1"/>
          </p:cNvSpPr>
          <p:nvPr>
            <p:ph type="body" sz="quarter" idx="32" hasCustomPrompt="1"/>
          </p:nvPr>
        </p:nvSpPr>
        <p:spPr>
          <a:xfrm>
            <a:off x="8744348" y="4105568"/>
            <a:ext cx="1765511" cy="1430633"/>
          </a:xfrm>
          <a:prstGeom prst="rect">
            <a:avLst/>
          </a:prstGeom>
        </p:spPr>
        <p:txBody>
          <a:bodyPr>
            <a:normAutofit/>
          </a:bodyPr>
          <a:lstStyle>
            <a:lvl1pPr marL="0" indent="0">
              <a:lnSpc>
                <a:spcPct val="100000"/>
              </a:lnSpc>
              <a:buNone/>
              <a:defRPr sz="1100" b="0" i="0">
                <a:latin typeface="Arial" panose="020B0604020202020204" pitchFamily="34" charset="0"/>
                <a:cs typeface="Arial" panose="020B0604020202020204" pitchFamily="34" charset="0"/>
              </a:defRPr>
            </a:lvl1pPr>
          </a:lstStyle>
          <a:p>
            <a:pPr lvl="0"/>
            <a:r>
              <a:rPr lang="en-US"/>
              <a:t>Caption</a:t>
            </a:r>
          </a:p>
        </p:txBody>
      </p:sp>
      <p:sp>
        <p:nvSpPr>
          <p:cNvPr id="35" name="Text Placeholder 16">
            <a:extLst>
              <a:ext uri="{FF2B5EF4-FFF2-40B4-BE49-F238E27FC236}">
                <a16:creationId xmlns:a16="http://schemas.microsoft.com/office/drawing/2014/main" id="{CFC35235-020F-734F-AD10-D51DFA55CDF8}"/>
              </a:ext>
            </a:extLst>
          </p:cNvPr>
          <p:cNvSpPr>
            <a:spLocks noGrp="1"/>
          </p:cNvSpPr>
          <p:nvPr>
            <p:ph type="body" sz="quarter" idx="21" hasCustomPrompt="1"/>
          </p:nvPr>
        </p:nvSpPr>
        <p:spPr>
          <a:xfrm>
            <a:off x="509285" y="798167"/>
            <a:ext cx="6954467" cy="557085"/>
          </a:xfrm>
          <a:prstGeom prst="rect">
            <a:avLst/>
          </a:prstGeom>
        </p:spPr>
        <p:txBody>
          <a:bodyPr>
            <a:normAutofit/>
          </a:bodyPr>
          <a:lstStyle>
            <a:lvl1pPr marL="0" indent="0">
              <a:buNone/>
              <a:defRPr sz="3200" b="0" i="0">
                <a:solidFill>
                  <a:srgbClr val="881C1C"/>
                </a:solidFill>
                <a:latin typeface="Times New Roman" panose="02020603050405020304" pitchFamily="18" charset="0"/>
                <a:cs typeface="Times New Roman" panose="02020603050405020304" pitchFamily="18" charset="0"/>
              </a:defRPr>
            </a:lvl1pPr>
          </a:lstStyle>
          <a:p>
            <a:pPr lvl="0"/>
            <a:r>
              <a:rPr lang="en-US"/>
              <a:t>Click to add title</a:t>
            </a:r>
          </a:p>
        </p:txBody>
      </p:sp>
      <p:sp>
        <p:nvSpPr>
          <p:cNvPr id="20" name="Text Placeholder 16">
            <a:extLst>
              <a:ext uri="{FF2B5EF4-FFF2-40B4-BE49-F238E27FC236}">
                <a16:creationId xmlns:a16="http://schemas.microsoft.com/office/drawing/2014/main" id="{C4DB3331-FA53-6241-B7B1-AF0F88CF5DFF}"/>
              </a:ext>
            </a:extLst>
          </p:cNvPr>
          <p:cNvSpPr>
            <a:spLocks noGrp="1"/>
          </p:cNvSpPr>
          <p:nvPr>
            <p:ph type="body" sz="quarter" idx="10" hasCustomPrompt="1"/>
          </p:nvPr>
        </p:nvSpPr>
        <p:spPr>
          <a:xfrm>
            <a:off x="9546119" y="6396384"/>
            <a:ext cx="2135867" cy="190684"/>
          </a:xfrm>
          <a:prstGeom prst="rect">
            <a:avLst/>
          </a:prstGeom>
          <a:noFill/>
          <a:ln>
            <a:noFill/>
          </a:ln>
        </p:spPr>
        <p:txBody>
          <a:bodyPr>
            <a:noAutofit/>
          </a:bodyPr>
          <a:lstStyle>
            <a:lvl1pPr marL="0" indent="0" algn="r">
              <a:buNone/>
              <a:defRPr sz="900" b="0" i="0">
                <a:solidFill>
                  <a:schemeClr val="tx1"/>
                </a:solidFill>
                <a:latin typeface="Arial" panose="020B0604020202020204" pitchFamily="34" charset="0"/>
                <a:cs typeface="Arial" panose="020B0604020202020204" pitchFamily="34" charset="0"/>
              </a:defRPr>
            </a:lvl1pPr>
          </a:lstStyle>
          <a:p>
            <a:pPr lvl="0"/>
            <a:r>
              <a:rPr lang="en-US"/>
              <a:t>Presentation Title and/or Date</a:t>
            </a:r>
          </a:p>
        </p:txBody>
      </p:sp>
    </p:spTree>
    <p:extLst>
      <p:ext uri="{BB962C8B-B14F-4D97-AF65-F5344CB8AC3E}">
        <p14:creationId xmlns:p14="http://schemas.microsoft.com/office/powerpoint/2010/main" val="102485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Gallery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7A5F2B-D8A2-554D-A8DF-B1C945EC2227}"/>
              </a:ext>
            </a:extLst>
          </p:cNvPr>
          <p:cNvPicPr>
            <a:picLocks noChangeAspect="1"/>
          </p:cNvPicPr>
          <p:nvPr userDrawn="1"/>
        </p:nvPicPr>
        <p:blipFill rotWithShape="1">
          <a:blip r:embed="rId2"/>
          <a:srcRect l="26336" r="60823" b="32816"/>
          <a:stretch/>
        </p:blipFill>
        <p:spPr>
          <a:xfrm>
            <a:off x="0" y="0"/>
            <a:ext cx="1295400" cy="6858000"/>
          </a:xfrm>
          <a:prstGeom prst="rect">
            <a:avLst/>
          </a:prstGeom>
          <a:noFill/>
        </p:spPr>
      </p:pic>
      <p:sp>
        <p:nvSpPr>
          <p:cNvPr id="7" name="Picture Placeholder 10">
            <a:extLst>
              <a:ext uri="{FF2B5EF4-FFF2-40B4-BE49-F238E27FC236}">
                <a16:creationId xmlns:a16="http://schemas.microsoft.com/office/drawing/2014/main" id="{F265D7C2-C34B-3C40-8F62-ACE1DBDE2DC8}"/>
              </a:ext>
            </a:extLst>
          </p:cNvPr>
          <p:cNvSpPr>
            <a:spLocks noGrp="1"/>
          </p:cNvSpPr>
          <p:nvPr>
            <p:ph type="pic" sz="quarter" idx="18"/>
          </p:nvPr>
        </p:nvSpPr>
        <p:spPr>
          <a:xfrm>
            <a:off x="1981200" y="1937737"/>
            <a:ext cx="2057400" cy="1491264"/>
          </a:xfrm>
          <a:prstGeom prst="rect">
            <a:avLst/>
          </a:prstGeom>
        </p:spPr>
        <p:txBody>
          <a:bodyPr/>
          <a:lstStyle/>
          <a:p>
            <a:endParaRPr lang="en-US"/>
          </a:p>
        </p:txBody>
      </p:sp>
      <p:sp>
        <p:nvSpPr>
          <p:cNvPr id="8" name="Picture Placeholder 10">
            <a:extLst>
              <a:ext uri="{FF2B5EF4-FFF2-40B4-BE49-F238E27FC236}">
                <a16:creationId xmlns:a16="http://schemas.microsoft.com/office/drawing/2014/main" id="{0BCE00D3-E0D8-FD45-BD37-8E6B62010DDF}"/>
              </a:ext>
            </a:extLst>
          </p:cNvPr>
          <p:cNvSpPr>
            <a:spLocks noGrp="1"/>
          </p:cNvSpPr>
          <p:nvPr>
            <p:ph type="pic" sz="quarter" idx="19"/>
          </p:nvPr>
        </p:nvSpPr>
        <p:spPr>
          <a:xfrm>
            <a:off x="4256881" y="1957035"/>
            <a:ext cx="1620838" cy="3733799"/>
          </a:xfrm>
          <a:prstGeom prst="rect">
            <a:avLst/>
          </a:prstGeom>
        </p:spPr>
        <p:txBody>
          <a:bodyPr/>
          <a:lstStyle/>
          <a:p>
            <a:endParaRPr lang="en-US"/>
          </a:p>
        </p:txBody>
      </p:sp>
      <p:sp>
        <p:nvSpPr>
          <p:cNvPr id="9" name="Picture Placeholder 10">
            <a:extLst>
              <a:ext uri="{FF2B5EF4-FFF2-40B4-BE49-F238E27FC236}">
                <a16:creationId xmlns:a16="http://schemas.microsoft.com/office/drawing/2014/main" id="{7DD26B29-291B-6C46-ACCE-A2F11CF7DBE5}"/>
              </a:ext>
            </a:extLst>
          </p:cNvPr>
          <p:cNvSpPr>
            <a:spLocks noGrp="1"/>
          </p:cNvSpPr>
          <p:nvPr>
            <p:ph type="pic" sz="quarter" idx="20"/>
          </p:nvPr>
        </p:nvSpPr>
        <p:spPr>
          <a:xfrm>
            <a:off x="1981200" y="3664440"/>
            <a:ext cx="2057400" cy="2012460"/>
          </a:xfrm>
          <a:prstGeom prst="rect">
            <a:avLst/>
          </a:prstGeom>
        </p:spPr>
        <p:txBody>
          <a:bodyPr/>
          <a:lstStyle/>
          <a:p>
            <a:endParaRPr lang="en-US"/>
          </a:p>
        </p:txBody>
      </p:sp>
      <p:sp>
        <p:nvSpPr>
          <p:cNvPr id="12" name="Picture Placeholder 10">
            <a:extLst>
              <a:ext uri="{FF2B5EF4-FFF2-40B4-BE49-F238E27FC236}">
                <a16:creationId xmlns:a16="http://schemas.microsoft.com/office/drawing/2014/main" id="{0150F97D-9FA5-8B4A-B863-F5B6B7B195B7}"/>
              </a:ext>
            </a:extLst>
          </p:cNvPr>
          <p:cNvSpPr>
            <a:spLocks noGrp="1"/>
          </p:cNvSpPr>
          <p:nvPr>
            <p:ph type="pic" sz="quarter" idx="23"/>
          </p:nvPr>
        </p:nvSpPr>
        <p:spPr>
          <a:xfrm>
            <a:off x="6096000" y="2713360"/>
            <a:ext cx="4800600" cy="2977474"/>
          </a:xfrm>
          <a:prstGeom prst="rect">
            <a:avLst/>
          </a:prstGeom>
        </p:spPr>
        <p:txBody>
          <a:bodyPr/>
          <a:lstStyle/>
          <a:p>
            <a:endParaRPr lang="en-US"/>
          </a:p>
        </p:txBody>
      </p:sp>
      <p:sp>
        <p:nvSpPr>
          <p:cNvPr id="18" name="Text Placeholder 2">
            <a:extLst>
              <a:ext uri="{FF2B5EF4-FFF2-40B4-BE49-F238E27FC236}">
                <a16:creationId xmlns:a16="http://schemas.microsoft.com/office/drawing/2014/main" id="{00D206DB-D33B-9C49-8A60-BD5FFF085736}"/>
              </a:ext>
            </a:extLst>
          </p:cNvPr>
          <p:cNvSpPr>
            <a:spLocks noGrp="1"/>
          </p:cNvSpPr>
          <p:nvPr>
            <p:ph type="body" sz="quarter" idx="16" hasCustomPrompt="1"/>
          </p:nvPr>
        </p:nvSpPr>
        <p:spPr>
          <a:xfrm>
            <a:off x="6096000" y="1957035"/>
            <a:ext cx="4800600" cy="709965"/>
          </a:xfrm>
          <a:prstGeom prst="rect">
            <a:avLst/>
          </a:prstGeom>
        </p:spPr>
        <p:txBody>
          <a:bodyPr>
            <a:normAutofit/>
          </a:bodyPr>
          <a:lstStyle>
            <a:lvl1pPr marL="0" indent="0">
              <a:lnSpc>
                <a:spcPct val="100000"/>
              </a:lnSpc>
              <a:buNone/>
              <a:defRPr sz="1400" b="0" i="0">
                <a:latin typeface="Arial" panose="020B0604020202020204" pitchFamily="34" charset="0"/>
                <a:cs typeface="Arial" panose="020B0604020202020204" pitchFamily="34" charset="0"/>
              </a:defRPr>
            </a:lvl1pPr>
          </a:lstStyle>
          <a:p>
            <a:pPr lvl="0"/>
            <a:r>
              <a:rPr lang="en-US"/>
              <a:t>Body</a:t>
            </a:r>
          </a:p>
        </p:txBody>
      </p:sp>
      <p:sp>
        <p:nvSpPr>
          <p:cNvPr id="19" name="Rectangle 18">
            <a:extLst>
              <a:ext uri="{FF2B5EF4-FFF2-40B4-BE49-F238E27FC236}">
                <a16:creationId xmlns:a16="http://schemas.microsoft.com/office/drawing/2014/main" id="{3F0DAA54-CE07-5B41-A3B6-488248D3A51A}"/>
              </a:ext>
            </a:extLst>
          </p:cNvPr>
          <p:cNvSpPr/>
          <p:nvPr userDrawn="1"/>
        </p:nvSpPr>
        <p:spPr>
          <a:xfrm>
            <a:off x="-1" y="5981700"/>
            <a:ext cx="12191999" cy="876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FB2750C-0603-3D49-8EBE-3323A8A12104}"/>
              </a:ext>
            </a:extLst>
          </p:cNvPr>
          <p:cNvCxnSpPr>
            <a:cxnSpLocks/>
          </p:cNvCxnSpPr>
          <p:nvPr userDrawn="1"/>
        </p:nvCxnSpPr>
        <p:spPr>
          <a:xfrm flipH="1">
            <a:off x="4039566" y="6631822"/>
            <a:ext cx="7542834" cy="0"/>
          </a:xfrm>
          <a:prstGeom prst="line">
            <a:avLst/>
          </a:prstGeom>
          <a:ln w="6350">
            <a:solidFill>
              <a:srgbClr val="7D172C"/>
            </a:solidFill>
          </a:ln>
        </p:spPr>
        <p:style>
          <a:lnRef idx="1">
            <a:schemeClr val="accent1"/>
          </a:lnRef>
          <a:fillRef idx="0">
            <a:schemeClr val="accent1"/>
          </a:fillRef>
          <a:effectRef idx="0">
            <a:schemeClr val="accent1"/>
          </a:effectRef>
          <a:fontRef idx="minor">
            <a:schemeClr val="tx1"/>
          </a:fontRef>
        </p:style>
      </p:cxnSp>
      <p:sp>
        <p:nvSpPr>
          <p:cNvPr id="22" name="Picture Placeholder 23">
            <a:extLst>
              <a:ext uri="{FF2B5EF4-FFF2-40B4-BE49-F238E27FC236}">
                <a16:creationId xmlns:a16="http://schemas.microsoft.com/office/drawing/2014/main" id="{B9DFCDD3-A3DE-DB42-909F-9580A34AF23F}"/>
              </a:ext>
            </a:extLst>
          </p:cNvPr>
          <p:cNvSpPr>
            <a:spLocks noGrp="1"/>
          </p:cNvSpPr>
          <p:nvPr>
            <p:ph type="pic" sz="quarter" idx="24" hasCustomPrompt="1"/>
          </p:nvPr>
        </p:nvSpPr>
        <p:spPr>
          <a:xfrm>
            <a:off x="609600" y="6191024"/>
            <a:ext cx="3263900" cy="438375"/>
          </a:xfrm>
          <a:prstGeom prst="rect">
            <a:avLst/>
          </a:prstGeom>
        </p:spPr>
        <p:txBody>
          <a:bodyPr>
            <a:normAutofit/>
          </a:bodyPr>
          <a:lstStyle>
            <a:lvl1pPr marL="0" indent="0">
              <a:buNone/>
              <a:defRPr sz="1600" b="0" i="0">
                <a:latin typeface="Frutiger LT Std 55 Roman" panose="020B0602020204020204" pitchFamily="34" charset="0"/>
              </a:defRPr>
            </a:lvl1pPr>
          </a:lstStyle>
          <a:p>
            <a:r>
              <a:rPr lang="en-US"/>
              <a:t>Add dept. wordmark</a:t>
            </a:r>
          </a:p>
        </p:txBody>
      </p:sp>
      <p:sp>
        <p:nvSpPr>
          <p:cNvPr id="23" name="Text Placeholder 16">
            <a:extLst>
              <a:ext uri="{FF2B5EF4-FFF2-40B4-BE49-F238E27FC236}">
                <a16:creationId xmlns:a16="http://schemas.microsoft.com/office/drawing/2014/main" id="{27A25033-2DFE-FB4C-9F7B-50696DCDE7DF}"/>
              </a:ext>
            </a:extLst>
          </p:cNvPr>
          <p:cNvSpPr>
            <a:spLocks noGrp="1"/>
          </p:cNvSpPr>
          <p:nvPr>
            <p:ph type="body" sz="quarter" idx="21" hasCustomPrompt="1"/>
          </p:nvPr>
        </p:nvSpPr>
        <p:spPr>
          <a:xfrm>
            <a:off x="1883564" y="798167"/>
            <a:ext cx="5592503" cy="619304"/>
          </a:xfrm>
          <a:prstGeom prst="rect">
            <a:avLst/>
          </a:prstGeom>
        </p:spPr>
        <p:txBody>
          <a:bodyPr>
            <a:normAutofit/>
          </a:bodyPr>
          <a:lstStyle>
            <a:lvl1pPr marL="0" indent="0">
              <a:buNone/>
              <a:defRPr sz="3200" b="0" i="0">
                <a:solidFill>
                  <a:srgbClr val="881C1C"/>
                </a:solidFill>
                <a:latin typeface="Times New Roman" panose="02020603050405020304" pitchFamily="18" charset="0"/>
                <a:cs typeface="Times New Roman" panose="02020603050405020304" pitchFamily="18" charset="0"/>
              </a:defRPr>
            </a:lvl1pPr>
          </a:lstStyle>
          <a:p>
            <a:pPr lvl="0"/>
            <a:r>
              <a:rPr lang="en-US"/>
              <a:t>Click to add title</a:t>
            </a:r>
          </a:p>
        </p:txBody>
      </p:sp>
      <p:sp>
        <p:nvSpPr>
          <p:cNvPr id="13" name="Text Placeholder 16">
            <a:extLst>
              <a:ext uri="{FF2B5EF4-FFF2-40B4-BE49-F238E27FC236}">
                <a16:creationId xmlns:a16="http://schemas.microsoft.com/office/drawing/2014/main" id="{4FF2BFF6-C587-AD4F-85AA-60F259FDAE1D}"/>
              </a:ext>
            </a:extLst>
          </p:cNvPr>
          <p:cNvSpPr>
            <a:spLocks noGrp="1"/>
          </p:cNvSpPr>
          <p:nvPr>
            <p:ph type="body" sz="quarter" idx="10" hasCustomPrompt="1"/>
          </p:nvPr>
        </p:nvSpPr>
        <p:spPr>
          <a:xfrm>
            <a:off x="9546119" y="6396384"/>
            <a:ext cx="2135867" cy="190684"/>
          </a:xfrm>
          <a:prstGeom prst="rect">
            <a:avLst/>
          </a:prstGeom>
          <a:noFill/>
          <a:ln>
            <a:noFill/>
          </a:ln>
        </p:spPr>
        <p:txBody>
          <a:bodyPr>
            <a:noAutofit/>
          </a:bodyPr>
          <a:lstStyle>
            <a:lvl1pPr marL="0" indent="0" algn="r">
              <a:buNone/>
              <a:defRPr sz="900" b="0" i="0">
                <a:solidFill>
                  <a:schemeClr val="tx1"/>
                </a:solidFill>
                <a:latin typeface="Arial" panose="020B0604020202020204" pitchFamily="34" charset="0"/>
                <a:cs typeface="Arial" panose="020B0604020202020204" pitchFamily="34" charset="0"/>
              </a:defRPr>
            </a:lvl1pPr>
          </a:lstStyle>
          <a:p>
            <a:pPr lvl="0"/>
            <a:r>
              <a:rPr lang="en-US"/>
              <a:t>Presentation Title and/or Date</a:t>
            </a:r>
          </a:p>
        </p:txBody>
      </p:sp>
    </p:spTree>
    <p:extLst>
      <p:ext uri="{BB962C8B-B14F-4D97-AF65-F5344CB8AC3E}">
        <p14:creationId xmlns:p14="http://schemas.microsoft.com/office/powerpoint/2010/main" val="303280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342180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3" r:id="rId5"/>
    <p:sldLayoutId id="2147483672" r:id="rId6"/>
    <p:sldLayoutId id="2147483674" r:id="rId7"/>
    <p:sldLayoutId id="2147483675" r:id="rId8"/>
    <p:sldLayoutId id="2147483676" r:id="rId9"/>
    <p:sldLayoutId id="2147483677" r:id="rId10"/>
    <p:sldLayoutId id="2147483678" r:id="rId11"/>
    <p:sldLayoutId id="214748367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84" userDrawn="1">
          <p15:clr>
            <a:srgbClr val="F26B43"/>
          </p15:clr>
        </p15:guide>
        <p15:guide id="4" pos="7296" userDrawn="1">
          <p15:clr>
            <a:srgbClr val="F26B43"/>
          </p15:clr>
        </p15:guide>
        <p15:guide id="5" orient="horz" pos="288" userDrawn="1">
          <p15:clr>
            <a:srgbClr val="F26B43"/>
          </p15:clr>
        </p15:guide>
        <p15:guide id="6" orient="horz" pos="3576" userDrawn="1">
          <p15:clr>
            <a:srgbClr val="F26B43"/>
          </p15:clr>
        </p15:guide>
        <p15:guide id="7" pos="5568" userDrawn="1">
          <p15:clr>
            <a:srgbClr val="F26B43"/>
          </p15:clr>
        </p15:guide>
        <p15:guide id="8" pos="2112" userDrawn="1">
          <p15:clr>
            <a:srgbClr val="F26B43"/>
          </p15:clr>
        </p15:guide>
        <p15:guide id="9" pos="1248" userDrawn="1">
          <p15:clr>
            <a:srgbClr val="F26B43"/>
          </p15:clr>
        </p15:guide>
        <p15:guide id="10" pos="2976" userDrawn="1">
          <p15:clr>
            <a:srgbClr val="F26B43"/>
          </p15:clr>
        </p15:guide>
        <p15:guide id="11" pos="4704" userDrawn="1">
          <p15:clr>
            <a:srgbClr val="F26B43"/>
          </p15:clr>
        </p15:guide>
        <p15:guide id="12" pos="6432" userDrawn="1">
          <p15:clr>
            <a:srgbClr val="F26B43"/>
          </p15:clr>
        </p15:guide>
        <p15:guide id="13" pos="816" userDrawn="1">
          <p15:clr>
            <a:srgbClr val="F26B43"/>
          </p15:clr>
        </p15:guide>
        <p15:guide id="14" pos="1680" userDrawn="1">
          <p15:clr>
            <a:srgbClr val="F26B43"/>
          </p15:clr>
        </p15:guide>
        <p15:guide id="15" pos="2544" userDrawn="1">
          <p15:clr>
            <a:srgbClr val="F26B43"/>
          </p15:clr>
        </p15:guide>
        <p15:guide id="16" pos="3408" userDrawn="1">
          <p15:clr>
            <a:srgbClr val="F26B43"/>
          </p15:clr>
        </p15:guide>
        <p15:guide id="17" pos="4272" userDrawn="1">
          <p15:clr>
            <a:srgbClr val="F26B43"/>
          </p15:clr>
        </p15:guide>
        <p15:guide id="18" pos="5136" userDrawn="1">
          <p15:clr>
            <a:srgbClr val="F26B43"/>
          </p15:clr>
        </p15:guide>
        <p15:guide id="19" pos="6864" userDrawn="1">
          <p15:clr>
            <a:srgbClr val="F26B43"/>
          </p15:clr>
        </p15:guide>
        <p15:guide id="20" orient="horz" pos="4176" userDrawn="1">
          <p15:clr>
            <a:srgbClr val="F26B43"/>
          </p15:clr>
        </p15:guide>
        <p15:guide id="21" pos="6000" userDrawn="1">
          <p15:clr>
            <a:srgbClr val="F26B43"/>
          </p15:clr>
        </p15:guide>
        <p15:guide id="22" orient="horz" pos="1224" userDrawn="1">
          <p15:clr>
            <a:srgbClr val="F26B43"/>
          </p15:clr>
        </p15:guide>
        <p15:guide id="23" orient="horz" pos="3096" userDrawn="1">
          <p15:clr>
            <a:srgbClr val="F26B43"/>
          </p15:clr>
        </p15:guide>
        <p15:guide id="24" orient="horz" pos="4032" userDrawn="1">
          <p15:clr>
            <a:srgbClr val="F26B43"/>
          </p15:clr>
        </p15:guide>
        <p15:guide id="25" orient="horz" pos="744" userDrawn="1">
          <p15:clr>
            <a:srgbClr val="F26B43"/>
          </p15:clr>
        </p15:guide>
        <p15:guide id="26" orient="horz" pos="1680" userDrawn="1">
          <p15:clr>
            <a:srgbClr val="F26B43"/>
          </p15:clr>
        </p15:guide>
        <p15:guide id="27" orient="horz" pos="2640" userDrawn="1">
          <p15:clr>
            <a:srgbClr val="F26B43"/>
          </p15:clr>
        </p15:guide>
        <p15:guide id="28" orient="horz" pos="3768" userDrawn="1">
          <p15:clr>
            <a:srgbClr val="F26B43"/>
          </p15:clr>
        </p15:guide>
        <p15:guide id="29" orient="horz" pos="391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UEFA_European_Championship" TargetMode="External"/><Relationship Id="rId3" Type="http://schemas.openxmlformats.org/officeDocument/2006/relationships/hyperlink" Target="https://www.google.com/url?sa=i&amp;url=https%3A%2F%2Fen.wikipedia.org%2Fwiki%2FEngland_national_football_team&amp;psig=AOvVaw1F2jcagP_lO46ISdkLTrro&amp;ust=1701791919510000&amp;source=images&amp;cd=vfe&amp;opi=89978449&amp;ved=0CBIQjRxqFwoTCLDmk4mT9oIDFQAAAAAdAAAAABAE" TargetMode="External"/><Relationship Id="rId7" Type="http://schemas.openxmlformats.org/officeDocument/2006/relationships/hyperlink" Target="https://www.kaggle.com/datasets/cashncarry/fifaworldranking/" TargetMode="External"/><Relationship Id="rId2"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hyperlink" Target="https://en.wikipedia.org/wiki/England_national_football_team" TargetMode="External"/><Relationship Id="rId5" Type="http://schemas.openxmlformats.org/officeDocument/2006/relationships/hyperlink" Target="https://www.google.com/url?sa=i&amp;url=https%3A%2F%2Fen.wikipedia.org%2Fwiki%2FDow_Jones_%2526_Company&amp;psig=AOvVaw0j_HGZBFssyQYRp4ss7Yub&amp;ust=1701792258621000&amp;source=images&amp;cd=vfe&amp;opi=89978449&amp;ved=0CBIQjRxqFwoTCKim1qqU9oIDFQAAAAAdAAAAABAE" TargetMode="External"/><Relationship Id="rId10" Type="http://schemas.openxmlformats.org/officeDocument/2006/relationships/hyperlink" Target="https://www.sportingnews.com/us/soccer/news/england-penalty-shootout-record-world-cup-history/aqnm0cdyj1orqjbxg9s9lcgz" TargetMode="External"/><Relationship Id="rId4" Type="http://schemas.openxmlformats.org/officeDocument/2006/relationships/hyperlink" Target="https://www.google.com/imgres?imgurl=https%3A%2F%2Fcloudfront-us-east-1.images.arcpublishing.com%2Fpmn%2FF5CJ5L3UCNCS7GNXDJBLZYZAH4.jpg&amp;tbnid=SAZjE5wGJTCTIM&amp;vet=12ahUKEwiNnunRk_aCAxVCF1kFHcLOAZQQMygKegQIARBK..i&amp;imgrefurl=https%3A%2F%2Fwww.inquirer.com%2Fopinion%2Fbiden-putin-summit-trump-helsinki-ukraine-belarus-navalny-20210610.html&amp;docid=gcEupDZcV0vPcM&amp;w=2400&amp;h=1472&amp;q=putin%20and%20biden&amp;ved=2ahUKEwiNnunRk_aCAxVCF1kFHcLOAZQQMygKegQIARBK" TargetMode="External"/><Relationship Id="rId9" Type="http://schemas.openxmlformats.org/officeDocument/2006/relationships/hyperlink" Target="https://www.transfermarkt.us/harry-kane/verletzungen/spieler/132098"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www.news.cn/english/2021-10/01/c_1310221820.htm"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hyperlink" Target="https://carnegieendowment.org/politika/89708"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jstor.org/stable/40931157?seq=16"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16">
            <a:extLst>
              <a:ext uri="{FF2B5EF4-FFF2-40B4-BE49-F238E27FC236}">
                <a16:creationId xmlns:a16="http://schemas.microsoft.com/office/drawing/2014/main" id="{B7D068F0-138B-F74A-937A-FCC5F00B76BE}"/>
              </a:ext>
            </a:extLst>
          </p:cNvPr>
          <p:cNvSpPr txBox="1">
            <a:spLocks/>
          </p:cNvSpPr>
          <p:nvPr/>
        </p:nvSpPr>
        <p:spPr>
          <a:xfrm>
            <a:off x="9546119" y="6396384"/>
            <a:ext cx="2135867" cy="190684"/>
          </a:xfrm>
          <a:prstGeom prst="rect">
            <a:avLst/>
          </a:prstGeom>
          <a:noFill/>
          <a:ln>
            <a:noFill/>
          </a:ln>
        </p:spPr>
        <p:txBody>
          <a:bodyPr>
            <a:noAutofit/>
          </a:bodyPr>
          <a:lstStyle>
            <a:lvl1pPr marL="0" indent="0" algn="r" defTabSz="914400" rtl="0" eaLnBrk="1" latinLnBrk="0" hangingPunct="1">
              <a:lnSpc>
                <a:spcPct val="90000"/>
              </a:lnSpc>
              <a:spcBef>
                <a:spcPts val="1000"/>
              </a:spcBef>
              <a:buFont typeface="Arial" panose="020B0604020202020204" pitchFamily="34" charset="0"/>
              <a:buNone/>
              <a:defRPr sz="9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Super Forecasting Project | Fall 2023</a:t>
            </a:r>
          </a:p>
          <a:p>
            <a:endParaRPr lang="en-US"/>
          </a:p>
        </p:txBody>
      </p:sp>
      <p:sp>
        <p:nvSpPr>
          <p:cNvPr id="6" name="Text Placeholder 2">
            <a:extLst>
              <a:ext uri="{FF2B5EF4-FFF2-40B4-BE49-F238E27FC236}">
                <a16:creationId xmlns:a16="http://schemas.microsoft.com/office/drawing/2014/main" id="{45FDF26A-8AB0-3F46-B885-FEE58F05B9B9}"/>
              </a:ext>
            </a:extLst>
          </p:cNvPr>
          <p:cNvSpPr>
            <a:spLocks noGrp="1"/>
          </p:cNvSpPr>
          <p:nvPr>
            <p:ph type="body" sz="quarter" idx="13"/>
          </p:nvPr>
        </p:nvSpPr>
        <p:spPr>
          <a:xfrm>
            <a:off x="510896" y="1934674"/>
            <a:ext cx="9718010" cy="689327"/>
          </a:xfrm>
        </p:spPr>
        <p:txBody>
          <a:bodyPr/>
          <a:lstStyle/>
          <a:p>
            <a:r>
              <a:rPr lang="en-US" b="1"/>
              <a:t>Super Forecasting Project</a:t>
            </a:r>
          </a:p>
        </p:txBody>
      </p:sp>
      <p:sp>
        <p:nvSpPr>
          <p:cNvPr id="7" name="Text Placeholder 3">
            <a:extLst>
              <a:ext uri="{FF2B5EF4-FFF2-40B4-BE49-F238E27FC236}">
                <a16:creationId xmlns:a16="http://schemas.microsoft.com/office/drawing/2014/main" id="{0787CE4C-74F2-0D4C-981A-1177BABE6EA8}"/>
              </a:ext>
            </a:extLst>
          </p:cNvPr>
          <p:cNvSpPr>
            <a:spLocks noGrp="1"/>
          </p:cNvSpPr>
          <p:nvPr>
            <p:ph type="body" sz="quarter" idx="14"/>
          </p:nvPr>
        </p:nvSpPr>
        <p:spPr>
          <a:xfrm>
            <a:off x="513110" y="2778614"/>
            <a:ext cx="8153370" cy="1061865"/>
          </a:xfrm>
        </p:spPr>
        <p:txBody>
          <a:bodyPr lIns="91440" tIns="45720" rIns="91440" bIns="45720" anchor="t"/>
          <a:lstStyle/>
          <a:p>
            <a:r>
              <a:rPr lang="en-US" b="1">
                <a:latin typeface="Arial"/>
                <a:cs typeface="Arial"/>
              </a:rPr>
              <a:t>SCH-MGMT 650 STATISTICS FOR BUSINESS - PROF BRETT ALBERT</a:t>
            </a:r>
          </a:p>
          <a:p>
            <a:r>
              <a:rPr lang="en-US" b="1">
                <a:latin typeface="Arial"/>
                <a:cs typeface="Arial"/>
              </a:rPr>
              <a:t>Stats Family #2</a:t>
            </a:r>
          </a:p>
          <a:p>
            <a:pPr marL="285750" indent="-285750">
              <a:buFont typeface="Courier New" panose="02070309020205020404" pitchFamily="49" charset="0"/>
              <a:buChar char="o"/>
            </a:pPr>
            <a:r>
              <a:rPr lang="en-US" b="1">
                <a:latin typeface="Arial"/>
                <a:cs typeface="Arial"/>
              </a:rPr>
              <a:t>Geetha </a:t>
            </a:r>
            <a:r>
              <a:rPr lang="en-US" b="1" err="1">
                <a:latin typeface="Arial"/>
                <a:cs typeface="Arial"/>
              </a:rPr>
              <a:t>Ragiphani</a:t>
            </a:r>
          </a:p>
          <a:p>
            <a:pPr marL="285750" indent="-285750">
              <a:buFont typeface="Courier New" panose="02070309020205020404" pitchFamily="49" charset="0"/>
              <a:buChar char="o"/>
            </a:pPr>
            <a:r>
              <a:rPr lang="en-US" b="1">
                <a:latin typeface="Arial"/>
                <a:cs typeface="Arial"/>
              </a:rPr>
              <a:t>Anand Gupta</a:t>
            </a:r>
          </a:p>
          <a:p>
            <a:pPr marL="285750" indent="-285750">
              <a:buFont typeface="Courier New" panose="02070309020205020404" pitchFamily="49" charset="0"/>
              <a:buChar char="o"/>
            </a:pPr>
            <a:r>
              <a:rPr lang="en-US" b="1">
                <a:latin typeface="Arial"/>
                <a:cs typeface="Arial"/>
              </a:rPr>
              <a:t>Sumanth </a:t>
            </a:r>
            <a:r>
              <a:rPr lang="en-US" b="1" err="1">
                <a:latin typeface="Arial"/>
                <a:cs typeface="Arial"/>
              </a:rPr>
              <a:t>Nomula</a:t>
            </a:r>
          </a:p>
          <a:p>
            <a:pPr marL="285750" indent="-285750">
              <a:buFont typeface="Courier New" panose="02070309020205020404" pitchFamily="49" charset="0"/>
              <a:buChar char="o"/>
            </a:pPr>
            <a:r>
              <a:rPr lang="en-US" b="1" err="1">
                <a:latin typeface="Arial"/>
                <a:cs typeface="Arial"/>
              </a:rPr>
              <a:t>Sahibnoor</a:t>
            </a:r>
            <a:r>
              <a:rPr lang="en-US" b="1">
                <a:latin typeface="Arial"/>
                <a:cs typeface="Arial"/>
              </a:rPr>
              <a:t> Chahal</a:t>
            </a:r>
          </a:p>
          <a:p>
            <a:endParaRPr lang="en-US"/>
          </a:p>
        </p:txBody>
      </p:sp>
    </p:spTree>
    <p:extLst>
      <p:ext uri="{BB962C8B-B14F-4D97-AF65-F5344CB8AC3E}">
        <p14:creationId xmlns:p14="http://schemas.microsoft.com/office/powerpoint/2010/main" val="795629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8F40FE-F429-4CCC-8FA7-96AE849C2C1C}"/>
              </a:ext>
            </a:extLst>
          </p:cNvPr>
          <p:cNvSpPr>
            <a:spLocks noGrp="1"/>
          </p:cNvSpPr>
          <p:nvPr>
            <p:ph type="body" sz="quarter" idx="10"/>
          </p:nvPr>
        </p:nvSpPr>
        <p:spPr/>
        <p:txBody>
          <a:bodyPr/>
          <a:lstStyle/>
          <a:p>
            <a:r>
              <a:rPr lang="en-US"/>
              <a:t>Super Forecasting Project | Fall 2023</a:t>
            </a:r>
          </a:p>
        </p:txBody>
      </p:sp>
      <p:sp>
        <p:nvSpPr>
          <p:cNvPr id="7" name="Text Placeholder 6">
            <a:extLst>
              <a:ext uri="{FF2B5EF4-FFF2-40B4-BE49-F238E27FC236}">
                <a16:creationId xmlns:a16="http://schemas.microsoft.com/office/drawing/2014/main" id="{21E65757-D383-4662-9822-CCEFBB3B74F4}"/>
              </a:ext>
            </a:extLst>
          </p:cNvPr>
          <p:cNvSpPr>
            <a:spLocks noGrp="1"/>
          </p:cNvSpPr>
          <p:nvPr>
            <p:ph type="body" sz="quarter" idx="20"/>
          </p:nvPr>
        </p:nvSpPr>
        <p:spPr>
          <a:xfrm>
            <a:off x="509285" y="528320"/>
            <a:ext cx="11347435" cy="819703"/>
          </a:xfrm>
        </p:spPr>
        <p:txBody>
          <a:bodyPr>
            <a:noAutofit/>
          </a:bodyPr>
          <a:lstStyle/>
          <a:p>
            <a:pPr marL="630238" indent="-630238"/>
            <a:r>
              <a:rPr lang="en-US" sz="2600"/>
              <a:t>Q3: Will the Dow Jones Industrial Average finish 2024 higher than 43,000?</a:t>
            </a:r>
          </a:p>
        </p:txBody>
      </p:sp>
      <p:pic>
        <p:nvPicPr>
          <p:cNvPr id="13" name="Picture 12">
            <a:extLst>
              <a:ext uri="{FF2B5EF4-FFF2-40B4-BE49-F238E27FC236}">
                <a16:creationId xmlns:a16="http://schemas.microsoft.com/office/drawing/2014/main" id="{965F664B-F84E-493B-AE8D-9D37C33AB0D3}"/>
              </a:ext>
            </a:extLst>
          </p:cNvPr>
          <p:cNvPicPr>
            <a:picLocks noChangeAspect="1"/>
          </p:cNvPicPr>
          <p:nvPr/>
        </p:nvPicPr>
        <p:blipFill rotWithShape="1">
          <a:blip r:embed="rId2"/>
          <a:srcRect l="-6553"/>
          <a:stretch/>
        </p:blipFill>
        <p:spPr>
          <a:xfrm>
            <a:off x="365760" y="6200138"/>
            <a:ext cx="3575691" cy="491094"/>
          </a:xfrm>
          <a:prstGeom prst="rect">
            <a:avLst/>
          </a:prstGeom>
        </p:spPr>
      </p:pic>
      <p:sp>
        <p:nvSpPr>
          <p:cNvPr id="2" name="TextBox 1">
            <a:extLst>
              <a:ext uri="{FF2B5EF4-FFF2-40B4-BE49-F238E27FC236}">
                <a16:creationId xmlns:a16="http://schemas.microsoft.com/office/drawing/2014/main" id="{67E2C167-FED6-A947-C977-B96BF5174206}"/>
              </a:ext>
            </a:extLst>
          </p:cNvPr>
          <p:cNvSpPr txBox="1"/>
          <p:nvPr/>
        </p:nvSpPr>
        <p:spPr>
          <a:xfrm>
            <a:off x="1096650" y="1266743"/>
            <a:ext cx="6899270" cy="430887"/>
          </a:xfrm>
          <a:prstGeom prst="rect">
            <a:avLst/>
          </a:prstGeom>
          <a:noFill/>
        </p:spPr>
        <p:txBody>
          <a:bodyPr wrap="square" rtlCol="0">
            <a:spAutoFit/>
          </a:bodyPr>
          <a:lstStyle/>
          <a:p>
            <a:r>
              <a:rPr lang="en-IN" sz="2200">
                <a:solidFill>
                  <a:srgbClr val="881C1C"/>
                </a:solidFill>
                <a:latin typeface="Times New Roman" panose="02020603050405020304" pitchFamily="18" charset="0"/>
                <a:cs typeface="Times New Roman" panose="02020603050405020304" pitchFamily="18" charset="0"/>
              </a:rPr>
              <a:t>Updating Beliefs: The Inside View</a:t>
            </a:r>
          </a:p>
        </p:txBody>
      </p:sp>
      <p:sp>
        <p:nvSpPr>
          <p:cNvPr id="3" name="TextBox 2">
            <a:extLst>
              <a:ext uri="{FF2B5EF4-FFF2-40B4-BE49-F238E27FC236}">
                <a16:creationId xmlns:a16="http://schemas.microsoft.com/office/drawing/2014/main" id="{BA754E95-2C6C-98AA-35F2-6AE387DCD8E9}"/>
              </a:ext>
            </a:extLst>
          </p:cNvPr>
          <p:cNvSpPr txBox="1"/>
          <p:nvPr/>
        </p:nvSpPr>
        <p:spPr>
          <a:xfrm>
            <a:off x="1096650" y="1887044"/>
            <a:ext cx="1042987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lvl="0" indent="-342900">
              <a:buFont typeface="+mj-lt"/>
              <a:buAutoNum type="arabicPeriod"/>
            </a:pPr>
            <a:r>
              <a:rPr lang="en-IN" sz="1800">
                <a:solidFill>
                  <a:srgbClr val="000000"/>
                </a:solidFill>
                <a:effectLst/>
                <a:latin typeface="Tw Cen MT"/>
                <a:ea typeface="Calibri" panose="020F0502020204030204" pitchFamily="34" charset="0"/>
                <a:cs typeface="Times New Roman"/>
              </a:rPr>
              <a:t>Historical relationship between GDP growth and the Dow Jones performance:</a:t>
            </a:r>
          </a:p>
          <a:p>
            <a:pPr marL="800100" lvl="1" indent="-342900">
              <a:buFont typeface="Arial" panose="020B0604020202020204" pitchFamily="34" charset="0"/>
              <a:buChar char="•"/>
            </a:pPr>
            <a:r>
              <a:rPr lang="en-CA">
                <a:solidFill>
                  <a:srgbClr val="000000"/>
                </a:solidFill>
                <a:latin typeface="Tw Cen MT"/>
                <a:cs typeface="Times New Roman"/>
              </a:rPr>
              <a:t>Over a long term, there is appositive correlation between GDP growth and DJIA performance.</a:t>
            </a:r>
          </a:p>
          <a:p>
            <a:pPr marL="800100" lvl="1" indent="-342900">
              <a:buFont typeface="Arial" panose="020B0604020202020204" pitchFamily="34" charset="0"/>
              <a:buChar char="•"/>
            </a:pPr>
            <a:r>
              <a:rPr lang="en-CA">
                <a:solidFill>
                  <a:srgbClr val="000000"/>
                </a:solidFill>
                <a:latin typeface="Tw Cen MT"/>
                <a:cs typeface="Times New Roman"/>
              </a:rPr>
              <a:t>Company specific factors: DJIA heavily and directly relies on corporate earnings, industry performances, and global market conditions.</a:t>
            </a:r>
          </a:p>
          <a:p>
            <a:pPr marL="800100" lvl="1" indent="-342900">
              <a:buFont typeface="Arial" panose="020B0604020202020204" pitchFamily="34" charset="0"/>
              <a:buChar char="•"/>
            </a:pPr>
            <a:r>
              <a:rPr lang="en-CA">
                <a:solidFill>
                  <a:srgbClr val="000000"/>
                </a:solidFill>
                <a:latin typeface="Tw Cen MT"/>
                <a:cs typeface="Times New Roman"/>
              </a:rPr>
              <a:t>Looking into all of this, we believe even though there does exist a relationship between DJIA and GDP, the correlation isn’t that strong. P(DJIA &amp; GDP) = 0.5</a:t>
            </a:r>
          </a:p>
          <a:p>
            <a:pPr marL="10795" lvl="1"/>
            <a:r>
              <a:rPr lang="en-CA">
                <a:solidFill>
                  <a:srgbClr val="000000"/>
                </a:solidFill>
                <a:latin typeface="Tw Cen MT"/>
                <a:cs typeface="Times New Roman"/>
              </a:rPr>
              <a:t>2.    DJIA vs S&amp;P 500:</a:t>
            </a:r>
          </a:p>
          <a:p>
            <a:pPr marL="766445" lvl="1" indent="-314325">
              <a:buFont typeface="Arial" panose="020B0604020202020204" pitchFamily="34" charset="0"/>
              <a:buChar char="•"/>
            </a:pPr>
            <a:r>
              <a:rPr lang="en-CA">
                <a:solidFill>
                  <a:srgbClr val="000000"/>
                </a:solidFill>
                <a:latin typeface="Tw Cen MT"/>
                <a:cs typeface="Times New Roman"/>
              </a:rPr>
              <a:t>These 2 are widely followed stock market indices in the US. Even though the correlation between them is strong, it is important to note that correlation does not imply causation. Factors like the size of their indices, their composition, market dynamics and events, investor sentiments cause a difference in their performances. Upon comparing their historical data, P(DJIA vs S&amp;P 500) = 0.6</a:t>
            </a:r>
          </a:p>
        </p:txBody>
      </p:sp>
    </p:spTree>
    <p:extLst>
      <p:ext uri="{BB962C8B-B14F-4D97-AF65-F5344CB8AC3E}">
        <p14:creationId xmlns:p14="http://schemas.microsoft.com/office/powerpoint/2010/main" val="3372419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8F40FE-F429-4CCC-8FA7-96AE849C2C1C}"/>
              </a:ext>
            </a:extLst>
          </p:cNvPr>
          <p:cNvSpPr>
            <a:spLocks noGrp="1"/>
          </p:cNvSpPr>
          <p:nvPr>
            <p:ph type="body" sz="quarter" idx="10"/>
          </p:nvPr>
        </p:nvSpPr>
        <p:spPr/>
        <p:txBody>
          <a:bodyPr/>
          <a:lstStyle/>
          <a:p>
            <a:r>
              <a:rPr lang="en-US"/>
              <a:t>Super Forecasting Project | Fall 2023</a:t>
            </a:r>
          </a:p>
        </p:txBody>
      </p:sp>
      <p:sp>
        <p:nvSpPr>
          <p:cNvPr id="7" name="Text Placeholder 6">
            <a:extLst>
              <a:ext uri="{FF2B5EF4-FFF2-40B4-BE49-F238E27FC236}">
                <a16:creationId xmlns:a16="http://schemas.microsoft.com/office/drawing/2014/main" id="{21E65757-D383-4662-9822-CCEFBB3B74F4}"/>
              </a:ext>
            </a:extLst>
          </p:cNvPr>
          <p:cNvSpPr>
            <a:spLocks noGrp="1"/>
          </p:cNvSpPr>
          <p:nvPr>
            <p:ph type="body" sz="quarter" idx="20"/>
          </p:nvPr>
        </p:nvSpPr>
        <p:spPr>
          <a:xfrm>
            <a:off x="509285" y="528320"/>
            <a:ext cx="11347435" cy="819703"/>
          </a:xfrm>
        </p:spPr>
        <p:txBody>
          <a:bodyPr>
            <a:noAutofit/>
          </a:bodyPr>
          <a:lstStyle/>
          <a:p>
            <a:pPr marL="630238" indent="-630238"/>
            <a:r>
              <a:rPr lang="en-US" sz="2600"/>
              <a:t>Q3: Will the Dow Jones Industrial Average finish 2024 higher than 43,000?</a:t>
            </a:r>
          </a:p>
        </p:txBody>
      </p:sp>
      <p:pic>
        <p:nvPicPr>
          <p:cNvPr id="13" name="Picture 12">
            <a:extLst>
              <a:ext uri="{FF2B5EF4-FFF2-40B4-BE49-F238E27FC236}">
                <a16:creationId xmlns:a16="http://schemas.microsoft.com/office/drawing/2014/main" id="{965F664B-F84E-493B-AE8D-9D37C33AB0D3}"/>
              </a:ext>
            </a:extLst>
          </p:cNvPr>
          <p:cNvPicPr>
            <a:picLocks noChangeAspect="1"/>
          </p:cNvPicPr>
          <p:nvPr/>
        </p:nvPicPr>
        <p:blipFill rotWithShape="1">
          <a:blip r:embed="rId2"/>
          <a:srcRect l="-6553"/>
          <a:stretch/>
        </p:blipFill>
        <p:spPr>
          <a:xfrm>
            <a:off x="365760" y="6200138"/>
            <a:ext cx="3575691" cy="491094"/>
          </a:xfrm>
          <a:prstGeom prst="rect">
            <a:avLst/>
          </a:prstGeom>
        </p:spPr>
      </p:pic>
      <p:sp>
        <p:nvSpPr>
          <p:cNvPr id="2" name="TextBox 1">
            <a:extLst>
              <a:ext uri="{FF2B5EF4-FFF2-40B4-BE49-F238E27FC236}">
                <a16:creationId xmlns:a16="http://schemas.microsoft.com/office/drawing/2014/main" id="{67E2C167-FED6-A947-C977-B96BF5174206}"/>
              </a:ext>
            </a:extLst>
          </p:cNvPr>
          <p:cNvSpPr txBox="1"/>
          <p:nvPr/>
        </p:nvSpPr>
        <p:spPr>
          <a:xfrm>
            <a:off x="1096650" y="1266743"/>
            <a:ext cx="6899270" cy="430887"/>
          </a:xfrm>
          <a:prstGeom prst="rect">
            <a:avLst/>
          </a:prstGeom>
          <a:noFill/>
        </p:spPr>
        <p:txBody>
          <a:bodyPr wrap="square" rtlCol="0">
            <a:spAutoFit/>
          </a:bodyPr>
          <a:lstStyle/>
          <a:p>
            <a:r>
              <a:rPr lang="en-IN" sz="2200">
                <a:solidFill>
                  <a:srgbClr val="881C1C"/>
                </a:solidFill>
                <a:latin typeface="Times New Roman" panose="02020603050405020304" pitchFamily="18" charset="0"/>
                <a:cs typeface="Times New Roman" panose="02020603050405020304" pitchFamily="18" charset="0"/>
              </a:rPr>
              <a:t>Updating Beliefs: The Inside View</a:t>
            </a:r>
          </a:p>
        </p:txBody>
      </p:sp>
      <p:sp>
        <p:nvSpPr>
          <p:cNvPr id="3" name="TextBox 2">
            <a:extLst>
              <a:ext uri="{FF2B5EF4-FFF2-40B4-BE49-F238E27FC236}">
                <a16:creationId xmlns:a16="http://schemas.microsoft.com/office/drawing/2014/main" id="{BA754E95-2C6C-98AA-35F2-6AE387DCD8E9}"/>
              </a:ext>
            </a:extLst>
          </p:cNvPr>
          <p:cNvSpPr txBox="1"/>
          <p:nvPr/>
        </p:nvSpPr>
        <p:spPr>
          <a:xfrm>
            <a:off x="1096650" y="1887044"/>
            <a:ext cx="1042987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lvl="0" indent="-342900">
              <a:buAutoNum type="arabicPeriod" startAt="3"/>
            </a:pPr>
            <a:r>
              <a:rPr lang="en-CA">
                <a:solidFill>
                  <a:srgbClr val="000000"/>
                </a:solidFill>
                <a:latin typeface="Tw Cen MT" panose="020B0602020104020603" pitchFamily="34" charset="77"/>
                <a:cs typeface="Times New Roman" panose="02020603050405020304" pitchFamily="18" charset="0"/>
              </a:rPr>
              <a:t>Impact of global events:</a:t>
            </a:r>
          </a:p>
          <a:p>
            <a:pPr marL="800100" lvl="1" indent="-342900">
              <a:buFont typeface="Arial" panose="020B0604020202020204" pitchFamily="34" charset="0"/>
              <a:buChar char="•"/>
            </a:pPr>
            <a:r>
              <a:rPr lang="en-CA">
                <a:solidFill>
                  <a:srgbClr val="000000"/>
                </a:solidFill>
                <a:latin typeface="Tw Cen MT" panose="020B0602020104020603" pitchFamily="34" charset="77"/>
                <a:cs typeface="Times New Roman" panose="02020603050405020304" pitchFamily="18" charset="0"/>
              </a:rPr>
              <a:t>The US National Elections or significant political changes in major economies can affect the market sentiment.</a:t>
            </a:r>
          </a:p>
          <a:p>
            <a:pPr marL="800100" lvl="1" indent="-342900">
              <a:buFont typeface="Arial" panose="020B0604020202020204" pitchFamily="34" charset="0"/>
              <a:buChar char="•"/>
            </a:pPr>
            <a:r>
              <a:rPr lang="en-CA">
                <a:solidFill>
                  <a:srgbClr val="000000"/>
                </a:solidFill>
                <a:latin typeface="Tw Cen MT"/>
                <a:cs typeface="Times New Roman"/>
              </a:rPr>
              <a:t>Geopolitical tensions like the ongoing Ukraine – Russia war can create uncertainty in financial markets. These could also include issues like trade disputes, territorial conflicts and diplomatic tensions.</a:t>
            </a:r>
          </a:p>
          <a:p>
            <a:pPr marL="800100" lvl="1" indent="-342900">
              <a:buFont typeface="Arial" panose="020B0604020202020204" pitchFamily="34" charset="0"/>
              <a:buChar char="•"/>
            </a:pPr>
            <a:r>
              <a:rPr lang="en-CA">
                <a:solidFill>
                  <a:srgbClr val="000000"/>
                </a:solidFill>
                <a:latin typeface="Tw Cen MT"/>
                <a:cs typeface="Times New Roman"/>
              </a:rPr>
              <a:t>Key economic indicators such ash GDP growth, employment figures and inflation rates can shape market sentiment. Positive or negative surprises in economic data can influence investor perceptions.</a:t>
            </a:r>
          </a:p>
          <a:p>
            <a:pPr marL="800100" lvl="1" indent="-342900">
              <a:buFont typeface="Arial" panose="020B0604020202020204" pitchFamily="34" charset="0"/>
              <a:buChar char="•"/>
            </a:pPr>
            <a:r>
              <a:rPr lang="en-CA">
                <a:solidFill>
                  <a:srgbClr val="000000"/>
                </a:solidFill>
                <a:latin typeface="Tw Cen MT"/>
                <a:cs typeface="Times New Roman"/>
              </a:rPr>
              <a:t>Considering these factors, the probability of global events occurring and causing a positive change in the DJIA value can be set at P(Global Events) = 0.75</a:t>
            </a:r>
            <a:endParaRPr lang="en-CA">
              <a:solidFill>
                <a:srgbClr val="000000"/>
              </a:solidFill>
              <a:latin typeface="Tw Cen MT" panose="020B0602020104020603" pitchFamily="34" charset="77"/>
              <a:cs typeface="Times New Roman" panose="02020603050405020304" pitchFamily="18" charset="0"/>
            </a:endParaRPr>
          </a:p>
        </p:txBody>
      </p:sp>
    </p:spTree>
    <p:extLst>
      <p:ext uri="{BB962C8B-B14F-4D97-AF65-F5344CB8AC3E}">
        <p14:creationId xmlns:p14="http://schemas.microsoft.com/office/powerpoint/2010/main" val="611854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8F40FE-F429-4CCC-8FA7-96AE849C2C1C}"/>
              </a:ext>
            </a:extLst>
          </p:cNvPr>
          <p:cNvSpPr>
            <a:spLocks noGrp="1"/>
          </p:cNvSpPr>
          <p:nvPr>
            <p:ph type="body" sz="quarter" idx="10"/>
          </p:nvPr>
        </p:nvSpPr>
        <p:spPr/>
        <p:txBody>
          <a:bodyPr/>
          <a:lstStyle/>
          <a:p>
            <a:r>
              <a:rPr lang="en-US"/>
              <a:t>Super Forecasting Project | Fall 2023</a:t>
            </a:r>
          </a:p>
        </p:txBody>
      </p:sp>
      <p:sp>
        <p:nvSpPr>
          <p:cNvPr id="7" name="Text Placeholder 6">
            <a:extLst>
              <a:ext uri="{FF2B5EF4-FFF2-40B4-BE49-F238E27FC236}">
                <a16:creationId xmlns:a16="http://schemas.microsoft.com/office/drawing/2014/main" id="{21E65757-D383-4662-9822-CCEFBB3B74F4}"/>
              </a:ext>
            </a:extLst>
          </p:cNvPr>
          <p:cNvSpPr>
            <a:spLocks noGrp="1"/>
          </p:cNvSpPr>
          <p:nvPr>
            <p:ph type="body" sz="quarter" idx="20"/>
          </p:nvPr>
        </p:nvSpPr>
        <p:spPr>
          <a:xfrm>
            <a:off x="509285" y="528320"/>
            <a:ext cx="11347435" cy="819703"/>
          </a:xfrm>
        </p:spPr>
        <p:txBody>
          <a:bodyPr>
            <a:noAutofit/>
          </a:bodyPr>
          <a:lstStyle/>
          <a:p>
            <a:pPr marL="630238" indent="-630238"/>
            <a:r>
              <a:rPr lang="en-US" sz="2600"/>
              <a:t>Q3: Will the Dow Jones Industrial Average finish 2024 higher than 43,000?</a:t>
            </a:r>
          </a:p>
        </p:txBody>
      </p:sp>
      <p:pic>
        <p:nvPicPr>
          <p:cNvPr id="13" name="Picture 12">
            <a:extLst>
              <a:ext uri="{FF2B5EF4-FFF2-40B4-BE49-F238E27FC236}">
                <a16:creationId xmlns:a16="http://schemas.microsoft.com/office/drawing/2014/main" id="{965F664B-F84E-493B-AE8D-9D37C33AB0D3}"/>
              </a:ext>
            </a:extLst>
          </p:cNvPr>
          <p:cNvPicPr>
            <a:picLocks noChangeAspect="1"/>
          </p:cNvPicPr>
          <p:nvPr/>
        </p:nvPicPr>
        <p:blipFill rotWithShape="1">
          <a:blip r:embed="rId2"/>
          <a:srcRect l="-6553"/>
          <a:stretch/>
        </p:blipFill>
        <p:spPr>
          <a:xfrm>
            <a:off x="365760" y="6200138"/>
            <a:ext cx="3575691" cy="491094"/>
          </a:xfrm>
          <a:prstGeom prst="rect">
            <a:avLst/>
          </a:prstGeom>
        </p:spPr>
      </p:pic>
      <p:sp>
        <p:nvSpPr>
          <p:cNvPr id="2" name="TextBox 1">
            <a:extLst>
              <a:ext uri="{FF2B5EF4-FFF2-40B4-BE49-F238E27FC236}">
                <a16:creationId xmlns:a16="http://schemas.microsoft.com/office/drawing/2014/main" id="{67E2C167-FED6-A947-C977-B96BF5174206}"/>
              </a:ext>
            </a:extLst>
          </p:cNvPr>
          <p:cNvSpPr txBox="1"/>
          <p:nvPr/>
        </p:nvSpPr>
        <p:spPr>
          <a:xfrm>
            <a:off x="1096650" y="1132579"/>
            <a:ext cx="6899270" cy="430887"/>
          </a:xfrm>
          <a:prstGeom prst="rect">
            <a:avLst/>
          </a:prstGeom>
          <a:noFill/>
        </p:spPr>
        <p:txBody>
          <a:bodyPr wrap="square" rtlCol="0">
            <a:spAutoFit/>
          </a:bodyPr>
          <a:lstStyle/>
          <a:p>
            <a:r>
              <a:rPr lang="en-IN" sz="2200">
                <a:solidFill>
                  <a:srgbClr val="881C1C"/>
                </a:solidFill>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5AFFCA23-D2F5-0412-EF48-EA8016F40FC5}"/>
              </a:ext>
            </a:extLst>
          </p:cNvPr>
          <p:cNvSpPr txBox="1"/>
          <p:nvPr/>
        </p:nvSpPr>
        <p:spPr>
          <a:xfrm>
            <a:off x="1096650" y="1681200"/>
            <a:ext cx="1042987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r>
              <a:rPr lang="en-IN">
                <a:solidFill>
                  <a:srgbClr val="000000"/>
                </a:solidFill>
                <a:latin typeface="Tw Cen MT"/>
              </a:rPr>
              <a:t>Using Nate Silver’s formula, to calculate posterior probability:</a:t>
            </a:r>
          </a:p>
          <a:p>
            <a:pPr lvl="0"/>
            <a:endParaRPr lang="en-IN">
              <a:solidFill>
                <a:srgbClr val="000000"/>
              </a:solidFill>
              <a:latin typeface="Tw Cen MT" panose="020B0602020104020603" pitchFamily="34" charset="77"/>
            </a:endParaRPr>
          </a:p>
          <a:p>
            <a:pPr lvl="0"/>
            <a:r>
              <a:rPr lang="en-IN">
                <a:solidFill>
                  <a:srgbClr val="000000"/>
                </a:solidFill>
                <a:latin typeface="Tw Cen MT"/>
              </a:rPr>
              <a:t>x*y/(x*y + z(1-x))</a:t>
            </a:r>
          </a:p>
          <a:p>
            <a:pPr lvl="0"/>
            <a:endParaRPr lang="en-IN">
              <a:solidFill>
                <a:srgbClr val="000000"/>
              </a:solidFill>
              <a:latin typeface="Tw Cen MT" panose="020B0602020104020603" pitchFamily="34" charset="77"/>
            </a:endParaRPr>
          </a:p>
          <a:p>
            <a:pPr lvl="0"/>
            <a:r>
              <a:rPr lang="en-IN">
                <a:solidFill>
                  <a:srgbClr val="000000"/>
                </a:solidFill>
                <a:latin typeface="Tw Cen MT"/>
              </a:rPr>
              <a:t>x: Bayesian Prior					0.3</a:t>
            </a:r>
          </a:p>
          <a:p>
            <a:pPr lvl="0"/>
            <a:r>
              <a:rPr lang="en-IN">
                <a:solidFill>
                  <a:srgbClr val="000000"/>
                </a:solidFill>
                <a:latin typeface="Tw Cen MT"/>
              </a:rPr>
              <a:t>y: Probability given prior is true		(0.5 + 0.6 + 0.75)/3 = 0.62</a:t>
            </a:r>
          </a:p>
          <a:p>
            <a:pPr lvl="0"/>
            <a:r>
              <a:rPr lang="en-IN">
                <a:solidFill>
                  <a:srgbClr val="000000"/>
                </a:solidFill>
                <a:latin typeface="Tw Cen MT"/>
              </a:rPr>
              <a:t>z: Probability given prior is not true	0.38</a:t>
            </a:r>
            <a:endParaRPr lang="en-IN">
              <a:solidFill>
                <a:srgbClr val="000000"/>
              </a:solidFill>
              <a:latin typeface="Tw Cen MT" panose="020B0602020104020603" pitchFamily="34" charset="77"/>
            </a:endParaRPr>
          </a:p>
          <a:p>
            <a:pPr lvl="0"/>
            <a:endParaRPr lang="en-IN">
              <a:solidFill>
                <a:srgbClr val="000000"/>
              </a:solidFill>
              <a:latin typeface="Tw Cen MT" panose="020B0602020104020603" pitchFamily="34" charset="77"/>
            </a:endParaRPr>
          </a:p>
          <a:p>
            <a:pPr lvl="0"/>
            <a:r>
              <a:rPr lang="en-IN">
                <a:solidFill>
                  <a:srgbClr val="000000"/>
                </a:solidFill>
                <a:latin typeface="Tw Cen MT"/>
              </a:rPr>
              <a:t>Posterior Probability	= 0.3*0.62/(0.3*0.62 + 0.38*(1-0.3)</a:t>
            </a:r>
          </a:p>
          <a:p>
            <a:pPr lvl="0"/>
            <a:r>
              <a:rPr lang="en-IN">
                <a:solidFill>
                  <a:srgbClr val="000000"/>
                </a:solidFill>
                <a:latin typeface="Tw Cen MT"/>
              </a:rPr>
              <a:t>					= 0.186/0.452</a:t>
            </a:r>
            <a:endParaRPr lang="en-IN">
              <a:solidFill>
                <a:srgbClr val="000000"/>
              </a:solidFill>
              <a:latin typeface="Tw Cen MT" panose="020B0602020104020603" pitchFamily="34" charset="77"/>
            </a:endParaRPr>
          </a:p>
          <a:p>
            <a:pPr lvl="0"/>
            <a:r>
              <a:rPr lang="en-IN">
                <a:solidFill>
                  <a:srgbClr val="000000"/>
                </a:solidFill>
                <a:latin typeface="Tw Cen MT"/>
              </a:rPr>
              <a:t>					= </a:t>
            </a:r>
            <a:r>
              <a:rPr lang="en-IN" b="1">
                <a:solidFill>
                  <a:srgbClr val="000000"/>
                </a:solidFill>
                <a:latin typeface="Tw Cen MT"/>
              </a:rPr>
              <a:t>0.4115 = 41.15%</a:t>
            </a:r>
          </a:p>
          <a:p>
            <a:pPr lvl="0"/>
            <a:endParaRPr lang="en-IN" b="1">
              <a:solidFill>
                <a:srgbClr val="000000"/>
              </a:solidFill>
              <a:latin typeface="Tw Cen MT" panose="020B0602020104020603" pitchFamily="34" charset="77"/>
            </a:endParaRPr>
          </a:p>
          <a:p>
            <a:r>
              <a:rPr lang="en-CA"/>
              <a:t>Based on our calculations, there’s a </a:t>
            </a:r>
            <a:r>
              <a:rPr lang="en-CA" b="1"/>
              <a:t>41.15%</a:t>
            </a:r>
            <a:r>
              <a:rPr lang="en-CA"/>
              <a:t> chance of DJIA finishing 2024 higher that 43,000. As per Kent’s “Words of Estimate Probability”, chances are about even of this event happening or not happening. </a:t>
            </a:r>
            <a:endParaRPr lang="en-CA">
              <a:cs typeface="Calibri"/>
            </a:endParaRPr>
          </a:p>
        </p:txBody>
      </p:sp>
      <p:pic>
        <p:nvPicPr>
          <p:cNvPr id="4" name="Picture 3" descr="A screenshot of a table&#10;&#10;Description automatically generated">
            <a:extLst>
              <a:ext uri="{FF2B5EF4-FFF2-40B4-BE49-F238E27FC236}">
                <a16:creationId xmlns:a16="http://schemas.microsoft.com/office/drawing/2014/main" id="{81C6F3CC-ED8D-7EDC-7CF8-236431B99C33}"/>
              </a:ext>
            </a:extLst>
          </p:cNvPr>
          <p:cNvPicPr>
            <a:picLocks noChangeAspect="1"/>
          </p:cNvPicPr>
          <p:nvPr/>
        </p:nvPicPr>
        <p:blipFill>
          <a:blip r:embed="rId3"/>
          <a:stretch>
            <a:fillRect/>
          </a:stretch>
        </p:blipFill>
        <p:spPr>
          <a:xfrm>
            <a:off x="7399282" y="1482186"/>
            <a:ext cx="4278367" cy="2052989"/>
          </a:xfrm>
          <a:prstGeom prst="rect">
            <a:avLst/>
          </a:prstGeom>
        </p:spPr>
      </p:pic>
    </p:spTree>
    <p:extLst>
      <p:ext uri="{BB962C8B-B14F-4D97-AF65-F5344CB8AC3E}">
        <p14:creationId xmlns:p14="http://schemas.microsoft.com/office/powerpoint/2010/main" val="1090953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14B7DE6-982F-B74B-92E3-E0C8C0A8D72E}"/>
              </a:ext>
            </a:extLst>
          </p:cNvPr>
          <p:cNvSpPr>
            <a:spLocks noGrp="1"/>
          </p:cNvSpPr>
          <p:nvPr>
            <p:ph type="body" sz="quarter" idx="4294967295"/>
          </p:nvPr>
        </p:nvSpPr>
        <p:spPr>
          <a:xfrm>
            <a:off x="1789187" y="210899"/>
            <a:ext cx="6242294" cy="405450"/>
          </a:xfrm>
          <a:prstGeom prst="rect">
            <a:avLst/>
          </a:prstGeom>
        </p:spPr>
        <p:txBody>
          <a:bodyPr/>
          <a:lstStyle/>
          <a:p>
            <a:pPr marL="0" indent="0">
              <a:buNone/>
            </a:pPr>
            <a:r>
              <a:rPr lang="en-US" sz="3200">
                <a:solidFill>
                  <a:srgbClr val="881C1C"/>
                </a:solidFill>
                <a:latin typeface="Minion Pro" panose="02040503050201020203" pitchFamily="18" charset="0"/>
              </a:rPr>
              <a:t>Summary</a:t>
            </a:r>
          </a:p>
        </p:txBody>
      </p:sp>
      <p:pic>
        <p:nvPicPr>
          <p:cNvPr id="14" name="Picture 13">
            <a:extLst>
              <a:ext uri="{FF2B5EF4-FFF2-40B4-BE49-F238E27FC236}">
                <a16:creationId xmlns:a16="http://schemas.microsoft.com/office/drawing/2014/main" id="{F8129A6E-DB36-6B43-9A18-AE4EA286E91E}"/>
              </a:ext>
            </a:extLst>
          </p:cNvPr>
          <p:cNvPicPr>
            <a:picLocks noChangeAspect="1"/>
          </p:cNvPicPr>
          <p:nvPr/>
        </p:nvPicPr>
        <p:blipFill rotWithShape="1">
          <a:blip r:embed="rId2"/>
          <a:srcRect l="-6553"/>
          <a:stretch/>
        </p:blipFill>
        <p:spPr>
          <a:xfrm>
            <a:off x="365760" y="6200138"/>
            <a:ext cx="3575691" cy="491094"/>
          </a:xfrm>
          <a:prstGeom prst="rect">
            <a:avLst/>
          </a:prstGeom>
        </p:spPr>
      </p:pic>
      <p:sp>
        <p:nvSpPr>
          <p:cNvPr id="10" name="Text Placeholder 16">
            <a:extLst>
              <a:ext uri="{FF2B5EF4-FFF2-40B4-BE49-F238E27FC236}">
                <a16:creationId xmlns:a16="http://schemas.microsoft.com/office/drawing/2014/main" id="{7E0F5AE4-FE21-7B47-991A-54F29346AF5E}"/>
              </a:ext>
            </a:extLst>
          </p:cNvPr>
          <p:cNvSpPr txBox="1">
            <a:spLocks/>
          </p:cNvSpPr>
          <p:nvPr/>
        </p:nvSpPr>
        <p:spPr>
          <a:xfrm>
            <a:off x="9546119" y="6396384"/>
            <a:ext cx="2135867" cy="190684"/>
          </a:xfrm>
          <a:prstGeom prst="rect">
            <a:avLst/>
          </a:prstGeom>
          <a:noFill/>
          <a:ln>
            <a:noFill/>
          </a:ln>
        </p:spPr>
        <p:txBody>
          <a:bodyPr>
            <a:noAutofit/>
          </a:bodyPr>
          <a:lstStyle>
            <a:lvl1pPr marL="0" indent="0" algn="r" defTabSz="914400" rtl="0" eaLnBrk="1" latinLnBrk="0" hangingPunct="1">
              <a:lnSpc>
                <a:spcPct val="90000"/>
              </a:lnSpc>
              <a:spcBef>
                <a:spcPts val="1000"/>
              </a:spcBef>
              <a:buFont typeface="Arial" panose="020B0604020202020204" pitchFamily="34" charset="0"/>
              <a:buNone/>
              <a:defRPr sz="9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Super Forecasting Project | Fall 2023</a:t>
            </a:r>
          </a:p>
        </p:txBody>
      </p:sp>
      <p:pic>
        <p:nvPicPr>
          <p:cNvPr id="1026" name="Picture 2" descr="Shirt badge/Association crest">
            <a:extLst>
              <a:ext uri="{FF2B5EF4-FFF2-40B4-BE49-F238E27FC236}">
                <a16:creationId xmlns:a16="http://schemas.microsoft.com/office/drawing/2014/main" id="{91F6741B-52F5-EBE2-479B-11572C43F19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2374"/>
          <a:stretch/>
        </p:blipFill>
        <p:spPr bwMode="auto">
          <a:xfrm>
            <a:off x="2055495" y="1027465"/>
            <a:ext cx="1134745" cy="13730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iden-Putin summit tests the strengths of democracy vs. autocracy | Trudy  Rubin">
            <a:extLst>
              <a:ext uri="{FF2B5EF4-FFF2-40B4-BE49-F238E27FC236}">
                <a16:creationId xmlns:a16="http://schemas.microsoft.com/office/drawing/2014/main" id="{5726E037-0CAF-98CB-546A-6D0214239B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5496" y="2590800"/>
            <a:ext cx="1530983" cy="137309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w Jones &amp; Company - Wikipedia">
            <a:extLst>
              <a:ext uri="{FF2B5EF4-FFF2-40B4-BE49-F238E27FC236}">
                <a16:creationId xmlns:a16="http://schemas.microsoft.com/office/drawing/2014/main" id="{8D5D1219-A1B2-3431-03A7-A7199EFBC7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0083" y="4218456"/>
            <a:ext cx="1716396" cy="1727123"/>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EAC7A2F9-B795-CAD7-F814-6F0A26B7EEF7}"/>
              </a:ext>
            </a:extLst>
          </p:cNvPr>
          <p:cNvSpPr/>
          <p:nvPr/>
        </p:nvSpPr>
        <p:spPr>
          <a:xfrm>
            <a:off x="4470400" y="1027465"/>
            <a:ext cx="6705600" cy="1136615"/>
          </a:xfrm>
          <a:prstGeom prst="rect">
            <a:avLst/>
          </a:prstGeom>
          <a:ln>
            <a:solidFill>
              <a:srgbClr val="881C1C"/>
            </a:solidFill>
          </a:ln>
        </p:spPr>
        <p:style>
          <a:lnRef idx="2">
            <a:schemeClr val="accent6"/>
          </a:lnRef>
          <a:fillRef idx="1">
            <a:schemeClr val="lt1"/>
          </a:fillRef>
          <a:effectRef idx="0">
            <a:schemeClr val="accent6"/>
          </a:effectRef>
          <a:fontRef idx="minor">
            <a:schemeClr val="dk1"/>
          </a:fontRef>
        </p:style>
        <p:txBody>
          <a:bodyPr rtlCol="0" anchor="ctr"/>
          <a:lstStyle/>
          <a:p>
            <a:r>
              <a:rPr lang="en-CA">
                <a:solidFill>
                  <a:srgbClr val="000000"/>
                </a:solidFill>
                <a:latin typeface="Tw Cen MT"/>
              </a:rPr>
              <a:t>Based on Kent’s chart of probability, it is </a:t>
            </a:r>
            <a:r>
              <a:rPr lang="en-CA">
                <a:solidFill>
                  <a:srgbClr val="881C1C"/>
                </a:solidFill>
                <a:latin typeface="Tw Cen MT"/>
              </a:rPr>
              <a:t>Probable</a:t>
            </a:r>
            <a:r>
              <a:rPr lang="en-CA">
                <a:solidFill>
                  <a:srgbClr val="000000"/>
                </a:solidFill>
                <a:latin typeface="Tw Cen MT"/>
              </a:rPr>
              <a:t> England will be reaching </a:t>
            </a:r>
            <a:r>
              <a:rPr lang="en-CA">
                <a:solidFill>
                  <a:srgbClr val="881C1C"/>
                </a:solidFill>
                <a:latin typeface="Tw Cen MT"/>
              </a:rPr>
              <a:t>Quarter Finals, </a:t>
            </a:r>
            <a:r>
              <a:rPr lang="en-CA">
                <a:solidFill>
                  <a:srgbClr val="000000"/>
                </a:solidFill>
                <a:latin typeface="Tw Cen MT"/>
              </a:rPr>
              <a:t>as the calculated posterior probability is </a:t>
            </a:r>
            <a:r>
              <a:rPr lang="en-CA">
                <a:solidFill>
                  <a:srgbClr val="881C1C"/>
                </a:solidFill>
                <a:latin typeface="Tw Cen MT"/>
              </a:rPr>
              <a:t>73% </a:t>
            </a:r>
            <a:r>
              <a:rPr lang="en-CA">
                <a:solidFill>
                  <a:srgbClr val="000000"/>
                </a:solidFill>
                <a:latin typeface="Tw Cen MT"/>
              </a:rPr>
              <a:t>and they have Chances about even to </a:t>
            </a:r>
            <a:r>
              <a:rPr lang="en-CA">
                <a:latin typeface="Tw Cen MT"/>
              </a:rPr>
              <a:t>reach </a:t>
            </a:r>
            <a:r>
              <a:rPr lang="en-CA">
                <a:solidFill>
                  <a:srgbClr val="881C1C"/>
                </a:solidFill>
                <a:latin typeface="Tw Cen MT"/>
              </a:rPr>
              <a:t>Semi Finals.</a:t>
            </a:r>
          </a:p>
        </p:txBody>
      </p:sp>
      <p:sp>
        <p:nvSpPr>
          <p:cNvPr id="23" name="Rectangle 22">
            <a:extLst>
              <a:ext uri="{FF2B5EF4-FFF2-40B4-BE49-F238E27FC236}">
                <a16:creationId xmlns:a16="http://schemas.microsoft.com/office/drawing/2014/main" id="{E3726C0C-AFC2-6AA8-4799-66EDC7E2E39E}"/>
              </a:ext>
            </a:extLst>
          </p:cNvPr>
          <p:cNvSpPr/>
          <p:nvPr/>
        </p:nvSpPr>
        <p:spPr>
          <a:xfrm>
            <a:off x="4470398" y="2575196"/>
            <a:ext cx="6705599" cy="1136615"/>
          </a:xfrm>
          <a:prstGeom prst="rect">
            <a:avLst/>
          </a:prstGeom>
          <a:ln>
            <a:solidFill>
              <a:srgbClr val="881C1C"/>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r>
              <a:rPr lang="en-CA">
                <a:solidFill>
                  <a:srgbClr val="000000"/>
                </a:solidFill>
                <a:latin typeface="Tw Cen MT"/>
              </a:rPr>
              <a:t>Based on our research and analyses, the Bayesian prior of 1% will most likely drop by certain points. Using Kent's Chart of Probability into consideration, we can label this event as an impossible event.</a:t>
            </a:r>
          </a:p>
        </p:txBody>
      </p:sp>
      <p:sp>
        <p:nvSpPr>
          <p:cNvPr id="24" name="Rectangle 23">
            <a:extLst>
              <a:ext uri="{FF2B5EF4-FFF2-40B4-BE49-F238E27FC236}">
                <a16:creationId xmlns:a16="http://schemas.microsoft.com/office/drawing/2014/main" id="{8F585925-FB2B-B0E1-7529-88F45474D92B}"/>
              </a:ext>
            </a:extLst>
          </p:cNvPr>
          <p:cNvSpPr/>
          <p:nvPr/>
        </p:nvSpPr>
        <p:spPr>
          <a:xfrm>
            <a:off x="4470400" y="4125613"/>
            <a:ext cx="6705597" cy="1136615"/>
          </a:xfrm>
          <a:prstGeom prst="rect">
            <a:avLst/>
          </a:prstGeom>
          <a:ln>
            <a:solidFill>
              <a:srgbClr val="881C1C"/>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just"/>
            <a:r>
              <a:rPr lang="en-IN">
                <a:solidFill>
                  <a:srgbClr val="000000"/>
                </a:solidFill>
                <a:latin typeface="Tw Cen MT"/>
              </a:rPr>
              <a:t>There's a </a:t>
            </a:r>
            <a:r>
              <a:rPr lang="en-IN">
                <a:solidFill>
                  <a:srgbClr val="881C1C"/>
                </a:solidFill>
                <a:latin typeface="Tw Cen MT"/>
              </a:rPr>
              <a:t>41.15%</a:t>
            </a:r>
            <a:r>
              <a:rPr lang="en-IN">
                <a:solidFill>
                  <a:srgbClr val="000000"/>
                </a:solidFill>
                <a:latin typeface="Tw Cen MT"/>
              </a:rPr>
              <a:t> probability of DJIA actually finishing 2024 higher than 43,000.</a:t>
            </a:r>
            <a:endParaRPr lang="en-US">
              <a:cs typeface="Calibri" panose="020F0502020204030204"/>
            </a:endParaRPr>
          </a:p>
        </p:txBody>
      </p:sp>
      <p:sp>
        <p:nvSpPr>
          <p:cNvPr id="2" name="TextBox 1">
            <a:extLst>
              <a:ext uri="{FF2B5EF4-FFF2-40B4-BE49-F238E27FC236}">
                <a16:creationId xmlns:a16="http://schemas.microsoft.com/office/drawing/2014/main" id="{6EA425BB-9157-1373-7120-28374820ADD0}"/>
              </a:ext>
            </a:extLst>
          </p:cNvPr>
          <p:cNvSpPr txBox="1"/>
          <p:nvPr/>
        </p:nvSpPr>
        <p:spPr>
          <a:xfrm>
            <a:off x="3332480" y="1666240"/>
            <a:ext cx="343364" cy="261610"/>
          </a:xfrm>
          <a:prstGeom prst="rect">
            <a:avLst/>
          </a:prstGeom>
          <a:noFill/>
        </p:spPr>
        <p:txBody>
          <a:bodyPr wrap="none" rtlCol="0">
            <a:spAutoFit/>
          </a:bodyPr>
          <a:lstStyle/>
          <a:p>
            <a:r>
              <a:rPr lang="en-IN" sz="1100"/>
              <a:t>[1]</a:t>
            </a:r>
          </a:p>
        </p:txBody>
      </p:sp>
      <p:sp>
        <p:nvSpPr>
          <p:cNvPr id="3" name="TextBox 2">
            <a:extLst>
              <a:ext uri="{FF2B5EF4-FFF2-40B4-BE49-F238E27FC236}">
                <a16:creationId xmlns:a16="http://schemas.microsoft.com/office/drawing/2014/main" id="{40DDCED6-516D-BCEE-A0CD-5983C58BE8D9}"/>
              </a:ext>
            </a:extLst>
          </p:cNvPr>
          <p:cNvSpPr txBox="1"/>
          <p:nvPr/>
        </p:nvSpPr>
        <p:spPr>
          <a:xfrm>
            <a:off x="3643288" y="3148219"/>
            <a:ext cx="343364" cy="261610"/>
          </a:xfrm>
          <a:prstGeom prst="rect">
            <a:avLst/>
          </a:prstGeom>
          <a:noFill/>
        </p:spPr>
        <p:txBody>
          <a:bodyPr wrap="none" rtlCol="0">
            <a:spAutoFit/>
          </a:bodyPr>
          <a:lstStyle/>
          <a:p>
            <a:r>
              <a:rPr lang="en-IN" sz="1100"/>
              <a:t>[2]</a:t>
            </a:r>
          </a:p>
        </p:txBody>
      </p:sp>
      <p:sp>
        <p:nvSpPr>
          <p:cNvPr id="4" name="TextBox 3">
            <a:extLst>
              <a:ext uri="{FF2B5EF4-FFF2-40B4-BE49-F238E27FC236}">
                <a16:creationId xmlns:a16="http://schemas.microsoft.com/office/drawing/2014/main" id="{EA72A84C-629D-577E-6B73-19807B9AE9A6}"/>
              </a:ext>
            </a:extLst>
          </p:cNvPr>
          <p:cNvSpPr txBox="1"/>
          <p:nvPr/>
        </p:nvSpPr>
        <p:spPr>
          <a:xfrm>
            <a:off x="3408570" y="4757832"/>
            <a:ext cx="343364" cy="261610"/>
          </a:xfrm>
          <a:prstGeom prst="rect">
            <a:avLst/>
          </a:prstGeom>
          <a:noFill/>
        </p:spPr>
        <p:txBody>
          <a:bodyPr wrap="none" rtlCol="0">
            <a:spAutoFit/>
          </a:bodyPr>
          <a:lstStyle/>
          <a:p>
            <a:r>
              <a:rPr lang="en-IN" sz="1100"/>
              <a:t>[3]</a:t>
            </a:r>
          </a:p>
        </p:txBody>
      </p:sp>
    </p:spTree>
    <p:extLst>
      <p:ext uri="{BB962C8B-B14F-4D97-AF65-F5344CB8AC3E}">
        <p14:creationId xmlns:p14="http://schemas.microsoft.com/office/powerpoint/2010/main" val="419031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DD1619-213D-5644-B30A-523A57026408}"/>
              </a:ext>
            </a:extLst>
          </p:cNvPr>
          <p:cNvSpPr>
            <a:spLocks noGrp="1"/>
          </p:cNvSpPr>
          <p:nvPr>
            <p:ph type="body" sz="quarter" idx="11"/>
          </p:nvPr>
        </p:nvSpPr>
        <p:spPr>
          <a:xfrm>
            <a:off x="494575" y="5009554"/>
            <a:ext cx="6248400" cy="1036638"/>
          </a:xfrm>
        </p:spPr>
        <p:txBody>
          <a:bodyPr/>
          <a:lstStyle/>
          <a:p>
            <a:r>
              <a:rPr lang="en-US">
                <a:solidFill>
                  <a:srgbClr val="881C1C"/>
                </a:solidFill>
              </a:rPr>
              <a:t>References</a:t>
            </a:r>
          </a:p>
        </p:txBody>
      </p:sp>
      <p:pic>
        <p:nvPicPr>
          <p:cNvPr id="8" name="Picture 7">
            <a:extLst>
              <a:ext uri="{FF2B5EF4-FFF2-40B4-BE49-F238E27FC236}">
                <a16:creationId xmlns:a16="http://schemas.microsoft.com/office/drawing/2014/main" id="{2E92D050-41C0-384D-806E-2C7984AB3CA2}"/>
              </a:ext>
            </a:extLst>
          </p:cNvPr>
          <p:cNvPicPr>
            <a:picLocks noChangeAspect="1"/>
          </p:cNvPicPr>
          <p:nvPr/>
        </p:nvPicPr>
        <p:blipFill rotWithShape="1">
          <a:blip r:embed="rId2"/>
          <a:srcRect l="-6553"/>
          <a:stretch/>
        </p:blipFill>
        <p:spPr>
          <a:xfrm>
            <a:off x="365760" y="6200138"/>
            <a:ext cx="3575691" cy="491094"/>
          </a:xfrm>
          <a:prstGeom prst="rect">
            <a:avLst/>
          </a:prstGeom>
        </p:spPr>
      </p:pic>
      <p:sp>
        <p:nvSpPr>
          <p:cNvPr id="5" name="Text Placeholder 16">
            <a:extLst>
              <a:ext uri="{FF2B5EF4-FFF2-40B4-BE49-F238E27FC236}">
                <a16:creationId xmlns:a16="http://schemas.microsoft.com/office/drawing/2014/main" id="{D522A597-755E-8149-9BEB-C9D5C85AEACD}"/>
              </a:ext>
            </a:extLst>
          </p:cNvPr>
          <p:cNvSpPr>
            <a:spLocks noGrp="1"/>
          </p:cNvSpPr>
          <p:nvPr>
            <p:ph type="body" sz="quarter" idx="10" hasCustomPrompt="1"/>
          </p:nvPr>
        </p:nvSpPr>
        <p:spPr>
          <a:xfrm>
            <a:off x="9546119" y="6396384"/>
            <a:ext cx="2135867" cy="190684"/>
          </a:xfrm>
          <a:prstGeom prst="rect">
            <a:avLst/>
          </a:prstGeom>
          <a:noFill/>
          <a:ln>
            <a:noFill/>
          </a:ln>
        </p:spPr>
        <p:txBody>
          <a:bodyPr>
            <a:noAutofit/>
          </a:bodyPr>
          <a:lstStyle>
            <a:lvl1pPr marL="0" indent="0" algn="r">
              <a:buNone/>
              <a:defRPr sz="900" b="0" i="0">
                <a:solidFill>
                  <a:schemeClr val="tx1"/>
                </a:solidFill>
                <a:latin typeface="Arial" panose="020B0604020202020204" pitchFamily="34" charset="0"/>
                <a:cs typeface="Arial" panose="020B0604020202020204" pitchFamily="34" charset="0"/>
              </a:defRPr>
            </a:lvl1pPr>
          </a:lstStyle>
          <a:p>
            <a:r>
              <a:rPr lang="en-US"/>
              <a:t>Super Forecasting Project | Fall 2023</a:t>
            </a:r>
          </a:p>
        </p:txBody>
      </p:sp>
      <p:sp>
        <p:nvSpPr>
          <p:cNvPr id="3" name="TextBox 2">
            <a:extLst>
              <a:ext uri="{FF2B5EF4-FFF2-40B4-BE49-F238E27FC236}">
                <a16:creationId xmlns:a16="http://schemas.microsoft.com/office/drawing/2014/main" id="{874A34CA-08A4-6D26-BA9C-837D85CF90EF}"/>
              </a:ext>
            </a:extLst>
          </p:cNvPr>
          <p:cNvSpPr txBox="1"/>
          <p:nvPr/>
        </p:nvSpPr>
        <p:spPr>
          <a:xfrm>
            <a:off x="1849120" y="690880"/>
            <a:ext cx="9418320" cy="4339650"/>
          </a:xfrm>
          <a:prstGeom prst="rect">
            <a:avLst/>
          </a:prstGeom>
          <a:noFill/>
        </p:spPr>
        <p:txBody>
          <a:bodyPr wrap="square" rtlCol="0">
            <a:spAutoFit/>
          </a:bodyPr>
          <a:lstStyle/>
          <a:p>
            <a:r>
              <a:rPr lang="en-IN" sz="1200">
                <a:hlinkClick r:id="rId3"/>
              </a:rPr>
              <a:t>[1] https://www.google.com/url?sa=i&amp;url=https%3A%2F%2Fen.wikipedia.org%2Fwiki%2FEngland_national_football_team&amp;psig=AOvVaw1F2jcagP_lO46ISdkLTrro&amp;ust=1701791919510000&amp;source=images&amp;cd=vfe&amp;opi=89978449&amp;ved=0CBIQjRxqFwoTCLDmk4mT9oIDFQAAAAAdAAAAABAE</a:t>
            </a:r>
            <a:endParaRPr lang="en-IN" sz="1200"/>
          </a:p>
          <a:p>
            <a:endParaRPr lang="en-IN" sz="1200"/>
          </a:p>
          <a:p>
            <a:r>
              <a:rPr lang="en-IN" sz="1200"/>
              <a:t>[2] </a:t>
            </a:r>
            <a:r>
              <a:rPr lang="en-IN" sz="1200">
                <a:hlinkClick r:id="rId4"/>
              </a:rPr>
              <a:t>https://www.google.com/</a:t>
            </a:r>
            <a:r>
              <a:rPr lang="en-IN" sz="1200" err="1">
                <a:hlinkClick r:id="rId4"/>
              </a:rPr>
              <a:t>imgres?imgurl</a:t>
            </a:r>
            <a:r>
              <a:rPr lang="en-IN" sz="1200">
                <a:hlinkClick r:id="rId4"/>
              </a:rPr>
              <a:t>=https%3A%2F%2Fcloudfront-us-east-1.images.arcpublishing.com%2Fpmn%2FF5CJ5L3UCNCS7GNXDJBLZYZAH4.jpg&amp;tbnid=SAZjE5wGJTCTIM&amp;vet=12ahUKEwiNnunRk_aCAxVCF1kFHcLOAZQQMygKegQIARBK..i&amp;imgrefurl=https%3A%2F%2Fwww.inquirer.com%2Fopinion%2Fbiden-putin-summit-trump-helsinki-ukraine-belarus-navalny-20210610.html&amp;docid=gcEupDZcV0vPcM&amp;w=2400&amp;h=1472&amp;q=putin%20and%20biden&amp;ved=2ahUKEwiNnunRk_aCAxVCF1kFHcLOAZQQMygKegQIARBK</a:t>
            </a:r>
            <a:endParaRPr lang="en-IN" sz="1200"/>
          </a:p>
          <a:p>
            <a:endParaRPr lang="en-IN" sz="1200"/>
          </a:p>
          <a:p>
            <a:r>
              <a:rPr lang="en-IN" sz="1200">
                <a:hlinkClick r:id="rId5"/>
              </a:rPr>
              <a:t>[3]  https://www.google.com/url?sa=i&amp;url=https%3A%2F%2Fen.wikipedia.org%2Fwiki%2FDow_Jones_%2526_Company&amp;psig=AOvVaw0j_HGZBFssyQYRp4ss7Yub&amp;ust=1701792258621000&amp;source=images&amp;cd=vfe&amp;opi=89978449&amp;ved=0CBIQjRxqFwoTCKim1qqU9oIDFQAAAAAdAAAAABAE</a:t>
            </a:r>
            <a:endParaRPr lang="en-IN" sz="1200"/>
          </a:p>
          <a:p>
            <a:endParaRPr lang="en-IN" sz="1200"/>
          </a:p>
          <a:p>
            <a:r>
              <a:rPr lang="en-IN" sz="1200">
                <a:hlinkClick r:id="rId6"/>
              </a:rPr>
              <a:t>[4] https://en.wikipedia.org/wiki/England_national_football_team</a:t>
            </a:r>
            <a:endParaRPr lang="en-IN" sz="1200"/>
          </a:p>
          <a:p>
            <a:endParaRPr lang="en-IN" sz="1200"/>
          </a:p>
          <a:p>
            <a:r>
              <a:rPr lang="en-IN" sz="1200">
                <a:hlinkClick r:id="rId7"/>
              </a:rPr>
              <a:t>[5] https://www.kaggle.com/datasets/cashncarry/fifaworldranking/</a:t>
            </a:r>
            <a:endParaRPr lang="en-IN" sz="1200"/>
          </a:p>
          <a:p>
            <a:endParaRPr lang="en-IN" sz="1200"/>
          </a:p>
          <a:p>
            <a:r>
              <a:rPr lang="en-IN" sz="1200">
                <a:hlinkClick r:id="rId8"/>
              </a:rPr>
              <a:t>[6] https://en.wikipedia.org/wiki/UEFA_European_Championship</a:t>
            </a:r>
            <a:endParaRPr lang="en-IN" sz="1200"/>
          </a:p>
          <a:p>
            <a:endParaRPr lang="en-IN" sz="1200"/>
          </a:p>
          <a:p>
            <a:r>
              <a:rPr lang="en-IN" sz="1200">
                <a:hlinkClick r:id="rId9"/>
              </a:rPr>
              <a:t>[7] https://www.transfermarkt.us/harry-kane/verletzungen/spieler/132098</a:t>
            </a:r>
            <a:endParaRPr lang="en-IN" sz="1200"/>
          </a:p>
          <a:p>
            <a:endParaRPr lang="en-IN" sz="1200"/>
          </a:p>
          <a:p>
            <a:r>
              <a:rPr lang="en-IN" sz="1200">
                <a:hlinkClick r:id="rId10"/>
              </a:rPr>
              <a:t>[8] https://www.sportingnews.com/us/soccer/news/england-penalty-shootout-record-world-cup-history/aqnm0cdyj1orqjbxg9s9lcgz</a:t>
            </a:r>
            <a:endParaRPr lang="en-IN" sz="1200"/>
          </a:p>
        </p:txBody>
      </p:sp>
    </p:spTree>
    <p:extLst>
      <p:ext uri="{BB962C8B-B14F-4D97-AF65-F5344CB8AC3E}">
        <p14:creationId xmlns:p14="http://schemas.microsoft.com/office/powerpoint/2010/main" val="223440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DD1619-213D-5644-B30A-523A57026408}"/>
              </a:ext>
            </a:extLst>
          </p:cNvPr>
          <p:cNvSpPr>
            <a:spLocks noGrp="1"/>
          </p:cNvSpPr>
          <p:nvPr>
            <p:ph type="body" sz="quarter" idx="11"/>
          </p:nvPr>
        </p:nvSpPr>
        <p:spPr/>
        <p:txBody>
          <a:bodyPr/>
          <a:lstStyle/>
          <a:p>
            <a:r>
              <a:rPr lang="en-US">
                <a:solidFill>
                  <a:srgbClr val="881C1C"/>
                </a:solidFill>
              </a:rPr>
              <a:t>Thank you</a:t>
            </a:r>
          </a:p>
        </p:txBody>
      </p:sp>
      <p:pic>
        <p:nvPicPr>
          <p:cNvPr id="8" name="Picture 7">
            <a:extLst>
              <a:ext uri="{FF2B5EF4-FFF2-40B4-BE49-F238E27FC236}">
                <a16:creationId xmlns:a16="http://schemas.microsoft.com/office/drawing/2014/main" id="{2E92D050-41C0-384D-806E-2C7984AB3CA2}"/>
              </a:ext>
            </a:extLst>
          </p:cNvPr>
          <p:cNvPicPr>
            <a:picLocks noChangeAspect="1"/>
          </p:cNvPicPr>
          <p:nvPr/>
        </p:nvPicPr>
        <p:blipFill rotWithShape="1">
          <a:blip r:embed="rId2"/>
          <a:srcRect l="-6553"/>
          <a:stretch/>
        </p:blipFill>
        <p:spPr>
          <a:xfrm>
            <a:off x="365760" y="6200138"/>
            <a:ext cx="3575691" cy="491094"/>
          </a:xfrm>
          <a:prstGeom prst="rect">
            <a:avLst/>
          </a:prstGeom>
        </p:spPr>
      </p:pic>
      <p:sp>
        <p:nvSpPr>
          <p:cNvPr id="5" name="Text Placeholder 16">
            <a:extLst>
              <a:ext uri="{FF2B5EF4-FFF2-40B4-BE49-F238E27FC236}">
                <a16:creationId xmlns:a16="http://schemas.microsoft.com/office/drawing/2014/main" id="{D522A597-755E-8149-9BEB-C9D5C85AEACD}"/>
              </a:ext>
            </a:extLst>
          </p:cNvPr>
          <p:cNvSpPr>
            <a:spLocks noGrp="1"/>
          </p:cNvSpPr>
          <p:nvPr>
            <p:ph type="body" sz="quarter" idx="10" hasCustomPrompt="1"/>
          </p:nvPr>
        </p:nvSpPr>
        <p:spPr>
          <a:xfrm>
            <a:off x="9840759" y="6350343"/>
            <a:ext cx="2135867" cy="190684"/>
          </a:xfrm>
          <a:prstGeom prst="rect">
            <a:avLst/>
          </a:prstGeom>
          <a:noFill/>
          <a:ln>
            <a:noFill/>
          </a:ln>
        </p:spPr>
        <p:txBody>
          <a:bodyPr>
            <a:noAutofit/>
          </a:bodyPr>
          <a:lstStyle>
            <a:lvl1pPr marL="0" indent="0" algn="r">
              <a:buNone/>
              <a:defRPr sz="900" b="0" i="0">
                <a:solidFill>
                  <a:schemeClr val="tx1"/>
                </a:solidFill>
                <a:latin typeface="Arial" panose="020B0604020202020204" pitchFamily="34" charset="0"/>
                <a:cs typeface="Arial" panose="020B0604020202020204" pitchFamily="34" charset="0"/>
              </a:defRPr>
            </a:lvl1pPr>
          </a:lstStyle>
          <a:p>
            <a:r>
              <a:rPr lang="en-US"/>
              <a:t>Super Forecasting Project | Fall 2023</a:t>
            </a:r>
          </a:p>
        </p:txBody>
      </p:sp>
    </p:spTree>
    <p:extLst>
      <p:ext uri="{BB962C8B-B14F-4D97-AF65-F5344CB8AC3E}">
        <p14:creationId xmlns:p14="http://schemas.microsoft.com/office/powerpoint/2010/main" val="418967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8F40FE-F429-4CCC-8FA7-96AE849C2C1C}"/>
              </a:ext>
            </a:extLst>
          </p:cNvPr>
          <p:cNvSpPr>
            <a:spLocks noGrp="1"/>
          </p:cNvSpPr>
          <p:nvPr>
            <p:ph type="body" sz="quarter" idx="10"/>
          </p:nvPr>
        </p:nvSpPr>
        <p:spPr/>
        <p:txBody>
          <a:bodyPr/>
          <a:lstStyle/>
          <a:p>
            <a:r>
              <a:rPr lang="en-US"/>
              <a:t>Super Forecasting Project | Fall 2023</a:t>
            </a:r>
          </a:p>
        </p:txBody>
      </p:sp>
      <p:sp>
        <p:nvSpPr>
          <p:cNvPr id="7" name="Text Placeholder 6">
            <a:extLst>
              <a:ext uri="{FF2B5EF4-FFF2-40B4-BE49-F238E27FC236}">
                <a16:creationId xmlns:a16="http://schemas.microsoft.com/office/drawing/2014/main" id="{21E65757-D383-4662-9822-CCEFBB3B74F4}"/>
              </a:ext>
            </a:extLst>
          </p:cNvPr>
          <p:cNvSpPr>
            <a:spLocks noGrp="1"/>
          </p:cNvSpPr>
          <p:nvPr>
            <p:ph type="body" sz="quarter" idx="20"/>
          </p:nvPr>
        </p:nvSpPr>
        <p:spPr>
          <a:xfrm>
            <a:off x="509285" y="528320"/>
            <a:ext cx="11347435" cy="819703"/>
          </a:xfrm>
        </p:spPr>
        <p:txBody>
          <a:bodyPr>
            <a:noAutofit/>
          </a:bodyPr>
          <a:lstStyle/>
          <a:p>
            <a:r>
              <a:rPr lang="en-US" sz="2600"/>
              <a:t>Q1: How far will England advance in the 2024 European Football  Championship?</a:t>
            </a:r>
          </a:p>
        </p:txBody>
      </p:sp>
      <p:pic>
        <p:nvPicPr>
          <p:cNvPr id="13" name="Picture 12">
            <a:extLst>
              <a:ext uri="{FF2B5EF4-FFF2-40B4-BE49-F238E27FC236}">
                <a16:creationId xmlns:a16="http://schemas.microsoft.com/office/drawing/2014/main" id="{965F664B-F84E-493B-AE8D-9D37C33AB0D3}"/>
              </a:ext>
            </a:extLst>
          </p:cNvPr>
          <p:cNvPicPr>
            <a:picLocks noChangeAspect="1"/>
          </p:cNvPicPr>
          <p:nvPr/>
        </p:nvPicPr>
        <p:blipFill rotWithShape="1">
          <a:blip r:embed="rId2"/>
          <a:srcRect l="-6553"/>
          <a:stretch/>
        </p:blipFill>
        <p:spPr>
          <a:xfrm>
            <a:off x="365760" y="6200138"/>
            <a:ext cx="3575691" cy="491094"/>
          </a:xfrm>
          <a:prstGeom prst="rect">
            <a:avLst/>
          </a:prstGeom>
        </p:spPr>
      </p:pic>
      <p:sp>
        <p:nvSpPr>
          <p:cNvPr id="14" name="TextBox 13">
            <a:extLst>
              <a:ext uri="{FF2B5EF4-FFF2-40B4-BE49-F238E27FC236}">
                <a16:creationId xmlns:a16="http://schemas.microsoft.com/office/drawing/2014/main" id="{BFD83125-EBAD-39EE-89A6-DDF5BFBB286A}"/>
              </a:ext>
            </a:extLst>
          </p:cNvPr>
          <p:cNvSpPr txBox="1"/>
          <p:nvPr/>
        </p:nvSpPr>
        <p:spPr>
          <a:xfrm>
            <a:off x="1060140" y="1132579"/>
            <a:ext cx="6950070" cy="430887"/>
          </a:xfrm>
          <a:prstGeom prst="rect">
            <a:avLst/>
          </a:prstGeom>
          <a:noFill/>
        </p:spPr>
        <p:txBody>
          <a:bodyPr wrap="square" rtlCol="0">
            <a:spAutoFit/>
          </a:bodyPr>
          <a:lstStyle/>
          <a:p>
            <a:r>
              <a:rPr lang="en-IN" sz="2200">
                <a:solidFill>
                  <a:srgbClr val="881C1C"/>
                </a:solidFill>
                <a:latin typeface="Times New Roman" panose="02020603050405020304" pitchFamily="18" charset="0"/>
                <a:cs typeface="Times New Roman" panose="02020603050405020304" pitchFamily="18" charset="0"/>
              </a:rPr>
              <a:t>Establishing Bayesian Prior Probability: The outside view</a:t>
            </a:r>
          </a:p>
        </p:txBody>
      </p:sp>
      <p:sp>
        <p:nvSpPr>
          <p:cNvPr id="2" name="TextBox 1">
            <a:extLst>
              <a:ext uri="{FF2B5EF4-FFF2-40B4-BE49-F238E27FC236}">
                <a16:creationId xmlns:a16="http://schemas.microsoft.com/office/drawing/2014/main" id="{2FF410DA-80FD-ACAB-9E53-BA85345E0184}"/>
              </a:ext>
            </a:extLst>
          </p:cNvPr>
          <p:cNvSpPr txBox="1"/>
          <p:nvPr/>
        </p:nvSpPr>
        <p:spPr>
          <a:xfrm>
            <a:off x="1096650" y="1742755"/>
            <a:ext cx="989647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w Cen MT"/>
              </a:rPr>
              <a:t>England National Football team's current FIFA Ranking is 3rd &amp; in UEFA it is 2nd.</a:t>
            </a:r>
            <a:endParaRPr lang="en-US"/>
          </a:p>
          <a:p>
            <a:endParaRPr lang="en-US">
              <a:latin typeface="Tw Cen MT"/>
            </a:endParaRPr>
          </a:p>
          <a:p>
            <a:r>
              <a:rPr lang="en-US">
                <a:latin typeface="Tw Cen MT"/>
              </a:rPr>
              <a:t>Final standing of UEFA 2nd </a:t>
            </a:r>
            <a:r>
              <a:rPr lang="en-US" baseline="30000">
                <a:latin typeface="Tw Cen MT"/>
              </a:rPr>
              <a:t> </a:t>
            </a:r>
            <a:r>
              <a:rPr lang="en-US">
                <a:latin typeface="Tw Cen MT"/>
              </a:rPr>
              <a:t>ranked country in European Football Championships since the inception of FIFA</a:t>
            </a:r>
          </a:p>
          <a:p>
            <a:r>
              <a:rPr lang="en-US">
                <a:cs typeface="Calibri"/>
              </a:rPr>
              <a:t>     </a:t>
            </a:r>
          </a:p>
          <a:p>
            <a:r>
              <a:rPr lang="en-US">
                <a:cs typeface="Calibri"/>
              </a:rPr>
              <a:t>      </a:t>
            </a:r>
            <a:endParaRPr lang="en-US">
              <a:ea typeface="+mn-lt"/>
              <a:cs typeface="+mn-lt"/>
            </a:endParaRPr>
          </a:p>
        </p:txBody>
      </p:sp>
      <p:graphicFrame>
        <p:nvGraphicFramePr>
          <p:cNvPr id="3" name="Table 2">
            <a:extLst>
              <a:ext uri="{FF2B5EF4-FFF2-40B4-BE49-F238E27FC236}">
                <a16:creationId xmlns:a16="http://schemas.microsoft.com/office/drawing/2014/main" id="{DBAED9F9-5B42-D7E2-B3DD-B3BB8D764708}"/>
              </a:ext>
            </a:extLst>
          </p:cNvPr>
          <p:cNvGraphicFramePr>
            <a:graphicFrameLocks noGrp="1"/>
          </p:cNvGraphicFramePr>
          <p:nvPr>
            <p:extLst>
              <p:ext uri="{D42A27DB-BD31-4B8C-83A1-F6EECF244321}">
                <p14:modId xmlns:p14="http://schemas.microsoft.com/office/powerpoint/2010/main" val="2031355747"/>
              </p:ext>
            </p:extLst>
          </p:nvPr>
        </p:nvGraphicFramePr>
        <p:xfrm>
          <a:off x="1096650" y="2786602"/>
          <a:ext cx="3438525" cy="3006696"/>
        </p:xfrm>
        <a:graphic>
          <a:graphicData uri="http://schemas.openxmlformats.org/drawingml/2006/table">
            <a:tbl>
              <a:tblPr firstRow="1" bandRow="1">
                <a:tableStyleId>{5C22544A-7EE6-4342-B048-85BDC9FD1C3A}</a:tableStyleId>
              </a:tblPr>
              <a:tblGrid>
                <a:gridCol w="687705">
                  <a:extLst>
                    <a:ext uri="{9D8B030D-6E8A-4147-A177-3AD203B41FA5}">
                      <a16:colId xmlns:a16="http://schemas.microsoft.com/office/drawing/2014/main" val="2956865019"/>
                    </a:ext>
                  </a:extLst>
                </a:gridCol>
                <a:gridCol w="530890">
                  <a:extLst>
                    <a:ext uri="{9D8B030D-6E8A-4147-A177-3AD203B41FA5}">
                      <a16:colId xmlns:a16="http://schemas.microsoft.com/office/drawing/2014/main" val="2548689991"/>
                    </a:ext>
                  </a:extLst>
                </a:gridCol>
                <a:gridCol w="705560">
                  <a:extLst>
                    <a:ext uri="{9D8B030D-6E8A-4147-A177-3AD203B41FA5}">
                      <a16:colId xmlns:a16="http://schemas.microsoft.com/office/drawing/2014/main" val="3321765668"/>
                    </a:ext>
                  </a:extLst>
                </a:gridCol>
                <a:gridCol w="736754">
                  <a:extLst>
                    <a:ext uri="{9D8B030D-6E8A-4147-A177-3AD203B41FA5}">
                      <a16:colId xmlns:a16="http://schemas.microsoft.com/office/drawing/2014/main" val="3093584985"/>
                    </a:ext>
                  </a:extLst>
                </a:gridCol>
                <a:gridCol w="777616">
                  <a:extLst>
                    <a:ext uri="{9D8B030D-6E8A-4147-A177-3AD203B41FA5}">
                      <a16:colId xmlns:a16="http://schemas.microsoft.com/office/drawing/2014/main" val="1625789458"/>
                    </a:ext>
                  </a:extLst>
                </a:gridCol>
              </a:tblGrid>
              <a:tr h="569365">
                <a:tc>
                  <a:txBody>
                    <a:bodyPr/>
                    <a:lstStyle/>
                    <a:p>
                      <a:pPr algn="ctr" fontAlgn="b"/>
                      <a:r>
                        <a:rPr lang="en-IN" sz="1400" b="0" i="0" u="none" strike="noStrike">
                          <a:solidFill>
                            <a:schemeClr val="bg1"/>
                          </a:solidFill>
                          <a:effectLst/>
                          <a:latin typeface="Calibri" panose="020F0502020204030204" pitchFamily="34" charset="0"/>
                        </a:rPr>
                        <a:t>FIFA Rank</a:t>
                      </a:r>
                    </a:p>
                  </a:txBody>
                  <a:tcPr marL="7620" marR="7620" marT="7620" marB="0" anchor="ctr">
                    <a:solidFill>
                      <a:srgbClr val="881C1C"/>
                    </a:solidFill>
                  </a:tcPr>
                </a:tc>
                <a:tc>
                  <a:txBody>
                    <a:bodyPr/>
                    <a:lstStyle/>
                    <a:p>
                      <a:pPr algn="ctr" fontAlgn="b"/>
                      <a:r>
                        <a:rPr lang="en-IN" sz="1400" b="0" i="0" u="none" strike="noStrike">
                          <a:solidFill>
                            <a:schemeClr val="bg1"/>
                          </a:solidFill>
                          <a:effectLst/>
                          <a:latin typeface="Calibri" panose="020F0502020204030204" pitchFamily="34" charset="0"/>
                        </a:rPr>
                        <a:t>UEFA Rank</a:t>
                      </a:r>
                    </a:p>
                  </a:txBody>
                  <a:tcPr marL="7620" marR="7620" marT="7620" marB="0" anchor="ctr">
                    <a:solidFill>
                      <a:srgbClr val="881C1C"/>
                    </a:solidFill>
                  </a:tcPr>
                </a:tc>
                <a:tc>
                  <a:txBody>
                    <a:bodyPr/>
                    <a:lstStyle/>
                    <a:p>
                      <a:pPr algn="ctr" fontAlgn="b"/>
                      <a:r>
                        <a:rPr lang="en-IN" sz="1400" b="0" i="0" u="none" strike="noStrike">
                          <a:solidFill>
                            <a:schemeClr val="bg1"/>
                          </a:solidFill>
                          <a:effectLst/>
                          <a:latin typeface="Calibri" panose="020F0502020204030204" pitchFamily="34" charset="0"/>
                        </a:rPr>
                        <a:t>Country</a:t>
                      </a:r>
                    </a:p>
                  </a:txBody>
                  <a:tcPr marL="7620" marR="7620" marT="7620" marB="0" anchor="ctr">
                    <a:solidFill>
                      <a:srgbClr val="881C1C"/>
                    </a:solidFill>
                  </a:tcPr>
                </a:tc>
                <a:tc>
                  <a:txBody>
                    <a:bodyPr/>
                    <a:lstStyle/>
                    <a:p>
                      <a:pPr algn="ctr" fontAlgn="b"/>
                      <a:r>
                        <a:rPr lang="en-IN" sz="1400" b="0" i="0" u="none" strike="noStrike">
                          <a:solidFill>
                            <a:schemeClr val="bg1"/>
                          </a:solidFill>
                          <a:effectLst/>
                          <a:latin typeface="Calibri" panose="020F0502020204030204" pitchFamily="34" charset="0"/>
                        </a:rPr>
                        <a:t>UEFA Euro Year</a:t>
                      </a:r>
                    </a:p>
                  </a:txBody>
                  <a:tcPr marL="7620" marR="7620" marT="7620" marB="0" anchor="ctr">
                    <a:solidFill>
                      <a:srgbClr val="881C1C"/>
                    </a:solidFill>
                  </a:tcPr>
                </a:tc>
                <a:tc>
                  <a:txBody>
                    <a:bodyPr/>
                    <a:lstStyle/>
                    <a:p>
                      <a:pPr algn="ctr" fontAlgn="b"/>
                      <a:r>
                        <a:rPr lang="en-IN" sz="1400" b="0" i="0" u="none" strike="noStrike">
                          <a:solidFill>
                            <a:schemeClr val="bg1"/>
                          </a:solidFill>
                          <a:effectLst/>
                          <a:latin typeface="Calibri" panose="020F0502020204030204" pitchFamily="34" charset="0"/>
                        </a:rPr>
                        <a:t>Final Standing</a:t>
                      </a:r>
                    </a:p>
                  </a:txBody>
                  <a:tcPr marL="7620" marR="7620" marT="7620" marB="0" anchor="ctr">
                    <a:solidFill>
                      <a:srgbClr val="881C1C"/>
                    </a:solidFill>
                  </a:tcPr>
                </a:tc>
                <a:extLst>
                  <a:ext uri="{0D108BD9-81ED-4DB2-BD59-A6C34878D82A}">
                    <a16:rowId xmlns:a16="http://schemas.microsoft.com/office/drawing/2014/main" val="2617749403"/>
                  </a:ext>
                </a:extLst>
              </a:tr>
              <a:tr h="193701">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Italy</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1992</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DNQ</a:t>
                      </a:r>
                    </a:p>
                  </a:txBody>
                  <a:tcPr marL="7620" marR="7620" marT="7620" marB="0" anchor="ctr">
                    <a:solidFill>
                      <a:schemeClr val="bg2"/>
                    </a:solidFill>
                  </a:tcPr>
                </a:tc>
                <a:extLst>
                  <a:ext uri="{0D108BD9-81ED-4DB2-BD59-A6C34878D82A}">
                    <a16:rowId xmlns:a16="http://schemas.microsoft.com/office/drawing/2014/main" val="2736974555"/>
                  </a:ext>
                </a:extLst>
              </a:tr>
              <a:tr h="193701">
                <a:tc>
                  <a:txBody>
                    <a:bodyPr/>
                    <a:lstStyle/>
                    <a:p>
                      <a:pPr algn="ctr" fontAlgn="b"/>
                      <a:r>
                        <a:rPr lang="en-IN" sz="1400" b="0" i="0" u="none" strike="noStrike">
                          <a:solidFill>
                            <a:srgbClr val="000000"/>
                          </a:solidFill>
                          <a:effectLst/>
                          <a:latin typeface="Calibri" panose="020F0502020204030204" pitchFamily="34" charset="0"/>
                        </a:rPr>
                        <a:t>3</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France</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1996</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SF</a:t>
                      </a:r>
                    </a:p>
                  </a:txBody>
                  <a:tcPr marL="7620" marR="7620" marT="7620" marB="0" anchor="ctr">
                    <a:solidFill>
                      <a:schemeClr val="bg2"/>
                    </a:solidFill>
                  </a:tcPr>
                </a:tc>
                <a:extLst>
                  <a:ext uri="{0D108BD9-81ED-4DB2-BD59-A6C34878D82A}">
                    <a16:rowId xmlns:a16="http://schemas.microsoft.com/office/drawing/2014/main" val="597619830"/>
                  </a:ext>
                </a:extLst>
              </a:tr>
              <a:tr h="193701">
                <a:tc>
                  <a:txBody>
                    <a:bodyPr/>
                    <a:lstStyle/>
                    <a:p>
                      <a:pPr algn="ctr" fontAlgn="b"/>
                      <a:r>
                        <a:rPr lang="en-IN" sz="1400" b="0" i="0" u="none" strike="noStrike">
                          <a:solidFill>
                            <a:srgbClr val="000000"/>
                          </a:solidFill>
                          <a:effectLst/>
                          <a:latin typeface="Calibri" panose="020F0502020204030204" pitchFamily="34" charset="0"/>
                        </a:rPr>
                        <a:t>4</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Italy</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2000</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2nd</a:t>
                      </a:r>
                    </a:p>
                  </a:txBody>
                  <a:tcPr marL="7620" marR="7620" marT="7620" marB="0" anchor="ctr">
                    <a:solidFill>
                      <a:schemeClr val="bg2"/>
                    </a:solidFill>
                  </a:tcPr>
                </a:tc>
                <a:extLst>
                  <a:ext uri="{0D108BD9-81ED-4DB2-BD59-A6C34878D82A}">
                    <a16:rowId xmlns:a16="http://schemas.microsoft.com/office/drawing/2014/main" val="3925087266"/>
                  </a:ext>
                </a:extLst>
              </a:tr>
              <a:tr h="569365">
                <a:tc>
                  <a:txBody>
                    <a:bodyPr/>
                    <a:lstStyle/>
                    <a:p>
                      <a:pPr algn="ctr" fontAlgn="b"/>
                      <a:r>
                        <a:rPr lang="en-IN" sz="1400" b="0" i="0" u="none" strike="noStrike">
                          <a:solidFill>
                            <a:srgbClr val="000000"/>
                          </a:solidFill>
                          <a:effectLst/>
                          <a:latin typeface="Calibri" panose="020F0502020204030204" pitchFamily="34" charset="0"/>
                        </a:rPr>
                        <a:t>4</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Czech Republic</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2004</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SF</a:t>
                      </a:r>
                    </a:p>
                  </a:txBody>
                  <a:tcPr marL="7620" marR="7620" marT="7620" marB="0" anchor="ctr">
                    <a:solidFill>
                      <a:schemeClr val="bg2"/>
                    </a:solidFill>
                  </a:tcPr>
                </a:tc>
                <a:extLst>
                  <a:ext uri="{0D108BD9-81ED-4DB2-BD59-A6C34878D82A}">
                    <a16:rowId xmlns:a16="http://schemas.microsoft.com/office/drawing/2014/main" val="221547360"/>
                  </a:ext>
                </a:extLst>
              </a:tr>
              <a:tr h="381533">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Germany</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2008</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2nd</a:t>
                      </a:r>
                    </a:p>
                  </a:txBody>
                  <a:tcPr marL="7620" marR="7620" marT="7620" marB="0" anchor="ctr">
                    <a:solidFill>
                      <a:schemeClr val="bg2"/>
                    </a:solidFill>
                  </a:tcPr>
                </a:tc>
                <a:extLst>
                  <a:ext uri="{0D108BD9-81ED-4DB2-BD59-A6C34878D82A}">
                    <a16:rowId xmlns:a16="http://schemas.microsoft.com/office/drawing/2014/main" val="470108924"/>
                  </a:ext>
                </a:extLst>
              </a:tr>
              <a:tr h="381533">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Germany</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2012</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SF</a:t>
                      </a:r>
                    </a:p>
                  </a:txBody>
                  <a:tcPr marL="7620" marR="7620" marT="7620" marB="0" anchor="ctr">
                    <a:solidFill>
                      <a:schemeClr val="bg2"/>
                    </a:solidFill>
                  </a:tcPr>
                </a:tc>
                <a:extLst>
                  <a:ext uri="{0D108BD9-81ED-4DB2-BD59-A6C34878D82A}">
                    <a16:rowId xmlns:a16="http://schemas.microsoft.com/office/drawing/2014/main" val="111016258"/>
                  </a:ext>
                </a:extLst>
              </a:tr>
              <a:tr h="193701">
                <a:tc>
                  <a:txBody>
                    <a:bodyPr/>
                    <a:lstStyle/>
                    <a:p>
                      <a:pPr algn="ctr" fontAlgn="b"/>
                      <a:r>
                        <a:rPr lang="en-IN" sz="1400" b="0" i="0" u="none" strike="noStrike">
                          <a:solidFill>
                            <a:srgbClr val="000000"/>
                          </a:solidFill>
                          <a:effectLst/>
                          <a:latin typeface="Calibri" panose="020F0502020204030204" pitchFamily="34" charset="0"/>
                        </a:rPr>
                        <a:t>5</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Belgium</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2016</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QF</a:t>
                      </a:r>
                    </a:p>
                  </a:txBody>
                  <a:tcPr marL="7620" marR="7620" marT="7620" marB="0" anchor="ctr">
                    <a:solidFill>
                      <a:schemeClr val="bg2"/>
                    </a:solidFill>
                  </a:tcPr>
                </a:tc>
                <a:extLst>
                  <a:ext uri="{0D108BD9-81ED-4DB2-BD59-A6C34878D82A}">
                    <a16:rowId xmlns:a16="http://schemas.microsoft.com/office/drawing/2014/main" val="1202404015"/>
                  </a:ext>
                </a:extLst>
              </a:tr>
              <a:tr h="193701">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2</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France</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2020</a:t>
                      </a:r>
                    </a:p>
                  </a:txBody>
                  <a:tcPr marL="7620" marR="7620" marT="7620" marB="0" anchor="ctr">
                    <a:solidFill>
                      <a:schemeClr val="bg2"/>
                    </a:solidFill>
                  </a:tcPr>
                </a:tc>
                <a:tc>
                  <a:txBody>
                    <a:bodyPr/>
                    <a:lstStyle/>
                    <a:p>
                      <a:pPr algn="ctr" fontAlgn="b"/>
                      <a:r>
                        <a:rPr lang="en-IN" sz="1400" b="0" i="0" u="none" strike="noStrike">
                          <a:solidFill>
                            <a:srgbClr val="000000"/>
                          </a:solidFill>
                          <a:effectLst/>
                          <a:latin typeface="Calibri" panose="020F0502020204030204" pitchFamily="34" charset="0"/>
                        </a:rPr>
                        <a:t>R16</a:t>
                      </a:r>
                    </a:p>
                  </a:txBody>
                  <a:tcPr marL="7620" marR="7620" marT="7620" marB="0" anchor="ctr">
                    <a:solidFill>
                      <a:schemeClr val="bg2"/>
                    </a:solidFill>
                  </a:tcPr>
                </a:tc>
                <a:extLst>
                  <a:ext uri="{0D108BD9-81ED-4DB2-BD59-A6C34878D82A}">
                    <a16:rowId xmlns:a16="http://schemas.microsoft.com/office/drawing/2014/main" val="3258312314"/>
                  </a:ext>
                </a:extLst>
              </a:tr>
            </a:tbl>
          </a:graphicData>
        </a:graphic>
      </p:graphicFrame>
      <p:sp>
        <p:nvSpPr>
          <p:cNvPr id="4" name="TextBox 3">
            <a:extLst>
              <a:ext uri="{FF2B5EF4-FFF2-40B4-BE49-F238E27FC236}">
                <a16:creationId xmlns:a16="http://schemas.microsoft.com/office/drawing/2014/main" id="{F2B3890C-B8D5-A7AF-2ADA-6AB18FB9B248}"/>
              </a:ext>
            </a:extLst>
          </p:cNvPr>
          <p:cNvSpPr txBox="1"/>
          <p:nvPr/>
        </p:nvSpPr>
        <p:spPr>
          <a:xfrm>
            <a:off x="6183002" y="2786602"/>
            <a:ext cx="4810123" cy="2308324"/>
          </a:xfrm>
          <a:prstGeom prst="rect">
            <a:avLst/>
          </a:prstGeom>
          <a:noFill/>
        </p:spPr>
        <p:txBody>
          <a:bodyPr wrap="square" rtlCol="0">
            <a:spAutoFit/>
          </a:bodyPr>
          <a:lstStyle/>
          <a:p>
            <a:r>
              <a:rPr lang="en-IN">
                <a:latin typeface="Tw Cen MT" panose="020B0602020104020603" pitchFamily="34" charset="0"/>
              </a:rPr>
              <a:t>Probability of a 2</a:t>
            </a:r>
            <a:r>
              <a:rPr lang="en-IN" baseline="30000">
                <a:latin typeface="Tw Cen MT" panose="020B0602020104020603" pitchFamily="34" charset="0"/>
              </a:rPr>
              <a:t>nd</a:t>
            </a:r>
            <a:r>
              <a:rPr lang="en-IN">
                <a:latin typeface="Tw Cen MT" panose="020B0602020104020603" pitchFamily="34" charset="0"/>
              </a:rPr>
              <a:t> ranked team’s standing in Euros, based on last 8 editions is as under</a:t>
            </a:r>
          </a:p>
          <a:p>
            <a:r>
              <a:rPr lang="en-IN">
                <a:latin typeface="Tw Cen MT" panose="020B0602020104020603" pitchFamily="34" charset="0"/>
              </a:rPr>
              <a:t>	</a:t>
            </a:r>
          </a:p>
          <a:p>
            <a:r>
              <a:rPr lang="en-IN">
                <a:latin typeface="Tw Cen MT" panose="020B0602020104020603" pitchFamily="34" charset="0"/>
              </a:rPr>
              <a:t>       R16 – 87.5%</a:t>
            </a:r>
          </a:p>
          <a:p>
            <a:r>
              <a:rPr lang="en-IN">
                <a:latin typeface="Tw Cen MT" panose="020B0602020104020603" pitchFamily="34" charset="0"/>
              </a:rPr>
              <a:t>       QF  -  75.00%</a:t>
            </a:r>
          </a:p>
          <a:p>
            <a:r>
              <a:rPr lang="en-IN">
                <a:latin typeface="Tw Cen MT" panose="020B0602020104020603" pitchFamily="34" charset="0"/>
              </a:rPr>
              <a:t>       SF   -  62.50%</a:t>
            </a:r>
          </a:p>
          <a:p>
            <a:r>
              <a:rPr lang="en-IN">
                <a:latin typeface="Tw Cen MT" panose="020B0602020104020603" pitchFamily="34" charset="0"/>
              </a:rPr>
              <a:t>       F     -  25.00%</a:t>
            </a:r>
          </a:p>
          <a:p>
            <a:endParaRPr lang="en-IN">
              <a:latin typeface="Tw Cen MT" panose="020B0602020104020603" pitchFamily="34" charset="0"/>
            </a:endParaRPr>
          </a:p>
        </p:txBody>
      </p:sp>
      <p:sp>
        <p:nvSpPr>
          <p:cNvPr id="6" name="TextBox 5">
            <a:extLst>
              <a:ext uri="{FF2B5EF4-FFF2-40B4-BE49-F238E27FC236}">
                <a16:creationId xmlns:a16="http://schemas.microsoft.com/office/drawing/2014/main" id="{FBA0E539-79DF-9954-4FBE-CE93E023ABFA}"/>
              </a:ext>
            </a:extLst>
          </p:cNvPr>
          <p:cNvSpPr txBox="1"/>
          <p:nvPr/>
        </p:nvSpPr>
        <p:spPr>
          <a:xfrm>
            <a:off x="4844042" y="4653280"/>
            <a:ext cx="343364" cy="261610"/>
          </a:xfrm>
          <a:prstGeom prst="rect">
            <a:avLst/>
          </a:prstGeom>
          <a:noFill/>
        </p:spPr>
        <p:txBody>
          <a:bodyPr wrap="none" rtlCol="0">
            <a:spAutoFit/>
          </a:bodyPr>
          <a:lstStyle/>
          <a:p>
            <a:r>
              <a:rPr lang="en-IN" sz="1100"/>
              <a:t>[4]</a:t>
            </a:r>
          </a:p>
        </p:txBody>
      </p:sp>
      <p:sp>
        <p:nvSpPr>
          <p:cNvPr id="8" name="TextBox 7">
            <a:extLst>
              <a:ext uri="{FF2B5EF4-FFF2-40B4-BE49-F238E27FC236}">
                <a16:creationId xmlns:a16="http://schemas.microsoft.com/office/drawing/2014/main" id="{D5A7170B-0024-7961-973A-E17B1D70EC4F}"/>
              </a:ext>
            </a:extLst>
          </p:cNvPr>
          <p:cNvSpPr txBox="1"/>
          <p:nvPr/>
        </p:nvSpPr>
        <p:spPr>
          <a:xfrm>
            <a:off x="4861291" y="4914890"/>
            <a:ext cx="343364" cy="261610"/>
          </a:xfrm>
          <a:prstGeom prst="rect">
            <a:avLst/>
          </a:prstGeom>
          <a:noFill/>
        </p:spPr>
        <p:txBody>
          <a:bodyPr wrap="none" rtlCol="0">
            <a:spAutoFit/>
          </a:bodyPr>
          <a:lstStyle/>
          <a:p>
            <a:r>
              <a:rPr lang="en-IN" sz="1100"/>
              <a:t>[5]</a:t>
            </a:r>
          </a:p>
        </p:txBody>
      </p:sp>
      <p:sp>
        <p:nvSpPr>
          <p:cNvPr id="9" name="TextBox 8">
            <a:extLst>
              <a:ext uri="{FF2B5EF4-FFF2-40B4-BE49-F238E27FC236}">
                <a16:creationId xmlns:a16="http://schemas.microsoft.com/office/drawing/2014/main" id="{83596F5F-431A-9CDD-4D4E-A701D8B8B6C3}"/>
              </a:ext>
            </a:extLst>
          </p:cNvPr>
          <p:cNvSpPr txBox="1"/>
          <p:nvPr/>
        </p:nvSpPr>
        <p:spPr>
          <a:xfrm>
            <a:off x="4861291" y="5176500"/>
            <a:ext cx="343364" cy="261610"/>
          </a:xfrm>
          <a:prstGeom prst="rect">
            <a:avLst/>
          </a:prstGeom>
          <a:noFill/>
        </p:spPr>
        <p:txBody>
          <a:bodyPr wrap="none" rtlCol="0">
            <a:spAutoFit/>
          </a:bodyPr>
          <a:lstStyle/>
          <a:p>
            <a:r>
              <a:rPr lang="en-IN" sz="1100"/>
              <a:t>[6]</a:t>
            </a:r>
          </a:p>
        </p:txBody>
      </p:sp>
    </p:spTree>
    <p:extLst>
      <p:ext uri="{BB962C8B-B14F-4D97-AF65-F5344CB8AC3E}">
        <p14:creationId xmlns:p14="http://schemas.microsoft.com/office/powerpoint/2010/main" val="1685379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8F40FE-F429-4CCC-8FA7-96AE849C2C1C}"/>
              </a:ext>
            </a:extLst>
          </p:cNvPr>
          <p:cNvSpPr>
            <a:spLocks noGrp="1"/>
          </p:cNvSpPr>
          <p:nvPr>
            <p:ph type="body" sz="quarter" idx="10"/>
          </p:nvPr>
        </p:nvSpPr>
        <p:spPr/>
        <p:txBody>
          <a:bodyPr/>
          <a:lstStyle/>
          <a:p>
            <a:r>
              <a:rPr lang="en-US"/>
              <a:t>Super Forecasting Project | Fall 2023</a:t>
            </a:r>
          </a:p>
        </p:txBody>
      </p:sp>
      <p:sp>
        <p:nvSpPr>
          <p:cNvPr id="7" name="Text Placeholder 6">
            <a:extLst>
              <a:ext uri="{FF2B5EF4-FFF2-40B4-BE49-F238E27FC236}">
                <a16:creationId xmlns:a16="http://schemas.microsoft.com/office/drawing/2014/main" id="{21E65757-D383-4662-9822-CCEFBB3B74F4}"/>
              </a:ext>
            </a:extLst>
          </p:cNvPr>
          <p:cNvSpPr>
            <a:spLocks noGrp="1"/>
          </p:cNvSpPr>
          <p:nvPr>
            <p:ph type="body" sz="quarter" idx="20"/>
          </p:nvPr>
        </p:nvSpPr>
        <p:spPr>
          <a:xfrm>
            <a:off x="422282" y="212305"/>
            <a:ext cx="11347435" cy="819703"/>
          </a:xfrm>
        </p:spPr>
        <p:txBody>
          <a:bodyPr>
            <a:noAutofit/>
          </a:bodyPr>
          <a:lstStyle/>
          <a:p>
            <a:r>
              <a:rPr lang="en-US" sz="2600"/>
              <a:t>Q1: How far will England advance in the 2024 European Football  Championship?</a:t>
            </a:r>
          </a:p>
        </p:txBody>
      </p:sp>
      <p:pic>
        <p:nvPicPr>
          <p:cNvPr id="13" name="Picture 12">
            <a:extLst>
              <a:ext uri="{FF2B5EF4-FFF2-40B4-BE49-F238E27FC236}">
                <a16:creationId xmlns:a16="http://schemas.microsoft.com/office/drawing/2014/main" id="{965F664B-F84E-493B-AE8D-9D37C33AB0D3}"/>
              </a:ext>
            </a:extLst>
          </p:cNvPr>
          <p:cNvPicPr>
            <a:picLocks noChangeAspect="1"/>
          </p:cNvPicPr>
          <p:nvPr/>
        </p:nvPicPr>
        <p:blipFill rotWithShape="1">
          <a:blip r:embed="rId2"/>
          <a:srcRect l="-6553"/>
          <a:stretch/>
        </p:blipFill>
        <p:spPr>
          <a:xfrm>
            <a:off x="365760" y="6200138"/>
            <a:ext cx="3575691" cy="491094"/>
          </a:xfrm>
          <a:prstGeom prst="rect">
            <a:avLst/>
          </a:prstGeom>
        </p:spPr>
      </p:pic>
      <p:sp>
        <p:nvSpPr>
          <p:cNvPr id="14" name="TextBox 13">
            <a:extLst>
              <a:ext uri="{FF2B5EF4-FFF2-40B4-BE49-F238E27FC236}">
                <a16:creationId xmlns:a16="http://schemas.microsoft.com/office/drawing/2014/main" id="{BFD83125-EBAD-39EE-89A6-DDF5BFBB286A}"/>
              </a:ext>
            </a:extLst>
          </p:cNvPr>
          <p:cNvSpPr txBox="1"/>
          <p:nvPr/>
        </p:nvSpPr>
        <p:spPr>
          <a:xfrm>
            <a:off x="1025530" y="636615"/>
            <a:ext cx="4775829" cy="430887"/>
          </a:xfrm>
          <a:prstGeom prst="rect">
            <a:avLst/>
          </a:prstGeom>
          <a:noFill/>
        </p:spPr>
        <p:txBody>
          <a:bodyPr wrap="square" rtlCol="0">
            <a:spAutoFit/>
          </a:bodyPr>
          <a:lstStyle/>
          <a:p>
            <a:r>
              <a:rPr lang="en-IN" sz="2200">
                <a:solidFill>
                  <a:srgbClr val="881C1C"/>
                </a:solidFill>
                <a:latin typeface="Times New Roman" panose="02020603050405020304" pitchFamily="18" charset="0"/>
                <a:cs typeface="Times New Roman" panose="02020603050405020304" pitchFamily="18" charset="0"/>
              </a:rPr>
              <a:t>Updating Beliefs: The Inside View</a:t>
            </a:r>
          </a:p>
        </p:txBody>
      </p:sp>
      <p:sp>
        <p:nvSpPr>
          <p:cNvPr id="2" name="TextBox 1">
            <a:extLst>
              <a:ext uri="{FF2B5EF4-FFF2-40B4-BE49-F238E27FC236}">
                <a16:creationId xmlns:a16="http://schemas.microsoft.com/office/drawing/2014/main" id="{66588030-9E03-E6A1-AE0A-830ACA4DD882}"/>
              </a:ext>
            </a:extLst>
          </p:cNvPr>
          <p:cNvSpPr txBox="1"/>
          <p:nvPr/>
        </p:nvSpPr>
        <p:spPr>
          <a:xfrm>
            <a:off x="1025530" y="1032008"/>
            <a:ext cx="10585336" cy="5847755"/>
          </a:xfrm>
          <a:prstGeom prst="rect">
            <a:avLst/>
          </a:prstGeom>
          <a:noFill/>
        </p:spPr>
        <p:txBody>
          <a:bodyPr wrap="square" rtlCol="0">
            <a:spAutoFit/>
          </a:bodyPr>
          <a:lstStyle/>
          <a:p>
            <a:r>
              <a:rPr lang="en-IN" sz="1200" b="1"/>
              <a:t>Present</a:t>
            </a:r>
            <a:r>
              <a:rPr lang="en-IN" sz="1200"/>
              <a:t> </a:t>
            </a:r>
            <a:r>
              <a:rPr lang="en-IN" sz="1200" b="1"/>
              <a:t>performance</a:t>
            </a:r>
            <a:r>
              <a:rPr lang="en-IN" sz="1200"/>
              <a:t> </a:t>
            </a:r>
            <a:r>
              <a:rPr lang="en-IN" sz="1200" b="1"/>
              <a:t>of England squad : </a:t>
            </a:r>
          </a:p>
          <a:p>
            <a:r>
              <a:rPr lang="en-IN" sz="1200"/>
              <a:t>    -   England reached the finals of EURO 2020 with the same manager, Gareth Southgate and captain, Harry Kane.  </a:t>
            </a:r>
          </a:p>
          <a:p>
            <a:r>
              <a:rPr lang="en-IN" sz="1200"/>
              <a:t>    -   England won all their matches in EURO 2024 qualifiers and in 2023, they have won 80% of the matches played and drew 20% losing nil.</a:t>
            </a:r>
          </a:p>
          <a:p>
            <a:r>
              <a:rPr lang="en-IN" sz="1200"/>
              <a:t>    -  England reached its best ranking in 2023 and the team is in great form.</a:t>
            </a:r>
          </a:p>
          <a:p>
            <a:r>
              <a:rPr lang="en-IN" sz="1200"/>
              <a:t> </a:t>
            </a:r>
          </a:p>
          <a:p>
            <a:r>
              <a:rPr lang="en-IN" sz="1200" b="1"/>
              <a:t>Current Players :</a:t>
            </a:r>
          </a:p>
          <a:p>
            <a:r>
              <a:rPr lang="en-IN" sz="1200"/>
              <a:t>   -    No key injuries have been reported so far and the squad is at full strength. Based on the above, we can assume P(Recent Performance) at </a:t>
            </a:r>
            <a:r>
              <a:rPr lang="en-IN" sz="1200" b="1"/>
              <a:t>85% </a:t>
            </a:r>
            <a:r>
              <a:rPr lang="en-IN" sz="1200"/>
              <a:t>as they not lost a match in this year so far.</a:t>
            </a:r>
          </a:p>
          <a:p>
            <a:endParaRPr lang="en-IN" sz="1200"/>
          </a:p>
          <a:p>
            <a:r>
              <a:rPr lang="en-IN" sz="1200" b="1"/>
              <a:t>Performance in Penalty shootouts:</a:t>
            </a:r>
          </a:p>
          <a:p>
            <a:r>
              <a:rPr lang="en-IN" sz="1200"/>
              <a:t>  - England has performed poorly when it comes to Penalty shoot outs, as they won only 3 matches out of 10 in high profile  tournaments., we are assigning probability    of England winning in Penalty shoot outs at 30%. </a:t>
            </a:r>
          </a:p>
          <a:p>
            <a:r>
              <a:rPr lang="en-IN" sz="1200"/>
              <a:t>-Since only two matches so far have been drawn this year out of 10, the probability of  a  R16, QF  match going to penalty shootout is 20%. </a:t>
            </a:r>
          </a:p>
          <a:p>
            <a:r>
              <a:rPr lang="en-IN" sz="1200"/>
              <a:t>Probability of win is </a:t>
            </a:r>
            <a:r>
              <a:rPr lang="en-IN" sz="1200" b="1"/>
              <a:t>0.8*0.85 +0.2*0.3 = 0.74.</a:t>
            </a:r>
          </a:p>
          <a:p>
            <a:endParaRPr lang="en-IN" sz="1200" b="1"/>
          </a:p>
          <a:p>
            <a:r>
              <a:rPr lang="en-IN" sz="1200"/>
              <a:t>In, finals, the probability of a match going to penalty shootout increases, hence we are increasing the probability to 40% and 50% respectively</a:t>
            </a:r>
          </a:p>
          <a:p>
            <a:r>
              <a:rPr lang="en-IN" sz="1200" b="1"/>
              <a:t>So, the probability of win is 0.6*0.85 +0.4*0.3 = 0.63 (Semifinal) and 0.5*0.85+0.5*0.3 = 0.575</a:t>
            </a:r>
          </a:p>
          <a:p>
            <a:endParaRPr lang="en-IN" sz="1200" b="1"/>
          </a:p>
          <a:p>
            <a:r>
              <a:rPr lang="en-IN" sz="1200" b="1"/>
              <a:t>Black Swan event:</a:t>
            </a:r>
          </a:p>
          <a:p>
            <a:r>
              <a:rPr lang="en-IN" sz="1200"/>
              <a:t>  -    Key player, captain Harry Kane who has not been injured since the last 3 years getting injured and exiting the tournament – P (Black Swan) – 5%</a:t>
            </a:r>
          </a:p>
          <a:p>
            <a:endParaRPr lang="en-IN" sz="1200"/>
          </a:p>
          <a:p>
            <a:endParaRPr lang="en-IN" sz="1400"/>
          </a:p>
          <a:p>
            <a:pPr algn="ctr"/>
            <a:r>
              <a:rPr lang="en-IN" sz="1600"/>
              <a:t>New evidence Probability = 80.75%  (85%*95%) – Round of 16</a:t>
            </a:r>
          </a:p>
          <a:p>
            <a:pPr algn="ctr"/>
            <a:r>
              <a:rPr lang="en-IN" sz="1600"/>
              <a:t>New evidence Probability =  70.30% (74%*95%) – QF, </a:t>
            </a:r>
          </a:p>
          <a:p>
            <a:pPr algn="ctr"/>
            <a:r>
              <a:rPr lang="en-IN" sz="1600"/>
              <a:t>New evidence Probability =  59.85% (63%*95%) – SF </a:t>
            </a:r>
          </a:p>
          <a:p>
            <a:pPr algn="ctr"/>
            <a:r>
              <a:rPr lang="en-IN" sz="1600"/>
              <a:t>New evidence Probability =  54.15% (57%*95%) – F </a:t>
            </a:r>
          </a:p>
          <a:p>
            <a:pPr algn="ctr"/>
            <a:endParaRPr lang="en-IN"/>
          </a:p>
          <a:p>
            <a:pPr algn="ctr"/>
            <a:endParaRPr lang="en-IN"/>
          </a:p>
        </p:txBody>
      </p:sp>
      <p:sp>
        <p:nvSpPr>
          <p:cNvPr id="3" name="TextBox 2">
            <a:extLst>
              <a:ext uri="{FF2B5EF4-FFF2-40B4-BE49-F238E27FC236}">
                <a16:creationId xmlns:a16="http://schemas.microsoft.com/office/drawing/2014/main" id="{B870BC78-993D-D684-8FFF-6575B9C2619F}"/>
              </a:ext>
            </a:extLst>
          </p:cNvPr>
          <p:cNvSpPr txBox="1"/>
          <p:nvPr/>
        </p:nvSpPr>
        <p:spPr>
          <a:xfrm>
            <a:off x="10270688" y="4511040"/>
            <a:ext cx="343364" cy="261610"/>
          </a:xfrm>
          <a:prstGeom prst="rect">
            <a:avLst/>
          </a:prstGeom>
          <a:noFill/>
        </p:spPr>
        <p:txBody>
          <a:bodyPr wrap="none" rtlCol="0">
            <a:spAutoFit/>
          </a:bodyPr>
          <a:lstStyle/>
          <a:p>
            <a:r>
              <a:rPr lang="en-IN" sz="1100"/>
              <a:t>[7]</a:t>
            </a:r>
          </a:p>
        </p:txBody>
      </p:sp>
      <p:sp>
        <p:nvSpPr>
          <p:cNvPr id="4" name="TextBox 3">
            <a:extLst>
              <a:ext uri="{FF2B5EF4-FFF2-40B4-BE49-F238E27FC236}">
                <a16:creationId xmlns:a16="http://schemas.microsoft.com/office/drawing/2014/main" id="{2406709F-E792-77E8-90E5-FCB35438AA2C}"/>
              </a:ext>
            </a:extLst>
          </p:cNvPr>
          <p:cNvSpPr txBox="1"/>
          <p:nvPr/>
        </p:nvSpPr>
        <p:spPr>
          <a:xfrm>
            <a:off x="4084320" y="3027680"/>
            <a:ext cx="343364" cy="261610"/>
          </a:xfrm>
          <a:prstGeom prst="rect">
            <a:avLst/>
          </a:prstGeom>
          <a:noFill/>
        </p:spPr>
        <p:txBody>
          <a:bodyPr wrap="none" rtlCol="0">
            <a:spAutoFit/>
          </a:bodyPr>
          <a:lstStyle/>
          <a:p>
            <a:r>
              <a:rPr lang="en-IN" sz="1100"/>
              <a:t>[8]</a:t>
            </a:r>
          </a:p>
        </p:txBody>
      </p:sp>
    </p:spTree>
    <p:extLst>
      <p:ext uri="{BB962C8B-B14F-4D97-AF65-F5344CB8AC3E}">
        <p14:creationId xmlns:p14="http://schemas.microsoft.com/office/powerpoint/2010/main" val="213087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8F40FE-F429-4CCC-8FA7-96AE849C2C1C}"/>
              </a:ext>
            </a:extLst>
          </p:cNvPr>
          <p:cNvSpPr>
            <a:spLocks noGrp="1"/>
          </p:cNvSpPr>
          <p:nvPr>
            <p:ph type="body" sz="quarter" idx="10"/>
          </p:nvPr>
        </p:nvSpPr>
        <p:spPr/>
        <p:txBody>
          <a:bodyPr/>
          <a:lstStyle/>
          <a:p>
            <a:r>
              <a:rPr lang="en-US"/>
              <a:t>Super Forecasting Project | Fall 2023</a:t>
            </a:r>
          </a:p>
        </p:txBody>
      </p:sp>
      <p:sp>
        <p:nvSpPr>
          <p:cNvPr id="7" name="Text Placeholder 6">
            <a:extLst>
              <a:ext uri="{FF2B5EF4-FFF2-40B4-BE49-F238E27FC236}">
                <a16:creationId xmlns:a16="http://schemas.microsoft.com/office/drawing/2014/main" id="{21E65757-D383-4662-9822-CCEFBB3B74F4}"/>
              </a:ext>
            </a:extLst>
          </p:cNvPr>
          <p:cNvSpPr>
            <a:spLocks noGrp="1"/>
          </p:cNvSpPr>
          <p:nvPr>
            <p:ph type="body" sz="quarter" idx="20"/>
          </p:nvPr>
        </p:nvSpPr>
        <p:spPr>
          <a:xfrm>
            <a:off x="509285" y="528320"/>
            <a:ext cx="11347435" cy="819703"/>
          </a:xfrm>
        </p:spPr>
        <p:txBody>
          <a:bodyPr>
            <a:noAutofit/>
          </a:bodyPr>
          <a:lstStyle/>
          <a:p>
            <a:r>
              <a:rPr lang="en-US" sz="2600"/>
              <a:t>Q1: How far will England advance in the 2024 European Football  Championship?</a:t>
            </a:r>
          </a:p>
        </p:txBody>
      </p:sp>
      <p:pic>
        <p:nvPicPr>
          <p:cNvPr id="13" name="Picture 12">
            <a:extLst>
              <a:ext uri="{FF2B5EF4-FFF2-40B4-BE49-F238E27FC236}">
                <a16:creationId xmlns:a16="http://schemas.microsoft.com/office/drawing/2014/main" id="{965F664B-F84E-493B-AE8D-9D37C33AB0D3}"/>
              </a:ext>
            </a:extLst>
          </p:cNvPr>
          <p:cNvPicPr>
            <a:picLocks noChangeAspect="1"/>
          </p:cNvPicPr>
          <p:nvPr/>
        </p:nvPicPr>
        <p:blipFill rotWithShape="1">
          <a:blip r:embed="rId2"/>
          <a:srcRect l="-6553"/>
          <a:stretch/>
        </p:blipFill>
        <p:spPr>
          <a:xfrm>
            <a:off x="365760" y="6200138"/>
            <a:ext cx="3575691" cy="491094"/>
          </a:xfrm>
          <a:prstGeom prst="rect">
            <a:avLst/>
          </a:prstGeom>
        </p:spPr>
      </p:pic>
      <p:sp>
        <p:nvSpPr>
          <p:cNvPr id="14" name="TextBox 13">
            <a:extLst>
              <a:ext uri="{FF2B5EF4-FFF2-40B4-BE49-F238E27FC236}">
                <a16:creationId xmlns:a16="http://schemas.microsoft.com/office/drawing/2014/main" id="{BFD83125-EBAD-39EE-89A6-DDF5BFBB286A}"/>
              </a:ext>
            </a:extLst>
          </p:cNvPr>
          <p:cNvSpPr txBox="1"/>
          <p:nvPr/>
        </p:nvSpPr>
        <p:spPr>
          <a:xfrm>
            <a:off x="1096650" y="1082115"/>
            <a:ext cx="4775829" cy="430887"/>
          </a:xfrm>
          <a:prstGeom prst="rect">
            <a:avLst/>
          </a:prstGeom>
          <a:noFill/>
        </p:spPr>
        <p:txBody>
          <a:bodyPr wrap="square" rtlCol="0">
            <a:spAutoFit/>
          </a:bodyPr>
          <a:lstStyle/>
          <a:p>
            <a:r>
              <a:rPr lang="en-IN" sz="2200">
                <a:solidFill>
                  <a:srgbClr val="881C1C"/>
                </a:solidFill>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9BF6EF69-C847-EC39-77FD-07720C1716D1}"/>
              </a:ext>
            </a:extLst>
          </p:cNvPr>
          <p:cNvSpPr txBox="1"/>
          <p:nvPr/>
        </p:nvSpPr>
        <p:spPr>
          <a:xfrm>
            <a:off x="1096650" y="1576675"/>
            <a:ext cx="1042987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0"/>
            <a:r>
              <a:rPr lang="en-IN">
                <a:solidFill>
                  <a:srgbClr val="000000"/>
                </a:solidFill>
                <a:latin typeface="Tw Cen MT" panose="020B0602020104020603" pitchFamily="34" charset="77"/>
              </a:rPr>
              <a:t>Upon calculating posterior probability for </a:t>
            </a:r>
          </a:p>
          <a:p>
            <a:pPr lvl="0"/>
            <a:r>
              <a:rPr lang="en-IN">
                <a:solidFill>
                  <a:srgbClr val="000000"/>
                </a:solidFill>
                <a:latin typeface="Tw Cen MT" panose="020B0602020104020603" pitchFamily="34" charset="77"/>
              </a:rPr>
              <a:t>each instance based on Bayesian Prior and Present situation</a:t>
            </a:r>
          </a:p>
          <a:p>
            <a:pPr lvl="0"/>
            <a:r>
              <a:rPr lang="en-IN">
                <a:solidFill>
                  <a:srgbClr val="000000"/>
                </a:solidFill>
                <a:latin typeface="Tw Cen MT" panose="020B0602020104020603" pitchFamily="34" charset="77"/>
              </a:rPr>
              <a:t>For  (R16, QF, SF &amp;F):</a:t>
            </a:r>
          </a:p>
          <a:p>
            <a:pPr lvl="0"/>
            <a:endParaRPr lang="en-IN">
              <a:solidFill>
                <a:srgbClr val="000000"/>
              </a:solidFill>
              <a:latin typeface="Tw Cen MT" panose="020B0602020104020603" pitchFamily="34" charset="77"/>
            </a:endParaRPr>
          </a:p>
          <a:p>
            <a:pPr lvl="0"/>
            <a:r>
              <a:rPr lang="en-IN">
                <a:solidFill>
                  <a:srgbClr val="000000"/>
                </a:solidFill>
                <a:latin typeface="Tw Cen MT" panose="020B0602020104020603" pitchFamily="34" charset="77"/>
              </a:rPr>
              <a:t>	</a:t>
            </a:r>
          </a:p>
          <a:p>
            <a:pPr lvl="0"/>
            <a:endParaRPr lang="en-IN">
              <a:solidFill>
                <a:srgbClr val="000000"/>
              </a:solidFill>
              <a:latin typeface="Tw Cen MT" panose="020B0602020104020603" pitchFamily="34" charset="77"/>
            </a:endParaRPr>
          </a:p>
          <a:p>
            <a:pPr lvl="0"/>
            <a:endParaRPr lang="en-IN">
              <a:solidFill>
                <a:srgbClr val="000000"/>
              </a:solidFill>
              <a:latin typeface="Tw Cen MT" panose="020B0602020104020603" pitchFamily="34" charset="77"/>
            </a:endParaRPr>
          </a:p>
          <a:p>
            <a:pPr lvl="0"/>
            <a:endParaRPr lang="en-IN">
              <a:solidFill>
                <a:srgbClr val="000000"/>
              </a:solidFill>
              <a:latin typeface="Tw Cen MT" panose="020B0602020104020603" pitchFamily="34" charset="77"/>
            </a:endParaRPr>
          </a:p>
          <a:p>
            <a:pPr lvl="0"/>
            <a:endParaRPr lang="en-IN">
              <a:solidFill>
                <a:srgbClr val="000000"/>
              </a:solidFill>
              <a:latin typeface="Tw Cen MT" panose="020B0602020104020603" pitchFamily="34" charset="77"/>
            </a:endParaRPr>
          </a:p>
          <a:p>
            <a:endParaRPr lang="en-CA">
              <a:solidFill>
                <a:srgbClr val="000000"/>
              </a:solidFill>
              <a:latin typeface="Tw Cen MT"/>
            </a:endParaRPr>
          </a:p>
          <a:p>
            <a:r>
              <a:rPr lang="en-CA">
                <a:solidFill>
                  <a:srgbClr val="000000"/>
                </a:solidFill>
                <a:latin typeface="Tw Cen MT"/>
              </a:rPr>
              <a:t>Based on Kent’s chart of probability, it is </a:t>
            </a:r>
            <a:r>
              <a:rPr lang="en-CA">
                <a:solidFill>
                  <a:srgbClr val="881C1C"/>
                </a:solidFill>
                <a:latin typeface="Tw Cen MT"/>
              </a:rPr>
              <a:t>Probable</a:t>
            </a:r>
            <a:r>
              <a:rPr lang="en-CA">
                <a:solidFill>
                  <a:srgbClr val="000000"/>
                </a:solidFill>
                <a:latin typeface="Tw Cen MT"/>
              </a:rPr>
              <a:t> England will be reaching </a:t>
            </a:r>
            <a:r>
              <a:rPr lang="en-CA">
                <a:solidFill>
                  <a:srgbClr val="881C1C"/>
                </a:solidFill>
                <a:latin typeface="Tw Cen MT"/>
              </a:rPr>
              <a:t>Quarter Finals, </a:t>
            </a:r>
            <a:r>
              <a:rPr lang="en-CA">
                <a:solidFill>
                  <a:srgbClr val="000000"/>
                </a:solidFill>
                <a:latin typeface="Tw Cen MT"/>
              </a:rPr>
              <a:t>as the calculated posterior probability is </a:t>
            </a:r>
            <a:r>
              <a:rPr lang="en-CA">
                <a:solidFill>
                  <a:srgbClr val="881C1C"/>
                </a:solidFill>
                <a:latin typeface="Tw Cen MT"/>
              </a:rPr>
              <a:t>73% </a:t>
            </a:r>
            <a:r>
              <a:rPr lang="en-CA">
                <a:solidFill>
                  <a:srgbClr val="000000"/>
                </a:solidFill>
                <a:latin typeface="Tw Cen MT"/>
              </a:rPr>
              <a:t>and they have Chances about even to </a:t>
            </a:r>
            <a:r>
              <a:rPr lang="en-CA">
                <a:latin typeface="Tw Cen MT"/>
              </a:rPr>
              <a:t>reach </a:t>
            </a:r>
            <a:r>
              <a:rPr lang="en-CA">
                <a:solidFill>
                  <a:srgbClr val="881C1C"/>
                </a:solidFill>
                <a:latin typeface="Tw Cen MT"/>
              </a:rPr>
              <a:t>Semi Finals. </a:t>
            </a:r>
          </a:p>
        </p:txBody>
      </p:sp>
      <p:pic>
        <p:nvPicPr>
          <p:cNvPr id="3" name="Picture 2" descr="A screenshot of a table&#10;&#10;Description automatically generated">
            <a:extLst>
              <a:ext uri="{FF2B5EF4-FFF2-40B4-BE49-F238E27FC236}">
                <a16:creationId xmlns:a16="http://schemas.microsoft.com/office/drawing/2014/main" id="{8539EA1D-B1C6-87E6-C298-04965A835563}"/>
              </a:ext>
            </a:extLst>
          </p:cNvPr>
          <p:cNvPicPr>
            <a:picLocks noChangeAspect="1"/>
          </p:cNvPicPr>
          <p:nvPr/>
        </p:nvPicPr>
        <p:blipFill>
          <a:blip r:embed="rId3"/>
          <a:stretch>
            <a:fillRect/>
          </a:stretch>
        </p:blipFill>
        <p:spPr>
          <a:xfrm>
            <a:off x="7663442" y="965394"/>
            <a:ext cx="4278367" cy="2052989"/>
          </a:xfrm>
          <a:prstGeom prst="rect">
            <a:avLst/>
          </a:prstGeom>
        </p:spPr>
      </p:pic>
      <p:graphicFrame>
        <p:nvGraphicFramePr>
          <p:cNvPr id="4" name="Table 3">
            <a:extLst>
              <a:ext uri="{FF2B5EF4-FFF2-40B4-BE49-F238E27FC236}">
                <a16:creationId xmlns:a16="http://schemas.microsoft.com/office/drawing/2014/main" id="{79B13688-7F3D-D9E7-42BF-FF5D76F392AA}"/>
              </a:ext>
            </a:extLst>
          </p:cNvPr>
          <p:cNvGraphicFramePr>
            <a:graphicFrameLocks noGrp="1"/>
          </p:cNvGraphicFramePr>
          <p:nvPr>
            <p:extLst>
              <p:ext uri="{D42A27DB-BD31-4B8C-83A1-F6EECF244321}">
                <p14:modId xmlns:p14="http://schemas.microsoft.com/office/powerpoint/2010/main" val="2309054432"/>
              </p:ext>
            </p:extLst>
          </p:nvPr>
        </p:nvGraphicFramePr>
        <p:xfrm>
          <a:off x="3820158" y="2928573"/>
          <a:ext cx="3616961" cy="927997"/>
        </p:xfrm>
        <a:graphic>
          <a:graphicData uri="http://schemas.openxmlformats.org/drawingml/2006/table">
            <a:tbl>
              <a:tblPr/>
              <a:tblGrid>
                <a:gridCol w="872073">
                  <a:extLst>
                    <a:ext uri="{9D8B030D-6E8A-4147-A177-3AD203B41FA5}">
                      <a16:colId xmlns:a16="http://schemas.microsoft.com/office/drawing/2014/main" val="704437645"/>
                    </a:ext>
                  </a:extLst>
                </a:gridCol>
                <a:gridCol w="686222">
                  <a:extLst>
                    <a:ext uri="{9D8B030D-6E8A-4147-A177-3AD203B41FA5}">
                      <a16:colId xmlns:a16="http://schemas.microsoft.com/office/drawing/2014/main" val="2577537477"/>
                    </a:ext>
                  </a:extLst>
                </a:gridCol>
                <a:gridCol w="686222">
                  <a:extLst>
                    <a:ext uri="{9D8B030D-6E8A-4147-A177-3AD203B41FA5}">
                      <a16:colId xmlns:a16="http://schemas.microsoft.com/office/drawing/2014/main" val="1155733406"/>
                    </a:ext>
                  </a:extLst>
                </a:gridCol>
                <a:gridCol w="686222">
                  <a:extLst>
                    <a:ext uri="{9D8B030D-6E8A-4147-A177-3AD203B41FA5}">
                      <a16:colId xmlns:a16="http://schemas.microsoft.com/office/drawing/2014/main" val="4012950136"/>
                    </a:ext>
                  </a:extLst>
                </a:gridCol>
                <a:gridCol w="686222">
                  <a:extLst>
                    <a:ext uri="{9D8B030D-6E8A-4147-A177-3AD203B41FA5}">
                      <a16:colId xmlns:a16="http://schemas.microsoft.com/office/drawing/2014/main" val="192529008"/>
                    </a:ext>
                  </a:extLst>
                </a:gridCol>
              </a:tblGrid>
              <a:tr h="253003">
                <a:tc>
                  <a:txBody>
                    <a:bodyPr/>
                    <a:lstStyle/>
                    <a:p>
                      <a:pPr algn="ctr" fontAlgn="b"/>
                      <a:r>
                        <a:rPr lang="en-IN" sz="1100" b="1" i="0" u="none" strike="noStrike">
                          <a:solidFill>
                            <a:srgbClr val="FFFFFF"/>
                          </a:solidFill>
                          <a:effectLst/>
                          <a:latin typeface="Calibri" panose="020F0502020204030204" pitchFamily="34" charset="0"/>
                        </a:rPr>
                        <a:t>Variables</a:t>
                      </a:r>
                    </a:p>
                  </a:txBody>
                  <a:tcPr marL="7620" marR="7620" marT="7620" marB="0" anchor="ctr">
                    <a:lnL w="6350" cap="flat" cmpd="sng" algn="ctr">
                      <a:solidFill>
                        <a:srgbClr val="8EA9DB"/>
                      </a:solidFill>
                      <a:prstDash val="solid"/>
                      <a:round/>
                      <a:headEnd type="none" w="med" len="med"/>
                      <a:tailEnd type="none" w="med" len="med"/>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81C1C"/>
                    </a:solidFill>
                  </a:tcPr>
                </a:tc>
                <a:tc>
                  <a:txBody>
                    <a:bodyPr/>
                    <a:lstStyle/>
                    <a:p>
                      <a:pPr algn="ctr" fontAlgn="b"/>
                      <a:r>
                        <a:rPr lang="en-IN" sz="1100" b="1" i="0" u="none" strike="noStrike">
                          <a:solidFill>
                            <a:srgbClr val="FFFFFF"/>
                          </a:solidFill>
                          <a:effectLst/>
                          <a:latin typeface="Calibri" panose="020F0502020204030204" pitchFamily="34" charset="0"/>
                        </a:rPr>
                        <a:t>R16</a:t>
                      </a:r>
                    </a:p>
                  </a:txBody>
                  <a:tcPr marL="7620" marR="7620" marT="7620" marB="0" anchor="ctr">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81C1C"/>
                    </a:solidFill>
                  </a:tcPr>
                </a:tc>
                <a:tc>
                  <a:txBody>
                    <a:bodyPr/>
                    <a:lstStyle/>
                    <a:p>
                      <a:pPr algn="ctr" fontAlgn="b"/>
                      <a:r>
                        <a:rPr lang="en-IN" sz="1100" b="1" i="0" u="none" strike="noStrike">
                          <a:solidFill>
                            <a:srgbClr val="FFFFFF"/>
                          </a:solidFill>
                          <a:effectLst/>
                          <a:latin typeface="Calibri" panose="020F0502020204030204" pitchFamily="34" charset="0"/>
                        </a:rPr>
                        <a:t>QF</a:t>
                      </a:r>
                    </a:p>
                  </a:txBody>
                  <a:tcPr marL="7620" marR="7620" marT="7620" marB="0" anchor="ctr">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81C1C"/>
                    </a:solidFill>
                  </a:tcPr>
                </a:tc>
                <a:tc>
                  <a:txBody>
                    <a:bodyPr/>
                    <a:lstStyle/>
                    <a:p>
                      <a:pPr algn="ctr" fontAlgn="b"/>
                      <a:r>
                        <a:rPr lang="en-IN" sz="1100" b="1" i="0" u="none" strike="noStrike">
                          <a:solidFill>
                            <a:srgbClr val="FFFFFF"/>
                          </a:solidFill>
                          <a:effectLst/>
                          <a:latin typeface="Calibri" panose="020F0502020204030204" pitchFamily="34" charset="0"/>
                        </a:rPr>
                        <a:t>SF</a:t>
                      </a:r>
                    </a:p>
                  </a:txBody>
                  <a:tcPr marL="7620" marR="7620" marT="7620" marB="0" anchor="ctr">
                    <a:lnL>
                      <a:noFill/>
                    </a:lnL>
                    <a:lnR>
                      <a:noFill/>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81C1C"/>
                    </a:solidFill>
                  </a:tcPr>
                </a:tc>
                <a:tc>
                  <a:txBody>
                    <a:bodyPr/>
                    <a:lstStyle/>
                    <a:p>
                      <a:pPr algn="ctr" fontAlgn="b"/>
                      <a:r>
                        <a:rPr lang="en-IN" sz="1100" b="1" i="0" u="none" strike="noStrike">
                          <a:solidFill>
                            <a:srgbClr val="FFFFFF"/>
                          </a:solidFill>
                          <a:effectLst/>
                          <a:latin typeface="Calibri" panose="020F0502020204030204" pitchFamily="34" charset="0"/>
                        </a:rPr>
                        <a:t>F</a:t>
                      </a:r>
                    </a:p>
                  </a:txBody>
                  <a:tcPr marL="7620" marR="7620" marT="7620" marB="0" anchor="ctr">
                    <a:lnL>
                      <a:noFill/>
                    </a:lnL>
                    <a:lnR w="6350" cap="flat" cmpd="sng" algn="ctr">
                      <a:solidFill>
                        <a:srgbClr val="8EA9DB"/>
                      </a:solidFill>
                      <a:prstDash val="solid"/>
                      <a:round/>
                      <a:headEnd type="none" w="med" len="med"/>
                      <a:tailEnd type="none" w="med" len="med"/>
                    </a:lnR>
                    <a:lnT w="6350" cap="flat" cmpd="sng" algn="ctr">
                      <a:solidFill>
                        <a:srgbClr val="8EA9DB"/>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81C1C"/>
                    </a:solidFill>
                  </a:tcPr>
                </a:tc>
                <a:extLst>
                  <a:ext uri="{0D108BD9-81ED-4DB2-BD59-A6C34878D82A}">
                    <a16:rowId xmlns:a16="http://schemas.microsoft.com/office/drawing/2014/main" val="543470010"/>
                  </a:ext>
                </a:extLst>
              </a:tr>
              <a:tr h="224998">
                <a:tc>
                  <a:txBody>
                    <a:bodyPr/>
                    <a:lstStyle/>
                    <a:p>
                      <a:pPr algn="ctr" fontAlgn="b"/>
                      <a:r>
                        <a:rPr lang="en-IN" sz="1100" b="0" i="0" u="none" strike="noStrike">
                          <a:solidFill>
                            <a:srgbClr val="000000"/>
                          </a:solidFill>
                          <a:effectLst/>
                          <a:latin typeface="Calibri" panose="020F0502020204030204" pitchFamily="34" charset="0"/>
                        </a:rPr>
                        <a:t>Prior -x</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0.875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0.75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0.625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0.25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5210788"/>
                  </a:ext>
                </a:extLst>
              </a:tr>
              <a:tr h="224998">
                <a:tc>
                  <a:txBody>
                    <a:bodyPr/>
                    <a:lstStyle/>
                    <a:p>
                      <a:pPr algn="ctr" fontAlgn="b"/>
                      <a:r>
                        <a:rPr lang="en-IN" sz="1100" b="0" i="0" u="none" strike="noStrike">
                          <a:solidFill>
                            <a:srgbClr val="000000"/>
                          </a:solidFill>
                          <a:effectLst/>
                          <a:latin typeface="Calibri" panose="020F0502020204030204" pitchFamily="34" charset="0"/>
                        </a:rPr>
                        <a:t>New Belief -y</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0.81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0.54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95637953"/>
                  </a:ext>
                </a:extLst>
              </a:tr>
              <a:tr h="224998">
                <a:tc>
                  <a:txBody>
                    <a:bodyPr/>
                    <a:lstStyle/>
                    <a:p>
                      <a:pPr algn="ctr" fontAlgn="b"/>
                      <a:r>
                        <a:rPr lang="en-IN" sz="1100" b="0" i="0" u="none" strike="noStrike">
                          <a:solidFill>
                            <a:srgbClr val="000000"/>
                          </a:solidFill>
                          <a:effectLst/>
                          <a:latin typeface="Calibri" panose="020F0502020204030204" pitchFamily="34" charset="0"/>
                        </a:rPr>
                        <a:t>(</a:t>
                      </a:r>
                      <a:r>
                        <a:rPr lang="en-IN" sz="1100" b="0" i="0" u="none" strike="noStrike" err="1">
                          <a:solidFill>
                            <a:srgbClr val="000000"/>
                          </a:solidFill>
                          <a:effectLst/>
                          <a:latin typeface="Calibri" panose="020F0502020204030204" pitchFamily="34" charset="0"/>
                        </a:rPr>
                        <a:t>x+y</a:t>
                      </a:r>
                      <a:r>
                        <a:rPr lang="en-IN" sz="1100" b="0" i="0" u="none" strike="noStrike">
                          <a:solidFill>
                            <a:srgbClr val="000000"/>
                          </a:solidFill>
                          <a:effectLst/>
                          <a:latin typeface="Calibri" panose="020F0502020204030204" pitchFamily="34" charset="0"/>
                        </a:rPr>
                        <a:t>)/2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84%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73%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61%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r>
                        <a:rPr lang="en-IN" sz="1100" b="0" i="0" u="none" strike="noStrike">
                          <a:solidFill>
                            <a:srgbClr val="000000"/>
                          </a:solidFill>
                          <a:effectLst/>
                          <a:latin typeface="Calibri" panose="020F0502020204030204" pitchFamily="34" charset="0"/>
                        </a:rPr>
                        <a:t>40%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5421459"/>
                  </a:ext>
                </a:extLst>
              </a:tr>
            </a:tbl>
          </a:graphicData>
        </a:graphic>
      </p:graphicFrame>
    </p:spTree>
    <p:extLst>
      <p:ext uri="{BB962C8B-B14F-4D97-AF65-F5344CB8AC3E}">
        <p14:creationId xmlns:p14="http://schemas.microsoft.com/office/powerpoint/2010/main" val="3817709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8F40FE-F429-4CCC-8FA7-96AE849C2C1C}"/>
              </a:ext>
            </a:extLst>
          </p:cNvPr>
          <p:cNvSpPr>
            <a:spLocks noGrp="1"/>
          </p:cNvSpPr>
          <p:nvPr>
            <p:ph type="body" sz="quarter" idx="10"/>
          </p:nvPr>
        </p:nvSpPr>
        <p:spPr/>
        <p:txBody>
          <a:bodyPr/>
          <a:lstStyle/>
          <a:p>
            <a:r>
              <a:rPr lang="en-US"/>
              <a:t>Super Forecasting Project | Fall 2023</a:t>
            </a:r>
          </a:p>
        </p:txBody>
      </p:sp>
      <p:pic>
        <p:nvPicPr>
          <p:cNvPr id="13" name="Picture 12">
            <a:extLst>
              <a:ext uri="{FF2B5EF4-FFF2-40B4-BE49-F238E27FC236}">
                <a16:creationId xmlns:a16="http://schemas.microsoft.com/office/drawing/2014/main" id="{965F664B-F84E-493B-AE8D-9D37C33AB0D3}"/>
              </a:ext>
            </a:extLst>
          </p:cNvPr>
          <p:cNvPicPr>
            <a:picLocks noChangeAspect="1"/>
          </p:cNvPicPr>
          <p:nvPr/>
        </p:nvPicPr>
        <p:blipFill rotWithShape="1">
          <a:blip r:embed="rId2"/>
          <a:srcRect l="-6553"/>
          <a:stretch/>
        </p:blipFill>
        <p:spPr>
          <a:xfrm>
            <a:off x="365760" y="6200138"/>
            <a:ext cx="3575691" cy="491094"/>
          </a:xfrm>
          <a:prstGeom prst="rect">
            <a:avLst/>
          </a:prstGeom>
        </p:spPr>
      </p:pic>
      <p:sp>
        <p:nvSpPr>
          <p:cNvPr id="2" name="TextBox 1">
            <a:extLst>
              <a:ext uri="{FF2B5EF4-FFF2-40B4-BE49-F238E27FC236}">
                <a16:creationId xmlns:a16="http://schemas.microsoft.com/office/drawing/2014/main" id="{A396219B-8852-484C-B33F-A26F1CB68C5A}"/>
              </a:ext>
            </a:extLst>
          </p:cNvPr>
          <p:cNvSpPr txBox="1"/>
          <p:nvPr/>
        </p:nvSpPr>
        <p:spPr>
          <a:xfrm>
            <a:off x="1167770" y="1482186"/>
            <a:ext cx="6868790" cy="430887"/>
          </a:xfrm>
          <a:prstGeom prst="rect">
            <a:avLst/>
          </a:prstGeom>
          <a:noFill/>
        </p:spPr>
        <p:txBody>
          <a:bodyPr wrap="square" rtlCol="0">
            <a:spAutoFit/>
          </a:bodyPr>
          <a:lstStyle/>
          <a:p>
            <a:r>
              <a:rPr lang="en-IN" sz="2200">
                <a:solidFill>
                  <a:srgbClr val="881C1C"/>
                </a:solidFill>
                <a:latin typeface="Times New Roman" panose="02020603050405020304" pitchFamily="18" charset="0"/>
                <a:cs typeface="Times New Roman" panose="02020603050405020304" pitchFamily="18" charset="0"/>
              </a:rPr>
              <a:t>Establishing Bayesian Prior Probability: The outside view</a:t>
            </a:r>
          </a:p>
        </p:txBody>
      </p:sp>
      <p:sp>
        <p:nvSpPr>
          <p:cNvPr id="3" name="TextBox 2">
            <a:extLst>
              <a:ext uri="{FF2B5EF4-FFF2-40B4-BE49-F238E27FC236}">
                <a16:creationId xmlns:a16="http://schemas.microsoft.com/office/drawing/2014/main" id="{0EEF6678-556A-18C1-3427-D8E617710EA5}"/>
              </a:ext>
            </a:extLst>
          </p:cNvPr>
          <p:cNvSpPr txBox="1"/>
          <p:nvPr/>
        </p:nvSpPr>
        <p:spPr>
          <a:xfrm>
            <a:off x="1247775" y="2105025"/>
            <a:ext cx="1042987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w Cen MT"/>
              </a:rPr>
              <a:t>How many lethal confrontations have occurred between countries possessing nuclear weapons </a:t>
            </a:r>
            <a:r>
              <a:rPr lang="en-CA">
                <a:latin typeface="Tw Cen MT"/>
              </a:rPr>
              <a:t>in the past 100 years?</a:t>
            </a:r>
          </a:p>
          <a:p>
            <a:endParaRPr lang="en-CA">
              <a:latin typeface="Tw Cen MT"/>
            </a:endParaRPr>
          </a:p>
          <a:p>
            <a:r>
              <a:rPr lang="en-CA">
                <a:latin typeface="Tw Cen MT"/>
              </a:rPr>
              <a:t>In the history of mankind, there has only been one instance where nuclear weapons were used by military forces during lethal confrontations. Based on this, our Bayesian prior will be </a:t>
            </a:r>
            <a:r>
              <a:rPr lang="en-CA" b="1">
                <a:latin typeface="Tw Cen MT"/>
              </a:rPr>
              <a:t>1/100 = 1%</a:t>
            </a:r>
            <a:endParaRPr lang="en-US" b="1"/>
          </a:p>
          <a:p>
            <a:endParaRPr lang="en-US"/>
          </a:p>
        </p:txBody>
      </p:sp>
      <p:sp>
        <p:nvSpPr>
          <p:cNvPr id="9" name="Text Placeholder 6">
            <a:extLst>
              <a:ext uri="{FF2B5EF4-FFF2-40B4-BE49-F238E27FC236}">
                <a16:creationId xmlns:a16="http://schemas.microsoft.com/office/drawing/2014/main" id="{F41B939A-ABAE-379F-A5F3-A558122EED8D}"/>
              </a:ext>
            </a:extLst>
          </p:cNvPr>
          <p:cNvSpPr txBox="1">
            <a:spLocks/>
          </p:cNvSpPr>
          <p:nvPr/>
        </p:nvSpPr>
        <p:spPr>
          <a:xfrm>
            <a:off x="509285" y="528320"/>
            <a:ext cx="11172701" cy="819703"/>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3200" b="0" i="0" kern="1200">
                <a:solidFill>
                  <a:srgbClr val="881C1C"/>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29920" indent="-629920" algn="just"/>
            <a:r>
              <a:rPr lang="en-US" sz="2600">
                <a:latin typeface="Times New Roman"/>
                <a:cs typeface="Times New Roman"/>
              </a:rPr>
              <a:t>Q2: Will there be a lethal confrontation between the national military forces of Russia and the United States before December 31, 2024?</a:t>
            </a:r>
            <a:endParaRPr lang="en-US">
              <a:latin typeface="Times New Roman"/>
              <a:cs typeface="Times New Roman"/>
            </a:endParaRPr>
          </a:p>
        </p:txBody>
      </p:sp>
    </p:spTree>
    <p:extLst>
      <p:ext uri="{BB962C8B-B14F-4D97-AF65-F5344CB8AC3E}">
        <p14:creationId xmlns:p14="http://schemas.microsoft.com/office/powerpoint/2010/main" val="2433933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8F40FE-F429-4CCC-8FA7-96AE849C2C1C}"/>
              </a:ext>
            </a:extLst>
          </p:cNvPr>
          <p:cNvSpPr>
            <a:spLocks noGrp="1"/>
          </p:cNvSpPr>
          <p:nvPr>
            <p:ph type="body" sz="quarter" idx="10"/>
          </p:nvPr>
        </p:nvSpPr>
        <p:spPr/>
        <p:txBody>
          <a:bodyPr/>
          <a:lstStyle/>
          <a:p>
            <a:r>
              <a:rPr lang="en-US"/>
              <a:t>Super Forecasting Project | Fall 2023</a:t>
            </a:r>
          </a:p>
        </p:txBody>
      </p:sp>
      <p:sp>
        <p:nvSpPr>
          <p:cNvPr id="7" name="Text Placeholder 6">
            <a:extLst>
              <a:ext uri="{FF2B5EF4-FFF2-40B4-BE49-F238E27FC236}">
                <a16:creationId xmlns:a16="http://schemas.microsoft.com/office/drawing/2014/main" id="{21E65757-D383-4662-9822-CCEFBB3B74F4}"/>
              </a:ext>
            </a:extLst>
          </p:cNvPr>
          <p:cNvSpPr>
            <a:spLocks noGrp="1"/>
          </p:cNvSpPr>
          <p:nvPr>
            <p:ph type="body" sz="quarter" idx="20"/>
          </p:nvPr>
        </p:nvSpPr>
        <p:spPr>
          <a:xfrm>
            <a:off x="509285" y="528320"/>
            <a:ext cx="11172701" cy="819703"/>
          </a:xfrm>
        </p:spPr>
        <p:txBody>
          <a:bodyPr lIns="91440" tIns="45720" rIns="91440" bIns="45720" anchor="t">
            <a:noAutofit/>
          </a:bodyPr>
          <a:lstStyle/>
          <a:p>
            <a:pPr marL="629920" indent="-629920" algn="just"/>
            <a:r>
              <a:rPr lang="en-US" sz="2600">
                <a:latin typeface="Times New Roman"/>
                <a:cs typeface="Times New Roman"/>
              </a:rPr>
              <a:t>Q2: Will there be a lethal confrontation between the national military forces of Russia and the United States before December 31, 2024?</a:t>
            </a:r>
            <a:endParaRPr lang="en-US">
              <a:latin typeface="Times New Roman"/>
              <a:cs typeface="Times New Roman"/>
            </a:endParaRPr>
          </a:p>
        </p:txBody>
      </p:sp>
      <p:pic>
        <p:nvPicPr>
          <p:cNvPr id="13" name="Picture 12">
            <a:extLst>
              <a:ext uri="{FF2B5EF4-FFF2-40B4-BE49-F238E27FC236}">
                <a16:creationId xmlns:a16="http://schemas.microsoft.com/office/drawing/2014/main" id="{965F664B-F84E-493B-AE8D-9D37C33AB0D3}"/>
              </a:ext>
            </a:extLst>
          </p:cNvPr>
          <p:cNvPicPr>
            <a:picLocks noChangeAspect="1"/>
          </p:cNvPicPr>
          <p:nvPr/>
        </p:nvPicPr>
        <p:blipFill rotWithShape="1">
          <a:blip r:embed="rId2"/>
          <a:srcRect l="-6553"/>
          <a:stretch/>
        </p:blipFill>
        <p:spPr>
          <a:xfrm>
            <a:off x="365760" y="6200138"/>
            <a:ext cx="3575691" cy="491094"/>
          </a:xfrm>
          <a:prstGeom prst="rect">
            <a:avLst/>
          </a:prstGeom>
        </p:spPr>
      </p:pic>
      <p:sp>
        <p:nvSpPr>
          <p:cNvPr id="2" name="TextBox 1">
            <a:extLst>
              <a:ext uri="{FF2B5EF4-FFF2-40B4-BE49-F238E27FC236}">
                <a16:creationId xmlns:a16="http://schemas.microsoft.com/office/drawing/2014/main" id="{A396219B-8852-484C-B33F-A26F1CB68C5A}"/>
              </a:ext>
            </a:extLst>
          </p:cNvPr>
          <p:cNvSpPr txBox="1"/>
          <p:nvPr/>
        </p:nvSpPr>
        <p:spPr>
          <a:xfrm>
            <a:off x="1167770" y="1482186"/>
            <a:ext cx="4928230" cy="430887"/>
          </a:xfrm>
          <a:prstGeom prst="rect">
            <a:avLst/>
          </a:prstGeom>
          <a:noFill/>
        </p:spPr>
        <p:txBody>
          <a:bodyPr wrap="square" rtlCol="0">
            <a:spAutoFit/>
          </a:bodyPr>
          <a:lstStyle/>
          <a:p>
            <a:r>
              <a:rPr lang="en-IN" sz="2200">
                <a:solidFill>
                  <a:srgbClr val="881C1C"/>
                </a:solidFill>
                <a:latin typeface="Times New Roman" panose="02020603050405020304" pitchFamily="18" charset="0"/>
                <a:cs typeface="Times New Roman" panose="02020603050405020304" pitchFamily="18" charset="0"/>
              </a:rPr>
              <a:t>Updating Beliefs: The Inside View:</a:t>
            </a:r>
          </a:p>
        </p:txBody>
      </p:sp>
      <p:sp>
        <p:nvSpPr>
          <p:cNvPr id="3" name="TextBox 2">
            <a:extLst>
              <a:ext uri="{FF2B5EF4-FFF2-40B4-BE49-F238E27FC236}">
                <a16:creationId xmlns:a16="http://schemas.microsoft.com/office/drawing/2014/main" id="{D8D59AA2-1AB3-3032-2563-ECA76B54724F}"/>
              </a:ext>
            </a:extLst>
          </p:cNvPr>
          <p:cNvSpPr txBox="1"/>
          <p:nvPr/>
        </p:nvSpPr>
        <p:spPr>
          <a:xfrm>
            <a:off x="1247775" y="2105025"/>
            <a:ext cx="1042987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lvl="0" indent="-342900">
              <a:buFont typeface="+mj-lt"/>
              <a:buAutoNum type="arabicPeriod"/>
            </a:pPr>
            <a:r>
              <a:rPr lang="en-IN">
                <a:solidFill>
                  <a:srgbClr val="000000"/>
                </a:solidFill>
                <a:latin typeface="Tw Cen MT"/>
                <a:ea typeface="Times New Roman" panose="02020603050405020304" pitchFamily="18" charset="0"/>
              </a:rPr>
              <a:t>US’ support to Ukraine in the ongoing Ukraine-Russian war:</a:t>
            </a:r>
          </a:p>
          <a:p>
            <a:pPr marL="800100" lvl="1" indent="-342900">
              <a:buFont typeface="Arial" panose="020B0604020202020204" pitchFamily="34" charset="0"/>
              <a:buChar char="•"/>
            </a:pPr>
            <a:r>
              <a:rPr lang="en-IN">
                <a:solidFill>
                  <a:srgbClr val="000000"/>
                </a:solidFill>
                <a:latin typeface="Tw Cen MT"/>
                <a:ea typeface="Times New Roman" panose="02020603050405020304" pitchFamily="18" charset="0"/>
              </a:rPr>
              <a:t>Historically, US has shown strong patterns of support for its allies in their domestic and international affairs. There have been far less instances of them not showing support due to peace treaties and other acts. [1]</a:t>
            </a:r>
            <a:endParaRPr lang="en-IN">
              <a:solidFill>
                <a:srgbClr val="000000"/>
              </a:solidFill>
              <a:effectLst/>
              <a:latin typeface="Tw Cen MT"/>
              <a:ea typeface="Times New Roman" panose="02020603050405020304" pitchFamily="18" charset="0"/>
            </a:endParaRPr>
          </a:p>
          <a:p>
            <a:pPr marL="800100" lvl="1" indent="-342900">
              <a:buFont typeface="Arial" panose="020B0604020202020204" pitchFamily="34" charset="0"/>
              <a:buChar char="•"/>
            </a:pPr>
            <a:r>
              <a:rPr lang="en-IN">
                <a:solidFill>
                  <a:srgbClr val="000000"/>
                </a:solidFill>
                <a:latin typeface="Tw Cen MT"/>
                <a:ea typeface="Times New Roman" panose="02020603050405020304" pitchFamily="18" charset="0"/>
              </a:rPr>
              <a:t>P(US Support) = 0.85</a:t>
            </a:r>
          </a:p>
          <a:p>
            <a:pPr marL="342900" lvl="0" indent="-342900">
              <a:buFont typeface="+mj-lt"/>
              <a:buAutoNum type="arabicPeriod"/>
            </a:pPr>
            <a:r>
              <a:rPr lang="en-IN" sz="1800">
                <a:solidFill>
                  <a:srgbClr val="000000"/>
                </a:solidFill>
                <a:effectLst/>
                <a:latin typeface="Tw Cen MT"/>
                <a:ea typeface="Times New Roman" panose="02020603050405020304" pitchFamily="18" charset="0"/>
              </a:rPr>
              <a:t>The impact of Trade sanctions on Russia by US and its allies:</a:t>
            </a:r>
          </a:p>
          <a:p>
            <a:pPr marL="800100" lvl="1" indent="-342900">
              <a:buFont typeface="Arial" panose="020B0604020202020204" pitchFamily="34" charset="0"/>
              <a:buChar char="•"/>
            </a:pPr>
            <a:r>
              <a:rPr lang="en-IN">
                <a:solidFill>
                  <a:srgbClr val="000000"/>
                </a:solidFill>
                <a:latin typeface="Tw Cen MT"/>
                <a:ea typeface="Times New Roman" panose="02020603050405020304" pitchFamily="18" charset="0"/>
              </a:rPr>
              <a:t>Russia has shown short-term resilience when sanctioned by US and its allies, but there have been long term consequences too, </a:t>
            </a:r>
            <a:r>
              <a:rPr lang="en-CA">
                <a:solidFill>
                  <a:srgbClr val="000000"/>
                </a:solidFill>
                <a:latin typeface="Tw Cen MT"/>
              </a:rPr>
              <a:t>including shifts in economic policies, growing dependence on specific partners, and potential risks associated with isolation from global economic dynamics. [2]</a:t>
            </a:r>
          </a:p>
          <a:p>
            <a:pPr marL="800100" lvl="1" indent="-342900">
              <a:buFont typeface="Arial" panose="020B0604020202020204" pitchFamily="34" charset="0"/>
              <a:buChar char="•"/>
            </a:pPr>
            <a:r>
              <a:rPr lang="en-CA">
                <a:latin typeface="Tw Cen MT"/>
                <a:ea typeface="Times New Roman" panose="02020603050405020304" pitchFamily="18" charset="0"/>
                <a:cs typeface="Calibri" panose="020F0502020204030204"/>
              </a:rPr>
              <a:t>P(Trade Sanctions Impact) = 0.4</a:t>
            </a:r>
            <a:endParaRPr lang="en-CA">
              <a:effectLst/>
              <a:latin typeface="Tw Cen MT"/>
              <a:ea typeface="Times New Roman" panose="02020603050405020304" pitchFamily="18" charset="0"/>
              <a:cs typeface="Calibri" panose="020F0502020204030204"/>
            </a:endParaRPr>
          </a:p>
          <a:p>
            <a:endParaRPr lang="en-CA"/>
          </a:p>
          <a:p>
            <a:pPr lvl="0"/>
            <a:r>
              <a:rPr lang="en-CA"/>
              <a:t>[1] </a:t>
            </a:r>
            <a:r>
              <a:rPr lang="en-CA">
                <a:hlinkClick r:id="rId3"/>
              </a:rPr>
              <a:t>http://www.news.cn/english/2021-10/01/c_1310221820.htm</a:t>
            </a:r>
            <a:endParaRPr lang="en-CA"/>
          </a:p>
          <a:p>
            <a:pPr lvl="0"/>
            <a:r>
              <a:rPr lang="en-CA"/>
              <a:t>[2] </a:t>
            </a:r>
            <a:r>
              <a:rPr lang="en-CA">
                <a:hlinkClick r:id="rId4"/>
              </a:rPr>
              <a:t>https://carnegieendowment.org/politika/89708</a:t>
            </a:r>
            <a:endParaRPr lang="en-CA"/>
          </a:p>
          <a:p>
            <a:pPr lvl="0"/>
            <a:endParaRPr lang="en-CA"/>
          </a:p>
        </p:txBody>
      </p:sp>
    </p:spTree>
    <p:extLst>
      <p:ext uri="{BB962C8B-B14F-4D97-AF65-F5344CB8AC3E}">
        <p14:creationId xmlns:p14="http://schemas.microsoft.com/office/powerpoint/2010/main" val="256886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8F40FE-F429-4CCC-8FA7-96AE849C2C1C}"/>
              </a:ext>
            </a:extLst>
          </p:cNvPr>
          <p:cNvSpPr>
            <a:spLocks noGrp="1"/>
          </p:cNvSpPr>
          <p:nvPr>
            <p:ph type="body" sz="quarter" idx="10"/>
          </p:nvPr>
        </p:nvSpPr>
        <p:spPr/>
        <p:txBody>
          <a:bodyPr/>
          <a:lstStyle/>
          <a:p>
            <a:r>
              <a:rPr lang="en-US"/>
              <a:t>Super Forecasting Project | Fall 2023</a:t>
            </a:r>
          </a:p>
        </p:txBody>
      </p:sp>
      <p:sp>
        <p:nvSpPr>
          <p:cNvPr id="7" name="Text Placeholder 6">
            <a:extLst>
              <a:ext uri="{FF2B5EF4-FFF2-40B4-BE49-F238E27FC236}">
                <a16:creationId xmlns:a16="http://schemas.microsoft.com/office/drawing/2014/main" id="{21E65757-D383-4662-9822-CCEFBB3B74F4}"/>
              </a:ext>
            </a:extLst>
          </p:cNvPr>
          <p:cNvSpPr>
            <a:spLocks noGrp="1"/>
          </p:cNvSpPr>
          <p:nvPr>
            <p:ph type="body" sz="quarter" idx="20"/>
          </p:nvPr>
        </p:nvSpPr>
        <p:spPr>
          <a:xfrm>
            <a:off x="509285" y="528320"/>
            <a:ext cx="11172701" cy="819703"/>
          </a:xfrm>
        </p:spPr>
        <p:txBody>
          <a:bodyPr lIns="91440" tIns="45720" rIns="91440" bIns="45720" anchor="t">
            <a:noAutofit/>
          </a:bodyPr>
          <a:lstStyle/>
          <a:p>
            <a:pPr marL="629920" indent="-629920" algn="just"/>
            <a:r>
              <a:rPr lang="en-US" sz="2600">
                <a:latin typeface="Times New Roman"/>
                <a:cs typeface="Times New Roman"/>
              </a:rPr>
              <a:t>Q2: Will there be a lethal confrontation between the national military forces of Russia and the United States before December 31, 2024?</a:t>
            </a:r>
            <a:endParaRPr lang="en-US">
              <a:latin typeface="Times New Roman"/>
              <a:cs typeface="Times New Roman"/>
            </a:endParaRPr>
          </a:p>
        </p:txBody>
      </p:sp>
      <p:pic>
        <p:nvPicPr>
          <p:cNvPr id="13" name="Picture 12">
            <a:extLst>
              <a:ext uri="{FF2B5EF4-FFF2-40B4-BE49-F238E27FC236}">
                <a16:creationId xmlns:a16="http://schemas.microsoft.com/office/drawing/2014/main" id="{965F664B-F84E-493B-AE8D-9D37C33AB0D3}"/>
              </a:ext>
            </a:extLst>
          </p:cNvPr>
          <p:cNvPicPr>
            <a:picLocks noChangeAspect="1"/>
          </p:cNvPicPr>
          <p:nvPr/>
        </p:nvPicPr>
        <p:blipFill rotWithShape="1">
          <a:blip r:embed="rId2"/>
          <a:srcRect l="-6553"/>
          <a:stretch/>
        </p:blipFill>
        <p:spPr>
          <a:xfrm>
            <a:off x="365760" y="6200138"/>
            <a:ext cx="3575691" cy="491094"/>
          </a:xfrm>
          <a:prstGeom prst="rect">
            <a:avLst/>
          </a:prstGeom>
        </p:spPr>
      </p:pic>
      <p:sp>
        <p:nvSpPr>
          <p:cNvPr id="2" name="TextBox 1">
            <a:extLst>
              <a:ext uri="{FF2B5EF4-FFF2-40B4-BE49-F238E27FC236}">
                <a16:creationId xmlns:a16="http://schemas.microsoft.com/office/drawing/2014/main" id="{A396219B-8852-484C-B33F-A26F1CB68C5A}"/>
              </a:ext>
            </a:extLst>
          </p:cNvPr>
          <p:cNvSpPr txBox="1"/>
          <p:nvPr/>
        </p:nvSpPr>
        <p:spPr>
          <a:xfrm>
            <a:off x="1167770" y="1482186"/>
            <a:ext cx="4928230" cy="430887"/>
          </a:xfrm>
          <a:prstGeom prst="rect">
            <a:avLst/>
          </a:prstGeom>
          <a:noFill/>
        </p:spPr>
        <p:txBody>
          <a:bodyPr wrap="square" rtlCol="0">
            <a:spAutoFit/>
          </a:bodyPr>
          <a:lstStyle/>
          <a:p>
            <a:r>
              <a:rPr lang="en-IN" sz="2200">
                <a:solidFill>
                  <a:srgbClr val="881C1C"/>
                </a:solidFill>
                <a:latin typeface="Times New Roman" panose="02020603050405020304" pitchFamily="18" charset="0"/>
                <a:cs typeface="Times New Roman" panose="02020603050405020304" pitchFamily="18" charset="0"/>
              </a:rPr>
              <a:t>Updating Beliefs: The Inside View:</a:t>
            </a:r>
          </a:p>
        </p:txBody>
      </p:sp>
      <p:sp>
        <p:nvSpPr>
          <p:cNvPr id="3" name="TextBox 2">
            <a:extLst>
              <a:ext uri="{FF2B5EF4-FFF2-40B4-BE49-F238E27FC236}">
                <a16:creationId xmlns:a16="http://schemas.microsoft.com/office/drawing/2014/main" id="{D8D59AA2-1AB3-3032-2563-ECA76B54724F}"/>
              </a:ext>
            </a:extLst>
          </p:cNvPr>
          <p:cNvSpPr txBox="1"/>
          <p:nvPr/>
        </p:nvSpPr>
        <p:spPr>
          <a:xfrm>
            <a:off x="1247775" y="2105025"/>
            <a:ext cx="1042987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800">
                <a:solidFill>
                  <a:srgbClr val="000000"/>
                </a:solidFill>
                <a:effectLst/>
                <a:latin typeface="Tw Cen MT"/>
                <a:ea typeface="Times New Roman" panose="02020603050405020304" pitchFamily="18" charset="0"/>
              </a:rPr>
              <a:t>3.</a:t>
            </a:r>
            <a:r>
              <a:rPr lang="en-IN">
                <a:solidFill>
                  <a:srgbClr val="000000"/>
                </a:solidFill>
                <a:latin typeface="Tw Cen MT"/>
                <a:ea typeface="Times New Roman" panose="02020603050405020304" pitchFamily="18" charset="0"/>
              </a:rPr>
              <a:t>  </a:t>
            </a:r>
            <a:r>
              <a:rPr lang="en-IN" sz="1800">
                <a:solidFill>
                  <a:srgbClr val="000000"/>
                </a:solidFill>
                <a:effectLst/>
                <a:latin typeface="Tw Cen MT"/>
                <a:ea typeface="Times New Roman" panose="02020603050405020304" pitchFamily="18" charset="0"/>
              </a:rPr>
              <a:t> Role of International Organizations such as UN, NATO, OPEC+</a:t>
            </a:r>
          </a:p>
          <a:p>
            <a:pPr marL="800100" lvl="1" indent="-342900">
              <a:buFont typeface="Arial" panose="020B0604020202020204" pitchFamily="34" charset="0"/>
              <a:buChar char="•"/>
            </a:pPr>
            <a:r>
              <a:rPr lang="en-IN">
                <a:solidFill>
                  <a:srgbClr val="000000"/>
                </a:solidFill>
                <a:latin typeface="Tw Cen MT"/>
                <a:ea typeface="Times New Roman" panose="02020603050405020304" pitchFamily="18" charset="0"/>
              </a:rPr>
              <a:t>There are a lot of sub-questions that come into play when we consider the role and impact of international organizations in such situations. How long has the dispute been? Do more member nations mean less conflict onsets? Is there a moral hazard problem?</a:t>
            </a:r>
          </a:p>
          <a:p>
            <a:pPr marL="800100" lvl="1" indent="-342900">
              <a:buFont typeface="Arial" panose="020B0604020202020204" pitchFamily="34" charset="0"/>
              <a:buChar char="•"/>
            </a:pPr>
            <a:r>
              <a:rPr lang="en-IN">
                <a:solidFill>
                  <a:srgbClr val="000000"/>
                </a:solidFill>
                <a:latin typeface="Tw Cen MT"/>
                <a:ea typeface="Times New Roman" panose="02020603050405020304" pitchFamily="18" charset="0"/>
              </a:rPr>
              <a:t>Taking into consideration all these factors and based on our research [3], we’ve found that even though there have been no nuclear confrontations since organizations like the UN were formed, the probability of International Organizations playing the role of conflict resolution is substantially lower than expected.</a:t>
            </a:r>
          </a:p>
          <a:p>
            <a:pPr marL="800100" lvl="1" indent="-342900">
              <a:buFont typeface="Arial" panose="020B0604020202020204" pitchFamily="34" charset="0"/>
              <a:buChar char="•"/>
            </a:pPr>
            <a:r>
              <a:rPr lang="en-IN">
                <a:solidFill>
                  <a:srgbClr val="000000"/>
                </a:solidFill>
                <a:latin typeface="Tw Cen MT"/>
              </a:rPr>
              <a:t>P(IO Role) = 0.3</a:t>
            </a:r>
          </a:p>
          <a:p>
            <a:pPr lvl="1"/>
            <a:endParaRPr lang="en-CA">
              <a:latin typeface="Times New Roman" panose="02020603050405020304" pitchFamily="18" charset="0"/>
              <a:cs typeface="Times New Roman" panose="02020603050405020304" pitchFamily="18" charset="0"/>
            </a:endParaRPr>
          </a:p>
          <a:p>
            <a:pPr lvl="1"/>
            <a:endParaRPr lang="en-CA"/>
          </a:p>
          <a:p>
            <a:pPr lvl="0"/>
            <a:r>
              <a:rPr lang="en-CA"/>
              <a:t>[3] </a:t>
            </a:r>
            <a:r>
              <a:rPr lang="en-CA">
                <a:hlinkClick r:id="rId3"/>
              </a:rPr>
              <a:t>https://www.jstor.org/stable/40931157?seq=16</a:t>
            </a:r>
            <a:endParaRPr lang="en-CA"/>
          </a:p>
          <a:p>
            <a:pPr lvl="0"/>
            <a:endParaRPr lang="en-CA"/>
          </a:p>
          <a:p>
            <a:pPr lvl="0"/>
            <a:endParaRPr lang="en-CA"/>
          </a:p>
        </p:txBody>
      </p:sp>
    </p:spTree>
    <p:extLst>
      <p:ext uri="{BB962C8B-B14F-4D97-AF65-F5344CB8AC3E}">
        <p14:creationId xmlns:p14="http://schemas.microsoft.com/office/powerpoint/2010/main" val="378928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8F40FE-F429-4CCC-8FA7-96AE849C2C1C}"/>
              </a:ext>
            </a:extLst>
          </p:cNvPr>
          <p:cNvSpPr>
            <a:spLocks noGrp="1"/>
          </p:cNvSpPr>
          <p:nvPr>
            <p:ph type="body" sz="quarter" idx="10"/>
          </p:nvPr>
        </p:nvSpPr>
        <p:spPr/>
        <p:txBody>
          <a:bodyPr/>
          <a:lstStyle/>
          <a:p>
            <a:r>
              <a:rPr lang="en-US"/>
              <a:t>Super Forecasting Project | Fall 2023</a:t>
            </a:r>
          </a:p>
        </p:txBody>
      </p:sp>
      <p:pic>
        <p:nvPicPr>
          <p:cNvPr id="13" name="Picture 12">
            <a:extLst>
              <a:ext uri="{FF2B5EF4-FFF2-40B4-BE49-F238E27FC236}">
                <a16:creationId xmlns:a16="http://schemas.microsoft.com/office/drawing/2014/main" id="{965F664B-F84E-493B-AE8D-9D37C33AB0D3}"/>
              </a:ext>
            </a:extLst>
          </p:cNvPr>
          <p:cNvPicPr>
            <a:picLocks noChangeAspect="1"/>
          </p:cNvPicPr>
          <p:nvPr/>
        </p:nvPicPr>
        <p:blipFill rotWithShape="1">
          <a:blip r:embed="rId2"/>
          <a:srcRect l="-6553"/>
          <a:stretch/>
        </p:blipFill>
        <p:spPr>
          <a:xfrm>
            <a:off x="365760" y="6200138"/>
            <a:ext cx="3575691" cy="491094"/>
          </a:xfrm>
          <a:prstGeom prst="rect">
            <a:avLst/>
          </a:prstGeom>
        </p:spPr>
      </p:pic>
      <p:sp>
        <p:nvSpPr>
          <p:cNvPr id="2" name="TextBox 1">
            <a:extLst>
              <a:ext uri="{FF2B5EF4-FFF2-40B4-BE49-F238E27FC236}">
                <a16:creationId xmlns:a16="http://schemas.microsoft.com/office/drawing/2014/main" id="{A396219B-8852-484C-B33F-A26F1CB68C5A}"/>
              </a:ext>
            </a:extLst>
          </p:cNvPr>
          <p:cNvSpPr txBox="1"/>
          <p:nvPr/>
        </p:nvSpPr>
        <p:spPr>
          <a:xfrm>
            <a:off x="1167770" y="1482186"/>
            <a:ext cx="4928230" cy="430887"/>
          </a:xfrm>
          <a:prstGeom prst="rect">
            <a:avLst/>
          </a:prstGeom>
          <a:noFill/>
        </p:spPr>
        <p:txBody>
          <a:bodyPr wrap="square" rtlCol="0">
            <a:spAutoFit/>
          </a:bodyPr>
          <a:lstStyle/>
          <a:p>
            <a:r>
              <a:rPr lang="en-IN" sz="2200">
                <a:solidFill>
                  <a:srgbClr val="881C1C"/>
                </a:solidFill>
                <a:latin typeface="Times New Roman" panose="02020603050405020304" pitchFamily="18" charset="0"/>
                <a:cs typeface="Times New Roman" panose="02020603050405020304" pitchFamily="18" charset="0"/>
              </a:rPr>
              <a:t>Conclusion:</a:t>
            </a:r>
          </a:p>
        </p:txBody>
      </p:sp>
      <p:sp>
        <p:nvSpPr>
          <p:cNvPr id="6" name="Text Placeholder 6">
            <a:extLst>
              <a:ext uri="{FF2B5EF4-FFF2-40B4-BE49-F238E27FC236}">
                <a16:creationId xmlns:a16="http://schemas.microsoft.com/office/drawing/2014/main" id="{CD7D1968-3870-6304-AA80-1412A6322C11}"/>
              </a:ext>
            </a:extLst>
          </p:cNvPr>
          <p:cNvSpPr txBox="1">
            <a:spLocks/>
          </p:cNvSpPr>
          <p:nvPr/>
        </p:nvSpPr>
        <p:spPr>
          <a:xfrm>
            <a:off x="509285" y="528320"/>
            <a:ext cx="11172701" cy="819703"/>
          </a:xfrm>
          <a:prstGeom prst="rect">
            <a:avLst/>
          </a:prstGeom>
        </p:spPr>
        <p:txBody>
          <a:bodyPr lIns="91440" tIns="45720" rIns="91440" bIns="45720" anchor="t">
            <a:noAutofit/>
          </a:bodyPr>
          <a:lstStyle>
            <a:lvl1pPr marL="0" indent="0" algn="l" defTabSz="914400" rtl="0" eaLnBrk="1" latinLnBrk="0" hangingPunct="1">
              <a:lnSpc>
                <a:spcPct val="90000"/>
              </a:lnSpc>
              <a:spcBef>
                <a:spcPts val="1000"/>
              </a:spcBef>
              <a:buFont typeface="Arial" panose="020B0604020202020204" pitchFamily="34" charset="0"/>
              <a:buNone/>
              <a:defRPr sz="3200" b="0" i="0" kern="1200">
                <a:solidFill>
                  <a:srgbClr val="881C1C"/>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29920" indent="-629920" algn="just"/>
            <a:r>
              <a:rPr lang="en-US" sz="2600">
                <a:latin typeface="Times New Roman"/>
                <a:cs typeface="Times New Roman"/>
              </a:rPr>
              <a:t>Q2: Will there be a lethal confrontation between the national military forces of Russia and the United States before December 31, 2024?</a:t>
            </a:r>
            <a:endParaRPr lang="en-US">
              <a:latin typeface="Times New Roman"/>
              <a:cs typeface="Times New Roman"/>
            </a:endParaRPr>
          </a:p>
        </p:txBody>
      </p:sp>
      <p:sp>
        <p:nvSpPr>
          <p:cNvPr id="8" name="TextBox 7">
            <a:extLst>
              <a:ext uri="{FF2B5EF4-FFF2-40B4-BE49-F238E27FC236}">
                <a16:creationId xmlns:a16="http://schemas.microsoft.com/office/drawing/2014/main" id="{27C15E2D-BA92-7FC1-B6DE-C89A4701AE08}"/>
              </a:ext>
            </a:extLst>
          </p:cNvPr>
          <p:cNvSpPr txBox="1"/>
          <p:nvPr/>
        </p:nvSpPr>
        <p:spPr>
          <a:xfrm>
            <a:off x="1247775" y="2105025"/>
            <a:ext cx="10429875"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IN">
                <a:solidFill>
                  <a:srgbClr val="000000"/>
                </a:solidFill>
                <a:latin typeface="Tw Cen MT"/>
              </a:rPr>
              <a:t>Predicting a lethal confrontation between Russia and the U.S. by December 31, 2024, is complex. While historical U.S. support for allies and economic sanctions on Russia play roles, the effectiveness in preventing conflict is uncertain.</a:t>
            </a:r>
            <a:endParaRPr lang="en-US"/>
          </a:p>
          <a:p>
            <a:pPr marL="285750" indent="-285750" algn="just">
              <a:buFont typeface="Arial"/>
              <a:buChar char="•"/>
            </a:pPr>
            <a:r>
              <a:rPr lang="en-IN">
                <a:solidFill>
                  <a:srgbClr val="000000"/>
                </a:solidFill>
                <a:latin typeface="Tw Cen MT"/>
              </a:rPr>
              <a:t>International organizations, despite their aim to resolve disputes, historically show lower-than-expected effectiveness. The outcome depends on evolving geopolitical dynamics, emphasizing the need for ongoing diplomatic efforts and international cooperation to mitigate the risk of armed hostilities.</a:t>
            </a:r>
          </a:p>
          <a:p>
            <a:pPr marL="285750" indent="-285750" algn="just">
              <a:buFont typeface="Arial"/>
              <a:buChar char="•"/>
            </a:pPr>
            <a:r>
              <a:rPr lang="en-IN">
                <a:solidFill>
                  <a:srgbClr val="000000"/>
                </a:solidFill>
                <a:latin typeface="Tw Cen MT"/>
              </a:rPr>
              <a:t>The outcome depends on these multifaceted dynamics, underscoring the need for ongoing diplomatic efforts, international cooperation, and proactive measures to prevent armed hostilities.</a:t>
            </a:r>
          </a:p>
          <a:p>
            <a:pPr marL="285750" indent="-285750" algn="just">
              <a:buFont typeface="Arial"/>
              <a:buChar char="•"/>
            </a:pPr>
            <a:r>
              <a:rPr lang="en-IN">
                <a:solidFill>
                  <a:srgbClr val="000000"/>
                </a:solidFill>
                <a:latin typeface="Tw Cen MT"/>
              </a:rPr>
              <a:t>Taking into consideration the cluster questions and the impact they have on the Bayesian Prior we set initially, we can safely say that these factors will only decrease the value of our Bayesian prior.</a:t>
            </a:r>
          </a:p>
        </p:txBody>
      </p:sp>
    </p:spTree>
    <p:extLst>
      <p:ext uri="{BB962C8B-B14F-4D97-AF65-F5344CB8AC3E}">
        <p14:creationId xmlns:p14="http://schemas.microsoft.com/office/powerpoint/2010/main" val="2106562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48F40FE-F429-4CCC-8FA7-96AE849C2C1C}"/>
              </a:ext>
            </a:extLst>
          </p:cNvPr>
          <p:cNvSpPr>
            <a:spLocks noGrp="1"/>
          </p:cNvSpPr>
          <p:nvPr>
            <p:ph type="body" sz="quarter" idx="10"/>
          </p:nvPr>
        </p:nvSpPr>
        <p:spPr/>
        <p:txBody>
          <a:bodyPr/>
          <a:lstStyle/>
          <a:p>
            <a:r>
              <a:rPr lang="en-US"/>
              <a:t>Super Forecasting Project | Fall 2023</a:t>
            </a:r>
          </a:p>
        </p:txBody>
      </p:sp>
      <p:sp>
        <p:nvSpPr>
          <p:cNvPr id="7" name="Text Placeholder 6">
            <a:extLst>
              <a:ext uri="{FF2B5EF4-FFF2-40B4-BE49-F238E27FC236}">
                <a16:creationId xmlns:a16="http://schemas.microsoft.com/office/drawing/2014/main" id="{21E65757-D383-4662-9822-CCEFBB3B74F4}"/>
              </a:ext>
            </a:extLst>
          </p:cNvPr>
          <p:cNvSpPr>
            <a:spLocks noGrp="1"/>
          </p:cNvSpPr>
          <p:nvPr>
            <p:ph type="body" sz="quarter" idx="20"/>
          </p:nvPr>
        </p:nvSpPr>
        <p:spPr>
          <a:xfrm>
            <a:off x="509285" y="528320"/>
            <a:ext cx="11347435" cy="819703"/>
          </a:xfrm>
        </p:spPr>
        <p:txBody>
          <a:bodyPr>
            <a:noAutofit/>
          </a:bodyPr>
          <a:lstStyle/>
          <a:p>
            <a:pPr marL="630238" indent="-630238"/>
            <a:r>
              <a:rPr lang="en-US" sz="2600"/>
              <a:t>Q3: Will the Dow Jones Industrial Average finish 2024 higher than 43,000?</a:t>
            </a:r>
          </a:p>
        </p:txBody>
      </p:sp>
      <p:pic>
        <p:nvPicPr>
          <p:cNvPr id="13" name="Picture 12">
            <a:extLst>
              <a:ext uri="{FF2B5EF4-FFF2-40B4-BE49-F238E27FC236}">
                <a16:creationId xmlns:a16="http://schemas.microsoft.com/office/drawing/2014/main" id="{965F664B-F84E-493B-AE8D-9D37C33AB0D3}"/>
              </a:ext>
            </a:extLst>
          </p:cNvPr>
          <p:cNvPicPr>
            <a:picLocks noChangeAspect="1"/>
          </p:cNvPicPr>
          <p:nvPr/>
        </p:nvPicPr>
        <p:blipFill rotWithShape="1">
          <a:blip r:embed="rId2"/>
          <a:srcRect l="-6553"/>
          <a:stretch/>
        </p:blipFill>
        <p:spPr>
          <a:xfrm>
            <a:off x="365760" y="6200138"/>
            <a:ext cx="3575691" cy="491094"/>
          </a:xfrm>
          <a:prstGeom prst="rect">
            <a:avLst/>
          </a:prstGeom>
        </p:spPr>
      </p:pic>
      <p:sp>
        <p:nvSpPr>
          <p:cNvPr id="2" name="TextBox 1">
            <a:extLst>
              <a:ext uri="{FF2B5EF4-FFF2-40B4-BE49-F238E27FC236}">
                <a16:creationId xmlns:a16="http://schemas.microsoft.com/office/drawing/2014/main" id="{67E2C167-FED6-A947-C977-B96BF5174206}"/>
              </a:ext>
            </a:extLst>
          </p:cNvPr>
          <p:cNvSpPr txBox="1"/>
          <p:nvPr/>
        </p:nvSpPr>
        <p:spPr>
          <a:xfrm>
            <a:off x="1096650" y="1266743"/>
            <a:ext cx="6899270" cy="430887"/>
          </a:xfrm>
          <a:prstGeom prst="rect">
            <a:avLst/>
          </a:prstGeom>
          <a:noFill/>
        </p:spPr>
        <p:txBody>
          <a:bodyPr wrap="square" rtlCol="0">
            <a:spAutoFit/>
          </a:bodyPr>
          <a:lstStyle/>
          <a:p>
            <a:r>
              <a:rPr lang="en-IN" sz="2200">
                <a:solidFill>
                  <a:srgbClr val="881C1C"/>
                </a:solidFill>
                <a:latin typeface="Times New Roman" panose="02020603050405020304" pitchFamily="18" charset="0"/>
                <a:cs typeface="Times New Roman" panose="02020603050405020304" pitchFamily="18" charset="0"/>
              </a:rPr>
              <a:t>Establishing Bayesian Prior Probability: The Outside View</a:t>
            </a:r>
          </a:p>
        </p:txBody>
      </p:sp>
      <p:sp>
        <p:nvSpPr>
          <p:cNvPr id="4" name="TextBox 3">
            <a:extLst>
              <a:ext uri="{FF2B5EF4-FFF2-40B4-BE49-F238E27FC236}">
                <a16:creationId xmlns:a16="http://schemas.microsoft.com/office/drawing/2014/main" id="{B7F426D3-8F7D-60F7-38A0-FDBEF4ECC9C0}"/>
              </a:ext>
            </a:extLst>
          </p:cNvPr>
          <p:cNvSpPr txBox="1"/>
          <p:nvPr/>
        </p:nvSpPr>
        <p:spPr>
          <a:xfrm>
            <a:off x="1096650" y="2086446"/>
            <a:ext cx="935627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a:latin typeface="Tw Cen MT"/>
              </a:rPr>
              <a:t>What is the Dow Jones Industrial Average now? </a:t>
            </a:r>
            <a:r>
              <a:rPr lang="en-US">
                <a:solidFill>
                  <a:srgbClr val="881C1C"/>
                </a:solidFill>
                <a:latin typeface="Tw Cen MT"/>
              </a:rPr>
              <a:t>36,204.44 </a:t>
            </a:r>
            <a:r>
              <a:rPr lang="en-US">
                <a:solidFill>
                  <a:srgbClr val="000000"/>
                </a:solidFill>
                <a:latin typeface="Tw Cen MT"/>
              </a:rPr>
              <a:t>In</a:t>
            </a:r>
            <a:r>
              <a:rPr lang="en-US">
                <a:latin typeface="Tw Cen MT"/>
              </a:rPr>
              <a:t> order to finish the 2024 at a value higher than 43,000, it would need a year-over-year increase of about 18.77%.</a:t>
            </a:r>
            <a:endParaRPr lang="en-US"/>
          </a:p>
          <a:p>
            <a:pPr algn="just"/>
            <a:endParaRPr lang="en-US">
              <a:latin typeface="Tw Cen MT"/>
            </a:endParaRPr>
          </a:p>
          <a:p>
            <a:pPr algn="just"/>
            <a:r>
              <a:rPr lang="en-US">
                <a:latin typeface="Tw Cen MT"/>
              </a:rPr>
              <a:t>The chart alongside shows year-over-year change in percent over the past 30 years. In 9 such instances, the increase was larger than the overall average. Based on this data, we can set our </a:t>
            </a:r>
            <a:r>
              <a:rPr lang="en-US" b="1">
                <a:latin typeface="Tw Cen MT"/>
              </a:rPr>
              <a:t>Bayesian Prior </a:t>
            </a:r>
            <a:r>
              <a:rPr lang="en-US">
                <a:latin typeface="Tw Cen MT"/>
              </a:rPr>
              <a:t>at </a:t>
            </a:r>
            <a:r>
              <a:rPr lang="en-US" b="1">
                <a:latin typeface="Tw Cen MT"/>
              </a:rPr>
              <a:t>9/30 = 0.3</a:t>
            </a:r>
          </a:p>
        </p:txBody>
      </p:sp>
      <p:pic>
        <p:nvPicPr>
          <p:cNvPr id="3" name="Picture 2" descr="A screenshot of a calculator&#10;&#10;Description automatically generated">
            <a:extLst>
              <a:ext uri="{FF2B5EF4-FFF2-40B4-BE49-F238E27FC236}">
                <a16:creationId xmlns:a16="http://schemas.microsoft.com/office/drawing/2014/main" id="{38906C31-0A1A-30A2-A4B8-32A5563D643E}"/>
              </a:ext>
            </a:extLst>
          </p:cNvPr>
          <p:cNvPicPr>
            <a:picLocks noChangeAspect="1"/>
          </p:cNvPicPr>
          <p:nvPr/>
        </p:nvPicPr>
        <p:blipFill>
          <a:blip r:embed="rId3"/>
          <a:stretch>
            <a:fillRect/>
          </a:stretch>
        </p:blipFill>
        <p:spPr>
          <a:xfrm>
            <a:off x="10430111" y="1044073"/>
            <a:ext cx="1146005" cy="5000367"/>
          </a:xfrm>
          <a:prstGeom prst="rect">
            <a:avLst/>
          </a:prstGeom>
        </p:spPr>
      </p:pic>
    </p:spTree>
    <p:extLst>
      <p:ext uri="{BB962C8B-B14F-4D97-AF65-F5344CB8AC3E}">
        <p14:creationId xmlns:p14="http://schemas.microsoft.com/office/powerpoint/2010/main" val="37855592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Romaniello, Laura (Laura.Romaniello@ksc.keene.edu)</dc:creator>
  <cp:revision>2</cp:revision>
  <cp:lastPrinted>2019-07-03T13:59:07Z</cp:lastPrinted>
  <dcterms:created xsi:type="dcterms:W3CDTF">2019-06-11T14:27:24Z</dcterms:created>
  <dcterms:modified xsi:type="dcterms:W3CDTF">2025-01-28T19:50:28Z</dcterms:modified>
</cp:coreProperties>
</file>