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693400" cy="7561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25320" y="322200"/>
            <a:ext cx="9445320" cy="258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5052960" y="7194600"/>
            <a:ext cx="590040" cy="199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585CF8F-2034-42CF-8CF2-052783127B97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1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2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1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12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404D576-A1AE-4B66-BB00-5FE0DEE28E7B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Internship Presentation </a:t>
            </a:r>
            <a:endParaRPr/>
          </a:p>
        </p:txBody>
      </p:sp>
      <p:sp>
        <p:nvSpPr>
          <p:cNvPr id="40" name="TextShape 4"/>
          <p:cNvSpPr txBox="1"/>
          <p:nvPr/>
        </p:nvSpPr>
        <p:spPr>
          <a:xfrm>
            <a:off x="6624000" y="2160000"/>
            <a:ext cx="3446640" cy="43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3300" strike="noStrike">
                <a:solidFill>
                  <a:srgbClr val="002469"/>
                </a:solidFill>
                <a:latin typeface="Arial"/>
              </a:rPr>
              <a:t>A Jatin Sandilya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400" strike="noStrike">
                <a:solidFill>
                  <a:srgbClr val="002469"/>
                </a:solidFill>
                <a:latin typeface="Arial"/>
              </a:rPr>
              <a:t>(C&amp;IB)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IN" sz="1500" strike="noStrike">
                <a:solidFill>
                  <a:srgbClr val="747679"/>
                </a:solidFill>
                <a:latin typeface="Arial"/>
              </a:rPr>
              <a:t>14 July 2016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60E0AAC-F967-425C-BAA2-969A5D7BCDAD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Key Takeaways from the Internship 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936000" y="1870200"/>
            <a:ext cx="8784000" cy="40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To understand a typical workflow of development using the said technique.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Understand why such an approach could be useful.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Differentiate between BDD and other *DD methodologies.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To implement an application where BDD could be used.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9A94E4D-F6AB-4B7E-B6B6-D2E6752F3E0D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Beyond the Job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920880" y="1646280"/>
            <a:ext cx="859104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FBD7F89-44E1-4016-BA19-4BCC2C9C374D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Project Scope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1260000" y="1908000"/>
            <a:ext cx="7560000" cy="347184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r>
              <a:rPr lang="en-IN" sz="2400" strike="noStrike">
                <a:solidFill>
                  <a:srgbClr val="800000"/>
                </a:solidFill>
                <a:latin typeface="Candara"/>
              </a:rPr>
              <a:t> </a:t>
            </a:r>
            <a:r>
              <a:rPr lang="en-IN" sz="2400" strike="noStrike">
                <a:solidFill>
                  <a:srgbClr val="800000"/>
                </a:solidFill>
                <a:latin typeface="Candara"/>
              </a:rPr>
              <a:t>The BDD paradigm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r>
              <a:rPr lang="en-IN" sz="2200" strike="noStrike">
                <a:solidFill>
                  <a:srgbClr val="800000"/>
                </a:solidFill>
                <a:latin typeface="Candara"/>
              </a:rPr>
              <a:t>- Java &amp; the build environment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r>
              <a:rPr lang="en-IN" sz="2200" strike="noStrike">
                <a:solidFill>
                  <a:srgbClr val="800000"/>
                </a:solidFill>
                <a:latin typeface="Candara"/>
              </a:rPr>
              <a:t>- Spring.io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r>
              <a:rPr lang="en-IN" sz="2200" strike="noStrike">
                <a:solidFill>
                  <a:srgbClr val="800000"/>
                </a:solidFill>
                <a:latin typeface="Candara"/>
              </a:rPr>
              <a:t>- Agile Methodology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r>
              <a:rPr lang="en-IN" sz="2200" strike="noStrike">
                <a:solidFill>
                  <a:srgbClr val="800000"/>
                </a:solidFill>
                <a:latin typeface="Candara"/>
              </a:rPr>
              <a:t>- Backend Testing Automation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r>
              <a:rPr lang="en-IN" sz="2200" strike="noStrike">
                <a:solidFill>
                  <a:srgbClr val="800000"/>
                </a:solidFill>
                <a:latin typeface="Candara"/>
              </a:rPr>
              <a:t>- Evaluation and Analysis of BDD Frameworks ( Cucumber-JVM and Jbehave 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8A793024-8710-434D-94B9-DEB9E135EC98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Behaviour Driven Development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1008000" y="2064600"/>
            <a:ext cx="8712000" cy="14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rgbClr val="800000"/>
                </a:solidFill>
                <a:latin typeface="Arial"/>
              </a:rPr>
              <a:t>A software development methodology in which an application is specified and designed by describing how its behavior should appear to an outside observer. </a:t>
            </a:r>
            <a:endParaRPr/>
          </a:p>
        </p:txBody>
      </p:sp>
      <p:sp>
        <p:nvSpPr>
          <p:cNvPr id="49" name="CustomShape 5"/>
          <p:cNvSpPr/>
          <p:nvPr/>
        </p:nvSpPr>
        <p:spPr>
          <a:xfrm>
            <a:off x="480240" y="148680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>
              <a:lnSpc>
                <a:spcPct val="85000"/>
              </a:lnSpc>
            </a:pPr>
            <a:r>
              <a:rPr b="1" lang="en-IN" sz="1600">
                <a:solidFill>
                  <a:srgbClr val="ffffff"/>
                </a:solidFill>
                <a:latin typeface="Arial"/>
              </a:rPr>
              <a:t>                                                                           </a:t>
            </a:r>
            <a:r>
              <a:rPr b="1" lang="en-IN" sz="1600">
                <a:solidFill>
                  <a:srgbClr val="ffffff"/>
                </a:solidFill>
                <a:latin typeface="Arial"/>
              </a:rPr>
              <a:t>OVERVIEW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873000" y="4863240"/>
            <a:ext cx="8784000" cy="14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To understand a typical workflow of development using the said technique.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Understand why such an approach could be useful.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Differentiate between BDD and other *DD methodologies.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To implement an application using the BDD best practices with the available frameworks. </a:t>
            </a:r>
            <a:endParaRPr/>
          </a:p>
        </p:txBody>
      </p:sp>
      <p:sp>
        <p:nvSpPr>
          <p:cNvPr id="51" name="CustomShape 7"/>
          <p:cNvSpPr/>
          <p:nvPr/>
        </p:nvSpPr>
        <p:spPr>
          <a:xfrm>
            <a:off x="434880" y="403200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>
              <a:lnSpc>
                <a:spcPct val="85000"/>
              </a:lnSpc>
            </a:pPr>
            <a:r>
              <a:rPr b="1" lang="en-IN" sz="1600">
                <a:solidFill>
                  <a:srgbClr val="ffffff"/>
                </a:solidFill>
                <a:latin typeface="Arial"/>
              </a:rPr>
              <a:t>                                                                           </a:t>
            </a:r>
            <a:r>
              <a:rPr b="1" lang="en-IN" sz="1600">
                <a:solidFill>
                  <a:srgbClr val="ffffff"/>
                </a:solidFill>
                <a:latin typeface="Arial"/>
              </a:rPr>
              <a:t>OBJECTIVES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9D444D7-ED36-4DFE-825F-B93E09E6CB7B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1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>
              <a:lnSpc>
                <a:spcPct val="85000"/>
              </a:lnSpc>
            </a:pPr>
            <a:r>
              <a:rPr b="1" lang="en-IN" sz="1600">
                <a:solidFill>
                  <a:srgbClr val="ffffff"/>
                </a:solidFill>
                <a:latin typeface="Arial"/>
              </a:rPr>
              <a:t>                                                                               </a:t>
            </a:r>
            <a:r>
              <a:rPr b="1" lang="en-IN" sz="1600">
                <a:solidFill>
                  <a:srgbClr val="ffffff"/>
                </a:solidFill>
                <a:latin typeface="Arial"/>
              </a:rPr>
              <a:t>PLAN</a:t>
            </a:r>
            <a:endParaRPr/>
          </a:p>
        </p:txBody>
      </p:sp>
      <p:sp>
        <p:nvSpPr>
          <p:cNvPr id="56" name="CustomShape 5"/>
          <p:cNvSpPr/>
          <p:nvPr/>
        </p:nvSpPr>
        <p:spPr>
          <a:xfrm>
            <a:off x="625320" y="2376000"/>
            <a:ext cx="9526680" cy="140004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>
                <a:solidFill>
                  <a:srgbClr val="800000"/>
                </a:solidFill>
                <a:latin typeface="Candara"/>
              </a:rPr>
              <a:t> </a:t>
            </a:r>
            <a:r>
              <a:rPr lang="en-IN" sz="2000" strike="noStrike">
                <a:solidFill>
                  <a:srgbClr val="800000"/>
                </a:solidFill>
                <a:latin typeface="Candara"/>
              </a:rPr>
              <a:t>Setup the build environment.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Get comfortable working with Java 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Get Familiar with Junit xUnit testing methods.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Understand the build lifecycle of a project using Apache Maven.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2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>
              <a:lnSpc>
                <a:spcPct val="85000"/>
              </a:lnSpc>
            </a:pPr>
            <a:r>
              <a:rPr b="1" lang="en-IN" sz="1600">
                <a:solidFill>
                  <a:srgbClr val="ffffff"/>
                </a:solidFill>
                <a:latin typeface="Arial"/>
              </a:rPr>
              <a:t>                                                                               </a:t>
            </a:r>
            <a:r>
              <a:rPr b="1" lang="en-IN" sz="1600">
                <a:solidFill>
                  <a:srgbClr val="ffffff"/>
                </a:solidFill>
                <a:latin typeface="Arial"/>
              </a:rPr>
              <a:t>PLAN</a:t>
            </a:r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625320" y="2376000"/>
            <a:ext cx="9526680" cy="14007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>
                <a:solidFill>
                  <a:srgbClr val="800000"/>
                </a:solidFill>
                <a:latin typeface="Candara"/>
              </a:rPr>
              <a:t> </a:t>
            </a:r>
            <a:r>
              <a:rPr lang="en-IN" sz="2000" strike="noStrike">
                <a:solidFill>
                  <a:srgbClr val="800000"/>
                </a:solidFill>
                <a:latin typeface="Candara"/>
              </a:rPr>
              <a:t>Become proficient in Java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Understand how Spring framework works.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Thoroughly understand concepts such as Dependency Injection and Aspect Oriented Programming in Spring framework.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8CD2782-D446-41B1-B30A-30342E3970C1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3</a:t>
            </a:r>
            <a:endParaRPr/>
          </a:p>
        </p:txBody>
      </p:sp>
      <p:sp>
        <p:nvSpPr>
          <p:cNvPr id="65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>
              <a:lnSpc>
                <a:spcPct val="85000"/>
              </a:lnSpc>
            </a:pPr>
            <a:r>
              <a:rPr b="1" lang="en-IN" sz="1600">
                <a:solidFill>
                  <a:srgbClr val="ffffff"/>
                </a:solidFill>
                <a:latin typeface="Arial"/>
              </a:rPr>
              <a:t>                                                                               </a:t>
            </a:r>
            <a:r>
              <a:rPr b="1" lang="en-IN" sz="1600">
                <a:solidFill>
                  <a:srgbClr val="ffffff"/>
                </a:solidFill>
                <a:latin typeface="Arial"/>
              </a:rPr>
              <a:t>PLAN</a:t>
            </a:r>
            <a:endParaRPr/>
          </a:p>
        </p:txBody>
      </p:sp>
      <p:sp>
        <p:nvSpPr>
          <p:cNvPr id="66" name="CustomShape 5"/>
          <p:cNvSpPr/>
          <p:nvPr/>
        </p:nvSpPr>
        <p:spPr>
          <a:xfrm>
            <a:off x="625320" y="2376000"/>
            <a:ext cx="9526680" cy="20703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>
                <a:solidFill>
                  <a:srgbClr val="800000"/>
                </a:solidFill>
                <a:latin typeface="Candara"/>
              </a:rPr>
              <a:t> </a:t>
            </a:r>
            <a:r>
              <a:rPr lang="en-IN" sz="2000" strike="noStrike">
                <a:solidFill>
                  <a:srgbClr val="800000"/>
                </a:solidFill>
                <a:latin typeface="Candara"/>
              </a:rPr>
              <a:t>Implement Spring web Applications for learning.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Create an End-to End Spring Application.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Get familiar with Cucumber-JVM.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Write sample test suites for learning. 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Create the same Spring application through BDD using Cucumber-JVM, mark the differences and introspect 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0298E92-A25F-47E6-A603-4C3E0AC42F07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4</a:t>
            </a:r>
            <a:endParaRPr/>
          </a:p>
        </p:txBody>
      </p:sp>
      <p:sp>
        <p:nvSpPr>
          <p:cNvPr id="70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>
              <a:lnSpc>
                <a:spcPct val="85000"/>
              </a:lnSpc>
            </a:pPr>
            <a:r>
              <a:rPr b="1" lang="en-IN" sz="1600">
                <a:solidFill>
                  <a:srgbClr val="ffffff"/>
                </a:solidFill>
                <a:latin typeface="Arial"/>
              </a:rPr>
              <a:t>                                                                               </a:t>
            </a:r>
            <a:r>
              <a:rPr b="1" lang="en-IN" sz="1600">
                <a:solidFill>
                  <a:srgbClr val="ffffff"/>
                </a:solidFill>
                <a:latin typeface="Arial"/>
              </a:rPr>
              <a:t>PLAN</a:t>
            </a:r>
            <a:endParaRPr/>
          </a:p>
        </p:txBody>
      </p:sp>
      <p:sp>
        <p:nvSpPr>
          <p:cNvPr id="71" name="CustomShape 5"/>
          <p:cNvSpPr/>
          <p:nvPr/>
        </p:nvSpPr>
        <p:spPr>
          <a:xfrm>
            <a:off x="625320" y="2376000"/>
            <a:ext cx="9526680" cy="20703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>
                <a:solidFill>
                  <a:srgbClr val="800000"/>
                </a:solidFill>
                <a:latin typeface="Candara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Get familiar with Jbehave framework.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Write sample test suites for learning. 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Create the same Spring application through BDD using JBehave, mark the differences and introspect.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To understand Agile methodology and Scrum.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SDLC and JIRA.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3380F3D-7128-4B7E-B13E-5C65157B97EB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5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>
              <a:lnSpc>
                <a:spcPct val="85000"/>
              </a:lnSpc>
            </a:pPr>
            <a:r>
              <a:rPr b="1" lang="en-IN" sz="1600">
                <a:solidFill>
                  <a:srgbClr val="ffffff"/>
                </a:solidFill>
                <a:latin typeface="Arial"/>
              </a:rPr>
              <a:t>                                                                               </a:t>
            </a:r>
            <a:r>
              <a:rPr b="1" lang="en-IN" sz="1600">
                <a:solidFill>
                  <a:srgbClr val="ffffff"/>
                </a:solidFill>
                <a:latin typeface="Arial"/>
              </a:rPr>
              <a:t>PLAN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625320" y="2376000"/>
            <a:ext cx="9526680" cy="20703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Understand Backend Automation thoroughly.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Analyse Cucumber-JVM and JBehave.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Compare the two using various parameters such as Documentation Support, Parameter Handling, etc.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b="1" lang="en-IN" sz="2000">
                <a:solidFill>
                  <a:srgbClr val="800000"/>
                </a:solidFill>
                <a:latin typeface="Arial"/>
              </a:rPr>
              <a:t>Present a tech-talk to the fellow teammates about the findings and discuss and learn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.  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569884A-8571-4221-A1AB-13574644C331}" type="slidenum">
              <a:rPr lang="en-IN" sz="1100" strike="noStrike">
                <a:solidFill>
                  <a:srgbClr val="00246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Going further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>
              <a:lnSpc>
                <a:spcPct val="85000"/>
              </a:lnSpc>
            </a:pPr>
            <a:r>
              <a:rPr b="1" lang="en-IN" sz="1600">
                <a:solidFill>
                  <a:srgbClr val="ffffff"/>
                </a:solidFill>
                <a:latin typeface="Arial"/>
              </a:rPr>
              <a:t>                                                                        </a:t>
            </a:r>
            <a:r>
              <a:rPr b="1" lang="en-IN" sz="1600">
                <a:solidFill>
                  <a:srgbClr val="ffffff"/>
                </a:solidFill>
                <a:latin typeface="Arial"/>
              </a:rPr>
              <a:t>Challenges Faced</a:t>
            </a:r>
            <a:endParaRPr/>
          </a:p>
        </p:txBody>
      </p:sp>
      <p:sp>
        <p:nvSpPr>
          <p:cNvPr id="81" name="CustomShape 5"/>
          <p:cNvSpPr/>
          <p:nvPr/>
        </p:nvSpPr>
        <p:spPr>
          <a:xfrm>
            <a:off x="625320" y="2376000"/>
            <a:ext cx="9526680" cy="106488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Non-familiarity with Java and its environment.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Lack of domain knowledge in the initial stages.  </a:t>
            </a:r>
            <a:endParaRPr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800000"/>
                </a:solidFill>
                <a:latin typeface="Arial"/>
              </a:rPr>
              <a:t>Non-availability of team-members at times.   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Application>LibreOffice/4.4.2.2$Linux_X86_64 LibreOffice_project/40m0$Build-2</Application>
  <Paragraphs>17</Paragraphs>
  <Company>Royal Bank of Scotland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2012-04-02T09:49:02Z</dcterms:created>
  <dc:creator>Imhoff, Jessica, (Corporate &amp; Institutional Banking)</dc:creator>
  <dc:description>Version 2.5 (PowerPoint 2003) Aug 2013</dc:description>
  <dc:language>en-IN</dc:language>
  <cp:lastPrinted>2015-06-17T14:24:37Z</cp:lastPrinted>
  <dcterms:modified xsi:type="dcterms:W3CDTF">2016-07-13T01:02:08Z</dcterms:modified>
  <cp:revision>467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Royal Bank of Scotland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_AdHocReviewCycleID">
    <vt:i4>-1337874923</vt:i4>
  </property>
  <property fmtid="{D5CDD505-2E9C-101B-9397-08002B2CF9AE}" pid="14" name="_AuthorEmail">
    <vt:lpwstr>RBSIndiaTechnologyGraduateProgram@rbs.com</vt:lpwstr>
  </property>
  <property fmtid="{D5CDD505-2E9C-101B-9397-08002B2CF9AE}" pid="15" name="_AuthorEmailDisplayName">
    <vt:lpwstr>RBS India Technology Graduate Program</vt:lpwstr>
  </property>
  <property fmtid="{D5CDD505-2E9C-101B-9397-08002B2CF9AE}" pid="16" name="_EmailSubject">
    <vt:lpwstr>Intern LM Comms - Presentation+evaluation</vt:lpwstr>
  </property>
</Properties>
</file>